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77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C5506-CAB0-4BBC-BC89-DC802C6F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D023E3-1316-4C3E-B654-D3A35D15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7A5D-2374-48DF-A245-9B52AB5C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B1627-7A12-4D4B-B7CB-7F59ED8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61544-6B50-404C-8F88-19C9D5C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ECC6-1421-41A2-8FF4-666048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09AE0-2986-4847-963B-83DA185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AA39-6767-43D3-AC65-78908C6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96D3B-0F15-45DD-A69D-FDCBFD0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FBED-51E0-462E-ABC1-FFA16AD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5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E5DD61-970B-4F03-A7D4-59162B83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493013-9496-442B-A93C-14BAE9B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A6905-CF45-45BF-AD4B-69DE581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6109A-1BA6-4505-97D8-7800D162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D7E88-5A08-4165-8C08-B850E5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B6E9D-B58E-4EFE-A89F-F5E34F5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149C-0C6E-4AA4-8937-19D4EFAC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4B328-910E-4608-A515-0A8A003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47A8-C530-4C38-860C-D5FDF98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6AF98-3AFC-481E-A5E3-950079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A8F7A-2CF6-4F8E-92A2-D5669E8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071FA-7261-4DCF-801B-D3A67972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FD32C-766C-485C-8E71-ECCB352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B4E3C-386C-4697-AE49-B0A58B6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C34F-D9DB-4FE9-B82F-8AD90189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43C5-268A-4E0C-A5E9-D91543A5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D6ED1-DA6A-4A99-87ED-146EDF31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7CCE2C-C66B-48B5-A770-62ECE553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24C9C-D1AE-40B2-A66A-A757EA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2C452-0DE2-44A8-ABEC-1371751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37DFE8-D014-40F5-B0AA-37D3E0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5B3A-3EBE-4FF2-AACA-1D040F3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43C34-BC98-483A-99CC-66C9F08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60599E-3CFF-45AF-A12A-5F5FC33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CB34D0-59F8-4A3D-BF1C-F026C2B7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3552B-F284-493E-93EF-BD28B06F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896F01-15A9-4F16-BBB6-9DD053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34F1E5-CC26-4363-9984-FF0FF42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A393D-FE5E-4BE2-828E-38AE783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52D70-E7E3-4B26-BB74-F90796AC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63A9ED-96BC-47F6-9B38-4EAB3AD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E741B-F1D8-4D7E-8FF8-EDADC2E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AB299-6BE8-4A80-8E84-6DD0D2B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CE24A0-86C1-45B4-95D6-5F0F085C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CCD3A-A1B8-480E-B46A-2BF86BF9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E4238-C344-4641-B0AD-57537E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7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1C0CE-6765-4A0E-8ED1-61A5479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0F45-19FD-4C57-B770-7A6AD175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F4769-9CEC-4CFD-9EE5-39806408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07C5F-310B-492A-AC4B-374510A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4920F-4CF8-4983-8323-3AEB1DF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D0EF1-3FD8-47FF-8C79-11D79F7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AF7A-16C7-4711-8C91-83FEB8C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9FE0D-C6BA-4E29-B892-4EE8E7D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6464A-A613-4F1E-A303-A50A7BE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2E4E5-4F04-434B-A971-707D8A8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BA41C-DD51-4EC5-BAD9-65576A3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BDFD6-BF69-4064-8D73-E4A69A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BC547D-EBB3-4C3E-96A4-A8730F5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21ECC-E67A-4BD0-9AA4-26D9DC2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41EFA-6E86-427E-8AD9-C04A7DE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C211-87E7-4C75-868E-3E1D8BC7F1A4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8F3E8-2954-4341-B493-76DD66B0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1D939-7C70-4CF4-A8EB-E01E8F1A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_titoli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_progetto">
            <a:extLst>
              <a:ext uri="{FF2B5EF4-FFF2-40B4-BE49-F238E27FC236}">
                <a16:creationId xmlns:a16="http://schemas.microsoft.com/office/drawing/2014/main" id="{FD810D65-6F75-4917-BA77-33885036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317159"/>
            <a:ext cx="7484787" cy="51351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it-IT" sz="4800" b="1">
                <a:solidFill>
                  <a:srgbClr val="FFFFFF"/>
                </a:solidFill>
              </a:rPr>
              <a:t>Bank </a:t>
            </a:r>
            <a:r>
              <a:rPr lang="it-IT" sz="4800" b="1" err="1">
                <a:solidFill>
                  <a:srgbClr val="FFFFFF"/>
                </a:solidFill>
              </a:rPr>
              <a:t>Robbery</a:t>
            </a:r>
            <a:endParaRPr lang="it-IT" sz="4800" b="1">
              <a:solidFill>
                <a:srgbClr val="FFFFFF"/>
              </a:solidFill>
            </a:endParaRPr>
          </a:p>
        </p:txBody>
      </p:sp>
      <p:sp>
        <p:nvSpPr>
          <p:cNvPr id="3" name="autori">
            <a:extLst>
              <a:ext uri="{FF2B5EF4-FFF2-40B4-BE49-F238E27FC236}">
                <a16:creationId xmlns:a16="http://schemas.microsoft.com/office/drawing/2014/main" id="{A9FC99C5-732D-4F11-86D6-28C2CA90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Barsanti Nicola </a:t>
            </a:r>
          </a:p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Tumminelli Gianluca</a:t>
            </a:r>
          </a:p>
        </p:txBody>
      </p:sp>
      <p:pic>
        <p:nvPicPr>
          <p:cNvPr id="5" name="immagine_banca" descr="Immagine che contiene edificio, bianco, largo&#10;&#10;Descrizione generata automaticamente">
            <a:extLst>
              <a:ext uri="{FF2B5EF4-FFF2-40B4-BE49-F238E27FC236}">
                <a16:creationId xmlns:a16="http://schemas.microsoft.com/office/drawing/2014/main" id="{B91F78FE-0807-40C6-9BD7-D8E99437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eparatore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rso">
            <a:extLst>
              <a:ext uri="{FF2B5EF4-FFF2-40B4-BE49-F238E27FC236}">
                <a16:creationId xmlns:a16="http://schemas.microsoft.com/office/drawing/2014/main" id="{28B33F69-DD41-4CF1-8425-C3BAAD8C2152}"/>
              </a:ext>
            </a:extLst>
          </p:cNvPr>
          <p:cNvSpPr txBox="1"/>
          <p:nvPr/>
        </p:nvSpPr>
        <p:spPr>
          <a:xfrm>
            <a:off x="3272353" y="5747054"/>
            <a:ext cx="4931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it-IT" sz="1900" err="1">
                <a:solidFill>
                  <a:srgbClr val="FF0000"/>
                </a:solidFill>
                <a:latin typeface="+mj-lt"/>
              </a:rPr>
              <a:t>Formal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Methods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For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Secure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Systems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78ABDB31-C695-4CB6-8F5C-06A511A3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144" y="5198391"/>
            <a:ext cx="1075810" cy="1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sezione att_informatico">
            <a:extLst>
              <a:ext uri="{FF2B5EF4-FFF2-40B4-BE49-F238E27FC236}">
                <a16:creationId xmlns:a16="http://schemas.microsoft.com/office/drawing/2014/main" id="{9246CBD0-FE13-4BA5-BCFA-356E0964390D}"/>
              </a:ext>
            </a:extLst>
          </p:cNvPr>
          <p:cNvSpPr/>
          <p:nvPr/>
        </p:nvSpPr>
        <p:spPr>
          <a:xfrm>
            <a:off x="515470" y="3875811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42" name="background_titolo">
            <a:extLst>
              <a:ext uri="{FF2B5EF4-FFF2-40B4-BE49-F238E27FC236}">
                <a16:creationId xmlns:a16="http://schemas.microsoft.com/office/drawing/2014/main" id="{4F6376AA-0733-49AC-9E54-97BB063D899B}"/>
              </a:ext>
            </a:extLst>
          </p:cNvPr>
          <p:cNvSpPr/>
          <p:nvPr/>
        </p:nvSpPr>
        <p:spPr>
          <a:xfrm>
            <a:off x="652182" y="315950"/>
            <a:ext cx="4046818" cy="4891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zione att_fisico">
            <a:extLst>
              <a:ext uri="{FF2B5EF4-FFF2-40B4-BE49-F238E27FC236}">
                <a16:creationId xmlns:a16="http://schemas.microsoft.com/office/drawing/2014/main" id="{B1AC22CC-B2D6-4ADF-9801-92E667ACD8FC}"/>
              </a:ext>
            </a:extLst>
          </p:cNvPr>
          <p:cNvSpPr/>
          <p:nvPr/>
        </p:nvSpPr>
        <p:spPr>
          <a:xfrm>
            <a:off x="515470" y="1039972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pic>
        <p:nvPicPr>
          <p:cNvPr id="12" name="immagine att_fisico" descr="Immagine che contiene uomo, persone, vestito, militare&#10;&#10;Descrizione generata automaticamente">
            <a:extLst>
              <a:ext uri="{FF2B5EF4-FFF2-40B4-BE49-F238E27FC236}">
                <a16:creationId xmlns:a16="http://schemas.microsoft.com/office/drawing/2014/main" id="{364E1E55-A577-42D5-9624-1E10D16F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2" b="5189"/>
          <a:stretch/>
        </p:blipFill>
        <p:spPr>
          <a:xfrm>
            <a:off x="7675699" y="1333247"/>
            <a:ext cx="3562268" cy="2153352"/>
          </a:xfrm>
          <a:prstGeom prst="rect">
            <a:avLst/>
          </a:prstGeom>
        </p:spPr>
      </p:pic>
      <p:pic>
        <p:nvPicPr>
          <p:cNvPr id="10" name="immagine att_informatico" descr="Immagine che contiene sedendo, monitor, sedia, finestra&#10;&#10;Descrizione generata automaticamente">
            <a:extLst>
              <a:ext uri="{FF2B5EF4-FFF2-40B4-BE49-F238E27FC236}">
                <a16:creationId xmlns:a16="http://schemas.microsoft.com/office/drawing/2014/main" id="{EFBB88B7-7B0F-4300-BF80-E364C4A3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574"/>
          <a:stretch/>
        </p:blipFill>
        <p:spPr>
          <a:xfrm>
            <a:off x="954033" y="4166183"/>
            <a:ext cx="3568586" cy="2159156"/>
          </a:xfrm>
          <a:prstGeom prst="rect">
            <a:avLst/>
          </a:prstGeom>
        </p:spPr>
      </p:pic>
      <p:sp>
        <p:nvSpPr>
          <p:cNvPr id="13" name="testo att_fisico">
            <a:extLst>
              <a:ext uri="{FF2B5EF4-FFF2-40B4-BE49-F238E27FC236}">
                <a16:creationId xmlns:a16="http://schemas.microsoft.com/office/drawing/2014/main" id="{3BC2ECC0-1D04-4F8D-A399-6A27C9B1F55B}"/>
              </a:ext>
            </a:extLst>
          </p:cNvPr>
          <p:cNvSpPr txBox="1"/>
          <p:nvPr/>
        </p:nvSpPr>
        <p:spPr>
          <a:xfrm>
            <a:off x="954033" y="1333247"/>
            <a:ext cx="6283103" cy="196977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rgbClr val="FFC000"/>
                </a:solidFill>
              </a:rPr>
              <a:t>Attacco Fisico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tempo e costo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Richiede una pianificazione per essere eseguito</a:t>
            </a:r>
          </a:p>
        </p:txBody>
      </p:sp>
      <p:cxnSp>
        <p:nvCxnSpPr>
          <p:cNvPr id="18" name="separatore att_fisico">
            <a:extLst>
              <a:ext uri="{FF2B5EF4-FFF2-40B4-BE49-F238E27FC236}">
                <a16:creationId xmlns:a16="http://schemas.microsoft.com/office/drawing/2014/main" id="{C1CACA6E-7EDE-40A3-AA42-0DA24AC30F60}"/>
              </a:ext>
            </a:extLst>
          </p:cNvPr>
          <p:cNvCxnSpPr>
            <a:cxnSpLocks/>
          </p:cNvCxnSpPr>
          <p:nvPr/>
        </p:nvCxnSpPr>
        <p:spPr>
          <a:xfrm>
            <a:off x="7422777" y="1333247"/>
            <a:ext cx="0" cy="2153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eparatore att_informatico">
            <a:extLst>
              <a:ext uri="{FF2B5EF4-FFF2-40B4-BE49-F238E27FC236}">
                <a16:creationId xmlns:a16="http://schemas.microsoft.com/office/drawing/2014/main" id="{7F7B660D-D306-4693-9399-26F83F939980}"/>
              </a:ext>
            </a:extLst>
          </p:cNvPr>
          <p:cNvCxnSpPr>
            <a:cxnSpLocks/>
          </p:cNvCxnSpPr>
          <p:nvPr/>
        </p:nvCxnSpPr>
        <p:spPr>
          <a:xfrm>
            <a:off x="4800600" y="4166183"/>
            <a:ext cx="0" cy="21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barra rossa titolo">
            <a:extLst>
              <a:ext uri="{FF2B5EF4-FFF2-40B4-BE49-F238E27FC236}">
                <a16:creationId xmlns:a16="http://schemas.microsoft.com/office/drawing/2014/main" id="{C586709F-1BB2-4444-B6E7-C787C7ACC83F}"/>
              </a:ext>
            </a:extLst>
          </p:cNvPr>
          <p:cNvSpPr/>
          <p:nvPr/>
        </p:nvSpPr>
        <p:spPr>
          <a:xfrm>
            <a:off x="515470" y="323418"/>
            <a:ext cx="136712" cy="4742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" name="titolo">
            <a:extLst>
              <a:ext uri="{FF2B5EF4-FFF2-40B4-BE49-F238E27FC236}">
                <a16:creationId xmlns:a16="http://schemas.microsoft.com/office/drawing/2014/main" id="{AD32E2FD-5114-4EB3-8284-5B68839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250242"/>
            <a:ext cx="4517839" cy="62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Attacchi considerati</a:t>
            </a:r>
          </a:p>
        </p:txBody>
      </p:sp>
      <p:sp>
        <p:nvSpPr>
          <p:cNvPr id="46" name="testo att_informatico">
            <a:extLst>
              <a:ext uri="{FF2B5EF4-FFF2-40B4-BE49-F238E27FC236}">
                <a16:creationId xmlns:a16="http://schemas.microsoft.com/office/drawing/2014/main" id="{5A8E7105-CD82-4516-89D9-9692A6DDAA15}"/>
              </a:ext>
            </a:extLst>
          </p:cNvPr>
          <p:cNvSpPr txBox="1"/>
          <p:nvPr/>
        </p:nvSpPr>
        <p:spPr>
          <a:xfrm>
            <a:off x="4857751" y="4028257"/>
            <a:ext cx="6380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>
                <a:solidFill>
                  <a:srgbClr val="FFC000"/>
                </a:solidFill>
              </a:rPr>
              <a:t>Attacco Informatico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Alti tempi e costi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Può essere effettuato direttamente alla banca o ai suoi dipendenti e clienti</a:t>
            </a:r>
          </a:p>
        </p:txBody>
      </p:sp>
      <p:pic>
        <p:nvPicPr>
          <p:cNvPr id="14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63DD7DC3-0B6F-48FC-83C7-74C648C2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1F5ADAE-CA2C-47BA-85C8-230BCBF41F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5" y="2864440"/>
            <a:ext cx="5989099" cy="354488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10902" b="4156"/>
          <a:stretch/>
        </p:blipFill>
        <p:spPr>
          <a:xfrm>
            <a:off x="7391400" y="1278230"/>
            <a:ext cx="4129090" cy="5190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708692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Fisico</a:t>
            </a: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301156"/>
            <a:ext cx="622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Il seguente attacco rappresenta una rapina effettuata da un team di rapinatori di alto livello.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Money rimane a 0 fino a 3500m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Le telecamere e gli allarmi è fondamentale verificarli periodicamente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8CE023CC-407C-421A-8E58-4FF1413DF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C407F8-3770-4840-ABF6-0F7DC93E7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/>
          <a:stretch/>
        </p:blipFill>
        <p:spPr>
          <a:xfrm>
            <a:off x="921407" y="3170532"/>
            <a:ext cx="6382419" cy="329896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4941" r="10009" b="3435"/>
          <a:stretch/>
        </p:blipFill>
        <p:spPr>
          <a:xfrm>
            <a:off x="7709763" y="1278230"/>
            <a:ext cx="3832875" cy="519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3848100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</a:t>
            </a:r>
            <a:r>
              <a:rPr lang="en-US" sz="3600" b="1">
                <a:solidFill>
                  <a:sysClr val="windowText" lastClr="000000"/>
                </a:solidFill>
                <a:latin typeface="Calibri" panose="020F0502020204030204"/>
              </a:rPr>
              <a:t>Informatico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278230"/>
            <a:ext cx="7018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seguenti attacchi rappresentano le varie possibilità disponibili a degli hacker esperti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Il furto di credenziali risultano gli attacchi più eseguiti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Verificare la presenza di backdoor nel sistema può ridurre sensibilmente la vulnerabilità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 clienti devono essere tutelati da attacchi di phishing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bg1"/>
              </a:solidFill>
            </a:endParaRP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A2C10CBE-B66F-4D37-BC89-2AD82405C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3B7A786-3630-431E-AA68-3056E5FFD6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0" y="2916828"/>
            <a:ext cx="5416799" cy="350520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AEG">
            <a:extLst>
              <a:ext uri="{FF2B5EF4-FFF2-40B4-BE49-F238E27FC236}">
                <a16:creationId xmlns:a16="http://schemas.microsoft.com/office/drawing/2014/main" id="{0BC50428-2606-4CDB-A465-FE6B371C9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5000" r="5792" b="4878"/>
          <a:stretch/>
        </p:blipFill>
        <p:spPr>
          <a:xfrm>
            <a:off x="6260744" y="2913122"/>
            <a:ext cx="5252056" cy="353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302388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Conclusioni</a:t>
            </a:r>
          </a:p>
        </p:txBody>
      </p:sp>
      <p:pic>
        <p:nvPicPr>
          <p:cNvPr id="13" name="unipi_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BD71891E-A791-49F6-9F1D-4F7FE2D8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  <p:sp>
        <p:nvSpPr>
          <p:cNvPr id="9" name="testo_conclusioni">
            <a:extLst>
              <a:ext uri="{FF2B5EF4-FFF2-40B4-BE49-F238E27FC236}">
                <a16:creationId xmlns:a16="http://schemas.microsoft.com/office/drawing/2014/main" id="{66F01CE4-445A-4F80-95A2-BFC602FD53BF}"/>
              </a:ext>
            </a:extLst>
          </p:cNvPr>
          <p:cNvSpPr txBox="1"/>
          <p:nvPr/>
        </p:nvSpPr>
        <p:spPr>
          <a:xfrm>
            <a:off x="652182" y="1316391"/>
            <a:ext cx="10904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Per concludere abbiamo effettuato una simulazione generica per visualizzare quali sono gli attacchi più probabili per una banca e quindi dove deve focalizzarsi per aumentare la sua sicurezza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Attacchi meno remunerativi ma più sicuri sono preferiti dagli attaccanti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Il problema principale di una banca è il furto di credenziali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</a:rPr>
              <a:t>La possibilità di interazione tra gli attacchi fisico e informatico rende più vulnerabile la banca</a:t>
            </a:r>
          </a:p>
        </p:txBody>
      </p:sp>
    </p:spTree>
    <p:extLst>
      <p:ext uri="{BB962C8B-B14F-4D97-AF65-F5344CB8AC3E}">
        <p14:creationId xmlns:p14="http://schemas.microsoft.com/office/powerpoint/2010/main" val="301547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Bank Robbery</vt:lpstr>
      <vt:lpstr>Attacchi considerati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Robbery</dc:title>
  <dc:creator>Nicola Barsanti</dc:creator>
  <cp:lastModifiedBy>Nicola Barsanti</cp:lastModifiedBy>
  <cp:revision>26</cp:revision>
  <dcterms:created xsi:type="dcterms:W3CDTF">2020-06-03T07:24:15Z</dcterms:created>
  <dcterms:modified xsi:type="dcterms:W3CDTF">2020-06-07T22:03:14Z</dcterms:modified>
</cp:coreProperties>
</file>