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5181" autoAdjust="0"/>
  </p:normalViewPr>
  <p:slideViewPr>
    <p:cSldViewPr snapToGrid="0">
      <p:cViewPr varScale="1">
        <p:scale>
          <a:sx n="83" d="100"/>
          <a:sy n="83" d="100"/>
        </p:scale>
        <p:origin x="677" y="3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C5506-CAB0-4BBC-BC89-DC802C6F469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AD023E3-1316-4C3E-B654-D3A35D1589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FA17A5D-2374-48DF-A245-9B52AB5C983D}"/>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5" name="Segnaposto piè di pagina 4">
            <a:extLst>
              <a:ext uri="{FF2B5EF4-FFF2-40B4-BE49-F238E27FC236}">
                <a16:creationId xmlns:a16="http://schemas.microsoft.com/office/drawing/2014/main" id="{78CB1627-7A12-4D4B-B7CB-7F59ED8E265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0C61544-6B50-404C-8F88-19C9D5CE90BF}"/>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2665541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28ECC6-1421-41A2-8FF4-6660480193E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8D09AE0-2986-4847-963B-83DA185BC6A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1D5AA39-6767-43D3-AC65-78908C6E016B}"/>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5" name="Segnaposto piè di pagina 4">
            <a:extLst>
              <a:ext uri="{FF2B5EF4-FFF2-40B4-BE49-F238E27FC236}">
                <a16:creationId xmlns:a16="http://schemas.microsoft.com/office/drawing/2014/main" id="{96F96D3B-0F15-45DD-A69D-FDCBFD0AB1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3EFBED-51E0-462E-ABC1-FFA16AD6BF8B}"/>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335151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7E5DD61-970B-4F03-A7D4-59162B83C5F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D493013-9496-442B-A93C-14BAE9B24F7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6FA6905-CF45-45BF-AD4B-69DE5817D3EC}"/>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5" name="Segnaposto piè di pagina 4">
            <a:extLst>
              <a:ext uri="{FF2B5EF4-FFF2-40B4-BE49-F238E27FC236}">
                <a16:creationId xmlns:a16="http://schemas.microsoft.com/office/drawing/2014/main" id="{9806109A-1BA6-4505-97D8-7800D162013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F5D7E88-5A08-4165-8C08-B850E5D33A17}"/>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506779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B6E9D-B58E-4EFE-A89F-F5E34F58AE4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27D149C-0C6E-4AA4-8937-19D4EFAC30B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44B328-910E-4608-A515-0A8A0035132B}"/>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5" name="Segnaposto piè di pagina 4">
            <a:extLst>
              <a:ext uri="{FF2B5EF4-FFF2-40B4-BE49-F238E27FC236}">
                <a16:creationId xmlns:a16="http://schemas.microsoft.com/office/drawing/2014/main" id="{8F5B47A8-C530-4C38-860C-D5FDF989E08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2F6AF98-3AFC-481E-A5E3-950079841D1E}"/>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254178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9A8F7A-2CF6-4F8E-92A2-D5669E881FB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2C071FA-7261-4DCF-801B-D3A679727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A2FD32C-766C-485C-8E71-ECCB352691E7}"/>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5" name="Segnaposto piè di pagina 4">
            <a:extLst>
              <a:ext uri="{FF2B5EF4-FFF2-40B4-BE49-F238E27FC236}">
                <a16:creationId xmlns:a16="http://schemas.microsoft.com/office/drawing/2014/main" id="{3F5B4E3C-386C-4697-AE49-B0A58B6C333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B35C34F-D9DB-4FE9-B82F-8AD9018927FE}"/>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634671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8043C5-268A-4E0C-A5E9-D91543A54E9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ECD6ED1-DA6A-4A99-87ED-146EDF31C44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07CCE2C-C66B-48B5-A770-62ECE5535AE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B424C9C-D1AE-40B2-A66A-A757EABD1460}"/>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6" name="Segnaposto piè di pagina 5">
            <a:extLst>
              <a:ext uri="{FF2B5EF4-FFF2-40B4-BE49-F238E27FC236}">
                <a16:creationId xmlns:a16="http://schemas.microsoft.com/office/drawing/2014/main" id="{A282C452-0DE2-44A8-ABEC-13717512E01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937DFE8-D014-40F5-B0AA-37D3E07A5A1E}"/>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1659439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F55B3A-3EBE-4FF2-AACA-1D040F3E286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9B43C34-BC98-483A-99CC-66C9F082F9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160599E-3CFF-45AF-A12A-5F5FC331E70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ECB34D0-59F8-4A3D-BF1C-F026C2B7B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743552B-F284-493E-93EF-BD28B06FD26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B896F01-15A9-4F16-BBB6-9DD05310834D}"/>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8" name="Segnaposto piè di pagina 7">
            <a:extLst>
              <a:ext uri="{FF2B5EF4-FFF2-40B4-BE49-F238E27FC236}">
                <a16:creationId xmlns:a16="http://schemas.microsoft.com/office/drawing/2014/main" id="{7B34F1E5-CC26-4363-9984-FF0FF42C60E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A0A393D-FE5E-4BE2-828E-38AE7837555A}"/>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4194239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552D70-E7E3-4B26-BB74-F90796ACAA7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163A9ED-96BC-47F6-9B38-4EAB3ADF1EEB}"/>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4" name="Segnaposto piè di pagina 3">
            <a:extLst>
              <a:ext uri="{FF2B5EF4-FFF2-40B4-BE49-F238E27FC236}">
                <a16:creationId xmlns:a16="http://schemas.microsoft.com/office/drawing/2014/main" id="{10FE741B-F1D8-4D7E-8FF8-EDADC2EEA89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F6AB299-6BE8-4A80-8E84-6DD0D2BBEC60}"/>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82909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ECE24A0-86C1-45B4-95D6-5F0F085C67BF}"/>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3" name="Segnaposto piè di pagina 2">
            <a:extLst>
              <a:ext uri="{FF2B5EF4-FFF2-40B4-BE49-F238E27FC236}">
                <a16:creationId xmlns:a16="http://schemas.microsoft.com/office/drawing/2014/main" id="{77FCCD3A-A1B8-480E-B46A-2BF86BF99F2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B9E4238-C344-4641-B0AD-57537E84D384}"/>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414157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D1C0CE-6765-4A0E-8ED1-61A54798BFC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4750F45-19FD-4C57-B770-7A6AD1759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2EF4769-9CEC-4CFD-9EE5-39806408C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3407C5F-310B-492A-AC4B-374510A91624}"/>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6" name="Segnaposto piè di pagina 5">
            <a:extLst>
              <a:ext uri="{FF2B5EF4-FFF2-40B4-BE49-F238E27FC236}">
                <a16:creationId xmlns:a16="http://schemas.microsoft.com/office/drawing/2014/main" id="{5814920F-4CF8-4983-8323-3AEB1DF64D7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5FD0EF1-3FD8-47FF-8C79-11D79F7EC0CD}"/>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110316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3EAF7A-16C7-4711-8C91-83FEB8C790B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A99FE0D-C6BA-4E29-B892-4EE8E7D35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806464A-A613-4F1E-A303-A50A7BE05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D62E4E5-4F04-434B-A971-707D8A8E0715}"/>
              </a:ext>
            </a:extLst>
          </p:cNvPr>
          <p:cNvSpPr>
            <a:spLocks noGrp="1"/>
          </p:cNvSpPr>
          <p:nvPr>
            <p:ph type="dt" sz="half" idx="10"/>
          </p:nvPr>
        </p:nvSpPr>
        <p:spPr/>
        <p:txBody>
          <a:bodyPr/>
          <a:lstStyle/>
          <a:p>
            <a:fld id="{A38BC211-87E7-4C75-868E-3E1D8BC7F1A4}" type="datetimeFigureOut">
              <a:rPr lang="it-IT" smtClean="0"/>
              <a:t>06/06/2020</a:t>
            </a:fld>
            <a:endParaRPr lang="it-IT"/>
          </a:p>
        </p:txBody>
      </p:sp>
      <p:sp>
        <p:nvSpPr>
          <p:cNvPr id="6" name="Segnaposto piè di pagina 5">
            <a:extLst>
              <a:ext uri="{FF2B5EF4-FFF2-40B4-BE49-F238E27FC236}">
                <a16:creationId xmlns:a16="http://schemas.microsoft.com/office/drawing/2014/main" id="{32BBA41C-DD51-4EC5-BAD9-65576A3615E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D8BDFD6-BF69-4064-8D73-E4A69A75D25D}"/>
              </a:ext>
            </a:extLst>
          </p:cNvPr>
          <p:cNvSpPr>
            <a:spLocks noGrp="1"/>
          </p:cNvSpPr>
          <p:nvPr>
            <p:ph type="sldNum" sz="quarter" idx="12"/>
          </p:nvPr>
        </p:nvSpPr>
        <p:spPr/>
        <p:txBody>
          <a:bodyPr/>
          <a:lstStyle/>
          <a:p>
            <a:fld id="{FF8ABB9D-FC46-4E72-A26B-CE9D5C9A5064}" type="slidenum">
              <a:rPr lang="it-IT" smtClean="0"/>
              <a:t>‹N›</a:t>
            </a:fld>
            <a:endParaRPr lang="it-IT"/>
          </a:p>
        </p:txBody>
      </p:sp>
    </p:spTree>
    <p:extLst>
      <p:ext uri="{BB962C8B-B14F-4D97-AF65-F5344CB8AC3E}">
        <p14:creationId xmlns:p14="http://schemas.microsoft.com/office/powerpoint/2010/main" val="324665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8BC547D-EBB3-4C3E-96A4-A8730F50C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8D21ECC-E67A-4BD0-9AA4-26D9DC27B2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5C41EFA-6E86-427E-8AD9-C04A7DE41E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BC211-87E7-4C75-868E-3E1D8BC7F1A4}" type="datetimeFigureOut">
              <a:rPr lang="it-IT" smtClean="0"/>
              <a:t>06/06/2020</a:t>
            </a:fld>
            <a:endParaRPr lang="it-IT"/>
          </a:p>
        </p:txBody>
      </p:sp>
      <p:sp>
        <p:nvSpPr>
          <p:cNvPr id="5" name="Segnaposto piè di pagina 4">
            <a:extLst>
              <a:ext uri="{FF2B5EF4-FFF2-40B4-BE49-F238E27FC236}">
                <a16:creationId xmlns:a16="http://schemas.microsoft.com/office/drawing/2014/main" id="{2D38F3E8-2954-4341-B493-76DD66B01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A41D939-7C70-4CF4-A8EB-E01E8F1A2E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ABB9D-FC46-4E72-A26B-CE9D5C9A5064}" type="slidenum">
              <a:rPr lang="it-IT" smtClean="0"/>
              <a:t>‹N›</a:t>
            </a:fld>
            <a:endParaRPr lang="it-IT"/>
          </a:p>
        </p:txBody>
      </p:sp>
    </p:spTree>
    <p:extLst>
      <p:ext uri="{BB962C8B-B14F-4D97-AF65-F5344CB8AC3E}">
        <p14:creationId xmlns:p14="http://schemas.microsoft.com/office/powerpoint/2010/main" val="3755435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fr.wikipedia.org/wiki/L'Universit%C3%A9_de_Pise"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 Id="rId6" Type="http://schemas.openxmlformats.org/officeDocument/2006/relationships/hyperlink" Target="https://fr.wikipedia.org/wiki/L'Universit%C3%A9_de_Pise" TargetMode="Externa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hyperlink" Target="https://fr.wikipedia.org/wiki/L'Universit%C3%A9_de_Pise" TargetMode="External"/><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hyperlink" Target="https://fr.wikipedia.org/wiki/L'Universit%C3%A9_de_Pise" TargetMode="External"/><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hyperlink" Target="https://fr.wikipedia.org/wiki/L'Universit%C3%A9_de_Pise" TargetMode="External"/><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background_titoli">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_progetto">
            <a:extLst>
              <a:ext uri="{FF2B5EF4-FFF2-40B4-BE49-F238E27FC236}">
                <a16:creationId xmlns:a16="http://schemas.microsoft.com/office/drawing/2014/main" id="{FD810D65-6F75-4917-BA77-33885036A049}"/>
              </a:ext>
            </a:extLst>
          </p:cNvPr>
          <p:cNvSpPr>
            <a:spLocks noGrp="1"/>
          </p:cNvSpPr>
          <p:nvPr>
            <p:ph type="ctrTitle"/>
          </p:nvPr>
        </p:nvSpPr>
        <p:spPr>
          <a:xfrm>
            <a:off x="718686" y="5317159"/>
            <a:ext cx="7484787" cy="513510"/>
          </a:xfrm>
        </p:spPr>
        <p:txBody>
          <a:bodyPr anchor="ctr">
            <a:normAutofit fontScale="90000"/>
          </a:bodyPr>
          <a:lstStyle/>
          <a:p>
            <a:pPr algn="r"/>
            <a:r>
              <a:rPr lang="it-IT" sz="4800" b="1">
                <a:solidFill>
                  <a:srgbClr val="FFFFFF"/>
                </a:solidFill>
              </a:rPr>
              <a:t>Bank </a:t>
            </a:r>
            <a:r>
              <a:rPr lang="it-IT" sz="4800" b="1" err="1">
                <a:solidFill>
                  <a:srgbClr val="FFFFFF"/>
                </a:solidFill>
              </a:rPr>
              <a:t>Robbery</a:t>
            </a:r>
            <a:endParaRPr lang="it-IT" sz="4800" b="1">
              <a:solidFill>
                <a:srgbClr val="FFFFFF"/>
              </a:solidFill>
            </a:endParaRPr>
          </a:p>
        </p:txBody>
      </p:sp>
      <p:sp>
        <p:nvSpPr>
          <p:cNvPr id="3" name="autori">
            <a:extLst>
              <a:ext uri="{FF2B5EF4-FFF2-40B4-BE49-F238E27FC236}">
                <a16:creationId xmlns:a16="http://schemas.microsoft.com/office/drawing/2014/main" id="{A9FC99C5-732D-4F11-86D6-28C2CA90B09B}"/>
              </a:ext>
            </a:extLst>
          </p:cNvPr>
          <p:cNvSpPr>
            <a:spLocks noGrp="1"/>
          </p:cNvSpPr>
          <p:nvPr>
            <p:ph type="subTitle" idx="1"/>
          </p:nvPr>
        </p:nvSpPr>
        <p:spPr>
          <a:xfrm>
            <a:off x="8602119" y="5091763"/>
            <a:ext cx="2871195" cy="1264587"/>
          </a:xfrm>
        </p:spPr>
        <p:txBody>
          <a:bodyPr anchor="ctr">
            <a:normAutofit/>
          </a:bodyPr>
          <a:lstStyle/>
          <a:p>
            <a:pPr algn="l">
              <a:lnSpc>
                <a:spcPct val="50000"/>
              </a:lnSpc>
            </a:pPr>
            <a:r>
              <a:rPr lang="it-IT" sz="1900">
                <a:solidFill>
                  <a:srgbClr val="FFC000"/>
                </a:solidFill>
              </a:rPr>
              <a:t>Barsanti Nicola </a:t>
            </a:r>
          </a:p>
          <a:p>
            <a:pPr algn="l">
              <a:lnSpc>
                <a:spcPct val="50000"/>
              </a:lnSpc>
            </a:pPr>
            <a:r>
              <a:rPr lang="it-IT" sz="1900">
                <a:solidFill>
                  <a:srgbClr val="FFC000"/>
                </a:solidFill>
              </a:rPr>
              <a:t>Tumminelli Gianluca</a:t>
            </a:r>
          </a:p>
        </p:txBody>
      </p:sp>
      <p:pic>
        <p:nvPicPr>
          <p:cNvPr id="5" name="immagine_banca" descr="Immagine che contiene edificio, bianco, largo&#10;&#10;Descrizione generata automaticamente">
            <a:extLst>
              <a:ext uri="{FF2B5EF4-FFF2-40B4-BE49-F238E27FC236}">
                <a16:creationId xmlns:a16="http://schemas.microsoft.com/office/drawing/2014/main" id="{B91F78FE-0807-40C6-9BD7-D8E99437EB8F}"/>
              </a:ext>
            </a:extLst>
          </p:cNvPr>
          <p:cNvPicPr>
            <a:picLocks noChangeAspect="1"/>
          </p:cNvPicPr>
          <p:nvPr/>
        </p:nvPicPr>
        <p:blipFill rotWithShape="1">
          <a:blip r:embed="rId2">
            <a:extLst>
              <a:ext uri="{28A0092B-C50C-407E-A947-70E740481C1C}">
                <a14:useLocalDpi xmlns:a14="http://schemas.microsoft.com/office/drawing/2010/main" val="0"/>
              </a:ext>
            </a:extLst>
          </a:blip>
          <a:srcRect t="31310" r="-1" b="-1"/>
          <a:stretch/>
        </p:blipFill>
        <p:spPr>
          <a:xfrm>
            <a:off x="320040" y="320040"/>
            <a:ext cx="11548872" cy="4462272"/>
          </a:xfrm>
          <a:prstGeom prst="rect">
            <a:avLst/>
          </a:prstGeom>
        </p:spPr>
      </p:pic>
      <p:cxnSp>
        <p:nvCxnSpPr>
          <p:cNvPr id="12" name="separatore">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6" name="corso">
            <a:extLst>
              <a:ext uri="{FF2B5EF4-FFF2-40B4-BE49-F238E27FC236}">
                <a16:creationId xmlns:a16="http://schemas.microsoft.com/office/drawing/2014/main" id="{28B33F69-DD41-4CF1-8425-C3BAAD8C2152}"/>
              </a:ext>
            </a:extLst>
          </p:cNvPr>
          <p:cNvSpPr txBox="1"/>
          <p:nvPr/>
        </p:nvSpPr>
        <p:spPr>
          <a:xfrm>
            <a:off x="3272353" y="5747054"/>
            <a:ext cx="4931120" cy="355482"/>
          </a:xfrm>
          <a:prstGeom prst="rect">
            <a:avLst/>
          </a:prstGeom>
          <a:noFill/>
        </p:spPr>
        <p:txBody>
          <a:bodyPr wrap="square" rtlCol="0">
            <a:spAutoFit/>
          </a:bodyPr>
          <a:lstStyle/>
          <a:p>
            <a:pPr lvl="0" algn="r">
              <a:lnSpc>
                <a:spcPct val="90000"/>
              </a:lnSpc>
              <a:spcBef>
                <a:spcPts val="1000"/>
              </a:spcBef>
            </a:pPr>
            <a:r>
              <a:rPr lang="it-IT" sz="1900" err="1">
                <a:solidFill>
                  <a:srgbClr val="FF0000"/>
                </a:solidFill>
                <a:latin typeface="+mj-lt"/>
              </a:rPr>
              <a:t>Formal</a:t>
            </a:r>
            <a:r>
              <a:rPr lang="it-IT" sz="1900">
                <a:solidFill>
                  <a:srgbClr val="FF0000"/>
                </a:solidFill>
                <a:latin typeface="+mj-lt"/>
              </a:rPr>
              <a:t> </a:t>
            </a:r>
            <a:r>
              <a:rPr lang="it-IT" sz="1900" err="1">
                <a:solidFill>
                  <a:srgbClr val="FF0000"/>
                </a:solidFill>
                <a:latin typeface="+mj-lt"/>
              </a:rPr>
              <a:t>Methods</a:t>
            </a:r>
            <a:r>
              <a:rPr lang="it-IT" sz="1900">
                <a:solidFill>
                  <a:srgbClr val="FF0000"/>
                </a:solidFill>
                <a:latin typeface="+mj-lt"/>
              </a:rPr>
              <a:t> For </a:t>
            </a:r>
            <a:r>
              <a:rPr lang="it-IT" sz="1900" err="1">
                <a:solidFill>
                  <a:srgbClr val="FF0000"/>
                </a:solidFill>
                <a:latin typeface="+mj-lt"/>
              </a:rPr>
              <a:t>Secure</a:t>
            </a:r>
            <a:r>
              <a:rPr lang="it-IT" sz="1900">
                <a:solidFill>
                  <a:srgbClr val="FF0000"/>
                </a:solidFill>
                <a:latin typeface="+mj-lt"/>
              </a:rPr>
              <a:t> Systems</a:t>
            </a:r>
          </a:p>
        </p:txBody>
      </p:sp>
      <p:pic>
        <p:nvPicPr>
          <p:cNvPr id="13" name="unipi logo" descr="Immagine che contiene segnale, via, arresto, rosso&#10;&#10;Descrizione generata automaticamente">
            <a:extLst>
              <a:ext uri="{FF2B5EF4-FFF2-40B4-BE49-F238E27FC236}">
                <a16:creationId xmlns:a16="http://schemas.microsoft.com/office/drawing/2014/main" id="{78ABDB31-C695-4CB6-8F5C-06A511A3A088}"/>
              </a:ext>
            </a:extLst>
          </p:cNvPr>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68144" y="5198391"/>
            <a:ext cx="1075810" cy="1097326"/>
          </a:xfrm>
          <a:prstGeom prst="rect">
            <a:avLst/>
          </a:prstGeom>
        </p:spPr>
      </p:pic>
    </p:spTree>
    <p:extLst>
      <p:ext uri="{BB962C8B-B14F-4D97-AF65-F5344CB8AC3E}">
        <p14:creationId xmlns:p14="http://schemas.microsoft.com/office/powerpoint/2010/main" val="275869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background">
            <a:extLst>
              <a:ext uri="{FF2B5EF4-FFF2-40B4-BE49-F238E27FC236}">
                <a16:creationId xmlns:a16="http://schemas.microsoft.com/office/drawing/2014/main" id="{DC14B3F1-8CC5-4623-94B0-4445E3775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5" name="sezione att_informatico">
            <a:extLst>
              <a:ext uri="{FF2B5EF4-FFF2-40B4-BE49-F238E27FC236}">
                <a16:creationId xmlns:a16="http://schemas.microsoft.com/office/drawing/2014/main" id="{9246CBD0-FE13-4BA5-BCFA-356E0964390D}"/>
              </a:ext>
            </a:extLst>
          </p:cNvPr>
          <p:cNvSpPr/>
          <p:nvPr/>
        </p:nvSpPr>
        <p:spPr>
          <a:xfrm>
            <a:off x="515470" y="3875811"/>
            <a:ext cx="11161059" cy="2739901"/>
          </a:xfrm>
          <a:prstGeom prst="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42" name="background_titolo">
            <a:extLst>
              <a:ext uri="{FF2B5EF4-FFF2-40B4-BE49-F238E27FC236}">
                <a16:creationId xmlns:a16="http://schemas.microsoft.com/office/drawing/2014/main" id="{4F6376AA-0733-49AC-9E54-97BB063D899B}"/>
              </a:ext>
            </a:extLst>
          </p:cNvPr>
          <p:cNvSpPr/>
          <p:nvPr/>
        </p:nvSpPr>
        <p:spPr>
          <a:xfrm>
            <a:off x="652182" y="315950"/>
            <a:ext cx="4046818" cy="489192"/>
          </a:xfrm>
          <a:prstGeom prst="rect">
            <a:avLst/>
          </a:prstGeom>
          <a:solidFill>
            <a:schemeClr val="tx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sezione att_fisico">
            <a:extLst>
              <a:ext uri="{FF2B5EF4-FFF2-40B4-BE49-F238E27FC236}">
                <a16:creationId xmlns:a16="http://schemas.microsoft.com/office/drawing/2014/main" id="{B1AC22CC-B2D6-4ADF-9801-92E667ACD8FC}"/>
              </a:ext>
            </a:extLst>
          </p:cNvPr>
          <p:cNvSpPr/>
          <p:nvPr/>
        </p:nvSpPr>
        <p:spPr>
          <a:xfrm>
            <a:off x="515470" y="1039972"/>
            <a:ext cx="11161059" cy="2739901"/>
          </a:xfrm>
          <a:prstGeom prst="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pic>
        <p:nvPicPr>
          <p:cNvPr id="12" name="immagine att_fisico" descr="Immagine che contiene uomo, persone, vestito, militare&#10;&#10;Descrizione generata automaticamente">
            <a:extLst>
              <a:ext uri="{FF2B5EF4-FFF2-40B4-BE49-F238E27FC236}">
                <a16:creationId xmlns:a16="http://schemas.microsoft.com/office/drawing/2014/main" id="{364E1E55-A577-42D5-9624-1E10D16F4CB0}"/>
              </a:ext>
            </a:extLst>
          </p:cNvPr>
          <p:cNvPicPr>
            <a:picLocks noChangeAspect="1"/>
          </p:cNvPicPr>
          <p:nvPr/>
        </p:nvPicPr>
        <p:blipFill rotWithShape="1">
          <a:blip r:embed="rId2">
            <a:extLst>
              <a:ext uri="{28A0092B-C50C-407E-A947-70E740481C1C}">
                <a14:useLocalDpi xmlns:a14="http://schemas.microsoft.com/office/drawing/2010/main" val="0"/>
              </a:ext>
            </a:extLst>
          </a:blip>
          <a:srcRect t="4923" r="-2" b="5189"/>
          <a:stretch/>
        </p:blipFill>
        <p:spPr>
          <a:xfrm>
            <a:off x="7675699" y="1333247"/>
            <a:ext cx="3562268" cy="2153352"/>
          </a:xfrm>
          <a:prstGeom prst="rect">
            <a:avLst/>
          </a:prstGeom>
        </p:spPr>
      </p:pic>
      <p:pic>
        <p:nvPicPr>
          <p:cNvPr id="10" name="immagine att_informatico" descr="Immagine che contiene sedendo, monitor, sedia, finestra&#10;&#10;Descrizione generata automaticamente">
            <a:extLst>
              <a:ext uri="{FF2B5EF4-FFF2-40B4-BE49-F238E27FC236}">
                <a16:creationId xmlns:a16="http://schemas.microsoft.com/office/drawing/2014/main" id="{EFBB88B7-7B0F-4300-BF80-E364C4A325E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6458" r="574"/>
          <a:stretch/>
        </p:blipFill>
        <p:spPr>
          <a:xfrm>
            <a:off x="954033" y="4166183"/>
            <a:ext cx="3568586" cy="2159156"/>
          </a:xfrm>
          <a:prstGeom prst="rect">
            <a:avLst/>
          </a:prstGeom>
        </p:spPr>
      </p:pic>
      <p:sp>
        <p:nvSpPr>
          <p:cNvPr id="13" name="testo att_fisico">
            <a:extLst>
              <a:ext uri="{FF2B5EF4-FFF2-40B4-BE49-F238E27FC236}">
                <a16:creationId xmlns:a16="http://schemas.microsoft.com/office/drawing/2014/main" id="{3BC2ECC0-1D04-4F8D-A399-6A27C9B1F55B}"/>
              </a:ext>
            </a:extLst>
          </p:cNvPr>
          <p:cNvSpPr txBox="1"/>
          <p:nvPr/>
        </p:nvSpPr>
        <p:spPr>
          <a:xfrm>
            <a:off x="954033" y="1333247"/>
            <a:ext cx="6283103" cy="1969770"/>
          </a:xfrm>
          <a:prstGeom prst="rect">
            <a:avLst/>
          </a:prstGeom>
          <a:noFill/>
          <a:effectLst>
            <a:glow rad="127000">
              <a:schemeClr val="accent1"/>
            </a:glow>
            <a:outerShdw blurRad="50800" dist="38100" dir="2700000" algn="tl" rotWithShape="0">
              <a:prstClr val="black">
                <a:alpha val="40000"/>
              </a:prstClr>
            </a:outerShdw>
          </a:effectLst>
        </p:spPr>
        <p:txBody>
          <a:bodyPr wrap="square" rtlCol="0">
            <a:spAutoFit/>
          </a:bodyPr>
          <a:lstStyle/>
          <a:p>
            <a:r>
              <a:rPr lang="it-IT" sz="2400" b="1">
                <a:solidFill>
                  <a:srgbClr val="FFC000"/>
                </a:solidFill>
              </a:rPr>
              <a:t>Attacco Fisico</a:t>
            </a:r>
            <a:endParaRPr lang="it-IT" b="1">
              <a:solidFill>
                <a:srgbClr val="FFC000"/>
              </a:solidFill>
            </a:endParaRPr>
          </a:p>
          <a:p>
            <a:endParaRPr lang="it-IT" b="1"/>
          </a:p>
          <a:p>
            <a:pPr marL="800100" lvl="1" indent="-342900">
              <a:buFont typeface="Courier New" panose="02070309020205020404" pitchFamily="49" charset="0"/>
              <a:buChar char="o"/>
            </a:pPr>
            <a:r>
              <a:rPr lang="it-IT" sz="2000"/>
              <a:t>Alto rischio di individuazione</a:t>
            </a:r>
          </a:p>
          <a:p>
            <a:pPr marL="800100" lvl="1" indent="-342900">
              <a:buFont typeface="Courier New" panose="02070309020205020404" pitchFamily="49" charset="0"/>
              <a:buChar char="o"/>
            </a:pPr>
            <a:r>
              <a:rPr lang="it-IT" sz="2000"/>
              <a:t>Alto guadagno</a:t>
            </a:r>
          </a:p>
          <a:p>
            <a:pPr marL="800100" lvl="1" indent="-342900">
              <a:buFont typeface="Courier New" panose="02070309020205020404" pitchFamily="49" charset="0"/>
              <a:buChar char="o"/>
            </a:pPr>
            <a:r>
              <a:rPr lang="it-IT" sz="2000"/>
              <a:t>Basso tempo e costo di esecuzione</a:t>
            </a:r>
          </a:p>
          <a:p>
            <a:pPr marL="800100" lvl="1" indent="-342900">
              <a:buFont typeface="Courier New" panose="02070309020205020404" pitchFamily="49" charset="0"/>
              <a:buChar char="o"/>
            </a:pPr>
            <a:r>
              <a:rPr lang="it-IT" sz="2000"/>
              <a:t>Richiede una pianificazione per essere eseguito</a:t>
            </a:r>
          </a:p>
        </p:txBody>
      </p:sp>
      <p:cxnSp>
        <p:nvCxnSpPr>
          <p:cNvPr id="18" name="separatore att_fisico">
            <a:extLst>
              <a:ext uri="{FF2B5EF4-FFF2-40B4-BE49-F238E27FC236}">
                <a16:creationId xmlns:a16="http://schemas.microsoft.com/office/drawing/2014/main" id="{C1CACA6E-7EDE-40A3-AA42-0DA24AC30F60}"/>
              </a:ext>
            </a:extLst>
          </p:cNvPr>
          <p:cNvCxnSpPr>
            <a:cxnSpLocks/>
          </p:cNvCxnSpPr>
          <p:nvPr/>
        </p:nvCxnSpPr>
        <p:spPr>
          <a:xfrm>
            <a:off x="7422777" y="1333247"/>
            <a:ext cx="0" cy="215335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8" name="separatore att_informatico">
            <a:extLst>
              <a:ext uri="{FF2B5EF4-FFF2-40B4-BE49-F238E27FC236}">
                <a16:creationId xmlns:a16="http://schemas.microsoft.com/office/drawing/2014/main" id="{7F7B660D-D306-4693-9399-26F83F939980}"/>
              </a:ext>
            </a:extLst>
          </p:cNvPr>
          <p:cNvCxnSpPr>
            <a:cxnSpLocks/>
          </p:cNvCxnSpPr>
          <p:nvPr/>
        </p:nvCxnSpPr>
        <p:spPr>
          <a:xfrm>
            <a:off x="4800600" y="4166183"/>
            <a:ext cx="0" cy="215915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39" name="barra rossa titolo">
            <a:extLst>
              <a:ext uri="{FF2B5EF4-FFF2-40B4-BE49-F238E27FC236}">
                <a16:creationId xmlns:a16="http://schemas.microsoft.com/office/drawing/2014/main" id="{C586709F-1BB2-4444-B6E7-C787C7ACC83F}"/>
              </a:ext>
            </a:extLst>
          </p:cNvPr>
          <p:cNvSpPr/>
          <p:nvPr/>
        </p:nvSpPr>
        <p:spPr>
          <a:xfrm>
            <a:off x="515470" y="323418"/>
            <a:ext cx="136712" cy="474267"/>
          </a:xfrm>
          <a:prstGeom prst="rect">
            <a:avLst/>
          </a:prstGeom>
          <a:solidFill>
            <a:srgbClr val="FF0000"/>
          </a:solidFill>
          <a:ln>
            <a:solidFill>
              <a:srgbClr val="FF0000"/>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FF0000"/>
              </a:solidFill>
            </a:endParaRPr>
          </a:p>
        </p:txBody>
      </p:sp>
      <p:sp>
        <p:nvSpPr>
          <p:cNvPr id="4" name="titolo">
            <a:extLst>
              <a:ext uri="{FF2B5EF4-FFF2-40B4-BE49-F238E27FC236}">
                <a16:creationId xmlns:a16="http://schemas.microsoft.com/office/drawing/2014/main" id="{AD32E2FD-5114-4EB3-8284-5B688397DD8A}"/>
              </a:ext>
            </a:extLst>
          </p:cNvPr>
          <p:cNvSpPr>
            <a:spLocks noGrp="1"/>
          </p:cNvSpPr>
          <p:nvPr>
            <p:ph type="title"/>
          </p:nvPr>
        </p:nvSpPr>
        <p:spPr>
          <a:xfrm>
            <a:off x="652182" y="250242"/>
            <a:ext cx="4517839" cy="620618"/>
          </a:xfrm>
        </p:spPr>
        <p:txBody>
          <a:bodyPr vert="horz" lIns="91440" tIns="45720" rIns="91440" bIns="45720" rtlCol="0" anchor="b">
            <a:normAutofit fontScale="90000"/>
          </a:bodyPr>
          <a:lstStyle/>
          <a:p>
            <a:r>
              <a:rPr lang="en-US" sz="4000" b="1" kern="1200">
                <a:solidFill>
                  <a:schemeClr val="bg1"/>
                </a:solidFill>
                <a:latin typeface="+mn-lt"/>
                <a:ea typeface="+mj-ea"/>
                <a:cs typeface="+mj-cs"/>
              </a:rPr>
              <a:t>Attacchi considerati</a:t>
            </a:r>
          </a:p>
        </p:txBody>
      </p:sp>
      <p:sp>
        <p:nvSpPr>
          <p:cNvPr id="46" name="testo att_informatico">
            <a:extLst>
              <a:ext uri="{FF2B5EF4-FFF2-40B4-BE49-F238E27FC236}">
                <a16:creationId xmlns:a16="http://schemas.microsoft.com/office/drawing/2014/main" id="{5A8E7105-CD82-4516-89D9-9692A6DDAA15}"/>
              </a:ext>
            </a:extLst>
          </p:cNvPr>
          <p:cNvSpPr txBox="1"/>
          <p:nvPr/>
        </p:nvSpPr>
        <p:spPr>
          <a:xfrm>
            <a:off x="4857751" y="4028257"/>
            <a:ext cx="6380210" cy="2277547"/>
          </a:xfrm>
          <a:prstGeom prst="rect">
            <a:avLst/>
          </a:prstGeom>
          <a:noFill/>
        </p:spPr>
        <p:txBody>
          <a:bodyPr wrap="square" rtlCol="0">
            <a:spAutoFit/>
          </a:bodyPr>
          <a:lstStyle/>
          <a:p>
            <a:pPr algn="r"/>
            <a:r>
              <a:rPr lang="it-IT" sz="2400" b="1">
                <a:solidFill>
                  <a:srgbClr val="FFC000"/>
                </a:solidFill>
              </a:rPr>
              <a:t>Attacco Informatico</a:t>
            </a:r>
            <a:endParaRPr lang="it-IT" b="1">
              <a:solidFill>
                <a:srgbClr val="FFC000"/>
              </a:solidFill>
            </a:endParaRPr>
          </a:p>
          <a:p>
            <a:endParaRPr lang="it-IT" b="1"/>
          </a:p>
          <a:p>
            <a:pPr marL="800100" lvl="1" indent="-342900">
              <a:buFont typeface="Courier New" panose="02070309020205020404" pitchFamily="49" charset="0"/>
              <a:buChar char="o"/>
            </a:pPr>
            <a:r>
              <a:rPr lang="it-IT" sz="2000"/>
              <a:t>Basso rischio di individuazione</a:t>
            </a:r>
          </a:p>
          <a:p>
            <a:pPr marL="800100" lvl="1" indent="-342900">
              <a:buFont typeface="Courier New" panose="02070309020205020404" pitchFamily="49" charset="0"/>
              <a:buChar char="o"/>
            </a:pPr>
            <a:r>
              <a:rPr lang="it-IT" sz="2000"/>
              <a:t>Basso guadagno</a:t>
            </a:r>
          </a:p>
          <a:p>
            <a:pPr marL="800100" lvl="1" indent="-342900">
              <a:buFont typeface="Courier New" panose="02070309020205020404" pitchFamily="49" charset="0"/>
              <a:buChar char="o"/>
            </a:pPr>
            <a:r>
              <a:rPr lang="it-IT" sz="2000"/>
              <a:t>Alti tempi e costi di esecuzione</a:t>
            </a:r>
          </a:p>
          <a:p>
            <a:pPr marL="800100" lvl="1" indent="-342900">
              <a:buFont typeface="Courier New" panose="02070309020205020404" pitchFamily="49" charset="0"/>
              <a:buChar char="o"/>
            </a:pPr>
            <a:r>
              <a:rPr lang="it-IT" sz="2000"/>
              <a:t>Può essere effettuato direttamente alla banca o ai suoi dipendenti e clienti</a:t>
            </a:r>
          </a:p>
        </p:txBody>
      </p:sp>
      <p:pic>
        <p:nvPicPr>
          <p:cNvPr id="14" name="unipi logo" descr="Immagine che contiene segnale, via, arresto, rosso&#10;&#10;Descrizione generata automaticamente">
            <a:extLst>
              <a:ext uri="{FF2B5EF4-FFF2-40B4-BE49-F238E27FC236}">
                <a16:creationId xmlns:a16="http://schemas.microsoft.com/office/drawing/2014/main" id="{63DD7DC3-0B6F-48FC-83C7-74C648C20608}"/>
              </a:ext>
            </a:extLst>
          </p:cNvPr>
          <p:cNvPicPr>
            <a:picLocks noChangeAspect="1"/>
          </p:cNvPicPr>
          <p:nvPr/>
        </p:nvPicPr>
        <p:blipFill>
          <a:blip r:embed="rId4">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1330624" y="165214"/>
            <a:ext cx="691810" cy="705646"/>
          </a:xfrm>
          <a:prstGeom prst="rect">
            <a:avLst/>
          </a:prstGeom>
        </p:spPr>
      </p:pic>
    </p:spTree>
    <p:extLst>
      <p:ext uri="{BB962C8B-B14F-4D97-AF65-F5344CB8AC3E}">
        <p14:creationId xmlns:p14="http://schemas.microsoft.com/office/powerpoint/2010/main" val="390385656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ckground">
            <a:extLst>
              <a:ext uri="{FF2B5EF4-FFF2-40B4-BE49-F238E27FC236}">
                <a16:creationId xmlns:a16="http://schemas.microsoft.com/office/drawing/2014/main" id="{4579324F-790C-49C4-839C-2617600816CF}"/>
              </a:ext>
            </a:extLst>
          </p:cNvPr>
          <p:cNvSpPr/>
          <p:nvPr/>
        </p:nvSpPr>
        <p:spPr>
          <a:xfrm>
            <a:off x="0" y="-2157"/>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background_contenuto">
            <a:extLst>
              <a:ext uri="{FF2B5EF4-FFF2-40B4-BE49-F238E27FC236}">
                <a16:creationId xmlns:a16="http://schemas.microsoft.com/office/drawing/2014/main" id="{EAA52666-C664-4D9E-B57D-529DA1F1E6A5}"/>
              </a:ext>
            </a:extLst>
          </p:cNvPr>
          <p:cNvSpPr/>
          <p:nvPr/>
        </p:nvSpPr>
        <p:spPr>
          <a:xfrm>
            <a:off x="515470" y="1155700"/>
            <a:ext cx="11161059" cy="5435600"/>
          </a:xfrm>
          <a:prstGeom prst="rect">
            <a:avLst/>
          </a:prstGeom>
          <a:solidFill>
            <a:sysClr val="windowText" lastClr="000000"/>
          </a:solidFill>
          <a:ln w="12700" cap="flat" cmpd="sng" algn="ctr">
            <a:noFill/>
            <a:prstDash val="solid"/>
            <a:miter lim="800000"/>
          </a:ln>
          <a:effectLst/>
          <a:scene3d>
            <a:camera prst="orthographicFront">
              <a:rot lat="0" lon="0" rev="0"/>
            </a:camera>
            <a:lightRig rig="chilly" dir="t">
              <a:rot lat="0" lon="0" rev="18480000"/>
            </a:lightRig>
          </a:scene3d>
          <a:sp3d prstMaterial="clear">
            <a:bevelT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4" name="Segnaposto contenuto 3" descr="Immagine che contiene mappa, testo&#10;&#10;Descrizione generata automaticamente">
            <a:extLst>
              <a:ext uri="{FF2B5EF4-FFF2-40B4-BE49-F238E27FC236}">
                <a16:creationId xmlns:a16="http://schemas.microsoft.com/office/drawing/2014/main" id="{E1F5ADAE-CA2C-47BA-85C8-230BCBF41F6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8885" y="2864440"/>
            <a:ext cx="5989099" cy="3544888"/>
          </a:xfrm>
          <a:prstGeom prst="rect">
            <a:avLst/>
          </a:prstGeom>
          <a:ln w="38100" cap="sq">
            <a:solidFill>
              <a:srgbClr val="000000"/>
            </a:solidFill>
            <a:miter lim="800000"/>
          </a:ln>
          <a:effectLst>
            <a:outerShdw blurRad="57150" dist="50800" dir="2700000" algn="tl" rotWithShape="0">
              <a:srgbClr val="000000">
                <a:alpha val="40000"/>
              </a:srgbClr>
            </a:outerShdw>
          </a:effectLst>
        </p:spPr>
      </p:pic>
      <p:pic>
        <p:nvPicPr>
          <p:cNvPr id="7" name="AEG">
            <a:extLst>
              <a:ext uri="{FF2B5EF4-FFF2-40B4-BE49-F238E27FC236}">
                <a16:creationId xmlns:a16="http://schemas.microsoft.com/office/drawing/2014/main" id="{AC8A5447-A4A0-4A7C-93B7-37689D77970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3948" r="10916" b="4631"/>
          <a:stretch/>
        </p:blipFill>
        <p:spPr>
          <a:xfrm>
            <a:off x="7249119" y="1301156"/>
            <a:ext cx="4081505" cy="5108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background_titolo">
            <a:extLst>
              <a:ext uri="{FF2B5EF4-FFF2-40B4-BE49-F238E27FC236}">
                <a16:creationId xmlns:a16="http://schemas.microsoft.com/office/drawing/2014/main" id="{0A860996-9932-4977-B654-77B0C40F88BD}"/>
              </a:ext>
            </a:extLst>
          </p:cNvPr>
          <p:cNvSpPr/>
          <p:nvPr/>
        </p:nvSpPr>
        <p:spPr>
          <a:xfrm>
            <a:off x="652182" y="312277"/>
            <a:ext cx="2708692" cy="489192"/>
          </a:xfrm>
          <a:prstGeom prst="rect">
            <a:avLst/>
          </a:prstGeom>
          <a:solidFill>
            <a:sysClr val="window" lastClr="FFFFFF"/>
          </a:solidFill>
          <a:ln w="12700" cap="flat" cmpd="sng" algn="ctr">
            <a:noFill/>
            <a:prstDash val="solid"/>
            <a:miter lim="800000"/>
          </a:ln>
          <a:effectLst>
            <a:outerShdw blurRad="50800" dist="38100" dir="18900000" algn="b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barra rossa titolo">
            <a:extLst>
              <a:ext uri="{FF2B5EF4-FFF2-40B4-BE49-F238E27FC236}">
                <a16:creationId xmlns:a16="http://schemas.microsoft.com/office/drawing/2014/main" id="{B0E76039-D2A4-445A-9FB2-D5D5219C53FD}"/>
              </a:ext>
            </a:extLst>
          </p:cNvPr>
          <p:cNvSpPr/>
          <p:nvPr/>
        </p:nvSpPr>
        <p:spPr>
          <a:xfrm>
            <a:off x="515470" y="319745"/>
            <a:ext cx="136712" cy="474267"/>
          </a:xfrm>
          <a:prstGeom prst="rect">
            <a:avLst/>
          </a:prstGeom>
          <a:solidFill>
            <a:srgbClr val="FF0000"/>
          </a:solidFill>
          <a:ln w="12700" cap="flat" cmpd="sng" algn="ctr">
            <a:solidFill>
              <a:srgbClr val="FF0000"/>
            </a:solidFill>
            <a:prstDash val="solid"/>
            <a:miter lim="800000"/>
          </a:ln>
          <a:effectLst>
            <a:outerShdw blurRad="50800" dist="381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srgbClr val="FF0000"/>
              </a:solidFill>
              <a:effectLst/>
              <a:uLnTx/>
              <a:uFillTx/>
              <a:latin typeface="Calibri" panose="020F0502020204030204"/>
              <a:ea typeface="+mn-ea"/>
              <a:cs typeface="+mn-cs"/>
            </a:endParaRPr>
          </a:p>
        </p:txBody>
      </p:sp>
      <p:sp>
        <p:nvSpPr>
          <p:cNvPr id="12" name="titolo">
            <a:extLst>
              <a:ext uri="{FF2B5EF4-FFF2-40B4-BE49-F238E27FC236}">
                <a16:creationId xmlns:a16="http://schemas.microsoft.com/office/drawing/2014/main" id="{40940253-9C41-4D67-B1A5-9742A8A7B4BB}"/>
              </a:ext>
            </a:extLst>
          </p:cNvPr>
          <p:cNvSpPr txBox="1">
            <a:spLocks/>
          </p:cNvSpPr>
          <p:nvPr/>
        </p:nvSpPr>
        <p:spPr>
          <a:xfrm>
            <a:off x="652182" y="246569"/>
            <a:ext cx="4517839" cy="6206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a:ln>
                  <a:noFill/>
                </a:ln>
                <a:solidFill>
                  <a:sysClr val="windowText" lastClr="000000"/>
                </a:solidFill>
                <a:effectLst/>
                <a:uLnTx/>
                <a:uFillTx/>
                <a:latin typeface="Calibri" panose="020F0502020204030204"/>
                <a:ea typeface="+mj-ea"/>
                <a:cs typeface="+mj-cs"/>
              </a:rPr>
              <a:t>Attacco Fisico</a:t>
            </a:r>
          </a:p>
        </p:txBody>
      </p:sp>
      <p:sp>
        <p:nvSpPr>
          <p:cNvPr id="8" name="testo_attacco">
            <a:extLst>
              <a:ext uri="{FF2B5EF4-FFF2-40B4-BE49-F238E27FC236}">
                <a16:creationId xmlns:a16="http://schemas.microsoft.com/office/drawing/2014/main" id="{C4C7B6F5-880B-4AD8-8C31-8FFB5CCA98C3}"/>
              </a:ext>
            </a:extLst>
          </p:cNvPr>
          <p:cNvSpPr txBox="1"/>
          <p:nvPr/>
        </p:nvSpPr>
        <p:spPr>
          <a:xfrm>
            <a:off x="838760" y="1301156"/>
            <a:ext cx="6229351" cy="1477328"/>
          </a:xfrm>
          <a:prstGeom prst="rect">
            <a:avLst/>
          </a:prstGeom>
          <a:noFill/>
        </p:spPr>
        <p:txBody>
          <a:bodyPr wrap="square" rtlCol="0">
            <a:spAutoFit/>
          </a:bodyPr>
          <a:lstStyle/>
          <a:p>
            <a:r>
              <a:rPr lang="it-IT">
                <a:solidFill>
                  <a:schemeClr val="bg1"/>
                </a:solidFill>
              </a:rPr>
              <a:t>Il seguente attacco rappresenta una rapina effettuata da un team di rapinatori di alto livello. Essi punteranno a prendere il controllo di tutti i meccanismi di sicurezza della banca e a trovare una falla nelle routine degli addetti di sicurezza per poi poter forzare il caveau e prelevare ingenti quantità di denaro.</a:t>
            </a:r>
          </a:p>
        </p:txBody>
      </p:sp>
      <p:pic>
        <p:nvPicPr>
          <p:cNvPr id="13" name="unipi logo" descr="Immagine che contiene segnale, via, arresto, rosso&#10;&#10;Descrizione generata automaticamente">
            <a:extLst>
              <a:ext uri="{FF2B5EF4-FFF2-40B4-BE49-F238E27FC236}">
                <a16:creationId xmlns:a16="http://schemas.microsoft.com/office/drawing/2014/main" id="{8CE023CC-407C-421A-8E58-4FF1413DF4A5}"/>
              </a:ext>
            </a:extLst>
          </p:cNvPr>
          <p:cNvPicPr>
            <a:picLocks noChangeAspect="1"/>
          </p:cNvPicPr>
          <p:nvPr/>
        </p:nvPicPr>
        <p:blipFill>
          <a:blip r:embed="rId4">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1330624" y="165214"/>
            <a:ext cx="691810" cy="705646"/>
          </a:xfrm>
          <a:prstGeom prst="rect">
            <a:avLst/>
          </a:prstGeom>
        </p:spPr>
      </p:pic>
    </p:spTree>
    <p:extLst>
      <p:ext uri="{BB962C8B-B14F-4D97-AF65-F5344CB8AC3E}">
        <p14:creationId xmlns:p14="http://schemas.microsoft.com/office/powerpoint/2010/main" val="4266349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ckground">
            <a:extLst>
              <a:ext uri="{FF2B5EF4-FFF2-40B4-BE49-F238E27FC236}">
                <a16:creationId xmlns:a16="http://schemas.microsoft.com/office/drawing/2014/main" id="{4579324F-790C-49C4-839C-2617600816CF}"/>
              </a:ext>
            </a:extLst>
          </p:cNvPr>
          <p:cNvSpPr/>
          <p:nvPr/>
        </p:nvSpPr>
        <p:spPr>
          <a:xfrm>
            <a:off x="0" y="-2157"/>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background_contenuto">
            <a:extLst>
              <a:ext uri="{FF2B5EF4-FFF2-40B4-BE49-F238E27FC236}">
                <a16:creationId xmlns:a16="http://schemas.microsoft.com/office/drawing/2014/main" id="{EAA52666-C664-4D9E-B57D-529DA1F1E6A5}"/>
              </a:ext>
            </a:extLst>
          </p:cNvPr>
          <p:cNvSpPr/>
          <p:nvPr/>
        </p:nvSpPr>
        <p:spPr>
          <a:xfrm>
            <a:off x="515470" y="1155700"/>
            <a:ext cx="11161059" cy="5435600"/>
          </a:xfrm>
          <a:prstGeom prst="rect">
            <a:avLst/>
          </a:prstGeom>
          <a:solidFill>
            <a:sysClr val="windowText" lastClr="000000"/>
          </a:solidFill>
          <a:ln w="12700" cap="flat" cmpd="sng" algn="ctr">
            <a:noFill/>
            <a:prstDash val="solid"/>
            <a:miter lim="800000"/>
          </a:ln>
          <a:effectLst/>
          <a:scene3d>
            <a:camera prst="orthographicFront">
              <a:rot lat="0" lon="0" rev="0"/>
            </a:camera>
            <a:lightRig rig="chilly" dir="t">
              <a:rot lat="0" lon="0" rev="18480000"/>
            </a:lightRig>
          </a:scene3d>
          <a:sp3d prstMaterial="clear">
            <a:bevelT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4" name="Segnaposto contenuto 3" descr="Immagine che contiene testo, mappa&#10;&#10;Descrizione generata automaticamente">
            <a:extLst>
              <a:ext uri="{FF2B5EF4-FFF2-40B4-BE49-F238E27FC236}">
                <a16:creationId xmlns:a16="http://schemas.microsoft.com/office/drawing/2014/main" id="{F5C407F8-3770-4840-ABF6-0F7DC93E7B0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1407" y="3032556"/>
            <a:ext cx="6382419" cy="3368013"/>
          </a:xfrm>
          <a:prstGeom prst="rect">
            <a:avLst/>
          </a:prstGeom>
          <a:ln w="38100" cap="sq">
            <a:solidFill>
              <a:srgbClr val="000000"/>
            </a:solidFill>
            <a:miter lim="800000"/>
          </a:ln>
          <a:effectLst>
            <a:outerShdw blurRad="57150" dist="50800" dir="2700000" algn="tl" rotWithShape="0">
              <a:srgbClr val="000000">
                <a:alpha val="40000"/>
              </a:srgbClr>
            </a:outerShdw>
          </a:effectLst>
        </p:spPr>
      </p:pic>
      <p:pic>
        <p:nvPicPr>
          <p:cNvPr id="7" name="AEG">
            <a:extLst>
              <a:ext uri="{FF2B5EF4-FFF2-40B4-BE49-F238E27FC236}">
                <a16:creationId xmlns:a16="http://schemas.microsoft.com/office/drawing/2014/main" id="{AC8A5447-A4A0-4A7C-93B7-37689D77970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0170" t="1444" r="9417" b="4214"/>
          <a:stretch/>
        </p:blipFill>
        <p:spPr>
          <a:xfrm>
            <a:off x="7709763" y="1424442"/>
            <a:ext cx="3842374" cy="49761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background_titolo">
            <a:extLst>
              <a:ext uri="{FF2B5EF4-FFF2-40B4-BE49-F238E27FC236}">
                <a16:creationId xmlns:a16="http://schemas.microsoft.com/office/drawing/2014/main" id="{0A860996-9932-4977-B654-77B0C40F88BD}"/>
              </a:ext>
            </a:extLst>
          </p:cNvPr>
          <p:cNvSpPr/>
          <p:nvPr/>
        </p:nvSpPr>
        <p:spPr>
          <a:xfrm>
            <a:off x="652182" y="312277"/>
            <a:ext cx="3848100" cy="489192"/>
          </a:xfrm>
          <a:prstGeom prst="rect">
            <a:avLst/>
          </a:prstGeom>
          <a:solidFill>
            <a:sysClr val="window" lastClr="FFFFFF"/>
          </a:solidFill>
          <a:ln w="12700" cap="flat" cmpd="sng" algn="ctr">
            <a:noFill/>
            <a:prstDash val="solid"/>
            <a:miter lim="800000"/>
          </a:ln>
          <a:effectLst>
            <a:outerShdw blurRad="50800" dist="38100" dir="18900000" algn="b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barra rossa titolo">
            <a:extLst>
              <a:ext uri="{FF2B5EF4-FFF2-40B4-BE49-F238E27FC236}">
                <a16:creationId xmlns:a16="http://schemas.microsoft.com/office/drawing/2014/main" id="{B0E76039-D2A4-445A-9FB2-D5D5219C53FD}"/>
              </a:ext>
            </a:extLst>
          </p:cNvPr>
          <p:cNvSpPr/>
          <p:nvPr/>
        </p:nvSpPr>
        <p:spPr>
          <a:xfrm>
            <a:off x="515470" y="319745"/>
            <a:ext cx="136712" cy="474267"/>
          </a:xfrm>
          <a:prstGeom prst="rect">
            <a:avLst/>
          </a:prstGeom>
          <a:solidFill>
            <a:srgbClr val="FF0000"/>
          </a:solidFill>
          <a:ln w="12700" cap="flat" cmpd="sng" algn="ctr">
            <a:solidFill>
              <a:srgbClr val="FF0000"/>
            </a:solidFill>
            <a:prstDash val="solid"/>
            <a:miter lim="800000"/>
          </a:ln>
          <a:effectLst>
            <a:outerShdw blurRad="50800" dist="381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srgbClr val="FF0000"/>
              </a:solidFill>
              <a:effectLst/>
              <a:uLnTx/>
              <a:uFillTx/>
              <a:latin typeface="Calibri" panose="020F0502020204030204"/>
              <a:ea typeface="+mn-ea"/>
              <a:cs typeface="+mn-cs"/>
            </a:endParaRPr>
          </a:p>
        </p:txBody>
      </p:sp>
      <p:sp>
        <p:nvSpPr>
          <p:cNvPr id="12" name="titolo">
            <a:extLst>
              <a:ext uri="{FF2B5EF4-FFF2-40B4-BE49-F238E27FC236}">
                <a16:creationId xmlns:a16="http://schemas.microsoft.com/office/drawing/2014/main" id="{40940253-9C41-4D67-B1A5-9742A8A7B4BB}"/>
              </a:ext>
            </a:extLst>
          </p:cNvPr>
          <p:cNvSpPr txBox="1">
            <a:spLocks/>
          </p:cNvSpPr>
          <p:nvPr/>
        </p:nvSpPr>
        <p:spPr>
          <a:xfrm>
            <a:off x="652182" y="246569"/>
            <a:ext cx="4517839" cy="6206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a:ln>
                  <a:noFill/>
                </a:ln>
                <a:solidFill>
                  <a:sysClr val="windowText" lastClr="000000"/>
                </a:solidFill>
                <a:effectLst/>
                <a:uLnTx/>
                <a:uFillTx/>
                <a:latin typeface="Calibri" panose="020F0502020204030204"/>
                <a:ea typeface="+mj-ea"/>
                <a:cs typeface="+mj-cs"/>
              </a:rPr>
              <a:t>Attacco </a:t>
            </a:r>
            <a:r>
              <a:rPr lang="en-US" sz="3600" b="1">
                <a:solidFill>
                  <a:sysClr val="windowText" lastClr="000000"/>
                </a:solidFill>
                <a:latin typeface="Calibri" panose="020F0502020204030204"/>
              </a:rPr>
              <a:t>Informatico</a:t>
            </a:r>
            <a:endParaRPr kumimoji="0" lang="en-US" sz="3600" b="1" i="0" u="none" strike="noStrike" kern="1200" cap="none" spc="0" normalizeH="0" baseline="0" noProof="0">
              <a:ln>
                <a:noFill/>
              </a:ln>
              <a:solidFill>
                <a:sysClr val="windowText" lastClr="000000"/>
              </a:solidFill>
              <a:effectLst/>
              <a:uLnTx/>
              <a:uFillTx/>
              <a:latin typeface="Calibri" panose="020F0502020204030204"/>
              <a:ea typeface="+mj-ea"/>
              <a:cs typeface="+mj-cs"/>
            </a:endParaRPr>
          </a:p>
        </p:txBody>
      </p:sp>
      <p:sp>
        <p:nvSpPr>
          <p:cNvPr id="8" name="testo_attacco">
            <a:extLst>
              <a:ext uri="{FF2B5EF4-FFF2-40B4-BE49-F238E27FC236}">
                <a16:creationId xmlns:a16="http://schemas.microsoft.com/office/drawing/2014/main" id="{C4C7B6F5-880B-4AD8-8C31-8FFB5CCA98C3}"/>
              </a:ext>
            </a:extLst>
          </p:cNvPr>
          <p:cNvSpPr txBox="1"/>
          <p:nvPr/>
        </p:nvSpPr>
        <p:spPr>
          <a:xfrm>
            <a:off x="838760" y="1278230"/>
            <a:ext cx="7018010" cy="1754326"/>
          </a:xfrm>
          <a:prstGeom prst="rect">
            <a:avLst/>
          </a:prstGeom>
          <a:noFill/>
        </p:spPr>
        <p:txBody>
          <a:bodyPr wrap="square" rtlCol="0">
            <a:spAutoFit/>
          </a:bodyPr>
          <a:lstStyle/>
          <a:p>
            <a:r>
              <a:rPr lang="it-IT">
                <a:solidFill>
                  <a:schemeClr val="bg1"/>
                </a:solidFill>
              </a:rPr>
              <a:t>I seguenti attacchi rappresentano le varie possibilità disponibili a degli hacker esperti. Essi possono decidere di attaccare direttamente la banca violando il suo sistema informatico oppure i suoi clienti attraverso un attacco di phishing mirato a ottenere le loro credenziali bancarie. Il guadagno tuttavia è ridotto in quanto la banca non permette il trasferimento di ingenti quantità di denaro in via telematica.</a:t>
            </a:r>
          </a:p>
        </p:txBody>
      </p:sp>
      <p:pic>
        <p:nvPicPr>
          <p:cNvPr id="13" name="unipi logo" descr="Immagine che contiene segnale, via, arresto, rosso&#10;&#10;Descrizione generata automaticamente">
            <a:extLst>
              <a:ext uri="{FF2B5EF4-FFF2-40B4-BE49-F238E27FC236}">
                <a16:creationId xmlns:a16="http://schemas.microsoft.com/office/drawing/2014/main" id="{A2C10CBE-B66F-4D37-BC89-2AD82405C4DD}"/>
              </a:ext>
            </a:extLst>
          </p:cNvPr>
          <p:cNvPicPr>
            <a:picLocks noChangeAspect="1"/>
          </p:cNvPicPr>
          <p:nvPr/>
        </p:nvPicPr>
        <p:blipFill>
          <a:blip r:embed="rId4">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1330624" y="165214"/>
            <a:ext cx="691810" cy="705646"/>
          </a:xfrm>
          <a:prstGeom prst="rect">
            <a:avLst/>
          </a:prstGeom>
        </p:spPr>
      </p:pic>
    </p:spTree>
    <p:extLst>
      <p:ext uri="{BB962C8B-B14F-4D97-AF65-F5344CB8AC3E}">
        <p14:creationId xmlns:p14="http://schemas.microsoft.com/office/powerpoint/2010/main" val="2073773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ckground">
            <a:extLst>
              <a:ext uri="{FF2B5EF4-FFF2-40B4-BE49-F238E27FC236}">
                <a16:creationId xmlns:a16="http://schemas.microsoft.com/office/drawing/2014/main" id="{4579324F-790C-49C4-839C-2617600816CF}"/>
              </a:ext>
            </a:extLst>
          </p:cNvPr>
          <p:cNvSpPr/>
          <p:nvPr/>
        </p:nvSpPr>
        <p:spPr>
          <a:xfrm>
            <a:off x="0" y="-2157"/>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background_contenuto">
            <a:extLst>
              <a:ext uri="{FF2B5EF4-FFF2-40B4-BE49-F238E27FC236}">
                <a16:creationId xmlns:a16="http://schemas.microsoft.com/office/drawing/2014/main" id="{EAA52666-C664-4D9E-B57D-529DA1F1E6A5}"/>
              </a:ext>
            </a:extLst>
          </p:cNvPr>
          <p:cNvSpPr/>
          <p:nvPr/>
        </p:nvSpPr>
        <p:spPr>
          <a:xfrm>
            <a:off x="515470" y="978730"/>
            <a:ext cx="11161059" cy="5612570"/>
          </a:xfrm>
          <a:prstGeom prst="rect">
            <a:avLst/>
          </a:prstGeom>
          <a:solidFill>
            <a:sysClr val="windowText" lastClr="000000"/>
          </a:solidFill>
          <a:ln w="12700" cap="flat" cmpd="sng" algn="ctr">
            <a:noFill/>
            <a:prstDash val="solid"/>
            <a:miter lim="800000"/>
          </a:ln>
          <a:effectLst/>
          <a:scene3d>
            <a:camera prst="orthographicFront">
              <a:rot lat="0" lon="0" rev="0"/>
            </a:camera>
            <a:lightRig rig="chilly" dir="t">
              <a:rot lat="0" lon="0" rev="18480000"/>
            </a:lightRig>
          </a:scene3d>
          <a:sp3d prstMaterial="clear">
            <a:bevelT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4" name="Segnaposto contenuto 3" descr="Immagine che contiene testo, mappa&#10;&#10;Descrizione generata automaticamente">
            <a:extLst>
              <a:ext uri="{FF2B5EF4-FFF2-40B4-BE49-F238E27FC236}">
                <a16:creationId xmlns:a16="http://schemas.microsoft.com/office/drawing/2014/main" id="{83B7A786-3630-431E-AA68-3056E5FFD69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4746" y="3021449"/>
            <a:ext cx="5416799" cy="3429896"/>
          </a:xfrm>
          <a:prstGeom prst="rect">
            <a:avLst/>
          </a:prstGeom>
          <a:ln w="38100" cap="sq">
            <a:solidFill>
              <a:srgbClr val="000000"/>
            </a:solidFill>
            <a:miter lim="800000"/>
          </a:ln>
          <a:effectLst>
            <a:outerShdw blurRad="57150" dist="50800" dir="2700000" algn="tl" rotWithShape="0">
              <a:srgbClr val="000000">
                <a:alpha val="40000"/>
              </a:srgbClr>
            </a:outerShdw>
          </a:effectLst>
        </p:spPr>
      </p:pic>
      <p:pic>
        <p:nvPicPr>
          <p:cNvPr id="7" name="AEG">
            <a:extLst>
              <a:ext uri="{FF2B5EF4-FFF2-40B4-BE49-F238E27FC236}">
                <a16:creationId xmlns:a16="http://schemas.microsoft.com/office/drawing/2014/main" id="{0BC50428-2606-4CDB-A465-FE6B371C9C2B}"/>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5162" t="3826" r="5774" b="4066"/>
          <a:stretch/>
        </p:blipFill>
        <p:spPr>
          <a:xfrm>
            <a:off x="6250821" y="3021448"/>
            <a:ext cx="5248304" cy="3429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background_titolo">
            <a:extLst>
              <a:ext uri="{FF2B5EF4-FFF2-40B4-BE49-F238E27FC236}">
                <a16:creationId xmlns:a16="http://schemas.microsoft.com/office/drawing/2014/main" id="{0A860996-9932-4977-B654-77B0C40F88BD}"/>
              </a:ext>
            </a:extLst>
          </p:cNvPr>
          <p:cNvSpPr/>
          <p:nvPr/>
        </p:nvSpPr>
        <p:spPr>
          <a:xfrm>
            <a:off x="652182" y="312277"/>
            <a:ext cx="2302388" cy="489192"/>
          </a:xfrm>
          <a:prstGeom prst="rect">
            <a:avLst/>
          </a:prstGeom>
          <a:solidFill>
            <a:sysClr val="window" lastClr="FFFFFF"/>
          </a:solidFill>
          <a:ln w="12700" cap="flat" cmpd="sng" algn="ctr">
            <a:noFill/>
            <a:prstDash val="solid"/>
            <a:miter lim="800000"/>
          </a:ln>
          <a:effectLst>
            <a:outerShdw blurRad="50800" dist="38100" dir="18900000" algn="b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barra rossa titolo">
            <a:extLst>
              <a:ext uri="{FF2B5EF4-FFF2-40B4-BE49-F238E27FC236}">
                <a16:creationId xmlns:a16="http://schemas.microsoft.com/office/drawing/2014/main" id="{B0E76039-D2A4-445A-9FB2-D5D5219C53FD}"/>
              </a:ext>
            </a:extLst>
          </p:cNvPr>
          <p:cNvSpPr/>
          <p:nvPr/>
        </p:nvSpPr>
        <p:spPr>
          <a:xfrm>
            <a:off x="515470" y="319745"/>
            <a:ext cx="136712" cy="474267"/>
          </a:xfrm>
          <a:prstGeom prst="rect">
            <a:avLst/>
          </a:prstGeom>
          <a:solidFill>
            <a:srgbClr val="FF0000"/>
          </a:solidFill>
          <a:ln w="12700" cap="flat" cmpd="sng" algn="ctr">
            <a:solidFill>
              <a:srgbClr val="FF0000"/>
            </a:solidFill>
            <a:prstDash val="solid"/>
            <a:miter lim="800000"/>
          </a:ln>
          <a:effectLst>
            <a:outerShdw blurRad="50800" dist="381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srgbClr val="FF0000"/>
              </a:solidFill>
              <a:effectLst/>
              <a:uLnTx/>
              <a:uFillTx/>
              <a:latin typeface="Calibri" panose="020F0502020204030204"/>
              <a:ea typeface="+mn-ea"/>
              <a:cs typeface="+mn-cs"/>
            </a:endParaRPr>
          </a:p>
        </p:txBody>
      </p:sp>
      <p:sp>
        <p:nvSpPr>
          <p:cNvPr id="12" name="titolo">
            <a:extLst>
              <a:ext uri="{FF2B5EF4-FFF2-40B4-BE49-F238E27FC236}">
                <a16:creationId xmlns:a16="http://schemas.microsoft.com/office/drawing/2014/main" id="{40940253-9C41-4D67-B1A5-9742A8A7B4BB}"/>
              </a:ext>
            </a:extLst>
          </p:cNvPr>
          <p:cNvSpPr txBox="1">
            <a:spLocks/>
          </p:cNvSpPr>
          <p:nvPr/>
        </p:nvSpPr>
        <p:spPr>
          <a:xfrm>
            <a:off x="652182" y="246569"/>
            <a:ext cx="4517839" cy="6206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a:ln>
                  <a:noFill/>
                </a:ln>
                <a:solidFill>
                  <a:sysClr val="windowText" lastClr="000000"/>
                </a:solidFill>
                <a:effectLst/>
                <a:uLnTx/>
                <a:uFillTx/>
                <a:latin typeface="Calibri" panose="020F0502020204030204"/>
                <a:ea typeface="+mj-ea"/>
                <a:cs typeface="+mj-cs"/>
              </a:rPr>
              <a:t>Conclusioni</a:t>
            </a:r>
          </a:p>
        </p:txBody>
      </p:sp>
      <p:pic>
        <p:nvPicPr>
          <p:cNvPr id="13" name="unipi_logo" descr="Immagine che contiene segnale, via, arresto, rosso&#10;&#10;Descrizione generata automaticamente">
            <a:extLst>
              <a:ext uri="{FF2B5EF4-FFF2-40B4-BE49-F238E27FC236}">
                <a16:creationId xmlns:a16="http://schemas.microsoft.com/office/drawing/2014/main" id="{BD71891E-A791-49F6-9F1D-4F7FE2D87518}"/>
              </a:ext>
            </a:extLst>
          </p:cNvPr>
          <p:cNvPicPr>
            <a:picLocks noChangeAspect="1"/>
          </p:cNvPicPr>
          <p:nvPr/>
        </p:nvPicPr>
        <p:blipFill>
          <a:blip r:embed="rId4">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1330624" y="165214"/>
            <a:ext cx="691810" cy="705646"/>
          </a:xfrm>
          <a:prstGeom prst="rect">
            <a:avLst/>
          </a:prstGeom>
        </p:spPr>
      </p:pic>
      <p:sp>
        <p:nvSpPr>
          <p:cNvPr id="9" name="testo_conclusioni">
            <a:extLst>
              <a:ext uri="{FF2B5EF4-FFF2-40B4-BE49-F238E27FC236}">
                <a16:creationId xmlns:a16="http://schemas.microsoft.com/office/drawing/2014/main" id="{66F01CE4-445A-4F80-95A2-BFC602FD53BF}"/>
              </a:ext>
            </a:extLst>
          </p:cNvPr>
          <p:cNvSpPr txBox="1"/>
          <p:nvPr/>
        </p:nvSpPr>
        <p:spPr>
          <a:xfrm>
            <a:off x="652182" y="1122926"/>
            <a:ext cx="10904180" cy="1754326"/>
          </a:xfrm>
          <a:prstGeom prst="rect">
            <a:avLst/>
          </a:prstGeom>
          <a:noFill/>
        </p:spPr>
        <p:txBody>
          <a:bodyPr wrap="square" rtlCol="0">
            <a:spAutoFit/>
          </a:bodyPr>
          <a:lstStyle/>
          <a:p>
            <a:r>
              <a:rPr lang="it-IT">
                <a:solidFill>
                  <a:schemeClr val="bg1"/>
                </a:solidFill>
              </a:rPr>
              <a:t>Per concludere abbiamo effettuare una simulazione generica per visualizzare quali sono gli attacchi più probabili per una banca e definire quindi gli elementi su cui essa deve focalizzarsi per aumentare la sua sicurezza e quella dei suoi clienti. Come ci aspettavamo gli attacchi più probabili risultano essere quelli ad approccio informatico, una banca per rimanere sicura deve investire molte risorse nel proteggere sia le sue strutture informatiche che i propri clienti in quanto un attacco complesso anche se può dare alti guadagni data la poca propensione ad essere effettuato non rappresenta il suo problema principale.</a:t>
            </a:r>
          </a:p>
        </p:txBody>
      </p:sp>
    </p:spTree>
    <p:extLst>
      <p:ext uri="{BB962C8B-B14F-4D97-AF65-F5344CB8AC3E}">
        <p14:creationId xmlns:p14="http://schemas.microsoft.com/office/powerpoint/2010/main" val="301547881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Words>
  <Application>Microsoft Office PowerPoint</Application>
  <PresentationFormat>Widescreen</PresentationFormat>
  <Paragraphs>23</Paragraphs>
  <Slides>5</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5</vt:i4>
      </vt:variant>
    </vt:vector>
  </HeadingPairs>
  <TitlesOfParts>
    <vt:vector size="11" baseType="lpstr">
      <vt:lpstr>Arial</vt:lpstr>
      <vt:lpstr>Calibri</vt:lpstr>
      <vt:lpstr>Calibri Light</vt:lpstr>
      <vt:lpstr>Courier New</vt:lpstr>
      <vt:lpstr>Tw Cen MT</vt:lpstr>
      <vt:lpstr>Tema di Office</vt:lpstr>
      <vt:lpstr>Bank Robbery</vt:lpstr>
      <vt:lpstr>Attacchi considerati</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Robbery</dc:title>
  <dc:creator>Nicola Barsanti</dc:creator>
  <cp:lastModifiedBy>Nicola Barsanti</cp:lastModifiedBy>
  <cp:revision>28</cp:revision>
  <dcterms:created xsi:type="dcterms:W3CDTF">2020-06-03T07:24:15Z</dcterms:created>
  <dcterms:modified xsi:type="dcterms:W3CDTF">2020-06-06T19:38:07Z</dcterms:modified>
</cp:coreProperties>
</file>