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8" r:id="rId4"/>
    <p:sldId id="260" r:id="rId5"/>
    <p:sldId id="263" r:id="rId6"/>
    <p:sldId id="264" r:id="rId7"/>
    <p:sldId id="262" r:id="rId8"/>
    <p:sldId id="265" r:id="rId9"/>
    <p:sldId id="266" r:id="rId10"/>
    <p:sldId id="280" r:id="rId11"/>
    <p:sldId id="272" r:id="rId12"/>
    <p:sldId id="273" r:id="rId13"/>
    <p:sldId id="279" r:id="rId14"/>
    <p:sldId id="259" r:id="rId15"/>
    <p:sldId id="275" r:id="rId16"/>
    <p:sldId id="276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F89"/>
    <a:srgbClr val="ADAAF0"/>
    <a:srgbClr val="7B76E6"/>
    <a:srgbClr val="9778E4"/>
    <a:srgbClr val="FE8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C16C68-C02A-45CF-80BD-32EAD1A35D96}" v="82" dt="2021-07-12T16:00:01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ntek.dk/network/wan-cloud-optimization/attachment/global-network-background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viconsultants.com/services/cloud-computing/cloud-optimization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mnts.com/cloud-banking/2020/expanded-use-of-cloud-computing-boosts-companies-stock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1D83F-98A8-4389-9331-793DC9B4D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03" y="912675"/>
            <a:ext cx="10037134" cy="1646302"/>
          </a:xfrm>
        </p:spPr>
        <p:txBody>
          <a:bodyPr/>
          <a:lstStyle/>
          <a:p>
            <a:pPr algn="ctr"/>
            <a:r>
              <a:rPr lang="pt-BR" sz="3200" dirty="0"/>
              <a:t>Health </a:t>
            </a:r>
            <a:r>
              <a:rPr lang="pt-BR" sz="3200" dirty="0" err="1"/>
              <a:t>Monitoring</a:t>
            </a:r>
            <a:r>
              <a:rPr lang="pt-BR" sz="3200" dirty="0"/>
              <a:t> System for Docker Containers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E5E24F-FDF6-40D2-8285-C4F108BDA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099" y="2880550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pt-BR" sz="2400" dirty="0"/>
              <a:t>Cloud </a:t>
            </a:r>
            <a:r>
              <a:rPr lang="pt-BR" sz="2400" dirty="0" err="1"/>
              <a:t>Computing</a:t>
            </a:r>
            <a:r>
              <a:rPr lang="pt-BR" sz="2400" dirty="0"/>
              <a:t> - Project </a:t>
            </a:r>
            <a:r>
              <a:rPr lang="pt-BR" sz="2400" dirty="0" err="1"/>
              <a:t>Report</a:t>
            </a:r>
            <a:endParaRPr lang="pt-BR" sz="24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CF48F23-BAB2-41EC-BE8B-177F22DFB6C5}"/>
              </a:ext>
            </a:extLst>
          </p:cNvPr>
          <p:cNvSpPr txBox="1">
            <a:spLocks/>
          </p:cNvSpPr>
          <p:nvPr/>
        </p:nvSpPr>
        <p:spPr>
          <a:xfrm>
            <a:off x="1428434" y="4620596"/>
            <a:ext cx="7243677" cy="1646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dirty="0" err="1">
                <a:solidFill>
                  <a:schemeClr val="tx1"/>
                </a:solidFill>
              </a:rPr>
              <a:t>Barsanti</a:t>
            </a:r>
            <a:r>
              <a:rPr lang="pt-BR" dirty="0">
                <a:solidFill>
                  <a:schemeClr val="tx1"/>
                </a:solidFill>
              </a:rPr>
              <a:t> Nicola</a:t>
            </a:r>
          </a:p>
          <a:p>
            <a:pPr>
              <a:spcBef>
                <a:spcPts val="0"/>
              </a:spcBef>
            </a:pPr>
            <a:r>
              <a:rPr lang="pt-BR" dirty="0">
                <a:solidFill>
                  <a:schemeClr val="tx1"/>
                </a:solidFill>
              </a:rPr>
              <a:t>Casu Pereira de Sousa Bruno Augusto</a:t>
            </a:r>
          </a:p>
          <a:p>
            <a:pPr>
              <a:spcBef>
                <a:spcPts val="0"/>
              </a:spcBef>
            </a:pPr>
            <a:r>
              <a:rPr lang="pt-BR" dirty="0" err="1">
                <a:solidFill>
                  <a:schemeClr val="tx1"/>
                </a:solidFill>
              </a:rPr>
              <a:t>Fregosi</a:t>
            </a:r>
            <a:r>
              <a:rPr lang="pt-BR" dirty="0">
                <a:solidFill>
                  <a:schemeClr val="tx1"/>
                </a:solidFill>
              </a:rPr>
              <a:t> Frederico</a:t>
            </a:r>
          </a:p>
          <a:p>
            <a:pPr>
              <a:spcBef>
                <a:spcPts val="0"/>
              </a:spcBef>
            </a:pPr>
            <a:r>
              <a:rPr lang="pt-BR" dirty="0" err="1">
                <a:solidFill>
                  <a:schemeClr val="tx1"/>
                </a:solidFill>
              </a:rPr>
              <a:t>Lemmi</a:t>
            </a:r>
            <a:r>
              <a:rPr lang="pt-BR" dirty="0">
                <a:solidFill>
                  <a:schemeClr val="tx1"/>
                </a:solidFill>
              </a:rPr>
              <a:t> Laura</a:t>
            </a:r>
          </a:p>
          <a:p>
            <a:pPr>
              <a:spcBef>
                <a:spcPts val="0"/>
              </a:spcBef>
            </a:pPr>
            <a:r>
              <a:rPr lang="pt-BR" dirty="0">
                <a:solidFill>
                  <a:schemeClr val="tx1"/>
                </a:solidFill>
              </a:rPr>
              <a:t>Martino Giuseppe</a:t>
            </a:r>
          </a:p>
        </p:txBody>
      </p:sp>
    </p:spTree>
    <p:extLst>
      <p:ext uri="{BB962C8B-B14F-4D97-AF65-F5344CB8AC3E}">
        <p14:creationId xmlns:p14="http://schemas.microsoft.com/office/powerpoint/2010/main" val="1766027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93E36F6-F180-4BC5-BE4C-9B7665044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465" r="24465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BED902-288F-4373-AC39-F683554F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93" y="2942430"/>
            <a:ext cx="5956499" cy="964671"/>
          </a:xfrm>
        </p:spPr>
        <p:txBody>
          <a:bodyPr>
            <a:noAutofit/>
          </a:bodyPr>
          <a:lstStyle/>
          <a:p>
            <a:r>
              <a:rPr lang="pt-BR" sz="5400" b="1">
                <a:latin typeface="Aharoni" panose="02010803020104030203" pitchFamily="2" charset="-79"/>
                <a:cs typeface="Aharoni" panose="02010803020104030203" pitchFamily="2" charset="-79"/>
              </a:rPr>
              <a:t>Communications</a:t>
            </a:r>
            <a:endParaRPr lang="pt-BR" sz="5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0456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06F2F2F6-A1E8-4CF7-A54F-7FFD1AD44E6E}"/>
              </a:ext>
            </a:extLst>
          </p:cNvPr>
          <p:cNvSpPr txBox="1">
            <a:spLocks/>
          </p:cNvSpPr>
          <p:nvPr/>
        </p:nvSpPr>
        <p:spPr>
          <a:xfrm>
            <a:off x="5765676" y="2066484"/>
            <a:ext cx="4395810" cy="4483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For the communication we have used a</a:t>
            </a:r>
            <a:r>
              <a:rPr lang="en-US" b="1"/>
              <a:t> RabbitMQ </a:t>
            </a:r>
            <a:r>
              <a:rPr lang="en-US"/>
              <a:t>message broker</a:t>
            </a:r>
          </a:p>
          <a:p>
            <a:r>
              <a:rPr lang="en-US"/>
              <a:t>Each RabbitMQ client consists of </a:t>
            </a:r>
            <a:r>
              <a:rPr lang="en-US" b="1"/>
              <a:t>two different queues</a:t>
            </a:r>
            <a:r>
              <a:rPr lang="en-US"/>
              <a:t>, one to receive the requests from the other modules and the other the receive replies to the module requests</a:t>
            </a:r>
          </a:p>
          <a:p>
            <a:r>
              <a:rPr lang="en-US"/>
              <a:t>Communication between the module can </a:t>
            </a:r>
            <a:r>
              <a:rPr lang="en-US" b="1"/>
              <a:t>be asynchronous </a:t>
            </a:r>
            <a:r>
              <a:rPr lang="en-US"/>
              <a:t>or </a:t>
            </a:r>
            <a:r>
              <a:rPr lang="en-US" b="1"/>
              <a:t>synchronous</a:t>
            </a:r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BED902-288F-4373-AC39-F683554F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81" y="308113"/>
            <a:ext cx="5295897" cy="654227"/>
          </a:xfrm>
        </p:spPr>
        <p:txBody>
          <a:bodyPr>
            <a:normAutofit/>
          </a:bodyPr>
          <a:lstStyle/>
          <a:p>
            <a:r>
              <a:rPr lang="pt-BR"/>
              <a:t>Communications Overall</a:t>
            </a:r>
            <a:endParaRPr lang="pt-BR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CFF8497-CABD-4064-9A29-EED315E0F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733" y="1270453"/>
            <a:ext cx="5061077" cy="4821920"/>
          </a:xfrm>
        </p:spPr>
      </p:pic>
    </p:spTree>
    <p:extLst>
      <p:ext uri="{BB962C8B-B14F-4D97-AF65-F5344CB8AC3E}">
        <p14:creationId xmlns:p14="http://schemas.microsoft.com/office/powerpoint/2010/main" val="383846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39371E8-47A5-4CD6-8060-C195E9F43A4C}"/>
              </a:ext>
            </a:extLst>
          </p:cNvPr>
          <p:cNvSpPr txBox="1">
            <a:spLocks/>
          </p:cNvSpPr>
          <p:nvPr/>
        </p:nvSpPr>
        <p:spPr>
          <a:xfrm>
            <a:off x="1333502" y="725194"/>
            <a:ext cx="9798786" cy="132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32D9953-8612-4CF3-A165-52A68E74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905" y="554988"/>
            <a:ext cx="8596668" cy="1320800"/>
          </a:xfrm>
        </p:spPr>
        <p:txBody>
          <a:bodyPr/>
          <a:lstStyle/>
          <a:p>
            <a:r>
              <a:rPr lang="pt-BR"/>
              <a:t>Synchronized Messaging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367B3FE-3A4D-4498-9EF7-BF5D1474D0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3810" y="1410677"/>
            <a:ext cx="9464688" cy="2844800"/>
          </a:xfrm>
        </p:spPr>
      </p:pic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6BBC86E4-BAC2-456D-A844-491186050DFB}"/>
              </a:ext>
            </a:extLst>
          </p:cNvPr>
          <p:cNvSpPr txBox="1">
            <a:spLocks/>
          </p:cNvSpPr>
          <p:nvPr/>
        </p:nvSpPr>
        <p:spPr>
          <a:xfrm>
            <a:off x="421298" y="4646055"/>
            <a:ext cx="10957815" cy="16945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To implement the </a:t>
            </a:r>
            <a:r>
              <a:rPr lang="en-US" sz="1800" b="1"/>
              <a:t>synchronous communications </a:t>
            </a:r>
            <a:r>
              <a:rPr lang="en-US" sz="1800"/>
              <a:t>we have used a mechanism based on a callback channel</a:t>
            </a:r>
          </a:p>
          <a:p>
            <a:r>
              <a:rPr lang="en-US"/>
              <a:t>The </a:t>
            </a:r>
            <a:r>
              <a:rPr lang="en-US" b="1"/>
              <a:t>callback channel </a:t>
            </a:r>
            <a:r>
              <a:rPr lang="en-US"/>
              <a:t>is used to receive the reply to a request</a:t>
            </a:r>
          </a:p>
          <a:p>
            <a:r>
              <a:rPr lang="en-US" sz="1800"/>
              <a:t>Each request and reply have a </a:t>
            </a:r>
            <a:r>
              <a:rPr lang="en-US" sz="1800" b="1"/>
              <a:t>correlation id </a:t>
            </a:r>
            <a:r>
              <a:rPr lang="en-US" sz="1800"/>
              <a:t>associated which is used from the client to identify the origin request and forward the response to the correct thread</a:t>
            </a:r>
          </a:p>
        </p:txBody>
      </p:sp>
    </p:spTree>
    <p:extLst>
      <p:ext uri="{BB962C8B-B14F-4D97-AF65-F5344CB8AC3E}">
        <p14:creationId xmlns:p14="http://schemas.microsoft.com/office/powerpoint/2010/main" val="3545152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93E36F6-F180-4BC5-BE4C-9B7665044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121" r="2112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BED902-288F-4373-AC39-F683554F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16" y="2565664"/>
            <a:ext cx="5956499" cy="964671"/>
          </a:xfrm>
        </p:spPr>
        <p:txBody>
          <a:bodyPr>
            <a:noAutofit/>
          </a:bodyPr>
          <a:lstStyle/>
          <a:p>
            <a:r>
              <a:rPr lang="pt-BR" sz="6000" b="1">
                <a:latin typeface="Aharoni" panose="02010803020104030203" pitchFamily="2" charset="-79"/>
                <a:cs typeface="Aharoni" panose="02010803020104030203" pitchFamily="2" charset="-79"/>
              </a:rPr>
              <a:t>Optimizations</a:t>
            </a:r>
            <a:endParaRPr lang="pt-BR" sz="6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481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4ACD0-4955-4596-8A96-735E22A8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17" y="377687"/>
            <a:ext cx="8596668" cy="1320800"/>
          </a:xfrm>
        </p:spPr>
        <p:txBody>
          <a:bodyPr/>
          <a:lstStyle/>
          <a:p>
            <a:r>
              <a:rPr lang="pt-BR"/>
              <a:t>Asynchronous Information Update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99FFF384-94AA-4EE6-B7BA-2B6FDA38BBD7}"/>
              </a:ext>
            </a:extLst>
          </p:cNvPr>
          <p:cNvSpPr txBox="1">
            <a:spLocks/>
          </p:cNvSpPr>
          <p:nvPr/>
        </p:nvSpPr>
        <p:spPr>
          <a:xfrm>
            <a:off x="194818" y="1270000"/>
            <a:ext cx="9561699" cy="17680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To </a:t>
            </a:r>
            <a:r>
              <a:rPr lang="en-GB" b="1"/>
              <a:t>increase system performance </a:t>
            </a:r>
            <a:r>
              <a:rPr lang="en-GB"/>
              <a:t>it is important to avoid involving as many components as possible</a:t>
            </a:r>
          </a:p>
          <a:p>
            <a:r>
              <a:rPr lang="en-GB"/>
              <a:t>For the </a:t>
            </a:r>
            <a:r>
              <a:rPr lang="en-GB" b="1"/>
              <a:t>containers information</a:t>
            </a:r>
            <a:r>
              <a:rPr lang="en-GB"/>
              <a:t> we have introduced a </a:t>
            </a:r>
            <a:r>
              <a:rPr lang="en-GB" b="1"/>
              <a:t>caching mechanism, </a:t>
            </a:r>
            <a:r>
              <a:rPr lang="en-GB"/>
              <a:t>in this way the controller can respond directly to a request without get the data from all the managers</a:t>
            </a:r>
            <a:endParaRPr lang="en-GB" b="1"/>
          </a:p>
          <a:p>
            <a:r>
              <a:rPr lang="en-GB"/>
              <a:t>The </a:t>
            </a:r>
            <a:r>
              <a:rPr lang="en-GB" b="1"/>
              <a:t>controller</a:t>
            </a:r>
            <a:r>
              <a:rPr lang="en-GB"/>
              <a:t> is responsible for keeping an up-to-date copy of all container information</a:t>
            </a:r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5A99DE8B-DD51-440B-B373-559DAD8FE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11" y="3043622"/>
            <a:ext cx="8107680" cy="275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25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39371E8-47A5-4CD6-8060-C195E9F43A4C}"/>
              </a:ext>
            </a:extLst>
          </p:cNvPr>
          <p:cNvSpPr txBox="1">
            <a:spLocks/>
          </p:cNvSpPr>
          <p:nvPr/>
        </p:nvSpPr>
        <p:spPr>
          <a:xfrm>
            <a:off x="1333502" y="725194"/>
            <a:ext cx="9798786" cy="132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32D9953-8612-4CF3-A165-52A68E74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749" y="91310"/>
            <a:ext cx="8596668" cy="1320800"/>
          </a:xfrm>
        </p:spPr>
        <p:txBody>
          <a:bodyPr/>
          <a:lstStyle/>
          <a:p>
            <a:r>
              <a:rPr lang="pt-BR"/>
              <a:t>Update Management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712EAF4F-1B1B-4EBE-A460-05973A823325}"/>
              </a:ext>
            </a:extLst>
          </p:cNvPr>
          <p:cNvSpPr txBox="1">
            <a:spLocks/>
          </p:cNvSpPr>
          <p:nvPr/>
        </p:nvSpPr>
        <p:spPr>
          <a:xfrm>
            <a:off x="994350" y="880447"/>
            <a:ext cx="5665730" cy="1200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For testing purpose we have decided to implement an aggregation mechanism for the updates management</a:t>
            </a:r>
            <a:endParaRPr lang="en-US" dirty="0"/>
          </a:p>
        </p:txBody>
      </p:sp>
      <p:pic>
        <p:nvPicPr>
          <p:cNvPr id="33" name="Espaço Reservado para Conteúdo 6" descr="Diagrama&#10;&#10;Descrição gerada automaticamente">
            <a:extLst>
              <a:ext uri="{FF2B5EF4-FFF2-40B4-BE49-F238E27FC236}">
                <a16:creationId xmlns:a16="http://schemas.microsoft.com/office/drawing/2014/main" id="{362D87E7-D822-4A83-8F26-73E51B767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7079" y="0"/>
            <a:ext cx="4579690" cy="6858000"/>
          </a:xfrm>
        </p:spPr>
      </p:pic>
      <p:grpSp>
        <p:nvGrpSpPr>
          <p:cNvPr id="17" name="Agrupar 33">
            <a:extLst>
              <a:ext uri="{FF2B5EF4-FFF2-40B4-BE49-F238E27FC236}">
                <a16:creationId xmlns:a16="http://schemas.microsoft.com/office/drawing/2014/main" id="{B70C2687-37EF-4BE9-99F1-80CEE2EC17EA}"/>
              </a:ext>
            </a:extLst>
          </p:cNvPr>
          <p:cNvGrpSpPr/>
          <p:nvPr/>
        </p:nvGrpSpPr>
        <p:grpSpPr>
          <a:xfrm>
            <a:off x="1431404" y="1281706"/>
            <a:ext cx="5877082" cy="1365454"/>
            <a:chOff x="1431404" y="1281706"/>
            <a:chExt cx="5877082" cy="1365454"/>
          </a:xfrm>
        </p:grpSpPr>
        <p:sp>
          <p:nvSpPr>
            <p:cNvPr id="18" name="Retângulo: Cantos Arredondados 15">
              <a:extLst>
                <a:ext uri="{FF2B5EF4-FFF2-40B4-BE49-F238E27FC236}">
                  <a16:creationId xmlns:a16="http://schemas.microsoft.com/office/drawing/2014/main" id="{70AFA0C6-B5CD-4787-A0F2-E9C327B61E72}"/>
                </a:ext>
              </a:extLst>
            </p:cNvPr>
            <p:cNvSpPr/>
            <p:nvPr/>
          </p:nvSpPr>
          <p:spPr>
            <a:xfrm>
              <a:off x="1491003" y="2213495"/>
              <a:ext cx="4315717" cy="43366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ixaDeTexto 12">
              <a:extLst>
                <a:ext uri="{FF2B5EF4-FFF2-40B4-BE49-F238E27FC236}">
                  <a16:creationId xmlns:a16="http://schemas.microsoft.com/office/drawing/2014/main" id="{145ECE3C-9729-4297-BEC5-0400D028D3BE}"/>
                </a:ext>
              </a:extLst>
            </p:cNvPr>
            <p:cNvSpPr txBox="1"/>
            <p:nvPr/>
          </p:nvSpPr>
          <p:spPr>
            <a:xfrm>
              <a:off x="1431404" y="2241051"/>
              <a:ext cx="43121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Updates will be sent by the Managers</a:t>
              </a:r>
            </a:p>
          </p:txBody>
        </p:sp>
        <p:cxnSp>
          <p:nvCxnSpPr>
            <p:cNvPr id="20" name="Conector de Seta Reta 20">
              <a:extLst>
                <a:ext uri="{FF2B5EF4-FFF2-40B4-BE49-F238E27FC236}">
                  <a16:creationId xmlns:a16="http://schemas.microsoft.com/office/drawing/2014/main" id="{9F25DC03-E322-4272-860F-871D2E04C2FB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5806720" y="1281706"/>
              <a:ext cx="1501766" cy="114862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Agrupar 34">
            <a:extLst>
              <a:ext uri="{FF2B5EF4-FFF2-40B4-BE49-F238E27FC236}">
                <a16:creationId xmlns:a16="http://schemas.microsoft.com/office/drawing/2014/main" id="{A2D3297A-F144-4151-BE2C-371527E8F4D6}"/>
              </a:ext>
            </a:extLst>
          </p:cNvPr>
          <p:cNvGrpSpPr/>
          <p:nvPr/>
        </p:nvGrpSpPr>
        <p:grpSpPr>
          <a:xfrm>
            <a:off x="569232" y="2080776"/>
            <a:ext cx="7380968" cy="1651404"/>
            <a:chOff x="569232" y="2080776"/>
            <a:chExt cx="7380968" cy="1651404"/>
          </a:xfrm>
        </p:grpSpPr>
        <p:sp>
          <p:nvSpPr>
            <p:cNvPr id="22" name="Retângulo: Cantos Arredondados 16">
              <a:extLst>
                <a:ext uri="{FF2B5EF4-FFF2-40B4-BE49-F238E27FC236}">
                  <a16:creationId xmlns:a16="http://schemas.microsoft.com/office/drawing/2014/main" id="{3A1AB528-E1A2-4DF2-BC43-1A02F2CDE7AE}"/>
                </a:ext>
              </a:extLst>
            </p:cNvPr>
            <p:cNvSpPr/>
            <p:nvPr/>
          </p:nvSpPr>
          <p:spPr>
            <a:xfrm>
              <a:off x="741033" y="3298515"/>
              <a:ext cx="5665730" cy="43366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aixaDeTexto 23">
              <a:extLst>
                <a:ext uri="{FF2B5EF4-FFF2-40B4-BE49-F238E27FC236}">
                  <a16:creationId xmlns:a16="http://schemas.microsoft.com/office/drawing/2014/main" id="{64356B5C-2F51-46B9-BE3E-5C33B66CEA2F}"/>
                </a:ext>
              </a:extLst>
            </p:cNvPr>
            <p:cNvSpPr txBox="1"/>
            <p:nvPr/>
          </p:nvSpPr>
          <p:spPr>
            <a:xfrm>
              <a:off x="569232" y="3317559"/>
              <a:ext cx="56743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600" dirty="0"/>
                <a:t>The </a:t>
              </a:r>
              <a:r>
                <a:rPr lang="pt-BR" sz="1600" dirty="0" err="1"/>
                <a:t>Controller</a:t>
              </a:r>
              <a:r>
                <a:rPr lang="pt-BR" sz="1600" dirty="0"/>
                <a:t> </a:t>
              </a:r>
              <a:r>
                <a:rPr lang="en-US" sz="1600" dirty="0"/>
                <a:t>tracks</a:t>
              </a:r>
              <a:r>
                <a:rPr lang="pt-BR" sz="1600" dirty="0"/>
                <a:t> </a:t>
              </a:r>
              <a:r>
                <a:rPr lang="pt-BR" sz="1600" dirty="0" err="1"/>
                <a:t>the</a:t>
              </a:r>
              <a:r>
                <a:rPr lang="pt-BR" sz="1600" dirty="0"/>
                <a:t> Managers </a:t>
              </a:r>
              <a:r>
                <a:rPr lang="pt-BR" sz="1600" dirty="0" err="1"/>
                <a:t>with</a:t>
              </a:r>
              <a:r>
                <a:rPr lang="pt-BR" sz="1600" dirty="0"/>
                <a:t> </a:t>
              </a:r>
              <a:r>
                <a:rPr lang="pt-BR" sz="1600" dirty="0" err="1"/>
                <a:t>pending</a:t>
              </a:r>
              <a:r>
                <a:rPr lang="pt-BR" sz="1600" dirty="0"/>
                <a:t> updates</a:t>
              </a:r>
            </a:p>
          </p:txBody>
        </p:sp>
        <p:cxnSp>
          <p:nvCxnSpPr>
            <p:cNvPr id="24" name="Conector de Seta Reta 24">
              <a:extLst>
                <a:ext uri="{FF2B5EF4-FFF2-40B4-BE49-F238E27FC236}">
                  <a16:creationId xmlns:a16="http://schemas.microsoft.com/office/drawing/2014/main" id="{D36EBA71-D0F2-4359-84F3-937643E7EF3B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6406763" y="2080776"/>
              <a:ext cx="1543437" cy="14345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Agrupar 35">
            <a:extLst>
              <a:ext uri="{FF2B5EF4-FFF2-40B4-BE49-F238E27FC236}">
                <a16:creationId xmlns:a16="http://schemas.microsoft.com/office/drawing/2014/main" id="{AB163AC8-A919-4963-A4E0-EC804E6C225B}"/>
              </a:ext>
            </a:extLst>
          </p:cNvPr>
          <p:cNvGrpSpPr/>
          <p:nvPr/>
        </p:nvGrpSpPr>
        <p:grpSpPr>
          <a:xfrm>
            <a:off x="191820" y="2933700"/>
            <a:ext cx="8393380" cy="2067058"/>
            <a:chOff x="191820" y="2933700"/>
            <a:chExt cx="8393380" cy="2067058"/>
          </a:xfrm>
        </p:grpSpPr>
        <p:sp>
          <p:nvSpPr>
            <p:cNvPr id="26" name="Retângulo: Cantos Arredondados 17">
              <a:extLst>
                <a:ext uri="{FF2B5EF4-FFF2-40B4-BE49-F238E27FC236}">
                  <a16:creationId xmlns:a16="http://schemas.microsoft.com/office/drawing/2014/main" id="{992F5771-263C-47D3-9795-0EC9E789A2FA}"/>
                </a:ext>
              </a:extLst>
            </p:cNvPr>
            <p:cNvSpPr/>
            <p:nvPr/>
          </p:nvSpPr>
          <p:spPr>
            <a:xfrm>
              <a:off x="382810" y="4394610"/>
              <a:ext cx="6323279" cy="43366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aixaDeTexto 10">
              <a:extLst>
                <a:ext uri="{FF2B5EF4-FFF2-40B4-BE49-F238E27FC236}">
                  <a16:creationId xmlns:a16="http://schemas.microsoft.com/office/drawing/2014/main" id="{030319C2-7F5B-43ED-BA90-3BD98C9E9872}"/>
                </a:ext>
              </a:extLst>
            </p:cNvPr>
            <p:cNvSpPr txBox="1"/>
            <p:nvPr/>
          </p:nvSpPr>
          <p:spPr>
            <a:xfrm>
              <a:off x="191820" y="4415983"/>
              <a:ext cx="64682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600" dirty="0" err="1"/>
                <a:t>After</a:t>
              </a:r>
              <a:r>
                <a:rPr lang="pt-BR" sz="1600" dirty="0"/>
                <a:t> a </a:t>
              </a:r>
              <a:r>
                <a:rPr lang="pt-BR" sz="1600" dirty="0" err="1"/>
                <a:t>defined</a:t>
              </a:r>
              <a:r>
                <a:rPr lang="pt-BR" sz="1600" dirty="0"/>
                <a:t> </a:t>
              </a:r>
              <a:r>
                <a:rPr lang="pt-BR" sz="1600" dirty="0" err="1"/>
                <a:t>period</a:t>
              </a:r>
              <a:r>
                <a:rPr lang="pt-BR" sz="1600" dirty="0"/>
                <a:t>, </a:t>
              </a:r>
              <a:r>
                <a:rPr lang="pt-BR" sz="1600" dirty="0" err="1"/>
                <a:t>the</a:t>
              </a:r>
              <a:r>
                <a:rPr lang="pt-BR" sz="1600" dirty="0"/>
                <a:t> </a:t>
              </a:r>
              <a:r>
                <a:rPr lang="pt-BR" sz="1600" dirty="0" err="1"/>
                <a:t>Controller</a:t>
              </a:r>
              <a:r>
                <a:rPr lang="pt-BR" sz="1600" dirty="0"/>
                <a:t> </a:t>
              </a:r>
              <a:r>
                <a:rPr lang="pt-BR" sz="1600" dirty="0" err="1"/>
                <a:t>requests</a:t>
              </a:r>
              <a:r>
                <a:rPr lang="pt-BR" sz="1600" dirty="0"/>
                <a:t> </a:t>
              </a:r>
              <a:r>
                <a:rPr lang="pt-BR" sz="1600" dirty="0" err="1"/>
                <a:t>the</a:t>
              </a:r>
              <a:r>
                <a:rPr lang="pt-BR" sz="1600" dirty="0"/>
                <a:t> </a:t>
              </a:r>
              <a:r>
                <a:rPr lang="pt-BR" sz="1600" dirty="0" err="1"/>
                <a:t>monitoring</a:t>
              </a:r>
              <a:r>
                <a:rPr lang="pt-BR" sz="1600" dirty="0"/>
                <a:t> log</a:t>
              </a:r>
            </a:p>
            <a:p>
              <a:endParaRPr lang="en-US" sz="1600" dirty="0"/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38AC5AA5-D2B0-471E-82AB-08C3D0FD9766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 flipV="1">
              <a:off x="6706089" y="2933700"/>
              <a:ext cx="1879111" cy="16777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Agrupar 36">
            <a:extLst>
              <a:ext uri="{FF2B5EF4-FFF2-40B4-BE49-F238E27FC236}">
                <a16:creationId xmlns:a16="http://schemas.microsoft.com/office/drawing/2014/main" id="{40D90EBD-4CCF-4C9A-AF7B-14EEE59755E8}"/>
              </a:ext>
            </a:extLst>
          </p:cNvPr>
          <p:cNvGrpSpPr/>
          <p:nvPr/>
        </p:nvGrpSpPr>
        <p:grpSpPr>
          <a:xfrm>
            <a:off x="1577130" y="5603382"/>
            <a:ext cx="8049470" cy="822818"/>
            <a:chOff x="1577130" y="5603382"/>
            <a:chExt cx="8049470" cy="822818"/>
          </a:xfrm>
        </p:grpSpPr>
        <p:sp>
          <p:nvSpPr>
            <p:cNvPr id="30" name="Retângulo: Cantos Arredondados 18">
              <a:extLst>
                <a:ext uri="{FF2B5EF4-FFF2-40B4-BE49-F238E27FC236}">
                  <a16:creationId xmlns:a16="http://schemas.microsoft.com/office/drawing/2014/main" id="{F9D3556A-A22F-44D2-91A0-1E240A7227BC}"/>
                </a:ext>
              </a:extLst>
            </p:cNvPr>
            <p:cNvSpPr/>
            <p:nvPr/>
          </p:nvSpPr>
          <p:spPr>
            <a:xfrm>
              <a:off x="1577130" y="5603382"/>
              <a:ext cx="4140200" cy="65199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aixaDeTexto 13">
              <a:extLst>
                <a:ext uri="{FF2B5EF4-FFF2-40B4-BE49-F238E27FC236}">
                  <a16:creationId xmlns:a16="http://schemas.microsoft.com/office/drawing/2014/main" id="{4E368C10-2EB3-4C09-9BEE-727D861E136A}"/>
                </a:ext>
              </a:extLst>
            </p:cNvPr>
            <p:cNvSpPr txBox="1"/>
            <p:nvPr/>
          </p:nvSpPr>
          <p:spPr>
            <a:xfrm>
              <a:off x="1577130" y="5636991"/>
              <a:ext cx="41401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The </a:t>
              </a:r>
              <a:r>
                <a:rPr lang="pt-BR" sz="1600" dirty="0" err="1"/>
                <a:t>Controller</a:t>
              </a:r>
              <a:r>
                <a:rPr lang="pt-BR" sz="1600" dirty="0"/>
                <a:t> updates </a:t>
              </a:r>
              <a:r>
                <a:rPr lang="pt-BR" sz="1600" dirty="0" err="1"/>
                <a:t>the</a:t>
              </a:r>
              <a:r>
                <a:rPr lang="pt-BR" sz="1600" dirty="0"/>
                <a:t> REST interface</a:t>
              </a:r>
            </a:p>
            <a:p>
              <a:pPr algn="ctr"/>
              <a:r>
                <a:rPr lang="pt-BR" sz="1600" dirty="0"/>
                <a:t> </a:t>
              </a:r>
              <a:r>
                <a:rPr lang="pt-BR" sz="1600" dirty="0" err="1"/>
                <a:t>with</a:t>
              </a:r>
              <a:r>
                <a:rPr lang="pt-BR" sz="1600" dirty="0"/>
                <a:t> </a:t>
              </a:r>
              <a:r>
                <a:rPr lang="pt-BR" sz="1600" dirty="0" err="1"/>
                <a:t>the</a:t>
              </a:r>
              <a:r>
                <a:rPr lang="pt-BR" sz="1600" dirty="0"/>
                <a:t> container </a:t>
              </a:r>
              <a:r>
                <a:rPr lang="pt-BR" sz="1600" dirty="0" err="1"/>
                <a:t>list</a:t>
              </a:r>
              <a:r>
                <a:rPr lang="pt-BR" sz="1600" dirty="0"/>
                <a:t> </a:t>
              </a:r>
              <a:r>
                <a:rPr lang="pt-BR" sz="1600" dirty="0" err="1"/>
                <a:t>and</a:t>
              </a:r>
              <a:r>
                <a:rPr lang="pt-BR" sz="1600" dirty="0"/>
                <a:t> </a:t>
              </a:r>
              <a:r>
                <a:rPr lang="pt-BR" sz="1600" dirty="0" err="1"/>
                <a:t>info</a:t>
              </a:r>
              <a:endParaRPr lang="pt-BR" sz="1600" dirty="0"/>
            </a:p>
          </p:txBody>
        </p:sp>
        <p:cxnSp>
          <p:nvCxnSpPr>
            <p:cNvPr id="32" name="Conector de Seta Reta 30">
              <a:extLst>
                <a:ext uri="{FF2B5EF4-FFF2-40B4-BE49-F238E27FC236}">
                  <a16:creationId xmlns:a16="http://schemas.microsoft.com/office/drawing/2014/main" id="{C20B9CB0-C806-473D-B975-EAB29590A7B8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5717329" y="5929379"/>
              <a:ext cx="3909271" cy="4968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23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Scienziato che guarda uno schermo futuristico con dati">
            <a:extLst>
              <a:ext uri="{FF2B5EF4-FFF2-40B4-BE49-F238E27FC236}">
                <a16:creationId xmlns:a16="http://schemas.microsoft.com/office/drawing/2014/main" id="{A93E36F6-F180-4BC5-BE4C-9B7665044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BED902-288F-4373-AC39-F683554F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01" y="3199077"/>
            <a:ext cx="3177909" cy="964671"/>
          </a:xfrm>
        </p:spPr>
        <p:txBody>
          <a:bodyPr>
            <a:noAutofit/>
          </a:bodyPr>
          <a:lstStyle/>
          <a:p>
            <a:r>
              <a:rPr lang="pt-BR" sz="6600" b="1">
                <a:latin typeface="Aharoni" panose="02010803020104030203" pitchFamily="2" charset="-79"/>
                <a:cs typeface="Aharoni" panose="02010803020104030203" pitchFamily="2" charset="-79"/>
              </a:rPr>
              <a:t>Testing</a:t>
            </a:r>
            <a:endParaRPr lang="pt-BR" sz="6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8950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BED902-288F-4373-AC39-F683554F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0"/>
            <a:ext cx="8596668" cy="132080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65D832-808E-4996-AAB3-33A4FF1B5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870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BED902-288F-4373-AC39-F683554F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56263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pt-BR" dirty="0" err="1"/>
              <a:t>Summary</a:t>
            </a:r>
            <a:endParaRPr lang="pt-B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65D832-808E-4996-AAB3-33A4FF1B5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615260"/>
            <a:ext cx="8596668" cy="419011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System Architecture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The Manager submodule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The Controller submodule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System Communication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/>
              <a:t>Service Optimization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/>
              <a:t>System Testing</a:t>
            </a:r>
            <a:endParaRPr lang="en-US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Conclusions and Outlook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594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93E36F6-F180-4BC5-BE4C-9B7665044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475" r="11475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BED902-288F-4373-AC39-F683554F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29" y="3086099"/>
            <a:ext cx="5646789" cy="885648"/>
          </a:xfrm>
        </p:spPr>
        <p:txBody>
          <a:bodyPr>
            <a:noAutofit/>
          </a:bodyPr>
          <a:lstStyle/>
          <a:p>
            <a:r>
              <a:rPr lang="pt-BR" sz="5400" b="1"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5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6099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BED902-288F-4373-AC39-F683554F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23151"/>
            <a:ext cx="8596668" cy="793487"/>
          </a:xfrm>
        </p:spPr>
        <p:txBody>
          <a:bodyPr>
            <a:normAutofit/>
          </a:bodyPr>
          <a:lstStyle/>
          <a:p>
            <a:r>
              <a:rPr lang="pt-BR" dirty="0"/>
              <a:t>System </a:t>
            </a:r>
            <a:r>
              <a:rPr lang="pt-BR" dirty="0" err="1"/>
              <a:t>Architecture</a:t>
            </a:r>
            <a:endParaRPr lang="pt-B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Espaço Reservado para Conteúdo 4" descr="Gráfico de bolhas&#10;&#10;Descrição gerada automaticamente">
            <a:extLst>
              <a:ext uri="{FF2B5EF4-FFF2-40B4-BE49-F238E27FC236}">
                <a16:creationId xmlns:a16="http://schemas.microsoft.com/office/drawing/2014/main" id="{8390AEAC-BB59-461B-BFDB-B8725873F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9841" y="1389056"/>
            <a:ext cx="6291153" cy="5013517"/>
          </a:xfr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ço Reservado para Conteúdo 6">
            <a:extLst>
              <a:ext uri="{FF2B5EF4-FFF2-40B4-BE49-F238E27FC236}">
                <a16:creationId xmlns:a16="http://schemas.microsoft.com/office/drawing/2014/main" id="{1F420829-6133-4C57-8C54-337E3CF375F2}"/>
              </a:ext>
            </a:extLst>
          </p:cNvPr>
          <p:cNvSpPr txBox="1">
            <a:spLocks/>
          </p:cNvSpPr>
          <p:nvPr/>
        </p:nvSpPr>
        <p:spPr>
          <a:xfrm>
            <a:off x="784950" y="1444582"/>
            <a:ext cx="4279284" cy="5013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Objective: Monitor the containers deployed in the VMs platform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Manager: a local submodule will check the containers status and act when a fault is detected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Controller: an overseer will manage the transmission of monitoring logs and commands in the system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Communication: the submodules exchange information a developed message queue system based in RabbitMQ</a:t>
            </a:r>
          </a:p>
        </p:txBody>
      </p:sp>
      <p:sp>
        <p:nvSpPr>
          <p:cNvPr id="9" name="Espaço Reservado para Conteúdo 6">
            <a:extLst>
              <a:ext uri="{FF2B5EF4-FFF2-40B4-BE49-F238E27FC236}">
                <a16:creationId xmlns:a16="http://schemas.microsoft.com/office/drawing/2014/main" id="{F933F4E1-DBC2-419F-920B-A5A916B9A305}"/>
              </a:ext>
            </a:extLst>
          </p:cNvPr>
          <p:cNvSpPr txBox="1">
            <a:spLocks/>
          </p:cNvSpPr>
          <p:nvPr/>
        </p:nvSpPr>
        <p:spPr>
          <a:xfrm>
            <a:off x="6161055" y="890770"/>
            <a:ext cx="4828724" cy="553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1"/>
              <a:t>Health Monitoring System (HMS)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4897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BED902-288F-4373-AC39-F683554F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0"/>
            <a:ext cx="8596668" cy="910856"/>
          </a:xfrm>
        </p:spPr>
        <p:txBody>
          <a:bodyPr>
            <a:normAutofit/>
          </a:bodyPr>
          <a:lstStyle/>
          <a:p>
            <a:r>
              <a:rPr lang="pt-BR" dirty="0"/>
              <a:t>System </a:t>
            </a:r>
            <a:r>
              <a:rPr lang="pt-BR" dirty="0" err="1"/>
              <a:t>Architecture</a:t>
            </a:r>
            <a:endParaRPr lang="pt-B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65D832-808E-4996-AAB3-33A4FF1B5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328" y="732176"/>
            <a:ext cx="10117763" cy="1039811"/>
          </a:xfrm>
        </p:spPr>
        <p:txBody>
          <a:bodyPr>
            <a:normAutofit/>
          </a:bodyPr>
          <a:lstStyle/>
          <a:p>
            <a:r>
              <a:rPr lang="en-US" dirty="0"/>
              <a:t>From the designed REST interface, the user will be able to verify the status of the containers and issue commands for the Managers configuration (pkt loss threshold and ignored IDs)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5F8EBFF-98D1-496F-8321-AF3AD14EDEC6}"/>
              </a:ext>
            </a:extLst>
          </p:cNvPr>
          <p:cNvSpPr/>
          <p:nvPr/>
        </p:nvSpPr>
        <p:spPr>
          <a:xfrm>
            <a:off x="3853276" y="5435600"/>
            <a:ext cx="3974166" cy="1274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F506715-9B01-4C0E-BA54-F9D8768BD0CF}"/>
              </a:ext>
            </a:extLst>
          </p:cNvPr>
          <p:cNvSpPr/>
          <p:nvPr/>
        </p:nvSpPr>
        <p:spPr>
          <a:xfrm>
            <a:off x="4761549" y="5558190"/>
            <a:ext cx="978654" cy="843880"/>
          </a:xfrm>
          <a:prstGeom prst="ellipse">
            <a:avLst/>
          </a:prstGeom>
          <a:solidFill>
            <a:srgbClr val="FE800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D3A50C7-98C2-4D35-91EE-7471A3CA4A00}"/>
              </a:ext>
            </a:extLst>
          </p:cNvPr>
          <p:cNvSpPr txBox="1"/>
          <p:nvPr/>
        </p:nvSpPr>
        <p:spPr>
          <a:xfrm>
            <a:off x="3876176" y="6340535"/>
            <a:ext cx="175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Docker Host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DEF48B9-B044-463C-A095-E573D3A9F22B}"/>
              </a:ext>
            </a:extLst>
          </p:cNvPr>
          <p:cNvSpPr/>
          <p:nvPr/>
        </p:nvSpPr>
        <p:spPr>
          <a:xfrm>
            <a:off x="4471844" y="4041987"/>
            <a:ext cx="2737030" cy="871870"/>
          </a:xfrm>
          <a:prstGeom prst="rect">
            <a:avLst/>
          </a:prstGeom>
          <a:solidFill>
            <a:srgbClr val="ADAA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B4B1C3-F0C7-4325-8CB2-27513B476E71}"/>
              </a:ext>
            </a:extLst>
          </p:cNvPr>
          <p:cNvSpPr txBox="1"/>
          <p:nvPr/>
        </p:nvSpPr>
        <p:spPr>
          <a:xfrm>
            <a:off x="4584124" y="5826241"/>
            <a:ext cx="133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container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19736EE-074F-4C24-AC44-24F0BB972698}"/>
              </a:ext>
            </a:extLst>
          </p:cNvPr>
          <p:cNvSpPr txBox="1"/>
          <p:nvPr/>
        </p:nvSpPr>
        <p:spPr>
          <a:xfrm>
            <a:off x="4994448" y="4246813"/>
            <a:ext cx="175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HMS Manager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BFD91DA-CB87-4DDE-91B2-78E18FFB5FC1}"/>
              </a:ext>
            </a:extLst>
          </p:cNvPr>
          <p:cNvSpPr/>
          <p:nvPr/>
        </p:nvSpPr>
        <p:spPr>
          <a:xfrm>
            <a:off x="4471844" y="2737380"/>
            <a:ext cx="2737030" cy="871870"/>
          </a:xfrm>
          <a:prstGeom prst="rect">
            <a:avLst/>
          </a:prstGeom>
          <a:solidFill>
            <a:srgbClr val="B6DF89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0FF1024-CAFD-4CCD-B53B-D7757BDD5927}"/>
              </a:ext>
            </a:extLst>
          </p:cNvPr>
          <p:cNvSpPr txBox="1"/>
          <p:nvPr/>
        </p:nvSpPr>
        <p:spPr>
          <a:xfrm>
            <a:off x="4994448" y="2942206"/>
            <a:ext cx="175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HMS Controller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A1B7101-1420-4996-83BA-4BFE74C90A11}"/>
              </a:ext>
            </a:extLst>
          </p:cNvPr>
          <p:cNvSpPr/>
          <p:nvPr/>
        </p:nvSpPr>
        <p:spPr>
          <a:xfrm>
            <a:off x="3293861" y="1816760"/>
            <a:ext cx="5092996" cy="4010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B601C1B-881E-48E0-8A19-9C8C33385310}"/>
              </a:ext>
            </a:extLst>
          </p:cNvPr>
          <p:cNvSpPr txBox="1"/>
          <p:nvPr/>
        </p:nvSpPr>
        <p:spPr>
          <a:xfrm>
            <a:off x="4963173" y="1848494"/>
            <a:ext cx="175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REST interface</a:t>
            </a:r>
          </a:p>
        </p:txBody>
      </p:sp>
      <p:pic>
        <p:nvPicPr>
          <p:cNvPr id="1026" name="Picture 2" descr="ícone Utilizador Livre de User Interface">
            <a:extLst>
              <a:ext uri="{FF2B5EF4-FFF2-40B4-BE49-F238E27FC236}">
                <a16:creationId xmlns:a16="http://schemas.microsoft.com/office/drawing/2014/main" id="{6D9BEAED-B836-4EDD-9998-7FE0CAC50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449" y="1592120"/>
            <a:ext cx="853626" cy="85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8D2E856C-4812-4DBE-9E97-7B2BE7FF53BE}"/>
              </a:ext>
            </a:extLst>
          </p:cNvPr>
          <p:cNvSpPr txBox="1"/>
          <p:nvPr/>
        </p:nvSpPr>
        <p:spPr>
          <a:xfrm>
            <a:off x="10359575" y="1869925"/>
            <a:ext cx="175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User/admin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745918E0-8202-4178-8BF7-C7F60B456E84}"/>
              </a:ext>
            </a:extLst>
          </p:cNvPr>
          <p:cNvCxnSpPr>
            <a:cxnSpLocks/>
            <a:stCxn id="1026" idx="1"/>
            <a:endCxn id="17" idx="3"/>
          </p:cNvCxnSpPr>
          <p:nvPr/>
        </p:nvCxnSpPr>
        <p:spPr>
          <a:xfrm flipH="1" flipV="1">
            <a:off x="8386857" y="2017293"/>
            <a:ext cx="1180592" cy="164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09037FB4-08C8-44EB-AB46-049AC4B18366}"/>
              </a:ext>
            </a:extLst>
          </p:cNvPr>
          <p:cNvSpPr/>
          <p:nvPr/>
        </p:nvSpPr>
        <p:spPr>
          <a:xfrm>
            <a:off x="6095053" y="5558190"/>
            <a:ext cx="978654" cy="843880"/>
          </a:xfrm>
          <a:prstGeom prst="ellipse">
            <a:avLst/>
          </a:prstGeom>
          <a:solidFill>
            <a:srgbClr val="FE800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C0142AE-3E91-4ACC-BF45-B56036ABA27E}"/>
              </a:ext>
            </a:extLst>
          </p:cNvPr>
          <p:cNvSpPr txBox="1"/>
          <p:nvPr/>
        </p:nvSpPr>
        <p:spPr>
          <a:xfrm>
            <a:off x="5917628" y="5826241"/>
            <a:ext cx="133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container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ABB693D-11A7-4948-B020-01247FBFF5D4}"/>
              </a:ext>
            </a:extLst>
          </p:cNvPr>
          <p:cNvSpPr txBox="1"/>
          <p:nvPr/>
        </p:nvSpPr>
        <p:spPr>
          <a:xfrm>
            <a:off x="8099967" y="3531094"/>
            <a:ext cx="175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Monitoring log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01A4321-F527-4F36-AA1B-8581C63AE1B9}"/>
              </a:ext>
            </a:extLst>
          </p:cNvPr>
          <p:cNvSpPr txBox="1"/>
          <p:nvPr/>
        </p:nvSpPr>
        <p:spPr>
          <a:xfrm>
            <a:off x="1959672" y="3593837"/>
            <a:ext cx="175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Configuration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45EE7536-BDA8-43C7-9FF5-C144F7404CF8}"/>
              </a:ext>
            </a:extLst>
          </p:cNvPr>
          <p:cNvCxnSpPr>
            <a:cxnSpLocks/>
            <a:stCxn id="15" idx="0"/>
            <a:endCxn id="18" idx="2"/>
          </p:cNvCxnSpPr>
          <p:nvPr/>
        </p:nvCxnSpPr>
        <p:spPr>
          <a:xfrm flipV="1">
            <a:off x="5840359" y="2217826"/>
            <a:ext cx="0" cy="519554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Conector: Curvo 1030">
            <a:extLst>
              <a:ext uri="{FF2B5EF4-FFF2-40B4-BE49-F238E27FC236}">
                <a16:creationId xmlns:a16="http://schemas.microsoft.com/office/drawing/2014/main" id="{A828C634-73E8-42E4-A660-9B939DD27657}"/>
              </a:ext>
            </a:extLst>
          </p:cNvPr>
          <p:cNvCxnSpPr>
            <a:cxnSpLocks/>
          </p:cNvCxnSpPr>
          <p:nvPr/>
        </p:nvCxnSpPr>
        <p:spPr>
          <a:xfrm flipV="1">
            <a:off x="7272672" y="3173315"/>
            <a:ext cx="12700" cy="1304607"/>
          </a:xfrm>
          <a:prstGeom prst="curvedConnector3">
            <a:avLst>
              <a:gd name="adj1" fmla="val 531628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: Curvo 63">
            <a:extLst>
              <a:ext uri="{FF2B5EF4-FFF2-40B4-BE49-F238E27FC236}">
                <a16:creationId xmlns:a16="http://schemas.microsoft.com/office/drawing/2014/main" id="{7D6266CA-0EB3-4C7D-8E9E-DDA97E153A8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08046" y="3173314"/>
            <a:ext cx="12700" cy="1304607"/>
          </a:xfrm>
          <a:prstGeom prst="curvedConnector3">
            <a:avLst>
              <a:gd name="adj1" fmla="val 623720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CA24498-EB07-4699-8295-9337BBD20D5A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5840359" y="4913857"/>
            <a:ext cx="0" cy="521743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30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BED902-288F-4373-AC39-F683554F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241" y="0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/>
              <a:t>The Manager </a:t>
            </a:r>
            <a:r>
              <a:rPr lang="pt-BR" dirty="0" err="1"/>
              <a:t>submodule</a:t>
            </a:r>
            <a:endParaRPr lang="pt-B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3B63C9B4-7A90-427F-9AFE-008C2CF76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9058" y="2514268"/>
            <a:ext cx="7607674" cy="3875457"/>
          </a:xfr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39371E8-47A5-4CD6-8060-C195E9F43A4C}"/>
              </a:ext>
            </a:extLst>
          </p:cNvPr>
          <p:cNvSpPr txBox="1">
            <a:spLocks/>
          </p:cNvSpPr>
          <p:nvPr/>
        </p:nvSpPr>
        <p:spPr>
          <a:xfrm>
            <a:off x="1333502" y="725194"/>
            <a:ext cx="9798786" cy="132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</a:t>
            </a:r>
            <a:r>
              <a:rPr lang="en-US" dirty="0"/>
              <a:t>ach Manager deployed in the platform will interact with the local Docker Host daemon, retrieving a list of running containers and their status</a:t>
            </a:r>
          </a:p>
          <a:p>
            <a:r>
              <a:rPr lang="en-US" dirty="0"/>
              <a:t>The Manager will also interact with the docker network bridge, and will periodically send ICMP messages (Ping) to the listed containers, checking for the packet loss</a:t>
            </a:r>
          </a:p>
        </p:txBody>
      </p:sp>
    </p:spTree>
    <p:extLst>
      <p:ext uri="{BB962C8B-B14F-4D97-AF65-F5344CB8AC3E}">
        <p14:creationId xmlns:p14="http://schemas.microsoft.com/office/powerpoint/2010/main" val="150560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BED902-288F-4373-AC39-F683554F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463" y="0"/>
            <a:ext cx="8596668" cy="1320800"/>
          </a:xfrm>
        </p:spPr>
        <p:txBody>
          <a:bodyPr>
            <a:normAutofit/>
          </a:bodyPr>
          <a:lstStyle/>
          <a:p>
            <a:r>
              <a:rPr lang="pt-BR" sz="2800" dirty="0"/>
              <a:t>The Manager </a:t>
            </a:r>
            <a:r>
              <a:rPr lang="pt-BR" sz="2800" dirty="0" err="1"/>
              <a:t>submodule</a:t>
            </a:r>
            <a:endParaRPr lang="pt-BR" sz="2800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93" name="Agrupar 92">
            <a:extLst>
              <a:ext uri="{FF2B5EF4-FFF2-40B4-BE49-F238E27FC236}">
                <a16:creationId xmlns:a16="http://schemas.microsoft.com/office/drawing/2014/main" id="{889D38B2-8E61-4C34-8104-2E14CE6A7388}"/>
              </a:ext>
            </a:extLst>
          </p:cNvPr>
          <p:cNvGrpSpPr/>
          <p:nvPr/>
        </p:nvGrpSpPr>
        <p:grpSpPr>
          <a:xfrm>
            <a:off x="3357329" y="805375"/>
            <a:ext cx="3615070" cy="1327365"/>
            <a:chOff x="3357329" y="805375"/>
            <a:chExt cx="3615070" cy="1327365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1128A697-2EFE-4A8A-BD8A-5B5E51AD04DC}"/>
                </a:ext>
              </a:extLst>
            </p:cNvPr>
            <p:cNvSpPr/>
            <p:nvPr/>
          </p:nvSpPr>
          <p:spPr>
            <a:xfrm>
              <a:off x="3357329" y="805375"/>
              <a:ext cx="3615070" cy="4146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6F12782-27BE-41A6-B5BF-AAF27C88A091}"/>
                </a:ext>
              </a:extLst>
            </p:cNvPr>
            <p:cNvSpPr txBox="1"/>
            <p:nvPr/>
          </p:nvSpPr>
          <p:spPr>
            <a:xfrm>
              <a:off x="4118744" y="828044"/>
              <a:ext cx="18886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Get containers list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C0A8740-FE07-4A40-AA0F-1213A9432623}"/>
                </a:ext>
              </a:extLst>
            </p:cNvPr>
            <p:cNvSpPr txBox="1"/>
            <p:nvPr/>
          </p:nvSpPr>
          <p:spPr>
            <a:xfrm>
              <a:off x="3886208" y="1741826"/>
              <a:ext cx="2765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Check if ID is in ignored List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17672F13-E896-4538-9AB0-4669C9B9AE40}"/>
                </a:ext>
              </a:extLst>
            </p:cNvPr>
            <p:cNvSpPr/>
            <p:nvPr/>
          </p:nvSpPr>
          <p:spPr>
            <a:xfrm>
              <a:off x="3357329" y="1718070"/>
              <a:ext cx="3615070" cy="4146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05573CE0-BC36-4EA9-8E97-45BC3E657A10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5063074" y="1166598"/>
              <a:ext cx="101790" cy="5422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4A788AAB-5745-41A9-9D2F-C1E617230E7E}"/>
              </a:ext>
            </a:extLst>
          </p:cNvPr>
          <p:cNvGrpSpPr/>
          <p:nvPr/>
        </p:nvGrpSpPr>
        <p:grpSpPr>
          <a:xfrm>
            <a:off x="4890856" y="2130068"/>
            <a:ext cx="2711303" cy="847610"/>
            <a:chOff x="4890856" y="2130068"/>
            <a:chExt cx="2711303" cy="847610"/>
          </a:xfrm>
        </p:grpSpPr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B1D7B5AE-45F9-4CC7-8091-2D371115BDA5}"/>
                </a:ext>
              </a:extLst>
            </p:cNvPr>
            <p:cNvCxnSpPr>
              <a:cxnSpLocks/>
            </p:cNvCxnSpPr>
            <p:nvPr/>
          </p:nvCxnSpPr>
          <p:spPr>
            <a:xfrm>
              <a:off x="5729285" y="2133871"/>
              <a:ext cx="107989" cy="3961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78056977-D02D-498B-8E11-08AB6EC1E8A2}"/>
                </a:ext>
              </a:extLst>
            </p:cNvPr>
            <p:cNvSpPr txBox="1"/>
            <p:nvPr/>
          </p:nvSpPr>
          <p:spPr>
            <a:xfrm>
              <a:off x="5479881" y="2567553"/>
              <a:ext cx="1568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i="1" dirty="0"/>
                <a:t>C</a:t>
              </a:r>
              <a:r>
                <a:rPr lang="en-US" b="1" i="1" dirty="0"/>
                <a:t>heck status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46F4D4E2-3E4E-4A7E-BEA8-7388AE1703A0}"/>
                </a:ext>
              </a:extLst>
            </p:cNvPr>
            <p:cNvSpPr/>
            <p:nvPr/>
          </p:nvSpPr>
          <p:spPr>
            <a:xfrm>
              <a:off x="4890856" y="2563008"/>
              <a:ext cx="2711303" cy="4146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BAAA6664-0F2F-44D1-8795-7C994B281337}"/>
                </a:ext>
              </a:extLst>
            </p:cNvPr>
            <p:cNvSpPr txBox="1"/>
            <p:nvPr/>
          </p:nvSpPr>
          <p:spPr>
            <a:xfrm>
              <a:off x="5914136" y="2130068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False</a:t>
              </a:r>
              <a:endParaRPr lang="en-US" dirty="0"/>
            </a:p>
          </p:txBody>
        </p:sp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BD515A12-762D-4028-A569-174EB3CC0E27}"/>
              </a:ext>
            </a:extLst>
          </p:cNvPr>
          <p:cNvGrpSpPr/>
          <p:nvPr/>
        </p:nvGrpSpPr>
        <p:grpSpPr>
          <a:xfrm>
            <a:off x="1133372" y="2017905"/>
            <a:ext cx="2522316" cy="1124911"/>
            <a:chOff x="1133372" y="2017905"/>
            <a:chExt cx="2522316" cy="1124911"/>
          </a:xfrm>
        </p:grpSpPr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11305018-0601-4725-91DC-EB5470C40A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729" y="2132740"/>
              <a:ext cx="689959" cy="3666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5D4BEEE7-4449-4CDD-8B54-E67263BFA248}"/>
                </a:ext>
              </a:extLst>
            </p:cNvPr>
            <p:cNvSpPr txBox="1"/>
            <p:nvPr/>
          </p:nvSpPr>
          <p:spPr>
            <a:xfrm>
              <a:off x="2607448" y="2017905"/>
              <a:ext cx="636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True</a:t>
              </a:r>
              <a:endParaRPr lang="en-US" dirty="0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DE0C6733-504E-45B4-BD5F-F52C4ADF1766}"/>
                </a:ext>
              </a:extLst>
            </p:cNvPr>
            <p:cNvSpPr txBox="1"/>
            <p:nvPr/>
          </p:nvSpPr>
          <p:spPr>
            <a:xfrm>
              <a:off x="1344750" y="2553166"/>
              <a:ext cx="1550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Go </a:t>
              </a:r>
              <a:r>
                <a:rPr lang="pt-BR" dirty="0" err="1"/>
                <a:t>to</a:t>
              </a:r>
              <a:r>
                <a:rPr lang="pt-BR" dirty="0"/>
                <a:t> </a:t>
              </a:r>
              <a:r>
                <a:rPr lang="pt-BR" dirty="0" err="1"/>
                <a:t>next</a:t>
              </a:r>
              <a:r>
                <a:rPr lang="pt-BR" dirty="0"/>
                <a:t> ID</a:t>
              </a:r>
              <a:endParaRPr lang="en-US" dirty="0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8BEA0AAC-A840-4660-AE04-FBE00617C35C}"/>
                </a:ext>
              </a:extLst>
            </p:cNvPr>
            <p:cNvSpPr/>
            <p:nvPr/>
          </p:nvSpPr>
          <p:spPr>
            <a:xfrm>
              <a:off x="1133372" y="2323950"/>
              <a:ext cx="1993436" cy="8188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Agrupar 96">
            <a:extLst>
              <a:ext uri="{FF2B5EF4-FFF2-40B4-BE49-F238E27FC236}">
                <a16:creationId xmlns:a16="http://schemas.microsoft.com/office/drawing/2014/main" id="{FE0EE9CE-CF98-4BB2-A867-A79023183F87}"/>
              </a:ext>
            </a:extLst>
          </p:cNvPr>
          <p:cNvGrpSpPr/>
          <p:nvPr/>
        </p:nvGrpSpPr>
        <p:grpSpPr>
          <a:xfrm>
            <a:off x="1920438" y="2965761"/>
            <a:ext cx="6951155" cy="2550702"/>
            <a:chOff x="1920438" y="2965761"/>
            <a:chExt cx="6951155" cy="2550702"/>
          </a:xfrm>
        </p:grpSpPr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FAC2B991-A0AF-4533-84C1-0B4A38934F6A}"/>
                </a:ext>
              </a:extLst>
            </p:cNvPr>
            <p:cNvSpPr/>
            <p:nvPr/>
          </p:nvSpPr>
          <p:spPr>
            <a:xfrm>
              <a:off x="1920438" y="4939470"/>
              <a:ext cx="2097837" cy="57699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D76AA0B2-2BB1-4574-B9B6-23523A3EC492}"/>
                </a:ext>
              </a:extLst>
            </p:cNvPr>
            <p:cNvSpPr txBox="1"/>
            <p:nvPr/>
          </p:nvSpPr>
          <p:spPr>
            <a:xfrm>
              <a:off x="1960366" y="5032296"/>
              <a:ext cx="2117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Restart container</a:t>
              </a:r>
            </a:p>
          </p:txBody>
        </p: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EB44499D-6660-4E10-B0DA-3E3D6AECF228}"/>
                </a:ext>
              </a:extLst>
            </p:cNvPr>
            <p:cNvCxnSpPr>
              <a:cxnSpLocks/>
            </p:cNvCxnSpPr>
            <p:nvPr/>
          </p:nvCxnSpPr>
          <p:spPr>
            <a:xfrm>
              <a:off x="7317327" y="2965761"/>
              <a:ext cx="573077" cy="8804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0BB3A282-6C90-4C01-82AF-78854DE65810}"/>
                </a:ext>
              </a:extLst>
            </p:cNvPr>
            <p:cNvSpPr txBox="1"/>
            <p:nvPr/>
          </p:nvSpPr>
          <p:spPr>
            <a:xfrm>
              <a:off x="7881299" y="3846250"/>
              <a:ext cx="5629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/>
                <a:t>Ping</a:t>
              </a:r>
              <a:endParaRPr lang="en-US" sz="1600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E8272A8F-D645-4651-A834-38BFE48DA52B}"/>
                </a:ext>
              </a:extLst>
            </p:cNvPr>
            <p:cNvSpPr/>
            <p:nvPr/>
          </p:nvSpPr>
          <p:spPr>
            <a:xfrm>
              <a:off x="7420015" y="3838661"/>
              <a:ext cx="1451578" cy="4146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1E556FBC-9018-46EF-A50D-CBD0F3A26C8A}"/>
                </a:ext>
              </a:extLst>
            </p:cNvPr>
            <p:cNvSpPr txBox="1"/>
            <p:nvPr/>
          </p:nvSpPr>
          <p:spPr>
            <a:xfrm>
              <a:off x="7480496" y="3074281"/>
              <a:ext cx="1205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“running”</a:t>
              </a:r>
              <a:endParaRPr lang="en-US" dirty="0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BBC5F296-06DC-4225-9B31-8F2D36654A9D}"/>
                </a:ext>
              </a:extLst>
            </p:cNvPr>
            <p:cNvSpPr txBox="1"/>
            <p:nvPr/>
          </p:nvSpPr>
          <p:spPr>
            <a:xfrm>
              <a:off x="3862682" y="3041286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“</a:t>
              </a:r>
              <a:r>
                <a:rPr lang="pt-BR" dirty="0" err="1"/>
                <a:t>exited</a:t>
              </a:r>
              <a:r>
                <a:rPr lang="pt-BR" dirty="0"/>
                <a:t>”</a:t>
              </a:r>
              <a:endParaRPr lang="en-US" dirty="0"/>
            </a:p>
          </p:txBody>
        </p: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C4E2D180-42E7-4C01-B77F-761227C406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2912" y="2976878"/>
              <a:ext cx="338159" cy="86937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FC758570-CE0D-4640-BE98-15F7A2961A3C}"/>
                </a:ext>
              </a:extLst>
            </p:cNvPr>
            <p:cNvSpPr txBox="1"/>
            <p:nvPr/>
          </p:nvSpPr>
          <p:spPr>
            <a:xfrm>
              <a:off x="3063770" y="3862761"/>
              <a:ext cx="2303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Is container restarting?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83F8CE1F-E3FC-4F2E-A1C9-C7006B06291A}"/>
                </a:ext>
              </a:extLst>
            </p:cNvPr>
            <p:cNvSpPr/>
            <p:nvPr/>
          </p:nvSpPr>
          <p:spPr>
            <a:xfrm>
              <a:off x="3043750" y="3835133"/>
              <a:ext cx="2303836" cy="4146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Conector de Seta Reta 49">
              <a:extLst>
                <a:ext uri="{FF2B5EF4-FFF2-40B4-BE49-F238E27FC236}">
                  <a16:creationId xmlns:a16="http://schemas.microsoft.com/office/drawing/2014/main" id="{510D85A5-AFD6-47CA-B3CD-68F4B3FC2E48}"/>
                </a:ext>
              </a:extLst>
            </p:cNvPr>
            <p:cNvCxnSpPr>
              <a:cxnSpLocks/>
              <a:stCxn id="38" idx="1"/>
              <a:endCxn id="44" idx="3"/>
            </p:cNvCxnSpPr>
            <p:nvPr/>
          </p:nvCxnSpPr>
          <p:spPr>
            <a:xfrm flipH="1" flipV="1">
              <a:off x="5347586" y="4042468"/>
              <a:ext cx="2072429" cy="35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2F7C424E-ED38-4048-967E-AD6D4D005841}"/>
                </a:ext>
              </a:extLst>
            </p:cNvPr>
            <p:cNvSpPr txBox="1"/>
            <p:nvPr/>
          </p:nvSpPr>
          <p:spPr>
            <a:xfrm>
              <a:off x="5865697" y="4059907"/>
              <a:ext cx="12009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Threshold</a:t>
              </a:r>
            </a:p>
            <a:p>
              <a:r>
                <a:rPr lang="en-US" dirty="0"/>
                <a:t>exceeded</a:t>
              </a:r>
            </a:p>
          </p:txBody>
        </p:sp>
        <p:cxnSp>
          <p:nvCxnSpPr>
            <p:cNvPr id="68" name="Conector de Seta Reta 67">
              <a:extLst>
                <a:ext uri="{FF2B5EF4-FFF2-40B4-BE49-F238E27FC236}">
                  <a16:creationId xmlns:a16="http://schemas.microsoft.com/office/drawing/2014/main" id="{60F41BC4-357C-430C-B9AC-BFDA17818D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2540" y="4264084"/>
              <a:ext cx="420867" cy="6753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1DA90F61-3928-4634-833F-146FA8E773ED}"/>
                </a:ext>
              </a:extLst>
            </p:cNvPr>
            <p:cNvSpPr txBox="1"/>
            <p:nvPr/>
          </p:nvSpPr>
          <p:spPr>
            <a:xfrm>
              <a:off x="3783025" y="4441022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False</a:t>
              </a:r>
              <a:endParaRPr lang="en-US" dirty="0"/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F27D212E-0330-4A6E-AD1A-A58B883C525D}"/>
              </a:ext>
            </a:extLst>
          </p:cNvPr>
          <p:cNvGrpSpPr/>
          <p:nvPr/>
        </p:nvGrpSpPr>
        <p:grpSpPr>
          <a:xfrm>
            <a:off x="3579359" y="4253331"/>
            <a:ext cx="5603247" cy="2410037"/>
            <a:chOff x="3579359" y="4253331"/>
            <a:chExt cx="5603247" cy="2410037"/>
          </a:xfrm>
        </p:grpSpPr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7BCA58D9-2085-4EC3-91DC-3DB1B88D844D}"/>
                </a:ext>
              </a:extLst>
            </p:cNvPr>
            <p:cNvSpPr txBox="1"/>
            <p:nvPr/>
          </p:nvSpPr>
          <p:spPr>
            <a:xfrm>
              <a:off x="4501189" y="5890878"/>
              <a:ext cx="22220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/>
                <a:t>Save</a:t>
              </a:r>
              <a:r>
                <a:rPr lang="pt-BR" dirty="0"/>
                <a:t> </a:t>
              </a:r>
              <a:r>
                <a:rPr lang="pt-BR" dirty="0" err="1"/>
                <a:t>monitoring</a:t>
              </a:r>
              <a:r>
                <a:rPr lang="pt-BR" dirty="0"/>
                <a:t> log</a:t>
              </a:r>
            </a:p>
            <a:p>
              <a:pPr algn="ctr"/>
              <a:r>
                <a:rPr lang="pt-BR" dirty="0"/>
                <a:t>Go </a:t>
              </a:r>
              <a:r>
                <a:rPr lang="pt-BR" dirty="0" err="1"/>
                <a:t>to</a:t>
              </a:r>
              <a:r>
                <a:rPr lang="pt-BR" dirty="0"/>
                <a:t> </a:t>
              </a:r>
              <a:r>
                <a:rPr lang="pt-BR" dirty="0" err="1"/>
                <a:t>next</a:t>
              </a:r>
              <a:r>
                <a:rPr lang="pt-BR" dirty="0"/>
                <a:t> ID</a:t>
              </a:r>
              <a:endParaRPr lang="en-US" dirty="0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E4113F45-1EC5-4C52-AEA8-E36E46B60C07}"/>
                </a:ext>
              </a:extLst>
            </p:cNvPr>
            <p:cNvSpPr/>
            <p:nvPr/>
          </p:nvSpPr>
          <p:spPr>
            <a:xfrm>
              <a:off x="4373308" y="5732031"/>
              <a:ext cx="2530193" cy="9313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Conector de Seta Reta 63">
              <a:extLst>
                <a:ext uri="{FF2B5EF4-FFF2-40B4-BE49-F238E27FC236}">
                  <a16:creationId xmlns:a16="http://schemas.microsoft.com/office/drawing/2014/main" id="{64F6E7AF-AEA5-46E3-A96D-5B1C60E5D7E9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>
              <a:off x="6777134" y="4253331"/>
              <a:ext cx="1368670" cy="16833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de Seta Reta 72">
              <a:extLst>
                <a:ext uri="{FF2B5EF4-FFF2-40B4-BE49-F238E27FC236}">
                  <a16:creationId xmlns:a16="http://schemas.microsoft.com/office/drawing/2014/main" id="{05BAAEB9-29CB-49A6-A97C-28798E503080}"/>
                </a:ext>
              </a:extLst>
            </p:cNvPr>
            <p:cNvCxnSpPr>
              <a:cxnSpLocks/>
            </p:cNvCxnSpPr>
            <p:nvPr/>
          </p:nvCxnSpPr>
          <p:spPr>
            <a:xfrm>
              <a:off x="3579359" y="5530744"/>
              <a:ext cx="854385" cy="4944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60AE27FC-984A-4FDF-88B0-ADBB3A09C75F}"/>
                </a:ext>
              </a:extLst>
            </p:cNvPr>
            <p:cNvSpPr txBox="1"/>
            <p:nvPr/>
          </p:nvSpPr>
          <p:spPr>
            <a:xfrm>
              <a:off x="7630578" y="4795388"/>
              <a:ext cx="1552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Container OK</a:t>
              </a:r>
              <a:endParaRPr lang="en-US" dirty="0"/>
            </a:p>
          </p:txBody>
        </p:sp>
      </p:grp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480E1794-5BE2-45D0-ADAF-C70A1EA5321C}"/>
              </a:ext>
            </a:extLst>
          </p:cNvPr>
          <p:cNvGrpSpPr/>
          <p:nvPr/>
        </p:nvGrpSpPr>
        <p:grpSpPr>
          <a:xfrm>
            <a:off x="7630578" y="725395"/>
            <a:ext cx="3794298" cy="1559193"/>
            <a:chOff x="7630578" y="725395"/>
            <a:chExt cx="3794298" cy="1559193"/>
          </a:xfrm>
        </p:grpSpPr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id="{354BB503-1129-40D0-B331-5A32B9CBA5DB}"/>
                </a:ext>
              </a:extLst>
            </p:cNvPr>
            <p:cNvSpPr/>
            <p:nvPr/>
          </p:nvSpPr>
          <p:spPr>
            <a:xfrm>
              <a:off x="7630578" y="725395"/>
              <a:ext cx="3794298" cy="15591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B2F1EEC8-4FF2-4158-807B-E99967C33F29}"/>
                </a:ext>
              </a:extLst>
            </p:cNvPr>
            <p:cNvSpPr txBox="1"/>
            <p:nvPr/>
          </p:nvSpPr>
          <p:spPr>
            <a:xfrm>
              <a:off x="7815917" y="898570"/>
              <a:ext cx="34190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>
                  <a:solidFill>
                    <a:schemeClr val="bg1"/>
                  </a:solidFill>
                </a:rPr>
                <a:t>After the monitoring process, the Manager sends and update to the Controller if any container was restarted</a:t>
              </a:r>
            </a:p>
          </p:txBody>
        </p:sp>
      </p:grp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61BF328B-156A-4F64-9B2A-D4D7CC28C901}"/>
              </a:ext>
            </a:extLst>
          </p:cNvPr>
          <p:cNvSpPr txBox="1"/>
          <p:nvPr/>
        </p:nvSpPr>
        <p:spPr>
          <a:xfrm>
            <a:off x="3131798" y="405575"/>
            <a:ext cx="408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Manager monitoring Algorithm</a:t>
            </a:r>
          </a:p>
        </p:txBody>
      </p:sp>
    </p:spTree>
    <p:extLst>
      <p:ext uri="{BB962C8B-B14F-4D97-AF65-F5344CB8AC3E}">
        <p14:creationId xmlns:p14="http://schemas.microsoft.com/office/powerpoint/2010/main" val="204615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BED902-288F-4373-AC39-F683554F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639" y="0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/>
              <a:t>The </a:t>
            </a:r>
            <a:r>
              <a:rPr lang="pt-BR" dirty="0" err="1"/>
              <a:t>Controller</a:t>
            </a:r>
            <a:r>
              <a:rPr lang="pt-BR" dirty="0"/>
              <a:t> </a:t>
            </a:r>
            <a:r>
              <a:rPr lang="pt-BR" dirty="0" err="1"/>
              <a:t>submodule</a:t>
            </a:r>
            <a:endParaRPr lang="pt-B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39371E8-47A5-4CD6-8060-C195E9F43A4C}"/>
              </a:ext>
            </a:extLst>
          </p:cNvPr>
          <p:cNvSpPr txBox="1">
            <a:spLocks/>
          </p:cNvSpPr>
          <p:nvPr/>
        </p:nvSpPr>
        <p:spPr>
          <a:xfrm>
            <a:off x="994350" y="880447"/>
            <a:ext cx="5665730" cy="1200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the overall supervision of the platform, the Controller submodule was developed to manage the information exchange in the HMS</a:t>
            </a:r>
          </a:p>
        </p:txBody>
      </p:sp>
      <p:pic>
        <p:nvPicPr>
          <p:cNvPr id="7" name="Espaço Reservado para Conteúdo 6" descr="Diagrama&#10;&#10;Descrição gerada automaticamente">
            <a:extLst>
              <a:ext uri="{FF2B5EF4-FFF2-40B4-BE49-F238E27FC236}">
                <a16:creationId xmlns:a16="http://schemas.microsoft.com/office/drawing/2014/main" id="{D5BE89AB-FF41-4C94-9925-0D619886C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7079" y="0"/>
            <a:ext cx="4579690" cy="6858000"/>
          </a:xfr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29FDBC92-C44C-4E2D-813B-17C19C56EE10}"/>
              </a:ext>
            </a:extLst>
          </p:cNvPr>
          <p:cNvGrpSpPr/>
          <p:nvPr/>
        </p:nvGrpSpPr>
        <p:grpSpPr>
          <a:xfrm>
            <a:off x="1431404" y="1281706"/>
            <a:ext cx="5877082" cy="1365454"/>
            <a:chOff x="1431404" y="1281706"/>
            <a:chExt cx="5877082" cy="1365454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798515DE-A8D8-48CB-84A4-78765EFBAE29}"/>
                </a:ext>
              </a:extLst>
            </p:cNvPr>
            <p:cNvSpPr/>
            <p:nvPr/>
          </p:nvSpPr>
          <p:spPr>
            <a:xfrm>
              <a:off x="1491003" y="2213495"/>
              <a:ext cx="4315717" cy="43366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30517D8-031E-4EB0-9314-6C93B4A18F7A}"/>
                </a:ext>
              </a:extLst>
            </p:cNvPr>
            <p:cNvSpPr txBox="1"/>
            <p:nvPr/>
          </p:nvSpPr>
          <p:spPr>
            <a:xfrm>
              <a:off x="1431404" y="2241051"/>
              <a:ext cx="43121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Updates will be sent by the Managers</a:t>
              </a:r>
            </a:p>
          </p:txBody>
        </p: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07358A88-4B1F-4FD3-8E02-F7BFD91990D4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5806720" y="1281706"/>
              <a:ext cx="1501766" cy="114862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D99B083B-7CEA-44B1-A461-91F97AF85C55}"/>
              </a:ext>
            </a:extLst>
          </p:cNvPr>
          <p:cNvGrpSpPr/>
          <p:nvPr/>
        </p:nvGrpSpPr>
        <p:grpSpPr>
          <a:xfrm>
            <a:off x="569232" y="2080776"/>
            <a:ext cx="7380968" cy="1651404"/>
            <a:chOff x="569232" y="2080776"/>
            <a:chExt cx="7380968" cy="1651404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628BCA3E-B241-4F37-9B80-246D5F8EF09B}"/>
                </a:ext>
              </a:extLst>
            </p:cNvPr>
            <p:cNvSpPr/>
            <p:nvPr/>
          </p:nvSpPr>
          <p:spPr>
            <a:xfrm>
              <a:off x="741033" y="3298515"/>
              <a:ext cx="5665730" cy="43366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02781366-4C33-419D-B2AF-80500F442133}"/>
                </a:ext>
              </a:extLst>
            </p:cNvPr>
            <p:cNvSpPr txBox="1"/>
            <p:nvPr/>
          </p:nvSpPr>
          <p:spPr>
            <a:xfrm>
              <a:off x="569232" y="3317559"/>
              <a:ext cx="56743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600" dirty="0"/>
                <a:t>The </a:t>
              </a:r>
              <a:r>
                <a:rPr lang="pt-BR" sz="1600" dirty="0" err="1"/>
                <a:t>Controller</a:t>
              </a:r>
              <a:r>
                <a:rPr lang="pt-BR" sz="1600" dirty="0"/>
                <a:t> </a:t>
              </a:r>
              <a:r>
                <a:rPr lang="en-US" sz="1600" dirty="0"/>
                <a:t>tracks</a:t>
              </a:r>
              <a:r>
                <a:rPr lang="pt-BR" sz="1600" dirty="0"/>
                <a:t> </a:t>
              </a:r>
              <a:r>
                <a:rPr lang="pt-BR" sz="1600" dirty="0" err="1"/>
                <a:t>the</a:t>
              </a:r>
              <a:r>
                <a:rPr lang="pt-BR" sz="1600" dirty="0"/>
                <a:t> Managers </a:t>
              </a:r>
              <a:r>
                <a:rPr lang="pt-BR" sz="1600" dirty="0" err="1"/>
                <a:t>with</a:t>
              </a:r>
              <a:r>
                <a:rPr lang="pt-BR" sz="1600" dirty="0"/>
                <a:t> </a:t>
              </a:r>
              <a:r>
                <a:rPr lang="pt-BR" sz="1600" dirty="0" err="1"/>
                <a:t>pending</a:t>
              </a:r>
              <a:r>
                <a:rPr lang="pt-BR" sz="1600" dirty="0"/>
                <a:t> updates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114E204B-854B-471B-BF1D-6509EA81E80B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6406763" y="2080776"/>
              <a:ext cx="1543437" cy="14345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BD4B34F6-4EED-416E-9BF8-0518CA368E66}"/>
              </a:ext>
            </a:extLst>
          </p:cNvPr>
          <p:cNvGrpSpPr/>
          <p:nvPr/>
        </p:nvGrpSpPr>
        <p:grpSpPr>
          <a:xfrm>
            <a:off x="191820" y="2933700"/>
            <a:ext cx="8393380" cy="2067058"/>
            <a:chOff x="191820" y="2933700"/>
            <a:chExt cx="8393380" cy="2067058"/>
          </a:xfrm>
        </p:grpSpPr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7C7D7907-DD24-4571-BC45-3492732A9630}"/>
                </a:ext>
              </a:extLst>
            </p:cNvPr>
            <p:cNvSpPr/>
            <p:nvPr/>
          </p:nvSpPr>
          <p:spPr>
            <a:xfrm>
              <a:off x="382810" y="4394610"/>
              <a:ext cx="6323279" cy="43366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0164837-F74D-41B5-9963-6A85E63847B9}"/>
                </a:ext>
              </a:extLst>
            </p:cNvPr>
            <p:cNvSpPr txBox="1"/>
            <p:nvPr/>
          </p:nvSpPr>
          <p:spPr>
            <a:xfrm>
              <a:off x="191820" y="4415983"/>
              <a:ext cx="64682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600" dirty="0" err="1"/>
                <a:t>After</a:t>
              </a:r>
              <a:r>
                <a:rPr lang="pt-BR" sz="1600" dirty="0"/>
                <a:t> a </a:t>
              </a:r>
              <a:r>
                <a:rPr lang="pt-BR" sz="1600" dirty="0" err="1"/>
                <a:t>defined</a:t>
              </a:r>
              <a:r>
                <a:rPr lang="pt-BR" sz="1600" dirty="0"/>
                <a:t> </a:t>
              </a:r>
              <a:r>
                <a:rPr lang="pt-BR" sz="1600" dirty="0" err="1"/>
                <a:t>period</a:t>
              </a:r>
              <a:r>
                <a:rPr lang="pt-BR" sz="1600" dirty="0"/>
                <a:t>, </a:t>
              </a:r>
              <a:r>
                <a:rPr lang="pt-BR" sz="1600" dirty="0" err="1"/>
                <a:t>the</a:t>
              </a:r>
              <a:r>
                <a:rPr lang="pt-BR" sz="1600" dirty="0"/>
                <a:t> </a:t>
              </a:r>
              <a:r>
                <a:rPr lang="pt-BR" sz="1600" dirty="0" err="1"/>
                <a:t>Controller</a:t>
              </a:r>
              <a:r>
                <a:rPr lang="pt-BR" sz="1600" dirty="0"/>
                <a:t> </a:t>
              </a:r>
              <a:r>
                <a:rPr lang="pt-BR" sz="1600" dirty="0" err="1"/>
                <a:t>requests</a:t>
              </a:r>
              <a:r>
                <a:rPr lang="pt-BR" sz="1600" dirty="0"/>
                <a:t> </a:t>
              </a:r>
              <a:r>
                <a:rPr lang="pt-BR" sz="1600" dirty="0" err="1"/>
                <a:t>the</a:t>
              </a:r>
              <a:r>
                <a:rPr lang="pt-BR" sz="1600" dirty="0"/>
                <a:t> </a:t>
              </a:r>
              <a:r>
                <a:rPr lang="pt-BR" sz="1600" dirty="0" err="1"/>
                <a:t>monitoring</a:t>
              </a:r>
              <a:r>
                <a:rPr lang="pt-BR" sz="1600" dirty="0"/>
                <a:t> log</a:t>
              </a:r>
            </a:p>
            <a:p>
              <a:endParaRPr lang="en-US" sz="1600" dirty="0"/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6EB37F93-C8EF-46FB-B503-CBB36301EA13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6706089" y="2933700"/>
              <a:ext cx="1879111" cy="16777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E3E5F4D9-CA5B-4C90-B02A-0B75814DE4B0}"/>
              </a:ext>
            </a:extLst>
          </p:cNvPr>
          <p:cNvGrpSpPr/>
          <p:nvPr/>
        </p:nvGrpSpPr>
        <p:grpSpPr>
          <a:xfrm>
            <a:off x="1577130" y="5603382"/>
            <a:ext cx="8049470" cy="822818"/>
            <a:chOff x="1577130" y="5603382"/>
            <a:chExt cx="8049470" cy="822818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A4F0394B-0474-4139-B727-2076EDC6C88B}"/>
                </a:ext>
              </a:extLst>
            </p:cNvPr>
            <p:cNvSpPr/>
            <p:nvPr/>
          </p:nvSpPr>
          <p:spPr>
            <a:xfrm>
              <a:off x="1577130" y="5603382"/>
              <a:ext cx="4140200" cy="65199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5AE73B4-B014-42C3-A73D-90FE15002AD1}"/>
                </a:ext>
              </a:extLst>
            </p:cNvPr>
            <p:cNvSpPr txBox="1"/>
            <p:nvPr/>
          </p:nvSpPr>
          <p:spPr>
            <a:xfrm>
              <a:off x="1577130" y="5636991"/>
              <a:ext cx="41401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The </a:t>
              </a:r>
              <a:r>
                <a:rPr lang="pt-BR" sz="1600" dirty="0" err="1"/>
                <a:t>Controller</a:t>
              </a:r>
              <a:r>
                <a:rPr lang="pt-BR" sz="1600" dirty="0"/>
                <a:t> updates </a:t>
              </a:r>
              <a:r>
                <a:rPr lang="pt-BR" sz="1600" dirty="0" err="1"/>
                <a:t>the</a:t>
              </a:r>
              <a:r>
                <a:rPr lang="pt-BR" sz="1600" dirty="0"/>
                <a:t> REST interface</a:t>
              </a:r>
            </a:p>
            <a:p>
              <a:pPr algn="ctr"/>
              <a:r>
                <a:rPr lang="pt-BR" sz="1600" dirty="0"/>
                <a:t> </a:t>
              </a:r>
              <a:r>
                <a:rPr lang="pt-BR" sz="1600" dirty="0" err="1"/>
                <a:t>with</a:t>
              </a:r>
              <a:r>
                <a:rPr lang="pt-BR" sz="1600" dirty="0"/>
                <a:t> </a:t>
              </a:r>
              <a:r>
                <a:rPr lang="pt-BR" sz="1600" dirty="0" err="1"/>
                <a:t>the</a:t>
              </a:r>
              <a:r>
                <a:rPr lang="pt-BR" sz="1600" dirty="0"/>
                <a:t> container </a:t>
              </a:r>
              <a:r>
                <a:rPr lang="pt-BR" sz="1600" dirty="0" err="1"/>
                <a:t>list</a:t>
              </a:r>
              <a:r>
                <a:rPr lang="pt-BR" sz="1600" dirty="0"/>
                <a:t> </a:t>
              </a:r>
              <a:r>
                <a:rPr lang="pt-BR" sz="1600" dirty="0" err="1"/>
                <a:t>and</a:t>
              </a:r>
              <a:r>
                <a:rPr lang="pt-BR" sz="1600" dirty="0"/>
                <a:t> </a:t>
              </a:r>
              <a:r>
                <a:rPr lang="pt-BR" sz="1600" dirty="0" err="1"/>
                <a:t>info</a:t>
              </a:r>
              <a:endParaRPr lang="pt-BR" sz="1600" dirty="0"/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D9F398DB-7114-4CB0-B8A2-D244163FD838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5717329" y="5929379"/>
              <a:ext cx="3909271" cy="4968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8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BED902-288F-4373-AC39-F683554F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241" y="0"/>
            <a:ext cx="8596668" cy="1320800"/>
          </a:xfrm>
        </p:spPr>
        <p:txBody>
          <a:bodyPr>
            <a:normAutofit/>
          </a:bodyPr>
          <a:lstStyle/>
          <a:p>
            <a:r>
              <a:rPr lang="pt-BR"/>
              <a:t>The Interface </a:t>
            </a:r>
            <a:r>
              <a:rPr lang="pt-BR" dirty="0" err="1"/>
              <a:t>submodule</a:t>
            </a:r>
            <a:endParaRPr lang="pt-B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240E8075-3AF8-4EC1-819F-78E8E715EC4A}"/>
              </a:ext>
            </a:extLst>
          </p:cNvPr>
          <p:cNvSpPr txBox="1">
            <a:spLocks/>
          </p:cNvSpPr>
          <p:nvPr/>
        </p:nvSpPr>
        <p:spPr>
          <a:xfrm>
            <a:off x="900583" y="1058376"/>
            <a:ext cx="5648033" cy="2840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From the developed REST interface, the user can obtain the list of running container and their status</a:t>
            </a:r>
          </a:p>
          <a:p>
            <a:r>
              <a:rPr lang="en-US" sz="1600" dirty="0"/>
              <a:t>Also, from, the available commands, the user may set the parameters for the system monitoring, such as the packet loss threshold and the ignored containers</a:t>
            </a:r>
          </a:p>
          <a:p>
            <a:r>
              <a:rPr lang="en-US" sz="1600" dirty="0"/>
              <a:t>All this information is passed through the Controller and is transmitted using the message queue system</a:t>
            </a:r>
          </a:p>
        </p:txBody>
      </p:sp>
      <p:pic>
        <p:nvPicPr>
          <p:cNvPr id="7" name="Imagem 6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9089A18D-F007-4777-BF81-CE43FEA2F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98" y="3572721"/>
            <a:ext cx="6349180" cy="294138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CB18076-6F25-4295-81E3-C6C07252979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914" y="935684"/>
            <a:ext cx="5144788" cy="4730470"/>
          </a:xfrm>
          <a:prstGeom prst="rect">
            <a:avLst/>
          </a:prstGeom>
        </p:spPr>
      </p:pic>
      <p:sp>
        <p:nvSpPr>
          <p:cNvPr id="14" name="Espaço Reservado para Conteúdo 6">
            <a:extLst>
              <a:ext uri="{FF2B5EF4-FFF2-40B4-BE49-F238E27FC236}">
                <a16:creationId xmlns:a16="http://schemas.microsoft.com/office/drawing/2014/main" id="{8AD623FC-2F29-4830-8C8A-C0B12DD20516}"/>
              </a:ext>
            </a:extLst>
          </p:cNvPr>
          <p:cNvSpPr txBox="1">
            <a:spLocks/>
          </p:cNvSpPr>
          <p:nvPr/>
        </p:nvSpPr>
        <p:spPr>
          <a:xfrm>
            <a:off x="6858758" y="673100"/>
            <a:ext cx="4828724" cy="553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600" b="1" i="1" dirty="0"/>
              <a:t>Health </a:t>
            </a:r>
            <a:r>
              <a:rPr lang="pt-BR" sz="1600" b="1" i="1" dirty="0" err="1"/>
              <a:t>Monitoring</a:t>
            </a:r>
            <a:r>
              <a:rPr lang="pt-BR" sz="1600" b="1" i="1" dirty="0"/>
              <a:t> System (HMS) </a:t>
            </a:r>
            <a:r>
              <a:rPr lang="pt-BR" sz="1600" b="1" i="1" dirty="0" err="1"/>
              <a:t>user</a:t>
            </a:r>
            <a:r>
              <a:rPr lang="pt-BR" sz="1600" b="1" i="1" dirty="0"/>
              <a:t> interface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680023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650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Aharoni</vt:lpstr>
      <vt:lpstr>Arial</vt:lpstr>
      <vt:lpstr>Trebuchet MS</vt:lpstr>
      <vt:lpstr>Wingdings</vt:lpstr>
      <vt:lpstr>Wingdings 3</vt:lpstr>
      <vt:lpstr>Facetado</vt:lpstr>
      <vt:lpstr>Health Monitoring System for Docker Containers</vt:lpstr>
      <vt:lpstr>Summary</vt:lpstr>
      <vt:lpstr>Architecture</vt:lpstr>
      <vt:lpstr>System Architecture</vt:lpstr>
      <vt:lpstr>System Architecture</vt:lpstr>
      <vt:lpstr>The Manager submodule</vt:lpstr>
      <vt:lpstr>The Manager submodule</vt:lpstr>
      <vt:lpstr>The Controller submodule</vt:lpstr>
      <vt:lpstr>The Interface submodule</vt:lpstr>
      <vt:lpstr>Communications</vt:lpstr>
      <vt:lpstr>Communications Overall</vt:lpstr>
      <vt:lpstr>Synchronized Messaging</vt:lpstr>
      <vt:lpstr>Optimizations</vt:lpstr>
      <vt:lpstr>Asynchronous Information Update</vt:lpstr>
      <vt:lpstr>Update Management</vt:lpstr>
      <vt:lpstr>Testing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Monitoring System for Docker containers</dc:title>
  <dc:creator>bruno casu</dc:creator>
  <cp:lastModifiedBy>Nicola Barsanti</cp:lastModifiedBy>
  <cp:revision>22</cp:revision>
  <dcterms:created xsi:type="dcterms:W3CDTF">2021-07-12T16:20:30Z</dcterms:created>
  <dcterms:modified xsi:type="dcterms:W3CDTF">2021-07-12T22:50:26Z</dcterms:modified>
</cp:coreProperties>
</file>