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72" r:id="rId6"/>
    <p:sldId id="264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3" d="100"/>
          <a:sy n="83" d="100"/>
        </p:scale>
        <p:origin x="20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BE87B2-B857-4148-A160-4303EF427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4F7D3E0-3DEE-4270-A65D-7E8F66739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5195510-300E-49DF-B480-9CB5DD45E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E3F3-A36F-4244-BD85-A6DD2C3AB549}" type="datetimeFigureOut">
              <a:rPr lang="it-IT" smtClean="0"/>
              <a:t>24/02/2020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71F6BA-5DB1-4C8A-8970-0D5D4C1A5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4F452D1-8E6F-4DF5-92CF-A362DBB52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9528-91A2-4460-AD95-17724EE213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1537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F68A21-53E0-44FA-B8AD-CFB2A6B2C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21EE17E-0C56-4634-8C30-836C1F24D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4F6C70-D04C-4A61-8FB8-C5B2D24C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E3F3-A36F-4244-BD85-A6DD2C3AB549}" type="datetimeFigureOut">
              <a:rPr lang="it-IT" smtClean="0"/>
              <a:t>24/02/2020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D790D8E-2444-4708-8D29-BD49E031B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88EBC4A-95BF-4267-8AD7-4C679E6F4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9528-91A2-4460-AD95-17724EE213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293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A2EF629-5FF7-4512-93AB-6DFD3869A0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E1FB71A-D2ED-4327-9D3D-3B8877BD5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FBAC8B3-5D81-43E7-8ED5-B40D31C6D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E3F3-A36F-4244-BD85-A6DD2C3AB549}" type="datetimeFigureOut">
              <a:rPr lang="it-IT" smtClean="0"/>
              <a:t>24/02/2020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70DF3BF-2981-4D45-9B48-78475FED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BCCA33-822D-49C1-83A4-A16088410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9528-91A2-4460-AD95-17724EE213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2770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1FA81E-E691-46BA-8FCB-9674F4A32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FDBEE8-5DB5-4701-8C65-79A2962ED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D9DFD6E-DC0E-4084-9B58-BECF8539A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E3F3-A36F-4244-BD85-A6DD2C3AB549}" type="datetimeFigureOut">
              <a:rPr lang="it-IT" smtClean="0"/>
              <a:t>24/02/2020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87E0B50-4C70-483E-9F8C-A56B026AF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D84ED9F-0C44-4B5F-8459-5F342C3D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9528-91A2-4460-AD95-17724EE213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2328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AF21AA-26EE-4E3E-965D-A18A3399C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7F2CB69-A857-47D3-963A-4AFE978EE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68BA21-918A-4A89-B4EB-B5FF54A1C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E3F3-A36F-4244-BD85-A6DD2C3AB549}" type="datetimeFigureOut">
              <a:rPr lang="it-IT" smtClean="0"/>
              <a:t>24/02/2020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17CFE5-6ADB-4DDB-AEA5-FEC9E928F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17DB16-C474-495B-9F29-A49761126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9528-91A2-4460-AD95-17724EE213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715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299A19-68C5-40DF-9353-D086804D1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7417E4A-6159-4F91-971C-AB5596440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AD72A8A-3745-43BC-86E8-9D9938158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1215CAB-49A1-47B2-9AE5-C55E4D33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E3F3-A36F-4244-BD85-A6DD2C3AB549}" type="datetimeFigureOut">
              <a:rPr lang="it-IT" smtClean="0"/>
              <a:t>24/02/2020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B50A935-018F-40F7-99A9-2667A05C8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0C3FD74-D770-47A4-AE09-F9D5AC9D7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9528-91A2-4460-AD95-17724EE213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0916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CB5612-4AAD-49E3-96C0-16EE76631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A20C97E-DD95-4476-B372-AACD5BB7E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873D2F8-9CB7-4A4D-BF54-8D1186B72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3666359-3A08-480D-850A-97CB3D0704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3A0E144-CBF8-44F6-B602-504679F58D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E958D0F-6310-450C-A8BE-2C7ED4E03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E3F3-A36F-4244-BD85-A6DD2C3AB549}" type="datetimeFigureOut">
              <a:rPr lang="it-IT" smtClean="0"/>
              <a:t>24/02/2020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112AA03-DBB7-4697-9ECA-C9BB3A467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B15A703-61C6-4387-8978-E7BAF5359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9528-91A2-4460-AD95-17724EE213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2507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273809-2180-4223-8EEC-697DB9A61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DA773A8-6717-4F6E-8F3B-24D33374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E3F3-A36F-4244-BD85-A6DD2C3AB549}" type="datetimeFigureOut">
              <a:rPr lang="it-IT" smtClean="0"/>
              <a:t>24/02/2020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BB87CC7-91A9-4061-8D2B-5CD73AED3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114A884-8355-4D2F-B8B2-BEDE34122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9528-91A2-4460-AD95-17724EE213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78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0AC0F9A-3926-4812-9298-BC928F059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E3F3-A36F-4244-BD85-A6DD2C3AB549}" type="datetimeFigureOut">
              <a:rPr lang="it-IT" smtClean="0"/>
              <a:t>24/02/2020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9560444-DCD0-42B6-A000-C51A86CCD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E9CC45E-EA86-43B1-B4D7-D2C106B19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9528-91A2-4460-AD95-17724EE213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7891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6699D3-B3F7-4B50-938C-E75B6D5A1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ABD6E2-36D3-4B86-A269-08C01925F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CF3870D-E739-414A-9146-4BAD89582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C53A9B8-1398-4790-A677-07CF7A0F1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E3F3-A36F-4244-BD85-A6DD2C3AB549}" type="datetimeFigureOut">
              <a:rPr lang="it-IT" smtClean="0"/>
              <a:t>24/02/2020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1DAC1E9-F346-4664-A853-E2EF93C59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D94BC2E-DFFD-4592-A99E-EBD429894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9528-91A2-4460-AD95-17724EE213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4700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145D5E-86B5-4469-9AEA-98A68A04F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5DBA7C5-79CF-4C54-B6ED-3228841BC4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31CBED5-6DFE-4E7E-A048-4A45192A3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BE5B911-FF77-42ED-B309-EBCB77B70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E3F3-A36F-4244-BD85-A6DD2C3AB549}" type="datetimeFigureOut">
              <a:rPr lang="it-IT" smtClean="0"/>
              <a:t>24/02/2020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5E4B0DC-3506-4664-8632-12083AE09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6DA058F-0522-4468-A066-9FDDA4507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39528-91A2-4460-AD95-17724EE213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2326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83359A6-02E0-4233-877A-14FD7BD3D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EC4598E-C9AD-465D-A3CB-877EB7B0A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A36FF8D-CFEC-41B3-A3B5-3B36CF1FBD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3E3F3-A36F-4244-BD85-A6DD2C3AB549}" type="datetimeFigureOut">
              <a:rPr lang="it-IT" smtClean="0"/>
              <a:t>24/02/2020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1B1B213-745A-48E6-A68D-090E24899F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4FE347-0ED1-4ACA-9C86-EC7A69E5A0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39528-91A2-4460-AD95-17724EE213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7961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3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cibo&#10;&#10;Descrizione generata automaticamente">
            <a:extLst>
              <a:ext uri="{FF2B5EF4-FFF2-40B4-BE49-F238E27FC236}">
                <a16:creationId xmlns:a16="http://schemas.microsoft.com/office/drawing/2014/main" id="{5C260A84-2986-4A1A-8E69-F1BC54411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771" y="154181"/>
            <a:ext cx="4170442" cy="2259156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45E049B7-1918-411B-ADB3-D742B4593567}"/>
              </a:ext>
            </a:extLst>
          </p:cNvPr>
          <p:cNvSpPr/>
          <p:nvPr/>
        </p:nvSpPr>
        <p:spPr>
          <a:xfrm>
            <a:off x="1366510" y="3086110"/>
            <a:ext cx="94589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2A7B88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Performance Evaluation of Computer Systems and Networks</a:t>
            </a:r>
            <a:endParaRPr lang="it-IT" sz="2800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3447C1F4-1168-4D3C-8845-1BAAB41CB37F}"/>
              </a:ext>
            </a:extLst>
          </p:cNvPr>
          <p:cNvSpPr/>
          <p:nvPr/>
        </p:nvSpPr>
        <p:spPr>
          <a:xfrm>
            <a:off x="884662" y="3429000"/>
            <a:ext cx="104226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2000"/>
              </a:spcBef>
              <a:spcAft>
                <a:spcPts val="7800"/>
              </a:spcAft>
            </a:pPr>
            <a:r>
              <a:rPr lang="en-GB" sz="6000" kern="1400" dirty="0">
                <a:solidFill>
                  <a:srgbClr val="2A7B88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Control Tower System Analysis</a:t>
            </a:r>
            <a:endParaRPr lang="it-IT" sz="6000" kern="1400" dirty="0">
              <a:solidFill>
                <a:srgbClr val="2A7B88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17E1161-7071-4D64-8A72-982FDCB32629}"/>
              </a:ext>
            </a:extLst>
          </p:cNvPr>
          <p:cNvSpPr/>
          <p:nvPr/>
        </p:nvSpPr>
        <p:spPr>
          <a:xfrm>
            <a:off x="693137" y="5805988"/>
            <a:ext cx="108057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2000"/>
              </a:spcBef>
              <a:spcAft>
                <a:spcPts val="7800"/>
              </a:spcAft>
            </a:pPr>
            <a:r>
              <a:rPr lang="en-GB" sz="4000" kern="1400" dirty="0">
                <a:solidFill>
                  <a:srgbClr val="2A7B88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Nicola Barsanti, Riccardo Bertini, Luigi Treccozzi</a:t>
            </a:r>
            <a:endParaRPr lang="it-IT" sz="4000" kern="1400" dirty="0">
              <a:solidFill>
                <a:srgbClr val="2A7B88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472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BAB0006A-638A-48E5-A383-36A8CFFEE135}"/>
              </a:ext>
            </a:extLst>
          </p:cNvPr>
          <p:cNvSpPr/>
          <p:nvPr/>
        </p:nvSpPr>
        <p:spPr>
          <a:xfrm>
            <a:off x="2076309" y="0"/>
            <a:ext cx="80393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2000"/>
              </a:spcBef>
              <a:spcAft>
                <a:spcPts val="7800"/>
              </a:spcAft>
            </a:pPr>
            <a:r>
              <a:rPr lang="en-GB" sz="4800" kern="1400" dirty="0">
                <a:solidFill>
                  <a:srgbClr val="2A7B88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Statistics Distributions Fitting</a:t>
            </a:r>
            <a:endParaRPr lang="it-IT" sz="4800" kern="1400" dirty="0">
              <a:solidFill>
                <a:srgbClr val="2A7B88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Immagine 16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F40B3825-057B-4421-8187-4283BF7608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52" y="961854"/>
            <a:ext cx="3800312" cy="2718190"/>
          </a:xfrm>
          <a:prstGeom prst="rect">
            <a:avLst/>
          </a:prstGeom>
        </p:spPr>
      </p:pic>
      <p:pic>
        <p:nvPicPr>
          <p:cNvPr id="18" name="Immagine 17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CC853A25-BCF8-41D0-8ECE-713110BC2A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780" y="961854"/>
            <a:ext cx="3800312" cy="2714509"/>
          </a:xfrm>
          <a:prstGeom prst="rect">
            <a:avLst/>
          </a:prstGeom>
        </p:spPr>
      </p:pic>
      <p:pic>
        <p:nvPicPr>
          <p:cNvPr id="19" name="Immagine 18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A545CA0A-30DA-4EC7-920C-EB0A911EFC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99" y="3894721"/>
            <a:ext cx="3259218" cy="2785749"/>
          </a:xfrm>
          <a:prstGeom prst="rect">
            <a:avLst/>
          </a:prstGeom>
        </p:spPr>
      </p:pic>
      <p:pic>
        <p:nvPicPr>
          <p:cNvPr id="20" name="Immagine 19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324702A7-E68B-4D75-BDAC-082E216D6B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392" y="3891040"/>
            <a:ext cx="3259217" cy="2798318"/>
          </a:xfrm>
          <a:prstGeom prst="rect">
            <a:avLst/>
          </a:prstGeom>
        </p:spPr>
      </p:pic>
      <p:pic>
        <p:nvPicPr>
          <p:cNvPr id="21" name="Immagine 20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E8F18DFA-D85F-4068-B1E7-F8E4E249D6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908" y="961854"/>
            <a:ext cx="3685652" cy="2670217"/>
          </a:xfrm>
          <a:prstGeom prst="rect">
            <a:avLst/>
          </a:prstGeom>
        </p:spPr>
      </p:pic>
      <p:pic>
        <p:nvPicPr>
          <p:cNvPr id="22" name="Immagine 21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2DB1FDCD-1D68-4ED8-97FA-1FCECC8099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585" y="3846748"/>
            <a:ext cx="3259217" cy="278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171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1779FABD-6FEB-4DC3-BB66-5D38490975E1}"/>
              </a:ext>
            </a:extLst>
          </p:cNvPr>
          <p:cNvSpPr/>
          <p:nvPr/>
        </p:nvSpPr>
        <p:spPr>
          <a:xfrm>
            <a:off x="1723585" y="0"/>
            <a:ext cx="87448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2000"/>
              </a:spcBef>
              <a:spcAft>
                <a:spcPts val="7800"/>
              </a:spcAft>
            </a:pPr>
            <a:r>
              <a:rPr lang="en-GB" sz="4800" kern="1400" dirty="0">
                <a:solidFill>
                  <a:srgbClr val="2A7B88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Maximum Likelihood Estimators</a:t>
            </a:r>
            <a:endParaRPr lang="it-IT" sz="4800" kern="1400" dirty="0">
              <a:solidFill>
                <a:srgbClr val="2A7B88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Immagine 17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DD23CCB6-754F-485A-9D39-88A6FC202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39" y="917591"/>
            <a:ext cx="3925788" cy="2495949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8E92680E-6E15-4C23-8B91-B28EE583DE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" y="3550878"/>
            <a:ext cx="3779741" cy="2598573"/>
          </a:xfrm>
          <a:prstGeom prst="rect">
            <a:avLst/>
          </a:prstGeom>
        </p:spPr>
      </p:pic>
      <p:pic>
        <p:nvPicPr>
          <p:cNvPr id="20" name="Immagine 19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E2D2EBF3-B9BA-492A-BBB6-A3FD55D786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748" y="3536638"/>
            <a:ext cx="3779741" cy="2627054"/>
          </a:xfrm>
          <a:prstGeom prst="rect">
            <a:avLst/>
          </a:prstGeom>
        </p:spPr>
      </p:pic>
      <p:pic>
        <p:nvPicPr>
          <p:cNvPr id="21" name="Immagine 20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6DAFB8A9-8F11-4DD3-B432-366B05F498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389" y="917591"/>
            <a:ext cx="3894621" cy="2478396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95AD5ED6-5992-423B-B0C3-AE10621BC1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673" y="947869"/>
            <a:ext cx="3814388" cy="2396219"/>
          </a:xfrm>
          <a:prstGeom prst="rect">
            <a:avLst/>
          </a:prstGeom>
        </p:spPr>
      </p:pic>
      <p:pic>
        <p:nvPicPr>
          <p:cNvPr id="23" name="Immagine 2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08CAB405-C846-48AF-9FCB-940EA3D550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390" y="3536638"/>
            <a:ext cx="3948210" cy="2568867"/>
          </a:xfrm>
          <a:prstGeom prst="rect">
            <a:avLst/>
          </a:prstGeom>
        </p:spPr>
      </p:pic>
      <p:sp>
        <p:nvSpPr>
          <p:cNvPr id="24" name="Rettangolo 23">
            <a:extLst>
              <a:ext uri="{FF2B5EF4-FFF2-40B4-BE49-F238E27FC236}">
                <a16:creationId xmlns:a16="http://schemas.microsoft.com/office/drawing/2014/main" id="{57B1B674-B20B-4DA0-941F-28F1F48625BE}"/>
              </a:ext>
            </a:extLst>
          </p:cNvPr>
          <p:cNvSpPr/>
          <p:nvPr/>
        </p:nvSpPr>
        <p:spPr>
          <a:xfrm>
            <a:off x="1065830" y="6263929"/>
            <a:ext cx="100603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800" dirty="0" err="1"/>
              <a:t>Both</a:t>
            </a:r>
            <a:r>
              <a:rPr lang="it-IT" sz="2800" dirty="0"/>
              <a:t> queues share the </a:t>
            </a:r>
            <a:r>
              <a:rPr lang="it-IT" sz="2800" dirty="0" err="1"/>
              <a:t>same</a:t>
            </a:r>
            <a:r>
              <a:rPr lang="it-IT" sz="2800" dirty="0"/>
              <a:t> </a:t>
            </a:r>
            <a:r>
              <a:rPr lang="it-IT" sz="2800" dirty="0" err="1"/>
              <a:t>distributions</a:t>
            </a:r>
            <a:r>
              <a:rPr lang="it-IT" sz="2800" dirty="0"/>
              <a:t> with the </a:t>
            </a:r>
            <a:r>
              <a:rPr lang="it-IT" sz="2800" dirty="0" err="1"/>
              <a:t>same</a:t>
            </a:r>
            <a:r>
              <a:rPr lang="it-IT" sz="2800" dirty="0"/>
              <a:t> </a:t>
            </a:r>
            <a:r>
              <a:rPr lang="it-IT" sz="2800" dirty="0" err="1"/>
              <a:t>parameters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128341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C60A6EA1-C998-4938-B7A1-BFE0A195CF78}"/>
              </a:ext>
            </a:extLst>
          </p:cNvPr>
          <p:cNvSpPr/>
          <p:nvPr/>
        </p:nvSpPr>
        <p:spPr>
          <a:xfrm>
            <a:off x="3161767" y="0"/>
            <a:ext cx="58684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2000"/>
              </a:spcBef>
              <a:spcAft>
                <a:spcPts val="7800"/>
              </a:spcAft>
            </a:pPr>
            <a:r>
              <a:rPr lang="en-GB" sz="4800" kern="1400" dirty="0">
                <a:solidFill>
                  <a:srgbClr val="2A7B88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4800" kern="1400" baseline="30000" dirty="0">
                <a:solidFill>
                  <a:srgbClr val="2A7B88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GB" sz="4800" kern="1400" dirty="0">
                <a:solidFill>
                  <a:srgbClr val="2A7B88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 Factorial Analysis</a:t>
            </a:r>
            <a:endParaRPr lang="it-IT" sz="4800" kern="1400" dirty="0">
              <a:solidFill>
                <a:srgbClr val="2A7B88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CE2244F6-8360-4AEA-98A4-AC640FC87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536" y="924130"/>
            <a:ext cx="3896027" cy="283203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74BAE786-36CE-4422-AD22-1D96B2EDB0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4" y="929634"/>
            <a:ext cx="3923922" cy="2876146"/>
          </a:xfrm>
          <a:prstGeom prst="rect">
            <a:avLst/>
          </a:prstGeom>
        </p:spPr>
      </p:pic>
      <p:pic>
        <p:nvPicPr>
          <p:cNvPr id="26" name="Immagine 25" descr="Immagine che contiene ombrello&#10;&#10;Descrizione generata automaticamente">
            <a:extLst>
              <a:ext uri="{FF2B5EF4-FFF2-40B4-BE49-F238E27FC236}">
                <a16:creationId xmlns:a16="http://schemas.microsoft.com/office/drawing/2014/main" id="{6DFE6100-7045-4A95-9A60-B01C5047E5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728" y="899418"/>
            <a:ext cx="4029222" cy="2900184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54F8CE85-FA15-4FD5-ADEE-217EDBE8F1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666" y="4008491"/>
            <a:ext cx="3896026" cy="2793285"/>
          </a:xfrm>
          <a:prstGeom prst="rect">
            <a:avLst/>
          </a:prstGeom>
        </p:spPr>
      </p:pic>
      <p:pic>
        <p:nvPicPr>
          <p:cNvPr id="24" name="Immagine 23" descr="Immagine che contiene ombrello&#10;&#10;Descrizione generata automaticamente">
            <a:extLst>
              <a:ext uri="{FF2B5EF4-FFF2-40B4-BE49-F238E27FC236}">
                <a16:creationId xmlns:a16="http://schemas.microsoft.com/office/drawing/2014/main" id="{BBE1C2BB-C2CB-42CD-B1F7-0D4ED5ED49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522" y="4008491"/>
            <a:ext cx="4108615" cy="2793285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52EB2041-3444-4281-892F-DA07FB4193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5" y="4008492"/>
            <a:ext cx="4137315" cy="279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85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C1F16DAC-7141-4D4A-A8D6-662D1BE42196}"/>
              </a:ext>
            </a:extLst>
          </p:cNvPr>
          <p:cNvSpPr/>
          <p:nvPr/>
        </p:nvSpPr>
        <p:spPr>
          <a:xfrm>
            <a:off x="460847" y="1042715"/>
            <a:ext cx="345202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800" dirty="0"/>
              <a:t>CI on the </a:t>
            </a:r>
            <a:r>
              <a:rPr lang="it-IT" sz="2800" dirty="0" err="1"/>
              <a:t>results</a:t>
            </a:r>
            <a:r>
              <a:rPr lang="it-IT" sz="2800" dirty="0"/>
              <a:t> can be </a:t>
            </a:r>
            <a:r>
              <a:rPr lang="it-IT" sz="2800" dirty="0" err="1"/>
              <a:t>computed</a:t>
            </a:r>
            <a:r>
              <a:rPr lang="it-IT" sz="2800" dirty="0"/>
              <a:t> for the </a:t>
            </a:r>
            <a:r>
              <a:rPr lang="it-IT" sz="2800" i="1" dirty="0" err="1"/>
              <a:t>Parked</a:t>
            </a:r>
            <a:r>
              <a:rPr lang="it-IT" sz="2800" i="1" dirty="0"/>
              <a:t> </a:t>
            </a:r>
            <a:r>
              <a:rPr lang="it-IT" sz="2800" i="1" dirty="0" err="1"/>
              <a:t>Planes</a:t>
            </a:r>
            <a:r>
              <a:rPr lang="it-IT" sz="2800" i="1" dirty="0"/>
              <a:t> </a:t>
            </a:r>
            <a:r>
              <a:rPr lang="it-IT" sz="2800" dirty="0" err="1"/>
              <a:t>only</a:t>
            </a:r>
            <a:endParaRPr lang="it-IT" sz="2800" dirty="0"/>
          </a:p>
        </p:txBody>
      </p:sp>
      <p:pic>
        <p:nvPicPr>
          <p:cNvPr id="8" name="Immagine 7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231D550C-6DCE-4886-8778-2500ABCB9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048" y="296871"/>
            <a:ext cx="3452023" cy="2876684"/>
          </a:xfrm>
          <a:prstGeom prst="rect">
            <a:avLst/>
          </a:prstGeom>
        </p:spPr>
      </p:pic>
      <p:pic>
        <p:nvPicPr>
          <p:cNvPr id="10" name="Immagine 9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22D8D7FB-8683-4B01-B102-5F795CB2DB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129" y="328471"/>
            <a:ext cx="3600811" cy="2845084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A6105C78-8656-4D52-921C-97BFDE42CF80}"/>
              </a:ext>
            </a:extLst>
          </p:cNvPr>
          <p:cNvSpPr/>
          <p:nvPr/>
        </p:nvSpPr>
        <p:spPr>
          <a:xfrm>
            <a:off x="3912870" y="3309039"/>
            <a:ext cx="43662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GB" sz="3200" kern="1400" dirty="0">
                <a:solidFill>
                  <a:srgbClr val="2A7B88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Parked Planes Analysis:</a:t>
            </a:r>
          </a:p>
        </p:txBody>
      </p:sp>
      <p:pic>
        <p:nvPicPr>
          <p:cNvPr id="13" name="Immagine 1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42288C50-5074-48C0-A435-3FB806D518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988" y="4007970"/>
            <a:ext cx="3978417" cy="2764160"/>
          </a:xfrm>
          <a:prstGeom prst="rect">
            <a:avLst/>
          </a:prstGeom>
        </p:spPr>
      </p:pic>
      <p:pic>
        <p:nvPicPr>
          <p:cNvPr id="15" name="Immagine 1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EF5AA428-CDDB-459A-8CB2-8F8A164B48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3" y="3959669"/>
            <a:ext cx="3958733" cy="28607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FC102B82-71DD-422F-9221-9B6B5487777F}"/>
                  </a:ext>
                </a:extLst>
              </p:cNvPr>
              <p:cNvSpPr txBox="1"/>
              <p:nvPr/>
            </p:nvSpPr>
            <p:spPr>
              <a:xfrm>
                <a:off x="8664995" y="4833753"/>
                <a:ext cx="3017686" cy="9700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3200" b="0" i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3200" b="0" i="0" smtClean="0">
                              <a:latin typeface="Cambria Math" panose="02040503050406030204" pitchFamily="18" charset="0"/>
                            </a:rPr>
                            <m:t>PP</m:t>
                          </m:r>
                        </m:e>
                      </m:d>
                      <m:r>
                        <a:rPr lang="it-IT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den>
                      </m:f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+0.5</m:t>
                      </m:r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FC102B82-71DD-422F-9221-9B6B54877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4995" y="4833753"/>
                <a:ext cx="3017686" cy="9700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369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5836B6D6-EDD6-4791-BF74-0C4CF3134F4F}"/>
              </a:ext>
            </a:extLst>
          </p:cNvPr>
          <p:cNvSpPr/>
          <p:nvPr/>
        </p:nvSpPr>
        <p:spPr>
          <a:xfrm>
            <a:off x="2730277" y="0"/>
            <a:ext cx="673145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2000"/>
              </a:spcBef>
              <a:spcAft>
                <a:spcPts val="7800"/>
              </a:spcAft>
            </a:pPr>
            <a:r>
              <a:rPr lang="en-GB" sz="4800" kern="1400" dirty="0">
                <a:solidFill>
                  <a:srgbClr val="2A7B88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 Fairness Analysis</a:t>
            </a:r>
            <a:endParaRPr lang="it-IT" sz="4800" kern="1400" dirty="0">
              <a:solidFill>
                <a:srgbClr val="2A7B88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CB25023-2AE8-41CF-A8C9-6736FFB1DE0D}"/>
              </a:ext>
            </a:extLst>
          </p:cNvPr>
          <p:cNvSpPr txBox="1"/>
          <p:nvPr/>
        </p:nvSpPr>
        <p:spPr>
          <a:xfrm>
            <a:off x="403830" y="1387688"/>
            <a:ext cx="11584417" cy="1405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ts val="2600"/>
              </a:lnSpc>
              <a:spcBef>
                <a:spcPts val="600"/>
              </a:spcBef>
              <a:spcAft>
                <a:spcPts val="600"/>
              </a:spcAft>
              <a:buAutoNum type="arabicParenR"/>
            </a:pPr>
            <a:r>
              <a:rPr lang="en-GB" sz="2600" dirty="0"/>
              <a:t>System Utilization Factor ρ.</a:t>
            </a:r>
            <a:endParaRPr lang="it-IT" sz="2600" dirty="0"/>
          </a:p>
          <a:p>
            <a:pPr marL="514350" indent="-514350">
              <a:lnSpc>
                <a:spcPts val="2600"/>
              </a:lnSpc>
              <a:spcBef>
                <a:spcPts val="600"/>
              </a:spcBef>
              <a:spcAft>
                <a:spcPts val="600"/>
              </a:spcAft>
              <a:buAutoNum type="arabicParenR"/>
            </a:pPr>
            <a:r>
              <a:rPr lang="en-GB" sz="2600" dirty="0"/>
              <a:t>Parking Time t</a:t>
            </a:r>
            <a:r>
              <a:rPr lang="en-GB" sz="2600" baseline="-25000" dirty="0"/>
              <a:t>P</a:t>
            </a:r>
            <a:r>
              <a:rPr lang="en-GB" sz="2600" dirty="0"/>
              <a:t>, which decouples the two queues.</a:t>
            </a:r>
          </a:p>
          <a:p>
            <a:pPr marL="514350" indent="-514350">
              <a:lnSpc>
                <a:spcPts val="2600"/>
              </a:lnSpc>
              <a:spcBef>
                <a:spcPts val="600"/>
              </a:spcBef>
              <a:spcAft>
                <a:spcPts val="600"/>
              </a:spcAft>
              <a:buAutoNum type="arabicParenR"/>
            </a:pPr>
            <a:r>
              <a:rPr lang="en-GB" sz="2600" dirty="0"/>
              <a:t>Number, weights and </a:t>
            </a:r>
            <a:r>
              <a:rPr lang="en-GB" sz="2600" i="1" dirty="0"/>
              <a:t>likeliness</a:t>
            </a:r>
            <a:r>
              <a:rPr lang="en-GB" sz="2600" dirty="0"/>
              <a:t> of the influencing parameters (CLT).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B488D960-AA78-498E-AE68-85D34EEA97B6}"/>
              </a:ext>
            </a:extLst>
          </p:cNvPr>
          <p:cNvSpPr/>
          <p:nvPr/>
        </p:nvSpPr>
        <p:spPr>
          <a:xfrm>
            <a:off x="203753" y="844488"/>
            <a:ext cx="1141555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600" dirty="0" err="1"/>
              <a:t>Fairness</a:t>
            </a:r>
            <a:r>
              <a:rPr lang="it-IT" sz="2600" dirty="0"/>
              <a:t> mainly </a:t>
            </a:r>
            <a:r>
              <a:rPr lang="it-IT" sz="2600" dirty="0" err="1"/>
              <a:t>influenced</a:t>
            </a:r>
            <a:r>
              <a:rPr lang="it-IT" sz="2600" dirty="0"/>
              <a:t> by </a:t>
            </a:r>
            <a:r>
              <a:rPr lang="it-IT" sz="2600" dirty="0" err="1"/>
              <a:t>three</a:t>
            </a:r>
            <a:r>
              <a:rPr lang="it-IT" sz="2600" dirty="0"/>
              <a:t> </a:t>
            </a:r>
            <a:r>
              <a:rPr lang="it-IT" sz="2600" dirty="0" err="1"/>
              <a:t>factors</a:t>
            </a:r>
            <a:r>
              <a:rPr lang="it-IT" sz="2600" dirty="0"/>
              <a:t>: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A1E11723-760A-4115-834F-520DF15C5C0B}"/>
              </a:ext>
            </a:extLst>
          </p:cNvPr>
          <p:cNvSpPr/>
          <p:nvPr/>
        </p:nvSpPr>
        <p:spPr>
          <a:xfrm>
            <a:off x="7045181" y="2844492"/>
            <a:ext cx="50561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GB" sz="2800" kern="1400" dirty="0">
                <a:solidFill>
                  <a:srgbClr val="2A7B88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Airport Response Time Fairness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847BA15A-1B19-4234-BC84-26DAD262A8AF}"/>
              </a:ext>
            </a:extLst>
          </p:cNvPr>
          <p:cNvSpPr/>
          <p:nvPr/>
        </p:nvSpPr>
        <p:spPr>
          <a:xfrm>
            <a:off x="203753" y="2844492"/>
            <a:ext cx="46546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GB" sz="2800" kern="1400" dirty="0">
                <a:solidFill>
                  <a:srgbClr val="2A7B88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Queue Waiting Time Fairness</a:t>
            </a:r>
          </a:p>
        </p:txBody>
      </p:sp>
      <p:pic>
        <p:nvPicPr>
          <p:cNvPr id="17" name="Immagine 16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CCF2571E-CC2E-430F-B02F-25C68C2E39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760" y="3347843"/>
            <a:ext cx="4265121" cy="2986912"/>
          </a:xfrm>
          <a:prstGeom prst="rect">
            <a:avLst/>
          </a:prstGeom>
        </p:spPr>
      </p:pic>
      <p:pic>
        <p:nvPicPr>
          <p:cNvPr id="19" name="Immagine 18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360F02DB-4E38-45FB-84EA-C5D7DB5255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27" y="3347843"/>
            <a:ext cx="4349571" cy="2999472"/>
          </a:xfrm>
          <a:prstGeom prst="rect">
            <a:avLst/>
          </a:prstGeom>
        </p:spPr>
      </p:pic>
      <p:pic>
        <p:nvPicPr>
          <p:cNvPr id="21" name="Immagine 20" descr="Immagine che contiene nero, bianco&#10;&#10;Descrizione generata automaticamente">
            <a:extLst>
              <a:ext uri="{FF2B5EF4-FFF2-40B4-BE49-F238E27FC236}">
                <a16:creationId xmlns:a16="http://schemas.microsoft.com/office/drawing/2014/main" id="{9571600C-30E0-477C-9E04-594D167F54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518" y="4376282"/>
            <a:ext cx="2527143" cy="582463"/>
          </a:xfrm>
          <a:prstGeom prst="rect">
            <a:avLst/>
          </a:prstGeom>
        </p:spPr>
      </p:pic>
      <p:sp>
        <p:nvSpPr>
          <p:cNvPr id="22" name="Rettangolo 21">
            <a:extLst>
              <a:ext uri="{FF2B5EF4-FFF2-40B4-BE49-F238E27FC236}">
                <a16:creationId xmlns:a16="http://schemas.microsoft.com/office/drawing/2014/main" id="{21B58703-7EE6-4EE2-9ACC-C3A777EC214E}"/>
              </a:ext>
            </a:extLst>
          </p:cNvPr>
          <p:cNvSpPr/>
          <p:nvPr/>
        </p:nvSpPr>
        <p:spPr>
          <a:xfrm>
            <a:off x="3157068" y="6312503"/>
            <a:ext cx="587786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600" dirty="0"/>
              <a:t>The two </a:t>
            </a:r>
            <a:r>
              <a:rPr lang="it-IT" sz="2600" dirty="0" err="1"/>
              <a:t>fairnesses</a:t>
            </a:r>
            <a:r>
              <a:rPr lang="it-IT" sz="2600" dirty="0"/>
              <a:t> are not </a:t>
            </a:r>
            <a:r>
              <a:rPr lang="it-IT" sz="2600" dirty="0" err="1"/>
              <a:t>directly</a:t>
            </a:r>
            <a:r>
              <a:rPr lang="it-IT" sz="2600" dirty="0"/>
              <a:t> </a:t>
            </a:r>
            <a:r>
              <a:rPr lang="it-IT" sz="2600" dirty="0" err="1"/>
              <a:t>related</a:t>
            </a:r>
            <a:endParaRPr lang="it-IT" sz="2600" dirty="0"/>
          </a:p>
        </p:txBody>
      </p:sp>
    </p:spTree>
    <p:extLst>
      <p:ext uri="{BB962C8B-B14F-4D97-AF65-F5344CB8AC3E}">
        <p14:creationId xmlns:p14="http://schemas.microsoft.com/office/powerpoint/2010/main" val="285622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8D83600E-656B-4A03-9B33-95E447B0DE06}"/>
              </a:ext>
            </a:extLst>
          </p:cNvPr>
          <p:cNvSpPr/>
          <p:nvPr/>
        </p:nvSpPr>
        <p:spPr>
          <a:xfrm>
            <a:off x="3298288" y="0"/>
            <a:ext cx="559544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2000"/>
              </a:spcBef>
              <a:spcAft>
                <a:spcPts val="7800"/>
              </a:spcAft>
            </a:pPr>
            <a:r>
              <a:rPr lang="en-GB" sz="4800" kern="1400" dirty="0">
                <a:solidFill>
                  <a:srgbClr val="2A7B88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Concluding Remarks</a:t>
            </a:r>
            <a:endParaRPr lang="it-IT" sz="4800" kern="1400" dirty="0">
              <a:solidFill>
                <a:srgbClr val="2A7B88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A0538677-F5FC-4863-A1EF-530F5A8E7F4D}"/>
              </a:ext>
            </a:extLst>
          </p:cNvPr>
          <p:cNvSpPr/>
          <p:nvPr/>
        </p:nvSpPr>
        <p:spPr>
          <a:xfrm>
            <a:off x="388222" y="806085"/>
            <a:ext cx="1141555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800" dirty="0"/>
              <a:t>The analysed system is </a:t>
            </a:r>
            <a:r>
              <a:rPr lang="it-IT" sz="2800" i="1" dirty="0"/>
              <a:t>unfair by nature</a:t>
            </a:r>
            <a:r>
              <a:rPr lang="it-IT" sz="2800" dirty="0"/>
              <a:t>, with trends alternating in time spikes of high and dips of low values, a behaviour that can be mainly attributed to the mutually exclusive utilization of a single shared resource (the </a:t>
            </a:r>
            <a:r>
              <a:rPr lang="it-IT" sz="2800" i="1" dirty="0"/>
              <a:t>runway</a:t>
            </a:r>
            <a:r>
              <a:rPr lang="it-IT" sz="2800" dirty="0"/>
              <a:t>) by the two queues.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BB98E18-8C81-4741-8D2D-8500C614E58A}"/>
              </a:ext>
            </a:extLst>
          </p:cNvPr>
          <p:cNvSpPr/>
          <p:nvPr/>
        </p:nvSpPr>
        <p:spPr>
          <a:xfrm>
            <a:off x="1905000" y="2621967"/>
            <a:ext cx="8382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GB" sz="4200" kern="1400" dirty="0">
                <a:solidFill>
                  <a:srgbClr val="2A7B88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Performance-increasing Proposals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FA2E990F-9A07-4081-A229-13F6E601928D}"/>
              </a:ext>
            </a:extLst>
          </p:cNvPr>
          <p:cNvSpPr/>
          <p:nvPr/>
        </p:nvSpPr>
        <p:spPr>
          <a:xfrm>
            <a:off x="540624" y="3323987"/>
            <a:ext cx="11415553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AutoNum type="arabicParenR"/>
            </a:pPr>
            <a:r>
              <a:rPr lang="it-IT" sz="2800" dirty="0"/>
              <a:t>Introduce additional runways, which allows for a linear scaling of the system’s equivalent service rate:</a:t>
            </a:r>
          </a:p>
          <a:p>
            <a:pPr marL="514350" indent="-514350">
              <a:spcBef>
                <a:spcPts val="600"/>
              </a:spcBef>
              <a:spcAft>
                <a:spcPts val="4200"/>
              </a:spcAft>
              <a:buAutoNum type="arabicParenR"/>
            </a:pPr>
            <a:endParaRPr lang="it-IT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2EFBE423-CD4A-4615-82A4-35A2CC89AAEF}"/>
                  </a:ext>
                </a:extLst>
              </p:cNvPr>
              <p:cNvSpPr txBox="1"/>
              <p:nvPr/>
            </p:nvSpPr>
            <p:spPr>
              <a:xfrm>
                <a:off x="2807889" y="4353277"/>
                <a:ext cx="6576223" cy="9240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200" i="0" smtClean="0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32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it-IT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sz="3200" b="0" i="0" smtClean="0">
                          <a:latin typeface="Cambria Math" panose="02040503050406030204" pitchFamily="18" charset="0"/>
                        </a:rPr>
                        <m:t>N</m:t>
                      </m:r>
                      <m:f>
                        <m:f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3200" i="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3200" b="0" i="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3200" i="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3200" b="0" i="0" smtClean="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3200" i="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3200" b="0" i="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sub>
                          </m:sSub>
                          <m:r>
                            <a:rPr lang="it-IT" sz="32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3200" i="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3200" b="0" i="0" smtClean="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b>
                          </m:sSub>
                        </m:den>
                      </m:f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   ⇒   </m:t>
                      </m:r>
                      <m:sSub>
                        <m:sSubPr>
                          <m:ctrlPr>
                            <a:rPr lang="it-IT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20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320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lang="it-IT" sz="3200">
                          <a:latin typeface="Cambria Math" panose="020405030504060302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it-IT" sz="3200" b="0" i="0" smtClean="0">
                          <a:latin typeface="Cambria Math" panose="02040503050406030204" pitchFamily="18" charset="0"/>
                        </a:rPr>
                        <m:t>N</m:t>
                      </m:r>
                      <m:f>
                        <m:fPr>
                          <m:ctrlPr>
                            <a:rPr lang="it-IT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320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320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320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320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320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320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sub>
                          </m:sSub>
                          <m:r>
                            <a:rPr lang="it-IT" sz="3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320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320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2EFBE423-CD4A-4615-82A4-35A2CC89A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889" y="4353277"/>
                <a:ext cx="6576223" cy="9240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ttangolo 11">
            <a:extLst>
              <a:ext uri="{FF2B5EF4-FFF2-40B4-BE49-F238E27FC236}">
                <a16:creationId xmlns:a16="http://schemas.microsoft.com/office/drawing/2014/main" id="{0411178E-2262-4B19-9ECF-7056AD2B7B2B}"/>
              </a:ext>
            </a:extLst>
          </p:cNvPr>
          <p:cNvSpPr/>
          <p:nvPr/>
        </p:nvSpPr>
        <p:spPr>
          <a:xfrm>
            <a:off x="540624" y="5397517"/>
            <a:ext cx="1141555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arenR" startAt="2"/>
            </a:pPr>
            <a:r>
              <a:rPr lang="en-GB" sz="2800" dirty="0"/>
              <a:t>In a real-world scenario, all necessary measures should be taken in order to limit as much as possible the </a:t>
            </a:r>
            <a:r>
              <a:rPr lang="en-GB" sz="2800" i="1" dirty="0"/>
              <a:t>randomness</a:t>
            </a:r>
            <a:r>
              <a:rPr lang="en-GB" sz="2800" dirty="0"/>
              <a:t> of the system (e.g. by scheduling flights and enforcing strict time protocols within the </a:t>
            </a:r>
            <a:r>
              <a:rPr lang="en-GB" sz="2800"/>
              <a:t>airport).</a:t>
            </a:r>
            <a:endParaRPr lang="en-GB" sz="2800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1EB6340B-0C6B-490C-9EF4-81272EC62208}"/>
              </a:ext>
            </a:extLst>
          </p:cNvPr>
          <p:cNvSpPr/>
          <p:nvPr/>
        </p:nvSpPr>
        <p:spPr>
          <a:xfrm>
            <a:off x="9966824" y="4508927"/>
            <a:ext cx="18369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N = </a:t>
            </a:r>
            <a:r>
              <a:rPr lang="it-IT" sz="2000" b="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Number</a:t>
            </a:r>
            <a:r>
              <a:rPr lang="it-IT" sz="20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 of</a:t>
            </a:r>
            <a:br>
              <a:rPr lang="it-IT" sz="2000" b="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it-IT" sz="20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</a:t>
            </a:r>
            <a:r>
              <a:rPr lang="it-IT" sz="13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it-IT" sz="2000" b="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Runways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7170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6BEF2BA6-4A94-46AF-8984-6592FB15BD7D}"/>
              </a:ext>
            </a:extLst>
          </p:cNvPr>
          <p:cNvSpPr/>
          <p:nvPr/>
        </p:nvSpPr>
        <p:spPr>
          <a:xfrm>
            <a:off x="4177851" y="0"/>
            <a:ext cx="383630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2000"/>
              </a:spcBef>
              <a:spcAft>
                <a:spcPts val="7800"/>
              </a:spcAft>
            </a:pPr>
            <a:r>
              <a:rPr lang="en-GB" sz="4800" kern="1400" dirty="0">
                <a:solidFill>
                  <a:srgbClr val="2A7B88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 Model</a:t>
            </a:r>
            <a:endParaRPr lang="it-IT" sz="4800" kern="1400" dirty="0">
              <a:solidFill>
                <a:srgbClr val="2A7B88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10AD869-14DA-46FE-A11D-E18618864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6" y="1106263"/>
            <a:ext cx="12071387" cy="550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135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17D74A7-24B8-4CA6-A30A-863478168668}"/>
              </a:ext>
            </a:extLst>
          </p:cNvPr>
          <p:cNvSpPr/>
          <p:nvPr/>
        </p:nvSpPr>
        <p:spPr>
          <a:xfrm>
            <a:off x="3269264" y="23150"/>
            <a:ext cx="56534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2000"/>
              </a:spcBef>
              <a:spcAft>
                <a:spcPts val="7800"/>
              </a:spcAft>
            </a:pPr>
            <a:r>
              <a:rPr lang="en-GB" sz="4800" kern="1400" dirty="0">
                <a:solidFill>
                  <a:srgbClr val="2A7B88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Working Hypotheses</a:t>
            </a:r>
            <a:endParaRPr lang="it-IT" sz="4800" kern="1400" dirty="0">
              <a:solidFill>
                <a:srgbClr val="2A7B88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871E1F6-5E0B-4B02-B11D-2AB48E17E34C}"/>
              </a:ext>
            </a:extLst>
          </p:cNvPr>
          <p:cNvSpPr txBox="1"/>
          <p:nvPr/>
        </p:nvSpPr>
        <p:spPr>
          <a:xfrm>
            <a:off x="447466" y="854147"/>
            <a:ext cx="10883032" cy="2088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5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3000" dirty="0"/>
              <a:t>1)  Analyse in both deterministic and exponential regimes.</a:t>
            </a:r>
            <a:endParaRPr lang="it-IT" sz="3000" dirty="0"/>
          </a:p>
          <a:p>
            <a:pPr>
              <a:lnSpc>
                <a:spcPts val="45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3000" dirty="0"/>
              <a:t>2)  Airplanes waiting for landing have an infinite fuel supply.</a:t>
            </a:r>
          </a:p>
          <a:p>
            <a:pPr>
              <a:lnSpc>
                <a:spcPts val="45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3000" dirty="0"/>
              <a:t>3)  The parking area has an infinite airplane capacity.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8070113F-25B2-4C30-9C31-676BC25F65B9}"/>
              </a:ext>
            </a:extLst>
          </p:cNvPr>
          <p:cNvSpPr/>
          <p:nvPr/>
        </p:nvSpPr>
        <p:spPr>
          <a:xfrm>
            <a:off x="3019677" y="3084208"/>
            <a:ext cx="615264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2000"/>
              </a:spcBef>
              <a:spcAft>
                <a:spcPts val="7800"/>
              </a:spcAft>
            </a:pPr>
            <a:r>
              <a:rPr lang="en-GB" sz="4800" kern="1400" dirty="0">
                <a:solidFill>
                  <a:srgbClr val="2A7B88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Additional Hypotheses</a:t>
            </a:r>
            <a:endParaRPr lang="it-IT" sz="4800" kern="1400" dirty="0">
              <a:solidFill>
                <a:srgbClr val="2A7B88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3C76CA8-F731-4BFA-BDE4-311A37F4873B}"/>
              </a:ext>
            </a:extLst>
          </p:cNvPr>
          <p:cNvSpPr txBox="1"/>
          <p:nvPr/>
        </p:nvSpPr>
        <p:spPr>
          <a:xfrm>
            <a:off x="447466" y="3915205"/>
            <a:ext cx="11297068" cy="2819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5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3000" dirty="0"/>
              <a:t>4)  System analysis starts from its empty state.</a:t>
            </a:r>
            <a:endParaRPr lang="it-IT" sz="3000" dirty="0"/>
          </a:p>
          <a:p>
            <a:pPr>
              <a:lnSpc>
                <a:spcPts val="45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3000" dirty="0"/>
              <a:t>5)  t</a:t>
            </a:r>
            <a:r>
              <a:rPr lang="en-GB" sz="3000" baseline="-25000" dirty="0"/>
              <a:t>P</a:t>
            </a:r>
            <a:r>
              <a:rPr lang="en-GB" sz="3000" dirty="0"/>
              <a:t> starts when leaving the runway, ends when enqueuing for take-off.</a:t>
            </a:r>
          </a:p>
          <a:p>
            <a:pPr>
              <a:lnSpc>
                <a:spcPts val="45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3000" dirty="0"/>
              <a:t>6)  In case of conflicts, the airplane waiting for landing has the priority.</a:t>
            </a:r>
          </a:p>
          <a:p>
            <a:pPr>
              <a:lnSpc>
                <a:spcPts val="45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3000" dirty="0"/>
              <a:t>7)  No real-world delays or other factors are taken into account.</a:t>
            </a:r>
          </a:p>
        </p:txBody>
      </p:sp>
    </p:spTree>
    <p:extLst>
      <p:ext uri="{BB962C8B-B14F-4D97-AF65-F5344CB8AC3E}">
        <p14:creationId xmlns:p14="http://schemas.microsoft.com/office/powerpoint/2010/main" val="129180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AD089D0A-63E2-4ADC-91CC-576C48F749FF}"/>
              </a:ext>
            </a:extLst>
          </p:cNvPr>
          <p:cNvSpPr/>
          <p:nvPr/>
        </p:nvSpPr>
        <p:spPr>
          <a:xfrm>
            <a:off x="300986" y="205321"/>
            <a:ext cx="565725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2000"/>
              </a:spcBef>
              <a:spcAft>
                <a:spcPts val="7800"/>
              </a:spcAft>
            </a:pPr>
            <a:r>
              <a:rPr lang="en-GB" sz="4800" kern="1400" dirty="0">
                <a:solidFill>
                  <a:srgbClr val="2A7B88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QT Equivalent Model</a:t>
            </a:r>
            <a:endParaRPr lang="it-IT" sz="4800" kern="1400" dirty="0">
              <a:solidFill>
                <a:srgbClr val="2A7B88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D8C38CF3-F7A4-4AFD-B9E2-3E64501FF652}"/>
              </a:ext>
            </a:extLst>
          </p:cNvPr>
          <p:cNvSpPr/>
          <p:nvPr/>
        </p:nvSpPr>
        <p:spPr>
          <a:xfrm>
            <a:off x="6793641" y="205321"/>
            <a:ext cx="480612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2000"/>
              </a:spcBef>
              <a:spcAft>
                <a:spcPts val="7800"/>
              </a:spcAft>
            </a:pPr>
            <a:r>
              <a:rPr lang="en-GB" sz="4800" kern="1400" dirty="0">
                <a:solidFill>
                  <a:srgbClr val="2A7B88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Simulation Model</a:t>
            </a:r>
            <a:endParaRPr lang="it-IT" sz="4800" kern="1400" dirty="0">
              <a:solidFill>
                <a:srgbClr val="2A7B88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magine 8" descr="Immagine che contiene mappa, orologio&#10;&#10;Descrizione generata automaticamente">
            <a:extLst>
              <a:ext uri="{FF2B5EF4-FFF2-40B4-BE49-F238E27FC236}">
                <a16:creationId xmlns:a16="http://schemas.microsoft.com/office/drawing/2014/main" id="{C8C6DFB1-12B8-44CC-B9CF-F87CDDB89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8" y="1236778"/>
            <a:ext cx="6282470" cy="3842579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36F322C-9267-4019-85FD-2BF83EA84C15}"/>
              </a:ext>
            </a:extLst>
          </p:cNvPr>
          <p:cNvSpPr txBox="1"/>
          <p:nvPr/>
        </p:nvSpPr>
        <p:spPr>
          <a:xfrm>
            <a:off x="83608" y="5210971"/>
            <a:ext cx="648758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/>
              <a:t>Queues merged in a single logical queue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/>
              <a:t>Control Tower has no correspondence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/>
              <a:t>Steady-state equations can’t be derived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59E13A9-268D-464B-A3B1-35DB20773194}"/>
              </a:ext>
            </a:extLst>
          </p:cNvPr>
          <p:cNvSpPr txBox="1"/>
          <p:nvPr/>
        </p:nvSpPr>
        <p:spPr>
          <a:xfrm>
            <a:off x="6568438" y="5210971"/>
            <a:ext cx="537845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/>
              <a:t>Three simple modules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/>
              <a:t>The runway is a connection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/>
              <a:t>Control tower is a logical module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925E608-EC52-402E-8D60-28F2B584F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710" y="1493118"/>
            <a:ext cx="5440682" cy="305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9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EB8D34CF-DB28-4614-B7A8-EC3FE66CB591}"/>
              </a:ext>
            </a:extLst>
          </p:cNvPr>
          <p:cNvSpPr/>
          <p:nvPr/>
        </p:nvSpPr>
        <p:spPr>
          <a:xfrm>
            <a:off x="3808363" y="0"/>
            <a:ext cx="457529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2000"/>
              </a:spcBef>
              <a:spcAft>
                <a:spcPts val="7800"/>
              </a:spcAft>
            </a:pPr>
            <a:r>
              <a:rPr lang="en-GB" sz="4800" kern="1400" dirty="0">
                <a:solidFill>
                  <a:srgbClr val="2A7B88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 Statistics</a:t>
            </a:r>
            <a:endParaRPr lang="it-IT" sz="4800" kern="1400" dirty="0">
              <a:solidFill>
                <a:srgbClr val="2A7B88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3704E50-EB25-4E2F-BE8A-1DB92E5495EA}"/>
              </a:ext>
            </a:extLst>
          </p:cNvPr>
          <p:cNvSpPr txBox="1"/>
          <p:nvPr/>
        </p:nvSpPr>
        <p:spPr>
          <a:xfrm>
            <a:off x="374332" y="922437"/>
            <a:ext cx="11443335" cy="5454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3600" dirty="0"/>
              <a:t>The number of airplanes waiting in both queues (</a:t>
            </a:r>
            <a:r>
              <a:rPr lang="en-GB" sz="3600" i="1" dirty="0"/>
              <a:t>Holding Queue Size </a:t>
            </a:r>
            <a:r>
              <a:rPr lang="en-GB" sz="3600" dirty="0"/>
              <a:t>and </a:t>
            </a:r>
            <a:r>
              <a:rPr lang="en-GB" sz="3600" i="1" dirty="0"/>
              <a:t>Depart Queue Size</a:t>
            </a:r>
            <a:r>
              <a:rPr lang="en-GB" sz="3600" dirty="0"/>
              <a:t>)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3600" dirty="0"/>
              <a:t>The airplanes’ waiting times in both queues (</a:t>
            </a:r>
            <a:r>
              <a:rPr lang="en-GB" sz="3600" i="1" dirty="0"/>
              <a:t>Holding Queue Waiting Time </a:t>
            </a:r>
            <a:r>
              <a:rPr lang="en-GB" sz="3600" dirty="0"/>
              <a:t>and </a:t>
            </a:r>
            <a:r>
              <a:rPr lang="en-GB" sz="3600" i="1" dirty="0"/>
              <a:t>Depart Queue Waiting Time</a:t>
            </a:r>
            <a:r>
              <a:rPr lang="en-GB" sz="3600" dirty="0"/>
              <a:t>)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3600" dirty="0"/>
              <a:t>The number of parked airplanes (</a:t>
            </a:r>
            <a:r>
              <a:rPr lang="en-GB" sz="3600" i="1" dirty="0"/>
              <a:t>Parked Planes</a:t>
            </a:r>
            <a:r>
              <a:rPr lang="en-GB" sz="3600" dirty="0"/>
              <a:t>)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3600" dirty="0"/>
              <a:t>The system total response time (</a:t>
            </a:r>
            <a:r>
              <a:rPr lang="en-GB" sz="3600" i="1" dirty="0"/>
              <a:t>Airport Response Time</a:t>
            </a:r>
            <a:r>
              <a:rPr lang="en-GB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20323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B6666AC7-A7EB-417C-A74D-0E22C0FA7B3E}"/>
              </a:ext>
            </a:extLst>
          </p:cNvPr>
          <p:cNvSpPr/>
          <p:nvPr/>
        </p:nvSpPr>
        <p:spPr>
          <a:xfrm>
            <a:off x="0" y="1641422"/>
            <a:ext cx="43973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4000" kern="1400" dirty="0">
                <a:solidFill>
                  <a:srgbClr val="2A7B88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Stability Condition: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C45911EC-E153-4019-8970-3CA9975625AA}"/>
              </a:ext>
            </a:extLst>
          </p:cNvPr>
          <p:cNvSpPr/>
          <p:nvPr/>
        </p:nvSpPr>
        <p:spPr>
          <a:xfrm>
            <a:off x="2743800" y="0"/>
            <a:ext cx="67044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2000"/>
              </a:spcBef>
              <a:spcAft>
                <a:spcPts val="7800"/>
              </a:spcAft>
            </a:pPr>
            <a:r>
              <a:rPr lang="en-GB" sz="4800" kern="1400" dirty="0">
                <a:solidFill>
                  <a:srgbClr val="2A7B88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 Stability Analysis</a:t>
            </a:r>
            <a:endParaRPr lang="it-IT" sz="4800" kern="1400" dirty="0">
              <a:solidFill>
                <a:srgbClr val="2A7B88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72D6BFD7-26BB-47D6-95E8-A6EE714C9794}"/>
              </a:ext>
            </a:extLst>
          </p:cNvPr>
          <p:cNvSpPr/>
          <p:nvPr/>
        </p:nvSpPr>
        <p:spPr>
          <a:xfrm>
            <a:off x="-53726" y="3516113"/>
            <a:ext cx="545668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4000" kern="1400" dirty="0">
                <a:solidFill>
                  <a:srgbClr val="2A7B88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Equivalent Service Rate:</a:t>
            </a:r>
            <a:endParaRPr lang="it-IT" sz="4000" kern="1400" dirty="0">
              <a:solidFill>
                <a:srgbClr val="2A7B88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4D72669-9DF6-4BF4-9934-7820370B21FC}"/>
              </a:ext>
            </a:extLst>
          </p:cNvPr>
          <p:cNvSpPr/>
          <p:nvPr/>
        </p:nvSpPr>
        <p:spPr>
          <a:xfrm>
            <a:off x="0" y="5385516"/>
            <a:ext cx="59166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4000" kern="1400" dirty="0">
                <a:solidFill>
                  <a:srgbClr val="2A7B88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 Utilization Factor:</a:t>
            </a:r>
            <a:endParaRPr lang="it-IT" sz="4000" kern="1400" dirty="0">
              <a:solidFill>
                <a:srgbClr val="2A7B88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494D262-9693-46B4-AD39-FF54C1DC004A}"/>
                  </a:ext>
                </a:extLst>
              </p:cNvPr>
              <p:cNvSpPr txBox="1"/>
              <p:nvPr/>
            </p:nvSpPr>
            <p:spPr>
              <a:xfrm>
                <a:off x="5868954" y="1477467"/>
                <a:ext cx="6230039" cy="10357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36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36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lang="it-IT" sz="3600" b="0" i="0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36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36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  <m:r>
                        <a:rPr lang="it-IT" sz="36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36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36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a:rPr lang="it-IT" sz="3600" b="0" i="0" smtClean="0">
                          <a:latin typeface="Cambria Math" panose="02040503050406030204" pitchFamily="18" charset="0"/>
                        </a:rPr>
                        <m:t> ⇒ </m:t>
                      </m:r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36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lang="it-IT" sz="3600" b="0" i="0" smtClean="0">
                          <a:latin typeface="Cambria Math" panose="02040503050406030204" pitchFamily="18" charset="0"/>
                        </a:rPr>
                        <m:t>&lt; </m:t>
                      </m:r>
                      <m:f>
                        <m:f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3600" b="0" i="0" smtClean="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3600" b="0" i="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3600" b="0" i="0" smtClean="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3600" b="0" i="0" smtClean="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360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360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sub>
                          </m:sSub>
                          <m:r>
                            <a:rPr lang="it-IT" sz="36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360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360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sz="3600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494D262-9693-46B4-AD39-FF54C1DC0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954" y="1477467"/>
                <a:ext cx="6230039" cy="10357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00353680-3656-465F-AA92-50D2F0E9EC9B}"/>
                  </a:ext>
                </a:extLst>
              </p:cNvPr>
              <p:cNvSpPr txBox="1"/>
              <p:nvPr/>
            </p:nvSpPr>
            <p:spPr>
              <a:xfrm>
                <a:off x="5677172" y="5164622"/>
                <a:ext cx="6613605" cy="11496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600" i="0" smtClean="0">
                          <a:latin typeface="Cambria Math" panose="02040503050406030204" pitchFamily="18" charset="0"/>
                        </a:rPr>
                        <m:t>ρ</m:t>
                      </m:r>
                      <m:r>
                        <a:rPr lang="it-IT" sz="3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3600" i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3600" i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3600" i="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3600" i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</m:den>
                      </m:f>
                      <m:r>
                        <a:rPr lang="it-IT" sz="3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3600" i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3600" i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r>
                            <a:rPr lang="it-IT" sz="36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3600" b="0" i="0" smtClean="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3600" i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sub>
                          </m:sSub>
                          <m:r>
                            <a:rPr lang="it-IT" sz="36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3600" i="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3600" i="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b>
                          </m:sSub>
                          <m:r>
                            <a:rPr lang="it-IT" sz="36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it-IT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3600" i="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3600" i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3600" i="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3600" i="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b>
                          </m:sSub>
                        </m:den>
                      </m:f>
                      <m:r>
                        <a:rPr lang="it-IT" sz="3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36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3600" b="0" i="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sub>
                          </m:sSub>
                          <m:r>
                            <a:rPr lang="it-IT" sz="36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36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3600" b="0" i="0" smtClean="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36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36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sz="3600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00353680-3656-465F-AA92-50D2F0E9E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7172" y="5164622"/>
                <a:ext cx="6613605" cy="11496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0B44DB42-E417-48AF-B925-1A644F19B767}"/>
                  </a:ext>
                </a:extLst>
              </p:cNvPr>
              <p:cNvSpPr txBox="1"/>
              <p:nvPr/>
            </p:nvSpPr>
            <p:spPr>
              <a:xfrm>
                <a:off x="5379078" y="3350234"/>
                <a:ext cx="6911699" cy="10396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0" smtClean="0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36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it-IT" sz="3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3600" i="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3600" b="0" i="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3600" i="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3600" b="0" i="0" smtClean="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3600" i="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3600" b="0" i="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sub>
                          </m:sSub>
                          <m:r>
                            <a:rPr lang="it-IT" sz="36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3600" i="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3600" b="0" i="0" smtClean="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b>
                          </m:sSub>
                        </m:den>
                      </m:f>
                      <m:r>
                        <a:rPr lang="it-IT" sz="3600" b="0" i="0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0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36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  <m:r>
                        <a:rPr lang="it-IT" sz="3600" b="0" i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0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36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a:rPr lang="it-IT" sz="3600" b="0" i="0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0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36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  <m:r>
                        <a:rPr lang="it-IT" sz="3600" b="0" i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0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36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a:rPr lang="it-IT" sz="3600" b="0" i="0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it-IT" sz="360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0B44DB42-E417-48AF-B925-1A644F19B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078" y="3350234"/>
                <a:ext cx="6911699" cy="10396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7252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EE7DD105-9E77-4CA5-8F8B-455B356E74B6}"/>
                  </a:ext>
                </a:extLst>
              </p:cNvPr>
              <p:cNvSpPr/>
              <p:nvPr/>
            </p:nvSpPr>
            <p:spPr>
              <a:xfrm>
                <a:off x="188352" y="4797342"/>
                <a:ext cx="3326167" cy="10772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ts val="12000"/>
                  </a:spcBef>
                </a:pPr>
                <a:r>
                  <a:rPr lang="en-GB" sz="3600" kern="1400" dirty="0">
                    <a:solidFill>
                      <a:srgbClr val="2A7B88"/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System Stability</a:t>
                </a:r>
                <a:br>
                  <a:rPr lang="en-GB" sz="3600" kern="1400" dirty="0">
                    <a:solidFill>
                      <a:srgbClr val="2A7B88"/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it-IT" sz="280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80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lang="it-IT" sz="280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it-IT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280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800"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  <m:r>
                        <a:rPr lang="it-IT" sz="28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280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80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a:rPr lang="it-IT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2800" kern="1400" dirty="0">
                  <a:solidFill>
                    <a:srgbClr val="2A7B88"/>
                  </a:solidFill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EE7DD105-9E77-4CA5-8F8B-455B356E74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52" y="4797342"/>
                <a:ext cx="3326167" cy="1077218"/>
              </a:xfrm>
              <a:prstGeom prst="rect">
                <a:avLst/>
              </a:prstGeom>
              <a:blipFill>
                <a:blip r:embed="rId3"/>
                <a:stretch>
                  <a:fillRect l="-5128" t="-9040" r="-494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CB5AB85B-13C2-4E60-B670-B87D1C1FF182}"/>
                  </a:ext>
                </a:extLst>
              </p:cNvPr>
              <p:cNvSpPr/>
              <p:nvPr/>
            </p:nvSpPr>
            <p:spPr>
              <a:xfrm>
                <a:off x="16082" y="1839390"/>
                <a:ext cx="3702873" cy="10772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ts val="12000"/>
                  </a:spcBef>
                </a:pPr>
                <a:r>
                  <a:rPr lang="en-GB" sz="3600" kern="1400" dirty="0">
                    <a:solidFill>
                      <a:srgbClr val="2A7B88"/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System Instability</a:t>
                </a:r>
                <a:br>
                  <a:rPr lang="en-GB" sz="3600" kern="1400" dirty="0">
                    <a:solidFill>
                      <a:srgbClr val="2A7B88"/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it-IT" sz="280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80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lang="it-IT" sz="2800" b="0" i="0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it-IT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280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800"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  <m:r>
                        <a:rPr lang="it-IT" sz="28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280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80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2800" kern="1400" dirty="0">
                  <a:solidFill>
                    <a:srgbClr val="2A7B88"/>
                  </a:solidFill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CB5AB85B-13C2-4E60-B670-B87D1C1FF1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2" y="1839390"/>
                <a:ext cx="3702873" cy="1077218"/>
              </a:xfrm>
              <a:prstGeom prst="rect">
                <a:avLst/>
              </a:prstGeom>
              <a:blipFill>
                <a:blip r:embed="rId4"/>
                <a:stretch>
                  <a:fillRect l="-4613" t="-9091" r="-44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tangolo 12">
            <a:extLst>
              <a:ext uri="{FF2B5EF4-FFF2-40B4-BE49-F238E27FC236}">
                <a16:creationId xmlns:a16="http://schemas.microsoft.com/office/drawing/2014/main" id="{48B2D31A-A11D-4294-9B93-CB40EFF31649}"/>
              </a:ext>
            </a:extLst>
          </p:cNvPr>
          <p:cNvSpPr/>
          <p:nvPr/>
        </p:nvSpPr>
        <p:spPr>
          <a:xfrm>
            <a:off x="4548070" y="306169"/>
            <a:ext cx="28672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2000"/>
              </a:spcBef>
              <a:spcAft>
                <a:spcPts val="7800"/>
              </a:spcAft>
            </a:pPr>
            <a:r>
              <a:rPr lang="en-GB" sz="3600" kern="1400" dirty="0">
                <a:solidFill>
                  <a:srgbClr val="2A7B88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Deterministic</a:t>
            </a:r>
            <a:endParaRPr lang="it-IT" sz="3600" kern="1400" dirty="0">
              <a:solidFill>
                <a:srgbClr val="2A7B88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FEE5157A-00CC-4401-BEA5-73E7AD548AF9}"/>
              </a:ext>
            </a:extLst>
          </p:cNvPr>
          <p:cNvSpPr/>
          <p:nvPr/>
        </p:nvSpPr>
        <p:spPr>
          <a:xfrm>
            <a:off x="8887291" y="303649"/>
            <a:ext cx="25506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2000"/>
              </a:spcBef>
              <a:spcAft>
                <a:spcPts val="7800"/>
              </a:spcAft>
            </a:pPr>
            <a:r>
              <a:rPr lang="en-GB" sz="3600" kern="1400" dirty="0">
                <a:solidFill>
                  <a:srgbClr val="2A7B88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Exponential</a:t>
            </a:r>
            <a:endParaRPr lang="it-IT" sz="3600" kern="1400" dirty="0">
              <a:solidFill>
                <a:srgbClr val="2A7B88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517BF9F-0833-4D09-A6A6-7035AC51C4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462" y="1030269"/>
            <a:ext cx="3793835" cy="2695463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95709A5-993A-4FA4-BE7B-5B0B14FCB4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462" y="3963782"/>
            <a:ext cx="3843746" cy="2686489"/>
          </a:xfrm>
          <a:prstGeom prst="rect">
            <a:avLst/>
          </a:prstGeom>
        </p:spPr>
      </p:pic>
      <p:pic>
        <p:nvPicPr>
          <p:cNvPr id="17" name="Immagine 16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C89C5752-8C2B-4E23-A1AC-74CA2DE52C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804" y="989015"/>
            <a:ext cx="4041792" cy="2777969"/>
          </a:xfrm>
          <a:prstGeom prst="rect">
            <a:avLst/>
          </a:prstGeom>
        </p:spPr>
      </p:pic>
      <p:pic>
        <p:nvPicPr>
          <p:cNvPr id="19" name="Immagine 18" descr="Immagine che contiene stazionario, matita&#10;&#10;Descrizione generata automaticamente">
            <a:extLst>
              <a:ext uri="{FF2B5EF4-FFF2-40B4-BE49-F238E27FC236}">
                <a16:creationId xmlns:a16="http://schemas.microsoft.com/office/drawing/2014/main" id="{08479F52-8971-4C40-841A-F5EDAA713A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459" y="3963782"/>
            <a:ext cx="3920483" cy="2744338"/>
          </a:xfrm>
          <a:prstGeom prst="rect">
            <a:avLst/>
          </a:prstGeom>
        </p:spPr>
      </p:pic>
      <p:pic>
        <p:nvPicPr>
          <p:cNvPr id="21" name="Immagine 20" descr="Immagine che contiene tavolo&#10;&#10;Descrizione generata automaticamente">
            <a:extLst>
              <a:ext uri="{FF2B5EF4-FFF2-40B4-BE49-F238E27FC236}">
                <a16:creationId xmlns:a16="http://schemas.microsoft.com/office/drawing/2014/main" id="{6712B398-62BB-45DC-B501-C0E4542591D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24" y="242689"/>
            <a:ext cx="3351956" cy="108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222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BA032BEB-43A6-410B-9EBC-AE34B3C1B840}"/>
              </a:ext>
            </a:extLst>
          </p:cNvPr>
          <p:cNvSpPr/>
          <p:nvPr/>
        </p:nvSpPr>
        <p:spPr>
          <a:xfrm>
            <a:off x="1319916" y="0"/>
            <a:ext cx="955216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2000"/>
              </a:spcBef>
              <a:spcAft>
                <a:spcPts val="7800"/>
              </a:spcAft>
            </a:pPr>
            <a:r>
              <a:rPr lang="en-GB" sz="4800" kern="1400" dirty="0">
                <a:solidFill>
                  <a:srgbClr val="2A7B88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Subsampling and Confidence Levels</a:t>
            </a:r>
            <a:endParaRPr lang="it-IT" sz="4800" kern="1400" dirty="0">
              <a:solidFill>
                <a:srgbClr val="2A7B88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D46B3C32-A610-4D82-8DF1-85C01E627B28}"/>
              </a:ext>
            </a:extLst>
          </p:cNvPr>
          <p:cNvSpPr/>
          <p:nvPr/>
        </p:nvSpPr>
        <p:spPr>
          <a:xfrm>
            <a:off x="1467640" y="738750"/>
            <a:ext cx="925671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600" dirty="0"/>
              <a:t>Statistics autocorrelation </a:t>
            </a:r>
            <a:r>
              <a:rPr lang="it-IT" sz="2600" dirty="0" err="1"/>
              <a:t>dependent</a:t>
            </a:r>
            <a:r>
              <a:rPr lang="it-IT" sz="2600" dirty="0"/>
              <a:t> on the utilization factor </a:t>
            </a:r>
            <a:r>
              <a:rPr lang="el-GR" sz="2600" dirty="0"/>
              <a:t>ρ</a:t>
            </a:r>
            <a:endParaRPr lang="it-IT" sz="2600" dirty="0"/>
          </a:p>
        </p:txBody>
      </p:sp>
      <p:pic>
        <p:nvPicPr>
          <p:cNvPr id="5" name="Immagine 4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D3E2ED29-064B-4A55-8D6D-C2783DBC7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657" y="4046472"/>
            <a:ext cx="3167256" cy="2278780"/>
          </a:xfrm>
          <a:prstGeom prst="rect">
            <a:avLst/>
          </a:prstGeom>
        </p:spPr>
      </p:pic>
      <p:pic>
        <p:nvPicPr>
          <p:cNvPr id="9" name="Immagine 8" descr="Immagine che contiene mappa&#10;&#10;Descrizione generata automaticamente">
            <a:extLst>
              <a:ext uri="{FF2B5EF4-FFF2-40B4-BE49-F238E27FC236}">
                <a16:creationId xmlns:a16="http://schemas.microsoft.com/office/drawing/2014/main" id="{6119E015-143A-402A-A894-F67BDD75F6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037" y="1727267"/>
            <a:ext cx="3156300" cy="2270897"/>
          </a:xfrm>
          <a:prstGeom prst="rect">
            <a:avLst/>
          </a:prstGeom>
        </p:spPr>
      </p:pic>
      <p:pic>
        <p:nvPicPr>
          <p:cNvPr id="11" name="Immagine 10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04F204F9-C76F-4310-B4B8-03F6087040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249" y="1755957"/>
            <a:ext cx="3183141" cy="23527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BC9FC2B7-A984-4B31-AC3B-3201C971A522}"/>
                  </a:ext>
                </a:extLst>
              </p:cNvPr>
              <p:cNvSpPr/>
              <p:nvPr/>
            </p:nvSpPr>
            <p:spPr>
              <a:xfrm>
                <a:off x="1572063" y="2357334"/>
                <a:ext cx="2358338" cy="800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ts val="12000"/>
                  </a:spcBef>
                </a:pPr>
                <a:r>
                  <a:rPr lang="en-GB" sz="2600" kern="1400" dirty="0">
                    <a:solidFill>
                      <a:srgbClr val="2A7B88"/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Low Utilization</a:t>
                </a:r>
                <a:br>
                  <a:rPr lang="en-GB" sz="3600" kern="1400" dirty="0">
                    <a:solidFill>
                      <a:srgbClr val="2A7B88"/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9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sz="1900" i="1" smtClean="0">
                          <a:latin typeface="Cambria Math" panose="02040503050406030204" pitchFamily="18" charset="0"/>
                        </a:rPr>
                        <m:t>ρ</m:t>
                      </m:r>
                      <m:r>
                        <a:rPr lang="it-IT" sz="1900" b="0" i="1" smtClean="0">
                          <a:latin typeface="Cambria Math" panose="02040503050406030204" pitchFamily="18" charset="0"/>
                        </a:rPr>
                        <m:t>=0.33)</m:t>
                      </m:r>
                    </m:oMath>
                  </m:oMathPara>
                </a14:m>
                <a:endParaRPr lang="it-IT" sz="1900" kern="1400" dirty="0">
                  <a:solidFill>
                    <a:srgbClr val="2A7B88"/>
                  </a:solidFill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BC9FC2B7-A984-4B31-AC3B-3201C971A5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063" y="2357334"/>
                <a:ext cx="2358338" cy="800219"/>
              </a:xfrm>
              <a:prstGeom prst="rect">
                <a:avLst/>
              </a:prstGeom>
              <a:blipFill>
                <a:blip r:embed="rId5"/>
                <a:stretch>
                  <a:fillRect l="-4134" t="-7634" r="-3876" b="-61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tangolo 12">
                <a:extLst>
                  <a:ext uri="{FF2B5EF4-FFF2-40B4-BE49-F238E27FC236}">
                    <a16:creationId xmlns:a16="http://schemas.microsoft.com/office/drawing/2014/main" id="{2505BACD-4B83-4EFB-AD39-F9F27C0F40F6}"/>
                  </a:ext>
                </a:extLst>
              </p:cNvPr>
              <p:cNvSpPr/>
              <p:nvPr/>
            </p:nvSpPr>
            <p:spPr>
              <a:xfrm>
                <a:off x="1515060" y="4779606"/>
                <a:ext cx="2415341" cy="7848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ts val="12000"/>
                  </a:spcBef>
                </a:pPr>
                <a:r>
                  <a:rPr lang="en-GB" sz="2600" kern="1400" dirty="0">
                    <a:solidFill>
                      <a:srgbClr val="2A7B88"/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High Utilization</a:t>
                </a:r>
                <a:br>
                  <a:rPr lang="en-GB" sz="3600" kern="1400" dirty="0">
                    <a:solidFill>
                      <a:srgbClr val="2A7B88"/>
                    </a:solidFill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9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sz="1900" i="1" smtClean="0">
                          <a:latin typeface="Cambria Math" panose="02040503050406030204" pitchFamily="18" charset="0"/>
                        </a:rPr>
                        <m:t>ρ</m:t>
                      </m:r>
                      <m:r>
                        <a:rPr lang="it-IT" sz="1900" b="0" i="1" smtClean="0">
                          <a:latin typeface="Cambria Math" panose="02040503050406030204" pitchFamily="18" charset="0"/>
                        </a:rPr>
                        <m:t>=0.75)</m:t>
                      </m:r>
                    </m:oMath>
                  </m:oMathPara>
                </a14:m>
                <a:endParaRPr lang="it-IT" sz="1900" kern="1400" dirty="0">
                  <a:solidFill>
                    <a:srgbClr val="2A7B88"/>
                  </a:solidFill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ttangolo 12">
                <a:extLst>
                  <a:ext uri="{FF2B5EF4-FFF2-40B4-BE49-F238E27FC236}">
                    <a16:creationId xmlns:a16="http://schemas.microsoft.com/office/drawing/2014/main" id="{2505BACD-4B83-4EFB-AD39-F9F27C0F40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060" y="4779606"/>
                <a:ext cx="2415341" cy="784830"/>
              </a:xfrm>
              <a:prstGeom prst="rect">
                <a:avLst/>
              </a:prstGeom>
              <a:blipFill>
                <a:blip r:embed="rId6"/>
                <a:stretch>
                  <a:fillRect l="-4040" t="-6977" r="-4040" b="-852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ttangolo 13">
            <a:extLst>
              <a:ext uri="{FF2B5EF4-FFF2-40B4-BE49-F238E27FC236}">
                <a16:creationId xmlns:a16="http://schemas.microsoft.com/office/drawing/2014/main" id="{23DD6401-7EB8-42F4-96CF-508AABD7B207}"/>
              </a:ext>
            </a:extLst>
          </p:cNvPr>
          <p:cNvSpPr/>
          <p:nvPr/>
        </p:nvSpPr>
        <p:spPr>
          <a:xfrm>
            <a:off x="1065828" y="6340491"/>
            <a:ext cx="10060339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600" dirty="0"/>
              <a:t>Confidence intervals taken with a confidence level of 95% (</a:t>
            </a:r>
            <a:r>
              <a:rPr lang="el-GR" sz="2600" dirty="0"/>
              <a:t>α</a:t>
            </a:r>
            <a:r>
              <a:rPr lang="it-IT" sz="2600" dirty="0"/>
              <a:t> = 0.05)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1F8ED9CA-FDD6-42BE-B726-63E53730504E}"/>
              </a:ext>
            </a:extLst>
          </p:cNvPr>
          <p:cNvSpPr/>
          <p:nvPr/>
        </p:nvSpPr>
        <p:spPr>
          <a:xfrm>
            <a:off x="4059155" y="1244570"/>
            <a:ext cx="302749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2000"/>
              </a:spcBef>
              <a:spcAft>
                <a:spcPts val="7800"/>
              </a:spcAft>
            </a:pPr>
            <a:r>
              <a:rPr lang="en-GB" sz="2600" kern="1400" dirty="0">
                <a:solidFill>
                  <a:srgbClr val="2A7B88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Before Subsampling</a:t>
            </a:r>
            <a:endParaRPr lang="it-IT" sz="2600" kern="1400" dirty="0">
              <a:solidFill>
                <a:srgbClr val="2A7B88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F71C0C9C-7194-49CF-95FC-E00029E14EDB}"/>
              </a:ext>
            </a:extLst>
          </p:cNvPr>
          <p:cNvSpPr/>
          <p:nvPr/>
        </p:nvSpPr>
        <p:spPr>
          <a:xfrm>
            <a:off x="7559972" y="1244570"/>
            <a:ext cx="281224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2000"/>
              </a:spcBef>
              <a:spcAft>
                <a:spcPts val="7800"/>
              </a:spcAft>
            </a:pPr>
            <a:r>
              <a:rPr lang="en-GB" sz="2600" kern="1400" dirty="0">
                <a:solidFill>
                  <a:srgbClr val="2A7B88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 Subsampling</a:t>
            </a:r>
            <a:endParaRPr lang="it-IT" sz="2600" kern="1400" dirty="0">
              <a:solidFill>
                <a:srgbClr val="2A7B88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magine 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7D194353-3522-4DAE-A2BB-00F143C691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138" y="4044239"/>
            <a:ext cx="3183141" cy="235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14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D9494FA9-8653-4936-BBC0-0FDB882A40D1}"/>
              </a:ext>
            </a:extLst>
          </p:cNvPr>
          <p:cNvSpPr/>
          <p:nvPr/>
        </p:nvSpPr>
        <p:spPr>
          <a:xfrm>
            <a:off x="3196461" y="0"/>
            <a:ext cx="579908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2000"/>
              </a:spcBef>
              <a:spcAft>
                <a:spcPts val="7800"/>
              </a:spcAft>
            </a:pPr>
            <a:r>
              <a:rPr lang="en-GB" sz="4800" kern="1400" dirty="0">
                <a:solidFill>
                  <a:srgbClr val="2A7B88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Warm-up Time Study</a:t>
            </a:r>
            <a:endParaRPr lang="it-IT" sz="4800" kern="1400" dirty="0">
              <a:solidFill>
                <a:srgbClr val="2A7B88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19A4BF0-C5F4-4ED2-A784-FD36105F2BBF}"/>
              </a:ext>
            </a:extLst>
          </p:cNvPr>
          <p:cNvSpPr/>
          <p:nvPr/>
        </p:nvSpPr>
        <p:spPr>
          <a:xfrm>
            <a:off x="341833" y="823794"/>
            <a:ext cx="1141555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800" dirty="0"/>
              <a:t>System warm-up time corresponds to the time required by the mean throughput of airplanes on the feedback loop (</a:t>
            </a:r>
            <a:r>
              <a:rPr lang="it-IT" sz="2800" i="1" dirty="0"/>
              <a:t>Parking Area</a:t>
            </a:r>
            <a:r>
              <a:rPr lang="it-IT" sz="2800" dirty="0"/>
              <a:t>) to stabilize.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1733DC0-61B2-4BF3-9492-79DC8C5E0024}"/>
              </a:ext>
            </a:extLst>
          </p:cNvPr>
          <p:cNvSpPr/>
          <p:nvPr/>
        </p:nvSpPr>
        <p:spPr>
          <a:xfrm>
            <a:off x="299112" y="1875068"/>
            <a:ext cx="60369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3600" kern="1400" dirty="0">
                <a:solidFill>
                  <a:srgbClr val="2A7B88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Deterministic Warm-up Time: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12726046-D5F8-4328-8B45-8E669B56BA64}"/>
                  </a:ext>
                </a:extLst>
              </p:cNvPr>
              <p:cNvSpPr txBox="1"/>
              <p:nvPr/>
            </p:nvSpPr>
            <p:spPr>
              <a:xfrm>
                <a:off x="7313092" y="1974767"/>
                <a:ext cx="391581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36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3600" b="0" i="0" smtClean="0">
                              <a:latin typeface="Cambria Math" panose="02040503050406030204" pitchFamily="18" charset="0"/>
                            </a:rPr>
                            <m:t>WA</m:t>
                          </m:r>
                        </m:sub>
                      </m:sSub>
                      <m:r>
                        <a:rPr lang="it-IT" sz="36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36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36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lang="it-IT" sz="36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36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36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  <m:r>
                        <a:rPr lang="it-IT" sz="36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360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36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</m:oMath>
                  </m:oMathPara>
                </a14:m>
                <a:endParaRPr lang="it-IT" sz="3600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12726046-D5F8-4328-8B45-8E669B56B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3092" y="1974767"/>
                <a:ext cx="3915816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ttangolo 7">
            <a:extLst>
              <a:ext uri="{FF2B5EF4-FFF2-40B4-BE49-F238E27FC236}">
                <a16:creationId xmlns:a16="http://schemas.microsoft.com/office/drawing/2014/main" id="{361C100B-EA90-49A8-B869-212AA0A37C28}"/>
              </a:ext>
            </a:extLst>
          </p:cNvPr>
          <p:cNvSpPr/>
          <p:nvPr/>
        </p:nvSpPr>
        <p:spPr>
          <a:xfrm>
            <a:off x="299112" y="2882175"/>
            <a:ext cx="57092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GB" sz="3600" kern="1400" dirty="0">
                <a:solidFill>
                  <a:srgbClr val="2A7B88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Exponential Warm-up Time:</a:t>
            </a:r>
            <a:br>
              <a:rPr lang="en-GB" sz="3600" kern="1400" dirty="0">
                <a:solidFill>
                  <a:srgbClr val="2A7B88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kern="1400" dirty="0">
                <a:solidFill>
                  <a:srgbClr val="2A7B88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(attempt)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9366FF3F-7967-4AE3-8508-A1D8085549A6}"/>
                  </a:ext>
                </a:extLst>
              </p:cNvPr>
              <p:cNvSpPr txBox="1"/>
              <p:nvPr/>
            </p:nvSpPr>
            <p:spPr>
              <a:xfrm>
                <a:off x="6336030" y="2907084"/>
                <a:ext cx="542135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36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3600" b="0" i="0" smtClean="0">
                              <a:latin typeface="Cambria Math" panose="02040503050406030204" pitchFamily="18" charset="0"/>
                            </a:rPr>
                            <m:t>WA</m:t>
                          </m:r>
                        </m:sub>
                      </m:sSub>
                      <m:r>
                        <a:rPr lang="it-IT" sz="36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sz="3600" b="0" i="0" smtClean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it-IT" sz="3600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36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36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lang="it-IT" sz="36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36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36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  <m:r>
                        <a:rPr lang="it-IT" sz="36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360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36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it-IT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360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36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a:rPr lang="it-IT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3600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9366FF3F-7967-4AE3-8508-A1D808554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030" y="2907084"/>
                <a:ext cx="5421356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magine 1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14CED053-DB76-4656-8F88-451518AB7F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423" y="3816541"/>
            <a:ext cx="4094018" cy="2967150"/>
          </a:xfrm>
          <a:prstGeom prst="rect">
            <a:avLst/>
          </a:prstGeom>
        </p:spPr>
      </p:pic>
      <p:sp>
        <p:nvSpPr>
          <p:cNvPr id="15" name="Rettangolo 14">
            <a:extLst>
              <a:ext uri="{FF2B5EF4-FFF2-40B4-BE49-F238E27FC236}">
                <a16:creationId xmlns:a16="http://schemas.microsoft.com/office/drawing/2014/main" id="{F95056F1-722E-48C4-A808-54CC44B37C95}"/>
              </a:ext>
            </a:extLst>
          </p:cNvPr>
          <p:cNvSpPr/>
          <p:nvPr/>
        </p:nvSpPr>
        <p:spPr>
          <a:xfrm>
            <a:off x="341832" y="4767883"/>
            <a:ext cx="57092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GB" sz="3600" kern="1400" dirty="0">
                <a:solidFill>
                  <a:srgbClr val="2A7B88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Exponential Warm-up Time:</a:t>
            </a:r>
            <a:br>
              <a:rPr lang="en-GB" sz="3600" kern="1400" dirty="0">
                <a:solidFill>
                  <a:srgbClr val="2A7B88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kern="1400" dirty="0">
                <a:solidFill>
                  <a:srgbClr val="2A7B88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(rigorous method)</a:t>
            </a:r>
          </a:p>
        </p:txBody>
      </p:sp>
    </p:spTree>
    <p:extLst>
      <p:ext uri="{BB962C8B-B14F-4D97-AF65-F5344CB8AC3E}">
        <p14:creationId xmlns:p14="http://schemas.microsoft.com/office/powerpoint/2010/main" val="36102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5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601</Words>
  <Application>Microsoft Office PowerPoint</Application>
  <PresentationFormat>Widescreen</PresentationFormat>
  <Paragraphs>73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</vt:lpstr>
      <vt:lpstr>Cambria Math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Riccardo Bertini</dc:creator>
  <cp:lastModifiedBy>Riccardo Bertini</cp:lastModifiedBy>
  <cp:revision>55</cp:revision>
  <dcterms:created xsi:type="dcterms:W3CDTF">2020-02-22T17:39:24Z</dcterms:created>
  <dcterms:modified xsi:type="dcterms:W3CDTF">2020-02-24T16:33:03Z</dcterms:modified>
</cp:coreProperties>
</file>