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110" y="2164791"/>
            <a:ext cx="7021779" cy="135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460" y="1581957"/>
            <a:ext cx="8079079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3214" y="6374993"/>
            <a:ext cx="241935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2354021"/>
            <a:ext cx="70300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55" dirty="0"/>
              <a:t> </a:t>
            </a:r>
            <a:r>
              <a:rPr sz="6000" spc="-5" dirty="0"/>
              <a:t>Communication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953895" y="3838699"/>
            <a:ext cx="632079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Data Communications and Networking, </a:t>
            </a:r>
            <a:r>
              <a:rPr sz="2400" dirty="0">
                <a:latin typeface="Times New Roman"/>
                <a:cs typeface="Times New Roman"/>
              </a:rPr>
              <a:t>5th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</a:t>
            </a:r>
            <a:endParaRPr sz="2400">
              <a:latin typeface="Times New Roman"/>
              <a:cs typeface="Times New Roman"/>
            </a:endParaRPr>
          </a:p>
          <a:p>
            <a:pPr marR="1341755" algn="r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R="28575" algn="r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Times New Roman"/>
                <a:cs typeface="Times New Roman"/>
              </a:rPr>
              <a:t>Behrouz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Forouzan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496"/>
            <a:ext cx="7708265" cy="47097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(data)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text,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 pictures, 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camera </a:t>
            </a:r>
            <a:r>
              <a:rPr sz="2400" spc="-5" dirty="0">
                <a:latin typeface="Times New Roman"/>
                <a:cs typeface="Times New Roman"/>
              </a:rPr>
              <a:t>and so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 television </a:t>
            </a:r>
            <a:r>
              <a:rPr sz="2400" spc="-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788275" cy="4563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Transmission</a:t>
            </a:r>
            <a:r>
              <a:rPr sz="2400" b="1" spc="-5" dirty="0">
                <a:latin typeface="Times New Roman"/>
                <a:cs typeface="Times New Roman"/>
              </a:rPr>
              <a:t> medium</a:t>
            </a:r>
            <a:endParaRPr sz="2400">
              <a:latin typeface="Times New Roman"/>
              <a:cs typeface="Times New Roman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Physical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travels </a:t>
            </a:r>
            <a:r>
              <a:rPr sz="2400" spc="-5" dirty="0">
                <a:latin typeface="Times New Roman"/>
                <a:cs typeface="Times New Roman"/>
              </a:rPr>
              <a:t>from sender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25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twisted-pair wire,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coaxial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fiber-optic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radio waves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750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rules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govern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represents an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agreement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communicating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 marL="756285" marR="4381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A person speaking </a:t>
            </a:r>
            <a:r>
              <a:rPr sz="2400" spc="-10" dirty="0">
                <a:latin typeface="Times New Roman"/>
                <a:cs typeface="Times New Roman"/>
              </a:rPr>
              <a:t>French </a:t>
            </a:r>
            <a:r>
              <a:rPr sz="2400" spc="-5" dirty="0">
                <a:latin typeface="Times New Roman"/>
                <a:cs typeface="Times New Roman"/>
              </a:rPr>
              <a:t>cannot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understood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person who speaks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Japanese.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2488183"/>
            <a:ext cx="5487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 Data</a:t>
            </a:r>
            <a:r>
              <a:rPr spc="-70" dirty="0"/>
              <a:t> </a:t>
            </a:r>
            <a:r>
              <a:rPr spc="-10" dirty="0"/>
              <a:t>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467944"/>
            <a:ext cx="5488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65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72260"/>
            <a:ext cx="76714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ext,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images,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3622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898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495"/>
              </a:spcBef>
            </a:pPr>
            <a:r>
              <a:rPr sz="2400" spc="-45" dirty="0">
                <a:solidFill>
                  <a:srgbClr val="EDEBE0"/>
                </a:solidFill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48768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505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0" y="57150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77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510"/>
              </a:spcBef>
            </a:pPr>
            <a:r>
              <a:rPr sz="2400" spc="-35" dirty="0">
                <a:solidFill>
                  <a:srgbClr val="EDEBE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3200400"/>
            <a:ext cx="12954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4800" y="39624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500"/>
              </a:spcBef>
            </a:pPr>
            <a:r>
              <a:rPr sz="2400" spc="-20" dirty="0">
                <a:solidFill>
                  <a:srgbClr val="EDEBE0"/>
                </a:solidFill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281381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25220"/>
            <a:ext cx="8326755" cy="55460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55" dirty="0">
                <a:latin typeface="Times New Roman"/>
                <a:cs typeface="Times New Roman"/>
              </a:rPr>
              <a:t>Text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/>
                <a:cs typeface="Times New Roman"/>
              </a:rPr>
              <a:t>Represented as 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sequence 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(0s or</a:t>
            </a:r>
            <a:r>
              <a:rPr sz="22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1s)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patterns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been designed </a:t>
            </a:r>
            <a:r>
              <a:rPr sz="2200" spc="5" dirty="0">
                <a:latin typeface="Times New Roman"/>
                <a:cs typeface="Times New Roman"/>
              </a:rPr>
              <a:t>to represent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text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symbols.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Each set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called a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Process of representing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symbols </a:t>
            </a:r>
            <a:r>
              <a:rPr sz="2200" spc="5" dirty="0">
                <a:latin typeface="Times New Roman"/>
                <a:cs typeface="Times New Roman"/>
              </a:rPr>
              <a:t>is called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Common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system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marR="992505" lvl="2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uses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32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spc="5" dirty="0">
                <a:latin typeface="Times New Roman"/>
                <a:cs typeface="Times New Roman"/>
              </a:rPr>
              <a:t>to represent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 character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  </a:t>
            </a:r>
            <a:r>
              <a:rPr sz="2200" spc="-5" dirty="0">
                <a:latin typeface="Times New Roman"/>
                <a:cs typeface="Times New Roman"/>
              </a:rPr>
              <a:t>language.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American Standard Code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Interchange</a:t>
            </a:r>
            <a:r>
              <a:rPr sz="22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(ASCII)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Developed </a:t>
            </a:r>
            <a:r>
              <a:rPr sz="2200" spc="-5" dirty="0">
                <a:latin typeface="Times New Roman"/>
                <a:cs typeface="Times New Roman"/>
              </a:rPr>
              <a:t>some </a:t>
            </a:r>
            <a:r>
              <a:rPr sz="2200" dirty="0">
                <a:latin typeface="Times New Roman"/>
                <a:cs typeface="Times New Roman"/>
              </a:rPr>
              <a:t>decades </a:t>
            </a:r>
            <a:r>
              <a:rPr sz="2200" spc="-5" dirty="0">
                <a:latin typeface="Times New Roman"/>
                <a:cs typeface="Times New Roman"/>
              </a:rPr>
              <a:t>ago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United</a:t>
            </a:r>
            <a:r>
              <a:rPr sz="22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States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Constitutes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first 127 characters in</a:t>
            </a:r>
            <a:r>
              <a:rPr sz="2200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1155700" lvl="2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3300" baseline="3787" dirty="0">
                <a:latin typeface="Times New Roman"/>
                <a:cs typeface="Times New Roman"/>
              </a:rPr>
              <a:t>Also </a:t>
            </a:r>
            <a:r>
              <a:rPr sz="3300" spc="7" baseline="3787" dirty="0">
                <a:latin typeface="Times New Roman"/>
                <a:cs typeface="Times New Roman"/>
              </a:rPr>
              <a:t>referred </a:t>
            </a:r>
            <a:r>
              <a:rPr sz="3300" spc="-502" baseline="3787" dirty="0" err="1">
                <a:latin typeface="Times New Roman"/>
                <a:cs typeface="Times New Roman"/>
              </a:rPr>
              <a:t>to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Dr.</a:t>
            </a:r>
            <a:r>
              <a:rPr sz="3300" spc="-502" baseline="3787" dirty="0" err="1">
                <a:latin typeface="Times New Roman"/>
                <a:cs typeface="Times New Roman"/>
              </a:rPr>
              <a:t>a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C.</a:t>
            </a:r>
            <a:r>
              <a:rPr sz="3300" spc="-502" baseline="3787" dirty="0" err="1">
                <a:latin typeface="Times New Roman"/>
                <a:cs typeface="Times New Roman"/>
              </a:rPr>
              <a:t>s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NA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VAN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ET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AN</a:t>
            </a:r>
            <a:r>
              <a:rPr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200" spc="-335" dirty="0" err="1">
                <a:solidFill>
                  <a:srgbClr val="888888"/>
                </a:solidFill>
                <a:latin typeface="Carlito"/>
                <a:cs typeface="Carlito"/>
              </a:rPr>
              <a:t>,A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SS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O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lang="en-IN" sz="3300" b="1" spc="-502" baseline="3787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IAT</a:t>
            </a:r>
            <a:r>
              <a:rPr lang="en-IN" sz="3300" b="1" spc="-502" baseline="3787" dirty="0" err="1">
                <a:latin typeface="Times New Roman"/>
                <a:cs typeface="Times New Roman"/>
              </a:rPr>
              <a:t>.</a:t>
            </a:r>
            <a:r>
              <a:rPr lang="en-IN" sz="1200" spc="-335" dirty="0" err="1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lang="en-IN" sz="1200" spc="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1200" dirty="0">
                <a:solidFill>
                  <a:srgbClr val="888888"/>
                </a:solidFill>
                <a:latin typeface="Carlito"/>
                <a:cs typeface="Carlito"/>
              </a:rPr>
              <a:t>PROF</a:t>
            </a:r>
            <a:r>
              <a:rPr lang="en-IN" sz="1200" spc="-7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1200" dirty="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958840" cy="1273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directly converted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150485" cy="4581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matrix of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782320" lvl="1" indent="-287020">
              <a:lnSpc>
                <a:spcPct val="114199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of the pixel </a:t>
            </a:r>
            <a:r>
              <a:rPr sz="2400" spc="-5" dirty="0">
                <a:latin typeface="Times New Roman"/>
                <a:cs typeface="Times New Roman"/>
              </a:rPr>
              <a:t>is depend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resolution.</a:t>
            </a:r>
            <a:endParaRPr sz="2400">
              <a:latin typeface="Times New Roman"/>
              <a:cs typeface="Times New Roman"/>
            </a:endParaRPr>
          </a:p>
          <a:p>
            <a:pPr marL="756285" marR="26035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Better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(resolution</a:t>
            </a:r>
            <a:r>
              <a:rPr sz="2400" dirty="0">
                <a:latin typeface="Times New Roman"/>
                <a:cs typeface="Times New Roman"/>
              </a:rPr>
              <a:t>):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0" dirty="0">
                <a:latin typeface="Times New Roman"/>
                <a:cs typeface="Times New Roman"/>
              </a:rPr>
              <a:t>Image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divided into 1000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pixels or 10,000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bit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625" y="1960626"/>
            <a:ext cx="3011424" cy="413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06690" cy="4745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value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pattern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image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made of 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dots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Chessboard</a:t>
            </a:r>
            <a:endParaRPr sz="2400">
              <a:latin typeface="Times New Roman"/>
              <a:cs typeface="Times New Roman"/>
            </a:endParaRPr>
          </a:p>
          <a:p>
            <a:pPr marL="697865" marR="40005" lvl="1" indent="-287020">
              <a:lnSpc>
                <a:spcPct val="114199"/>
              </a:lnSpc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2-bit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made of pure white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pure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levels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gray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dark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light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94192"/>
            <a:ext cx="7749540" cy="3355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RGB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endParaRPr sz="2400">
              <a:latin typeface="Times New Roman"/>
              <a:cs typeface="Times New Roman"/>
            </a:endParaRPr>
          </a:p>
          <a:p>
            <a:pPr marL="15551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primary colors: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ed,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reen, and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lue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YCM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marR="508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is </a:t>
            </a:r>
            <a:r>
              <a:rPr sz="2400" dirty="0">
                <a:latin typeface="Times New Roman"/>
                <a:cs typeface="Times New Roman"/>
              </a:rPr>
              <a:t>made 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ellow,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yan,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agenta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929880" cy="42703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sound or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discrete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picture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movie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either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Produced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 entity </a:t>
            </a:r>
            <a:r>
              <a:rPr sz="2400" spc="-10" dirty="0">
                <a:latin typeface="Times New Roman"/>
                <a:cs typeface="Times New Roman"/>
              </a:rPr>
              <a:t>(e.g.,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TV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camera),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it 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Combination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discrete </a:t>
            </a:r>
            <a:r>
              <a:rPr sz="2400" spc="-40" dirty="0">
                <a:latin typeface="Times New Roman"/>
                <a:cs typeface="Times New Roman"/>
              </a:rPr>
              <a:t>entity,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arranged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convey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480136"/>
            <a:ext cx="231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</a:t>
            </a:r>
            <a:r>
              <a:rPr spc="-20" dirty="0"/>
              <a:t>r</a:t>
            </a:r>
            <a:r>
              <a:rPr spc="-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156"/>
            <a:ext cx="3808729" cy="2221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Communication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Components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Representation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Flow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29560" marR="5080" indent="-2817495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4. Data </a:t>
            </a:r>
            <a:r>
              <a:rPr dirty="0"/>
              <a:t>Flow </a:t>
            </a:r>
            <a:r>
              <a:rPr spc="-5" dirty="0"/>
              <a:t>or</a:t>
            </a:r>
            <a:r>
              <a:rPr spc="-190" dirty="0"/>
              <a:t> </a:t>
            </a:r>
            <a:r>
              <a:rPr spc="-35" dirty="0"/>
              <a:t>Transmission  </a:t>
            </a:r>
            <a:r>
              <a:rPr spc="-5" dirty="0"/>
              <a:t>Mode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3427109"/>
            <a:ext cx="526897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54" y="498170"/>
            <a:ext cx="77673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4. </a:t>
            </a:r>
            <a:r>
              <a:rPr sz="4000" spc="5" dirty="0"/>
              <a:t>Data </a:t>
            </a:r>
            <a:r>
              <a:rPr sz="4000" dirty="0"/>
              <a:t>Flow or </a:t>
            </a:r>
            <a:r>
              <a:rPr sz="4000" spc="-25" dirty="0"/>
              <a:t>Transmission</a:t>
            </a:r>
            <a:r>
              <a:rPr sz="4000" spc="-245" dirty="0"/>
              <a:t> </a:t>
            </a:r>
            <a:r>
              <a:rPr sz="4000" spc="5" dirty="0"/>
              <a:t>Mode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60680" algn="l"/>
                <a:tab pos="361315" algn="l"/>
                <a:tab pos="1437005" algn="l"/>
                <a:tab pos="1943100" algn="l"/>
                <a:tab pos="3156585" algn="l"/>
                <a:tab pos="3543935" algn="l"/>
                <a:tab pos="4403725" algn="l"/>
                <a:tab pos="5092700" algn="l"/>
                <a:tab pos="6238875" algn="l"/>
                <a:tab pos="6830695" algn="l"/>
              </a:tabLst>
            </a:pPr>
            <a:r>
              <a:rPr spc="-5" dirty="0"/>
              <a:t>Defines	</a:t>
            </a:r>
            <a:r>
              <a:rPr dirty="0"/>
              <a:t>the	</a:t>
            </a:r>
            <a:r>
              <a:rPr spc="-5" dirty="0">
                <a:solidFill>
                  <a:srgbClr val="FF0000"/>
                </a:solidFill>
              </a:rPr>
              <a:t>direction	of	signal	flow	</a:t>
            </a:r>
            <a:r>
              <a:rPr spc="-5" dirty="0"/>
              <a:t>between	</a:t>
            </a:r>
            <a:r>
              <a:rPr spc="5" dirty="0"/>
              <a:t>two	</a:t>
            </a:r>
            <a:r>
              <a:rPr spc="-5" dirty="0"/>
              <a:t>connected</a:t>
            </a:r>
          </a:p>
          <a:p>
            <a:pPr marL="360045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devices.</a:t>
            </a:r>
          </a:p>
          <a:p>
            <a:pPr marL="360045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5" dirty="0"/>
              <a:t>There are </a:t>
            </a:r>
            <a:r>
              <a:rPr spc="-5" dirty="0">
                <a:solidFill>
                  <a:srgbClr val="FF0000"/>
                </a:solidFill>
              </a:rPr>
              <a:t>three </a:t>
            </a:r>
            <a:r>
              <a:rPr dirty="0">
                <a:solidFill>
                  <a:srgbClr val="FF0000"/>
                </a:solidFill>
              </a:rPr>
              <a:t>modes of transmission</a:t>
            </a:r>
            <a:r>
              <a:rPr dirty="0"/>
              <a:t>, </a:t>
            </a:r>
            <a:r>
              <a:rPr spc="-15" dirty="0"/>
              <a:t>namely:</a:t>
            </a: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Simplex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Half-duplex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Full-duplex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384" y="4800600"/>
            <a:ext cx="779816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4176" y="480136"/>
            <a:ext cx="4293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</a:t>
            </a:r>
            <a:r>
              <a:rPr spc="-25" dirty="0"/>
              <a:t> </a:t>
            </a:r>
            <a:r>
              <a:rPr spc="-5"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29557"/>
            <a:ext cx="8068309" cy="3227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unidirectional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600"/>
              </a:lnSpc>
              <a:spcBef>
                <a:spcPts val="2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Communication between sender and receiver </a:t>
            </a:r>
            <a:r>
              <a:rPr sz="2400" spc="-10" dirty="0">
                <a:latin typeface="Times New Roman"/>
                <a:cs typeface="Times New Roman"/>
              </a:rPr>
              <a:t>occurs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 one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receiver 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 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sender.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 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4924648"/>
            <a:ext cx="6705600" cy="1119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594" y="467944"/>
            <a:ext cx="57340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 </a:t>
            </a:r>
            <a:r>
              <a:rPr spc="-5" dirty="0"/>
              <a:t>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1957"/>
            <a:ext cx="7534909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One-lane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 to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dirty="0">
                <a:latin typeface="Times New Roman"/>
                <a:cs typeface="Times New Roman"/>
              </a:rPr>
              <a:t>the input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display it 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Times New Roman"/>
                <a:cs typeface="Times New Roman"/>
              </a:rPr>
              <a:t>screen.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keyboard.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857" y="467944"/>
            <a:ext cx="5319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</a:t>
            </a:r>
            <a:r>
              <a:rPr spc="-3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976870" cy="25260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station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receive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306705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is sending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-5" dirty="0">
                <a:latin typeface="Times New Roman"/>
                <a:cs typeface="Times New Roman"/>
              </a:rPr>
              <a:t>, and  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  <a:p>
            <a:pPr marL="356870" marR="205740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Entire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taken over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transmitting  device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275137"/>
            <a:ext cx="8297799" cy="226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174" y="467944"/>
            <a:ext cx="6759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 Mode</a:t>
            </a:r>
            <a:r>
              <a:rPr spc="-4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562215" cy="16910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Walkie-talkies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Speakers at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ends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speak,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they have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by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speak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simultaneously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205181"/>
            <a:ext cx="5225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</a:t>
            </a:r>
            <a:r>
              <a:rPr spc="-4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43" y="865442"/>
            <a:ext cx="7566025" cy="3831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duplex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Both stations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Signals going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either direction sharing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 link.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Sharing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occur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ways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Link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 transmission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sending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641985" lvl="1" indent="-28702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channel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divided between signals </a:t>
            </a:r>
            <a:r>
              <a:rPr sz="2400" spc="-5" dirty="0">
                <a:latin typeface="Times New Roman"/>
                <a:cs typeface="Times New Roman"/>
              </a:rPr>
              <a:t> travelling </a:t>
            </a:r>
            <a:r>
              <a:rPr sz="2400" dirty="0">
                <a:latin typeface="Times New Roman"/>
                <a:cs typeface="Times New Roman"/>
              </a:rPr>
              <a:t>in 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7467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467944"/>
            <a:ext cx="6668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 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969759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Two-way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Traffic </a:t>
            </a:r>
            <a:r>
              <a:rPr sz="2400" spc="-5" dirty="0">
                <a:latin typeface="Times New Roman"/>
                <a:cs typeface="Times New Roman"/>
              </a:rPr>
              <a:t>flowing </a:t>
            </a:r>
            <a:r>
              <a:rPr sz="2400" dirty="0">
                <a:latin typeface="Times New Roman"/>
                <a:cs typeface="Times New Roman"/>
              </a:rPr>
              <a:t>in both </a:t>
            </a:r>
            <a:r>
              <a:rPr sz="2400" spc="-5" dirty="0">
                <a:latin typeface="Times New Roman"/>
                <a:cs typeface="Times New Roman"/>
              </a:rPr>
              <a:t>directions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Telephone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people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Both are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listen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same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5" y="357886"/>
            <a:ext cx="4541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Comparison</a:t>
            </a:r>
            <a:r>
              <a:rPr spc="-40" dirty="0"/>
              <a:t> </a:t>
            </a:r>
            <a:r>
              <a:rPr spc="-5" dirty="0"/>
              <a:t>Chart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8312" y="1136650"/>
          <a:ext cx="8229600" cy="5003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95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2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1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Comparison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12700">
                      <a:solidFill>
                        <a:srgbClr val="504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sz="2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804B50"/>
                      </a:solidFill>
                      <a:prstDash val="solid"/>
                    </a:lnL>
                    <a:lnR w="9525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804B50"/>
                      </a:solidFill>
                      <a:prstDash val="solid"/>
                    </a:lnT>
                    <a:lnB w="12700">
                      <a:solidFill>
                        <a:srgbClr val="804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9592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Direction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of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Unidirectional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2F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12700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804850"/>
                      </a:solidFill>
                      <a:prstDash val="solid"/>
                    </a:lnL>
                    <a:lnR w="9525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804850"/>
                      </a:solidFill>
                      <a:prstDash val="solid"/>
                    </a:lnT>
                    <a:lnB w="12700">
                      <a:solidFill>
                        <a:srgbClr val="0F4D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4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Send /</a:t>
                      </a:r>
                      <a:r>
                        <a:rPr sz="2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Receive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22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2F4A50"/>
                      </a:solidFill>
                      <a:prstDash val="solid"/>
                    </a:lnL>
                    <a:lnR w="12700">
                      <a:solidFill>
                        <a:srgbClr val="AF4B50"/>
                      </a:solidFill>
                      <a:prstDash val="solid"/>
                    </a:lnR>
                    <a:lnT w="12700">
                      <a:solidFill>
                        <a:srgbClr val="2F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9398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data,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11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19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F4D50"/>
                      </a:solidFill>
                      <a:prstDash val="solid"/>
                    </a:lnL>
                    <a:lnR w="9525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0F4D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70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C0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651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Worst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5405" marR="7461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200" spc="-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12700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5748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transmission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9525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955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6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9525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4083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Keyboard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monitor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9525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Walkie-talkie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9525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Telephone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9525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9525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738" y="467944"/>
            <a:ext cx="5716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Data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402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680" algn="l"/>
                <a:tab pos="361315" algn="l"/>
                <a:tab pos="756920" algn="l"/>
                <a:tab pos="1174750" algn="l"/>
                <a:tab pos="1762760" algn="l"/>
                <a:tab pos="3126105" algn="l"/>
                <a:tab pos="3595370" algn="l"/>
                <a:tab pos="4314825" algn="l"/>
                <a:tab pos="5543550" algn="l"/>
                <a:tab pos="6214745" algn="l"/>
                <a:tab pos="7342505" algn="l"/>
                <a:tab pos="7927975" algn="l"/>
              </a:tabLst>
            </a:pPr>
            <a:r>
              <a:rPr spc="-35" dirty="0"/>
              <a:t>I</a:t>
            </a:r>
            <a:r>
              <a:rPr dirty="0"/>
              <a:t>t	is	the	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n</a:t>
            </a:r>
            <a:r>
              <a:rPr spc="-30" dirty="0">
                <a:solidFill>
                  <a:srgbClr val="FF0000"/>
                </a:solidFill>
              </a:rPr>
              <a:t>g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d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ta	b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tw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n	two	</a:t>
            </a:r>
            <a:r>
              <a:rPr spc="15"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vi</a:t>
            </a:r>
            <a:r>
              <a:rPr spc="-10" dirty="0">
                <a:solidFill>
                  <a:srgbClr val="FF0000"/>
                </a:solidFill>
              </a:rPr>
              <a:t>ce</a:t>
            </a:r>
            <a:r>
              <a:rPr dirty="0">
                <a:solidFill>
                  <a:srgbClr val="FF0000"/>
                </a:solidFill>
              </a:rPr>
              <a:t>s	via	a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transmission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medium</a:t>
            </a:r>
            <a:r>
              <a:rPr dirty="0"/>
              <a:t>.</a:t>
            </a:r>
          </a:p>
          <a:p>
            <a:pPr marL="36004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60680" algn="l"/>
                <a:tab pos="361315" algn="l"/>
                <a:tab pos="2498090" algn="l"/>
                <a:tab pos="3515995" algn="l"/>
                <a:tab pos="3894454" algn="l"/>
                <a:tab pos="4202430" algn="l"/>
                <a:tab pos="5897880" algn="l"/>
                <a:tab pos="6321425" algn="l"/>
                <a:tab pos="7626350" algn="l"/>
              </a:tabLst>
            </a:pPr>
            <a:r>
              <a:rPr dirty="0"/>
              <a:t>Commu</a:t>
            </a:r>
            <a:r>
              <a:rPr spc="-25" dirty="0"/>
              <a:t>n</a:t>
            </a:r>
            <a:r>
              <a:rPr dirty="0"/>
              <a:t>ic</a:t>
            </a:r>
            <a:r>
              <a:rPr spc="-20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	</a:t>
            </a:r>
            <a:r>
              <a:rPr spc="20" dirty="0"/>
              <a:t>s</a:t>
            </a:r>
            <a:r>
              <a:rPr spc="-75" dirty="0"/>
              <a:t>y</a:t>
            </a:r>
            <a:r>
              <a:rPr dirty="0"/>
              <a:t>stem	is	a	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ombin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</a:t>
            </a:r>
            <a:r>
              <a:rPr spc="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on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w</a:t>
            </a:r>
            <a:r>
              <a:rPr spc="10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10" dirty="0"/>
              <a:t>a</a:t>
            </a:r>
            <a:r>
              <a:rPr dirty="0"/>
              <a:t>nd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software</a:t>
            </a:r>
            <a:r>
              <a:rPr spc="-5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779652" y="3227451"/>
            <a:ext cx="5650992" cy="263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80136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00860"/>
            <a:ext cx="8227059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Effectiveness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data communication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four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fundamental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Accuracy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Timeliness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Jitter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37170" cy="3026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correct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intended device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accurately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that have </a:t>
            </a:r>
            <a:r>
              <a:rPr sz="2400" spc="-1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altered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uncorrected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unusable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8289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Timeliness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a timely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manner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delivered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late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useless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Real-time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1097915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Video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latin typeface="Times New Roman"/>
                <a:cs typeface="Times New Roman"/>
              </a:rPr>
              <a:t>it 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order </a:t>
            </a:r>
            <a:r>
              <a:rPr sz="2400" dirty="0">
                <a:latin typeface="Times New Roman"/>
                <a:cs typeface="Times New Roman"/>
              </a:rPr>
              <a:t>that they 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produced,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significant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2400" spc="-4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313930" cy="2148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Jitter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arrival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uneven delay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  packets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Caused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congestion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886200"/>
            <a:ext cx="7315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8770" marR="5080" indent="-811530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2. Components of</a:t>
            </a:r>
            <a:r>
              <a:rPr spc="-35" dirty="0"/>
              <a:t> </a:t>
            </a:r>
            <a:r>
              <a:rPr spc="-5" dirty="0"/>
              <a:t>Data 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0930" y="2432286"/>
            <a:ext cx="4794349" cy="378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536244" y="1551496"/>
            <a:ext cx="7948930" cy="26606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communication </a:t>
            </a: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made up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five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components.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1134</Words>
  <Application>Microsoft Office PowerPoint</Application>
  <PresentationFormat>On-screen Show 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Office Theme</vt:lpstr>
      <vt:lpstr>Data Communication</vt:lpstr>
      <vt:lpstr>Overview</vt:lpstr>
      <vt:lpstr>1. Data Communication</vt:lpstr>
      <vt:lpstr>Data Communication cont..</vt:lpstr>
      <vt:lpstr>Data Communication cont..</vt:lpstr>
      <vt:lpstr>Data Communication cont..</vt:lpstr>
      <vt:lpstr>Data Communication cont..</vt:lpstr>
      <vt:lpstr>2. Components of Data  Communication</vt:lpstr>
      <vt:lpstr>2. Components of Data Communication</vt:lpstr>
      <vt:lpstr>2. Components of Data Communication</vt:lpstr>
      <vt:lpstr>2. Components of Data Communication</vt:lpstr>
      <vt:lpstr>3. Data Representation</vt:lpstr>
      <vt:lpstr>3. Data Representation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4. Data Flow or Transmission  Mode</vt:lpstr>
      <vt:lpstr>4. Data Flow or Transmission Mode</vt:lpstr>
      <vt:lpstr>4.1 Simplex Mode</vt:lpstr>
      <vt:lpstr>4.1 Simplex Mode cont..</vt:lpstr>
      <vt:lpstr>4.2 Half-Duplex Mode</vt:lpstr>
      <vt:lpstr>4.2 Half-Duplex Mode cont..</vt:lpstr>
      <vt:lpstr>4.3 Full-Duplex Mode</vt:lpstr>
      <vt:lpstr>4.3 Full-Duplex Mode cont..</vt:lpstr>
      <vt:lpstr>Comparison 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admin</dc:creator>
  <cp:lastModifiedBy>Admin</cp:lastModifiedBy>
  <cp:revision>4</cp:revision>
  <dcterms:created xsi:type="dcterms:W3CDTF">2022-01-02T14:55:18Z</dcterms:created>
  <dcterms:modified xsi:type="dcterms:W3CDTF">2024-07-17T16:42:24Z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2022-01-02T00:00:00Z</vt:filetime>
  </property>
</Properties>
</file>