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2"/>
  </p:notesMasterIdLst>
  <p:sldIdLst>
    <p:sldId id="256" r:id="rId2"/>
    <p:sldId id="257" r:id="rId3"/>
    <p:sldId id="258" r:id="rId4"/>
    <p:sldId id="259" r:id="rId5"/>
    <p:sldId id="260" r:id="rId6"/>
    <p:sldId id="261" r:id="rId7"/>
    <p:sldId id="262" r:id="rId8"/>
    <p:sldId id="298" r:id="rId9"/>
    <p:sldId id="299" r:id="rId10"/>
    <p:sldId id="300" r:id="rId11"/>
    <p:sldId id="301" r:id="rId12"/>
    <p:sldId id="263" r:id="rId13"/>
    <p:sldId id="314" r:id="rId14"/>
    <p:sldId id="264" r:id="rId15"/>
    <p:sldId id="266" r:id="rId16"/>
    <p:sldId id="265" r:id="rId17"/>
    <p:sldId id="302" r:id="rId18"/>
    <p:sldId id="268" r:id="rId19"/>
    <p:sldId id="267" r:id="rId20"/>
    <p:sldId id="303" r:id="rId21"/>
    <p:sldId id="269" r:id="rId22"/>
    <p:sldId id="271" r:id="rId23"/>
    <p:sldId id="270" r:id="rId24"/>
    <p:sldId id="304" r:id="rId25"/>
    <p:sldId id="272" r:id="rId26"/>
    <p:sldId id="274" r:id="rId27"/>
    <p:sldId id="273" r:id="rId28"/>
    <p:sldId id="305" r:id="rId29"/>
    <p:sldId id="275" r:id="rId30"/>
    <p:sldId id="277" r:id="rId31"/>
    <p:sldId id="276" r:id="rId32"/>
    <p:sldId id="306" r:id="rId33"/>
    <p:sldId id="279" r:id="rId34"/>
    <p:sldId id="278" r:id="rId35"/>
    <p:sldId id="307" r:id="rId36"/>
    <p:sldId id="281" r:id="rId37"/>
    <p:sldId id="280" r:id="rId38"/>
    <p:sldId id="308" r:id="rId39"/>
    <p:sldId id="282" r:id="rId40"/>
    <p:sldId id="283" r:id="rId41"/>
    <p:sldId id="284" r:id="rId42"/>
    <p:sldId id="309" r:id="rId43"/>
    <p:sldId id="310" r:id="rId44"/>
    <p:sldId id="311" r:id="rId45"/>
    <p:sldId id="312" r:id="rId46"/>
    <p:sldId id="313" r:id="rId47"/>
    <p:sldId id="285" r:id="rId48"/>
    <p:sldId id="286" r:id="rId49"/>
    <p:sldId id="287" r:id="rId50"/>
    <p:sldId id="315" r:id="rId51"/>
    <p:sldId id="288" r:id="rId52"/>
    <p:sldId id="289" r:id="rId53"/>
    <p:sldId id="290" r:id="rId54"/>
    <p:sldId id="291" r:id="rId55"/>
    <p:sldId id="292" r:id="rId56"/>
    <p:sldId id="293" r:id="rId57"/>
    <p:sldId id="294" r:id="rId58"/>
    <p:sldId id="295" r:id="rId59"/>
    <p:sldId id="296" r:id="rId60"/>
    <p:sldId id="297" r:id="rId61"/>
  </p:sldIdLst>
  <p:sldSz cx="10693400" cy="7562850"/>
  <p:notesSz cx="10693400" cy="756285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5" d="100"/>
          <a:sy n="75" d="100"/>
        </p:scale>
        <p:origin x="1301" y="43"/>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microsoft.com/office/2016/11/relationships/changesInfo" Target="changesInfos/changesInfo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arsha Routh" userId="455e28b2fa2e7c07" providerId="LiveId" clId="{50F03052-E5B9-4894-B249-DCF14913B57C}"/>
    <pc:docChg chg="undo custSel modSld">
      <pc:chgData name="Barsha Routh" userId="455e28b2fa2e7c07" providerId="LiveId" clId="{50F03052-E5B9-4894-B249-DCF14913B57C}" dt="2024-12-03T06:14:35.337" v="20" actId="1076"/>
      <pc:docMkLst>
        <pc:docMk/>
      </pc:docMkLst>
      <pc:sldChg chg="modSp mod">
        <pc:chgData name="Barsha Routh" userId="455e28b2fa2e7c07" providerId="LiveId" clId="{50F03052-E5B9-4894-B249-DCF14913B57C}" dt="2024-12-03T05:33:13.538" v="1" actId="21"/>
        <pc:sldMkLst>
          <pc:docMk/>
          <pc:sldMk cId="0" sldId="277"/>
        </pc:sldMkLst>
        <pc:spChg chg="mod">
          <ac:chgData name="Barsha Routh" userId="455e28b2fa2e7c07" providerId="LiveId" clId="{50F03052-E5B9-4894-B249-DCF14913B57C}" dt="2024-12-03T05:33:13.538" v="1" actId="21"/>
          <ac:spMkLst>
            <pc:docMk/>
            <pc:sldMk cId="0" sldId="277"/>
            <ac:spMk id="12" creationId="{00000000-0000-0000-0000-000000000000}"/>
          </ac:spMkLst>
        </pc:spChg>
      </pc:sldChg>
      <pc:sldChg chg="modSp mod">
        <pc:chgData name="Barsha Routh" userId="455e28b2fa2e7c07" providerId="LiveId" clId="{50F03052-E5B9-4894-B249-DCF14913B57C}" dt="2024-12-03T05:59:50.125" v="12" actId="1036"/>
        <pc:sldMkLst>
          <pc:docMk/>
          <pc:sldMk cId="0" sldId="284"/>
        </pc:sldMkLst>
        <pc:picChg chg="mod">
          <ac:chgData name="Barsha Routh" userId="455e28b2fa2e7c07" providerId="LiveId" clId="{50F03052-E5B9-4894-B249-DCF14913B57C}" dt="2024-12-03T05:59:50.125" v="12" actId="1036"/>
          <ac:picMkLst>
            <pc:docMk/>
            <pc:sldMk cId="0" sldId="284"/>
            <ac:picMk id="4" creationId="{00000000-0000-0000-0000-000000000000}"/>
          </ac:picMkLst>
        </pc:picChg>
      </pc:sldChg>
      <pc:sldChg chg="addSp modSp mod">
        <pc:chgData name="Barsha Routh" userId="455e28b2fa2e7c07" providerId="LiveId" clId="{50F03052-E5B9-4894-B249-DCF14913B57C}" dt="2024-12-03T06:14:35.337" v="20" actId="1076"/>
        <pc:sldMkLst>
          <pc:docMk/>
          <pc:sldMk cId="0" sldId="294"/>
        </pc:sldMkLst>
        <pc:spChg chg="add mod">
          <ac:chgData name="Barsha Routh" userId="455e28b2fa2e7c07" providerId="LiveId" clId="{50F03052-E5B9-4894-B249-DCF14913B57C}" dt="2024-12-03T06:14:35.337" v="20" actId="1076"/>
          <ac:spMkLst>
            <pc:docMk/>
            <pc:sldMk cId="0" sldId="294"/>
            <ac:spMk id="9" creationId="{B1BA3747-DE19-24F0-DC8F-0E38B9B40B12}"/>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633913" cy="379413"/>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057900" y="0"/>
            <a:ext cx="4632325" cy="379413"/>
          </a:xfrm>
          <a:prstGeom prst="rect">
            <a:avLst/>
          </a:prstGeom>
        </p:spPr>
        <p:txBody>
          <a:bodyPr vert="horz" lIns="91440" tIns="45720" rIns="91440" bIns="45720" rtlCol="0"/>
          <a:lstStyle>
            <a:lvl1pPr algn="r">
              <a:defRPr sz="1200"/>
            </a:lvl1pPr>
          </a:lstStyle>
          <a:p>
            <a:fld id="{552743D2-EE2E-4D3B-BB56-FB987677C94E}" type="datetimeFigureOut">
              <a:rPr lang="en-IN" smtClean="0"/>
              <a:t>03-12-2024</a:t>
            </a:fld>
            <a:endParaRPr lang="en-IN"/>
          </a:p>
        </p:txBody>
      </p:sp>
      <p:sp>
        <p:nvSpPr>
          <p:cNvPr id="4" name="Slide Image Placeholder 3"/>
          <p:cNvSpPr>
            <a:spLocks noGrp="1" noRot="1" noChangeAspect="1"/>
          </p:cNvSpPr>
          <p:nvPr>
            <p:ph type="sldImg" idx="2"/>
          </p:nvPr>
        </p:nvSpPr>
        <p:spPr>
          <a:xfrm>
            <a:off x="3543300" y="946150"/>
            <a:ext cx="3606800" cy="2551113"/>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069975" y="3640138"/>
            <a:ext cx="8553450" cy="29781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7183438"/>
            <a:ext cx="4633913" cy="379412"/>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057900" y="7183438"/>
            <a:ext cx="4632325" cy="379412"/>
          </a:xfrm>
          <a:prstGeom prst="rect">
            <a:avLst/>
          </a:prstGeom>
        </p:spPr>
        <p:txBody>
          <a:bodyPr vert="horz" lIns="91440" tIns="45720" rIns="91440" bIns="45720" rtlCol="0" anchor="b"/>
          <a:lstStyle>
            <a:lvl1pPr algn="r">
              <a:defRPr sz="1200"/>
            </a:lvl1pPr>
          </a:lstStyle>
          <a:p>
            <a:fld id="{333E1A52-E7B3-42D2-8E4C-47B5E05EF515}" type="slidenum">
              <a:rPr lang="en-IN" smtClean="0"/>
              <a:t>‹#›</a:t>
            </a:fld>
            <a:endParaRPr lang="en-IN"/>
          </a:p>
        </p:txBody>
      </p:sp>
    </p:spTree>
    <p:extLst>
      <p:ext uri="{BB962C8B-B14F-4D97-AF65-F5344CB8AC3E}">
        <p14:creationId xmlns:p14="http://schemas.microsoft.com/office/powerpoint/2010/main" val="7560032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33E1A52-E7B3-42D2-8E4C-47B5E05EF515}" type="slidenum">
              <a:rPr lang="en-IN" smtClean="0"/>
              <a:t>8</a:t>
            </a:fld>
            <a:endParaRPr lang="en-IN"/>
          </a:p>
        </p:txBody>
      </p:sp>
    </p:spTree>
    <p:extLst>
      <p:ext uri="{BB962C8B-B14F-4D97-AF65-F5344CB8AC3E}">
        <p14:creationId xmlns:p14="http://schemas.microsoft.com/office/powerpoint/2010/main" val="23281575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33E1A52-E7B3-42D2-8E4C-47B5E05EF515}" type="slidenum">
              <a:rPr lang="en-IN" smtClean="0"/>
              <a:t>9</a:t>
            </a:fld>
            <a:endParaRPr lang="en-IN"/>
          </a:p>
        </p:txBody>
      </p:sp>
    </p:spTree>
    <p:extLst>
      <p:ext uri="{BB962C8B-B14F-4D97-AF65-F5344CB8AC3E}">
        <p14:creationId xmlns:p14="http://schemas.microsoft.com/office/powerpoint/2010/main" val="1014711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33E1A52-E7B3-42D2-8E4C-47B5E05EF515}" type="slidenum">
              <a:rPr lang="en-IN" smtClean="0"/>
              <a:t>10</a:t>
            </a:fld>
            <a:endParaRPr lang="en-IN"/>
          </a:p>
        </p:txBody>
      </p:sp>
    </p:spTree>
    <p:extLst>
      <p:ext uri="{BB962C8B-B14F-4D97-AF65-F5344CB8AC3E}">
        <p14:creationId xmlns:p14="http://schemas.microsoft.com/office/powerpoint/2010/main" val="28188330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333E1A52-E7B3-42D2-8E4C-47B5E05EF515}" type="slidenum">
              <a:rPr lang="en-IN" smtClean="0"/>
              <a:t>11</a:t>
            </a:fld>
            <a:endParaRPr lang="en-IN"/>
          </a:p>
        </p:txBody>
      </p:sp>
    </p:spTree>
    <p:extLst>
      <p:ext uri="{BB962C8B-B14F-4D97-AF65-F5344CB8AC3E}">
        <p14:creationId xmlns:p14="http://schemas.microsoft.com/office/powerpoint/2010/main" val="9104389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1142123" y="457211"/>
            <a:ext cx="438150" cy="474980"/>
          </a:xfrm>
          <a:custGeom>
            <a:avLst/>
            <a:gdLst/>
            <a:ahLst/>
            <a:cxnLst/>
            <a:rect l="l" t="t" r="r" b="b"/>
            <a:pathLst>
              <a:path w="438150" h="474980">
                <a:moveTo>
                  <a:pt x="438150" y="0"/>
                </a:moveTo>
                <a:lnTo>
                  <a:pt x="0" y="0"/>
                </a:lnTo>
                <a:lnTo>
                  <a:pt x="0" y="422148"/>
                </a:lnTo>
                <a:lnTo>
                  <a:pt x="0" y="474726"/>
                </a:lnTo>
                <a:lnTo>
                  <a:pt x="438150" y="474726"/>
                </a:lnTo>
                <a:lnTo>
                  <a:pt x="438150" y="422148"/>
                </a:lnTo>
                <a:lnTo>
                  <a:pt x="438150" y="0"/>
                </a:lnTo>
                <a:close/>
              </a:path>
            </a:pathLst>
          </a:custGeom>
          <a:solidFill>
            <a:srgbClr val="FFCF01"/>
          </a:solidFill>
        </p:spPr>
        <p:txBody>
          <a:bodyPr wrap="square" lIns="0" tIns="0" rIns="0" bIns="0" rtlCol="0"/>
          <a:lstStyle/>
          <a:p>
            <a:endParaRPr/>
          </a:p>
        </p:txBody>
      </p:sp>
      <p:pic>
        <p:nvPicPr>
          <p:cNvPr id="17" name="bg object 17"/>
          <p:cNvPicPr/>
          <p:nvPr/>
        </p:nvPicPr>
        <p:blipFill>
          <a:blip r:embed="rId2" cstate="print"/>
          <a:stretch>
            <a:fillRect/>
          </a:stretch>
        </p:blipFill>
        <p:spPr>
          <a:xfrm>
            <a:off x="1524647" y="457200"/>
            <a:ext cx="328422" cy="474725"/>
          </a:xfrm>
          <a:prstGeom prst="rect">
            <a:avLst/>
          </a:prstGeom>
        </p:spPr>
      </p:pic>
      <p:sp>
        <p:nvSpPr>
          <p:cNvPr id="18" name="bg object 18"/>
          <p:cNvSpPr/>
          <p:nvPr/>
        </p:nvSpPr>
        <p:spPr>
          <a:xfrm>
            <a:off x="1265567" y="879347"/>
            <a:ext cx="422275" cy="327025"/>
          </a:xfrm>
          <a:custGeom>
            <a:avLst/>
            <a:gdLst/>
            <a:ahLst/>
            <a:cxnLst/>
            <a:rect l="l" t="t" r="r" b="b"/>
            <a:pathLst>
              <a:path w="422275" h="327025">
                <a:moveTo>
                  <a:pt x="422147" y="326897"/>
                </a:moveTo>
                <a:lnTo>
                  <a:pt x="422147" y="0"/>
                </a:lnTo>
                <a:lnTo>
                  <a:pt x="0" y="0"/>
                </a:lnTo>
                <a:lnTo>
                  <a:pt x="0" y="326897"/>
                </a:lnTo>
                <a:lnTo>
                  <a:pt x="422147" y="326897"/>
                </a:lnTo>
                <a:close/>
              </a:path>
            </a:pathLst>
          </a:custGeom>
          <a:solidFill>
            <a:srgbClr val="3333CC"/>
          </a:solidFill>
        </p:spPr>
        <p:txBody>
          <a:bodyPr wrap="square" lIns="0" tIns="0" rIns="0" bIns="0" rtlCol="0"/>
          <a:lstStyle/>
          <a:p>
            <a:endParaRPr/>
          </a:p>
        </p:txBody>
      </p:sp>
      <p:pic>
        <p:nvPicPr>
          <p:cNvPr id="19" name="bg object 19"/>
          <p:cNvPicPr/>
          <p:nvPr/>
        </p:nvPicPr>
        <p:blipFill>
          <a:blip r:embed="rId3" cstate="print"/>
          <a:stretch>
            <a:fillRect/>
          </a:stretch>
        </p:blipFill>
        <p:spPr>
          <a:xfrm>
            <a:off x="851039" y="806195"/>
            <a:ext cx="8593836" cy="400050"/>
          </a:xfrm>
          <a:prstGeom prst="rect">
            <a:avLst/>
          </a:prstGeom>
        </p:spPr>
      </p:pic>
      <p:sp>
        <p:nvSpPr>
          <p:cNvPr id="20" name="bg object 20"/>
          <p:cNvSpPr/>
          <p:nvPr/>
        </p:nvSpPr>
        <p:spPr>
          <a:xfrm>
            <a:off x="1486547" y="348995"/>
            <a:ext cx="31750" cy="857250"/>
          </a:xfrm>
          <a:custGeom>
            <a:avLst/>
            <a:gdLst/>
            <a:ahLst/>
            <a:cxnLst/>
            <a:rect l="l" t="t" r="r" b="b"/>
            <a:pathLst>
              <a:path w="31750" h="857250">
                <a:moveTo>
                  <a:pt x="31241" y="857249"/>
                </a:moveTo>
                <a:lnTo>
                  <a:pt x="31241" y="0"/>
                </a:lnTo>
                <a:lnTo>
                  <a:pt x="0" y="0"/>
                </a:lnTo>
                <a:lnTo>
                  <a:pt x="0" y="857249"/>
                </a:lnTo>
                <a:lnTo>
                  <a:pt x="31241" y="857249"/>
                </a:lnTo>
                <a:close/>
              </a:path>
            </a:pathLst>
          </a:custGeom>
          <a:solidFill>
            <a:srgbClr val="1C1C1C"/>
          </a:solidFill>
        </p:spPr>
        <p:txBody>
          <a:bodyPr wrap="square" lIns="0" tIns="0" rIns="0" bIns="0" rtlCol="0"/>
          <a:lstStyle/>
          <a:p>
            <a:endParaRPr/>
          </a:p>
        </p:txBody>
      </p:sp>
      <p:sp>
        <p:nvSpPr>
          <p:cNvPr id="21" name="bg object 21"/>
          <p:cNvSpPr/>
          <p:nvPr/>
        </p:nvSpPr>
        <p:spPr>
          <a:xfrm>
            <a:off x="1265567" y="1206245"/>
            <a:ext cx="422275" cy="147955"/>
          </a:xfrm>
          <a:custGeom>
            <a:avLst/>
            <a:gdLst/>
            <a:ahLst/>
            <a:cxnLst/>
            <a:rect l="l" t="t" r="r" b="b"/>
            <a:pathLst>
              <a:path w="422275" h="147955">
                <a:moveTo>
                  <a:pt x="422147" y="147827"/>
                </a:moveTo>
                <a:lnTo>
                  <a:pt x="422147" y="0"/>
                </a:lnTo>
                <a:lnTo>
                  <a:pt x="0" y="0"/>
                </a:lnTo>
                <a:lnTo>
                  <a:pt x="0" y="147827"/>
                </a:lnTo>
                <a:lnTo>
                  <a:pt x="422147" y="147827"/>
                </a:lnTo>
                <a:close/>
              </a:path>
            </a:pathLst>
          </a:custGeom>
          <a:solidFill>
            <a:srgbClr val="3333CC"/>
          </a:solidFill>
        </p:spPr>
        <p:txBody>
          <a:bodyPr wrap="square" lIns="0" tIns="0" rIns="0" bIns="0" rtlCol="0"/>
          <a:lstStyle/>
          <a:p>
            <a:endParaRPr/>
          </a:p>
        </p:txBody>
      </p:sp>
      <p:pic>
        <p:nvPicPr>
          <p:cNvPr id="22" name="bg object 22"/>
          <p:cNvPicPr/>
          <p:nvPr/>
        </p:nvPicPr>
        <p:blipFill>
          <a:blip r:embed="rId4" cstate="print"/>
          <a:stretch>
            <a:fillRect/>
          </a:stretch>
        </p:blipFill>
        <p:spPr>
          <a:xfrm>
            <a:off x="1635899" y="1206245"/>
            <a:ext cx="368045" cy="147827"/>
          </a:xfrm>
          <a:prstGeom prst="rect">
            <a:avLst/>
          </a:prstGeom>
        </p:spPr>
      </p:pic>
      <p:pic>
        <p:nvPicPr>
          <p:cNvPr id="23" name="bg object 23"/>
          <p:cNvPicPr/>
          <p:nvPr/>
        </p:nvPicPr>
        <p:blipFill>
          <a:blip r:embed="rId5" cstate="print"/>
          <a:stretch>
            <a:fillRect/>
          </a:stretch>
        </p:blipFill>
        <p:spPr>
          <a:xfrm>
            <a:off x="851039" y="1206245"/>
            <a:ext cx="560832" cy="22859"/>
          </a:xfrm>
          <a:prstGeom prst="rect">
            <a:avLst/>
          </a:prstGeom>
        </p:spPr>
      </p:pic>
      <p:sp>
        <p:nvSpPr>
          <p:cNvPr id="24" name="bg object 24"/>
          <p:cNvSpPr/>
          <p:nvPr/>
        </p:nvSpPr>
        <p:spPr>
          <a:xfrm>
            <a:off x="1486547" y="1206245"/>
            <a:ext cx="31750" cy="196215"/>
          </a:xfrm>
          <a:custGeom>
            <a:avLst/>
            <a:gdLst/>
            <a:ahLst/>
            <a:cxnLst/>
            <a:rect l="l" t="t" r="r" b="b"/>
            <a:pathLst>
              <a:path w="31750" h="196215">
                <a:moveTo>
                  <a:pt x="31241" y="195833"/>
                </a:moveTo>
                <a:lnTo>
                  <a:pt x="31241" y="0"/>
                </a:lnTo>
                <a:lnTo>
                  <a:pt x="0" y="0"/>
                </a:lnTo>
                <a:lnTo>
                  <a:pt x="0" y="195833"/>
                </a:lnTo>
                <a:lnTo>
                  <a:pt x="31241" y="195833"/>
                </a:lnTo>
                <a:close/>
              </a:path>
            </a:pathLst>
          </a:custGeom>
          <a:solidFill>
            <a:srgbClr val="1C1C1C"/>
          </a:solidFill>
        </p:spPr>
        <p:txBody>
          <a:bodyPr wrap="square" lIns="0" tIns="0" rIns="0" bIns="0" rtlCol="0"/>
          <a:lstStyle/>
          <a:p>
            <a:endParaRPr/>
          </a:p>
        </p:txBody>
      </p:sp>
      <p:sp>
        <p:nvSpPr>
          <p:cNvPr id="2" name="Holder 2"/>
          <p:cNvSpPr>
            <a:spLocks noGrp="1"/>
          </p:cNvSpPr>
          <p:nvPr>
            <p:ph type="ctrTitle"/>
          </p:nvPr>
        </p:nvSpPr>
        <p:spPr>
          <a:xfrm>
            <a:off x="1520323" y="2655824"/>
            <a:ext cx="7652753" cy="452755"/>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604010" y="4235196"/>
            <a:ext cx="7485380" cy="1890712"/>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12/3/2024</a:t>
            </a:fld>
            <a:endParaRPr lang="en-US"/>
          </a:p>
        </p:txBody>
      </p:sp>
      <p:sp>
        <p:nvSpPr>
          <p:cNvPr id="6" name="Holder 6"/>
          <p:cNvSpPr>
            <a:spLocks noGrp="1"/>
          </p:cNvSpPr>
          <p:nvPr>
            <p:ph type="sldNum" sz="quarter" idx="7"/>
          </p:nvPr>
        </p:nvSpPr>
        <p:spPr/>
        <p:txBody>
          <a:bodyPr lIns="0" tIns="0" rIns="0" bIns="0"/>
          <a:lstStyle>
            <a:lvl1pPr>
              <a:defRPr sz="2000" b="1" i="0">
                <a:solidFill>
                  <a:schemeClr val="tx1"/>
                </a:solidFill>
                <a:latin typeface="Arial"/>
                <a:cs typeface="Arial"/>
              </a:defRPr>
            </a:lvl1pPr>
          </a:lstStyle>
          <a:p>
            <a:pPr marL="12700">
              <a:lnSpc>
                <a:spcPts val="2310"/>
              </a:lnSpc>
            </a:pPr>
            <a:r>
              <a:rPr spc="-5" dirty="0"/>
              <a:t>2.</a:t>
            </a:r>
            <a:fld id="{81D60167-4931-47E6-BA6A-407CBD079E47}" type="slidenum">
              <a:rPr spc="-5" dirty="0"/>
              <a:t>‹#›</a:t>
            </a:fld>
            <a:endParaRPr spc="-5"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chemeClr val="tx1"/>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sz="4400" b="1" i="0">
                <a:solidFill>
                  <a:schemeClr val="tx1"/>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12/3/2024</a:t>
            </a:fld>
            <a:endParaRPr lang="en-US"/>
          </a:p>
        </p:txBody>
      </p:sp>
      <p:sp>
        <p:nvSpPr>
          <p:cNvPr id="6" name="Holder 6"/>
          <p:cNvSpPr>
            <a:spLocks noGrp="1"/>
          </p:cNvSpPr>
          <p:nvPr>
            <p:ph type="sldNum" sz="quarter" idx="7"/>
          </p:nvPr>
        </p:nvSpPr>
        <p:spPr/>
        <p:txBody>
          <a:bodyPr lIns="0" tIns="0" rIns="0" bIns="0"/>
          <a:lstStyle>
            <a:lvl1pPr>
              <a:defRPr sz="2000" b="1" i="0">
                <a:solidFill>
                  <a:schemeClr val="tx1"/>
                </a:solidFill>
                <a:latin typeface="Arial"/>
                <a:cs typeface="Arial"/>
              </a:defRPr>
            </a:lvl1pPr>
          </a:lstStyle>
          <a:p>
            <a:pPr marL="12700">
              <a:lnSpc>
                <a:spcPts val="2310"/>
              </a:lnSpc>
            </a:pPr>
            <a:r>
              <a:rPr spc="-5" dirty="0"/>
              <a:t>2.</a:t>
            </a:r>
            <a:fld id="{81D60167-4931-47E6-BA6A-407CBD079E47}" type="slidenum">
              <a:rPr spc="-5" dirty="0"/>
              <a:t>‹#›</a:t>
            </a:fld>
            <a:endParaRPr spc="-5"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chemeClr val="tx1"/>
                </a:solidFill>
                <a:latin typeface="Times New Roman"/>
                <a:cs typeface="Times New Roman"/>
              </a:defRPr>
            </a:lvl1pPr>
          </a:lstStyle>
          <a:p>
            <a:endParaRPr/>
          </a:p>
        </p:txBody>
      </p:sp>
      <p:sp>
        <p:nvSpPr>
          <p:cNvPr id="3" name="Holder 3"/>
          <p:cNvSpPr>
            <a:spLocks noGrp="1"/>
          </p:cNvSpPr>
          <p:nvPr>
            <p:ph sz="half" idx="2"/>
          </p:nvPr>
        </p:nvSpPr>
        <p:spPr>
          <a:xfrm>
            <a:off x="534670" y="1739455"/>
            <a:ext cx="4651629" cy="4991481"/>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5507101" y="1739455"/>
            <a:ext cx="4651629" cy="4991481"/>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12/3/2024</a:t>
            </a:fld>
            <a:endParaRPr lang="en-US"/>
          </a:p>
        </p:txBody>
      </p:sp>
      <p:sp>
        <p:nvSpPr>
          <p:cNvPr id="7" name="Holder 7"/>
          <p:cNvSpPr>
            <a:spLocks noGrp="1"/>
          </p:cNvSpPr>
          <p:nvPr>
            <p:ph type="sldNum" sz="quarter" idx="7"/>
          </p:nvPr>
        </p:nvSpPr>
        <p:spPr/>
        <p:txBody>
          <a:bodyPr lIns="0" tIns="0" rIns="0" bIns="0"/>
          <a:lstStyle>
            <a:lvl1pPr>
              <a:defRPr sz="2000" b="1" i="0">
                <a:solidFill>
                  <a:schemeClr val="tx1"/>
                </a:solidFill>
                <a:latin typeface="Arial"/>
                <a:cs typeface="Arial"/>
              </a:defRPr>
            </a:lvl1pPr>
          </a:lstStyle>
          <a:p>
            <a:pPr marL="12700">
              <a:lnSpc>
                <a:spcPts val="2310"/>
              </a:lnSpc>
            </a:pPr>
            <a:r>
              <a:rPr spc="-5" dirty="0"/>
              <a:t>2.</a:t>
            </a:r>
            <a:fld id="{81D60167-4931-47E6-BA6A-407CBD079E47}" type="slidenum">
              <a:rPr spc="-5" dirty="0"/>
              <a:t>‹#›</a:t>
            </a:fld>
            <a:endParaRPr spc="-5"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27239" y="463295"/>
            <a:ext cx="8763000" cy="76200"/>
          </a:xfrm>
          <a:custGeom>
            <a:avLst/>
            <a:gdLst/>
            <a:ahLst/>
            <a:cxnLst/>
            <a:rect l="l" t="t" r="r" b="b"/>
            <a:pathLst>
              <a:path w="8763000" h="76200">
                <a:moveTo>
                  <a:pt x="8763000" y="76200"/>
                </a:moveTo>
                <a:lnTo>
                  <a:pt x="8763000" y="0"/>
                </a:lnTo>
                <a:lnTo>
                  <a:pt x="0" y="0"/>
                </a:lnTo>
                <a:lnTo>
                  <a:pt x="0" y="76200"/>
                </a:lnTo>
                <a:lnTo>
                  <a:pt x="8763000" y="76200"/>
                </a:lnTo>
                <a:close/>
              </a:path>
            </a:pathLst>
          </a:custGeom>
          <a:solidFill>
            <a:srgbClr val="FF0000"/>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3200" b="1" i="0">
                <a:solidFill>
                  <a:schemeClr val="tx1"/>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12/3/2024</a:t>
            </a:fld>
            <a:endParaRPr lang="en-US"/>
          </a:p>
        </p:txBody>
      </p:sp>
      <p:sp>
        <p:nvSpPr>
          <p:cNvPr id="5" name="Holder 5"/>
          <p:cNvSpPr>
            <a:spLocks noGrp="1"/>
          </p:cNvSpPr>
          <p:nvPr>
            <p:ph type="sldNum" sz="quarter" idx="7"/>
          </p:nvPr>
        </p:nvSpPr>
        <p:spPr/>
        <p:txBody>
          <a:bodyPr lIns="0" tIns="0" rIns="0" bIns="0"/>
          <a:lstStyle>
            <a:lvl1pPr>
              <a:defRPr sz="2000" b="1" i="0">
                <a:solidFill>
                  <a:schemeClr val="tx1"/>
                </a:solidFill>
                <a:latin typeface="Arial"/>
                <a:cs typeface="Arial"/>
              </a:defRPr>
            </a:lvl1pPr>
          </a:lstStyle>
          <a:p>
            <a:pPr marL="12700">
              <a:lnSpc>
                <a:spcPts val="2310"/>
              </a:lnSpc>
            </a:pPr>
            <a:r>
              <a:rPr spc="-5" dirty="0"/>
              <a:t>2.</a:t>
            </a:r>
            <a:fld id="{81D60167-4931-47E6-BA6A-407CBD079E47}" type="slidenum">
              <a:rPr spc="-5" dirty="0"/>
              <a:t>‹#›</a:t>
            </a:fld>
            <a:endParaRPr spc="-5"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12/3/2024</a:t>
            </a:fld>
            <a:endParaRPr lang="en-US"/>
          </a:p>
        </p:txBody>
      </p:sp>
      <p:sp>
        <p:nvSpPr>
          <p:cNvPr id="4" name="Holder 4"/>
          <p:cNvSpPr>
            <a:spLocks noGrp="1"/>
          </p:cNvSpPr>
          <p:nvPr>
            <p:ph type="sldNum" sz="quarter" idx="7"/>
          </p:nvPr>
        </p:nvSpPr>
        <p:spPr/>
        <p:txBody>
          <a:bodyPr lIns="0" tIns="0" rIns="0" bIns="0"/>
          <a:lstStyle>
            <a:lvl1pPr>
              <a:defRPr sz="2000" b="1" i="0">
                <a:solidFill>
                  <a:schemeClr val="tx1"/>
                </a:solidFill>
                <a:latin typeface="Arial"/>
                <a:cs typeface="Arial"/>
              </a:defRPr>
            </a:lvl1pPr>
          </a:lstStyle>
          <a:p>
            <a:pPr marL="12700">
              <a:lnSpc>
                <a:spcPts val="2310"/>
              </a:lnSpc>
            </a:pPr>
            <a:r>
              <a:rPr spc="-5" dirty="0"/>
              <a:t>2.</a:t>
            </a:r>
            <a:fld id="{81D60167-4931-47E6-BA6A-407CBD079E47}" type="slidenum">
              <a:rPr spc="-5" dirty="0"/>
              <a:t>‹#›</a:t>
            </a:fld>
            <a:endParaRPr spc="-5"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774560" y="348995"/>
            <a:ext cx="9144279" cy="838200"/>
          </a:xfrm>
          <a:prstGeom prst="rect">
            <a:avLst/>
          </a:prstGeom>
        </p:spPr>
        <p:txBody>
          <a:bodyPr wrap="square" lIns="0" tIns="0" rIns="0" bIns="0">
            <a:spAutoFit/>
          </a:bodyPr>
          <a:lstStyle>
            <a:lvl1pPr>
              <a:defRPr sz="3200" b="1" i="0">
                <a:solidFill>
                  <a:schemeClr val="tx1"/>
                </a:solidFill>
                <a:latin typeface="Times New Roman"/>
                <a:cs typeface="Times New Roman"/>
              </a:defRPr>
            </a:lvl1pPr>
          </a:lstStyle>
          <a:p>
            <a:endParaRPr/>
          </a:p>
        </p:txBody>
      </p:sp>
      <p:sp>
        <p:nvSpPr>
          <p:cNvPr id="3" name="Holder 3"/>
          <p:cNvSpPr>
            <a:spLocks noGrp="1"/>
          </p:cNvSpPr>
          <p:nvPr>
            <p:ph type="body" idx="1"/>
          </p:nvPr>
        </p:nvSpPr>
        <p:spPr>
          <a:xfrm>
            <a:off x="3190995" y="2576270"/>
            <a:ext cx="4311408" cy="1976120"/>
          </a:xfrm>
          <a:prstGeom prst="rect">
            <a:avLst/>
          </a:prstGeom>
        </p:spPr>
        <p:txBody>
          <a:bodyPr wrap="square" lIns="0" tIns="0" rIns="0" bIns="0">
            <a:spAutoFit/>
          </a:bodyPr>
          <a:lstStyle>
            <a:lvl1pPr>
              <a:defRPr sz="4400" b="1" i="0">
                <a:solidFill>
                  <a:schemeClr val="tx1"/>
                </a:solidFill>
                <a:latin typeface="Arial"/>
                <a:cs typeface="Arial"/>
              </a:defRPr>
            </a:lvl1pPr>
          </a:lstStyle>
          <a:p>
            <a:endParaRPr/>
          </a:p>
        </p:txBody>
      </p:sp>
      <p:sp>
        <p:nvSpPr>
          <p:cNvPr id="4" name="Holder 4"/>
          <p:cNvSpPr>
            <a:spLocks noGrp="1"/>
          </p:cNvSpPr>
          <p:nvPr>
            <p:ph type="ftr" sz="quarter" idx="5"/>
          </p:nvPr>
        </p:nvSpPr>
        <p:spPr>
          <a:xfrm>
            <a:off x="3635756" y="7033450"/>
            <a:ext cx="3421888" cy="378142"/>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534670" y="7033450"/>
            <a:ext cx="2459482" cy="378142"/>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12/3/2024</a:t>
            </a:fld>
            <a:endParaRPr lang="en-US"/>
          </a:p>
        </p:txBody>
      </p:sp>
      <p:sp>
        <p:nvSpPr>
          <p:cNvPr id="6" name="Holder 6"/>
          <p:cNvSpPr>
            <a:spLocks noGrp="1"/>
          </p:cNvSpPr>
          <p:nvPr>
            <p:ph type="sldNum" sz="quarter" idx="7"/>
          </p:nvPr>
        </p:nvSpPr>
        <p:spPr>
          <a:xfrm>
            <a:off x="853573" y="6860953"/>
            <a:ext cx="544830" cy="309245"/>
          </a:xfrm>
          <a:prstGeom prst="rect">
            <a:avLst/>
          </a:prstGeom>
        </p:spPr>
        <p:txBody>
          <a:bodyPr wrap="square" lIns="0" tIns="0" rIns="0" bIns="0">
            <a:spAutoFit/>
          </a:bodyPr>
          <a:lstStyle>
            <a:lvl1pPr>
              <a:defRPr sz="2000" b="1" i="0">
                <a:solidFill>
                  <a:schemeClr val="tx1"/>
                </a:solidFill>
                <a:latin typeface="Arial"/>
                <a:cs typeface="Arial"/>
              </a:defRPr>
            </a:lvl1pPr>
          </a:lstStyle>
          <a:p>
            <a:pPr marL="12700">
              <a:lnSpc>
                <a:spcPts val="2310"/>
              </a:lnSpc>
            </a:pPr>
            <a:r>
              <a:rPr spc="-5" dirty="0"/>
              <a:t>2.</a:t>
            </a:r>
            <a:fld id="{81D60167-4931-47E6-BA6A-407CBD079E47}" type="slidenum">
              <a:rPr spc="-5" dirty="0"/>
              <a:t>‹#›</a:t>
            </a:fld>
            <a:endParaRPr spc="-5"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4.png"/><Relationship Id="rId4" Type="http://schemas.openxmlformats.org/officeDocument/2006/relationships/image" Target="../media/image3.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3.png"/></Relationships>
</file>

<file path=ppt/slides/_rels/slide5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3.png"/></Relationships>
</file>

<file path=ppt/slides/_rels/slide5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3.png"/></Relationships>
</file>

<file path=ppt/slides/_rels/slide5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3.png"/></Relationships>
</file>

<file path=ppt/slides/_rels/slide5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21.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body" idx="1"/>
          </p:nvPr>
        </p:nvSpPr>
        <p:spPr>
          <a:prstGeom prst="rect">
            <a:avLst/>
          </a:prstGeom>
        </p:spPr>
        <p:txBody>
          <a:bodyPr vert="horz" wrap="square" lIns="0" tIns="12065" rIns="0" bIns="0" rtlCol="0">
            <a:spAutoFit/>
          </a:bodyPr>
          <a:lstStyle/>
          <a:p>
            <a:pPr marL="12700" marR="5080" indent="854075">
              <a:lnSpc>
                <a:spcPct val="145500"/>
              </a:lnSpc>
              <a:spcBef>
                <a:spcPts val="95"/>
              </a:spcBef>
            </a:pPr>
            <a:r>
              <a:rPr spc="-5" dirty="0">
                <a:solidFill>
                  <a:srgbClr val="33339A"/>
                </a:solidFill>
              </a:rPr>
              <a:t>Chapter 2 </a:t>
            </a:r>
            <a:r>
              <a:rPr dirty="0">
                <a:solidFill>
                  <a:srgbClr val="33339A"/>
                </a:solidFill>
              </a:rPr>
              <a:t> </a:t>
            </a:r>
            <a:r>
              <a:rPr spc="-5" dirty="0"/>
              <a:t>Network</a:t>
            </a:r>
            <a:r>
              <a:rPr spc="-45" dirty="0"/>
              <a:t> </a:t>
            </a:r>
            <a:r>
              <a:rPr spc="-5" dirty="0"/>
              <a:t>Models</a:t>
            </a:r>
          </a:p>
        </p:txBody>
      </p:sp>
      <p:sp>
        <p:nvSpPr>
          <p:cNvPr id="4" name="object 4"/>
          <p:cNvSpPr txBox="1"/>
          <p:nvPr/>
        </p:nvSpPr>
        <p:spPr>
          <a:xfrm>
            <a:off x="853573" y="6836916"/>
            <a:ext cx="378460" cy="330200"/>
          </a:xfrm>
          <a:prstGeom prst="rect">
            <a:avLst/>
          </a:prstGeom>
        </p:spPr>
        <p:txBody>
          <a:bodyPr vert="horz" wrap="square" lIns="0" tIns="12065" rIns="0" bIns="0" rtlCol="0">
            <a:spAutoFit/>
          </a:bodyPr>
          <a:lstStyle/>
          <a:p>
            <a:pPr marL="12700">
              <a:lnSpc>
                <a:spcPct val="100000"/>
              </a:lnSpc>
              <a:spcBef>
                <a:spcPts val="95"/>
              </a:spcBef>
            </a:pPr>
            <a:r>
              <a:rPr sz="2000" b="1" spc="-5" dirty="0">
                <a:latin typeface="Arial"/>
                <a:cs typeface="Arial"/>
              </a:rPr>
              <a:t>2.1</a:t>
            </a:r>
            <a:endParaRPr sz="2000">
              <a:latin typeface="Arial"/>
              <a:cs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55700" y="657225"/>
            <a:ext cx="6544945" cy="320601"/>
          </a:xfrm>
          <a:prstGeom prst="rect">
            <a:avLst/>
          </a:prstGeom>
        </p:spPr>
        <p:txBody>
          <a:bodyPr vert="horz" wrap="square" lIns="0" tIns="12700" rIns="0" bIns="0" rtlCol="0">
            <a:spAutoFit/>
          </a:bodyPr>
          <a:lstStyle/>
          <a:p>
            <a:pPr marL="12700">
              <a:lnSpc>
                <a:spcPct val="100000"/>
              </a:lnSpc>
              <a:spcBef>
                <a:spcPts val="100"/>
              </a:spcBef>
              <a:tabLst>
                <a:tab pos="1477645" algn="l"/>
              </a:tabLst>
            </a:pPr>
            <a:r>
              <a:rPr sz="2000" i="1" spc="-5" dirty="0">
                <a:latin typeface="Times New Roman"/>
                <a:cs typeface="Times New Roman"/>
              </a:rPr>
              <a:t>The</a:t>
            </a:r>
            <a:r>
              <a:rPr sz="2000" i="1" spc="15" dirty="0">
                <a:latin typeface="Times New Roman"/>
                <a:cs typeface="Times New Roman"/>
              </a:rPr>
              <a:t> </a:t>
            </a:r>
            <a:r>
              <a:rPr sz="2000" i="1" spc="-5" dirty="0">
                <a:latin typeface="Times New Roman"/>
                <a:cs typeface="Times New Roman"/>
              </a:rPr>
              <a:t>interaction</a:t>
            </a:r>
            <a:r>
              <a:rPr sz="2000" i="1" spc="-10" dirty="0">
                <a:latin typeface="Times New Roman"/>
                <a:cs typeface="Times New Roman"/>
              </a:rPr>
              <a:t> </a:t>
            </a:r>
            <a:r>
              <a:rPr sz="2000" i="1" spc="-5" dirty="0">
                <a:latin typeface="Times New Roman"/>
                <a:cs typeface="Times New Roman"/>
              </a:rPr>
              <a:t>between</a:t>
            </a:r>
            <a:r>
              <a:rPr sz="2000" i="1" spc="5" dirty="0">
                <a:latin typeface="Times New Roman"/>
                <a:cs typeface="Times New Roman"/>
              </a:rPr>
              <a:t> </a:t>
            </a:r>
            <a:r>
              <a:rPr sz="2000" i="1" spc="-5" dirty="0">
                <a:latin typeface="Times New Roman"/>
                <a:cs typeface="Times New Roman"/>
              </a:rPr>
              <a:t>layers</a:t>
            </a:r>
            <a:r>
              <a:rPr sz="2000" i="1" spc="-15" dirty="0">
                <a:latin typeface="Times New Roman"/>
                <a:cs typeface="Times New Roman"/>
              </a:rPr>
              <a:t> </a:t>
            </a:r>
            <a:r>
              <a:rPr sz="2000" i="1" spc="-5" dirty="0">
                <a:latin typeface="Times New Roman"/>
                <a:cs typeface="Times New Roman"/>
              </a:rPr>
              <a:t>in</a:t>
            </a:r>
            <a:r>
              <a:rPr sz="2000" i="1" dirty="0">
                <a:latin typeface="Times New Roman"/>
                <a:cs typeface="Times New Roman"/>
              </a:rPr>
              <a:t> </a:t>
            </a:r>
            <a:r>
              <a:rPr sz="2000" i="1" spc="-5" dirty="0">
                <a:latin typeface="Times New Roman"/>
                <a:cs typeface="Times New Roman"/>
              </a:rPr>
              <a:t>the</a:t>
            </a:r>
            <a:r>
              <a:rPr sz="2000" i="1" dirty="0">
                <a:latin typeface="Times New Roman"/>
                <a:cs typeface="Times New Roman"/>
              </a:rPr>
              <a:t> </a:t>
            </a:r>
            <a:r>
              <a:rPr sz="2000" i="1" spc="-5" dirty="0">
                <a:latin typeface="Times New Roman"/>
                <a:cs typeface="Times New Roman"/>
              </a:rPr>
              <a:t>OSI</a:t>
            </a:r>
            <a:r>
              <a:rPr sz="2000" i="1" spc="15" dirty="0">
                <a:latin typeface="Times New Roman"/>
                <a:cs typeface="Times New Roman"/>
              </a:rPr>
              <a:t> </a:t>
            </a:r>
            <a:r>
              <a:rPr sz="2000" i="1" spc="-5" dirty="0">
                <a:latin typeface="Times New Roman"/>
                <a:cs typeface="Times New Roman"/>
              </a:rPr>
              <a:t>model</a:t>
            </a:r>
            <a:endParaRPr sz="2000" dirty="0">
              <a:latin typeface="Times New Roman"/>
              <a:cs typeface="Times New Roman"/>
            </a:endParaRPr>
          </a:p>
        </p:txBody>
      </p:sp>
      <p:sp>
        <p:nvSpPr>
          <p:cNvPr id="3" name="object 3"/>
          <p:cNvSpPr/>
          <p:nvPr/>
        </p:nvSpPr>
        <p:spPr>
          <a:xfrm>
            <a:off x="850900" y="1190625"/>
            <a:ext cx="8763000" cy="19050"/>
          </a:xfrm>
          <a:custGeom>
            <a:avLst/>
            <a:gdLst/>
            <a:ahLst/>
            <a:cxnLst/>
            <a:rect l="l" t="t" r="r" b="b"/>
            <a:pathLst>
              <a:path w="8763000" h="19050">
                <a:moveTo>
                  <a:pt x="8763000" y="19049"/>
                </a:moveTo>
                <a:lnTo>
                  <a:pt x="8763000" y="0"/>
                </a:lnTo>
                <a:lnTo>
                  <a:pt x="0" y="0"/>
                </a:lnTo>
                <a:lnTo>
                  <a:pt x="0" y="19050"/>
                </a:lnTo>
                <a:lnTo>
                  <a:pt x="8763000" y="19049"/>
                </a:lnTo>
                <a:close/>
              </a:path>
            </a:pathLst>
          </a:custGeom>
          <a:solidFill>
            <a:srgbClr val="FF0000"/>
          </a:solidFill>
        </p:spPr>
        <p:txBody>
          <a:bodyPr wrap="square" lIns="0" tIns="0" rIns="0" bIns="0" rtlCol="0"/>
          <a:lstStyle/>
          <a:p>
            <a:endParaRPr/>
          </a:p>
        </p:txBody>
      </p:sp>
      <p:sp>
        <p:nvSpPr>
          <p:cNvPr id="5" name="object 5"/>
          <p:cNvSpPr/>
          <p:nvPr/>
        </p:nvSpPr>
        <p:spPr>
          <a:xfrm>
            <a:off x="1460500" y="7210425"/>
            <a:ext cx="8763000" cy="76200"/>
          </a:xfrm>
          <a:custGeom>
            <a:avLst/>
            <a:gdLst/>
            <a:ahLst/>
            <a:cxnLst/>
            <a:rect l="l" t="t" r="r" b="b"/>
            <a:pathLst>
              <a:path w="8763000" h="76200">
                <a:moveTo>
                  <a:pt x="8763000" y="76200"/>
                </a:moveTo>
                <a:lnTo>
                  <a:pt x="8763000" y="0"/>
                </a:lnTo>
                <a:lnTo>
                  <a:pt x="0" y="0"/>
                </a:lnTo>
                <a:lnTo>
                  <a:pt x="0" y="76200"/>
                </a:lnTo>
                <a:lnTo>
                  <a:pt x="8763000" y="76200"/>
                </a:lnTo>
                <a:close/>
              </a:path>
            </a:pathLst>
          </a:custGeom>
          <a:solidFill>
            <a:srgbClr val="FF0000"/>
          </a:solidFill>
        </p:spPr>
        <p:txBody>
          <a:bodyPr wrap="square" lIns="0" tIns="0" rIns="0" bIns="0" rtlCol="0"/>
          <a:lstStyle/>
          <a:p>
            <a:endParaRPr/>
          </a:p>
        </p:txBody>
      </p:sp>
      <p:sp>
        <p:nvSpPr>
          <p:cNvPr id="6" name="object 6"/>
          <p:cNvSpPr txBox="1"/>
          <p:nvPr/>
        </p:nvSpPr>
        <p:spPr>
          <a:xfrm>
            <a:off x="774700" y="7058026"/>
            <a:ext cx="533400" cy="304800"/>
          </a:xfrm>
          <a:prstGeom prst="rect">
            <a:avLst/>
          </a:prstGeom>
        </p:spPr>
        <p:txBody>
          <a:bodyPr vert="horz" wrap="square" lIns="0" tIns="0" rIns="0" bIns="0" rtlCol="0">
            <a:spAutoFit/>
          </a:bodyPr>
          <a:lstStyle/>
          <a:p>
            <a:pPr marL="12700">
              <a:lnSpc>
                <a:spcPts val="2310"/>
              </a:lnSpc>
            </a:pPr>
            <a:r>
              <a:rPr sz="2000" b="1" spc="-5" dirty="0">
                <a:latin typeface="Arial"/>
                <a:cs typeface="Arial"/>
              </a:rPr>
              <a:t>2.</a:t>
            </a:r>
            <a:fld id="{81D60167-4931-47E6-BA6A-407CBD079E47}" type="slidenum">
              <a:rPr sz="2000" b="1" spc="-5" dirty="0">
                <a:latin typeface="Arial"/>
                <a:cs typeface="Arial"/>
              </a:rPr>
              <a:t>10</a:t>
            </a:fld>
            <a:endParaRPr sz="2000" dirty="0">
              <a:latin typeface="Arial"/>
              <a:cs typeface="Arial"/>
            </a:endParaRPr>
          </a:p>
        </p:txBody>
      </p:sp>
      <p:sp>
        <p:nvSpPr>
          <p:cNvPr id="7" name="Rectangle 6"/>
          <p:cNvSpPr/>
          <p:nvPr/>
        </p:nvSpPr>
        <p:spPr>
          <a:xfrm>
            <a:off x="850900" y="1190625"/>
            <a:ext cx="4442242" cy="523220"/>
          </a:xfrm>
          <a:prstGeom prst="rect">
            <a:avLst/>
          </a:prstGeom>
        </p:spPr>
        <p:txBody>
          <a:bodyPr wrap="none">
            <a:spAutoFit/>
          </a:bodyPr>
          <a:lstStyle/>
          <a:p>
            <a:r>
              <a:rPr lang="en-IN" sz="2800" b="1" dirty="0">
                <a:latin typeface="Times New Roman" panose="02020603050405020304" pitchFamily="18" charset="0"/>
                <a:cs typeface="Times New Roman" panose="02020603050405020304" pitchFamily="18" charset="0"/>
              </a:rPr>
              <a:t>Organization of the Layers:</a:t>
            </a:r>
          </a:p>
        </p:txBody>
      </p:sp>
      <p:sp>
        <p:nvSpPr>
          <p:cNvPr id="8" name="Rectangle 7"/>
          <p:cNvSpPr/>
          <p:nvPr/>
        </p:nvSpPr>
        <p:spPr>
          <a:xfrm>
            <a:off x="774700" y="1724025"/>
            <a:ext cx="8915400" cy="5170646"/>
          </a:xfrm>
          <a:prstGeom prst="rect">
            <a:avLst/>
          </a:prstGeom>
        </p:spPr>
        <p:txBody>
          <a:bodyPr wrap="square">
            <a:spAutoFit/>
          </a:bodyPr>
          <a:lstStyle/>
          <a:p>
            <a:pPr algn="just"/>
            <a:r>
              <a:rPr lang="en-US" sz="2400" dirty="0">
                <a:latin typeface="Times New Roman" panose="02020603050405020304" pitchFamily="18" charset="0"/>
                <a:cs typeface="Times New Roman" panose="02020603050405020304" pitchFamily="18" charset="0"/>
              </a:rPr>
              <a:t>The seven layers can be thought of as belonging to three subgroup</a:t>
            </a:r>
          </a:p>
          <a:p>
            <a:pPr marL="630238" indent="-630238" algn="just">
              <a:buFont typeface="Wingdings" panose="05000000000000000000" pitchFamily="2" charset="2"/>
              <a:buChar char="Ø"/>
            </a:pPr>
            <a:r>
              <a:rPr lang="en-US" sz="2400" dirty="0">
                <a:solidFill>
                  <a:srgbClr val="FF0000"/>
                </a:solidFill>
                <a:latin typeface="Times New Roman" panose="02020603050405020304" pitchFamily="18" charset="0"/>
                <a:cs typeface="Times New Roman" panose="02020603050405020304" pitchFamily="18" charset="0"/>
              </a:rPr>
              <a:t>Layers I, 2, and 3</a:t>
            </a:r>
            <a:r>
              <a:rPr lang="en-US" sz="2400" dirty="0">
                <a:latin typeface="Times New Roman" panose="02020603050405020304" pitchFamily="18" charset="0"/>
                <a:cs typeface="Times New Roman" panose="02020603050405020304" pitchFamily="18" charset="0"/>
              </a:rPr>
              <a:t>-physical, data link, and network-are the </a:t>
            </a:r>
            <a:r>
              <a:rPr lang="en-US" sz="2400" dirty="0">
                <a:solidFill>
                  <a:srgbClr val="FF0000"/>
                </a:solidFill>
                <a:latin typeface="Times New Roman" panose="02020603050405020304" pitchFamily="18" charset="0"/>
                <a:cs typeface="Times New Roman" panose="02020603050405020304" pitchFamily="18" charset="0"/>
              </a:rPr>
              <a:t>network support layers</a:t>
            </a:r>
            <a:r>
              <a:rPr lang="en-US" sz="2400" dirty="0">
                <a:latin typeface="Times New Roman" panose="02020603050405020304" pitchFamily="18" charset="0"/>
                <a:cs typeface="Times New Roman" panose="02020603050405020304" pitchFamily="18" charset="0"/>
              </a:rPr>
              <a:t>; they deal with the physical aspects of moving data from one device to another </a:t>
            </a:r>
            <a:r>
              <a:rPr lang="en-US" dirty="0">
                <a:latin typeface="Times New Roman" panose="02020603050405020304" pitchFamily="18" charset="0"/>
                <a:cs typeface="Times New Roman" panose="02020603050405020304" pitchFamily="18" charset="0"/>
              </a:rPr>
              <a:t>(such as electrical specifications, physical connections, physical addressing, and transport timing and reliability)</a:t>
            </a:r>
          </a:p>
          <a:p>
            <a:pPr marL="630238" indent="-630238" algn="just">
              <a:buFont typeface="Wingdings" panose="05000000000000000000" pitchFamily="2" charset="2"/>
              <a:buChar char="Ø"/>
            </a:pPr>
            <a:r>
              <a:rPr lang="en-US" sz="2400" dirty="0">
                <a:solidFill>
                  <a:srgbClr val="FF0000"/>
                </a:solidFill>
                <a:latin typeface="Times New Roman" panose="02020603050405020304" pitchFamily="18" charset="0"/>
                <a:cs typeface="Times New Roman" panose="02020603050405020304" pitchFamily="18" charset="0"/>
              </a:rPr>
              <a:t>Layers 5, 6, and 7</a:t>
            </a:r>
            <a:r>
              <a:rPr lang="en-US" sz="2400" dirty="0">
                <a:latin typeface="Times New Roman" panose="02020603050405020304" pitchFamily="18" charset="0"/>
                <a:cs typeface="Times New Roman" panose="02020603050405020304" pitchFamily="18" charset="0"/>
              </a:rPr>
              <a:t>-session, presentation, and application-can be thought of as the </a:t>
            </a:r>
            <a:r>
              <a:rPr lang="en-US" sz="2400" dirty="0">
                <a:solidFill>
                  <a:srgbClr val="FF0000"/>
                </a:solidFill>
                <a:latin typeface="Times New Roman" panose="02020603050405020304" pitchFamily="18" charset="0"/>
                <a:cs typeface="Times New Roman" panose="02020603050405020304" pitchFamily="18" charset="0"/>
              </a:rPr>
              <a:t>user support layers</a:t>
            </a:r>
            <a:r>
              <a:rPr lang="en-US" sz="2400" dirty="0">
                <a:latin typeface="Times New Roman" panose="02020603050405020304" pitchFamily="18" charset="0"/>
                <a:cs typeface="Times New Roman" panose="02020603050405020304" pitchFamily="18" charset="0"/>
              </a:rPr>
              <a:t>; they allow </a:t>
            </a:r>
            <a:r>
              <a:rPr lang="en-US" sz="2400" dirty="0">
                <a:solidFill>
                  <a:srgbClr val="FF0000"/>
                </a:solidFill>
                <a:latin typeface="Times New Roman" panose="02020603050405020304" pitchFamily="18" charset="0"/>
                <a:cs typeface="Times New Roman" panose="02020603050405020304" pitchFamily="18" charset="0"/>
              </a:rPr>
              <a:t>interoperability</a:t>
            </a:r>
            <a:r>
              <a:rPr lang="en-US" sz="2400" dirty="0">
                <a:latin typeface="Times New Roman" panose="02020603050405020304" pitchFamily="18" charset="0"/>
                <a:cs typeface="Times New Roman" panose="02020603050405020304" pitchFamily="18" charset="0"/>
              </a:rPr>
              <a:t> among unrelated software systems.</a:t>
            </a:r>
          </a:p>
          <a:p>
            <a:pPr marL="630238" indent="-630238" algn="just">
              <a:buFont typeface="Wingdings" panose="05000000000000000000" pitchFamily="2" charset="2"/>
              <a:buChar char="Ø"/>
            </a:pPr>
            <a:r>
              <a:rPr lang="en-US" sz="2400" dirty="0">
                <a:solidFill>
                  <a:srgbClr val="FF0000"/>
                </a:solidFill>
                <a:latin typeface="Times New Roman" panose="02020603050405020304" pitchFamily="18" charset="0"/>
                <a:cs typeface="Times New Roman" panose="02020603050405020304" pitchFamily="18" charset="0"/>
              </a:rPr>
              <a:t>Layer 4</a:t>
            </a:r>
            <a:r>
              <a:rPr lang="en-US" sz="2400" dirty="0">
                <a:latin typeface="Times New Roman" panose="02020603050405020304" pitchFamily="18" charset="0"/>
                <a:cs typeface="Times New Roman" panose="02020603050405020304" pitchFamily="18" charset="0"/>
              </a:rPr>
              <a:t>, the </a:t>
            </a:r>
            <a:r>
              <a:rPr lang="en-US" sz="2400" dirty="0">
                <a:solidFill>
                  <a:srgbClr val="FF0000"/>
                </a:solidFill>
                <a:latin typeface="Times New Roman" panose="02020603050405020304" pitchFamily="18" charset="0"/>
                <a:cs typeface="Times New Roman" panose="02020603050405020304" pitchFamily="18" charset="0"/>
              </a:rPr>
              <a:t>transport layer</a:t>
            </a:r>
            <a:r>
              <a:rPr lang="en-US" sz="2400" dirty="0">
                <a:latin typeface="Times New Roman" panose="02020603050405020304" pitchFamily="18" charset="0"/>
                <a:cs typeface="Times New Roman" panose="02020603050405020304" pitchFamily="18" charset="0"/>
              </a:rPr>
              <a:t>, links the two subgroups and ensures that what the lower layers have transmitted is in a form that the upper layers can use. </a:t>
            </a:r>
          </a:p>
          <a:p>
            <a:pPr marL="630238" indent="-630238"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The </a:t>
            </a:r>
            <a:r>
              <a:rPr lang="en-US" sz="2400" dirty="0">
                <a:solidFill>
                  <a:srgbClr val="FF0000"/>
                </a:solidFill>
                <a:latin typeface="Times New Roman" panose="02020603050405020304" pitchFamily="18" charset="0"/>
                <a:cs typeface="Times New Roman" panose="02020603050405020304" pitchFamily="18" charset="0"/>
              </a:rPr>
              <a:t>upper OSI layers </a:t>
            </a:r>
            <a:r>
              <a:rPr lang="en-US" sz="2400" dirty="0">
                <a:latin typeface="Times New Roman" panose="02020603050405020304" pitchFamily="18" charset="0"/>
                <a:cs typeface="Times New Roman" panose="02020603050405020304" pitchFamily="18" charset="0"/>
              </a:rPr>
              <a:t>are almost always implemented in </a:t>
            </a:r>
            <a:r>
              <a:rPr lang="en-US" sz="2400" dirty="0">
                <a:solidFill>
                  <a:srgbClr val="FF0000"/>
                </a:solidFill>
                <a:latin typeface="Times New Roman" panose="02020603050405020304" pitchFamily="18" charset="0"/>
                <a:cs typeface="Times New Roman" panose="02020603050405020304" pitchFamily="18" charset="0"/>
              </a:rPr>
              <a:t>software.</a:t>
            </a:r>
          </a:p>
          <a:p>
            <a:pPr marL="630238" indent="-630238"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 The </a:t>
            </a:r>
            <a:r>
              <a:rPr lang="en-US" sz="2400" dirty="0">
                <a:solidFill>
                  <a:srgbClr val="FF0000"/>
                </a:solidFill>
                <a:latin typeface="Times New Roman" panose="02020603050405020304" pitchFamily="18" charset="0"/>
                <a:cs typeface="Times New Roman" panose="02020603050405020304" pitchFamily="18" charset="0"/>
              </a:rPr>
              <a:t>lower layers </a:t>
            </a:r>
            <a:r>
              <a:rPr lang="en-US" sz="2400" dirty="0">
                <a:latin typeface="Times New Roman" panose="02020603050405020304" pitchFamily="18" charset="0"/>
                <a:cs typeface="Times New Roman" panose="02020603050405020304" pitchFamily="18" charset="0"/>
              </a:rPr>
              <a:t>are a combination of </a:t>
            </a:r>
            <a:r>
              <a:rPr lang="en-US" sz="2400" dirty="0">
                <a:solidFill>
                  <a:srgbClr val="FF0000"/>
                </a:solidFill>
                <a:latin typeface="Times New Roman" panose="02020603050405020304" pitchFamily="18" charset="0"/>
                <a:cs typeface="Times New Roman" panose="02020603050405020304" pitchFamily="18" charset="0"/>
              </a:rPr>
              <a:t>hardware and software</a:t>
            </a:r>
            <a:r>
              <a:rPr lang="en-US" sz="2400" dirty="0">
                <a:latin typeface="Times New Roman" panose="02020603050405020304" pitchFamily="18" charset="0"/>
                <a:cs typeface="Times New Roman" panose="02020603050405020304" pitchFamily="18" charset="0"/>
              </a:rPr>
              <a:t>, except for the physical layer, which is mostly hardware.</a:t>
            </a:r>
          </a:p>
        </p:txBody>
      </p:sp>
    </p:spTree>
    <p:extLst>
      <p:ext uri="{BB962C8B-B14F-4D97-AF65-F5344CB8AC3E}">
        <p14:creationId xmlns:p14="http://schemas.microsoft.com/office/powerpoint/2010/main" val="40306110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55700" y="657225"/>
            <a:ext cx="6544945" cy="391160"/>
          </a:xfrm>
          <a:prstGeom prst="rect">
            <a:avLst/>
          </a:prstGeom>
        </p:spPr>
        <p:txBody>
          <a:bodyPr vert="horz" wrap="square" lIns="0" tIns="12700" rIns="0" bIns="0" rtlCol="0">
            <a:spAutoFit/>
          </a:bodyPr>
          <a:lstStyle/>
          <a:p>
            <a:pPr marL="12700">
              <a:lnSpc>
                <a:spcPct val="100000"/>
              </a:lnSpc>
              <a:spcBef>
                <a:spcPts val="100"/>
              </a:spcBef>
              <a:tabLst>
                <a:tab pos="1477645" algn="l"/>
              </a:tabLst>
            </a:pPr>
            <a:r>
              <a:rPr sz="2400" spc="-5" dirty="0">
                <a:solidFill>
                  <a:srgbClr val="3333CC"/>
                </a:solidFill>
              </a:rPr>
              <a:t>	</a:t>
            </a:r>
            <a:r>
              <a:rPr sz="2000" i="1" spc="-5" dirty="0">
                <a:latin typeface="Times New Roman"/>
                <a:cs typeface="Times New Roman"/>
              </a:rPr>
              <a:t>The</a:t>
            </a:r>
            <a:r>
              <a:rPr sz="2000" i="1" spc="15" dirty="0">
                <a:latin typeface="Times New Roman"/>
                <a:cs typeface="Times New Roman"/>
              </a:rPr>
              <a:t> </a:t>
            </a:r>
            <a:r>
              <a:rPr sz="2000" i="1" spc="-5" dirty="0">
                <a:latin typeface="Times New Roman"/>
                <a:cs typeface="Times New Roman"/>
              </a:rPr>
              <a:t>interaction</a:t>
            </a:r>
            <a:r>
              <a:rPr sz="2000" i="1" spc="-10" dirty="0">
                <a:latin typeface="Times New Roman"/>
                <a:cs typeface="Times New Roman"/>
              </a:rPr>
              <a:t> </a:t>
            </a:r>
            <a:r>
              <a:rPr sz="2000" i="1" spc="-5" dirty="0">
                <a:latin typeface="Times New Roman"/>
                <a:cs typeface="Times New Roman"/>
              </a:rPr>
              <a:t>between</a:t>
            </a:r>
            <a:r>
              <a:rPr sz="2000" i="1" spc="5" dirty="0">
                <a:latin typeface="Times New Roman"/>
                <a:cs typeface="Times New Roman"/>
              </a:rPr>
              <a:t> </a:t>
            </a:r>
            <a:r>
              <a:rPr sz="2000" i="1" spc="-5" dirty="0">
                <a:latin typeface="Times New Roman"/>
                <a:cs typeface="Times New Roman"/>
              </a:rPr>
              <a:t>layers</a:t>
            </a:r>
            <a:r>
              <a:rPr sz="2000" i="1" spc="-15" dirty="0">
                <a:latin typeface="Times New Roman"/>
                <a:cs typeface="Times New Roman"/>
              </a:rPr>
              <a:t> </a:t>
            </a:r>
            <a:r>
              <a:rPr sz="2000" i="1" spc="-5" dirty="0">
                <a:latin typeface="Times New Roman"/>
                <a:cs typeface="Times New Roman"/>
              </a:rPr>
              <a:t>in</a:t>
            </a:r>
            <a:r>
              <a:rPr sz="2000" i="1" dirty="0">
                <a:latin typeface="Times New Roman"/>
                <a:cs typeface="Times New Roman"/>
              </a:rPr>
              <a:t> </a:t>
            </a:r>
            <a:r>
              <a:rPr sz="2000" i="1" spc="-5" dirty="0">
                <a:latin typeface="Times New Roman"/>
                <a:cs typeface="Times New Roman"/>
              </a:rPr>
              <a:t>the</a:t>
            </a:r>
            <a:r>
              <a:rPr sz="2000" i="1" dirty="0">
                <a:latin typeface="Times New Roman"/>
                <a:cs typeface="Times New Roman"/>
              </a:rPr>
              <a:t> </a:t>
            </a:r>
            <a:r>
              <a:rPr sz="2000" i="1" spc="-5" dirty="0">
                <a:latin typeface="Times New Roman"/>
                <a:cs typeface="Times New Roman"/>
              </a:rPr>
              <a:t>OSI</a:t>
            </a:r>
            <a:r>
              <a:rPr sz="2000" i="1" spc="15" dirty="0">
                <a:latin typeface="Times New Roman"/>
                <a:cs typeface="Times New Roman"/>
              </a:rPr>
              <a:t> </a:t>
            </a:r>
            <a:r>
              <a:rPr sz="2000" i="1" spc="-5" dirty="0">
                <a:latin typeface="Times New Roman"/>
                <a:cs typeface="Times New Roman"/>
              </a:rPr>
              <a:t>model</a:t>
            </a:r>
            <a:endParaRPr sz="2000" dirty="0">
              <a:latin typeface="Times New Roman"/>
              <a:cs typeface="Times New Roman"/>
            </a:endParaRPr>
          </a:p>
        </p:txBody>
      </p:sp>
      <p:sp>
        <p:nvSpPr>
          <p:cNvPr id="3" name="object 3"/>
          <p:cNvSpPr/>
          <p:nvPr/>
        </p:nvSpPr>
        <p:spPr>
          <a:xfrm>
            <a:off x="850900" y="1190625"/>
            <a:ext cx="8763000" cy="19050"/>
          </a:xfrm>
          <a:custGeom>
            <a:avLst/>
            <a:gdLst/>
            <a:ahLst/>
            <a:cxnLst/>
            <a:rect l="l" t="t" r="r" b="b"/>
            <a:pathLst>
              <a:path w="8763000" h="19050">
                <a:moveTo>
                  <a:pt x="8763000" y="19049"/>
                </a:moveTo>
                <a:lnTo>
                  <a:pt x="8763000" y="0"/>
                </a:lnTo>
                <a:lnTo>
                  <a:pt x="0" y="0"/>
                </a:lnTo>
                <a:lnTo>
                  <a:pt x="0" y="19050"/>
                </a:lnTo>
                <a:lnTo>
                  <a:pt x="8763000" y="19049"/>
                </a:lnTo>
                <a:close/>
              </a:path>
            </a:pathLst>
          </a:custGeom>
          <a:solidFill>
            <a:srgbClr val="FF0000"/>
          </a:solidFill>
        </p:spPr>
        <p:txBody>
          <a:bodyPr wrap="square" lIns="0" tIns="0" rIns="0" bIns="0" rtlCol="0"/>
          <a:lstStyle/>
          <a:p>
            <a:endParaRPr/>
          </a:p>
        </p:txBody>
      </p:sp>
      <p:sp>
        <p:nvSpPr>
          <p:cNvPr id="5" name="object 5"/>
          <p:cNvSpPr/>
          <p:nvPr/>
        </p:nvSpPr>
        <p:spPr>
          <a:xfrm>
            <a:off x="1384300" y="6677025"/>
            <a:ext cx="8763000" cy="76200"/>
          </a:xfrm>
          <a:custGeom>
            <a:avLst/>
            <a:gdLst/>
            <a:ahLst/>
            <a:cxnLst/>
            <a:rect l="l" t="t" r="r" b="b"/>
            <a:pathLst>
              <a:path w="8763000" h="76200">
                <a:moveTo>
                  <a:pt x="8763000" y="76200"/>
                </a:moveTo>
                <a:lnTo>
                  <a:pt x="8763000" y="0"/>
                </a:lnTo>
                <a:lnTo>
                  <a:pt x="0" y="0"/>
                </a:lnTo>
                <a:lnTo>
                  <a:pt x="0" y="76200"/>
                </a:lnTo>
                <a:lnTo>
                  <a:pt x="8763000" y="76200"/>
                </a:lnTo>
                <a:close/>
              </a:path>
            </a:pathLst>
          </a:custGeom>
          <a:solidFill>
            <a:srgbClr val="FF0000"/>
          </a:solidFill>
        </p:spPr>
        <p:txBody>
          <a:bodyPr wrap="square" lIns="0" tIns="0" rIns="0" bIns="0" rtlCol="0"/>
          <a:lstStyle/>
          <a:p>
            <a:endParaRPr/>
          </a:p>
        </p:txBody>
      </p:sp>
      <p:sp>
        <p:nvSpPr>
          <p:cNvPr id="6" name="object 6"/>
          <p:cNvSpPr txBox="1"/>
          <p:nvPr/>
        </p:nvSpPr>
        <p:spPr>
          <a:xfrm>
            <a:off x="622300" y="6753226"/>
            <a:ext cx="609600" cy="304800"/>
          </a:xfrm>
          <a:prstGeom prst="rect">
            <a:avLst/>
          </a:prstGeom>
        </p:spPr>
        <p:txBody>
          <a:bodyPr vert="horz" wrap="square" lIns="0" tIns="0" rIns="0" bIns="0" rtlCol="0">
            <a:spAutoFit/>
          </a:bodyPr>
          <a:lstStyle/>
          <a:p>
            <a:pPr marL="12700">
              <a:lnSpc>
                <a:spcPts val="2310"/>
              </a:lnSpc>
            </a:pPr>
            <a:r>
              <a:rPr sz="2000" b="1" spc="-5" dirty="0">
                <a:latin typeface="Arial"/>
                <a:cs typeface="Arial"/>
              </a:rPr>
              <a:t>2.</a:t>
            </a:r>
            <a:fld id="{81D60167-4931-47E6-BA6A-407CBD079E47}" type="slidenum">
              <a:rPr sz="2000" b="1" spc="-5" dirty="0">
                <a:latin typeface="Arial"/>
                <a:cs typeface="Arial"/>
              </a:rPr>
              <a:t>11</a:t>
            </a:fld>
            <a:endParaRPr sz="2000" dirty="0">
              <a:latin typeface="Arial"/>
              <a:cs typeface="Arial"/>
            </a:endParaRPr>
          </a:p>
        </p:txBody>
      </p:sp>
      <p:sp>
        <p:nvSpPr>
          <p:cNvPr id="7" name="Rectangle 6"/>
          <p:cNvSpPr/>
          <p:nvPr/>
        </p:nvSpPr>
        <p:spPr>
          <a:xfrm>
            <a:off x="850900" y="1419225"/>
            <a:ext cx="4442242" cy="523220"/>
          </a:xfrm>
          <a:prstGeom prst="rect">
            <a:avLst/>
          </a:prstGeom>
        </p:spPr>
        <p:txBody>
          <a:bodyPr wrap="none">
            <a:spAutoFit/>
          </a:bodyPr>
          <a:lstStyle/>
          <a:p>
            <a:r>
              <a:rPr lang="en-IN" sz="2800" b="1" dirty="0">
                <a:latin typeface="Times New Roman" panose="02020603050405020304" pitchFamily="18" charset="0"/>
                <a:cs typeface="Times New Roman" panose="02020603050405020304" pitchFamily="18" charset="0"/>
              </a:rPr>
              <a:t>Organization of the Layers:</a:t>
            </a:r>
          </a:p>
        </p:txBody>
      </p:sp>
      <p:sp>
        <p:nvSpPr>
          <p:cNvPr id="8" name="Rectangle 7"/>
          <p:cNvSpPr/>
          <p:nvPr/>
        </p:nvSpPr>
        <p:spPr>
          <a:xfrm>
            <a:off x="850900" y="2028825"/>
            <a:ext cx="8763000" cy="4154984"/>
          </a:xfrm>
          <a:prstGeom prst="rect">
            <a:avLst/>
          </a:prstGeom>
        </p:spPr>
        <p:txBody>
          <a:bodyPr wrap="square">
            <a:spAutoFit/>
          </a:bodyPr>
          <a:lstStyle/>
          <a:p>
            <a:pPr marL="536575" indent="-536575"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Figure 2.4, which gives an overall view of the OSI layers, D7 means the data unit at layer 7, D6 means the data unit at layer 6, and so on.</a:t>
            </a:r>
          </a:p>
          <a:p>
            <a:pPr marL="536575" indent="-536575"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The process starts at layer 7 (the application layer), then moves from layer to layer in descending, sequential order. </a:t>
            </a:r>
          </a:p>
          <a:p>
            <a:pPr marL="536575" indent="-536575"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At each layer, a header, or possibly a trailer, can be added to the data unit. </a:t>
            </a:r>
          </a:p>
          <a:p>
            <a:pPr marL="536575" indent="-536575"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Commonly, the trailer is added only at layer 2. </a:t>
            </a:r>
          </a:p>
          <a:p>
            <a:pPr marL="536575" indent="-536575"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When the formatted data unit passes through the physical layer (layer 1), it is changed into an </a:t>
            </a:r>
            <a:r>
              <a:rPr lang="en-US" sz="2400" dirty="0">
                <a:solidFill>
                  <a:srgbClr val="FF0000"/>
                </a:solidFill>
                <a:latin typeface="Times New Roman" panose="02020603050405020304" pitchFamily="18" charset="0"/>
                <a:cs typeface="Times New Roman" panose="02020603050405020304" pitchFamily="18" charset="0"/>
              </a:rPr>
              <a:t>electromagnetic signal </a:t>
            </a:r>
            <a:r>
              <a:rPr lang="en-US" sz="2400" dirty="0">
                <a:latin typeface="Times New Roman" panose="02020603050405020304" pitchFamily="18" charset="0"/>
                <a:cs typeface="Times New Roman" panose="02020603050405020304" pitchFamily="18" charset="0"/>
              </a:rPr>
              <a:t>and </a:t>
            </a:r>
            <a:r>
              <a:rPr lang="en-US" sz="2400" dirty="0">
                <a:solidFill>
                  <a:srgbClr val="FF0000"/>
                </a:solidFill>
                <a:latin typeface="Times New Roman" panose="02020603050405020304" pitchFamily="18" charset="0"/>
                <a:cs typeface="Times New Roman" panose="02020603050405020304" pitchFamily="18" charset="0"/>
              </a:rPr>
              <a:t>transported along a physical link</a:t>
            </a:r>
            <a:r>
              <a:rPr lang="en-US" sz="24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3430199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58373" y="752347"/>
            <a:ext cx="5083175" cy="391160"/>
          </a:xfrm>
          <a:prstGeom prst="rect">
            <a:avLst/>
          </a:prstGeom>
        </p:spPr>
        <p:txBody>
          <a:bodyPr vert="horz" wrap="square" lIns="0" tIns="12700" rIns="0" bIns="0" rtlCol="0">
            <a:spAutoFit/>
          </a:bodyPr>
          <a:lstStyle/>
          <a:p>
            <a:pPr marL="12700">
              <a:lnSpc>
                <a:spcPct val="100000"/>
              </a:lnSpc>
              <a:spcBef>
                <a:spcPts val="100"/>
              </a:spcBef>
              <a:tabLst>
                <a:tab pos="1477645" algn="l"/>
              </a:tabLst>
            </a:pPr>
            <a:r>
              <a:rPr sz="2400" spc="-15" dirty="0">
                <a:solidFill>
                  <a:srgbClr val="3333CC"/>
                </a:solidFill>
              </a:rPr>
              <a:t>Figure</a:t>
            </a:r>
            <a:r>
              <a:rPr sz="2400" spc="-5" dirty="0">
                <a:solidFill>
                  <a:srgbClr val="3333CC"/>
                </a:solidFill>
              </a:rPr>
              <a:t> 2.4	</a:t>
            </a:r>
            <a:r>
              <a:rPr sz="2000" i="1" spc="-5" dirty="0">
                <a:latin typeface="Times New Roman"/>
                <a:cs typeface="Times New Roman"/>
              </a:rPr>
              <a:t>An</a:t>
            </a:r>
            <a:r>
              <a:rPr sz="2000" i="1" spc="5" dirty="0">
                <a:latin typeface="Times New Roman"/>
                <a:cs typeface="Times New Roman"/>
              </a:rPr>
              <a:t> </a:t>
            </a:r>
            <a:r>
              <a:rPr sz="2000" i="1" spc="-5" dirty="0">
                <a:latin typeface="Times New Roman"/>
                <a:cs typeface="Times New Roman"/>
              </a:rPr>
              <a:t>exchange using</a:t>
            </a:r>
            <a:r>
              <a:rPr sz="2000" i="1" spc="-15" dirty="0">
                <a:latin typeface="Times New Roman"/>
                <a:cs typeface="Times New Roman"/>
              </a:rPr>
              <a:t> </a:t>
            </a:r>
            <a:r>
              <a:rPr sz="2000" i="1" spc="-5" dirty="0">
                <a:latin typeface="Times New Roman"/>
                <a:cs typeface="Times New Roman"/>
              </a:rPr>
              <a:t>the OSI</a:t>
            </a:r>
            <a:r>
              <a:rPr sz="2000" i="1" spc="5" dirty="0">
                <a:latin typeface="Times New Roman"/>
                <a:cs typeface="Times New Roman"/>
              </a:rPr>
              <a:t> </a:t>
            </a:r>
            <a:r>
              <a:rPr sz="2000" i="1" spc="-5" dirty="0">
                <a:latin typeface="Times New Roman"/>
                <a:cs typeface="Times New Roman"/>
              </a:rPr>
              <a:t>model</a:t>
            </a:r>
            <a:endParaRPr sz="2000">
              <a:latin typeface="Times New Roman"/>
              <a:cs typeface="Times New Roman"/>
            </a:endParaRPr>
          </a:p>
        </p:txBody>
      </p:sp>
      <p:sp>
        <p:nvSpPr>
          <p:cNvPr id="3" name="object 3"/>
          <p:cNvSpPr/>
          <p:nvPr/>
        </p:nvSpPr>
        <p:spPr>
          <a:xfrm>
            <a:off x="927239" y="1330452"/>
            <a:ext cx="8763000" cy="19050"/>
          </a:xfrm>
          <a:custGeom>
            <a:avLst/>
            <a:gdLst/>
            <a:ahLst/>
            <a:cxnLst/>
            <a:rect l="l" t="t" r="r" b="b"/>
            <a:pathLst>
              <a:path w="8763000" h="19050">
                <a:moveTo>
                  <a:pt x="8763000" y="19049"/>
                </a:moveTo>
                <a:lnTo>
                  <a:pt x="8763000" y="0"/>
                </a:lnTo>
                <a:lnTo>
                  <a:pt x="0" y="0"/>
                </a:lnTo>
                <a:lnTo>
                  <a:pt x="0" y="19050"/>
                </a:lnTo>
                <a:lnTo>
                  <a:pt x="8763000" y="19049"/>
                </a:lnTo>
                <a:close/>
              </a:path>
            </a:pathLst>
          </a:custGeom>
          <a:solidFill>
            <a:srgbClr val="FF0000"/>
          </a:solidFill>
        </p:spPr>
        <p:txBody>
          <a:bodyPr wrap="square" lIns="0" tIns="0" rIns="0" bIns="0" rtlCol="0"/>
          <a:lstStyle/>
          <a:p>
            <a:endParaRPr/>
          </a:p>
        </p:txBody>
      </p:sp>
      <p:pic>
        <p:nvPicPr>
          <p:cNvPr id="4" name="object 4"/>
          <p:cNvPicPr/>
          <p:nvPr/>
        </p:nvPicPr>
        <p:blipFill>
          <a:blip r:embed="rId2" cstate="print"/>
          <a:stretch>
            <a:fillRect/>
          </a:stretch>
        </p:blipFill>
        <p:spPr>
          <a:xfrm>
            <a:off x="1329575" y="1549146"/>
            <a:ext cx="7522464" cy="4819649"/>
          </a:xfrm>
          <a:prstGeom prst="rect">
            <a:avLst/>
          </a:prstGeom>
        </p:spPr>
      </p:pic>
      <p:sp>
        <p:nvSpPr>
          <p:cNvPr id="5" name="object 5"/>
          <p:cNvSpPr/>
          <p:nvPr/>
        </p:nvSpPr>
        <p:spPr>
          <a:xfrm>
            <a:off x="927239" y="6559295"/>
            <a:ext cx="8763000" cy="76200"/>
          </a:xfrm>
          <a:custGeom>
            <a:avLst/>
            <a:gdLst/>
            <a:ahLst/>
            <a:cxnLst/>
            <a:rect l="l" t="t" r="r" b="b"/>
            <a:pathLst>
              <a:path w="8763000" h="76200">
                <a:moveTo>
                  <a:pt x="8763000" y="76200"/>
                </a:moveTo>
                <a:lnTo>
                  <a:pt x="8763000" y="0"/>
                </a:lnTo>
                <a:lnTo>
                  <a:pt x="0" y="0"/>
                </a:lnTo>
                <a:lnTo>
                  <a:pt x="0" y="76200"/>
                </a:lnTo>
                <a:lnTo>
                  <a:pt x="8763000" y="76200"/>
                </a:lnTo>
                <a:close/>
              </a:path>
            </a:pathLst>
          </a:custGeom>
          <a:solidFill>
            <a:srgbClr val="FF0000"/>
          </a:solidFill>
        </p:spPr>
        <p:txBody>
          <a:bodyPr wrap="square" lIns="0" tIns="0" rIns="0" bIns="0" rtlCol="0"/>
          <a:lstStyle/>
          <a:p>
            <a:endParaRPr/>
          </a:p>
        </p:txBody>
      </p:sp>
      <p:sp>
        <p:nvSpPr>
          <p:cNvPr id="6" name="object 6"/>
          <p:cNvSpPr txBox="1"/>
          <p:nvPr/>
        </p:nvSpPr>
        <p:spPr>
          <a:xfrm>
            <a:off x="853572" y="6860953"/>
            <a:ext cx="530727" cy="294953"/>
          </a:xfrm>
          <a:prstGeom prst="rect">
            <a:avLst/>
          </a:prstGeom>
        </p:spPr>
        <p:txBody>
          <a:bodyPr vert="horz" wrap="square" lIns="0" tIns="0" rIns="0" bIns="0" rtlCol="0">
            <a:spAutoFit/>
          </a:bodyPr>
          <a:lstStyle/>
          <a:p>
            <a:pPr marL="12700">
              <a:lnSpc>
                <a:spcPts val="2310"/>
              </a:lnSpc>
            </a:pPr>
            <a:r>
              <a:rPr sz="2000" b="1" spc="-5" dirty="0">
                <a:latin typeface="Arial"/>
                <a:cs typeface="Arial"/>
              </a:rPr>
              <a:t>2.</a:t>
            </a:r>
            <a:fld id="{81D60167-4931-47E6-BA6A-407CBD079E47}" type="slidenum">
              <a:rPr sz="2000" b="1" spc="-5" dirty="0">
                <a:latin typeface="Arial"/>
                <a:cs typeface="Arial"/>
              </a:rPr>
              <a:t>12</a:t>
            </a:fld>
            <a:endParaRPr sz="2000" dirty="0">
              <a:latin typeface="Arial"/>
              <a:cs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58373" y="752347"/>
            <a:ext cx="5083175" cy="382156"/>
          </a:xfrm>
          <a:prstGeom prst="rect">
            <a:avLst/>
          </a:prstGeom>
        </p:spPr>
        <p:txBody>
          <a:bodyPr vert="horz" wrap="square" lIns="0" tIns="12700" rIns="0" bIns="0" rtlCol="0">
            <a:spAutoFit/>
          </a:bodyPr>
          <a:lstStyle/>
          <a:p>
            <a:pPr marL="12700">
              <a:lnSpc>
                <a:spcPct val="100000"/>
              </a:lnSpc>
              <a:spcBef>
                <a:spcPts val="100"/>
              </a:spcBef>
              <a:tabLst>
                <a:tab pos="1477645" algn="l"/>
              </a:tabLst>
            </a:pPr>
            <a:r>
              <a:rPr lang="en-IN" sz="2400" dirty="0"/>
              <a:t>Encapsulation</a:t>
            </a:r>
            <a:endParaRPr sz="2400" dirty="0"/>
          </a:p>
        </p:txBody>
      </p:sp>
      <p:sp>
        <p:nvSpPr>
          <p:cNvPr id="3" name="object 3"/>
          <p:cNvSpPr/>
          <p:nvPr/>
        </p:nvSpPr>
        <p:spPr>
          <a:xfrm>
            <a:off x="927239" y="1330452"/>
            <a:ext cx="8763000" cy="19050"/>
          </a:xfrm>
          <a:custGeom>
            <a:avLst/>
            <a:gdLst/>
            <a:ahLst/>
            <a:cxnLst/>
            <a:rect l="l" t="t" r="r" b="b"/>
            <a:pathLst>
              <a:path w="8763000" h="19050">
                <a:moveTo>
                  <a:pt x="8763000" y="19049"/>
                </a:moveTo>
                <a:lnTo>
                  <a:pt x="8763000" y="0"/>
                </a:lnTo>
                <a:lnTo>
                  <a:pt x="0" y="0"/>
                </a:lnTo>
                <a:lnTo>
                  <a:pt x="0" y="19050"/>
                </a:lnTo>
                <a:lnTo>
                  <a:pt x="8763000" y="19049"/>
                </a:lnTo>
                <a:close/>
              </a:path>
            </a:pathLst>
          </a:custGeom>
          <a:solidFill>
            <a:srgbClr val="FF0000"/>
          </a:solidFill>
        </p:spPr>
        <p:txBody>
          <a:bodyPr wrap="square" lIns="0" tIns="0" rIns="0" bIns="0" rtlCol="0"/>
          <a:lstStyle/>
          <a:p>
            <a:endParaRPr/>
          </a:p>
        </p:txBody>
      </p:sp>
      <p:sp>
        <p:nvSpPr>
          <p:cNvPr id="5" name="object 5"/>
          <p:cNvSpPr/>
          <p:nvPr/>
        </p:nvSpPr>
        <p:spPr>
          <a:xfrm>
            <a:off x="1689100" y="7058025"/>
            <a:ext cx="8763000" cy="76200"/>
          </a:xfrm>
          <a:custGeom>
            <a:avLst/>
            <a:gdLst/>
            <a:ahLst/>
            <a:cxnLst/>
            <a:rect l="l" t="t" r="r" b="b"/>
            <a:pathLst>
              <a:path w="8763000" h="76200">
                <a:moveTo>
                  <a:pt x="8763000" y="76200"/>
                </a:moveTo>
                <a:lnTo>
                  <a:pt x="8763000" y="0"/>
                </a:lnTo>
                <a:lnTo>
                  <a:pt x="0" y="0"/>
                </a:lnTo>
                <a:lnTo>
                  <a:pt x="0" y="76200"/>
                </a:lnTo>
                <a:lnTo>
                  <a:pt x="8763000" y="76200"/>
                </a:lnTo>
                <a:close/>
              </a:path>
            </a:pathLst>
          </a:custGeom>
          <a:solidFill>
            <a:srgbClr val="FF0000"/>
          </a:solidFill>
        </p:spPr>
        <p:txBody>
          <a:bodyPr wrap="square" lIns="0" tIns="0" rIns="0" bIns="0" rtlCol="0"/>
          <a:lstStyle/>
          <a:p>
            <a:endParaRPr/>
          </a:p>
        </p:txBody>
      </p:sp>
      <p:sp>
        <p:nvSpPr>
          <p:cNvPr id="6" name="object 6"/>
          <p:cNvSpPr txBox="1"/>
          <p:nvPr/>
        </p:nvSpPr>
        <p:spPr>
          <a:xfrm>
            <a:off x="853572" y="6860953"/>
            <a:ext cx="530727" cy="294953"/>
          </a:xfrm>
          <a:prstGeom prst="rect">
            <a:avLst/>
          </a:prstGeom>
        </p:spPr>
        <p:txBody>
          <a:bodyPr vert="horz" wrap="square" lIns="0" tIns="0" rIns="0" bIns="0" rtlCol="0">
            <a:spAutoFit/>
          </a:bodyPr>
          <a:lstStyle/>
          <a:p>
            <a:pPr marL="12700">
              <a:lnSpc>
                <a:spcPts val="2310"/>
              </a:lnSpc>
            </a:pPr>
            <a:r>
              <a:rPr sz="2000" b="1" spc="-5" dirty="0">
                <a:latin typeface="Arial"/>
                <a:cs typeface="Arial"/>
              </a:rPr>
              <a:t>2.</a:t>
            </a:r>
            <a:fld id="{81D60167-4931-47E6-BA6A-407CBD079E47}" type="slidenum">
              <a:rPr sz="2000" b="1" spc="-5" dirty="0">
                <a:latin typeface="Arial"/>
                <a:cs typeface="Arial"/>
              </a:rPr>
              <a:t>13</a:t>
            </a:fld>
            <a:endParaRPr sz="2000" dirty="0">
              <a:latin typeface="Arial"/>
              <a:cs typeface="Arial"/>
            </a:endParaRPr>
          </a:p>
        </p:txBody>
      </p:sp>
      <p:sp>
        <p:nvSpPr>
          <p:cNvPr id="7" name="Rectangle 6"/>
          <p:cNvSpPr/>
          <p:nvPr/>
        </p:nvSpPr>
        <p:spPr>
          <a:xfrm>
            <a:off x="1079500" y="1495425"/>
            <a:ext cx="8763000" cy="5262979"/>
          </a:xfrm>
          <a:prstGeom prst="rect">
            <a:avLst/>
          </a:prstGeom>
        </p:spPr>
        <p:txBody>
          <a:bodyPr wrap="square">
            <a:spAutoFit/>
          </a:bodyPr>
          <a:lstStyle/>
          <a:p>
            <a:pPr algn="just"/>
            <a:r>
              <a:rPr lang="en-US" sz="2400" dirty="0">
                <a:latin typeface="Times New Roman" panose="02020603050405020304" pitchFamily="18" charset="0"/>
                <a:cs typeface="Times New Roman" panose="02020603050405020304" pitchFamily="18" charset="0"/>
              </a:rPr>
              <a:t>Figure 2.3 reveals another aspect of data communications in the OSI model: encapsulation. </a:t>
            </a:r>
          </a:p>
          <a:p>
            <a:pPr marL="536575" indent="-536575" algn="just">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A packet (header and data) at level 7 is encapsulated in a packet at level 6. </a:t>
            </a:r>
          </a:p>
          <a:p>
            <a:pPr marL="536575" indent="-536575" algn="just">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The whole packet at level 6 is encapsulated in a packet at level 5, and so on.</a:t>
            </a:r>
          </a:p>
          <a:p>
            <a:pPr marL="536575" indent="-536575" algn="just">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 In other words, the data portion of a packet at level N - 1 carries the whole packet (data and header and maybe trailer) from level N.</a:t>
            </a:r>
          </a:p>
          <a:p>
            <a:pPr marL="536575" indent="-536575" algn="just">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The concept is called encapsulation; level N - 1 is not aware of which part of the encapsulated packet is data and which part is the header or trailer. </a:t>
            </a:r>
          </a:p>
          <a:p>
            <a:pPr marL="536575" indent="-536575" algn="just">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For level N - 1, the whole packet coming from level N is treated as one integral unit.</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171628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774839" y="348995"/>
            <a:ext cx="9144000" cy="845185"/>
            <a:chOff x="774839" y="348995"/>
            <a:chExt cx="9144000" cy="845185"/>
          </a:xfrm>
        </p:grpSpPr>
        <p:sp>
          <p:nvSpPr>
            <p:cNvPr id="3" name="object 3"/>
            <p:cNvSpPr/>
            <p:nvPr/>
          </p:nvSpPr>
          <p:spPr>
            <a:xfrm>
              <a:off x="774839" y="348995"/>
              <a:ext cx="9144000" cy="838200"/>
            </a:xfrm>
            <a:custGeom>
              <a:avLst/>
              <a:gdLst/>
              <a:ahLst/>
              <a:cxnLst/>
              <a:rect l="l" t="t" r="r" b="b"/>
              <a:pathLst>
                <a:path w="9144000" h="838200">
                  <a:moveTo>
                    <a:pt x="9144000" y="838200"/>
                  </a:moveTo>
                  <a:lnTo>
                    <a:pt x="9144000" y="0"/>
                  </a:lnTo>
                  <a:lnTo>
                    <a:pt x="0" y="0"/>
                  </a:lnTo>
                  <a:lnTo>
                    <a:pt x="0" y="838200"/>
                  </a:lnTo>
                  <a:lnTo>
                    <a:pt x="9144000" y="838200"/>
                  </a:lnTo>
                  <a:close/>
                </a:path>
              </a:pathLst>
            </a:custGeom>
            <a:solidFill>
              <a:srgbClr val="33CCFF"/>
            </a:solidFill>
          </p:spPr>
          <p:txBody>
            <a:bodyPr wrap="square" lIns="0" tIns="0" rIns="0" bIns="0" rtlCol="0"/>
            <a:lstStyle/>
            <a:p>
              <a:endParaRPr/>
            </a:p>
          </p:txBody>
        </p:sp>
        <p:sp>
          <p:nvSpPr>
            <p:cNvPr id="4" name="object 4"/>
            <p:cNvSpPr/>
            <p:nvPr/>
          </p:nvSpPr>
          <p:spPr>
            <a:xfrm>
              <a:off x="774839" y="348995"/>
              <a:ext cx="9144000" cy="845185"/>
            </a:xfrm>
            <a:custGeom>
              <a:avLst/>
              <a:gdLst/>
              <a:ahLst/>
              <a:cxnLst/>
              <a:rect l="l" t="t" r="r" b="b"/>
              <a:pathLst>
                <a:path w="9144000" h="845185">
                  <a:moveTo>
                    <a:pt x="6858" y="0"/>
                  </a:moveTo>
                  <a:lnTo>
                    <a:pt x="0" y="0"/>
                  </a:lnTo>
                  <a:lnTo>
                    <a:pt x="0" y="6858"/>
                  </a:lnTo>
                  <a:lnTo>
                    <a:pt x="6858" y="0"/>
                  </a:lnTo>
                  <a:close/>
                </a:path>
                <a:path w="9144000" h="845185">
                  <a:moveTo>
                    <a:pt x="9143987" y="6858"/>
                  </a:moveTo>
                  <a:lnTo>
                    <a:pt x="9137904" y="0"/>
                  </a:lnTo>
                  <a:lnTo>
                    <a:pt x="6858" y="0"/>
                  </a:lnTo>
                  <a:lnTo>
                    <a:pt x="0" y="6858"/>
                  </a:lnTo>
                  <a:lnTo>
                    <a:pt x="9143987" y="6858"/>
                  </a:lnTo>
                  <a:close/>
                </a:path>
                <a:path w="9144000" h="845185">
                  <a:moveTo>
                    <a:pt x="6858" y="832104"/>
                  </a:moveTo>
                  <a:lnTo>
                    <a:pt x="6858" y="6858"/>
                  </a:lnTo>
                  <a:lnTo>
                    <a:pt x="0" y="6858"/>
                  </a:lnTo>
                  <a:lnTo>
                    <a:pt x="0" y="832104"/>
                  </a:lnTo>
                  <a:lnTo>
                    <a:pt x="6858" y="832104"/>
                  </a:lnTo>
                  <a:close/>
                </a:path>
                <a:path w="9144000" h="845185">
                  <a:moveTo>
                    <a:pt x="9143987" y="832104"/>
                  </a:moveTo>
                  <a:lnTo>
                    <a:pt x="0" y="832104"/>
                  </a:lnTo>
                  <a:lnTo>
                    <a:pt x="6858" y="838200"/>
                  </a:lnTo>
                  <a:lnTo>
                    <a:pt x="6858" y="845058"/>
                  </a:lnTo>
                  <a:lnTo>
                    <a:pt x="9137904" y="845058"/>
                  </a:lnTo>
                  <a:lnTo>
                    <a:pt x="9137904" y="838200"/>
                  </a:lnTo>
                  <a:lnTo>
                    <a:pt x="9143987" y="832104"/>
                  </a:lnTo>
                  <a:close/>
                </a:path>
                <a:path w="9144000" h="845185">
                  <a:moveTo>
                    <a:pt x="6858" y="845058"/>
                  </a:moveTo>
                  <a:lnTo>
                    <a:pt x="6858" y="838200"/>
                  </a:lnTo>
                  <a:lnTo>
                    <a:pt x="0" y="832104"/>
                  </a:lnTo>
                  <a:lnTo>
                    <a:pt x="0" y="845058"/>
                  </a:lnTo>
                  <a:lnTo>
                    <a:pt x="6858" y="845058"/>
                  </a:lnTo>
                  <a:close/>
                </a:path>
                <a:path w="9144000" h="845185">
                  <a:moveTo>
                    <a:pt x="9144000" y="845058"/>
                  </a:moveTo>
                  <a:lnTo>
                    <a:pt x="9144000" y="0"/>
                  </a:lnTo>
                  <a:lnTo>
                    <a:pt x="9137904" y="0"/>
                  </a:lnTo>
                  <a:lnTo>
                    <a:pt x="9143987" y="6858"/>
                  </a:lnTo>
                  <a:lnTo>
                    <a:pt x="9143987" y="845058"/>
                  </a:lnTo>
                  <a:close/>
                </a:path>
                <a:path w="9144000" h="845185">
                  <a:moveTo>
                    <a:pt x="9143987" y="832104"/>
                  </a:moveTo>
                  <a:lnTo>
                    <a:pt x="9143987" y="6858"/>
                  </a:lnTo>
                  <a:lnTo>
                    <a:pt x="9137904" y="6858"/>
                  </a:lnTo>
                  <a:lnTo>
                    <a:pt x="9137904" y="832104"/>
                  </a:lnTo>
                  <a:lnTo>
                    <a:pt x="9143987" y="832104"/>
                  </a:lnTo>
                  <a:close/>
                </a:path>
                <a:path w="9144000" h="845185">
                  <a:moveTo>
                    <a:pt x="9143987" y="845058"/>
                  </a:moveTo>
                  <a:lnTo>
                    <a:pt x="9143987" y="832104"/>
                  </a:lnTo>
                  <a:lnTo>
                    <a:pt x="9137904" y="838200"/>
                  </a:lnTo>
                  <a:lnTo>
                    <a:pt x="9137904" y="845058"/>
                  </a:lnTo>
                  <a:lnTo>
                    <a:pt x="9143987" y="845058"/>
                  </a:lnTo>
                  <a:close/>
                </a:path>
              </a:pathLst>
            </a:custGeom>
            <a:solidFill>
              <a:srgbClr val="000000"/>
            </a:solidFill>
          </p:spPr>
          <p:txBody>
            <a:bodyPr wrap="square" lIns="0" tIns="0" rIns="0" bIns="0" rtlCol="0"/>
            <a:lstStyle/>
            <a:p>
              <a:endParaRPr/>
            </a:p>
          </p:txBody>
        </p:sp>
      </p:grpSp>
      <p:sp>
        <p:nvSpPr>
          <p:cNvPr id="5" name="object 5"/>
          <p:cNvSpPr txBox="1">
            <a:spLocks noGrp="1"/>
          </p:cNvSpPr>
          <p:nvPr>
            <p:ph type="title"/>
          </p:nvPr>
        </p:nvSpPr>
        <p:spPr>
          <a:prstGeom prst="rect">
            <a:avLst/>
          </a:prstGeom>
        </p:spPr>
        <p:txBody>
          <a:bodyPr vert="horz" wrap="square" lIns="0" tIns="107950" rIns="0" bIns="0" rtlCol="0">
            <a:spAutoFit/>
          </a:bodyPr>
          <a:lstStyle/>
          <a:p>
            <a:pPr marL="319405">
              <a:lnSpc>
                <a:spcPct val="100000"/>
              </a:lnSpc>
              <a:spcBef>
                <a:spcPts val="850"/>
              </a:spcBef>
              <a:tabLst>
                <a:tab pos="1164590" algn="l"/>
              </a:tabLst>
            </a:pPr>
            <a:r>
              <a:rPr spc="-5" dirty="0"/>
              <a:t>2-3	</a:t>
            </a:r>
            <a:r>
              <a:rPr spc="-55" dirty="0"/>
              <a:t>LAYERS</a:t>
            </a:r>
            <a:r>
              <a:rPr spc="-5" dirty="0"/>
              <a:t> IN</a:t>
            </a:r>
            <a:r>
              <a:rPr spc="-50" dirty="0"/>
              <a:t> </a:t>
            </a:r>
            <a:r>
              <a:rPr spc="-5" dirty="0"/>
              <a:t>THE</a:t>
            </a:r>
            <a:r>
              <a:rPr dirty="0"/>
              <a:t> </a:t>
            </a:r>
            <a:r>
              <a:rPr spc="-5" dirty="0"/>
              <a:t>OSI</a:t>
            </a:r>
            <a:r>
              <a:rPr dirty="0"/>
              <a:t> </a:t>
            </a:r>
            <a:r>
              <a:rPr spc="-5" dirty="0"/>
              <a:t>MODEL</a:t>
            </a:r>
          </a:p>
        </p:txBody>
      </p:sp>
      <p:sp>
        <p:nvSpPr>
          <p:cNvPr id="6" name="object 6"/>
          <p:cNvSpPr/>
          <p:nvPr/>
        </p:nvSpPr>
        <p:spPr>
          <a:xfrm>
            <a:off x="774839" y="2062733"/>
            <a:ext cx="9144000" cy="858519"/>
          </a:xfrm>
          <a:custGeom>
            <a:avLst/>
            <a:gdLst/>
            <a:ahLst/>
            <a:cxnLst/>
            <a:rect l="l" t="t" r="r" b="b"/>
            <a:pathLst>
              <a:path w="9144000" h="858519">
                <a:moveTo>
                  <a:pt x="9144000" y="858011"/>
                </a:moveTo>
                <a:lnTo>
                  <a:pt x="9144000" y="0"/>
                </a:lnTo>
                <a:lnTo>
                  <a:pt x="0" y="0"/>
                </a:lnTo>
                <a:lnTo>
                  <a:pt x="0" y="858012"/>
                </a:lnTo>
                <a:lnTo>
                  <a:pt x="9144000" y="858011"/>
                </a:lnTo>
                <a:close/>
              </a:path>
            </a:pathLst>
          </a:custGeom>
          <a:solidFill>
            <a:srgbClr val="FFFFFF"/>
          </a:solidFill>
        </p:spPr>
        <p:txBody>
          <a:bodyPr wrap="square" lIns="0" tIns="0" rIns="0" bIns="0" rtlCol="0"/>
          <a:lstStyle/>
          <a:p>
            <a:endParaRPr/>
          </a:p>
        </p:txBody>
      </p:sp>
      <p:sp>
        <p:nvSpPr>
          <p:cNvPr id="7" name="object 7"/>
          <p:cNvSpPr/>
          <p:nvPr/>
        </p:nvSpPr>
        <p:spPr>
          <a:xfrm>
            <a:off x="774839" y="4634496"/>
            <a:ext cx="9144000" cy="1715770"/>
          </a:xfrm>
          <a:custGeom>
            <a:avLst/>
            <a:gdLst/>
            <a:ahLst/>
            <a:cxnLst/>
            <a:rect l="l" t="t" r="r" b="b"/>
            <a:pathLst>
              <a:path w="9144000" h="1715770">
                <a:moveTo>
                  <a:pt x="9144000" y="0"/>
                </a:moveTo>
                <a:lnTo>
                  <a:pt x="0" y="0"/>
                </a:lnTo>
                <a:lnTo>
                  <a:pt x="0" y="857250"/>
                </a:lnTo>
                <a:lnTo>
                  <a:pt x="0" y="858012"/>
                </a:lnTo>
                <a:lnTo>
                  <a:pt x="0" y="1715262"/>
                </a:lnTo>
                <a:lnTo>
                  <a:pt x="9144000" y="1715262"/>
                </a:lnTo>
                <a:lnTo>
                  <a:pt x="9144000" y="858012"/>
                </a:lnTo>
                <a:lnTo>
                  <a:pt x="9144000" y="857250"/>
                </a:lnTo>
                <a:lnTo>
                  <a:pt x="9144000" y="0"/>
                </a:lnTo>
                <a:close/>
              </a:path>
            </a:pathLst>
          </a:custGeom>
          <a:solidFill>
            <a:srgbClr val="FFFFFF"/>
          </a:solidFill>
        </p:spPr>
        <p:txBody>
          <a:bodyPr wrap="square" lIns="0" tIns="0" rIns="0" bIns="0" rtlCol="0"/>
          <a:lstStyle/>
          <a:p>
            <a:endParaRPr/>
          </a:p>
        </p:txBody>
      </p:sp>
      <p:sp>
        <p:nvSpPr>
          <p:cNvPr id="8" name="object 8"/>
          <p:cNvSpPr txBox="1"/>
          <p:nvPr/>
        </p:nvSpPr>
        <p:spPr>
          <a:xfrm>
            <a:off x="929773" y="1358137"/>
            <a:ext cx="8452485" cy="4894580"/>
          </a:xfrm>
          <a:prstGeom prst="rect">
            <a:avLst/>
          </a:prstGeom>
        </p:spPr>
        <p:txBody>
          <a:bodyPr vert="horz" wrap="square" lIns="0" tIns="12700" rIns="0" bIns="0" rtlCol="0">
            <a:spAutoFit/>
          </a:bodyPr>
          <a:lstStyle/>
          <a:p>
            <a:pPr marL="12700" marR="5080">
              <a:lnSpc>
                <a:spcPct val="100000"/>
              </a:lnSpc>
              <a:spcBef>
                <a:spcPts val="100"/>
              </a:spcBef>
            </a:pPr>
            <a:r>
              <a:rPr sz="2800" b="1" i="1" spc="-5" dirty="0">
                <a:latin typeface="Times New Roman"/>
                <a:cs typeface="Times New Roman"/>
              </a:rPr>
              <a:t>In</a:t>
            </a:r>
            <a:r>
              <a:rPr sz="2800" b="1" i="1" spc="320" dirty="0">
                <a:latin typeface="Times New Roman"/>
                <a:cs typeface="Times New Roman"/>
              </a:rPr>
              <a:t> </a:t>
            </a:r>
            <a:r>
              <a:rPr sz="2800" b="1" i="1" spc="-5" dirty="0">
                <a:latin typeface="Times New Roman"/>
                <a:cs typeface="Times New Roman"/>
              </a:rPr>
              <a:t>this</a:t>
            </a:r>
            <a:r>
              <a:rPr sz="2800" b="1" i="1" spc="310" dirty="0">
                <a:latin typeface="Times New Roman"/>
                <a:cs typeface="Times New Roman"/>
              </a:rPr>
              <a:t> </a:t>
            </a:r>
            <a:r>
              <a:rPr sz="2800" b="1" i="1" spc="-5" dirty="0">
                <a:latin typeface="Times New Roman"/>
                <a:cs typeface="Times New Roman"/>
              </a:rPr>
              <a:t>section</a:t>
            </a:r>
            <a:r>
              <a:rPr sz="2800" b="1" i="1" spc="310" dirty="0">
                <a:latin typeface="Times New Roman"/>
                <a:cs typeface="Times New Roman"/>
              </a:rPr>
              <a:t> </a:t>
            </a:r>
            <a:r>
              <a:rPr sz="2800" b="1" i="1" spc="-5" dirty="0">
                <a:latin typeface="Times New Roman"/>
                <a:cs typeface="Times New Roman"/>
              </a:rPr>
              <a:t>we</a:t>
            </a:r>
            <a:r>
              <a:rPr sz="2800" b="1" i="1" spc="305" dirty="0">
                <a:latin typeface="Times New Roman"/>
                <a:cs typeface="Times New Roman"/>
              </a:rPr>
              <a:t> </a:t>
            </a:r>
            <a:r>
              <a:rPr sz="2800" b="1" i="1" spc="-5" dirty="0">
                <a:latin typeface="Times New Roman"/>
                <a:cs typeface="Times New Roman"/>
              </a:rPr>
              <a:t>briefly</a:t>
            </a:r>
            <a:r>
              <a:rPr sz="2800" b="1" i="1" spc="310" dirty="0">
                <a:latin typeface="Times New Roman"/>
                <a:cs typeface="Times New Roman"/>
              </a:rPr>
              <a:t> </a:t>
            </a:r>
            <a:r>
              <a:rPr sz="2800" b="1" i="1" spc="-5" dirty="0">
                <a:latin typeface="Times New Roman"/>
                <a:cs typeface="Times New Roman"/>
              </a:rPr>
              <a:t>describe</a:t>
            </a:r>
            <a:r>
              <a:rPr sz="2800" b="1" i="1" spc="300" dirty="0">
                <a:latin typeface="Times New Roman"/>
                <a:cs typeface="Times New Roman"/>
              </a:rPr>
              <a:t> </a:t>
            </a:r>
            <a:r>
              <a:rPr sz="2800" b="1" i="1" dirty="0">
                <a:latin typeface="Times New Roman"/>
                <a:cs typeface="Times New Roman"/>
              </a:rPr>
              <a:t>the</a:t>
            </a:r>
            <a:r>
              <a:rPr sz="2800" b="1" i="1" spc="315" dirty="0">
                <a:latin typeface="Times New Roman"/>
                <a:cs typeface="Times New Roman"/>
              </a:rPr>
              <a:t> </a:t>
            </a:r>
            <a:r>
              <a:rPr sz="2800" b="1" i="1" dirty="0">
                <a:latin typeface="Times New Roman"/>
                <a:cs typeface="Times New Roman"/>
              </a:rPr>
              <a:t>functions</a:t>
            </a:r>
            <a:r>
              <a:rPr sz="2800" b="1" i="1" spc="310" dirty="0">
                <a:latin typeface="Times New Roman"/>
                <a:cs typeface="Times New Roman"/>
              </a:rPr>
              <a:t> </a:t>
            </a:r>
            <a:r>
              <a:rPr sz="2800" b="1" i="1" spc="-5" dirty="0">
                <a:latin typeface="Times New Roman"/>
                <a:cs typeface="Times New Roman"/>
              </a:rPr>
              <a:t>of</a:t>
            </a:r>
            <a:r>
              <a:rPr sz="2800" b="1" i="1" spc="315" dirty="0">
                <a:latin typeface="Times New Roman"/>
                <a:cs typeface="Times New Roman"/>
              </a:rPr>
              <a:t> </a:t>
            </a:r>
            <a:r>
              <a:rPr sz="2800" b="1" i="1" spc="-5" dirty="0">
                <a:latin typeface="Times New Roman"/>
                <a:cs typeface="Times New Roman"/>
              </a:rPr>
              <a:t>each </a:t>
            </a:r>
            <a:r>
              <a:rPr sz="2800" b="1" i="1" spc="-685" dirty="0">
                <a:latin typeface="Times New Roman"/>
                <a:cs typeface="Times New Roman"/>
              </a:rPr>
              <a:t> </a:t>
            </a:r>
            <a:r>
              <a:rPr sz="2800" b="1" i="1" dirty="0">
                <a:latin typeface="Times New Roman"/>
                <a:cs typeface="Times New Roman"/>
              </a:rPr>
              <a:t>layer</a:t>
            </a:r>
            <a:r>
              <a:rPr sz="2800" b="1" i="1" spc="-35" dirty="0">
                <a:latin typeface="Times New Roman"/>
                <a:cs typeface="Times New Roman"/>
              </a:rPr>
              <a:t> </a:t>
            </a:r>
            <a:r>
              <a:rPr sz="2800" b="1" i="1" dirty="0">
                <a:latin typeface="Times New Roman"/>
                <a:cs typeface="Times New Roman"/>
              </a:rPr>
              <a:t>in</a:t>
            </a:r>
            <a:r>
              <a:rPr sz="2800" b="1" i="1" spc="-5" dirty="0">
                <a:latin typeface="Times New Roman"/>
                <a:cs typeface="Times New Roman"/>
              </a:rPr>
              <a:t> </a:t>
            </a:r>
            <a:r>
              <a:rPr sz="2800" b="1" i="1" dirty="0">
                <a:latin typeface="Times New Roman"/>
                <a:cs typeface="Times New Roman"/>
              </a:rPr>
              <a:t>the</a:t>
            </a:r>
            <a:r>
              <a:rPr sz="2800" b="1" i="1" spc="-10" dirty="0">
                <a:latin typeface="Times New Roman"/>
                <a:cs typeface="Times New Roman"/>
              </a:rPr>
              <a:t> </a:t>
            </a:r>
            <a:r>
              <a:rPr sz="2800" b="1" i="1" dirty="0">
                <a:latin typeface="Times New Roman"/>
                <a:cs typeface="Times New Roman"/>
              </a:rPr>
              <a:t>OSI </a:t>
            </a:r>
            <a:r>
              <a:rPr sz="2800" b="1" i="1" spc="-204" dirty="0">
                <a:latin typeface="Times New Roman"/>
                <a:cs typeface="Times New Roman"/>
              </a:rPr>
              <a:t>model..</a:t>
            </a:r>
            <a:endParaRPr sz="2800">
              <a:latin typeface="Times New Roman"/>
              <a:cs typeface="Times New Roman"/>
            </a:endParaRPr>
          </a:p>
          <a:p>
            <a:pPr>
              <a:lnSpc>
                <a:spcPct val="100000"/>
              </a:lnSpc>
            </a:pPr>
            <a:endParaRPr sz="3100">
              <a:latin typeface="Times New Roman"/>
              <a:cs typeface="Times New Roman"/>
            </a:endParaRPr>
          </a:p>
          <a:p>
            <a:pPr>
              <a:lnSpc>
                <a:spcPct val="100000"/>
              </a:lnSpc>
              <a:spcBef>
                <a:spcPts val="50"/>
              </a:spcBef>
            </a:pPr>
            <a:endParaRPr sz="3550">
              <a:latin typeface="Times New Roman"/>
              <a:cs typeface="Times New Roman"/>
            </a:endParaRPr>
          </a:p>
          <a:p>
            <a:pPr marL="193040">
              <a:lnSpc>
                <a:spcPct val="100000"/>
              </a:lnSpc>
            </a:pPr>
            <a:r>
              <a:rPr sz="2800" b="1" i="1" u="heavy" spc="-45" dirty="0">
                <a:solidFill>
                  <a:srgbClr val="FF0000"/>
                </a:solidFill>
                <a:uFill>
                  <a:solidFill>
                    <a:srgbClr val="FF0000"/>
                  </a:solidFill>
                </a:uFill>
                <a:latin typeface="Times New Roman"/>
                <a:cs typeface="Times New Roman"/>
              </a:rPr>
              <a:t>Topics</a:t>
            </a:r>
            <a:r>
              <a:rPr sz="2800" b="1" i="1" u="heavy" spc="-35" dirty="0">
                <a:solidFill>
                  <a:srgbClr val="FF0000"/>
                </a:solidFill>
                <a:uFill>
                  <a:solidFill>
                    <a:srgbClr val="FF0000"/>
                  </a:solidFill>
                </a:uFill>
                <a:latin typeface="Times New Roman"/>
                <a:cs typeface="Times New Roman"/>
              </a:rPr>
              <a:t> </a:t>
            </a:r>
            <a:r>
              <a:rPr sz="2800" b="1" i="1" u="heavy" dirty="0">
                <a:solidFill>
                  <a:srgbClr val="FF0000"/>
                </a:solidFill>
                <a:uFill>
                  <a:solidFill>
                    <a:srgbClr val="FF0000"/>
                  </a:solidFill>
                </a:uFill>
                <a:latin typeface="Times New Roman"/>
                <a:cs typeface="Times New Roman"/>
              </a:rPr>
              <a:t>discussed</a:t>
            </a:r>
            <a:r>
              <a:rPr sz="2800" b="1" i="1" u="heavy" spc="-35" dirty="0">
                <a:solidFill>
                  <a:srgbClr val="FF0000"/>
                </a:solidFill>
                <a:uFill>
                  <a:solidFill>
                    <a:srgbClr val="FF0000"/>
                  </a:solidFill>
                </a:uFill>
                <a:latin typeface="Times New Roman"/>
                <a:cs typeface="Times New Roman"/>
              </a:rPr>
              <a:t> </a:t>
            </a:r>
            <a:r>
              <a:rPr sz="2800" b="1" i="1" u="heavy" dirty="0">
                <a:solidFill>
                  <a:srgbClr val="FF0000"/>
                </a:solidFill>
                <a:uFill>
                  <a:solidFill>
                    <a:srgbClr val="FF0000"/>
                  </a:solidFill>
                </a:uFill>
                <a:latin typeface="Times New Roman"/>
                <a:cs typeface="Times New Roman"/>
              </a:rPr>
              <a:t>in</a:t>
            </a:r>
            <a:r>
              <a:rPr sz="2800" b="1" i="1" u="heavy" spc="-15" dirty="0">
                <a:solidFill>
                  <a:srgbClr val="FF0000"/>
                </a:solidFill>
                <a:uFill>
                  <a:solidFill>
                    <a:srgbClr val="FF0000"/>
                  </a:solidFill>
                </a:uFill>
                <a:latin typeface="Times New Roman"/>
                <a:cs typeface="Times New Roman"/>
              </a:rPr>
              <a:t> </a:t>
            </a:r>
            <a:r>
              <a:rPr sz="2800" b="1" i="1" u="heavy" dirty="0">
                <a:solidFill>
                  <a:srgbClr val="FF0000"/>
                </a:solidFill>
                <a:uFill>
                  <a:solidFill>
                    <a:srgbClr val="FF0000"/>
                  </a:solidFill>
                </a:uFill>
                <a:latin typeface="Times New Roman"/>
                <a:cs typeface="Times New Roman"/>
              </a:rPr>
              <a:t>this</a:t>
            </a:r>
            <a:r>
              <a:rPr sz="2800" b="1" i="1" u="heavy" spc="-35" dirty="0">
                <a:solidFill>
                  <a:srgbClr val="FF0000"/>
                </a:solidFill>
                <a:uFill>
                  <a:solidFill>
                    <a:srgbClr val="FF0000"/>
                  </a:solidFill>
                </a:uFill>
                <a:latin typeface="Times New Roman"/>
                <a:cs typeface="Times New Roman"/>
              </a:rPr>
              <a:t> </a:t>
            </a:r>
            <a:r>
              <a:rPr sz="2800" b="1" i="1" u="heavy" dirty="0">
                <a:solidFill>
                  <a:srgbClr val="FF0000"/>
                </a:solidFill>
                <a:uFill>
                  <a:solidFill>
                    <a:srgbClr val="FF0000"/>
                  </a:solidFill>
                </a:uFill>
                <a:latin typeface="Times New Roman"/>
                <a:cs typeface="Times New Roman"/>
              </a:rPr>
              <a:t>section:</a:t>
            </a:r>
            <a:endParaRPr sz="2800">
              <a:latin typeface="Times New Roman"/>
              <a:cs typeface="Times New Roman"/>
            </a:endParaRPr>
          </a:p>
          <a:p>
            <a:pPr marL="165100" marR="5789295">
              <a:lnSpc>
                <a:spcPct val="100000"/>
              </a:lnSpc>
              <a:spcBef>
                <a:spcPts val="400"/>
              </a:spcBef>
            </a:pPr>
            <a:r>
              <a:rPr sz="2400" b="1" spc="-5" dirty="0">
                <a:solidFill>
                  <a:srgbClr val="0033CC"/>
                </a:solidFill>
                <a:latin typeface="Times New Roman"/>
                <a:cs typeface="Times New Roman"/>
              </a:rPr>
              <a:t>Physical </a:t>
            </a:r>
            <a:r>
              <a:rPr sz="2400" b="1" dirty="0">
                <a:solidFill>
                  <a:srgbClr val="0033CC"/>
                </a:solidFill>
                <a:latin typeface="Times New Roman"/>
                <a:cs typeface="Times New Roman"/>
              </a:rPr>
              <a:t>Layer </a:t>
            </a:r>
            <a:r>
              <a:rPr sz="2400" b="1" spc="5" dirty="0">
                <a:solidFill>
                  <a:srgbClr val="0033CC"/>
                </a:solidFill>
                <a:latin typeface="Times New Roman"/>
                <a:cs typeface="Times New Roman"/>
              </a:rPr>
              <a:t> </a:t>
            </a:r>
            <a:r>
              <a:rPr sz="2400" b="1" spc="-5" dirty="0">
                <a:solidFill>
                  <a:srgbClr val="0033CC"/>
                </a:solidFill>
                <a:latin typeface="Times New Roman"/>
                <a:cs typeface="Times New Roman"/>
              </a:rPr>
              <a:t>Data Link Layer </a:t>
            </a:r>
            <a:r>
              <a:rPr sz="2400" b="1" dirty="0">
                <a:solidFill>
                  <a:srgbClr val="0033CC"/>
                </a:solidFill>
                <a:latin typeface="Times New Roman"/>
                <a:cs typeface="Times New Roman"/>
              </a:rPr>
              <a:t> </a:t>
            </a:r>
            <a:r>
              <a:rPr sz="2400" b="1" spc="-5" dirty="0">
                <a:solidFill>
                  <a:srgbClr val="0033CC"/>
                </a:solidFill>
                <a:latin typeface="Times New Roman"/>
                <a:cs typeface="Times New Roman"/>
              </a:rPr>
              <a:t>Network </a:t>
            </a:r>
            <a:r>
              <a:rPr sz="2400" b="1" dirty="0">
                <a:solidFill>
                  <a:srgbClr val="0033CC"/>
                </a:solidFill>
                <a:latin typeface="Times New Roman"/>
                <a:cs typeface="Times New Roman"/>
              </a:rPr>
              <a:t>Layer </a:t>
            </a:r>
            <a:r>
              <a:rPr sz="2400" b="1" spc="5" dirty="0">
                <a:solidFill>
                  <a:srgbClr val="0033CC"/>
                </a:solidFill>
                <a:latin typeface="Times New Roman"/>
                <a:cs typeface="Times New Roman"/>
              </a:rPr>
              <a:t> </a:t>
            </a:r>
            <a:r>
              <a:rPr sz="2400" b="1" spc="-25" dirty="0">
                <a:solidFill>
                  <a:srgbClr val="0033CC"/>
                </a:solidFill>
                <a:latin typeface="Times New Roman"/>
                <a:cs typeface="Times New Roman"/>
              </a:rPr>
              <a:t>Transport</a:t>
            </a:r>
            <a:r>
              <a:rPr sz="2400" b="1" spc="-15" dirty="0">
                <a:solidFill>
                  <a:srgbClr val="0033CC"/>
                </a:solidFill>
                <a:latin typeface="Times New Roman"/>
                <a:cs typeface="Times New Roman"/>
              </a:rPr>
              <a:t> </a:t>
            </a:r>
            <a:r>
              <a:rPr sz="2400" b="1" dirty="0">
                <a:solidFill>
                  <a:srgbClr val="0033CC"/>
                </a:solidFill>
                <a:latin typeface="Times New Roman"/>
                <a:cs typeface="Times New Roman"/>
              </a:rPr>
              <a:t>Layer </a:t>
            </a:r>
            <a:r>
              <a:rPr sz="2400" b="1" spc="5" dirty="0">
                <a:solidFill>
                  <a:srgbClr val="0033CC"/>
                </a:solidFill>
                <a:latin typeface="Times New Roman"/>
                <a:cs typeface="Times New Roman"/>
              </a:rPr>
              <a:t> </a:t>
            </a:r>
            <a:r>
              <a:rPr sz="2400" b="1" spc="-5" dirty="0">
                <a:solidFill>
                  <a:srgbClr val="0033CC"/>
                </a:solidFill>
                <a:latin typeface="Times New Roman"/>
                <a:cs typeface="Times New Roman"/>
              </a:rPr>
              <a:t>Session </a:t>
            </a:r>
            <a:r>
              <a:rPr sz="2400" b="1" dirty="0">
                <a:solidFill>
                  <a:srgbClr val="0033CC"/>
                </a:solidFill>
                <a:latin typeface="Times New Roman"/>
                <a:cs typeface="Times New Roman"/>
              </a:rPr>
              <a:t>Layer </a:t>
            </a:r>
            <a:r>
              <a:rPr sz="2400" b="1" spc="5" dirty="0">
                <a:solidFill>
                  <a:srgbClr val="0033CC"/>
                </a:solidFill>
                <a:latin typeface="Times New Roman"/>
                <a:cs typeface="Times New Roman"/>
              </a:rPr>
              <a:t> </a:t>
            </a:r>
            <a:r>
              <a:rPr sz="2400" b="1" spc="-10" dirty="0">
                <a:solidFill>
                  <a:srgbClr val="0033CC"/>
                </a:solidFill>
                <a:latin typeface="Times New Roman"/>
                <a:cs typeface="Times New Roman"/>
              </a:rPr>
              <a:t>Presentation </a:t>
            </a:r>
            <a:r>
              <a:rPr sz="2400" b="1" spc="-5" dirty="0">
                <a:solidFill>
                  <a:srgbClr val="0033CC"/>
                </a:solidFill>
                <a:latin typeface="Times New Roman"/>
                <a:cs typeface="Times New Roman"/>
              </a:rPr>
              <a:t>Layer </a:t>
            </a:r>
            <a:r>
              <a:rPr sz="2400" b="1" spc="-590" dirty="0">
                <a:solidFill>
                  <a:srgbClr val="0033CC"/>
                </a:solidFill>
                <a:latin typeface="Times New Roman"/>
                <a:cs typeface="Times New Roman"/>
              </a:rPr>
              <a:t> </a:t>
            </a:r>
            <a:r>
              <a:rPr sz="2400" b="1" spc="-5" dirty="0">
                <a:solidFill>
                  <a:srgbClr val="0033CC"/>
                </a:solidFill>
                <a:latin typeface="Times New Roman"/>
                <a:cs typeface="Times New Roman"/>
              </a:rPr>
              <a:t>Application</a:t>
            </a:r>
            <a:r>
              <a:rPr sz="2400" b="1" spc="-45" dirty="0">
                <a:solidFill>
                  <a:srgbClr val="0033CC"/>
                </a:solidFill>
                <a:latin typeface="Times New Roman"/>
                <a:cs typeface="Times New Roman"/>
              </a:rPr>
              <a:t> </a:t>
            </a:r>
            <a:r>
              <a:rPr sz="2400" b="1" spc="-5" dirty="0">
                <a:solidFill>
                  <a:srgbClr val="0033CC"/>
                </a:solidFill>
                <a:latin typeface="Times New Roman"/>
                <a:cs typeface="Times New Roman"/>
              </a:rPr>
              <a:t>Layer</a:t>
            </a:r>
            <a:endParaRPr sz="2400">
              <a:latin typeface="Times New Roman"/>
              <a:cs typeface="Times New Roman"/>
            </a:endParaRPr>
          </a:p>
        </p:txBody>
      </p:sp>
      <p:sp>
        <p:nvSpPr>
          <p:cNvPr id="9" name="object 9"/>
          <p:cNvSpPr txBox="1"/>
          <p:nvPr/>
        </p:nvSpPr>
        <p:spPr>
          <a:xfrm>
            <a:off x="853572" y="6860953"/>
            <a:ext cx="530727" cy="294953"/>
          </a:xfrm>
          <a:prstGeom prst="rect">
            <a:avLst/>
          </a:prstGeom>
        </p:spPr>
        <p:txBody>
          <a:bodyPr vert="horz" wrap="square" lIns="0" tIns="0" rIns="0" bIns="0" rtlCol="0">
            <a:spAutoFit/>
          </a:bodyPr>
          <a:lstStyle/>
          <a:p>
            <a:pPr marL="12700">
              <a:lnSpc>
                <a:spcPts val="2310"/>
              </a:lnSpc>
            </a:pPr>
            <a:r>
              <a:rPr sz="2000" b="1" spc="-5" dirty="0">
                <a:latin typeface="Arial"/>
                <a:cs typeface="Arial"/>
              </a:rPr>
              <a:t>2.</a:t>
            </a:r>
            <a:fld id="{81D60167-4931-47E6-BA6A-407CBD079E47}" type="slidenum">
              <a:rPr sz="2000" b="1" spc="-5" dirty="0">
                <a:latin typeface="Arial"/>
                <a:cs typeface="Arial"/>
              </a:rPr>
              <a:t>14</a:t>
            </a:fld>
            <a:endParaRPr sz="2000" dirty="0">
              <a:latin typeface="Arial"/>
              <a:cs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object 4"/>
          <p:cNvGrpSpPr/>
          <p:nvPr/>
        </p:nvGrpSpPr>
        <p:grpSpPr>
          <a:xfrm>
            <a:off x="774839" y="2919983"/>
            <a:ext cx="9144000" cy="1715769"/>
            <a:chOff x="774839" y="2919983"/>
            <a:chExt cx="9144000" cy="1715769"/>
          </a:xfrm>
        </p:grpSpPr>
        <p:sp>
          <p:nvSpPr>
            <p:cNvPr id="5" name="object 5"/>
            <p:cNvSpPr/>
            <p:nvPr/>
          </p:nvSpPr>
          <p:spPr>
            <a:xfrm>
              <a:off x="774839" y="2919983"/>
              <a:ext cx="9144000" cy="858519"/>
            </a:xfrm>
            <a:custGeom>
              <a:avLst/>
              <a:gdLst/>
              <a:ahLst/>
              <a:cxnLst/>
              <a:rect l="l" t="t" r="r" b="b"/>
              <a:pathLst>
                <a:path w="9144000" h="858520">
                  <a:moveTo>
                    <a:pt x="9144000" y="858012"/>
                  </a:moveTo>
                  <a:lnTo>
                    <a:pt x="9144000" y="0"/>
                  </a:lnTo>
                  <a:lnTo>
                    <a:pt x="0" y="0"/>
                  </a:lnTo>
                  <a:lnTo>
                    <a:pt x="0" y="858012"/>
                  </a:lnTo>
                  <a:lnTo>
                    <a:pt x="9144000" y="858012"/>
                  </a:lnTo>
                  <a:close/>
                </a:path>
              </a:pathLst>
            </a:custGeom>
            <a:solidFill>
              <a:srgbClr val="FFFFFF"/>
            </a:solidFill>
          </p:spPr>
          <p:txBody>
            <a:bodyPr wrap="square" lIns="0" tIns="0" rIns="0" bIns="0" rtlCol="0"/>
            <a:lstStyle/>
            <a:p>
              <a:endParaRPr/>
            </a:p>
          </p:txBody>
        </p:sp>
        <p:sp>
          <p:nvSpPr>
            <p:cNvPr id="6" name="object 6"/>
            <p:cNvSpPr/>
            <p:nvPr/>
          </p:nvSpPr>
          <p:spPr>
            <a:xfrm>
              <a:off x="1232039" y="3282695"/>
              <a:ext cx="8153400" cy="76200"/>
            </a:xfrm>
            <a:custGeom>
              <a:avLst/>
              <a:gdLst/>
              <a:ahLst/>
              <a:cxnLst/>
              <a:rect l="l" t="t" r="r" b="b"/>
              <a:pathLst>
                <a:path w="8153400" h="76200">
                  <a:moveTo>
                    <a:pt x="8153400" y="76200"/>
                  </a:moveTo>
                  <a:lnTo>
                    <a:pt x="8153400" y="0"/>
                  </a:lnTo>
                  <a:lnTo>
                    <a:pt x="0" y="0"/>
                  </a:lnTo>
                  <a:lnTo>
                    <a:pt x="0" y="76200"/>
                  </a:lnTo>
                  <a:lnTo>
                    <a:pt x="8153400" y="76200"/>
                  </a:lnTo>
                  <a:close/>
                </a:path>
              </a:pathLst>
            </a:custGeom>
            <a:solidFill>
              <a:srgbClr val="009900"/>
            </a:solidFill>
          </p:spPr>
          <p:txBody>
            <a:bodyPr wrap="square" lIns="0" tIns="0" rIns="0" bIns="0" rtlCol="0"/>
            <a:lstStyle/>
            <a:p>
              <a:endParaRPr/>
            </a:p>
          </p:txBody>
        </p:sp>
        <p:sp>
          <p:nvSpPr>
            <p:cNvPr id="7" name="object 7"/>
            <p:cNvSpPr/>
            <p:nvPr/>
          </p:nvSpPr>
          <p:spPr>
            <a:xfrm>
              <a:off x="1270139" y="3412997"/>
              <a:ext cx="8077200" cy="365125"/>
            </a:xfrm>
            <a:custGeom>
              <a:avLst/>
              <a:gdLst/>
              <a:ahLst/>
              <a:cxnLst/>
              <a:rect l="l" t="t" r="r" b="b"/>
              <a:pathLst>
                <a:path w="8077200" h="365125">
                  <a:moveTo>
                    <a:pt x="8077200" y="364998"/>
                  </a:moveTo>
                  <a:lnTo>
                    <a:pt x="8077200" y="0"/>
                  </a:lnTo>
                  <a:lnTo>
                    <a:pt x="0" y="0"/>
                  </a:lnTo>
                  <a:lnTo>
                    <a:pt x="0" y="364998"/>
                  </a:lnTo>
                  <a:lnTo>
                    <a:pt x="8077200" y="364998"/>
                  </a:lnTo>
                  <a:close/>
                </a:path>
              </a:pathLst>
            </a:custGeom>
            <a:solidFill>
              <a:srgbClr val="99FF33"/>
            </a:solidFill>
          </p:spPr>
          <p:txBody>
            <a:bodyPr wrap="square" lIns="0" tIns="0" rIns="0" bIns="0" rtlCol="0"/>
            <a:lstStyle/>
            <a:p>
              <a:endParaRPr/>
            </a:p>
          </p:txBody>
        </p:sp>
        <p:sp>
          <p:nvSpPr>
            <p:cNvPr id="9" name="object 9"/>
            <p:cNvSpPr/>
            <p:nvPr/>
          </p:nvSpPr>
          <p:spPr>
            <a:xfrm>
              <a:off x="774839" y="3777233"/>
              <a:ext cx="9144000" cy="858519"/>
            </a:xfrm>
            <a:custGeom>
              <a:avLst/>
              <a:gdLst/>
              <a:ahLst/>
              <a:cxnLst/>
              <a:rect l="l" t="t" r="r" b="b"/>
              <a:pathLst>
                <a:path w="9144000" h="858520">
                  <a:moveTo>
                    <a:pt x="9144000" y="858012"/>
                  </a:moveTo>
                  <a:lnTo>
                    <a:pt x="9144000" y="0"/>
                  </a:lnTo>
                  <a:lnTo>
                    <a:pt x="0" y="0"/>
                  </a:lnTo>
                  <a:lnTo>
                    <a:pt x="0" y="858012"/>
                  </a:lnTo>
                  <a:lnTo>
                    <a:pt x="9144000" y="858012"/>
                  </a:lnTo>
                  <a:close/>
                </a:path>
              </a:pathLst>
            </a:custGeom>
            <a:solidFill>
              <a:srgbClr val="FFFFFF"/>
            </a:solidFill>
          </p:spPr>
          <p:txBody>
            <a:bodyPr wrap="square" lIns="0" tIns="0" rIns="0" bIns="0" rtlCol="0"/>
            <a:lstStyle/>
            <a:p>
              <a:endParaRPr/>
            </a:p>
          </p:txBody>
        </p:sp>
        <p:sp>
          <p:nvSpPr>
            <p:cNvPr id="10" name="object 10"/>
            <p:cNvSpPr/>
            <p:nvPr/>
          </p:nvSpPr>
          <p:spPr>
            <a:xfrm>
              <a:off x="1234325" y="4273295"/>
              <a:ext cx="8153400" cy="76200"/>
            </a:xfrm>
            <a:custGeom>
              <a:avLst/>
              <a:gdLst/>
              <a:ahLst/>
              <a:cxnLst/>
              <a:rect l="l" t="t" r="r" b="b"/>
              <a:pathLst>
                <a:path w="8153400" h="76200">
                  <a:moveTo>
                    <a:pt x="8153400" y="76200"/>
                  </a:moveTo>
                  <a:lnTo>
                    <a:pt x="8153400" y="0"/>
                  </a:lnTo>
                  <a:lnTo>
                    <a:pt x="0" y="0"/>
                  </a:lnTo>
                  <a:lnTo>
                    <a:pt x="0" y="76200"/>
                  </a:lnTo>
                  <a:lnTo>
                    <a:pt x="8153400" y="76200"/>
                  </a:lnTo>
                  <a:close/>
                </a:path>
              </a:pathLst>
            </a:custGeom>
            <a:solidFill>
              <a:srgbClr val="009900"/>
            </a:solidFill>
          </p:spPr>
          <p:txBody>
            <a:bodyPr wrap="square" lIns="0" tIns="0" rIns="0" bIns="0" rtlCol="0"/>
            <a:lstStyle/>
            <a:p>
              <a:endParaRPr/>
            </a:p>
          </p:txBody>
        </p:sp>
        <p:sp>
          <p:nvSpPr>
            <p:cNvPr id="11" name="object 11"/>
            <p:cNvSpPr/>
            <p:nvPr/>
          </p:nvSpPr>
          <p:spPr>
            <a:xfrm>
              <a:off x="1270139" y="3777233"/>
              <a:ext cx="8077200" cy="458470"/>
            </a:xfrm>
            <a:custGeom>
              <a:avLst/>
              <a:gdLst/>
              <a:ahLst/>
              <a:cxnLst/>
              <a:rect l="l" t="t" r="r" b="b"/>
              <a:pathLst>
                <a:path w="8077200" h="458470">
                  <a:moveTo>
                    <a:pt x="8077200" y="457962"/>
                  </a:moveTo>
                  <a:lnTo>
                    <a:pt x="8077200" y="0"/>
                  </a:lnTo>
                  <a:lnTo>
                    <a:pt x="0" y="0"/>
                  </a:lnTo>
                  <a:lnTo>
                    <a:pt x="0" y="457962"/>
                  </a:lnTo>
                  <a:lnTo>
                    <a:pt x="8077200" y="457962"/>
                  </a:lnTo>
                  <a:close/>
                </a:path>
              </a:pathLst>
            </a:custGeom>
            <a:solidFill>
              <a:srgbClr val="99FF33"/>
            </a:solidFill>
          </p:spPr>
          <p:txBody>
            <a:bodyPr wrap="square" lIns="0" tIns="0" rIns="0" bIns="0" rtlCol="0"/>
            <a:lstStyle/>
            <a:p>
              <a:endParaRPr/>
            </a:p>
          </p:txBody>
        </p:sp>
      </p:grpSp>
      <p:sp>
        <p:nvSpPr>
          <p:cNvPr id="12" name="object 12"/>
          <p:cNvSpPr txBox="1"/>
          <p:nvPr/>
        </p:nvSpPr>
        <p:spPr>
          <a:xfrm>
            <a:off x="2024767" y="3435350"/>
            <a:ext cx="6567805" cy="756920"/>
          </a:xfrm>
          <a:prstGeom prst="rect">
            <a:avLst/>
          </a:prstGeom>
        </p:spPr>
        <p:txBody>
          <a:bodyPr vert="horz" wrap="square" lIns="0" tIns="12700" rIns="0" bIns="0" rtlCol="0">
            <a:spAutoFit/>
          </a:bodyPr>
          <a:lstStyle/>
          <a:p>
            <a:pPr marL="224790" marR="5080" indent="-212725">
              <a:lnSpc>
                <a:spcPct val="100000"/>
              </a:lnSpc>
              <a:spcBef>
                <a:spcPts val="100"/>
              </a:spcBef>
            </a:pPr>
            <a:r>
              <a:rPr sz="2400" b="1" spc="-5" dirty="0">
                <a:latin typeface="Times New Roman"/>
                <a:cs typeface="Times New Roman"/>
              </a:rPr>
              <a:t>The</a:t>
            </a:r>
            <a:r>
              <a:rPr sz="2400" b="1" spc="-20" dirty="0">
                <a:latin typeface="Times New Roman"/>
                <a:cs typeface="Times New Roman"/>
              </a:rPr>
              <a:t> </a:t>
            </a:r>
            <a:r>
              <a:rPr sz="2400" b="1" spc="-5" dirty="0">
                <a:latin typeface="Times New Roman"/>
                <a:cs typeface="Times New Roman"/>
              </a:rPr>
              <a:t>physical </a:t>
            </a:r>
            <a:r>
              <a:rPr sz="2400" b="1" dirty="0">
                <a:latin typeface="Times New Roman"/>
                <a:cs typeface="Times New Roman"/>
              </a:rPr>
              <a:t>layer</a:t>
            </a:r>
            <a:r>
              <a:rPr sz="2400" b="1" spc="-65" dirty="0">
                <a:latin typeface="Times New Roman"/>
                <a:cs typeface="Times New Roman"/>
              </a:rPr>
              <a:t> </a:t>
            </a:r>
            <a:r>
              <a:rPr sz="2400" b="1" spc="-5" dirty="0">
                <a:latin typeface="Times New Roman"/>
                <a:cs typeface="Times New Roman"/>
              </a:rPr>
              <a:t>is responsible</a:t>
            </a:r>
            <a:r>
              <a:rPr sz="2400" b="1" spc="-10" dirty="0">
                <a:latin typeface="Times New Roman"/>
                <a:cs typeface="Times New Roman"/>
              </a:rPr>
              <a:t> </a:t>
            </a:r>
            <a:r>
              <a:rPr sz="2400" b="1" dirty="0">
                <a:latin typeface="Times New Roman"/>
                <a:cs typeface="Times New Roman"/>
              </a:rPr>
              <a:t>for</a:t>
            </a:r>
            <a:r>
              <a:rPr sz="2400" b="1" spc="-50" dirty="0">
                <a:latin typeface="Times New Roman"/>
                <a:cs typeface="Times New Roman"/>
              </a:rPr>
              <a:t> </a:t>
            </a:r>
            <a:r>
              <a:rPr sz="2400" b="1" dirty="0">
                <a:latin typeface="Times New Roman"/>
                <a:cs typeface="Times New Roman"/>
              </a:rPr>
              <a:t>movements</a:t>
            </a:r>
            <a:r>
              <a:rPr sz="2400" b="1" spc="-10" dirty="0">
                <a:latin typeface="Times New Roman"/>
                <a:cs typeface="Times New Roman"/>
              </a:rPr>
              <a:t> </a:t>
            </a:r>
            <a:r>
              <a:rPr sz="2400" b="1" dirty="0">
                <a:latin typeface="Times New Roman"/>
                <a:cs typeface="Times New Roman"/>
              </a:rPr>
              <a:t>of </a:t>
            </a:r>
            <a:r>
              <a:rPr sz="2400" b="1" spc="-585" dirty="0">
                <a:latin typeface="Times New Roman"/>
                <a:cs typeface="Times New Roman"/>
              </a:rPr>
              <a:t> </a:t>
            </a:r>
            <a:r>
              <a:rPr sz="2400" b="1" spc="-5" dirty="0">
                <a:latin typeface="Times New Roman"/>
                <a:cs typeface="Times New Roman"/>
              </a:rPr>
              <a:t>individual bits</a:t>
            </a:r>
            <a:r>
              <a:rPr sz="2400" b="1" dirty="0">
                <a:latin typeface="Times New Roman"/>
                <a:cs typeface="Times New Roman"/>
              </a:rPr>
              <a:t> </a:t>
            </a:r>
            <a:r>
              <a:rPr sz="2400" b="1" spc="-15" dirty="0">
                <a:latin typeface="Times New Roman"/>
                <a:cs typeface="Times New Roman"/>
              </a:rPr>
              <a:t>from</a:t>
            </a:r>
            <a:r>
              <a:rPr sz="2400" b="1" dirty="0">
                <a:latin typeface="Times New Roman"/>
                <a:cs typeface="Times New Roman"/>
              </a:rPr>
              <a:t> </a:t>
            </a:r>
            <a:r>
              <a:rPr sz="2400" b="1" spc="-5" dirty="0">
                <a:latin typeface="Times New Roman"/>
                <a:cs typeface="Times New Roman"/>
              </a:rPr>
              <a:t>one hop</a:t>
            </a:r>
            <a:r>
              <a:rPr sz="2400" b="1" dirty="0">
                <a:latin typeface="Times New Roman"/>
                <a:cs typeface="Times New Roman"/>
              </a:rPr>
              <a:t> </a:t>
            </a:r>
            <a:r>
              <a:rPr sz="2400" b="1" spc="-5" dirty="0">
                <a:latin typeface="Times New Roman"/>
                <a:cs typeface="Times New Roman"/>
              </a:rPr>
              <a:t>(node)</a:t>
            </a:r>
            <a:r>
              <a:rPr sz="2400" b="1" dirty="0">
                <a:latin typeface="Times New Roman"/>
                <a:cs typeface="Times New Roman"/>
              </a:rPr>
              <a:t> </a:t>
            </a:r>
            <a:r>
              <a:rPr sz="2400" b="1" spc="-5" dirty="0">
                <a:latin typeface="Times New Roman"/>
                <a:cs typeface="Times New Roman"/>
              </a:rPr>
              <a:t>to</a:t>
            </a:r>
            <a:r>
              <a:rPr sz="2400" b="1" dirty="0">
                <a:latin typeface="Times New Roman"/>
                <a:cs typeface="Times New Roman"/>
              </a:rPr>
              <a:t> </a:t>
            </a:r>
            <a:r>
              <a:rPr sz="2400" b="1" spc="-5" dirty="0">
                <a:latin typeface="Times New Roman"/>
                <a:cs typeface="Times New Roman"/>
              </a:rPr>
              <a:t>the next.</a:t>
            </a:r>
            <a:endParaRPr sz="2400">
              <a:latin typeface="Times New Roman"/>
              <a:cs typeface="Times New Roman"/>
            </a:endParaRPr>
          </a:p>
        </p:txBody>
      </p:sp>
      <p:sp>
        <p:nvSpPr>
          <p:cNvPr id="13" name="object 13"/>
          <p:cNvSpPr txBox="1">
            <a:spLocks noGrp="1"/>
          </p:cNvSpPr>
          <p:nvPr>
            <p:ph type="sldNum" sz="quarter" idx="7"/>
          </p:nvPr>
        </p:nvSpPr>
        <p:spPr>
          <a:prstGeom prst="rect">
            <a:avLst/>
          </a:prstGeom>
        </p:spPr>
        <p:txBody>
          <a:bodyPr vert="horz" wrap="square" lIns="0" tIns="0" rIns="0" bIns="0" rtlCol="0">
            <a:spAutoFit/>
          </a:bodyPr>
          <a:lstStyle/>
          <a:p>
            <a:pPr marL="12700">
              <a:lnSpc>
                <a:spcPts val="2310"/>
              </a:lnSpc>
            </a:pPr>
            <a:r>
              <a:rPr spc="-5" dirty="0"/>
              <a:t>2.</a:t>
            </a:r>
            <a:fld id="{81D60167-4931-47E6-BA6A-407CBD079E47}" type="slidenum">
              <a:rPr spc="-5" dirty="0"/>
              <a:t>15</a:t>
            </a:fld>
            <a:endParaRPr spc="-5"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58373" y="752347"/>
            <a:ext cx="2964815" cy="391160"/>
          </a:xfrm>
          <a:prstGeom prst="rect">
            <a:avLst/>
          </a:prstGeom>
        </p:spPr>
        <p:txBody>
          <a:bodyPr vert="horz" wrap="square" lIns="0" tIns="12700" rIns="0" bIns="0" rtlCol="0">
            <a:spAutoFit/>
          </a:bodyPr>
          <a:lstStyle/>
          <a:p>
            <a:pPr marL="12700">
              <a:lnSpc>
                <a:spcPct val="100000"/>
              </a:lnSpc>
              <a:spcBef>
                <a:spcPts val="100"/>
              </a:spcBef>
              <a:tabLst>
                <a:tab pos="1477645" algn="l"/>
              </a:tabLst>
            </a:pPr>
            <a:r>
              <a:rPr sz="2400" spc="-15" dirty="0">
                <a:solidFill>
                  <a:srgbClr val="3333CC"/>
                </a:solidFill>
              </a:rPr>
              <a:t>Figure</a:t>
            </a:r>
            <a:r>
              <a:rPr sz="2400" spc="-5" dirty="0">
                <a:solidFill>
                  <a:srgbClr val="3333CC"/>
                </a:solidFill>
              </a:rPr>
              <a:t> 2.5	</a:t>
            </a:r>
            <a:r>
              <a:rPr sz="2000" i="1" spc="-5" dirty="0">
                <a:latin typeface="Times New Roman"/>
                <a:cs typeface="Times New Roman"/>
              </a:rPr>
              <a:t>Physical</a:t>
            </a:r>
            <a:r>
              <a:rPr sz="2000" i="1" spc="-55" dirty="0">
                <a:latin typeface="Times New Roman"/>
                <a:cs typeface="Times New Roman"/>
              </a:rPr>
              <a:t> </a:t>
            </a:r>
            <a:r>
              <a:rPr sz="2000" i="1" spc="-5" dirty="0">
                <a:latin typeface="Times New Roman"/>
                <a:cs typeface="Times New Roman"/>
              </a:rPr>
              <a:t>layer</a:t>
            </a:r>
            <a:endParaRPr sz="2000">
              <a:latin typeface="Times New Roman"/>
              <a:cs typeface="Times New Roman"/>
            </a:endParaRPr>
          </a:p>
        </p:txBody>
      </p:sp>
      <p:sp>
        <p:nvSpPr>
          <p:cNvPr id="3" name="object 3"/>
          <p:cNvSpPr/>
          <p:nvPr/>
        </p:nvSpPr>
        <p:spPr>
          <a:xfrm>
            <a:off x="927239" y="1330452"/>
            <a:ext cx="8763000" cy="19050"/>
          </a:xfrm>
          <a:custGeom>
            <a:avLst/>
            <a:gdLst/>
            <a:ahLst/>
            <a:cxnLst/>
            <a:rect l="l" t="t" r="r" b="b"/>
            <a:pathLst>
              <a:path w="8763000" h="19050">
                <a:moveTo>
                  <a:pt x="8763000" y="19049"/>
                </a:moveTo>
                <a:lnTo>
                  <a:pt x="8763000" y="0"/>
                </a:lnTo>
                <a:lnTo>
                  <a:pt x="0" y="0"/>
                </a:lnTo>
                <a:lnTo>
                  <a:pt x="0" y="19050"/>
                </a:lnTo>
                <a:lnTo>
                  <a:pt x="8763000" y="19049"/>
                </a:lnTo>
                <a:close/>
              </a:path>
            </a:pathLst>
          </a:custGeom>
          <a:solidFill>
            <a:srgbClr val="FF0000"/>
          </a:solidFill>
        </p:spPr>
        <p:txBody>
          <a:bodyPr wrap="square" lIns="0" tIns="0" rIns="0" bIns="0" rtlCol="0"/>
          <a:lstStyle/>
          <a:p>
            <a:endParaRPr/>
          </a:p>
        </p:txBody>
      </p:sp>
      <p:pic>
        <p:nvPicPr>
          <p:cNvPr id="4" name="object 4"/>
          <p:cNvPicPr/>
          <p:nvPr/>
        </p:nvPicPr>
        <p:blipFill>
          <a:blip r:embed="rId2" cstate="print"/>
          <a:stretch>
            <a:fillRect/>
          </a:stretch>
        </p:blipFill>
        <p:spPr>
          <a:xfrm>
            <a:off x="984389" y="2699004"/>
            <a:ext cx="8629650" cy="2755392"/>
          </a:xfrm>
          <a:prstGeom prst="rect">
            <a:avLst/>
          </a:prstGeom>
        </p:spPr>
      </p:pic>
      <p:sp>
        <p:nvSpPr>
          <p:cNvPr id="5" name="object 5"/>
          <p:cNvSpPr/>
          <p:nvPr/>
        </p:nvSpPr>
        <p:spPr>
          <a:xfrm>
            <a:off x="927239" y="6483096"/>
            <a:ext cx="8763000" cy="76200"/>
          </a:xfrm>
          <a:custGeom>
            <a:avLst/>
            <a:gdLst/>
            <a:ahLst/>
            <a:cxnLst/>
            <a:rect l="l" t="t" r="r" b="b"/>
            <a:pathLst>
              <a:path w="8763000" h="76200">
                <a:moveTo>
                  <a:pt x="8763000" y="76200"/>
                </a:moveTo>
                <a:lnTo>
                  <a:pt x="8763000" y="0"/>
                </a:lnTo>
                <a:lnTo>
                  <a:pt x="0" y="0"/>
                </a:lnTo>
                <a:lnTo>
                  <a:pt x="0" y="76200"/>
                </a:lnTo>
                <a:lnTo>
                  <a:pt x="8763000" y="76200"/>
                </a:lnTo>
                <a:close/>
              </a:path>
            </a:pathLst>
          </a:custGeom>
          <a:solidFill>
            <a:srgbClr val="FF0000"/>
          </a:solidFill>
        </p:spPr>
        <p:txBody>
          <a:bodyPr wrap="square" lIns="0" tIns="0" rIns="0" bIns="0" rtlCol="0"/>
          <a:lstStyle/>
          <a:p>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2700">
              <a:lnSpc>
                <a:spcPts val="2310"/>
              </a:lnSpc>
            </a:pPr>
            <a:r>
              <a:rPr spc="-5" dirty="0"/>
              <a:t>2.</a:t>
            </a:r>
            <a:fld id="{81D60167-4931-47E6-BA6A-407CBD079E47}" type="slidenum">
              <a:rPr spc="-5" dirty="0"/>
              <a:t>16</a:t>
            </a:fld>
            <a:endParaRPr spc="-5"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58373" y="752347"/>
            <a:ext cx="2964815" cy="391160"/>
          </a:xfrm>
          <a:prstGeom prst="rect">
            <a:avLst/>
          </a:prstGeom>
        </p:spPr>
        <p:txBody>
          <a:bodyPr vert="horz" wrap="square" lIns="0" tIns="12700" rIns="0" bIns="0" rtlCol="0">
            <a:spAutoFit/>
          </a:bodyPr>
          <a:lstStyle/>
          <a:p>
            <a:pPr marL="12700">
              <a:lnSpc>
                <a:spcPct val="100000"/>
              </a:lnSpc>
              <a:spcBef>
                <a:spcPts val="100"/>
              </a:spcBef>
              <a:tabLst>
                <a:tab pos="1477645" algn="l"/>
              </a:tabLst>
            </a:pPr>
            <a:r>
              <a:rPr sz="2400" spc="-15" dirty="0">
                <a:solidFill>
                  <a:srgbClr val="3333CC"/>
                </a:solidFill>
              </a:rPr>
              <a:t>Figure</a:t>
            </a:r>
            <a:r>
              <a:rPr sz="2400" spc="-5" dirty="0">
                <a:solidFill>
                  <a:srgbClr val="3333CC"/>
                </a:solidFill>
              </a:rPr>
              <a:t> 2.5	</a:t>
            </a:r>
            <a:r>
              <a:rPr sz="2000" i="1" spc="-5" dirty="0">
                <a:latin typeface="Times New Roman"/>
                <a:cs typeface="Times New Roman"/>
              </a:rPr>
              <a:t>Physical</a:t>
            </a:r>
            <a:r>
              <a:rPr sz="2000" i="1" spc="-55" dirty="0">
                <a:latin typeface="Times New Roman"/>
                <a:cs typeface="Times New Roman"/>
              </a:rPr>
              <a:t> </a:t>
            </a:r>
            <a:r>
              <a:rPr sz="2000" i="1" spc="-5" dirty="0">
                <a:latin typeface="Times New Roman"/>
                <a:cs typeface="Times New Roman"/>
              </a:rPr>
              <a:t>layer</a:t>
            </a:r>
            <a:endParaRPr sz="2000">
              <a:latin typeface="Times New Roman"/>
              <a:cs typeface="Times New Roman"/>
            </a:endParaRPr>
          </a:p>
        </p:txBody>
      </p:sp>
      <p:sp>
        <p:nvSpPr>
          <p:cNvPr id="3" name="object 3"/>
          <p:cNvSpPr/>
          <p:nvPr/>
        </p:nvSpPr>
        <p:spPr>
          <a:xfrm>
            <a:off x="927239" y="1330452"/>
            <a:ext cx="8763000" cy="19050"/>
          </a:xfrm>
          <a:custGeom>
            <a:avLst/>
            <a:gdLst/>
            <a:ahLst/>
            <a:cxnLst/>
            <a:rect l="l" t="t" r="r" b="b"/>
            <a:pathLst>
              <a:path w="8763000" h="19050">
                <a:moveTo>
                  <a:pt x="8763000" y="19049"/>
                </a:moveTo>
                <a:lnTo>
                  <a:pt x="8763000" y="0"/>
                </a:lnTo>
                <a:lnTo>
                  <a:pt x="0" y="0"/>
                </a:lnTo>
                <a:lnTo>
                  <a:pt x="0" y="19050"/>
                </a:lnTo>
                <a:lnTo>
                  <a:pt x="8763000" y="19049"/>
                </a:lnTo>
                <a:close/>
              </a:path>
            </a:pathLst>
          </a:custGeom>
          <a:solidFill>
            <a:srgbClr val="FF0000"/>
          </a:solidFill>
        </p:spPr>
        <p:txBody>
          <a:bodyPr wrap="square" lIns="0" tIns="0" rIns="0" bIns="0" rtlCol="0"/>
          <a:lstStyle/>
          <a:p>
            <a:endParaRPr/>
          </a:p>
        </p:txBody>
      </p:sp>
      <p:sp>
        <p:nvSpPr>
          <p:cNvPr id="5" name="object 5"/>
          <p:cNvSpPr/>
          <p:nvPr/>
        </p:nvSpPr>
        <p:spPr>
          <a:xfrm>
            <a:off x="927239" y="6483096"/>
            <a:ext cx="8763000" cy="76200"/>
          </a:xfrm>
          <a:custGeom>
            <a:avLst/>
            <a:gdLst/>
            <a:ahLst/>
            <a:cxnLst/>
            <a:rect l="l" t="t" r="r" b="b"/>
            <a:pathLst>
              <a:path w="8763000" h="76200">
                <a:moveTo>
                  <a:pt x="8763000" y="76200"/>
                </a:moveTo>
                <a:lnTo>
                  <a:pt x="8763000" y="0"/>
                </a:lnTo>
                <a:lnTo>
                  <a:pt x="0" y="0"/>
                </a:lnTo>
                <a:lnTo>
                  <a:pt x="0" y="76200"/>
                </a:lnTo>
                <a:lnTo>
                  <a:pt x="8763000" y="76200"/>
                </a:lnTo>
                <a:close/>
              </a:path>
            </a:pathLst>
          </a:custGeom>
          <a:solidFill>
            <a:srgbClr val="FF0000"/>
          </a:solidFill>
        </p:spPr>
        <p:txBody>
          <a:bodyPr wrap="square" lIns="0" tIns="0" rIns="0" bIns="0" rtlCol="0"/>
          <a:lstStyle/>
          <a:p>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2700">
              <a:lnSpc>
                <a:spcPts val="2310"/>
              </a:lnSpc>
            </a:pPr>
            <a:r>
              <a:rPr spc="-5" dirty="0"/>
              <a:t>2.</a:t>
            </a:r>
            <a:fld id="{81D60167-4931-47E6-BA6A-407CBD079E47}" type="slidenum">
              <a:rPr spc="-5" dirty="0"/>
              <a:t>17</a:t>
            </a:fld>
            <a:endParaRPr spc="-5" dirty="0"/>
          </a:p>
        </p:txBody>
      </p:sp>
      <p:sp>
        <p:nvSpPr>
          <p:cNvPr id="7" name="Rectangle 6"/>
          <p:cNvSpPr/>
          <p:nvPr/>
        </p:nvSpPr>
        <p:spPr>
          <a:xfrm>
            <a:off x="1079500" y="1571625"/>
            <a:ext cx="8686800" cy="3970318"/>
          </a:xfrm>
          <a:prstGeom prst="rect">
            <a:avLst/>
          </a:prstGeom>
        </p:spPr>
        <p:txBody>
          <a:bodyPr wrap="square">
            <a:spAutoFit/>
          </a:bodyPr>
          <a:lstStyle/>
          <a:p>
            <a:r>
              <a:rPr lang="en-US" sz="2800" dirty="0">
                <a:latin typeface="Times New Roman" panose="02020603050405020304" pitchFamily="18" charset="0"/>
                <a:cs typeface="Times New Roman" panose="02020603050405020304" pitchFamily="18" charset="0"/>
              </a:rPr>
              <a:t>The physical layer is also concerned with the following:</a:t>
            </a:r>
          </a:p>
          <a:p>
            <a:r>
              <a:rPr lang="en-US" sz="2800" dirty="0">
                <a:latin typeface="Times New Roman" panose="02020603050405020304" pitchFamily="18" charset="0"/>
                <a:cs typeface="Times New Roman" panose="02020603050405020304" pitchFamily="18" charset="0"/>
              </a:rPr>
              <a:t> </a:t>
            </a:r>
          </a:p>
          <a:p>
            <a:pPr marL="725488" indent="-725488">
              <a:buFont typeface="Wingdings" panose="05000000000000000000" pitchFamily="2" charset="2"/>
              <a:buChar char="ü"/>
            </a:pPr>
            <a:r>
              <a:rPr lang="en-US" sz="2800" dirty="0">
                <a:latin typeface="Times New Roman" panose="02020603050405020304" pitchFamily="18" charset="0"/>
                <a:cs typeface="Times New Roman" panose="02020603050405020304" pitchFamily="18" charset="0"/>
              </a:rPr>
              <a:t>Physical characteristics of interfaces and medium</a:t>
            </a:r>
          </a:p>
          <a:p>
            <a:pPr marL="725488" indent="-725488">
              <a:buFont typeface="Wingdings" panose="05000000000000000000" pitchFamily="2" charset="2"/>
              <a:buChar char="ü"/>
            </a:pPr>
            <a:r>
              <a:rPr lang="en-IN" sz="2800" dirty="0">
                <a:latin typeface="Times New Roman" panose="02020603050405020304" pitchFamily="18" charset="0"/>
                <a:cs typeface="Times New Roman" panose="02020603050405020304" pitchFamily="18" charset="0"/>
              </a:rPr>
              <a:t>Representation of bits</a:t>
            </a:r>
          </a:p>
          <a:p>
            <a:pPr marL="725488" indent="-725488">
              <a:buFont typeface="Wingdings" panose="05000000000000000000" pitchFamily="2" charset="2"/>
              <a:buChar char="ü"/>
            </a:pPr>
            <a:r>
              <a:rPr lang="en-IN" sz="2800" dirty="0">
                <a:latin typeface="Times New Roman" panose="02020603050405020304" pitchFamily="18" charset="0"/>
                <a:cs typeface="Times New Roman" panose="02020603050405020304" pitchFamily="18" charset="0"/>
              </a:rPr>
              <a:t>Data rate</a:t>
            </a:r>
          </a:p>
          <a:p>
            <a:pPr marL="725488" indent="-725488">
              <a:buFont typeface="Wingdings" panose="05000000000000000000" pitchFamily="2" charset="2"/>
              <a:buChar char="ü"/>
            </a:pPr>
            <a:r>
              <a:rPr lang="en-IN" sz="2800" dirty="0">
                <a:latin typeface="Times New Roman" panose="02020603050405020304" pitchFamily="18" charset="0"/>
                <a:cs typeface="Times New Roman" panose="02020603050405020304" pitchFamily="18" charset="0"/>
              </a:rPr>
              <a:t>Synchronization of bits</a:t>
            </a:r>
          </a:p>
          <a:p>
            <a:pPr marL="725488" indent="-725488">
              <a:buFont typeface="Wingdings" panose="05000000000000000000" pitchFamily="2" charset="2"/>
              <a:buChar char="ü"/>
            </a:pPr>
            <a:r>
              <a:rPr lang="en-IN" sz="2800" dirty="0">
                <a:latin typeface="Times New Roman" panose="02020603050405020304" pitchFamily="18" charset="0"/>
                <a:cs typeface="Times New Roman" panose="02020603050405020304" pitchFamily="18" charset="0"/>
              </a:rPr>
              <a:t>Line configuration</a:t>
            </a:r>
          </a:p>
          <a:p>
            <a:pPr marL="725488" indent="-725488">
              <a:buFont typeface="Wingdings" panose="05000000000000000000" pitchFamily="2" charset="2"/>
              <a:buChar char="ü"/>
            </a:pPr>
            <a:r>
              <a:rPr lang="en-IN" sz="2800" dirty="0">
                <a:latin typeface="Times New Roman" panose="02020603050405020304" pitchFamily="18" charset="0"/>
                <a:cs typeface="Times New Roman" panose="02020603050405020304" pitchFamily="18" charset="0"/>
              </a:rPr>
              <a:t>Physical topology</a:t>
            </a:r>
          </a:p>
          <a:p>
            <a:pPr marL="725488" indent="-725488">
              <a:buFont typeface="Wingdings" panose="05000000000000000000" pitchFamily="2" charset="2"/>
              <a:buChar char="ü"/>
            </a:pPr>
            <a:r>
              <a:rPr lang="en-IN" sz="2800" dirty="0">
                <a:latin typeface="Times New Roman" panose="02020603050405020304" pitchFamily="18" charset="0"/>
                <a:cs typeface="Times New Roman" panose="02020603050405020304" pitchFamily="18" charset="0"/>
              </a:rPr>
              <a:t>Transmission mode</a:t>
            </a:r>
          </a:p>
        </p:txBody>
      </p:sp>
    </p:spTree>
    <p:extLst>
      <p:ext uri="{BB962C8B-B14F-4D97-AF65-F5344CB8AC3E}">
        <p14:creationId xmlns:p14="http://schemas.microsoft.com/office/powerpoint/2010/main" val="41741674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object 4"/>
          <p:cNvGrpSpPr/>
          <p:nvPr/>
        </p:nvGrpSpPr>
        <p:grpSpPr>
          <a:xfrm>
            <a:off x="774839" y="2919983"/>
            <a:ext cx="9144000" cy="1715769"/>
            <a:chOff x="774839" y="2919983"/>
            <a:chExt cx="9144000" cy="1715769"/>
          </a:xfrm>
        </p:grpSpPr>
        <p:sp>
          <p:nvSpPr>
            <p:cNvPr id="5" name="object 5"/>
            <p:cNvSpPr/>
            <p:nvPr/>
          </p:nvSpPr>
          <p:spPr>
            <a:xfrm>
              <a:off x="774839" y="2919983"/>
              <a:ext cx="9144000" cy="858519"/>
            </a:xfrm>
            <a:custGeom>
              <a:avLst/>
              <a:gdLst/>
              <a:ahLst/>
              <a:cxnLst/>
              <a:rect l="l" t="t" r="r" b="b"/>
              <a:pathLst>
                <a:path w="9144000" h="858520">
                  <a:moveTo>
                    <a:pt x="9144000" y="858012"/>
                  </a:moveTo>
                  <a:lnTo>
                    <a:pt x="9144000" y="0"/>
                  </a:lnTo>
                  <a:lnTo>
                    <a:pt x="0" y="0"/>
                  </a:lnTo>
                  <a:lnTo>
                    <a:pt x="0" y="858012"/>
                  </a:lnTo>
                  <a:lnTo>
                    <a:pt x="9144000" y="858012"/>
                  </a:lnTo>
                  <a:close/>
                </a:path>
              </a:pathLst>
            </a:custGeom>
            <a:solidFill>
              <a:srgbClr val="FFFFFF"/>
            </a:solidFill>
          </p:spPr>
          <p:txBody>
            <a:bodyPr wrap="square" lIns="0" tIns="0" rIns="0" bIns="0" rtlCol="0"/>
            <a:lstStyle/>
            <a:p>
              <a:endParaRPr/>
            </a:p>
          </p:txBody>
        </p:sp>
        <p:sp>
          <p:nvSpPr>
            <p:cNvPr id="6" name="object 6"/>
            <p:cNvSpPr/>
            <p:nvPr/>
          </p:nvSpPr>
          <p:spPr>
            <a:xfrm>
              <a:off x="1232039" y="3282695"/>
              <a:ext cx="8153400" cy="76200"/>
            </a:xfrm>
            <a:custGeom>
              <a:avLst/>
              <a:gdLst/>
              <a:ahLst/>
              <a:cxnLst/>
              <a:rect l="l" t="t" r="r" b="b"/>
              <a:pathLst>
                <a:path w="8153400" h="76200">
                  <a:moveTo>
                    <a:pt x="8153400" y="76200"/>
                  </a:moveTo>
                  <a:lnTo>
                    <a:pt x="8153400" y="0"/>
                  </a:lnTo>
                  <a:lnTo>
                    <a:pt x="0" y="0"/>
                  </a:lnTo>
                  <a:lnTo>
                    <a:pt x="0" y="76200"/>
                  </a:lnTo>
                  <a:lnTo>
                    <a:pt x="8153400" y="76200"/>
                  </a:lnTo>
                  <a:close/>
                </a:path>
              </a:pathLst>
            </a:custGeom>
            <a:solidFill>
              <a:srgbClr val="009900"/>
            </a:solidFill>
          </p:spPr>
          <p:txBody>
            <a:bodyPr wrap="square" lIns="0" tIns="0" rIns="0" bIns="0" rtlCol="0"/>
            <a:lstStyle/>
            <a:p>
              <a:endParaRPr/>
            </a:p>
          </p:txBody>
        </p:sp>
        <p:sp>
          <p:nvSpPr>
            <p:cNvPr id="7" name="object 7"/>
            <p:cNvSpPr/>
            <p:nvPr/>
          </p:nvSpPr>
          <p:spPr>
            <a:xfrm>
              <a:off x="1270139" y="3412997"/>
              <a:ext cx="8077200" cy="365125"/>
            </a:xfrm>
            <a:custGeom>
              <a:avLst/>
              <a:gdLst/>
              <a:ahLst/>
              <a:cxnLst/>
              <a:rect l="l" t="t" r="r" b="b"/>
              <a:pathLst>
                <a:path w="8077200" h="365125">
                  <a:moveTo>
                    <a:pt x="8077200" y="364998"/>
                  </a:moveTo>
                  <a:lnTo>
                    <a:pt x="8077200" y="0"/>
                  </a:lnTo>
                  <a:lnTo>
                    <a:pt x="0" y="0"/>
                  </a:lnTo>
                  <a:lnTo>
                    <a:pt x="0" y="364998"/>
                  </a:lnTo>
                  <a:lnTo>
                    <a:pt x="8077200" y="364998"/>
                  </a:lnTo>
                  <a:close/>
                </a:path>
              </a:pathLst>
            </a:custGeom>
            <a:solidFill>
              <a:srgbClr val="99FF33"/>
            </a:solidFill>
          </p:spPr>
          <p:txBody>
            <a:bodyPr wrap="square" lIns="0" tIns="0" rIns="0" bIns="0" rtlCol="0"/>
            <a:lstStyle/>
            <a:p>
              <a:endParaRPr/>
            </a:p>
          </p:txBody>
        </p:sp>
        <p:sp>
          <p:nvSpPr>
            <p:cNvPr id="9" name="object 9"/>
            <p:cNvSpPr/>
            <p:nvPr/>
          </p:nvSpPr>
          <p:spPr>
            <a:xfrm>
              <a:off x="774839" y="3777233"/>
              <a:ext cx="9144000" cy="858519"/>
            </a:xfrm>
            <a:custGeom>
              <a:avLst/>
              <a:gdLst/>
              <a:ahLst/>
              <a:cxnLst/>
              <a:rect l="l" t="t" r="r" b="b"/>
              <a:pathLst>
                <a:path w="9144000" h="858520">
                  <a:moveTo>
                    <a:pt x="9144000" y="858012"/>
                  </a:moveTo>
                  <a:lnTo>
                    <a:pt x="9144000" y="0"/>
                  </a:lnTo>
                  <a:lnTo>
                    <a:pt x="0" y="0"/>
                  </a:lnTo>
                  <a:lnTo>
                    <a:pt x="0" y="858012"/>
                  </a:lnTo>
                  <a:lnTo>
                    <a:pt x="9144000" y="858012"/>
                  </a:lnTo>
                  <a:close/>
                </a:path>
              </a:pathLst>
            </a:custGeom>
            <a:solidFill>
              <a:srgbClr val="FFFFFF"/>
            </a:solidFill>
          </p:spPr>
          <p:txBody>
            <a:bodyPr wrap="square" lIns="0" tIns="0" rIns="0" bIns="0" rtlCol="0"/>
            <a:lstStyle/>
            <a:p>
              <a:endParaRPr/>
            </a:p>
          </p:txBody>
        </p:sp>
        <p:sp>
          <p:nvSpPr>
            <p:cNvPr id="10" name="object 10"/>
            <p:cNvSpPr/>
            <p:nvPr/>
          </p:nvSpPr>
          <p:spPr>
            <a:xfrm>
              <a:off x="1234325" y="4273295"/>
              <a:ext cx="8153400" cy="76200"/>
            </a:xfrm>
            <a:custGeom>
              <a:avLst/>
              <a:gdLst/>
              <a:ahLst/>
              <a:cxnLst/>
              <a:rect l="l" t="t" r="r" b="b"/>
              <a:pathLst>
                <a:path w="8153400" h="76200">
                  <a:moveTo>
                    <a:pt x="8153400" y="76200"/>
                  </a:moveTo>
                  <a:lnTo>
                    <a:pt x="8153400" y="0"/>
                  </a:lnTo>
                  <a:lnTo>
                    <a:pt x="0" y="0"/>
                  </a:lnTo>
                  <a:lnTo>
                    <a:pt x="0" y="76200"/>
                  </a:lnTo>
                  <a:lnTo>
                    <a:pt x="8153400" y="76200"/>
                  </a:lnTo>
                  <a:close/>
                </a:path>
              </a:pathLst>
            </a:custGeom>
            <a:solidFill>
              <a:srgbClr val="009900"/>
            </a:solidFill>
          </p:spPr>
          <p:txBody>
            <a:bodyPr wrap="square" lIns="0" tIns="0" rIns="0" bIns="0" rtlCol="0"/>
            <a:lstStyle/>
            <a:p>
              <a:endParaRPr/>
            </a:p>
          </p:txBody>
        </p:sp>
        <p:sp>
          <p:nvSpPr>
            <p:cNvPr id="11" name="object 11"/>
            <p:cNvSpPr/>
            <p:nvPr/>
          </p:nvSpPr>
          <p:spPr>
            <a:xfrm>
              <a:off x="1270139" y="3777233"/>
              <a:ext cx="8077200" cy="458470"/>
            </a:xfrm>
            <a:custGeom>
              <a:avLst/>
              <a:gdLst/>
              <a:ahLst/>
              <a:cxnLst/>
              <a:rect l="l" t="t" r="r" b="b"/>
              <a:pathLst>
                <a:path w="8077200" h="458470">
                  <a:moveTo>
                    <a:pt x="8077200" y="457962"/>
                  </a:moveTo>
                  <a:lnTo>
                    <a:pt x="8077200" y="0"/>
                  </a:lnTo>
                  <a:lnTo>
                    <a:pt x="0" y="0"/>
                  </a:lnTo>
                  <a:lnTo>
                    <a:pt x="0" y="457962"/>
                  </a:lnTo>
                  <a:lnTo>
                    <a:pt x="8077200" y="457962"/>
                  </a:lnTo>
                  <a:close/>
                </a:path>
              </a:pathLst>
            </a:custGeom>
            <a:solidFill>
              <a:srgbClr val="99FF33"/>
            </a:solidFill>
          </p:spPr>
          <p:txBody>
            <a:bodyPr wrap="square" lIns="0" tIns="0" rIns="0" bIns="0" rtlCol="0"/>
            <a:lstStyle/>
            <a:p>
              <a:endParaRPr/>
            </a:p>
          </p:txBody>
        </p:sp>
      </p:grpSp>
      <p:sp>
        <p:nvSpPr>
          <p:cNvPr id="12" name="object 12"/>
          <p:cNvSpPr txBox="1"/>
          <p:nvPr/>
        </p:nvSpPr>
        <p:spPr>
          <a:xfrm>
            <a:off x="2397385" y="3435350"/>
            <a:ext cx="5822950" cy="756920"/>
          </a:xfrm>
          <a:prstGeom prst="rect">
            <a:avLst/>
          </a:prstGeom>
        </p:spPr>
        <p:txBody>
          <a:bodyPr vert="horz" wrap="square" lIns="0" tIns="12700" rIns="0" bIns="0" rtlCol="0">
            <a:spAutoFit/>
          </a:bodyPr>
          <a:lstStyle/>
          <a:p>
            <a:pPr marL="340360" marR="5080" indent="-327660">
              <a:lnSpc>
                <a:spcPct val="100000"/>
              </a:lnSpc>
              <a:spcBef>
                <a:spcPts val="100"/>
              </a:spcBef>
            </a:pPr>
            <a:r>
              <a:rPr sz="2400" b="1" spc="-5" dirty="0">
                <a:latin typeface="Times New Roman"/>
                <a:cs typeface="Times New Roman"/>
              </a:rPr>
              <a:t>The data link layer is </a:t>
            </a:r>
            <a:r>
              <a:rPr sz="2400" b="1" spc="-10" dirty="0">
                <a:latin typeface="Times New Roman"/>
                <a:cs typeface="Times New Roman"/>
              </a:rPr>
              <a:t>responsible </a:t>
            </a:r>
            <a:r>
              <a:rPr sz="2400" b="1" spc="-5" dirty="0">
                <a:latin typeface="Times New Roman"/>
                <a:cs typeface="Times New Roman"/>
              </a:rPr>
              <a:t>for moving </a:t>
            </a:r>
            <a:r>
              <a:rPr sz="2400" b="1" spc="-585" dirty="0">
                <a:latin typeface="Times New Roman"/>
                <a:cs typeface="Times New Roman"/>
              </a:rPr>
              <a:t> </a:t>
            </a:r>
            <a:r>
              <a:rPr sz="2400" b="1" spc="-5" dirty="0">
                <a:latin typeface="Times New Roman"/>
                <a:cs typeface="Times New Roman"/>
              </a:rPr>
              <a:t>frames</a:t>
            </a:r>
            <a:r>
              <a:rPr sz="2400" b="1" spc="-10" dirty="0">
                <a:latin typeface="Times New Roman"/>
                <a:cs typeface="Times New Roman"/>
              </a:rPr>
              <a:t> </a:t>
            </a:r>
            <a:r>
              <a:rPr sz="2400" b="1" spc="-15" dirty="0">
                <a:latin typeface="Times New Roman"/>
                <a:cs typeface="Times New Roman"/>
              </a:rPr>
              <a:t>from</a:t>
            </a:r>
            <a:r>
              <a:rPr sz="2400" b="1" spc="-5" dirty="0">
                <a:latin typeface="Times New Roman"/>
                <a:cs typeface="Times New Roman"/>
              </a:rPr>
              <a:t> one hop (node) to the next.</a:t>
            </a:r>
            <a:endParaRPr sz="2400" dirty="0">
              <a:latin typeface="Times New Roman"/>
              <a:cs typeface="Times New Roman"/>
            </a:endParaRPr>
          </a:p>
        </p:txBody>
      </p:sp>
      <p:sp>
        <p:nvSpPr>
          <p:cNvPr id="13" name="object 13"/>
          <p:cNvSpPr txBox="1">
            <a:spLocks noGrp="1"/>
          </p:cNvSpPr>
          <p:nvPr>
            <p:ph type="sldNum" sz="quarter" idx="7"/>
          </p:nvPr>
        </p:nvSpPr>
        <p:spPr>
          <a:prstGeom prst="rect">
            <a:avLst/>
          </a:prstGeom>
        </p:spPr>
        <p:txBody>
          <a:bodyPr vert="horz" wrap="square" lIns="0" tIns="0" rIns="0" bIns="0" rtlCol="0">
            <a:spAutoFit/>
          </a:bodyPr>
          <a:lstStyle/>
          <a:p>
            <a:pPr marL="12700">
              <a:lnSpc>
                <a:spcPts val="2310"/>
              </a:lnSpc>
            </a:pPr>
            <a:r>
              <a:rPr spc="-5" dirty="0"/>
              <a:t>2.</a:t>
            </a:r>
            <a:fld id="{81D60167-4931-47E6-BA6A-407CBD079E47}" type="slidenum">
              <a:rPr spc="-5" dirty="0"/>
              <a:t>18</a:t>
            </a:fld>
            <a:endParaRPr spc="-5"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58373" y="752347"/>
            <a:ext cx="3056890" cy="391160"/>
          </a:xfrm>
          <a:prstGeom prst="rect">
            <a:avLst/>
          </a:prstGeom>
        </p:spPr>
        <p:txBody>
          <a:bodyPr vert="horz" wrap="square" lIns="0" tIns="12700" rIns="0" bIns="0" rtlCol="0">
            <a:spAutoFit/>
          </a:bodyPr>
          <a:lstStyle/>
          <a:p>
            <a:pPr marL="12700">
              <a:lnSpc>
                <a:spcPct val="100000"/>
              </a:lnSpc>
              <a:spcBef>
                <a:spcPts val="100"/>
              </a:spcBef>
              <a:tabLst>
                <a:tab pos="1477645" algn="l"/>
              </a:tabLst>
            </a:pPr>
            <a:r>
              <a:rPr sz="2400" spc="-15" dirty="0">
                <a:solidFill>
                  <a:srgbClr val="3333CC"/>
                </a:solidFill>
              </a:rPr>
              <a:t>Figure</a:t>
            </a:r>
            <a:r>
              <a:rPr sz="2400" spc="-5" dirty="0">
                <a:solidFill>
                  <a:srgbClr val="3333CC"/>
                </a:solidFill>
              </a:rPr>
              <a:t> 2.6	</a:t>
            </a:r>
            <a:r>
              <a:rPr sz="2000" i="1" spc="-5" dirty="0">
                <a:latin typeface="Times New Roman"/>
                <a:cs typeface="Times New Roman"/>
              </a:rPr>
              <a:t>Data</a:t>
            </a:r>
            <a:r>
              <a:rPr sz="2000" i="1" spc="-25" dirty="0">
                <a:latin typeface="Times New Roman"/>
                <a:cs typeface="Times New Roman"/>
              </a:rPr>
              <a:t> </a:t>
            </a:r>
            <a:r>
              <a:rPr sz="2000" i="1" spc="-5" dirty="0">
                <a:latin typeface="Times New Roman"/>
                <a:cs typeface="Times New Roman"/>
              </a:rPr>
              <a:t>link</a:t>
            </a:r>
            <a:r>
              <a:rPr sz="2000" i="1" spc="-40" dirty="0">
                <a:latin typeface="Times New Roman"/>
                <a:cs typeface="Times New Roman"/>
              </a:rPr>
              <a:t> </a:t>
            </a:r>
            <a:r>
              <a:rPr sz="2000" i="1" spc="-5" dirty="0">
                <a:latin typeface="Times New Roman"/>
                <a:cs typeface="Times New Roman"/>
              </a:rPr>
              <a:t>layer</a:t>
            </a:r>
            <a:endParaRPr sz="2000">
              <a:latin typeface="Times New Roman"/>
              <a:cs typeface="Times New Roman"/>
            </a:endParaRPr>
          </a:p>
        </p:txBody>
      </p:sp>
      <p:sp>
        <p:nvSpPr>
          <p:cNvPr id="3" name="object 3"/>
          <p:cNvSpPr/>
          <p:nvPr/>
        </p:nvSpPr>
        <p:spPr>
          <a:xfrm>
            <a:off x="927239" y="1330452"/>
            <a:ext cx="8763000" cy="19050"/>
          </a:xfrm>
          <a:custGeom>
            <a:avLst/>
            <a:gdLst/>
            <a:ahLst/>
            <a:cxnLst/>
            <a:rect l="l" t="t" r="r" b="b"/>
            <a:pathLst>
              <a:path w="8763000" h="19050">
                <a:moveTo>
                  <a:pt x="8763000" y="19049"/>
                </a:moveTo>
                <a:lnTo>
                  <a:pt x="8763000" y="0"/>
                </a:lnTo>
                <a:lnTo>
                  <a:pt x="0" y="0"/>
                </a:lnTo>
                <a:lnTo>
                  <a:pt x="0" y="19050"/>
                </a:lnTo>
                <a:lnTo>
                  <a:pt x="8763000" y="19049"/>
                </a:lnTo>
                <a:close/>
              </a:path>
            </a:pathLst>
          </a:custGeom>
          <a:solidFill>
            <a:srgbClr val="FF0000"/>
          </a:solidFill>
        </p:spPr>
        <p:txBody>
          <a:bodyPr wrap="square" lIns="0" tIns="0" rIns="0" bIns="0" rtlCol="0"/>
          <a:lstStyle/>
          <a:p>
            <a:endParaRPr/>
          </a:p>
        </p:txBody>
      </p:sp>
      <p:pic>
        <p:nvPicPr>
          <p:cNvPr id="4" name="object 4"/>
          <p:cNvPicPr/>
          <p:nvPr/>
        </p:nvPicPr>
        <p:blipFill>
          <a:blip r:embed="rId2" cstate="print"/>
          <a:stretch>
            <a:fillRect/>
          </a:stretch>
        </p:blipFill>
        <p:spPr>
          <a:xfrm>
            <a:off x="1043825" y="2406395"/>
            <a:ext cx="8417814" cy="2795777"/>
          </a:xfrm>
          <a:prstGeom prst="rect">
            <a:avLst/>
          </a:prstGeom>
        </p:spPr>
      </p:pic>
      <p:sp>
        <p:nvSpPr>
          <p:cNvPr id="5" name="object 5"/>
          <p:cNvSpPr/>
          <p:nvPr/>
        </p:nvSpPr>
        <p:spPr>
          <a:xfrm>
            <a:off x="927239" y="6559295"/>
            <a:ext cx="8763000" cy="76200"/>
          </a:xfrm>
          <a:custGeom>
            <a:avLst/>
            <a:gdLst/>
            <a:ahLst/>
            <a:cxnLst/>
            <a:rect l="l" t="t" r="r" b="b"/>
            <a:pathLst>
              <a:path w="8763000" h="76200">
                <a:moveTo>
                  <a:pt x="8763000" y="76200"/>
                </a:moveTo>
                <a:lnTo>
                  <a:pt x="8763000" y="0"/>
                </a:lnTo>
                <a:lnTo>
                  <a:pt x="0" y="0"/>
                </a:lnTo>
                <a:lnTo>
                  <a:pt x="0" y="76200"/>
                </a:lnTo>
                <a:lnTo>
                  <a:pt x="8763000" y="76200"/>
                </a:lnTo>
                <a:close/>
              </a:path>
            </a:pathLst>
          </a:custGeom>
          <a:solidFill>
            <a:srgbClr val="FF0000"/>
          </a:solidFill>
        </p:spPr>
        <p:txBody>
          <a:bodyPr wrap="square" lIns="0" tIns="0" rIns="0" bIns="0" rtlCol="0"/>
          <a:lstStyle/>
          <a:p>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2700">
              <a:lnSpc>
                <a:spcPts val="2310"/>
              </a:lnSpc>
            </a:pPr>
            <a:r>
              <a:rPr spc="-5" dirty="0"/>
              <a:t>2.</a:t>
            </a:r>
            <a:fld id="{81D60167-4931-47E6-BA6A-407CBD079E47}" type="slidenum">
              <a:rPr spc="-5" dirty="0"/>
              <a:t>19</a:t>
            </a:fld>
            <a:endParaRPr spc="-5"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774839" y="348995"/>
            <a:ext cx="9144000" cy="845185"/>
            <a:chOff x="774839" y="348995"/>
            <a:chExt cx="9144000" cy="845185"/>
          </a:xfrm>
        </p:grpSpPr>
        <p:sp>
          <p:nvSpPr>
            <p:cNvPr id="3" name="object 3"/>
            <p:cNvSpPr/>
            <p:nvPr/>
          </p:nvSpPr>
          <p:spPr>
            <a:xfrm>
              <a:off x="774839" y="348995"/>
              <a:ext cx="9144000" cy="838200"/>
            </a:xfrm>
            <a:custGeom>
              <a:avLst/>
              <a:gdLst/>
              <a:ahLst/>
              <a:cxnLst/>
              <a:rect l="l" t="t" r="r" b="b"/>
              <a:pathLst>
                <a:path w="9144000" h="838200">
                  <a:moveTo>
                    <a:pt x="9144000" y="838200"/>
                  </a:moveTo>
                  <a:lnTo>
                    <a:pt x="9144000" y="0"/>
                  </a:lnTo>
                  <a:lnTo>
                    <a:pt x="0" y="0"/>
                  </a:lnTo>
                  <a:lnTo>
                    <a:pt x="0" y="838200"/>
                  </a:lnTo>
                  <a:lnTo>
                    <a:pt x="9144000" y="838200"/>
                  </a:lnTo>
                  <a:close/>
                </a:path>
              </a:pathLst>
            </a:custGeom>
            <a:solidFill>
              <a:srgbClr val="33CCFF"/>
            </a:solidFill>
          </p:spPr>
          <p:txBody>
            <a:bodyPr wrap="square" lIns="0" tIns="0" rIns="0" bIns="0" rtlCol="0"/>
            <a:lstStyle/>
            <a:p>
              <a:endParaRPr/>
            </a:p>
          </p:txBody>
        </p:sp>
        <p:sp>
          <p:nvSpPr>
            <p:cNvPr id="4" name="object 4"/>
            <p:cNvSpPr/>
            <p:nvPr/>
          </p:nvSpPr>
          <p:spPr>
            <a:xfrm>
              <a:off x="774839" y="348995"/>
              <a:ext cx="9144000" cy="845185"/>
            </a:xfrm>
            <a:custGeom>
              <a:avLst/>
              <a:gdLst/>
              <a:ahLst/>
              <a:cxnLst/>
              <a:rect l="l" t="t" r="r" b="b"/>
              <a:pathLst>
                <a:path w="9144000" h="845185">
                  <a:moveTo>
                    <a:pt x="6858" y="0"/>
                  </a:moveTo>
                  <a:lnTo>
                    <a:pt x="0" y="0"/>
                  </a:lnTo>
                  <a:lnTo>
                    <a:pt x="0" y="6858"/>
                  </a:lnTo>
                  <a:lnTo>
                    <a:pt x="6858" y="0"/>
                  </a:lnTo>
                  <a:close/>
                </a:path>
                <a:path w="9144000" h="845185">
                  <a:moveTo>
                    <a:pt x="9143987" y="6858"/>
                  </a:moveTo>
                  <a:lnTo>
                    <a:pt x="9137904" y="0"/>
                  </a:lnTo>
                  <a:lnTo>
                    <a:pt x="6858" y="0"/>
                  </a:lnTo>
                  <a:lnTo>
                    <a:pt x="0" y="6858"/>
                  </a:lnTo>
                  <a:lnTo>
                    <a:pt x="9143987" y="6858"/>
                  </a:lnTo>
                  <a:close/>
                </a:path>
                <a:path w="9144000" h="845185">
                  <a:moveTo>
                    <a:pt x="6858" y="832104"/>
                  </a:moveTo>
                  <a:lnTo>
                    <a:pt x="6858" y="6858"/>
                  </a:lnTo>
                  <a:lnTo>
                    <a:pt x="0" y="6858"/>
                  </a:lnTo>
                  <a:lnTo>
                    <a:pt x="0" y="832104"/>
                  </a:lnTo>
                  <a:lnTo>
                    <a:pt x="6858" y="832104"/>
                  </a:lnTo>
                  <a:close/>
                </a:path>
                <a:path w="9144000" h="845185">
                  <a:moveTo>
                    <a:pt x="9143987" y="832104"/>
                  </a:moveTo>
                  <a:lnTo>
                    <a:pt x="0" y="832104"/>
                  </a:lnTo>
                  <a:lnTo>
                    <a:pt x="6858" y="838200"/>
                  </a:lnTo>
                  <a:lnTo>
                    <a:pt x="6858" y="845058"/>
                  </a:lnTo>
                  <a:lnTo>
                    <a:pt x="9137904" y="845058"/>
                  </a:lnTo>
                  <a:lnTo>
                    <a:pt x="9137904" y="838200"/>
                  </a:lnTo>
                  <a:lnTo>
                    <a:pt x="9143987" y="832104"/>
                  </a:lnTo>
                  <a:close/>
                </a:path>
                <a:path w="9144000" h="845185">
                  <a:moveTo>
                    <a:pt x="6858" y="845058"/>
                  </a:moveTo>
                  <a:lnTo>
                    <a:pt x="6858" y="838200"/>
                  </a:lnTo>
                  <a:lnTo>
                    <a:pt x="0" y="832104"/>
                  </a:lnTo>
                  <a:lnTo>
                    <a:pt x="0" y="845058"/>
                  </a:lnTo>
                  <a:lnTo>
                    <a:pt x="6858" y="845058"/>
                  </a:lnTo>
                  <a:close/>
                </a:path>
                <a:path w="9144000" h="845185">
                  <a:moveTo>
                    <a:pt x="9144000" y="845058"/>
                  </a:moveTo>
                  <a:lnTo>
                    <a:pt x="9144000" y="0"/>
                  </a:lnTo>
                  <a:lnTo>
                    <a:pt x="9137904" y="0"/>
                  </a:lnTo>
                  <a:lnTo>
                    <a:pt x="9143987" y="6858"/>
                  </a:lnTo>
                  <a:lnTo>
                    <a:pt x="9143987" y="845058"/>
                  </a:lnTo>
                  <a:close/>
                </a:path>
                <a:path w="9144000" h="845185">
                  <a:moveTo>
                    <a:pt x="9143987" y="832104"/>
                  </a:moveTo>
                  <a:lnTo>
                    <a:pt x="9143987" y="6858"/>
                  </a:lnTo>
                  <a:lnTo>
                    <a:pt x="9137904" y="6858"/>
                  </a:lnTo>
                  <a:lnTo>
                    <a:pt x="9137904" y="832104"/>
                  </a:lnTo>
                  <a:lnTo>
                    <a:pt x="9143987" y="832104"/>
                  </a:lnTo>
                  <a:close/>
                </a:path>
                <a:path w="9144000" h="845185">
                  <a:moveTo>
                    <a:pt x="9143987" y="845058"/>
                  </a:moveTo>
                  <a:lnTo>
                    <a:pt x="9143987" y="832104"/>
                  </a:lnTo>
                  <a:lnTo>
                    <a:pt x="9137904" y="838200"/>
                  </a:lnTo>
                  <a:lnTo>
                    <a:pt x="9137904" y="845058"/>
                  </a:lnTo>
                  <a:lnTo>
                    <a:pt x="9143987" y="845058"/>
                  </a:lnTo>
                  <a:close/>
                </a:path>
              </a:pathLst>
            </a:custGeom>
            <a:solidFill>
              <a:srgbClr val="000000"/>
            </a:solidFill>
          </p:spPr>
          <p:txBody>
            <a:bodyPr wrap="square" lIns="0" tIns="0" rIns="0" bIns="0" rtlCol="0"/>
            <a:lstStyle/>
            <a:p>
              <a:endParaRPr/>
            </a:p>
          </p:txBody>
        </p:sp>
      </p:grpSp>
      <p:sp>
        <p:nvSpPr>
          <p:cNvPr id="5" name="object 5"/>
          <p:cNvSpPr txBox="1">
            <a:spLocks noGrp="1"/>
          </p:cNvSpPr>
          <p:nvPr>
            <p:ph type="title"/>
          </p:nvPr>
        </p:nvSpPr>
        <p:spPr>
          <a:prstGeom prst="rect">
            <a:avLst/>
          </a:prstGeom>
        </p:spPr>
        <p:txBody>
          <a:bodyPr vert="horz" wrap="square" lIns="0" tIns="107950" rIns="0" bIns="0" rtlCol="0">
            <a:spAutoFit/>
          </a:bodyPr>
          <a:lstStyle/>
          <a:p>
            <a:pPr marL="319405">
              <a:lnSpc>
                <a:spcPct val="100000"/>
              </a:lnSpc>
              <a:spcBef>
                <a:spcPts val="850"/>
              </a:spcBef>
              <a:tabLst>
                <a:tab pos="1164590" algn="l"/>
              </a:tabLst>
            </a:pPr>
            <a:r>
              <a:rPr spc="-5" dirty="0"/>
              <a:t>2-1	</a:t>
            </a:r>
            <a:r>
              <a:rPr spc="-45" dirty="0"/>
              <a:t>LAYERED</a:t>
            </a:r>
            <a:r>
              <a:rPr spc="-80" dirty="0"/>
              <a:t> </a:t>
            </a:r>
            <a:r>
              <a:rPr spc="-50" dirty="0"/>
              <a:t>TASKS</a:t>
            </a:r>
          </a:p>
        </p:txBody>
      </p:sp>
      <p:sp>
        <p:nvSpPr>
          <p:cNvPr id="8" name="object 8"/>
          <p:cNvSpPr txBox="1"/>
          <p:nvPr/>
        </p:nvSpPr>
        <p:spPr>
          <a:xfrm>
            <a:off x="853573" y="6860953"/>
            <a:ext cx="403860" cy="309245"/>
          </a:xfrm>
          <a:prstGeom prst="rect">
            <a:avLst/>
          </a:prstGeom>
        </p:spPr>
        <p:txBody>
          <a:bodyPr vert="horz" wrap="square" lIns="0" tIns="0" rIns="0" bIns="0" rtlCol="0">
            <a:spAutoFit/>
          </a:bodyPr>
          <a:lstStyle/>
          <a:p>
            <a:pPr marL="12700">
              <a:lnSpc>
                <a:spcPts val="2310"/>
              </a:lnSpc>
            </a:pPr>
            <a:r>
              <a:rPr sz="2000" b="1" spc="-5" dirty="0">
                <a:latin typeface="Arial"/>
                <a:cs typeface="Arial"/>
              </a:rPr>
              <a:t>2.</a:t>
            </a:r>
            <a:fld id="{81D60167-4931-47E6-BA6A-407CBD079E47}" type="slidenum">
              <a:rPr sz="2000" b="1" spc="-5" dirty="0">
                <a:latin typeface="Arial"/>
                <a:cs typeface="Arial"/>
              </a:rPr>
              <a:t>2</a:t>
            </a:fld>
            <a:endParaRPr sz="2000">
              <a:latin typeface="Arial"/>
              <a:cs typeface="Arial"/>
            </a:endParaRPr>
          </a:p>
        </p:txBody>
      </p:sp>
      <p:sp>
        <p:nvSpPr>
          <p:cNvPr id="6" name="object 6"/>
          <p:cNvSpPr txBox="1"/>
          <p:nvPr/>
        </p:nvSpPr>
        <p:spPr>
          <a:xfrm>
            <a:off x="929759" y="1498345"/>
            <a:ext cx="8453120" cy="2159635"/>
          </a:xfrm>
          <a:prstGeom prst="rect">
            <a:avLst/>
          </a:prstGeom>
        </p:spPr>
        <p:txBody>
          <a:bodyPr vert="horz" wrap="square" lIns="0" tIns="12700" rIns="0" bIns="0" rtlCol="0">
            <a:spAutoFit/>
          </a:bodyPr>
          <a:lstStyle/>
          <a:p>
            <a:pPr marL="12700" marR="5080" algn="just">
              <a:lnSpc>
                <a:spcPct val="100000"/>
              </a:lnSpc>
              <a:spcBef>
                <a:spcPts val="100"/>
              </a:spcBef>
            </a:pPr>
            <a:r>
              <a:rPr sz="2800" b="1" i="1" spc="-110" dirty="0">
                <a:latin typeface="Times New Roman"/>
                <a:cs typeface="Times New Roman"/>
              </a:rPr>
              <a:t>We</a:t>
            </a:r>
            <a:r>
              <a:rPr sz="2800" b="1" i="1" spc="75" dirty="0">
                <a:latin typeface="Times New Roman"/>
                <a:cs typeface="Times New Roman"/>
              </a:rPr>
              <a:t> </a:t>
            </a:r>
            <a:r>
              <a:rPr sz="2800" b="1" i="1" dirty="0">
                <a:latin typeface="Times New Roman"/>
                <a:cs typeface="Times New Roman"/>
              </a:rPr>
              <a:t>use</a:t>
            </a:r>
            <a:r>
              <a:rPr sz="2800" b="1" i="1" spc="655" dirty="0">
                <a:latin typeface="Times New Roman"/>
                <a:cs typeface="Times New Roman"/>
              </a:rPr>
              <a:t> </a:t>
            </a:r>
            <a:r>
              <a:rPr sz="2800" b="1" i="1" spc="-5" dirty="0">
                <a:latin typeface="Times New Roman"/>
                <a:cs typeface="Times New Roman"/>
              </a:rPr>
              <a:t>the</a:t>
            </a:r>
            <a:r>
              <a:rPr sz="2800" b="1" i="1" spc="660" dirty="0">
                <a:latin typeface="Times New Roman"/>
                <a:cs typeface="Times New Roman"/>
              </a:rPr>
              <a:t> </a:t>
            </a:r>
            <a:r>
              <a:rPr sz="2800" b="1" i="1" spc="-5" dirty="0">
                <a:latin typeface="Times New Roman"/>
                <a:cs typeface="Times New Roman"/>
              </a:rPr>
              <a:t>concept</a:t>
            </a:r>
            <a:r>
              <a:rPr sz="2800" b="1" i="1" spc="660" dirty="0">
                <a:latin typeface="Times New Roman"/>
                <a:cs typeface="Times New Roman"/>
              </a:rPr>
              <a:t> </a:t>
            </a:r>
            <a:r>
              <a:rPr sz="2800" b="1" i="1" dirty="0">
                <a:latin typeface="Times New Roman"/>
                <a:cs typeface="Times New Roman"/>
              </a:rPr>
              <a:t>of</a:t>
            </a:r>
            <a:r>
              <a:rPr sz="2800" b="1" i="1" spc="655" dirty="0">
                <a:latin typeface="Times New Roman"/>
                <a:cs typeface="Times New Roman"/>
              </a:rPr>
              <a:t> </a:t>
            </a:r>
            <a:r>
              <a:rPr sz="2800" b="1" i="1" spc="-5" dirty="0">
                <a:solidFill>
                  <a:srgbClr val="FF0000"/>
                </a:solidFill>
                <a:latin typeface="Times New Roman"/>
                <a:cs typeface="Times New Roman"/>
              </a:rPr>
              <a:t>layers</a:t>
            </a:r>
            <a:r>
              <a:rPr sz="2800" b="1" i="1" spc="660" dirty="0">
                <a:solidFill>
                  <a:srgbClr val="FF0000"/>
                </a:solidFill>
                <a:latin typeface="Times New Roman"/>
                <a:cs typeface="Times New Roman"/>
              </a:rPr>
              <a:t> </a:t>
            </a:r>
            <a:r>
              <a:rPr sz="2800" b="1" i="1" dirty="0">
                <a:latin typeface="Times New Roman"/>
                <a:cs typeface="Times New Roman"/>
              </a:rPr>
              <a:t>in</a:t>
            </a:r>
            <a:r>
              <a:rPr sz="2800" b="1" i="1" spc="655" dirty="0">
                <a:latin typeface="Times New Roman"/>
                <a:cs typeface="Times New Roman"/>
              </a:rPr>
              <a:t> </a:t>
            </a:r>
            <a:r>
              <a:rPr sz="2800" b="1" i="1" spc="-5" dirty="0">
                <a:latin typeface="Times New Roman"/>
                <a:cs typeface="Times New Roman"/>
              </a:rPr>
              <a:t>our</a:t>
            </a:r>
            <a:r>
              <a:rPr sz="2800" b="1" i="1" spc="670" dirty="0">
                <a:latin typeface="Times New Roman"/>
                <a:cs typeface="Times New Roman"/>
              </a:rPr>
              <a:t> </a:t>
            </a:r>
            <a:r>
              <a:rPr sz="2800" b="1" i="1" spc="-5" dirty="0">
                <a:latin typeface="Times New Roman"/>
                <a:cs typeface="Times New Roman"/>
              </a:rPr>
              <a:t>daily</a:t>
            </a:r>
            <a:r>
              <a:rPr sz="2800" b="1" i="1" spc="650" dirty="0">
                <a:latin typeface="Times New Roman"/>
                <a:cs typeface="Times New Roman"/>
              </a:rPr>
              <a:t> </a:t>
            </a:r>
            <a:r>
              <a:rPr sz="2800" b="1" i="1" spc="-5" dirty="0">
                <a:latin typeface="Times New Roman"/>
                <a:cs typeface="Times New Roman"/>
              </a:rPr>
              <a:t>life.</a:t>
            </a:r>
            <a:r>
              <a:rPr sz="2800" b="1" i="1" spc="660" dirty="0">
                <a:latin typeface="Times New Roman"/>
                <a:cs typeface="Times New Roman"/>
              </a:rPr>
              <a:t> </a:t>
            </a:r>
            <a:r>
              <a:rPr sz="2800" b="1" i="1" spc="-5" dirty="0">
                <a:latin typeface="Times New Roman"/>
                <a:cs typeface="Times New Roman"/>
              </a:rPr>
              <a:t>As</a:t>
            </a:r>
            <a:r>
              <a:rPr sz="2800" b="1" i="1" spc="655" dirty="0">
                <a:latin typeface="Times New Roman"/>
                <a:cs typeface="Times New Roman"/>
              </a:rPr>
              <a:t> </a:t>
            </a:r>
            <a:r>
              <a:rPr sz="2800" b="1" i="1" dirty="0">
                <a:latin typeface="Times New Roman"/>
                <a:cs typeface="Times New Roman"/>
              </a:rPr>
              <a:t>an </a:t>
            </a:r>
            <a:r>
              <a:rPr sz="2800" b="1" i="1" spc="-690" dirty="0">
                <a:latin typeface="Times New Roman"/>
                <a:cs typeface="Times New Roman"/>
              </a:rPr>
              <a:t> </a:t>
            </a:r>
            <a:r>
              <a:rPr sz="2800" b="1" i="1" spc="-5" dirty="0">
                <a:latin typeface="Times New Roman"/>
                <a:cs typeface="Times New Roman"/>
              </a:rPr>
              <a:t>example, let </a:t>
            </a:r>
            <a:r>
              <a:rPr sz="2800" b="1" i="1" dirty="0">
                <a:latin typeface="Times New Roman"/>
                <a:cs typeface="Times New Roman"/>
              </a:rPr>
              <a:t>us </a:t>
            </a:r>
            <a:r>
              <a:rPr sz="2800" b="1" i="1" spc="-5" dirty="0">
                <a:latin typeface="Times New Roman"/>
                <a:cs typeface="Times New Roman"/>
              </a:rPr>
              <a:t>consider two friends who communicate </a:t>
            </a:r>
            <a:r>
              <a:rPr sz="2800" b="1" i="1" dirty="0">
                <a:latin typeface="Times New Roman"/>
                <a:cs typeface="Times New Roman"/>
              </a:rPr>
              <a:t> </a:t>
            </a:r>
            <a:r>
              <a:rPr sz="2800" b="1" i="1" spc="-5" dirty="0">
                <a:latin typeface="Times New Roman"/>
                <a:cs typeface="Times New Roman"/>
              </a:rPr>
              <a:t>through postal mail. The process of sending </a:t>
            </a:r>
            <a:r>
              <a:rPr sz="2800" b="1" i="1" dirty="0">
                <a:latin typeface="Times New Roman"/>
                <a:cs typeface="Times New Roman"/>
              </a:rPr>
              <a:t>a </a:t>
            </a:r>
            <a:r>
              <a:rPr sz="2800" b="1" i="1" spc="-5" dirty="0">
                <a:latin typeface="Times New Roman"/>
                <a:cs typeface="Times New Roman"/>
              </a:rPr>
              <a:t>letter </a:t>
            </a:r>
            <a:r>
              <a:rPr sz="2800" b="1" i="1" dirty="0">
                <a:latin typeface="Times New Roman"/>
                <a:cs typeface="Times New Roman"/>
              </a:rPr>
              <a:t>to a </a:t>
            </a:r>
            <a:r>
              <a:rPr sz="2800" b="1" i="1" spc="5" dirty="0">
                <a:latin typeface="Times New Roman"/>
                <a:cs typeface="Times New Roman"/>
              </a:rPr>
              <a:t> </a:t>
            </a:r>
            <a:r>
              <a:rPr sz="2800" b="1" i="1" spc="-5" dirty="0">
                <a:latin typeface="Times New Roman"/>
                <a:cs typeface="Times New Roman"/>
              </a:rPr>
              <a:t>friend</a:t>
            </a:r>
            <a:r>
              <a:rPr sz="2800" b="1" i="1" dirty="0">
                <a:latin typeface="Times New Roman"/>
                <a:cs typeface="Times New Roman"/>
              </a:rPr>
              <a:t> </a:t>
            </a:r>
            <a:r>
              <a:rPr sz="2800" b="1" i="1" spc="-5" dirty="0">
                <a:latin typeface="Times New Roman"/>
                <a:cs typeface="Times New Roman"/>
              </a:rPr>
              <a:t>would</a:t>
            </a:r>
            <a:r>
              <a:rPr sz="2800" b="1" i="1" dirty="0">
                <a:latin typeface="Times New Roman"/>
                <a:cs typeface="Times New Roman"/>
              </a:rPr>
              <a:t> </a:t>
            </a:r>
            <a:r>
              <a:rPr sz="2800" b="1" i="1" spc="-5" dirty="0">
                <a:latin typeface="Times New Roman"/>
                <a:cs typeface="Times New Roman"/>
              </a:rPr>
              <a:t>be</a:t>
            </a:r>
            <a:r>
              <a:rPr sz="2800" b="1" i="1" dirty="0">
                <a:latin typeface="Times New Roman"/>
                <a:cs typeface="Times New Roman"/>
              </a:rPr>
              <a:t> </a:t>
            </a:r>
            <a:r>
              <a:rPr sz="2800" b="1" i="1" spc="-5" dirty="0">
                <a:latin typeface="Times New Roman"/>
                <a:cs typeface="Times New Roman"/>
              </a:rPr>
              <a:t>complex</a:t>
            </a:r>
            <a:r>
              <a:rPr sz="2800" b="1" i="1" dirty="0">
                <a:latin typeface="Times New Roman"/>
                <a:cs typeface="Times New Roman"/>
              </a:rPr>
              <a:t> if</a:t>
            </a:r>
            <a:r>
              <a:rPr sz="2800" b="1" i="1" spc="5" dirty="0">
                <a:latin typeface="Times New Roman"/>
                <a:cs typeface="Times New Roman"/>
              </a:rPr>
              <a:t> </a:t>
            </a:r>
            <a:r>
              <a:rPr sz="2800" b="1" i="1" spc="-5" dirty="0">
                <a:latin typeface="Times New Roman"/>
                <a:cs typeface="Times New Roman"/>
              </a:rPr>
              <a:t>there</a:t>
            </a:r>
            <a:r>
              <a:rPr sz="2800" b="1" i="1" dirty="0">
                <a:latin typeface="Times New Roman"/>
                <a:cs typeface="Times New Roman"/>
              </a:rPr>
              <a:t> </a:t>
            </a:r>
            <a:r>
              <a:rPr sz="2800" b="1" i="1" spc="-10" dirty="0">
                <a:latin typeface="Times New Roman"/>
                <a:cs typeface="Times New Roman"/>
              </a:rPr>
              <a:t>were</a:t>
            </a:r>
            <a:r>
              <a:rPr sz="2800" b="1" i="1" spc="-5" dirty="0">
                <a:latin typeface="Times New Roman"/>
                <a:cs typeface="Times New Roman"/>
              </a:rPr>
              <a:t> </a:t>
            </a:r>
            <a:r>
              <a:rPr sz="2800" b="1" i="1" dirty="0">
                <a:latin typeface="Times New Roman"/>
                <a:cs typeface="Times New Roman"/>
              </a:rPr>
              <a:t>no</a:t>
            </a:r>
            <a:r>
              <a:rPr sz="2800" b="1" i="1" spc="5" dirty="0">
                <a:latin typeface="Times New Roman"/>
                <a:cs typeface="Times New Roman"/>
              </a:rPr>
              <a:t> </a:t>
            </a:r>
            <a:r>
              <a:rPr sz="2800" b="1" i="1" spc="-5" dirty="0">
                <a:latin typeface="Times New Roman"/>
                <a:cs typeface="Times New Roman"/>
              </a:rPr>
              <a:t>services </a:t>
            </a:r>
            <a:r>
              <a:rPr sz="2800" b="1" i="1" dirty="0">
                <a:latin typeface="Times New Roman"/>
                <a:cs typeface="Times New Roman"/>
              </a:rPr>
              <a:t> available</a:t>
            </a:r>
            <a:r>
              <a:rPr sz="2800" b="1" i="1" spc="-45" dirty="0">
                <a:latin typeface="Times New Roman"/>
                <a:cs typeface="Times New Roman"/>
              </a:rPr>
              <a:t> </a:t>
            </a:r>
            <a:r>
              <a:rPr sz="2800" b="1" i="1" dirty="0">
                <a:latin typeface="Times New Roman"/>
                <a:cs typeface="Times New Roman"/>
              </a:rPr>
              <a:t>from</a:t>
            </a:r>
            <a:r>
              <a:rPr sz="2800" b="1" i="1" spc="-15" dirty="0">
                <a:latin typeface="Times New Roman"/>
                <a:cs typeface="Times New Roman"/>
              </a:rPr>
              <a:t> </a:t>
            </a:r>
            <a:r>
              <a:rPr sz="2800" b="1" i="1" dirty="0">
                <a:latin typeface="Times New Roman"/>
                <a:cs typeface="Times New Roman"/>
              </a:rPr>
              <a:t>the</a:t>
            </a:r>
            <a:r>
              <a:rPr sz="2800" b="1" i="1" spc="-10" dirty="0">
                <a:latin typeface="Times New Roman"/>
                <a:cs typeface="Times New Roman"/>
              </a:rPr>
              <a:t> </a:t>
            </a:r>
            <a:r>
              <a:rPr sz="2800" b="1" i="1" dirty="0">
                <a:latin typeface="Times New Roman"/>
                <a:cs typeface="Times New Roman"/>
              </a:rPr>
              <a:t>post</a:t>
            </a:r>
            <a:r>
              <a:rPr sz="2800" b="1" i="1" spc="-20" dirty="0">
                <a:latin typeface="Times New Roman"/>
                <a:cs typeface="Times New Roman"/>
              </a:rPr>
              <a:t> </a:t>
            </a:r>
            <a:r>
              <a:rPr sz="2800" b="1" i="1" spc="-10" dirty="0">
                <a:latin typeface="Times New Roman"/>
                <a:cs typeface="Times New Roman"/>
              </a:rPr>
              <a:t>office.</a:t>
            </a:r>
            <a:endParaRPr sz="2800">
              <a:latin typeface="Times New Roman"/>
              <a:cs typeface="Times New Roman"/>
            </a:endParaRPr>
          </a:p>
        </p:txBody>
      </p:sp>
      <p:sp>
        <p:nvSpPr>
          <p:cNvPr id="7" name="object 7"/>
          <p:cNvSpPr txBox="1"/>
          <p:nvPr/>
        </p:nvSpPr>
        <p:spPr>
          <a:xfrm>
            <a:off x="1082173" y="4806374"/>
            <a:ext cx="4699000" cy="1294130"/>
          </a:xfrm>
          <a:prstGeom prst="rect">
            <a:avLst/>
          </a:prstGeom>
        </p:spPr>
        <p:txBody>
          <a:bodyPr vert="horz" wrap="square" lIns="0" tIns="46355" rIns="0" bIns="0" rtlCol="0">
            <a:spAutoFit/>
          </a:bodyPr>
          <a:lstStyle/>
          <a:p>
            <a:pPr marL="12700" marR="5080" indent="27940">
              <a:lnSpc>
                <a:spcPct val="106000"/>
              </a:lnSpc>
              <a:spcBef>
                <a:spcPts val="365"/>
              </a:spcBef>
            </a:pPr>
            <a:r>
              <a:rPr sz="2800" b="1" i="1" u="heavy" spc="-45" dirty="0">
                <a:solidFill>
                  <a:srgbClr val="FF0000"/>
                </a:solidFill>
                <a:uFill>
                  <a:solidFill>
                    <a:srgbClr val="FF0000"/>
                  </a:solidFill>
                </a:uFill>
                <a:latin typeface="Times New Roman"/>
                <a:cs typeface="Times New Roman"/>
              </a:rPr>
              <a:t>Topics</a:t>
            </a:r>
            <a:r>
              <a:rPr sz="2800" b="1" i="1" u="heavy" spc="-40" dirty="0">
                <a:solidFill>
                  <a:srgbClr val="FF0000"/>
                </a:solidFill>
                <a:uFill>
                  <a:solidFill>
                    <a:srgbClr val="FF0000"/>
                  </a:solidFill>
                </a:uFill>
                <a:latin typeface="Times New Roman"/>
                <a:cs typeface="Times New Roman"/>
              </a:rPr>
              <a:t> </a:t>
            </a:r>
            <a:r>
              <a:rPr sz="2800" b="1" i="1" u="heavy" dirty="0">
                <a:solidFill>
                  <a:srgbClr val="FF0000"/>
                </a:solidFill>
                <a:uFill>
                  <a:solidFill>
                    <a:srgbClr val="FF0000"/>
                  </a:solidFill>
                </a:uFill>
                <a:latin typeface="Times New Roman"/>
                <a:cs typeface="Times New Roman"/>
              </a:rPr>
              <a:t>discussed</a:t>
            </a:r>
            <a:r>
              <a:rPr sz="2800" b="1" i="1" u="heavy" spc="-35" dirty="0">
                <a:solidFill>
                  <a:srgbClr val="FF0000"/>
                </a:solidFill>
                <a:uFill>
                  <a:solidFill>
                    <a:srgbClr val="FF0000"/>
                  </a:solidFill>
                </a:uFill>
                <a:latin typeface="Times New Roman"/>
                <a:cs typeface="Times New Roman"/>
              </a:rPr>
              <a:t> </a:t>
            </a:r>
            <a:r>
              <a:rPr sz="2800" b="1" i="1" u="heavy" dirty="0">
                <a:solidFill>
                  <a:srgbClr val="FF0000"/>
                </a:solidFill>
                <a:uFill>
                  <a:solidFill>
                    <a:srgbClr val="FF0000"/>
                  </a:solidFill>
                </a:uFill>
                <a:latin typeface="Times New Roman"/>
                <a:cs typeface="Times New Roman"/>
              </a:rPr>
              <a:t>in</a:t>
            </a:r>
            <a:r>
              <a:rPr sz="2800" b="1" i="1" u="heavy" spc="-25" dirty="0">
                <a:solidFill>
                  <a:srgbClr val="FF0000"/>
                </a:solidFill>
                <a:uFill>
                  <a:solidFill>
                    <a:srgbClr val="FF0000"/>
                  </a:solidFill>
                </a:uFill>
                <a:latin typeface="Times New Roman"/>
                <a:cs typeface="Times New Roman"/>
              </a:rPr>
              <a:t> </a:t>
            </a:r>
            <a:r>
              <a:rPr sz="2800" b="1" i="1" u="heavy" dirty="0">
                <a:solidFill>
                  <a:srgbClr val="FF0000"/>
                </a:solidFill>
                <a:uFill>
                  <a:solidFill>
                    <a:srgbClr val="FF0000"/>
                  </a:solidFill>
                </a:uFill>
                <a:latin typeface="Times New Roman"/>
                <a:cs typeface="Times New Roman"/>
              </a:rPr>
              <a:t>this</a:t>
            </a:r>
            <a:r>
              <a:rPr sz="2800" b="1" i="1" u="heavy" spc="-35" dirty="0">
                <a:solidFill>
                  <a:srgbClr val="FF0000"/>
                </a:solidFill>
                <a:uFill>
                  <a:solidFill>
                    <a:srgbClr val="FF0000"/>
                  </a:solidFill>
                </a:uFill>
                <a:latin typeface="Times New Roman"/>
                <a:cs typeface="Times New Roman"/>
              </a:rPr>
              <a:t> </a:t>
            </a:r>
            <a:r>
              <a:rPr sz="2800" b="1" i="1" u="heavy" dirty="0">
                <a:solidFill>
                  <a:srgbClr val="FF0000"/>
                </a:solidFill>
                <a:uFill>
                  <a:solidFill>
                    <a:srgbClr val="FF0000"/>
                  </a:solidFill>
                </a:uFill>
                <a:latin typeface="Times New Roman"/>
                <a:cs typeface="Times New Roman"/>
              </a:rPr>
              <a:t>section: </a:t>
            </a:r>
            <a:r>
              <a:rPr sz="2800" b="1" i="1" spc="-685" dirty="0">
                <a:solidFill>
                  <a:srgbClr val="FF0000"/>
                </a:solidFill>
                <a:latin typeface="Times New Roman"/>
                <a:cs typeface="Times New Roman"/>
              </a:rPr>
              <a:t> </a:t>
            </a:r>
            <a:r>
              <a:rPr sz="2400" b="1" spc="-35" dirty="0">
                <a:solidFill>
                  <a:srgbClr val="0033CC"/>
                </a:solidFill>
                <a:latin typeface="Times New Roman"/>
                <a:cs typeface="Times New Roman"/>
              </a:rPr>
              <a:t>Sender,</a:t>
            </a:r>
            <a:r>
              <a:rPr sz="2400" b="1" spc="-15" dirty="0">
                <a:solidFill>
                  <a:srgbClr val="0033CC"/>
                </a:solidFill>
                <a:latin typeface="Times New Roman"/>
                <a:cs typeface="Times New Roman"/>
              </a:rPr>
              <a:t> </a:t>
            </a:r>
            <a:r>
              <a:rPr sz="2400" b="1" spc="-25" dirty="0">
                <a:solidFill>
                  <a:srgbClr val="0033CC"/>
                </a:solidFill>
                <a:latin typeface="Times New Roman"/>
                <a:cs typeface="Times New Roman"/>
              </a:rPr>
              <a:t>Receiver,</a:t>
            </a:r>
            <a:r>
              <a:rPr sz="2400" b="1" spc="-30" dirty="0">
                <a:solidFill>
                  <a:srgbClr val="0033CC"/>
                </a:solidFill>
                <a:latin typeface="Times New Roman"/>
                <a:cs typeface="Times New Roman"/>
              </a:rPr>
              <a:t> </a:t>
            </a:r>
            <a:r>
              <a:rPr sz="2400" b="1" spc="-5" dirty="0">
                <a:solidFill>
                  <a:srgbClr val="0033CC"/>
                </a:solidFill>
                <a:latin typeface="Times New Roman"/>
                <a:cs typeface="Times New Roman"/>
              </a:rPr>
              <a:t>and</a:t>
            </a:r>
            <a:r>
              <a:rPr sz="2400" b="1" dirty="0">
                <a:solidFill>
                  <a:srgbClr val="0033CC"/>
                </a:solidFill>
                <a:latin typeface="Times New Roman"/>
                <a:cs typeface="Times New Roman"/>
              </a:rPr>
              <a:t> </a:t>
            </a:r>
            <a:r>
              <a:rPr sz="2400" b="1" spc="-5" dirty="0">
                <a:solidFill>
                  <a:srgbClr val="0033CC"/>
                </a:solidFill>
                <a:latin typeface="Times New Roman"/>
                <a:cs typeface="Times New Roman"/>
              </a:rPr>
              <a:t>Carrier </a:t>
            </a:r>
            <a:r>
              <a:rPr sz="2400" b="1" dirty="0">
                <a:solidFill>
                  <a:srgbClr val="0033CC"/>
                </a:solidFill>
                <a:latin typeface="Times New Roman"/>
                <a:cs typeface="Times New Roman"/>
              </a:rPr>
              <a:t> </a:t>
            </a:r>
            <a:r>
              <a:rPr sz="2400" b="1" spc="-10" dirty="0">
                <a:solidFill>
                  <a:srgbClr val="0033CC"/>
                </a:solidFill>
                <a:latin typeface="Times New Roman"/>
                <a:cs typeface="Times New Roman"/>
              </a:rPr>
              <a:t>Hierarchy</a:t>
            </a:r>
            <a:endParaRPr sz="2400" dirty="0">
              <a:latin typeface="Times New Roman"/>
              <a:cs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58373" y="752347"/>
            <a:ext cx="3056890" cy="391160"/>
          </a:xfrm>
          <a:prstGeom prst="rect">
            <a:avLst/>
          </a:prstGeom>
        </p:spPr>
        <p:txBody>
          <a:bodyPr vert="horz" wrap="square" lIns="0" tIns="12700" rIns="0" bIns="0" rtlCol="0">
            <a:spAutoFit/>
          </a:bodyPr>
          <a:lstStyle/>
          <a:p>
            <a:pPr marL="12700">
              <a:lnSpc>
                <a:spcPct val="100000"/>
              </a:lnSpc>
              <a:spcBef>
                <a:spcPts val="100"/>
              </a:spcBef>
              <a:tabLst>
                <a:tab pos="1477645" algn="l"/>
              </a:tabLst>
            </a:pPr>
            <a:r>
              <a:rPr sz="2400" spc="-15" dirty="0">
                <a:solidFill>
                  <a:srgbClr val="3333CC"/>
                </a:solidFill>
              </a:rPr>
              <a:t>Figure</a:t>
            </a:r>
            <a:r>
              <a:rPr sz="2400" spc="-5" dirty="0">
                <a:solidFill>
                  <a:srgbClr val="3333CC"/>
                </a:solidFill>
              </a:rPr>
              <a:t> 2.6	</a:t>
            </a:r>
            <a:r>
              <a:rPr sz="2000" i="1" spc="-5" dirty="0">
                <a:latin typeface="Times New Roman"/>
                <a:cs typeface="Times New Roman"/>
              </a:rPr>
              <a:t>Data</a:t>
            </a:r>
            <a:r>
              <a:rPr sz="2000" i="1" spc="-25" dirty="0">
                <a:latin typeface="Times New Roman"/>
                <a:cs typeface="Times New Roman"/>
              </a:rPr>
              <a:t> </a:t>
            </a:r>
            <a:r>
              <a:rPr sz="2000" i="1" spc="-5" dirty="0">
                <a:latin typeface="Times New Roman"/>
                <a:cs typeface="Times New Roman"/>
              </a:rPr>
              <a:t>link</a:t>
            </a:r>
            <a:r>
              <a:rPr sz="2000" i="1" spc="-40" dirty="0">
                <a:latin typeface="Times New Roman"/>
                <a:cs typeface="Times New Roman"/>
              </a:rPr>
              <a:t> </a:t>
            </a:r>
            <a:r>
              <a:rPr sz="2000" i="1" spc="-5" dirty="0">
                <a:latin typeface="Times New Roman"/>
                <a:cs typeface="Times New Roman"/>
              </a:rPr>
              <a:t>layer</a:t>
            </a:r>
            <a:endParaRPr sz="2000">
              <a:latin typeface="Times New Roman"/>
              <a:cs typeface="Times New Roman"/>
            </a:endParaRPr>
          </a:p>
        </p:txBody>
      </p:sp>
      <p:sp>
        <p:nvSpPr>
          <p:cNvPr id="3" name="object 3"/>
          <p:cNvSpPr/>
          <p:nvPr/>
        </p:nvSpPr>
        <p:spPr>
          <a:xfrm>
            <a:off x="927239" y="1330452"/>
            <a:ext cx="8763000" cy="19050"/>
          </a:xfrm>
          <a:custGeom>
            <a:avLst/>
            <a:gdLst/>
            <a:ahLst/>
            <a:cxnLst/>
            <a:rect l="l" t="t" r="r" b="b"/>
            <a:pathLst>
              <a:path w="8763000" h="19050">
                <a:moveTo>
                  <a:pt x="8763000" y="19049"/>
                </a:moveTo>
                <a:lnTo>
                  <a:pt x="8763000" y="0"/>
                </a:lnTo>
                <a:lnTo>
                  <a:pt x="0" y="0"/>
                </a:lnTo>
                <a:lnTo>
                  <a:pt x="0" y="19050"/>
                </a:lnTo>
                <a:lnTo>
                  <a:pt x="8763000" y="19049"/>
                </a:lnTo>
                <a:close/>
              </a:path>
            </a:pathLst>
          </a:custGeom>
          <a:solidFill>
            <a:srgbClr val="FF0000"/>
          </a:solidFill>
        </p:spPr>
        <p:txBody>
          <a:bodyPr wrap="square" lIns="0" tIns="0" rIns="0" bIns="0" rtlCol="0"/>
          <a:lstStyle/>
          <a:p>
            <a:endParaRPr/>
          </a:p>
        </p:txBody>
      </p:sp>
      <p:sp>
        <p:nvSpPr>
          <p:cNvPr id="5" name="object 5"/>
          <p:cNvSpPr/>
          <p:nvPr/>
        </p:nvSpPr>
        <p:spPr>
          <a:xfrm>
            <a:off x="927239" y="6559295"/>
            <a:ext cx="8763000" cy="76200"/>
          </a:xfrm>
          <a:custGeom>
            <a:avLst/>
            <a:gdLst/>
            <a:ahLst/>
            <a:cxnLst/>
            <a:rect l="l" t="t" r="r" b="b"/>
            <a:pathLst>
              <a:path w="8763000" h="76200">
                <a:moveTo>
                  <a:pt x="8763000" y="76200"/>
                </a:moveTo>
                <a:lnTo>
                  <a:pt x="8763000" y="0"/>
                </a:lnTo>
                <a:lnTo>
                  <a:pt x="0" y="0"/>
                </a:lnTo>
                <a:lnTo>
                  <a:pt x="0" y="76200"/>
                </a:lnTo>
                <a:lnTo>
                  <a:pt x="8763000" y="76200"/>
                </a:lnTo>
                <a:close/>
              </a:path>
            </a:pathLst>
          </a:custGeom>
          <a:solidFill>
            <a:srgbClr val="FF0000"/>
          </a:solidFill>
        </p:spPr>
        <p:txBody>
          <a:bodyPr wrap="square" lIns="0" tIns="0" rIns="0" bIns="0" rtlCol="0"/>
          <a:lstStyle/>
          <a:p>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2700">
              <a:lnSpc>
                <a:spcPts val="2310"/>
              </a:lnSpc>
            </a:pPr>
            <a:r>
              <a:rPr spc="-5" dirty="0"/>
              <a:t>2.</a:t>
            </a:r>
            <a:fld id="{81D60167-4931-47E6-BA6A-407CBD079E47}" type="slidenum">
              <a:rPr spc="-5" dirty="0"/>
              <a:t>20</a:t>
            </a:fld>
            <a:endParaRPr spc="-5" dirty="0"/>
          </a:p>
        </p:txBody>
      </p:sp>
      <p:sp>
        <p:nvSpPr>
          <p:cNvPr id="7" name="Rectangle 6"/>
          <p:cNvSpPr/>
          <p:nvPr/>
        </p:nvSpPr>
        <p:spPr>
          <a:xfrm>
            <a:off x="927100" y="1647825"/>
            <a:ext cx="8534400" cy="3539430"/>
          </a:xfrm>
          <a:prstGeom prst="rect">
            <a:avLst/>
          </a:prstGeom>
        </p:spPr>
        <p:txBody>
          <a:bodyPr wrap="square">
            <a:spAutoFit/>
          </a:bodyPr>
          <a:lstStyle/>
          <a:p>
            <a:pPr algn="just"/>
            <a:r>
              <a:rPr lang="en-US" sz="2800" dirty="0">
                <a:latin typeface="Times New Roman" panose="02020603050405020304" pitchFamily="18" charset="0"/>
                <a:cs typeface="Times New Roman" panose="02020603050405020304" pitchFamily="18" charset="0"/>
              </a:rPr>
              <a:t>Other responsibilities of the data link layer include the following:</a:t>
            </a:r>
          </a:p>
          <a:p>
            <a:endParaRPr lang="en-US" sz="2800" dirty="0">
              <a:latin typeface="Times New Roman" panose="02020603050405020304" pitchFamily="18" charset="0"/>
              <a:cs typeface="Times New Roman" panose="02020603050405020304" pitchFamily="18" charset="0"/>
            </a:endParaRPr>
          </a:p>
          <a:p>
            <a:pPr marL="630238" indent="-534988">
              <a:buFont typeface="Wingdings" panose="05000000000000000000" pitchFamily="2" charset="2"/>
              <a:buChar char="ü"/>
            </a:pPr>
            <a:r>
              <a:rPr lang="en-IN" sz="2800" dirty="0">
                <a:latin typeface="Times New Roman" panose="02020603050405020304" pitchFamily="18" charset="0"/>
                <a:cs typeface="Times New Roman" panose="02020603050405020304" pitchFamily="18" charset="0"/>
              </a:rPr>
              <a:t>Framing</a:t>
            </a:r>
          </a:p>
          <a:p>
            <a:pPr marL="630238" indent="-534988">
              <a:buFont typeface="Wingdings" panose="05000000000000000000" pitchFamily="2" charset="2"/>
              <a:buChar char="ü"/>
            </a:pPr>
            <a:r>
              <a:rPr lang="en-IN" sz="2800" dirty="0">
                <a:latin typeface="Times New Roman" panose="02020603050405020304" pitchFamily="18" charset="0"/>
                <a:cs typeface="Times New Roman" panose="02020603050405020304" pitchFamily="18" charset="0"/>
              </a:rPr>
              <a:t>Physical addressing</a:t>
            </a:r>
          </a:p>
          <a:p>
            <a:pPr marL="630238" indent="-534988">
              <a:buFont typeface="Wingdings" panose="05000000000000000000" pitchFamily="2" charset="2"/>
              <a:buChar char="ü"/>
            </a:pPr>
            <a:r>
              <a:rPr lang="en-IN" sz="2800" dirty="0">
                <a:latin typeface="Times New Roman" panose="02020603050405020304" pitchFamily="18" charset="0"/>
                <a:cs typeface="Times New Roman" panose="02020603050405020304" pitchFamily="18" charset="0"/>
              </a:rPr>
              <a:t>Flow control</a:t>
            </a:r>
          </a:p>
          <a:p>
            <a:pPr marL="630238" indent="-534988">
              <a:buFont typeface="Wingdings" panose="05000000000000000000" pitchFamily="2" charset="2"/>
              <a:buChar char="ü"/>
            </a:pPr>
            <a:r>
              <a:rPr lang="en-IN" sz="2800" dirty="0">
                <a:latin typeface="Times New Roman" panose="02020603050405020304" pitchFamily="18" charset="0"/>
                <a:cs typeface="Times New Roman" panose="02020603050405020304" pitchFamily="18" charset="0"/>
              </a:rPr>
              <a:t>Error control</a:t>
            </a:r>
          </a:p>
          <a:p>
            <a:pPr marL="630238" indent="-534988">
              <a:buFont typeface="Wingdings" panose="05000000000000000000" pitchFamily="2" charset="2"/>
              <a:buChar char="ü"/>
            </a:pPr>
            <a:r>
              <a:rPr lang="en-IN" sz="2800" dirty="0">
                <a:latin typeface="Times New Roman" panose="02020603050405020304" pitchFamily="18" charset="0"/>
                <a:cs typeface="Times New Roman" panose="02020603050405020304" pitchFamily="18" charset="0"/>
              </a:rPr>
              <a:t>Access control</a:t>
            </a:r>
          </a:p>
        </p:txBody>
      </p:sp>
    </p:spTree>
    <p:extLst>
      <p:ext uri="{BB962C8B-B14F-4D97-AF65-F5344CB8AC3E}">
        <p14:creationId xmlns:p14="http://schemas.microsoft.com/office/powerpoint/2010/main" val="40965459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58373" y="752347"/>
            <a:ext cx="3585845" cy="391160"/>
          </a:xfrm>
          <a:prstGeom prst="rect">
            <a:avLst/>
          </a:prstGeom>
        </p:spPr>
        <p:txBody>
          <a:bodyPr vert="horz" wrap="square" lIns="0" tIns="12700" rIns="0" bIns="0" rtlCol="0">
            <a:spAutoFit/>
          </a:bodyPr>
          <a:lstStyle/>
          <a:p>
            <a:pPr marL="12700">
              <a:lnSpc>
                <a:spcPct val="100000"/>
              </a:lnSpc>
              <a:spcBef>
                <a:spcPts val="100"/>
              </a:spcBef>
              <a:tabLst>
                <a:tab pos="1477645" algn="l"/>
              </a:tabLst>
            </a:pPr>
            <a:r>
              <a:rPr sz="2400" spc="-15" dirty="0">
                <a:solidFill>
                  <a:srgbClr val="3333CC"/>
                </a:solidFill>
              </a:rPr>
              <a:t>Figure</a:t>
            </a:r>
            <a:r>
              <a:rPr sz="2400" spc="-5" dirty="0">
                <a:solidFill>
                  <a:srgbClr val="3333CC"/>
                </a:solidFill>
              </a:rPr>
              <a:t> 2.7	</a:t>
            </a:r>
            <a:r>
              <a:rPr sz="2000" i="1" spc="-5" dirty="0">
                <a:latin typeface="Times New Roman"/>
                <a:cs typeface="Times New Roman"/>
              </a:rPr>
              <a:t>Hop-to-hop</a:t>
            </a:r>
            <a:r>
              <a:rPr sz="2000" i="1" spc="-45" dirty="0">
                <a:latin typeface="Times New Roman"/>
                <a:cs typeface="Times New Roman"/>
              </a:rPr>
              <a:t> </a:t>
            </a:r>
            <a:r>
              <a:rPr sz="2000" i="1" spc="-5" dirty="0">
                <a:latin typeface="Times New Roman"/>
                <a:cs typeface="Times New Roman"/>
              </a:rPr>
              <a:t>delivery</a:t>
            </a:r>
            <a:endParaRPr sz="2000">
              <a:latin typeface="Times New Roman"/>
              <a:cs typeface="Times New Roman"/>
            </a:endParaRPr>
          </a:p>
        </p:txBody>
      </p:sp>
      <p:sp>
        <p:nvSpPr>
          <p:cNvPr id="3" name="object 3"/>
          <p:cNvSpPr/>
          <p:nvPr/>
        </p:nvSpPr>
        <p:spPr>
          <a:xfrm>
            <a:off x="927239" y="1330452"/>
            <a:ext cx="8763000" cy="19050"/>
          </a:xfrm>
          <a:custGeom>
            <a:avLst/>
            <a:gdLst/>
            <a:ahLst/>
            <a:cxnLst/>
            <a:rect l="l" t="t" r="r" b="b"/>
            <a:pathLst>
              <a:path w="8763000" h="19050">
                <a:moveTo>
                  <a:pt x="8763000" y="19049"/>
                </a:moveTo>
                <a:lnTo>
                  <a:pt x="8763000" y="0"/>
                </a:lnTo>
                <a:lnTo>
                  <a:pt x="0" y="0"/>
                </a:lnTo>
                <a:lnTo>
                  <a:pt x="0" y="19050"/>
                </a:lnTo>
                <a:lnTo>
                  <a:pt x="8763000" y="19049"/>
                </a:lnTo>
                <a:close/>
              </a:path>
            </a:pathLst>
          </a:custGeom>
          <a:solidFill>
            <a:srgbClr val="FF0000"/>
          </a:solidFill>
        </p:spPr>
        <p:txBody>
          <a:bodyPr wrap="square" lIns="0" tIns="0" rIns="0" bIns="0" rtlCol="0"/>
          <a:lstStyle/>
          <a:p>
            <a:endParaRPr/>
          </a:p>
        </p:txBody>
      </p:sp>
      <p:pic>
        <p:nvPicPr>
          <p:cNvPr id="4" name="object 4"/>
          <p:cNvPicPr/>
          <p:nvPr/>
        </p:nvPicPr>
        <p:blipFill>
          <a:blip r:embed="rId2" cstate="print"/>
          <a:stretch>
            <a:fillRect/>
          </a:stretch>
        </p:blipFill>
        <p:spPr>
          <a:xfrm>
            <a:off x="1841639" y="1491996"/>
            <a:ext cx="6217158" cy="4580381"/>
          </a:xfrm>
          <a:prstGeom prst="rect">
            <a:avLst/>
          </a:prstGeom>
        </p:spPr>
      </p:pic>
      <p:sp>
        <p:nvSpPr>
          <p:cNvPr id="5" name="object 5"/>
          <p:cNvSpPr/>
          <p:nvPr/>
        </p:nvSpPr>
        <p:spPr>
          <a:xfrm>
            <a:off x="927239" y="6559295"/>
            <a:ext cx="8763000" cy="76200"/>
          </a:xfrm>
          <a:custGeom>
            <a:avLst/>
            <a:gdLst/>
            <a:ahLst/>
            <a:cxnLst/>
            <a:rect l="l" t="t" r="r" b="b"/>
            <a:pathLst>
              <a:path w="8763000" h="76200">
                <a:moveTo>
                  <a:pt x="8763000" y="76200"/>
                </a:moveTo>
                <a:lnTo>
                  <a:pt x="8763000" y="0"/>
                </a:lnTo>
                <a:lnTo>
                  <a:pt x="0" y="0"/>
                </a:lnTo>
                <a:lnTo>
                  <a:pt x="0" y="76200"/>
                </a:lnTo>
                <a:lnTo>
                  <a:pt x="8763000" y="76200"/>
                </a:lnTo>
                <a:close/>
              </a:path>
            </a:pathLst>
          </a:custGeom>
          <a:solidFill>
            <a:srgbClr val="FF0000"/>
          </a:solidFill>
        </p:spPr>
        <p:txBody>
          <a:bodyPr wrap="square" lIns="0" tIns="0" rIns="0" bIns="0" rtlCol="0"/>
          <a:lstStyle/>
          <a:p>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2700">
              <a:lnSpc>
                <a:spcPts val="2310"/>
              </a:lnSpc>
            </a:pPr>
            <a:r>
              <a:rPr spc="-5" dirty="0"/>
              <a:t>2.</a:t>
            </a:r>
            <a:fld id="{81D60167-4931-47E6-BA6A-407CBD079E47}" type="slidenum">
              <a:rPr spc="-5" dirty="0"/>
              <a:t>21</a:t>
            </a:fld>
            <a:endParaRPr spc="-5"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14" name="object 14"/>
          <p:cNvGrpSpPr/>
          <p:nvPr/>
        </p:nvGrpSpPr>
        <p:grpSpPr>
          <a:xfrm>
            <a:off x="774839" y="3282695"/>
            <a:ext cx="9144000" cy="1353057"/>
            <a:chOff x="774839" y="3282695"/>
            <a:chExt cx="9144000" cy="1353057"/>
          </a:xfrm>
        </p:grpSpPr>
        <p:sp>
          <p:nvSpPr>
            <p:cNvPr id="16" name="object 16"/>
            <p:cNvSpPr/>
            <p:nvPr/>
          </p:nvSpPr>
          <p:spPr>
            <a:xfrm>
              <a:off x="1232039" y="3282695"/>
              <a:ext cx="8153400" cy="76200"/>
            </a:xfrm>
            <a:custGeom>
              <a:avLst/>
              <a:gdLst/>
              <a:ahLst/>
              <a:cxnLst/>
              <a:rect l="l" t="t" r="r" b="b"/>
              <a:pathLst>
                <a:path w="8153400" h="76200">
                  <a:moveTo>
                    <a:pt x="8153400" y="76200"/>
                  </a:moveTo>
                  <a:lnTo>
                    <a:pt x="8153400" y="0"/>
                  </a:lnTo>
                  <a:lnTo>
                    <a:pt x="0" y="0"/>
                  </a:lnTo>
                  <a:lnTo>
                    <a:pt x="0" y="76200"/>
                  </a:lnTo>
                  <a:lnTo>
                    <a:pt x="8153400" y="76200"/>
                  </a:lnTo>
                  <a:close/>
                </a:path>
              </a:pathLst>
            </a:custGeom>
            <a:solidFill>
              <a:srgbClr val="009900"/>
            </a:solidFill>
          </p:spPr>
          <p:txBody>
            <a:bodyPr wrap="square" lIns="0" tIns="0" rIns="0" bIns="0" rtlCol="0"/>
            <a:lstStyle/>
            <a:p>
              <a:endParaRPr/>
            </a:p>
          </p:txBody>
        </p:sp>
        <p:sp>
          <p:nvSpPr>
            <p:cNvPr id="17" name="object 17"/>
            <p:cNvSpPr/>
            <p:nvPr/>
          </p:nvSpPr>
          <p:spPr>
            <a:xfrm>
              <a:off x="1270139" y="3412997"/>
              <a:ext cx="8077200" cy="365125"/>
            </a:xfrm>
            <a:custGeom>
              <a:avLst/>
              <a:gdLst/>
              <a:ahLst/>
              <a:cxnLst/>
              <a:rect l="l" t="t" r="r" b="b"/>
              <a:pathLst>
                <a:path w="8077200" h="365125">
                  <a:moveTo>
                    <a:pt x="8077200" y="364998"/>
                  </a:moveTo>
                  <a:lnTo>
                    <a:pt x="8077200" y="0"/>
                  </a:lnTo>
                  <a:lnTo>
                    <a:pt x="0" y="0"/>
                  </a:lnTo>
                  <a:lnTo>
                    <a:pt x="0" y="364998"/>
                  </a:lnTo>
                  <a:lnTo>
                    <a:pt x="8077200" y="364998"/>
                  </a:lnTo>
                  <a:close/>
                </a:path>
              </a:pathLst>
            </a:custGeom>
            <a:solidFill>
              <a:srgbClr val="99FF33"/>
            </a:solidFill>
          </p:spPr>
          <p:txBody>
            <a:bodyPr wrap="square" lIns="0" tIns="0" rIns="0" bIns="0" rtlCol="0"/>
            <a:lstStyle/>
            <a:p>
              <a:endParaRPr/>
            </a:p>
          </p:txBody>
        </p:sp>
        <p:sp>
          <p:nvSpPr>
            <p:cNvPr id="19" name="object 19"/>
            <p:cNvSpPr/>
            <p:nvPr/>
          </p:nvSpPr>
          <p:spPr>
            <a:xfrm>
              <a:off x="774839" y="3777233"/>
              <a:ext cx="9144000" cy="858519"/>
            </a:xfrm>
            <a:custGeom>
              <a:avLst/>
              <a:gdLst/>
              <a:ahLst/>
              <a:cxnLst/>
              <a:rect l="l" t="t" r="r" b="b"/>
              <a:pathLst>
                <a:path w="9144000" h="858520">
                  <a:moveTo>
                    <a:pt x="9144000" y="858012"/>
                  </a:moveTo>
                  <a:lnTo>
                    <a:pt x="9144000" y="0"/>
                  </a:lnTo>
                  <a:lnTo>
                    <a:pt x="0" y="0"/>
                  </a:lnTo>
                  <a:lnTo>
                    <a:pt x="0" y="858012"/>
                  </a:lnTo>
                  <a:lnTo>
                    <a:pt x="9144000" y="858012"/>
                  </a:lnTo>
                  <a:close/>
                </a:path>
              </a:pathLst>
            </a:custGeom>
            <a:solidFill>
              <a:srgbClr val="FFFFFF"/>
            </a:solidFill>
          </p:spPr>
          <p:txBody>
            <a:bodyPr wrap="square" lIns="0" tIns="0" rIns="0" bIns="0" rtlCol="0"/>
            <a:lstStyle/>
            <a:p>
              <a:endParaRPr/>
            </a:p>
          </p:txBody>
        </p:sp>
        <p:sp>
          <p:nvSpPr>
            <p:cNvPr id="20" name="object 20"/>
            <p:cNvSpPr/>
            <p:nvPr/>
          </p:nvSpPr>
          <p:spPr>
            <a:xfrm>
              <a:off x="1270139" y="3777233"/>
              <a:ext cx="8077200" cy="824230"/>
            </a:xfrm>
            <a:custGeom>
              <a:avLst/>
              <a:gdLst/>
              <a:ahLst/>
              <a:cxnLst/>
              <a:rect l="l" t="t" r="r" b="b"/>
              <a:pathLst>
                <a:path w="8077200" h="824229">
                  <a:moveTo>
                    <a:pt x="8077200" y="823722"/>
                  </a:moveTo>
                  <a:lnTo>
                    <a:pt x="8077200" y="0"/>
                  </a:lnTo>
                  <a:lnTo>
                    <a:pt x="0" y="0"/>
                  </a:lnTo>
                  <a:lnTo>
                    <a:pt x="0" y="823722"/>
                  </a:lnTo>
                  <a:lnTo>
                    <a:pt x="8077200" y="823722"/>
                  </a:lnTo>
                  <a:close/>
                </a:path>
              </a:pathLst>
            </a:custGeom>
            <a:solidFill>
              <a:srgbClr val="99FF33"/>
            </a:solidFill>
          </p:spPr>
          <p:txBody>
            <a:bodyPr wrap="square" lIns="0" tIns="0" rIns="0" bIns="0" rtlCol="0"/>
            <a:lstStyle/>
            <a:p>
              <a:endParaRPr/>
            </a:p>
          </p:txBody>
        </p:sp>
      </p:grpSp>
      <p:sp>
        <p:nvSpPr>
          <p:cNvPr id="21" name="object 21"/>
          <p:cNvSpPr txBox="1"/>
          <p:nvPr/>
        </p:nvSpPr>
        <p:spPr>
          <a:xfrm>
            <a:off x="2714377" y="3435350"/>
            <a:ext cx="5188585" cy="1122680"/>
          </a:xfrm>
          <a:prstGeom prst="rect">
            <a:avLst/>
          </a:prstGeom>
        </p:spPr>
        <p:txBody>
          <a:bodyPr vert="horz" wrap="square" lIns="0" tIns="12700" rIns="0" bIns="0" rtlCol="0">
            <a:spAutoFit/>
          </a:bodyPr>
          <a:lstStyle/>
          <a:p>
            <a:pPr marL="320040" marR="5080" indent="-307975">
              <a:lnSpc>
                <a:spcPct val="100000"/>
              </a:lnSpc>
              <a:spcBef>
                <a:spcPts val="100"/>
              </a:spcBef>
            </a:pPr>
            <a:r>
              <a:rPr sz="2400" b="1" spc="-5" dirty="0">
                <a:latin typeface="Times New Roman"/>
                <a:cs typeface="Times New Roman"/>
              </a:rPr>
              <a:t>The</a:t>
            </a:r>
            <a:r>
              <a:rPr sz="2400" b="1" dirty="0">
                <a:latin typeface="Times New Roman"/>
                <a:cs typeface="Times New Roman"/>
              </a:rPr>
              <a:t> </a:t>
            </a:r>
            <a:r>
              <a:rPr sz="2400" b="1" spc="-5" dirty="0">
                <a:latin typeface="Times New Roman"/>
                <a:cs typeface="Times New Roman"/>
              </a:rPr>
              <a:t>network</a:t>
            </a:r>
            <a:r>
              <a:rPr sz="2400" b="1" dirty="0">
                <a:latin typeface="Times New Roman"/>
                <a:cs typeface="Times New Roman"/>
              </a:rPr>
              <a:t> </a:t>
            </a:r>
            <a:r>
              <a:rPr sz="2400" b="1" spc="-5" dirty="0">
                <a:latin typeface="Times New Roman"/>
                <a:cs typeface="Times New Roman"/>
              </a:rPr>
              <a:t>layer</a:t>
            </a:r>
            <a:r>
              <a:rPr sz="2400" b="1" spc="-60" dirty="0">
                <a:latin typeface="Times New Roman"/>
                <a:cs typeface="Times New Roman"/>
              </a:rPr>
              <a:t> </a:t>
            </a:r>
            <a:r>
              <a:rPr sz="2400" b="1" spc="-5" dirty="0">
                <a:latin typeface="Times New Roman"/>
                <a:cs typeface="Times New Roman"/>
              </a:rPr>
              <a:t>is</a:t>
            </a:r>
            <a:r>
              <a:rPr sz="2400" b="1" dirty="0">
                <a:latin typeface="Times New Roman"/>
                <a:cs typeface="Times New Roman"/>
              </a:rPr>
              <a:t> </a:t>
            </a:r>
            <a:r>
              <a:rPr sz="2400" b="1" spc="-5" dirty="0">
                <a:latin typeface="Times New Roman"/>
                <a:cs typeface="Times New Roman"/>
              </a:rPr>
              <a:t>responsible</a:t>
            </a:r>
            <a:r>
              <a:rPr sz="2400" b="1" spc="-10" dirty="0">
                <a:latin typeface="Times New Roman"/>
                <a:cs typeface="Times New Roman"/>
              </a:rPr>
              <a:t> </a:t>
            </a:r>
            <a:r>
              <a:rPr sz="2400" b="1" dirty="0">
                <a:latin typeface="Times New Roman"/>
                <a:cs typeface="Times New Roman"/>
              </a:rPr>
              <a:t>for</a:t>
            </a:r>
            <a:r>
              <a:rPr sz="2400" b="1" spc="-45" dirty="0">
                <a:latin typeface="Times New Roman"/>
                <a:cs typeface="Times New Roman"/>
              </a:rPr>
              <a:t> </a:t>
            </a:r>
            <a:r>
              <a:rPr sz="2400" b="1" spc="-5" dirty="0">
                <a:latin typeface="Times New Roman"/>
                <a:cs typeface="Times New Roman"/>
              </a:rPr>
              <a:t>the </a:t>
            </a:r>
            <a:r>
              <a:rPr sz="2400" b="1" spc="-585" dirty="0">
                <a:latin typeface="Times New Roman"/>
                <a:cs typeface="Times New Roman"/>
              </a:rPr>
              <a:t> </a:t>
            </a:r>
            <a:r>
              <a:rPr sz="2400" b="1" spc="-5" dirty="0">
                <a:latin typeface="Times New Roman"/>
                <a:cs typeface="Times New Roman"/>
              </a:rPr>
              <a:t>delivery</a:t>
            </a:r>
            <a:r>
              <a:rPr sz="2400" b="1" spc="-35" dirty="0">
                <a:latin typeface="Times New Roman"/>
                <a:cs typeface="Times New Roman"/>
              </a:rPr>
              <a:t> </a:t>
            </a:r>
            <a:r>
              <a:rPr sz="2400" b="1" spc="-5" dirty="0">
                <a:latin typeface="Times New Roman"/>
                <a:cs typeface="Times New Roman"/>
              </a:rPr>
              <a:t>of</a:t>
            </a:r>
            <a:r>
              <a:rPr sz="2400" b="1" spc="-10" dirty="0">
                <a:latin typeface="Times New Roman"/>
                <a:cs typeface="Times New Roman"/>
              </a:rPr>
              <a:t> </a:t>
            </a:r>
            <a:r>
              <a:rPr sz="2400" b="1" spc="-5" dirty="0">
                <a:latin typeface="Times New Roman"/>
                <a:cs typeface="Times New Roman"/>
              </a:rPr>
              <a:t>individual</a:t>
            </a:r>
            <a:r>
              <a:rPr sz="2400" b="1" spc="-10" dirty="0">
                <a:latin typeface="Times New Roman"/>
                <a:cs typeface="Times New Roman"/>
              </a:rPr>
              <a:t> </a:t>
            </a:r>
            <a:r>
              <a:rPr sz="2400" b="1" spc="-5" dirty="0">
                <a:latin typeface="Times New Roman"/>
                <a:cs typeface="Times New Roman"/>
              </a:rPr>
              <a:t>packets</a:t>
            </a:r>
            <a:r>
              <a:rPr sz="2400" b="1" spc="-10" dirty="0">
                <a:latin typeface="Times New Roman"/>
                <a:cs typeface="Times New Roman"/>
              </a:rPr>
              <a:t> </a:t>
            </a:r>
            <a:r>
              <a:rPr sz="2400" b="1" spc="-15" dirty="0">
                <a:latin typeface="Times New Roman"/>
                <a:cs typeface="Times New Roman"/>
              </a:rPr>
              <a:t>from</a:t>
            </a:r>
            <a:endParaRPr sz="2400">
              <a:latin typeface="Times New Roman"/>
              <a:cs typeface="Times New Roman"/>
            </a:endParaRPr>
          </a:p>
          <a:p>
            <a:pPr marL="111125">
              <a:lnSpc>
                <a:spcPct val="100000"/>
              </a:lnSpc>
            </a:pPr>
            <a:r>
              <a:rPr sz="2400" b="1" spc="-5" dirty="0">
                <a:latin typeface="Times New Roman"/>
                <a:cs typeface="Times New Roman"/>
              </a:rPr>
              <a:t>the</a:t>
            </a:r>
            <a:r>
              <a:rPr sz="2400" b="1" spc="5" dirty="0">
                <a:latin typeface="Times New Roman"/>
                <a:cs typeface="Times New Roman"/>
              </a:rPr>
              <a:t> </a:t>
            </a:r>
            <a:r>
              <a:rPr sz="2400" b="1" spc="-10" dirty="0">
                <a:latin typeface="Times New Roman"/>
                <a:cs typeface="Times New Roman"/>
              </a:rPr>
              <a:t>source</a:t>
            </a:r>
            <a:r>
              <a:rPr sz="2400" b="1" spc="5" dirty="0">
                <a:latin typeface="Times New Roman"/>
                <a:cs typeface="Times New Roman"/>
              </a:rPr>
              <a:t> </a:t>
            </a:r>
            <a:r>
              <a:rPr sz="2400" b="1" spc="-5" dirty="0">
                <a:latin typeface="Times New Roman"/>
                <a:cs typeface="Times New Roman"/>
              </a:rPr>
              <a:t>host</a:t>
            </a:r>
            <a:r>
              <a:rPr sz="2400" b="1" spc="5" dirty="0">
                <a:latin typeface="Times New Roman"/>
                <a:cs typeface="Times New Roman"/>
              </a:rPr>
              <a:t> </a:t>
            </a:r>
            <a:r>
              <a:rPr sz="2400" b="1" dirty="0">
                <a:latin typeface="Times New Roman"/>
                <a:cs typeface="Times New Roman"/>
              </a:rPr>
              <a:t>to</a:t>
            </a:r>
            <a:r>
              <a:rPr sz="2400" b="1" spc="5" dirty="0">
                <a:latin typeface="Times New Roman"/>
                <a:cs typeface="Times New Roman"/>
              </a:rPr>
              <a:t> </a:t>
            </a:r>
            <a:r>
              <a:rPr sz="2400" b="1" spc="-5" dirty="0">
                <a:latin typeface="Times New Roman"/>
                <a:cs typeface="Times New Roman"/>
              </a:rPr>
              <a:t>the</a:t>
            </a:r>
            <a:r>
              <a:rPr sz="2400" b="1" spc="10" dirty="0">
                <a:latin typeface="Times New Roman"/>
                <a:cs typeface="Times New Roman"/>
              </a:rPr>
              <a:t> </a:t>
            </a:r>
            <a:r>
              <a:rPr sz="2400" b="1" spc="-5" dirty="0">
                <a:latin typeface="Times New Roman"/>
                <a:cs typeface="Times New Roman"/>
              </a:rPr>
              <a:t>destination</a:t>
            </a:r>
            <a:r>
              <a:rPr sz="2400" b="1" spc="5" dirty="0">
                <a:latin typeface="Times New Roman"/>
                <a:cs typeface="Times New Roman"/>
              </a:rPr>
              <a:t> </a:t>
            </a:r>
            <a:r>
              <a:rPr sz="2400" b="1" spc="-5" dirty="0">
                <a:latin typeface="Times New Roman"/>
                <a:cs typeface="Times New Roman"/>
              </a:rPr>
              <a:t>host.</a:t>
            </a:r>
            <a:endParaRPr sz="2400">
              <a:latin typeface="Times New Roman"/>
              <a:cs typeface="Times New Roman"/>
            </a:endParaRPr>
          </a:p>
        </p:txBody>
      </p:sp>
      <p:sp>
        <p:nvSpPr>
          <p:cNvPr id="22" name="object 22"/>
          <p:cNvSpPr/>
          <p:nvPr/>
        </p:nvSpPr>
        <p:spPr>
          <a:xfrm>
            <a:off x="1234325" y="4654296"/>
            <a:ext cx="8153400" cy="76200"/>
          </a:xfrm>
          <a:custGeom>
            <a:avLst/>
            <a:gdLst/>
            <a:ahLst/>
            <a:cxnLst/>
            <a:rect l="l" t="t" r="r" b="b"/>
            <a:pathLst>
              <a:path w="8153400" h="76200">
                <a:moveTo>
                  <a:pt x="8153400" y="76200"/>
                </a:moveTo>
                <a:lnTo>
                  <a:pt x="8153400" y="0"/>
                </a:lnTo>
                <a:lnTo>
                  <a:pt x="0" y="0"/>
                </a:lnTo>
                <a:lnTo>
                  <a:pt x="0" y="76200"/>
                </a:lnTo>
                <a:lnTo>
                  <a:pt x="8153400" y="76200"/>
                </a:lnTo>
                <a:close/>
              </a:path>
            </a:pathLst>
          </a:custGeom>
          <a:solidFill>
            <a:srgbClr val="009900"/>
          </a:solidFill>
        </p:spPr>
        <p:txBody>
          <a:bodyPr wrap="square" lIns="0" tIns="0" rIns="0" bIns="0" rtlCol="0"/>
          <a:lstStyle/>
          <a:p>
            <a:endParaRPr/>
          </a:p>
        </p:txBody>
      </p:sp>
      <p:sp>
        <p:nvSpPr>
          <p:cNvPr id="23" name="object 23"/>
          <p:cNvSpPr txBox="1">
            <a:spLocks noGrp="1"/>
          </p:cNvSpPr>
          <p:nvPr>
            <p:ph type="sldNum" sz="quarter" idx="7"/>
          </p:nvPr>
        </p:nvSpPr>
        <p:spPr>
          <a:prstGeom prst="rect">
            <a:avLst/>
          </a:prstGeom>
        </p:spPr>
        <p:txBody>
          <a:bodyPr vert="horz" wrap="square" lIns="0" tIns="0" rIns="0" bIns="0" rtlCol="0">
            <a:spAutoFit/>
          </a:bodyPr>
          <a:lstStyle/>
          <a:p>
            <a:pPr marL="12700">
              <a:lnSpc>
                <a:spcPts val="2310"/>
              </a:lnSpc>
            </a:pPr>
            <a:r>
              <a:rPr spc="-5" dirty="0"/>
              <a:t>2.</a:t>
            </a:r>
            <a:fld id="{81D60167-4931-47E6-BA6A-407CBD079E47}" type="slidenum">
              <a:rPr spc="-5" dirty="0"/>
              <a:t>22</a:t>
            </a:fld>
            <a:endParaRPr spc="-5"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58373" y="752347"/>
            <a:ext cx="2966085" cy="391160"/>
          </a:xfrm>
          <a:prstGeom prst="rect">
            <a:avLst/>
          </a:prstGeom>
        </p:spPr>
        <p:txBody>
          <a:bodyPr vert="horz" wrap="square" lIns="0" tIns="12700" rIns="0" bIns="0" rtlCol="0">
            <a:spAutoFit/>
          </a:bodyPr>
          <a:lstStyle/>
          <a:p>
            <a:pPr marL="12700">
              <a:lnSpc>
                <a:spcPct val="100000"/>
              </a:lnSpc>
              <a:spcBef>
                <a:spcPts val="100"/>
              </a:spcBef>
              <a:tabLst>
                <a:tab pos="1477645" algn="l"/>
              </a:tabLst>
            </a:pPr>
            <a:r>
              <a:rPr sz="2400" spc="-15" dirty="0">
                <a:solidFill>
                  <a:srgbClr val="3333CC"/>
                </a:solidFill>
              </a:rPr>
              <a:t>Figure</a:t>
            </a:r>
            <a:r>
              <a:rPr sz="2400" spc="-5" dirty="0">
                <a:solidFill>
                  <a:srgbClr val="3333CC"/>
                </a:solidFill>
              </a:rPr>
              <a:t> 2.8	</a:t>
            </a:r>
            <a:r>
              <a:rPr sz="2000" i="1" spc="-5" dirty="0">
                <a:latin typeface="Times New Roman"/>
                <a:cs typeface="Times New Roman"/>
              </a:rPr>
              <a:t>Network</a:t>
            </a:r>
            <a:r>
              <a:rPr sz="2000" i="1" spc="-50" dirty="0">
                <a:latin typeface="Times New Roman"/>
                <a:cs typeface="Times New Roman"/>
              </a:rPr>
              <a:t> </a:t>
            </a:r>
            <a:r>
              <a:rPr sz="2000" i="1" spc="-5" dirty="0">
                <a:latin typeface="Times New Roman"/>
                <a:cs typeface="Times New Roman"/>
              </a:rPr>
              <a:t>layer</a:t>
            </a:r>
            <a:endParaRPr sz="2000">
              <a:latin typeface="Times New Roman"/>
              <a:cs typeface="Times New Roman"/>
            </a:endParaRPr>
          </a:p>
        </p:txBody>
      </p:sp>
      <p:sp>
        <p:nvSpPr>
          <p:cNvPr id="3" name="object 3"/>
          <p:cNvSpPr/>
          <p:nvPr/>
        </p:nvSpPr>
        <p:spPr>
          <a:xfrm>
            <a:off x="927239" y="1330452"/>
            <a:ext cx="8763000" cy="19050"/>
          </a:xfrm>
          <a:custGeom>
            <a:avLst/>
            <a:gdLst/>
            <a:ahLst/>
            <a:cxnLst/>
            <a:rect l="l" t="t" r="r" b="b"/>
            <a:pathLst>
              <a:path w="8763000" h="19050">
                <a:moveTo>
                  <a:pt x="8763000" y="19049"/>
                </a:moveTo>
                <a:lnTo>
                  <a:pt x="8763000" y="0"/>
                </a:lnTo>
                <a:lnTo>
                  <a:pt x="0" y="0"/>
                </a:lnTo>
                <a:lnTo>
                  <a:pt x="0" y="19050"/>
                </a:lnTo>
                <a:lnTo>
                  <a:pt x="8763000" y="19049"/>
                </a:lnTo>
                <a:close/>
              </a:path>
            </a:pathLst>
          </a:custGeom>
          <a:solidFill>
            <a:srgbClr val="FF0000"/>
          </a:solidFill>
        </p:spPr>
        <p:txBody>
          <a:bodyPr wrap="square" lIns="0" tIns="0" rIns="0" bIns="0" rtlCol="0"/>
          <a:lstStyle/>
          <a:p>
            <a:endParaRPr/>
          </a:p>
        </p:txBody>
      </p:sp>
      <p:pic>
        <p:nvPicPr>
          <p:cNvPr id="4" name="object 4"/>
          <p:cNvPicPr/>
          <p:nvPr/>
        </p:nvPicPr>
        <p:blipFill>
          <a:blip r:embed="rId2" cstate="print"/>
          <a:stretch>
            <a:fillRect/>
          </a:stretch>
        </p:blipFill>
        <p:spPr>
          <a:xfrm>
            <a:off x="1014869" y="2313432"/>
            <a:ext cx="8675369" cy="2912363"/>
          </a:xfrm>
          <a:prstGeom prst="rect">
            <a:avLst/>
          </a:prstGeom>
        </p:spPr>
      </p:pic>
      <p:sp>
        <p:nvSpPr>
          <p:cNvPr id="5" name="object 5"/>
          <p:cNvSpPr/>
          <p:nvPr/>
        </p:nvSpPr>
        <p:spPr>
          <a:xfrm>
            <a:off x="927239" y="6559295"/>
            <a:ext cx="8763000" cy="76200"/>
          </a:xfrm>
          <a:custGeom>
            <a:avLst/>
            <a:gdLst/>
            <a:ahLst/>
            <a:cxnLst/>
            <a:rect l="l" t="t" r="r" b="b"/>
            <a:pathLst>
              <a:path w="8763000" h="76200">
                <a:moveTo>
                  <a:pt x="8763000" y="76200"/>
                </a:moveTo>
                <a:lnTo>
                  <a:pt x="8763000" y="0"/>
                </a:lnTo>
                <a:lnTo>
                  <a:pt x="0" y="0"/>
                </a:lnTo>
                <a:lnTo>
                  <a:pt x="0" y="76200"/>
                </a:lnTo>
                <a:lnTo>
                  <a:pt x="8763000" y="76200"/>
                </a:lnTo>
                <a:close/>
              </a:path>
            </a:pathLst>
          </a:custGeom>
          <a:solidFill>
            <a:srgbClr val="FF0000"/>
          </a:solidFill>
        </p:spPr>
        <p:txBody>
          <a:bodyPr wrap="square" lIns="0" tIns="0" rIns="0" bIns="0" rtlCol="0"/>
          <a:lstStyle/>
          <a:p>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2700">
              <a:lnSpc>
                <a:spcPts val="2310"/>
              </a:lnSpc>
            </a:pPr>
            <a:r>
              <a:rPr spc="-5" dirty="0"/>
              <a:t>2.</a:t>
            </a:r>
            <a:fld id="{81D60167-4931-47E6-BA6A-407CBD079E47}" type="slidenum">
              <a:rPr spc="-5" dirty="0"/>
              <a:t>23</a:t>
            </a:fld>
            <a:endParaRPr spc="-5"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58373" y="752347"/>
            <a:ext cx="2966085" cy="391160"/>
          </a:xfrm>
          <a:prstGeom prst="rect">
            <a:avLst/>
          </a:prstGeom>
        </p:spPr>
        <p:txBody>
          <a:bodyPr vert="horz" wrap="square" lIns="0" tIns="12700" rIns="0" bIns="0" rtlCol="0">
            <a:spAutoFit/>
          </a:bodyPr>
          <a:lstStyle/>
          <a:p>
            <a:pPr marL="12700">
              <a:lnSpc>
                <a:spcPct val="100000"/>
              </a:lnSpc>
              <a:spcBef>
                <a:spcPts val="100"/>
              </a:spcBef>
              <a:tabLst>
                <a:tab pos="1477645" algn="l"/>
              </a:tabLst>
            </a:pPr>
            <a:r>
              <a:rPr sz="2400" spc="-15" dirty="0">
                <a:solidFill>
                  <a:srgbClr val="3333CC"/>
                </a:solidFill>
              </a:rPr>
              <a:t>Figure</a:t>
            </a:r>
            <a:r>
              <a:rPr sz="2400" spc="-5" dirty="0">
                <a:solidFill>
                  <a:srgbClr val="3333CC"/>
                </a:solidFill>
              </a:rPr>
              <a:t> 2.8	</a:t>
            </a:r>
            <a:r>
              <a:rPr sz="2000" i="1" spc="-5" dirty="0">
                <a:latin typeface="Times New Roman"/>
                <a:cs typeface="Times New Roman"/>
              </a:rPr>
              <a:t>Network</a:t>
            </a:r>
            <a:r>
              <a:rPr sz="2000" i="1" spc="-50" dirty="0">
                <a:latin typeface="Times New Roman"/>
                <a:cs typeface="Times New Roman"/>
              </a:rPr>
              <a:t> </a:t>
            </a:r>
            <a:r>
              <a:rPr sz="2000" i="1" spc="-5" dirty="0">
                <a:latin typeface="Times New Roman"/>
                <a:cs typeface="Times New Roman"/>
              </a:rPr>
              <a:t>layer</a:t>
            </a:r>
            <a:endParaRPr sz="2000">
              <a:latin typeface="Times New Roman"/>
              <a:cs typeface="Times New Roman"/>
            </a:endParaRPr>
          </a:p>
        </p:txBody>
      </p:sp>
      <p:sp>
        <p:nvSpPr>
          <p:cNvPr id="3" name="object 3"/>
          <p:cNvSpPr/>
          <p:nvPr/>
        </p:nvSpPr>
        <p:spPr>
          <a:xfrm>
            <a:off x="927239" y="1330452"/>
            <a:ext cx="8763000" cy="19050"/>
          </a:xfrm>
          <a:custGeom>
            <a:avLst/>
            <a:gdLst/>
            <a:ahLst/>
            <a:cxnLst/>
            <a:rect l="l" t="t" r="r" b="b"/>
            <a:pathLst>
              <a:path w="8763000" h="19050">
                <a:moveTo>
                  <a:pt x="8763000" y="19049"/>
                </a:moveTo>
                <a:lnTo>
                  <a:pt x="8763000" y="0"/>
                </a:lnTo>
                <a:lnTo>
                  <a:pt x="0" y="0"/>
                </a:lnTo>
                <a:lnTo>
                  <a:pt x="0" y="19050"/>
                </a:lnTo>
                <a:lnTo>
                  <a:pt x="8763000" y="19049"/>
                </a:lnTo>
                <a:close/>
              </a:path>
            </a:pathLst>
          </a:custGeom>
          <a:solidFill>
            <a:srgbClr val="FF0000"/>
          </a:solidFill>
        </p:spPr>
        <p:txBody>
          <a:bodyPr wrap="square" lIns="0" tIns="0" rIns="0" bIns="0" rtlCol="0"/>
          <a:lstStyle/>
          <a:p>
            <a:endParaRPr/>
          </a:p>
        </p:txBody>
      </p:sp>
      <p:sp>
        <p:nvSpPr>
          <p:cNvPr id="5" name="object 5"/>
          <p:cNvSpPr/>
          <p:nvPr/>
        </p:nvSpPr>
        <p:spPr>
          <a:xfrm>
            <a:off x="927239" y="6559295"/>
            <a:ext cx="8763000" cy="76200"/>
          </a:xfrm>
          <a:custGeom>
            <a:avLst/>
            <a:gdLst/>
            <a:ahLst/>
            <a:cxnLst/>
            <a:rect l="l" t="t" r="r" b="b"/>
            <a:pathLst>
              <a:path w="8763000" h="76200">
                <a:moveTo>
                  <a:pt x="8763000" y="76200"/>
                </a:moveTo>
                <a:lnTo>
                  <a:pt x="8763000" y="0"/>
                </a:lnTo>
                <a:lnTo>
                  <a:pt x="0" y="0"/>
                </a:lnTo>
                <a:lnTo>
                  <a:pt x="0" y="76200"/>
                </a:lnTo>
                <a:lnTo>
                  <a:pt x="8763000" y="76200"/>
                </a:lnTo>
                <a:close/>
              </a:path>
            </a:pathLst>
          </a:custGeom>
          <a:solidFill>
            <a:srgbClr val="FF0000"/>
          </a:solidFill>
        </p:spPr>
        <p:txBody>
          <a:bodyPr wrap="square" lIns="0" tIns="0" rIns="0" bIns="0" rtlCol="0"/>
          <a:lstStyle/>
          <a:p>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2700">
              <a:lnSpc>
                <a:spcPts val="2310"/>
              </a:lnSpc>
            </a:pPr>
            <a:r>
              <a:rPr spc="-5" dirty="0"/>
              <a:t>2.</a:t>
            </a:r>
            <a:fld id="{81D60167-4931-47E6-BA6A-407CBD079E47}" type="slidenum">
              <a:rPr spc="-5" dirty="0"/>
              <a:t>24</a:t>
            </a:fld>
            <a:endParaRPr spc="-5" dirty="0"/>
          </a:p>
        </p:txBody>
      </p:sp>
      <p:sp>
        <p:nvSpPr>
          <p:cNvPr id="7" name="Rectangle 6"/>
          <p:cNvSpPr/>
          <p:nvPr/>
        </p:nvSpPr>
        <p:spPr>
          <a:xfrm>
            <a:off x="927100" y="1647825"/>
            <a:ext cx="7848600" cy="2246769"/>
          </a:xfrm>
          <a:prstGeom prst="rect">
            <a:avLst/>
          </a:prstGeom>
        </p:spPr>
        <p:txBody>
          <a:bodyPr wrap="square">
            <a:spAutoFit/>
          </a:bodyPr>
          <a:lstStyle/>
          <a:p>
            <a:pPr algn="just"/>
            <a:r>
              <a:rPr lang="en-US" sz="2800" dirty="0">
                <a:latin typeface="Times New Roman" panose="02020603050405020304" pitchFamily="18" charset="0"/>
                <a:cs typeface="Times New Roman" panose="02020603050405020304" pitchFamily="18" charset="0"/>
              </a:rPr>
              <a:t>Other responsibilities of the network layer include the following:</a:t>
            </a:r>
          </a:p>
          <a:p>
            <a:pPr algn="just"/>
            <a:endParaRPr lang="en-US" sz="2800" dirty="0">
              <a:latin typeface="Times New Roman" panose="02020603050405020304" pitchFamily="18" charset="0"/>
              <a:cs typeface="Times New Roman" panose="02020603050405020304" pitchFamily="18" charset="0"/>
            </a:endParaRPr>
          </a:p>
          <a:p>
            <a:pPr marL="630238" indent="-630238" algn="just">
              <a:buFont typeface="Wingdings" panose="05000000000000000000" pitchFamily="2" charset="2"/>
              <a:buChar char="ü"/>
            </a:pPr>
            <a:r>
              <a:rPr lang="en-IN" sz="2800" dirty="0">
                <a:latin typeface="Times New Roman" panose="02020603050405020304" pitchFamily="18" charset="0"/>
                <a:cs typeface="Times New Roman" panose="02020603050405020304" pitchFamily="18" charset="0"/>
              </a:rPr>
              <a:t>Logical addressing</a:t>
            </a:r>
          </a:p>
          <a:p>
            <a:pPr marL="630238" indent="-630238" algn="just">
              <a:buFont typeface="Wingdings" panose="05000000000000000000" pitchFamily="2" charset="2"/>
              <a:buChar char="ü"/>
            </a:pPr>
            <a:r>
              <a:rPr lang="en-IN" sz="2800" dirty="0">
                <a:latin typeface="Times New Roman" panose="02020603050405020304" pitchFamily="18" charset="0"/>
                <a:cs typeface="Times New Roman" panose="02020603050405020304" pitchFamily="18" charset="0"/>
              </a:rPr>
              <a:t>Routing</a:t>
            </a:r>
          </a:p>
        </p:txBody>
      </p:sp>
    </p:spTree>
    <p:extLst>
      <p:ext uri="{BB962C8B-B14F-4D97-AF65-F5344CB8AC3E}">
        <p14:creationId xmlns:p14="http://schemas.microsoft.com/office/powerpoint/2010/main" val="37487706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58373" y="752347"/>
            <a:ext cx="4625975" cy="391160"/>
          </a:xfrm>
          <a:prstGeom prst="rect">
            <a:avLst/>
          </a:prstGeom>
        </p:spPr>
        <p:txBody>
          <a:bodyPr vert="horz" wrap="square" lIns="0" tIns="12700" rIns="0" bIns="0" rtlCol="0">
            <a:spAutoFit/>
          </a:bodyPr>
          <a:lstStyle/>
          <a:p>
            <a:pPr marL="12700">
              <a:lnSpc>
                <a:spcPct val="100000"/>
              </a:lnSpc>
              <a:spcBef>
                <a:spcPts val="100"/>
              </a:spcBef>
              <a:tabLst>
                <a:tab pos="1477645" algn="l"/>
              </a:tabLst>
            </a:pPr>
            <a:r>
              <a:rPr sz="2400" spc="-15" dirty="0">
                <a:solidFill>
                  <a:srgbClr val="3333CC"/>
                </a:solidFill>
              </a:rPr>
              <a:t>Figure</a:t>
            </a:r>
            <a:r>
              <a:rPr sz="2400" spc="-5" dirty="0">
                <a:solidFill>
                  <a:srgbClr val="3333CC"/>
                </a:solidFill>
              </a:rPr>
              <a:t> 2.9	</a:t>
            </a:r>
            <a:r>
              <a:rPr sz="2000" i="1" spc="-5" dirty="0">
                <a:latin typeface="Times New Roman"/>
                <a:cs typeface="Times New Roman"/>
              </a:rPr>
              <a:t>Source-to-destination</a:t>
            </a:r>
            <a:r>
              <a:rPr sz="2000" i="1" spc="-15" dirty="0">
                <a:latin typeface="Times New Roman"/>
                <a:cs typeface="Times New Roman"/>
              </a:rPr>
              <a:t> </a:t>
            </a:r>
            <a:r>
              <a:rPr sz="2000" i="1" spc="-5" dirty="0">
                <a:latin typeface="Times New Roman"/>
                <a:cs typeface="Times New Roman"/>
              </a:rPr>
              <a:t>delivery</a:t>
            </a:r>
            <a:endParaRPr sz="2000">
              <a:latin typeface="Times New Roman"/>
              <a:cs typeface="Times New Roman"/>
            </a:endParaRPr>
          </a:p>
        </p:txBody>
      </p:sp>
      <p:sp>
        <p:nvSpPr>
          <p:cNvPr id="3" name="object 3"/>
          <p:cNvSpPr/>
          <p:nvPr/>
        </p:nvSpPr>
        <p:spPr>
          <a:xfrm>
            <a:off x="927239" y="1330452"/>
            <a:ext cx="8763000" cy="19050"/>
          </a:xfrm>
          <a:custGeom>
            <a:avLst/>
            <a:gdLst/>
            <a:ahLst/>
            <a:cxnLst/>
            <a:rect l="l" t="t" r="r" b="b"/>
            <a:pathLst>
              <a:path w="8763000" h="19050">
                <a:moveTo>
                  <a:pt x="8763000" y="19049"/>
                </a:moveTo>
                <a:lnTo>
                  <a:pt x="8763000" y="0"/>
                </a:lnTo>
                <a:lnTo>
                  <a:pt x="0" y="0"/>
                </a:lnTo>
                <a:lnTo>
                  <a:pt x="0" y="19050"/>
                </a:lnTo>
                <a:lnTo>
                  <a:pt x="8763000" y="19049"/>
                </a:lnTo>
                <a:close/>
              </a:path>
            </a:pathLst>
          </a:custGeom>
          <a:solidFill>
            <a:srgbClr val="FF0000"/>
          </a:solidFill>
        </p:spPr>
        <p:txBody>
          <a:bodyPr wrap="square" lIns="0" tIns="0" rIns="0" bIns="0" rtlCol="0"/>
          <a:lstStyle/>
          <a:p>
            <a:endParaRPr/>
          </a:p>
        </p:txBody>
      </p:sp>
      <p:pic>
        <p:nvPicPr>
          <p:cNvPr id="4" name="object 4"/>
          <p:cNvPicPr/>
          <p:nvPr/>
        </p:nvPicPr>
        <p:blipFill>
          <a:blip r:embed="rId2" cstate="print"/>
          <a:stretch>
            <a:fillRect/>
          </a:stretch>
        </p:blipFill>
        <p:spPr>
          <a:xfrm>
            <a:off x="2474099" y="1544573"/>
            <a:ext cx="5082540" cy="4824222"/>
          </a:xfrm>
          <a:prstGeom prst="rect">
            <a:avLst/>
          </a:prstGeom>
        </p:spPr>
      </p:pic>
      <p:sp>
        <p:nvSpPr>
          <p:cNvPr id="5" name="object 5"/>
          <p:cNvSpPr/>
          <p:nvPr/>
        </p:nvSpPr>
        <p:spPr>
          <a:xfrm>
            <a:off x="927239" y="6559295"/>
            <a:ext cx="8763000" cy="76200"/>
          </a:xfrm>
          <a:custGeom>
            <a:avLst/>
            <a:gdLst/>
            <a:ahLst/>
            <a:cxnLst/>
            <a:rect l="l" t="t" r="r" b="b"/>
            <a:pathLst>
              <a:path w="8763000" h="76200">
                <a:moveTo>
                  <a:pt x="8763000" y="76200"/>
                </a:moveTo>
                <a:lnTo>
                  <a:pt x="8763000" y="0"/>
                </a:lnTo>
                <a:lnTo>
                  <a:pt x="0" y="0"/>
                </a:lnTo>
                <a:lnTo>
                  <a:pt x="0" y="76200"/>
                </a:lnTo>
                <a:lnTo>
                  <a:pt x="8763000" y="76200"/>
                </a:lnTo>
                <a:close/>
              </a:path>
            </a:pathLst>
          </a:custGeom>
          <a:solidFill>
            <a:srgbClr val="FF0000"/>
          </a:solidFill>
        </p:spPr>
        <p:txBody>
          <a:bodyPr wrap="square" lIns="0" tIns="0" rIns="0" bIns="0" rtlCol="0"/>
          <a:lstStyle/>
          <a:p>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2700">
              <a:lnSpc>
                <a:spcPts val="2310"/>
              </a:lnSpc>
            </a:pPr>
            <a:r>
              <a:rPr spc="-5" dirty="0"/>
              <a:t>2.</a:t>
            </a:r>
            <a:fld id="{81D60167-4931-47E6-BA6A-407CBD079E47}" type="slidenum">
              <a:rPr spc="-5" dirty="0"/>
              <a:t>25</a:t>
            </a:fld>
            <a:endParaRPr spc="-5"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object 4"/>
          <p:cNvGrpSpPr/>
          <p:nvPr/>
        </p:nvGrpSpPr>
        <p:grpSpPr>
          <a:xfrm>
            <a:off x="774700" y="2867025"/>
            <a:ext cx="9144000" cy="1715769"/>
            <a:chOff x="774839" y="2919983"/>
            <a:chExt cx="9144000" cy="1715769"/>
          </a:xfrm>
        </p:grpSpPr>
        <p:sp>
          <p:nvSpPr>
            <p:cNvPr id="5" name="object 5"/>
            <p:cNvSpPr/>
            <p:nvPr/>
          </p:nvSpPr>
          <p:spPr>
            <a:xfrm>
              <a:off x="774839" y="2919983"/>
              <a:ext cx="9144000" cy="858519"/>
            </a:xfrm>
            <a:custGeom>
              <a:avLst/>
              <a:gdLst/>
              <a:ahLst/>
              <a:cxnLst/>
              <a:rect l="l" t="t" r="r" b="b"/>
              <a:pathLst>
                <a:path w="9144000" h="858520">
                  <a:moveTo>
                    <a:pt x="9144000" y="858012"/>
                  </a:moveTo>
                  <a:lnTo>
                    <a:pt x="9144000" y="0"/>
                  </a:lnTo>
                  <a:lnTo>
                    <a:pt x="0" y="0"/>
                  </a:lnTo>
                  <a:lnTo>
                    <a:pt x="0" y="858012"/>
                  </a:lnTo>
                  <a:lnTo>
                    <a:pt x="9144000" y="858012"/>
                  </a:lnTo>
                  <a:close/>
                </a:path>
              </a:pathLst>
            </a:custGeom>
            <a:solidFill>
              <a:srgbClr val="FFFFFF"/>
            </a:solidFill>
          </p:spPr>
          <p:txBody>
            <a:bodyPr wrap="square" lIns="0" tIns="0" rIns="0" bIns="0" rtlCol="0"/>
            <a:lstStyle/>
            <a:p>
              <a:endParaRPr/>
            </a:p>
          </p:txBody>
        </p:sp>
        <p:sp>
          <p:nvSpPr>
            <p:cNvPr id="6" name="object 6"/>
            <p:cNvSpPr/>
            <p:nvPr/>
          </p:nvSpPr>
          <p:spPr>
            <a:xfrm>
              <a:off x="1232039" y="3282695"/>
              <a:ext cx="8153400" cy="76200"/>
            </a:xfrm>
            <a:custGeom>
              <a:avLst/>
              <a:gdLst/>
              <a:ahLst/>
              <a:cxnLst/>
              <a:rect l="l" t="t" r="r" b="b"/>
              <a:pathLst>
                <a:path w="8153400" h="76200">
                  <a:moveTo>
                    <a:pt x="8153400" y="76200"/>
                  </a:moveTo>
                  <a:lnTo>
                    <a:pt x="8153400" y="0"/>
                  </a:lnTo>
                  <a:lnTo>
                    <a:pt x="0" y="0"/>
                  </a:lnTo>
                  <a:lnTo>
                    <a:pt x="0" y="76200"/>
                  </a:lnTo>
                  <a:lnTo>
                    <a:pt x="8153400" y="76200"/>
                  </a:lnTo>
                  <a:close/>
                </a:path>
              </a:pathLst>
            </a:custGeom>
            <a:solidFill>
              <a:srgbClr val="009900"/>
            </a:solidFill>
          </p:spPr>
          <p:txBody>
            <a:bodyPr wrap="square" lIns="0" tIns="0" rIns="0" bIns="0" rtlCol="0"/>
            <a:lstStyle/>
            <a:p>
              <a:endParaRPr/>
            </a:p>
          </p:txBody>
        </p:sp>
        <p:sp>
          <p:nvSpPr>
            <p:cNvPr id="7" name="object 7"/>
            <p:cNvSpPr/>
            <p:nvPr/>
          </p:nvSpPr>
          <p:spPr>
            <a:xfrm>
              <a:off x="1270139" y="3412997"/>
              <a:ext cx="8077200" cy="365125"/>
            </a:xfrm>
            <a:custGeom>
              <a:avLst/>
              <a:gdLst/>
              <a:ahLst/>
              <a:cxnLst/>
              <a:rect l="l" t="t" r="r" b="b"/>
              <a:pathLst>
                <a:path w="8077200" h="365125">
                  <a:moveTo>
                    <a:pt x="8077200" y="364998"/>
                  </a:moveTo>
                  <a:lnTo>
                    <a:pt x="8077200" y="0"/>
                  </a:lnTo>
                  <a:lnTo>
                    <a:pt x="0" y="0"/>
                  </a:lnTo>
                  <a:lnTo>
                    <a:pt x="0" y="364998"/>
                  </a:lnTo>
                  <a:lnTo>
                    <a:pt x="8077200" y="364998"/>
                  </a:lnTo>
                  <a:close/>
                </a:path>
              </a:pathLst>
            </a:custGeom>
            <a:solidFill>
              <a:srgbClr val="99FF33"/>
            </a:solidFill>
          </p:spPr>
          <p:txBody>
            <a:bodyPr wrap="square" lIns="0" tIns="0" rIns="0" bIns="0" rtlCol="0"/>
            <a:lstStyle/>
            <a:p>
              <a:endParaRPr/>
            </a:p>
          </p:txBody>
        </p:sp>
        <p:sp>
          <p:nvSpPr>
            <p:cNvPr id="9" name="object 9"/>
            <p:cNvSpPr/>
            <p:nvPr/>
          </p:nvSpPr>
          <p:spPr>
            <a:xfrm>
              <a:off x="774839" y="3777233"/>
              <a:ext cx="9144000" cy="858519"/>
            </a:xfrm>
            <a:custGeom>
              <a:avLst/>
              <a:gdLst/>
              <a:ahLst/>
              <a:cxnLst/>
              <a:rect l="l" t="t" r="r" b="b"/>
              <a:pathLst>
                <a:path w="9144000" h="858520">
                  <a:moveTo>
                    <a:pt x="9144000" y="858012"/>
                  </a:moveTo>
                  <a:lnTo>
                    <a:pt x="9144000" y="0"/>
                  </a:lnTo>
                  <a:lnTo>
                    <a:pt x="0" y="0"/>
                  </a:lnTo>
                  <a:lnTo>
                    <a:pt x="0" y="858012"/>
                  </a:lnTo>
                  <a:lnTo>
                    <a:pt x="9144000" y="858012"/>
                  </a:lnTo>
                  <a:close/>
                </a:path>
              </a:pathLst>
            </a:custGeom>
            <a:solidFill>
              <a:srgbClr val="FFFFFF"/>
            </a:solidFill>
          </p:spPr>
          <p:txBody>
            <a:bodyPr wrap="square" lIns="0" tIns="0" rIns="0" bIns="0" rtlCol="0"/>
            <a:lstStyle/>
            <a:p>
              <a:endParaRPr/>
            </a:p>
          </p:txBody>
        </p:sp>
        <p:sp>
          <p:nvSpPr>
            <p:cNvPr id="10" name="object 10"/>
            <p:cNvSpPr/>
            <p:nvPr/>
          </p:nvSpPr>
          <p:spPr>
            <a:xfrm>
              <a:off x="1234325" y="4273295"/>
              <a:ext cx="8153400" cy="76200"/>
            </a:xfrm>
            <a:custGeom>
              <a:avLst/>
              <a:gdLst/>
              <a:ahLst/>
              <a:cxnLst/>
              <a:rect l="l" t="t" r="r" b="b"/>
              <a:pathLst>
                <a:path w="8153400" h="76200">
                  <a:moveTo>
                    <a:pt x="8153400" y="76200"/>
                  </a:moveTo>
                  <a:lnTo>
                    <a:pt x="8153400" y="0"/>
                  </a:lnTo>
                  <a:lnTo>
                    <a:pt x="0" y="0"/>
                  </a:lnTo>
                  <a:lnTo>
                    <a:pt x="0" y="76200"/>
                  </a:lnTo>
                  <a:lnTo>
                    <a:pt x="8153400" y="76200"/>
                  </a:lnTo>
                  <a:close/>
                </a:path>
              </a:pathLst>
            </a:custGeom>
            <a:solidFill>
              <a:srgbClr val="009900"/>
            </a:solidFill>
          </p:spPr>
          <p:txBody>
            <a:bodyPr wrap="square" lIns="0" tIns="0" rIns="0" bIns="0" rtlCol="0"/>
            <a:lstStyle/>
            <a:p>
              <a:endParaRPr/>
            </a:p>
          </p:txBody>
        </p:sp>
        <p:sp>
          <p:nvSpPr>
            <p:cNvPr id="11" name="object 11"/>
            <p:cNvSpPr/>
            <p:nvPr/>
          </p:nvSpPr>
          <p:spPr>
            <a:xfrm>
              <a:off x="1270139" y="3777233"/>
              <a:ext cx="8077200" cy="458470"/>
            </a:xfrm>
            <a:custGeom>
              <a:avLst/>
              <a:gdLst/>
              <a:ahLst/>
              <a:cxnLst/>
              <a:rect l="l" t="t" r="r" b="b"/>
              <a:pathLst>
                <a:path w="8077200" h="458470">
                  <a:moveTo>
                    <a:pt x="8077200" y="457962"/>
                  </a:moveTo>
                  <a:lnTo>
                    <a:pt x="8077200" y="0"/>
                  </a:lnTo>
                  <a:lnTo>
                    <a:pt x="0" y="0"/>
                  </a:lnTo>
                  <a:lnTo>
                    <a:pt x="0" y="457962"/>
                  </a:lnTo>
                  <a:lnTo>
                    <a:pt x="8077200" y="457962"/>
                  </a:lnTo>
                  <a:close/>
                </a:path>
              </a:pathLst>
            </a:custGeom>
            <a:solidFill>
              <a:srgbClr val="99FF33"/>
            </a:solidFill>
          </p:spPr>
          <p:txBody>
            <a:bodyPr wrap="square" lIns="0" tIns="0" rIns="0" bIns="0" rtlCol="0"/>
            <a:lstStyle/>
            <a:p>
              <a:endParaRPr/>
            </a:p>
          </p:txBody>
        </p:sp>
      </p:grpSp>
      <p:sp>
        <p:nvSpPr>
          <p:cNvPr id="12" name="object 12"/>
          <p:cNvSpPr txBox="1"/>
          <p:nvPr/>
        </p:nvSpPr>
        <p:spPr>
          <a:xfrm>
            <a:off x="2075059" y="3435350"/>
            <a:ext cx="6466840" cy="756920"/>
          </a:xfrm>
          <a:prstGeom prst="rect">
            <a:avLst/>
          </a:prstGeom>
        </p:spPr>
        <p:txBody>
          <a:bodyPr vert="horz" wrap="square" lIns="0" tIns="12700" rIns="0" bIns="0" rtlCol="0">
            <a:spAutoFit/>
          </a:bodyPr>
          <a:lstStyle/>
          <a:p>
            <a:pPr marL="544195" marR="5080" indent="-532130">
              <a:lnSpc>
                <a:spcPct val="100000"/>
              </a:lnSpc>
              <a:spcBef>
                <a:spcPts val="100"/>
              </a:spcBef>
            </a:pPr>
            <a:r>
              <a:rPr sz="2400" b="1" spc="-5" dirty="0">
                <a:latin typeface="Times New Roman"/>
                <a:cs typeface="Times New Roman"/>
              </a:rPr>
              <a:t>The</a:t>
            </a:r>
            <a:r>
              <a:rPr sz="2400" b="1" spc="-10" dirty="0">
                <a:latin typeface="Times New Roman"/>
                <a:cs typeface="Times New Roman"/>
              </a:rPr>
              <a:t> </a:t>
            </a:r>
            <a:r>
              <a:rPr sz="2400" b="1" spc="-5" dirty="0">
                <a:latin typeface="Times New Roman"/>
                <a:cs typeface="Times New Roman"/>
              </a:rPr>
              <a:t>transport</a:t>
            </a:r>
            <a:r>
              <a:rPr sz="2400" b="1" spc="5" dirty="0">
                <a:latin typeface="Times New Roman"/>
                <a:cs typeface="Times New Roman"/>
              </a:rPr>
              <a:t> </a:t>
            </a:r>
            <a:r>
              <a:rPr sz="2400" b="1" dirty="0">
                <a:latin typeface="Times New Roman"/>
                <a:cs typeface="Times New Roman"/>
              </a:rPr>
              <a:t>layer</a:t>
            </a:r>
            <a:r>
              <a:rPr sz="2400" b="1" spc="-60" dirty="0">
                <a:latin typeface="Times New Roman"/>
                <a:cs typeface="Times New Roman"/>
              </a:rPr>
              <a:t> </a:t>
            </a:r>
            <a:r>
              <a:rPr sz="2400" b="1" spc="-5" dirty="0">
                <a:latin typeface="Times New Roman"/>
                <a:cs typeface="Times New Roman"/>
              </a:rPr>
              <a:t>is</a:t>
            </a:r>
            <a:r>
              <a:rPr sz="2400" b="1" dirty="0">
                <a:latin typeface="Times New Roman"/>
                <a:cs typeface="Times New Roman"/>
              </a:rPr>
              <a:t> </a:t>
            </a:r>
            <a:r>
              <a:rPr sz="2400" b="1" spc="-5" dirty="0">
                <a:latin typeface="Times New Roman"/>
                <a:cs typeface="Times New Roman"/>
              </a:rPr>
              <a:t>responsible </a:t>
            </a:r>
            <a:r>
              <a:rPr sz="2400" b="1" dirty="0">
                <a:latin typeface="Times New Roman"/>
                <a:cs typeface="Times New Roman"/>
              </a:rPr>
              <a:t>for</a:t>
            </a:r>
            <a:r>
              <a:rPr sz="2400" b="1" spc="-40" dirty="0">
                <a:latin typeface="Times New Roman"/>
                <a:cs typeface="Times New Roman"/>
              </a:rPr>
              <a:t> </a:t>
            </a:r>
            <a:r>
              <a:rPr sz="2400" b="1" spc="-5" dirty="0">
                <a:latin typeface="Times New Roman"/>
                <a:cs typeface="Times New Roman"/>
              </a:rPr>
              <a:t>the delivery </a:t>
            </a:r>
            <a:r>
              <a:rPr sz="2400" b="1" spc="-585" dirty="0">
                <a:latin typeface="Times New Roman"/>
                <a:cs typeface="Times New Roman"/>
              </a:rPr>
              <a:t> </a:t>
            </a:r>
            <a:r>
              <a:rPr sz="2400" b="1" dirty="0">
                <a:latin typeface="Times New Roman"/>
                <a:cs typeface="Times New Roman"/>
              </a:rPr>
              <a:t>of</a:t>
            </a:r>
            <a:r>
              <a:rPr sz="2400" b="1" spc="-10" dirty="0">
                <a:latin typeface="Times New Roman"/>
                <a:cs typeface="Times New Roman"/>
              </a:rPr>
              <a:t> </a:t>
            </a:r>
            <a:r>
              <a:rPr sz="2400" b="1" dirty="0">
                <a:latin typeface="Times New Roman"/>
                <a:cs typeface="Times New Roman"/>
              </a:rPr>
              <a:t>a</a:t>
            </a:r>
            <a:r>
              <a:rPr sz="2400" b="1" spc="-10" dirty="0">
                <a:latin typeface="Times New Roman"/>
                <a:cs typeface="Times New Roman"/>
              </a:rPr>
              <a:t> </a:t>
            </a:r>
            <a:r>
              <a:rPr sz="2400" b="1" dirty="0">
                <a:latin typeface="Times New Roman"/>
                <a:cs typeface="Times New Roman"/>
              </a:rPr>
              <a:t>message</a:t>
            </a:r>
            <a:r>
              <a:rPr sz="2400" b="1" spc="-5" dirty="0">
                <a:latin typeface="Times New Roman"/>
                <a:cs typeface="Times New Roman"/>
              </a:rPr>
              <a:t> </a:t>
            </a:r>
            <a:r>
              <a:rPr sz="2400" b="1" spc="-10" dirty="0">
                <a:latin typeface="Times New Roman"/>
                <a:cs typeface="Times New Roman"/>
              </a:rPr>
              <a:t>from </a:t>
            </a:r>
            <a:r>
              <a:rPr sz="2400" b="1" spc="-5" dirty="0">
                <a:latin typeface="Times New Roman"/>
                <a:cs typeface="Times New Roman"/>
              </a:rPr>
              <a:t>one </a:t>
            </a:r>
            <a:r>
              <a:rPr sz="2400" b="1" spc="-10" dirty="0">
                <a:latin typeface="Times New Roman"/>
                <a:cs typeface="Times New Roman"/>
              </a:rPr>
              <a:t>process </a:t>
            </a:r>
            <a:r>
              <a:rPr sz="2400" b="1" dirty="0">
                <a:latin typeface="Times New Roman"/>
                <a:cs typeface="Times New Roman"/>
              </a:rPr>
              <a:t>to</a:t>
            </a:r>
            <a:r>
              <a:rPr sz="2400" b="1" spc="-5" dirty="0">
                <a:latin typeface="Times New Roman"/>
                <a:cs typeface="Times New Roman"/>
              </a:rPr>
              <a:t> </a:t>
            </a:r>
            <a:r>
              <a:rPr sz="2400" b="1" spc="-30" dirty="0">
                <a:latin typeface="Times New Roman"/>
                <a:cs typeface="Times New Roman"/>
              </a:rPr>
              <a:t>another.</a:t>
            </a:r>
            <a:endParaRPr sz="2400">
              <a:latin typeface="Times New Roman"/>
              <a:cs typeface="Times New Roman"/>
            </a:endParaRPr>
          </a:p>
        </p:txBody>
      </p:sp>
      <p:sp>
        <p:nvSpPr>
          <p:cNvPr id="13" name="object 13"/>
          <p:cNvSpPr txBox="1">
            <a:spLocks noGrp="1"/>
          </p:cNvSpPr>
          <p:nvPr>
            <p:ph type="sldNum" sz="quarter" idx="7"/>
          </p:nvPr>
        </p:nvSpPr>
        <p:spPr>
          <a:prstGeom prst="rect">
            <a:avLst/>
          </a:prstGeom>
        </p:spPr>
        <p:txBody>
          <a:bodyPr vert="horz" wrap="square" lIns="0" tIns="0" rIns="0" bIns="0" rtlCol="0">
            <a:spAutoFit/>
          </a:bodyPr>
          <a:lstStyle/>
          <a:p>
            <a:pPr marL="12700">
              <a:lnSpc>
                <a:spcPts val="2310"/>
              </a:lnSpc>
            </a:pPr>
            <a:r>
              <a:rPr spc="-5" dirty="0"/>
              <a:t>2.</a:t>
            </a:r>
            <a:fld id="{81D60167-4931-47E6-BA6A-407CBD079E47}" type="slidenum">
              <a:rPr spc="-5" dirty="0"/>
              <a:t>26</a:t>
            </a:fld>
            <a:endParaRPr spc="-5"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927239" y="387095"/>
            <a:ext cx="8763000" cy="76200"/>
          </a:xfrm>
          <a:custGeom>
            <a:avLst/>
            <a:gdLst/>
            <a:ahLst/>
            <a:cxnLst/>
            <a:rect l="l" t="t" r="r" b="b"/>
            <a:pathLst>
              <a:path w="8763000" h="76200">
                <a:moveTo>
                  <a:pt x="8763000" y="76200"/>
                </a:moveTo>
                <a:lnTo>
                  <a:pt x="8763000" y="0"/>
                </a:lnTo>
                <a:lnTo>
                  <a:pt x="0" y="0"/>
                </a:lnTo>
                <a:lnTo>
                  <a:pt x="0" y="76200"/>
                </a:lnTo>
                <a:lnTo>
                  <a:pt x="8763000" y="76200"/>
                </a:lnTo>
                <a:close/>
              </a:path>
            </a:pathLst>
          </a:custGeom>
          <a:solidFill>
            <a:srgbClr val="FF0000"/>
          </a:solidFill>
        </p:spPr>
        <p:txBody>
          <a:bodyPr wrap="square" lIns="0" tIns="0" rIns="0" bIns="0" rtlCol="0"/>
          <a:lstStyle/>
          <a:p>
            <a:endParaRPr/>
          </a:p>
        </p:txBody>
      </p:sp>
      <p:sp>
        <p:nvSpPr>
          <p:cNvPr id="3" name="object 3"/>
          <p:cNvSpPr txBox="1">
            <a:spLocks noGrp="1"/>
          </p:cNvSpPr>
          <p:nvPr>
            <p:ph type="title"/>
          </p:nvPr>
        </p:nvSpPr>
        <p:spPr>
          <a:xfrm>
            <a:off x="1158373" y="676147"/>
            <a:ext cx="3263265" cy="391160"/>
          </a:xfrm>
          <a:prstGeom prst="rect">
            <a:avLst/>
          </a:prstGeom>
        </p:spPr>
        <p:txBody>
          <a:bodyPr vert="horz" wrap="square" lIns="0" tIns="12700" rIns="0" bIns="0" rtlCol="0">
            <a:spAutoFit/>
          </a:bodyPr>
          <a:lstStyle/>
          <a:p>
            <a:pPr marL="12700">
              <a:lnSpc>
                <a:spcPct val="100000"/>
              </a:lnSpc>
              <a:spcBef>
                <a:spcPts val="100"/>
              </a:spcBef>
              <a:tabLst>
                <a:tab pos="1630045" algn="l"/>
              </a:tabLst>
            </a:pPr>
            <a:r>
              <a:rPr sz="2400" spc="-15" dirty="0">
                <a:solidFill>
                  <a:srgbClr val="3333CC"/>
                </a:solidFill>
              </a:rPr>
              <a:t>Figure</a:t>
            </a:r>
            <a:r>
              <a:rPr sz="2400" spc="-5" dirty="0">
                <a:solidFill>
                  <a:srgbClr val="3333CC"/>
                </a:solidFill>
              </a:rPr>
              <a:t> 2.10	</a:t>
            </a:r>
            <a:r>
              <a:rPr sz="2000" i="1" spc="-10" dirty="0">
                <a:latin typeface="Times New Roman"/>
                <a:cs typeface="Times New Roman"/>
              </a:rPr>
              <a:t>Transport</a:t>
            </a:r>
            <a:r>
              <a:rPr sz="2000" i="1" spc="-80" dirty="0">
                <a:latin typeface="Times New Roman"/>
                <a:cs typeface="Times New Roman"/>
              </a:rPr>
              <a:t> </a:t>
            </a:r>
            <a:r>
              <a:rPr sz="2000" i="1" spc="-5" dirty="0">
                <a:latin typeface="Times New Roman"/>
                <a:cs typeface="Times New Roman"/>
              </a:rPr>
              <a:t>layer</a:t>
            </a:r>
            <a:endParaRPr sz="2000">
              <a:latin typeface="Times New Roman"/>
              <a:cs typeface="Times New Roman"/>
            </a:endParaRPr>
          </a:p>
        </p:txBody>
      </p:sp>
      <p:sp>
        <p:nvSpPr>
          <p:cNvPr id="4" name="object 4"/>
          <p:cNvSpPr/>
          <p:nvPr/>
        </p:nvSpPr>
        <p:spPr>
          <a:xfrm>
            <a:off x="927239" y="1254252"/>
            <a:ext cx="8763000" cy="19050"/>
          </a:xfrm>
          <a:custGeom>
            <a:avLst/>
            <a:gdLst/>
            <a:ahLst/>
            <a:cxnLst/>
            <a:rect l="l" t="t" r="r" b="b"/>
            <a:pathLst>
              <a:path w="8763000" h="19050">
                <a:moveTo>
                  <a:pt x="8763000" y="19049"/>
                </a:moveTo>
                <a:lnTo>
                  <a:pt x="8763000" y="0"/>
                </a:lnTo>
                <a:lnTo>
                  <a:pt x="0" y="0"/>
                </a:lnTo>
                <a:lnTo>
                  <a:pt x="0" y="19050"/>
                </a:lnTo>
                <a:lnTo>
                  <a:pt x="8763000" y="19049"/>
                </a:lnTo>
                <a:close/>
              </a:path>
            </a:pathLst>
          </a:custGeom>
          <a:solidFill>
            <a:srgbClr val="FF0000"/>
          </a:solidFill>
        </p:spPr>
        <p:txBody>
          <a:bodyPr wrap="square" lIns="0" tIns="0" rIns="0" bIns="0" rtlCol="0"/>
          <a:lstStyle/>
          <a:p>
            <a:endParaRPr/>
          </a:p>
        </p:txBody>
      </p:sp>
      <p:pic>
        <p:nvPicPr>
          <p:cNvPr id="5" name="object 5"/>
          <p:cNvPicPr/>
          <p:nvPr/>
        </p:nvPicPr>
        <p:blipFill>
          <a:blip r:embed="rId2" cstate="print"/>
          <a:stretch>
            <a:fillRect/>
          </a:stretch>
        </p:blipFill>
        <p:spPr>
          <a:xfrm>
            <a:off x="927239" y="2124455"/>
            <a:ext cx="8693657" cy="3025140"/>
          </a:xfrm>
          <a:prstGeom prst="rect">
            <a:avLst/>
          </a:prstGeom>
        </p:spPr>
      </p:pic>
      <p:sp>
        <p:nvSpPr>
          <p:cNvPr id="6" name="object 6"/>
          <p:cNvSpPr/>
          <p:nvPr/>
        </p:nvSpPr>
        <p:spPr>
          <a:xfrm>
            <a:off x="927239" y="6559295"/>
            <a:ext cx="8763000" cy="76200"/>
          </a:xfrm>
          <a:custGeom>
            <a:avLst/>
            <a:gdLst/>
            <a:ahLst/>
            <a:cxnLst/>
            <a:rect l="l" t="t" r="r" b="b"/>
            <a:pathLst>
              <a:path w="8763000" h="76200">
                <a:moveTo>
                  <a:pt x="8763000" y="76200"/>
                </a:moveTo>
                <a:lnTo>
                  <a:pt x="8763000" y="0"/>
                </a:lnTo>
                <a:lnTo>
                  <a:pt x="0" y="0"/>
                </a:lnTo>
                <a:lnTo>
                  <a:pt x="0" y="76200"/>
                </a:lnTo>
                <a:lnTo>
                  <a:pt x="8763000" y="76200"/>
                </a:lnTo>
                <a:close/>
              </a:path>
            </a:pathLst>
          </a:custGeom>
          <a:solidFill>
            <a:srgbClr val="FF0000"/>
          </a:solidFill>
        </p:spPr>
        <p:txBody>
          <a:bodyPr wrap="square" lIns="0" tIns="0" rIns="0" bIns="0" rtlCol="0"/>
          <a:lstStyle/>
          <a:p>
            <a:endParaRPr/>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12700">
              <a:lnSpc>
                <a:spcPts val="2310"/>
              </a:lnSpc>
            </a:pPr>
            <a:r>
              <a:rPr spc="-5" dirty="0"/>
              <a:t>2.</a:t>
            </a:r>
            <a:fld id="{81D60167-4931-47E6-BA6A-407CBD079E47}" type="slidenum">
              <a:rPr spc="-5" dirty="0"/>
              <a:t>27</a:t>
            </a:fld>
            <a:endParaRPr spc="-5"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927239" y="387095"/>
            <a:ext cx="8763000" cy="76200"/>
          </a:xfrm>
          <a:custGeom>
            <a:avLst/>
            <a:gdLst/>
            <a:ahLst/>
            <a:cxnLst/>
            <a:rect l="l" t="t" r="r" b="b"/>
            <a:pathLst>
              <a:path w="8763000" h="76200">
                <a:moveTo>
                  <a:pt x="8763000" y="76200"/>
                </a:moveTo>
                <a:lnTo>
                  <a:pt x="8763000" y="0"/>
                </a:lnTo>
                <a:lnTo>
                  <a:pt x="0" y="0"/>
                </a:lnTo>
                <a:lnTo>
                  <a:pt x="0" y="76200"/>
                </a:lnTo>
                <a:lnTo>
                  <a:pt x="8763000" y="76200"/>
                </a:lnTo>
                <a:close/>
              </a:path>
            </a:pathLst>
          </a:custGeom>
          <a:solidFill>
            <a:srgbClr val="FF0000"/>
          </a:solidFill>
        </p:spPr>
        <p:txBody>
          <a:bodyPr wrap="square" lIns="0" tIns="0" rIns="0" bIns="0" rtlCol="0"/>
          <a:lstStyle/>
          <a:p>
            <a:endParaRPr/>
          </a:p>
        </p:txBody>
      </p:sp>
      <p:sp>
        <p:nvSpPr>
          <p:cNvPr id="3" name="object 3"/>
          <p:cNvSpPr txBox="1">
            <a:spLocks noGrp="1"/>
          </p:cNvSpPr>
          <p:nvPr>
            <p:ph type="title"/>
          </p:nvPr>
        </p:nvSpPr>
        <p:spPr>
          <a:xfrm>
            <a:off x="1158373" y="676147"/>
            <a:ext cx="3263265" cy="391160"/>
          </a:xfrm>
          <a:prstGeom prst="rect">
            <a:avLst/>
          </a:prstGeom>
        </p:spPr>
        <p:txBody>
          <a:bodyPr vert="horz" wrap="square" lIns="0" tIns="12700" rIns="0" bIns="0" rtlCol="0">
            <a:spAutoFit/>
          </a:bodyPr>
          <a:lstStyle/>
          <a:p>
            <a:pPr marL="12700">
              <a:lnSpc>
                <a:spcPct val="100000"/>
              </a:lnSpc>
              <a:spcBef>
                <a:spcPts val="100"/>
              </a:spcBef>
              <a:tabLst>
                <a:tab pos="1630045" algn="l"/>
              </a:tabLst>
            </a:pPr>
            <a:r>
              <a:rPr sz="2400" spc="-15" dirty="0">
                <a:solidFill>
                  <a:srgbClr val="3333CC"/>
                </a:solidFill>
              </a:rPr>
              <a:t>Figure</a:t>
            </a:r>
            <a:r>
              <a:rPr sz="2400" spc="-5" dirty="0">
                <a:solidFill>
                  <a:srgbClr val="3333CC"/>
                </a:solidFill>
              </a:rPr>
              <a:t> 2.10	</a:t>
            </a:r>
            <a:r>
              <a:rPr sz="2000" i="1" spc="-10" dirty="0">
                <a:latin typeface="Times New Roman"/>
                <a:cs typeface="Times New Roman"/>
              </a:rPr>
              <a:t>Transport</a:t>
            </a:r>
            <a:r>
              <a:rPr sz="2000" i="1" spc="-80" dirty="0">
                <a:latin typeface="Times New Roman"/>
                <a:cs typeface="Times New Roman"/>
              </a:rPr>
              <a:t> </a:t>
            </a:r>
            <a:r>
              <a:rPr sz="2000" i="1" spc="-5" dirty="0">
                <a:latin typeface="Times New Roman"/>
                <a:cs typeface="Times New Roman"/>
              </a:rPr>
              <a:t>layer</a:t>
            </a:r>
            <a:endParaRPr sz="2000">
              <a:latin typeface="Times New Roman"/>
              <a:cs typeface="Times New Roman"/>
            </a:endParaRPr>
          </a:p>
        </p:txBody>
      </p:sp>
      <p:sp>
        <p:nvSpPr>
          <p:cNvPr id="4" name="object 4"/>
          <p:cNvSpPr/>
          <p:nvPr/>
        </p:nvSpPr>
        <p:spPr>
          <a:xfrm>
            <a:off x="927239" y="1254252"/>
            <a:ext cx="8763000" cy="19050"/>
          </a:xfrm>
          <a:custGeom>
            <a:avLst/>
            <a:gdLst/>
            <a:ahLst/>
            <a:cxnLst/>
            <a:rect l="l" t="t" r="r" b="b"/>
            <a:pathLst>
              <a:path w="8763000" h="19050">
                <a:moveTo>
                  <a:pt x="8763000" y="19049"/>
                </a:moveTo>
                <a:lnTo>
                  <a:pt x="8763000" y="0"/>
                </a:lnTo>
                <a:lnTo>
                  <a:pt x="0" y="0"/>
                </a:lnTo>
                <a:lnTo>
                  <a:pt x="0" y="19050"/>
                </a:lnTo>
                <a:lnTo>
                  <a:pt x="8763000" y="19049"/>
                </a:lnTo>
                <a:close/>
              </a:path>
            </a:pathLst>
          </a:custGeom>
          <a:solidFill>
            <a:srgbClr val="FF0000"/>
          </a:solidFill>
        </p:spPr>
        <p:txBody>
          <a:bodyPr wrap="square" lIns="0" tIns="0" rIns="0" bIns="0" rtlCol="0"/>
          <a:lstStyle/>
          <a:p>
            <a:endParaRPr/>
          </a:p>
        </p:txBody>
      </p:sp>
      <p:sp>
        <p:nvSpPr>
          <p:cNvPr id="6" name="object 6"/>
          <p:cNvSpPr/>
          <p:nvPr/>
        </p:nvSpPr>
        <p:spPr>
          <a:xfrm>
            <a:off x="927239" y="6559295"/>
            <a:ext cx="8763000" cy="76200"/>
          </a:xfrm>
          <a:custGeom>
            <a:avLst/>
            <a:gdLst/>
            <a:ahLst/>
            <a:cxnLst/>
            <a:rect l="l" t="t" r="r" b="b"/>
            <a:pathLst>
              <a:path w="8763000" h="76200">
                <a:moveTo>
                  <a:pt x="8763000" y="76200"/>
                </a:moveTo>
                <a:lnTo>
                  <a:pt x="8763000" y="0"/>
                </a:lnTo>
                <a:lnTo>
                  <a:pt x="0" y="0"/>
                </a:lnTo>
                <a:lnTo>
                  <a:pt x="0" y="76200"/>
                </a:lnTo>
                <a:lnTo>
                  <a:pt x="8763000" y="76200"/>
                </a:lnTo>
                <a:close/>
              </a:path>
            </a:pathLst>
          </a:custGeom>
          <a:solidFill>
            <a:srgbClr val="FF0000"/>
          </a:solidFill>
        </p:spPr>
        <p:txBody>
          <a:bodyPr wrap="square" lIns="0" tIns="0" rIns="0" bIns="0" rtlCol="0"/>
          <a:lstStyle/>
          <a:p>
            <a:endParaRPr/>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12700">
              <a:lnSpc>
                <a:spcPts val="2310"/>
              </a:lnSpc>
            </a:pPr>
            <a:r>
              <a:rPr spc="-5" dirty="0"/>
              <a:t>2.</a:t>
            </a:r>
            <a:fld id="{81D60167-4931-47E6-BA6A-407CBD079E47}" type="slidenum">
              <a:rPr spc="-5" dirty="0"/>
              <a:t>28</a:t>
            </a:fld>
            <a:endParaRPr spc="-5" dirty="0"/>
          </a:p>
        </p:txBody>
      </p:sp>
      <p:sp>
        <p:nvSpPr>
          <p:cNvPr id="8" name="Rectangle 7"/>
          <p:cNvSpPr/>
          <p:nvPr/>
        </p:nvSpPr>
        <p:spPr>
          <a:xfrm>
            <a:off x="850900" y="1571625"/>
            <a:ext cx="8686800" cy="3539430"/>
          </a:xfrm>
          <a:prstGeom prst="rect">
            <a:avLst/>
          </a:prstGeom>
        </p:spPr>
        <p:txBody>
          <a:bodyPr wrap="square">
            <a:spAutoFit/>
          </a:bodyPr>
          <a:lstStyle/>
          <a:p>
            <a:pPr algn="just"/>
            <a:r>
              <a:rPr lang="en-US" sz="2800" dirty="0">
                <a:latin typeface="Times New Roman" panose="02020603050405020304" pitchFamily="18" charset="0"/>
                <a:cs typeface="Times New Roman" panose="02020603050405020304" pitchFamily="18" charset="0"/>
              </a:rPr>
              <a:t>Other responsibilities of the transport layer include the following:</a:t>
            </a:r>
          </a:p>
          <a:p>
            <a:pPr algn="just"/>
            <a:endParaRPr lang="en-US" sz="2800" dirty="0">
              <a:latin typeface="Times New Roman" panose="02020603050405020304" pitchFamily="18" charset="0"/>
              <a:cs typeface="Times New Roman" panose="02020603050405020304" pitchFamily="18" charset="0"/>
            </a:endParaRPr>
          </a:p>
          <a:p>
            <a:pPr marL="630238" indent="-630238" algn="just">
              <a:buFont typeface="Wingdings" panose="05000000000000000000" pitchFamily="2" charset="2"/>
              <a:buChar char="ü"/>
            </a:pPr>
            <a:r>
              <a:rPr lang="en-IN" sz="2800" dirty="0">
                <a:latin typeface="Times New Roman" panose="02020603050405020304" pitchFamily="18" charset="0"/>
                <a:cs typeface="Times New Roman" panose="02020603050405020304" pitchFamily="18" charset="0"/>
              </a:rPr>
              <a:t>Service-point addressing</a:t>
            </a:r>
          </a:p>
          <a:p>
            <a:pPr marL="630238" indent="-630238" algn="just">
              <a:buFont typeface="Wingdings" panose="05000000000000000000" pitchFamily="2" charset="2"/>
              <a:buChar char="ü"/>
            </a:pPr>
            <a:r>
              <a:rPr lang="en-IN" sz="2800" dirty="0">
                <a:latin typeface="Times New Roman" panose="02020603050405020304" pitchFamily="18" charset="0"/>
                <a:cs typeface="Times New Roman" panose="02020603050405020304" pitchFamily="18" charset="0"/>
              </a:rPr>
              <a:t>Segmentation and reassembly</a:t>
            </a:r>
          </a:p>
          <a:p>
            <a:pPr marL="630238" indent="-630238" algn="just">
              <a:buFont typeface="Wingdings" panose="05000000000000000000" pitchFamily="2" charset="2"/>
              <a:buChar char="ü"/>
            </a:pPr>
            <a:r>
              <a:rPr lang="en-IN" sz="2800" dirty="0">
                <a:latin typeface="Times New Roman" panose="02020603050405020304" pitchFamily="18" charset="0"/>
                <a:cs typeface="Times New Roman" panose="02020603050405020304" pitchFamily="18" charset="0"/>
              </a:rPr>
              <a:t>Connection control</a:t>
            </a:r>
          </a:p>
          <a:p>
            <a:pPr marL="630238" indent="-630238" algn="just">
              <a:buFont typeface="Wingdings" panose="05000000000000000000" pitchFamily="2" charset="2"/>
              <a:buChar char="ü"/>
            </a:pPr>
            <a:r>
              <a:rPr lang="en-IN" sz="2800" dirty="0">
                <a:latin typeface="Times New Roman" panose="02020603050405020304" pitchFamily="18" charset="0"/>
                <a:cs typeface="Times New Roman" panose="02020603050405020304" pitchFamily="18" charset="0"/>
              </a:rPr>
              <a:t>Flow control</a:t>
            </a:r>
          </a:p>
          <a:p>
            <a:pPr marL="630238" indent="-630238" algn="just">
              <a:buFont typeface="Wingdings" panose="05000000000000000000" pitchFamily="2" charset="2"/>
              <a:buChar char="ü"/>
            </a:pPr>
            <a:r>
              <a:rPr lang="en-IN" sz="2800" dirty="0">
                <a:latin typeface="Times New Roman" panose="02020603050405020304" pitchFamily="18" charset="0"/>
                <a:cs typeface="Times New Roman" panose="02020603050405020304" pitchFamily="18" charset="0"/>
              </a:rPr>
              <a:t>Error control</a:t>
            </a:r>
          </a:p>
        </p:txBody>
      </p:sp>
    </p:spTree>
    <p:extLst>
      <p:ext uri="{BB962C8B-B14F-4D97-AF65-F5344CB8AC3E}">
        <p14:creationId xmlns:p14="http://schemas.microsoft.com/office/powerpoint/2010/main" val="42437922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927239" y="387095"/>
            <a:ext cx="8763000" cy="76200"/>
          </a:xfrm>
          <a:custGeom>
            <a:avLst/>
            <a:gdLst/>
            <a:ahLst/>
            <a:cxnLst/>
            <a:rect l="l" t="t" r="r" b="b"/>
            <a:pathLst>
              <a:path w="8763000" h="76200">
                <a:moveTo>
                  <a:pt x="8763000" y="76200"/>
                </a:moveTo>
                <a:lnTo>
                  <a:pt x="8763000" y="0"/>
                </a:lnTo>
                <a:lnTo>
                  <a:pt x="0" y="0"/>
                </a:lnTo>
                <a:lnTo>
                  <a:pt x="0" y="76200"/>
                </a:lnTo>
                <a:lnTo>
                  <a:pt x="8763000" y="76200"/>
                </a:lnTo>
                <a:close/>
              </a:path>
            </a:pathLst>
          </a:custGeom>
          <a:solidFill>
            <a:srgbClr val="FF0000"/>
          </a:solidFill>
        </p:spPr>
        <p:txBody>
          <a:bodyPr wrap="square" lIns="0" tIns="0" rIns="0" bIns="0" rtlCol="0"/>
          <a:lstStyle/>
          <a:p>
            <a:endParaRPr/>
          </a:p>
        </p:txBody>
      </p:sp>
      <p:sp>
        <p:nvSpPr>
          <p:cNvPr id="3" name="object 3"/>
          <p:cNvSpPr txBox="1">
            <a:spLocks noGrp="1"/>
          </p:cNvSpPr>
          <p:nvPr>
            <p:ph type="title"/>
          </p:nvPr>
        </p:nvSpPr>
        <p:spPr>
          <a:xfrm>
            <a:off x="1158373" y="676147"/>
            <a:ext cx="6746240" cy="391160"/>
          </a:xfrm>
          <a:prstGeom prst="rect">
            <a:avLst/>
          </a:prstGeom>
        </p:spPr>
        <p:txBody>
          <a:bodyPr vert="horz" wrap="square" lIns="0" tIns="12700" rIns="0" bIns="0" rtlCol="0">
            <a:spAutoFit/>
          </a:bodyPr>
          <a:lstStyle/>
          <a:p>
            <a:pPr marL="12700">
              <a:lnSpc>
                <a:spcPct val="100000"/>
              </a:lnSpc>
              <a:spcBef>
                <a:spcPts val="100"/>
              </a:spcBef>
              <a:tabLst>
                <a:tab pos="1613535" algn="l"/>
              </a:tabLst>
            </a:pPr>
            <a:r>
              <a:rPr sz="2400" spc="-15" dirty="0">
                <a:solidFill>
                  <a:srgbClr val="3333CC"/>
                </a:solidFill>
              </a:rPr>
              <a:t>Figure</a:t>
            </a:r>
            <a:r>
              <a:rPr sz="2400" spc="-5" dirty="0">
                <a:solidFill>
                  <a:srgbClr val="3333CC"/>
                </a:solidFill>
              </a:rPr>
              <a:t> </a:t>
            </a:r>
            <a:r>
              <a:rPr sz="2400" spc="-40" dirty="0">
                <a:solidFill>
                  <a:srgbClr val="3333CC"/>
                </a:solidFill>
              </a:rPr>
              <a:t>2.11	</a:t>
            </a:r>
            <a:r>
              <a:rPr sz="2000" i="1" spc="-5" dirty="0">
                <a:latin typeface="Times New Roman"/>
                <a:cs typeface="Times New Roman"/>
              </a:rPr>
              <a:t>Reliable</a:t>
            </a:r>
            <a:r>
              <a:rPr sz="2000" i="1" spc="-10" dirty="0">
                <a:latin typeface="Times New Roman"/>
                <a:cs typeface="Times New Roman"/>
              </a:rPr>
              <a:t> </a:t>
            </a:r>
            <a:r>
              <a:rPr sz="2000" i="1" spc="-5" dirty="0">
                <a:latin typeface="Times New Roman"/>
                <a:cs typeface="Times New Roman"/>
              </a:rPr>
              <a:t>process-to-process</a:t>
            </a:r>
            <a:r>
              <a:rPr sz="2000" i="1" spc="-10" dirty="0">
                <a:latin typeface="Times New Roman"/>
                <a:cs typeface="Times New Roman"/>
              </a:rPr>
              <a:t> </a:t>
            </a:r>
            <a:r>
              <a:rPr sz="2000" i="1" spc="-5" dirty="0">
                <a:latin typeface="Times New Roman"/>
                <a:cs typeface="Times New Roman"/>
              </a:rPr>
              <a:t>delivery</a:t>
            </a:r>
            <a:r>
              <a:rPr sz="2000" i="1" spc="-10" dirty="0">
                <a:latin typeface="Times New Roman"/>
                <a:cs typeface="Times New Roman"/>
              </a:rPr>
              <a:t> </a:t>
            </a:r>
            <a:r>
              <a:rPr sz="2000" i="1" spc="-5" dirty="0">
                <a:latin typeface="Times New Roman"/>
                <a:cs typeface="Times New Roman"/>
              </a:rPr>
              <a:t>of</a:t>
            </a:r>
            <a:r>
              <a:rPr sz="2000" i="1" spc="10" dirty="0">
                <a:latin typeface="Times New Roman"/>
                <a:cs typeface="Times New Roman"/>
              </a:rPr>
              <a:t> </a:t>
            </a:r>
            <a:r>
              <a:rPr sz="2000" i="1" spc="-5" dirty="0">
                <a:latin typeface="Times New Roman"/>
                <a:cs typeface="Times New Roman"/>
              </a:rPr>
              <a:t>a</a:t>
            </a:r>
            <a:r>
              <a:rPr sz="2000" i="1" spc="10" dirty="0">
                <a:latin typeface="Times New Roman"/>
                <a:cs typeface="Times New Roman"/>
              </a:rPr>
              <a:t> </a:t>
            </a:r>
            <a:r>
              <a:rPr sz="2000" i="1" spc="-5" dirty="0">
                <a:latin typeface="Times New Roman"/>
                <a:cs typeface="Times New Roman"/>
              </a:rPr>
              <a:t>message</a:t>
            </a:r>
            <a:endParaRPr sz="2000">
              <a:latin typeface="Times New Roman"/>
              <a:cs typeface="Times New Roman"/>
            </a:endParaRPr>
          </a:p>
        </p:txBody>
      </p:sp>
      <p:sp>
        <p:nvSpPr>
          <p:cNvPr id="4" name="object 4"/>
          <p:cNvSpPr/>
          <p:nvPr/>
        </p:nvSpPr>
        <p:spPr>
          <a:xfrm>
            <a:off x="927239" y="1254252"/>
            <a:ext cx="8763000" cy="19050"/>
          </a:xfrm>
          <a:custGeom>
            <a:avLst/>
            <a:gdLst/>
            <a:ahLst/>
            <a:cxnLst/>
            <a:rect l="l" t="t" r="r" b="b"/>
            <a:pathLst>
              <a:path w="8763000" h="19050">
                <a:moveTo>
                  <a:pt x="8763000" y="19049"/>
                </a:moveTo>
                <a:lnTo>
                  <a:pt x="8763000" y="0"/>
                </a:lnTo>
                <a:lnTo>
                  <a:pt x="0" y="0"/>
                </a:lnTo>
                <a:lnTo>
                  <a:pt x="0" y="19050"/>
                </a:lnTo>
                <a:lnTo>
                  <a:pt x="8763000" y="19049"/>
                </a:lnTo>
                <a:close/>
              </a:path>
            </a:pathLst>
          </a:custGeom>
          <a:solidFill>
            <a:srgbClr val="FF0000"/>
          </a:solidFill>
        </p:spPr>
        <p:txBody>
          <a:bodyPr wrap="square" lIns="0" tIns="0" rIns="0" bIns="0" rtlCol="0"/>
          <a:lstStyle/>
          <a:p>
            <a:endParaRPr/>
          </a:p>
        </p:txBody>
      </p:sp>
      <p:pic>
        <p:nvPicPr>
          <p:cNvPr id="5" name="object 5"/>
          <p:cNvPicPr/>
          <p:nvPr/>
        </p:nvPicPr>
        <p:blipFill>
          <a:blip r:embed="rId2" cstate="print"/>
          <a:stretch>
            <a:fillRect/>
          </a:stretch>
        </p:blipFill>
        <p:spPr>
          <a:xfrm>
            <a:off x="1305191" y="2375154"/>
            <a:ext cx="7623047" cy="3136392"/>
          </a:xfrm>
          <a:prstGeom prst="rect">
            <a:avLst/>
          </a:prstGeom>
        </p:spPr>
      </p:pic>
      <p:sp>
        <p:nvSpPr>
          <p:cNvPr id="6" name="object 6"/>
          <p:cNvSpPr/>
          <p:nvPr/>
        </p:nvSpPr>
        <p:spPr>
          <a:xfrm>
            <a:off x="927239" y="6559295"/>
            <a:ext cx="8763000" cy="76200"/>
          </a:xfrm>
          <a:custGeom>
            <a:avLst/>
            <a:gdLst/>
            <a:ahLst/>
            <a:cxnLst/>
            <a:rect l="l" t="t" r="r" b="b"/>
            <a:pathLst>
              <a:path w="8763000" h="76200">
                <a:moveTo>
                  <a:pt x="8763000" y="76200"/>
                </a:moveTo>
                <a:lnTo>
                  <a:pt x="8763000" y="0"/>
                </a:lnTo>
                <a:lnTo>
                  <a:pt x="0" y="0"/>
                </a:lnTo>
                <a:lnTo>
                  <a:pt x="0" y="76200"/>
                </a:lnTo>
                <a:lnTo>
                  <a:pt x="8763000" y="76200"/>
                </a:lnTo>
                <a:close/>
              </a:path>
            </a:pathLst>
          </a:custGeom>
          <a:solidFill>
            <a:srgbClr val="FF0000"/>
          </a:solidFill>
        </p:spPr>
        <p:txBody>
          <a:bodyPr wrap="square" lIns="0" tIns="0" rIns="0" bIns="0" rtlCol="0"/>
          <a:lstStyle/>
          <a:p>
            <a:endParaRPr/>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12700">
              <a:lnSpc>
                <a:spcPts val="2310"/>
              </a:lnSpc>
            </a:pPr>
            <a:r>
              <a:rPr spc="-5" dirty="0"/>
              <a:t>2.</a:t>
            </a:r>
            <a:fld id="{81D60167-4931-47E6-BA6A-407CBD079E47}" type="slidenum">
              <a:rPr spc="-5" dirty="0"/>
              <a:t>29</a:t>
            </a:fld>
            <a:endParaRPr spc="-5"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58373" y="752347"/>
            <a:ext cx="4726305" cy="391160"/>
          </a:xfrm>
          <a:prstGeom prst="rect">
            <a:avLst/>
          </a:prstGeom>
        </p:spPr>
        <p:txBody>
          <a:bodyPr vert="horz" wrap="square" lIns="0" tIns="12700" rIns="0" bIns="0" rtlCol="0">
            <a:spAutoFit/>
          </a:bodyPr>
          <a:lstStyle/>
          <a:p>
            <a:pPr marL="12700">
              <a:lnSpc>
                <a:spcPct val="100000"/>
              </a:lnSpc>
              <a:spcBef>
                <a:spcPts val="100"/>
              </a:spcBef>
              <a:tabLst>
                <a:tab pos="1477645" algn="l"/>
              </a:tabLst>
            </a:pPr>
            <a:r>
              <a:rPr sz="2400" spc="-15" dirty="0">
                <a:solidFill>
                  <a:srgbClr val="3333CC"/>
                </a:solidFill>
              </a:rPr>
              <a:t>Figure</a:t>
            </a:r>
            <a:r>
              <a:rPr sz="2400" spc="-5" dirty="0">
                <a:solidFill>
                  <a:srgbClr val="3333CC"/>
                </a:solidFill>
              </a:rPr>
              <a:t> 2.1	</a:t>
            </a:r>
            <a:r>
              <a:rPr sz="1800" spc="-40" dirty="0"/>
              <a:t>Tasks</a:t>
            </a:r>
            <a:r>
              <a:rPr sz="1800" spc="-20" dirty="0"/>
              <a:t> </a:t>
            </a:r>
            <a:r>
              <a:rPr sz="1800" dirty="0"/>
              <a:t>involved</a:t>
            </a:r>
            <a:r>
              <a:rPr sz="1800" spc="-15" dirty="0"/>
              <a:t> </a:t>
            </a:r>
            <a:r>
              <a:rPr sz="1800" spc="-5" dirty="0"/>
              <a:t>in</a:t>
            </a:r>
            <a:r>
              <a:rPr sz="1800" spc="-20" dirty="0"/>
              <a:t> </a:t>
            </a:r>
            <a:r>
              <a:rPr sz="1800" spc="-5" dirty="0"/>
              <a:t>sending</a:t>
            </a:r>
            <a:r>
              <a:rPr sz="1800" spc="-15" dirty="0"/>
              <a:t> </a:t>
            </a:r>
            <a:r>
              <a:rPr sz="1800" dirty="0"/>
              <a:t>a</a:t>
            </a:r>
            <a:r>
              <a:rPr sz="1800" spc="-20" dirty="0"/>
              <a:t> </a:t>
            </a:r>
            <a:r>
              <a:rPr sz="1800" dirty="0"/>
              <a:t>letter</a:t>
            </a:r>
            <a:endParaRPr sz="1800"/>
          </a:p>
        </p:txBody>
      </p:sp>
      <p:sp>
        <p:nvSpPr>
          <p:cNvPr id="3" name="object 3"/>
          <p:cNvSpPr/>
          <p:nvPr/>
        </p:nvSpPr>
        <p:spPr>
          <a:xfrm>
            <a:off x="927239" y="1330452"/>
            <a:ext cx="8763000" cy="19050"/>
          </a:xfrm>
          <a:custGeom>
            <a:avLst/>
            <a:gdLst/>
            <a:ahLst/>
            <a:cxnLst/>
            <a:rect l="l" t="t" r="r" b="b"/>
            <a:pathLst>
              <a:path w="8763000" h="19050">
                <a:moveTo>
                  <a:pt x="8763000" y="19049"/>
                </a:moveTo>
                <a:lnTo>
                  <a:pt x="8763000" y="0"/>
                </a:lnTo>
                <a:lnTo>
                  <a:pt x="0" y="0"/>
                </a:lnTo>
                <a:lnTo>
                  <a:pt x="0" y="19050"/>
                </a:lnTo>
                <a:lnTo>
                  <a:pt x="8763000" y="19049"/>
                </a:lnTo>
                <a:close/>
              </a:path>
            </a:pathLst>
          </a:custGeom>
          <a:solidFill>
            <a:srgbClr val="FF0000"/>
          </a:solidFill>
        </p:spPr>
        <p:txBody>
          <a:bodyPr wrap="square" lIns="0" tIns="0" rIns="0" bIns="0" rtlCol="0"/>
          <a:lstStyle/>
          <a:p>
            <a:endParaRPr/>
          </a:p>
        </p:txBody>
      </p:sp>
      <p:pic>
        <p:nvPicPr>
          <p:cNvPr id="4" name="object 4"/>
          <p:cNvPicPr/>
          <p:nvPr/>
        </p:nvPicPr>
        <p:blipFill>
          <a:blip r:embed="rId2" cstate="print"/>
          <a:stretch>
            <a:fillRect/>
          </a:stretch>
        </p:blipFill>
        <p:spPr>
          <a:xfrm>
            <a:off x="2439047" y="1568196"/>
            <a:ext cx="5574791" cy="4799075"/>
          </a:xfrm>
          <a:prstGeom prst="rect">
            <a:avLst/>
          </a:prstGeom>
        </p:spPr>
      </p:pic>
      <p:sp>
        <p:nvSpPr>
          <p:cNvPr id="5" name="object 5"/>
          <p:cNvSpPr/>
          <p:nvPr/>
        </p:nvSpPr>
        <p:spPr>
          <a:xfrm>
            <a:off x="927239" y="6559295"/>
            <a:ext cx="8763000" cy="76200"/>
          </a:xfrm>
          <a:custGeom>
            <a:avLst/>
            <a:gdLst/>
            <a:ahLst/>
            <a:cxnLst/>
            <a:rect l="l" t="t" r="r" b="b"/>
            <a:pathLst>
              <a:path w="8763000" h="76200">
                <a:moveTo>
                  <a:pt x="8763000" y="76200"/>
                </a:moveTo>
                <a:lnTo>
                  <a:pt x="8763000" y="0"/>
                </a:lnTo>
                <a:lnTo>
                  <a:pt x="0" y="0"/>
                </a:lnTo>
                <a:lnTo>
                  <a:pt x="0" y="76200"/>
                </a:lnTo>
                <a:lnTo>
                  <a:pt x="8763000" y="76200"/>
                </a:lnTo>
                <a:close/>
              </a:path>
            </a:pathLst>
          </a:custGeom>
          <a:solidFill>
            <a:srgbClr val="FF0000"/>
          </a:solidFill>
        </p:spPr>
        <p:txBody>
          <a:bodyPr wrap="square" lIns="0" tIns="0" rIns="0" bIns="0" rtlCol="0"/>
          <a:lstStyle/>
          <a:p>
            <a:endParaRPr/>
          </a:p>
        </p:txBody>
      </p:sp>
      <p:sp>
        <p:nvSpPr>
          <p:cNvPr id="6" name="object 6"/>
          <p:cNvSpPr txBox="1"/>
          <p:nvPr/>
        </p:nvSpPr>
        <p:spPr>
          <a:xfrm>
            <a:off x="853573" y="6860953"/>
            <a:ext cx="403860" cy="309245"/>
          </a:xfrm>
          <a:prstGeom prst="rect">
            <a:avLst/>
          </a:prstGeom>
        </p:spPr>
        <p:txBody>
          <a:bodyPr vert="horz" wrap="square" lIns="0" tIns="0" rIns="0" bIns="0" rtlCol="0">
            <a:spAutoFit/>
          </a:bodyPr>
          <a:lstStyle/>
          <a:p>
            <a:pPr marL="12700">
              <a:lnSpc>
                <a:spcPts val="2310"/>
              </a:lnSpc>
            </a:pPr>
            <a:r>
              <a:rPr sz="2000" b="1" spc="-5" dirty="0">
                <a:latin typeface="Arial"/>
                <a:cs typeface="Arial"/>
              </a:rPr>
              <a:t>2.</a:t>
            </a:r>
            <a:fld id="{81D60167-4931-47E6-BA6A-407CBD079E47}" type="slidenum">
              <a:rPr sz="2000" b="1" spc="-5" dirty="0">
                <a:latin typeface="Arial"/>
                <a:cs typeface="Arial"/>
              </a:rPr>
              <a:t>3</a:t>
            </a:fld>
            <a:endParaRPr sz="2000">
              <a:latin typeface="Arial"/>
              <a:cs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4" name="object 4"/>
          <p:cNvGrpSpPr/>
          <p:nvPr/>
        </p:nvGrpSpPr>
        <p:grpSpPr>
          <a:xfrm>
            <a:off x="774700" y="3324225"/>
            <a:ext cx="9296539" cy="1509649"/>
            <a:chOff x="622300" y="3282695"/>
            <a:chExt cx="9296539" cy="1509649"/>
          </a:xfrm>
        </p:grpSpPr>
        <p:sp>
          <p:nvSpPr>
            <p:cNvPr id="5" name="object 5"/>
            <p:cNvSpPr/>
            <p:nvPr/>
          </p:nvSpPr>
          <p:spPr>
            <a:xfrm>
              <a:off x="622300" y="3933825"/>
              <a:ext cx="9144000" cy="858519"/>
            </a:xfrm>
            <a:custGeom>
              <a:avLst/>
              <a:gdLst/>
              <a:ahLst/>
              <a:cxnLst/>
              <a:rect l="l" t="t" r="r" b="b"/>
              <a:pathLst>
                <a:path w="9144000" h="858520">
                  <a:moveTo>
                    <a:pt x="9144000" y="858012"/>
                  </a:moveTo>
                  <a:lnTo>
                    <a:pt x="9144000" y="0"/>
                  </a:lnTo>
                  <a:lnTo>
                    <a:pt x="0" y="0"/>
                  </a:lnTo>
                  <a:lnTo>
                    <a:pt x="0" y="858012"/>
                  </a:lnTo>
                  <a:lnTo>
                    <a:pt x="9144000" y="858012"/>
                  </a:lnTo>
                  <a:close/>
                </a:path>
              </a:pathLst>
            </a:custGeom>
            <a:solidFill>
              <a:srgbClr val="FFFFFF"/>
            </a:solidFill>
          </p:spPr>
          <p:txBody>
            <a:bodyPr wrap="square" lIns="0" tIns="0" rIns="0" bIns="0" rtlCol="0"/>
            <a:lstStyle/>
            <a:p>
              <a:endParaRPr/>
            </a:p>
          </p:txBody>
        </p:sp>
        <p:sp>
          <p:nvSpPr>
            <p:cNvPr id="6" name="object 6"/>
            <p:cNvSpPr/>
            <p:nvPr/>
          </p:nvSpPr>
          <p:spPr>
            <a:xfrm>
              <a:off x="1232039" y="3282695"/>
              <a:ext cx="8153400" cy="76200"/>
            </a:xfrm>
            <a:custGeom>
              <a:avLst/>
              <a:gdLst/>
              <a:ahLst/>
              <a:cxnLst/>
              <a:rect l="l" t="t" r="r" b="b"/>
              <a:pathLst>
                <a:path w="8153400" h="76200">
                  <a:moveTo>
                    <a:pt x="8153400" y="76200"/>
                  </a:moveTo>
                  <a:lnTo>
                    <a:pt x="8153400" y="0"/>
                  </a:lnTo>
                  <a:lnTo>
                    <a:pt x="0" y="0"/>
                  </a:lnTo>
                  <a:lnTo>
                    <a:pt x="0" y="76200"/>
                  </a:lnTo>
                  <a:lnTo>
                    <a:pt x="8153400" y="76200"/>
                  </a:lnTo>
                  <a:close/>
                </a:path>
              </a:pathLst>
            </a:custGeom>
            <a:solidFill>
              <a:srgbClr val="009900"/>
            </a:solidFill>
          </p:spPr>
          <p:txBody>
            <a:bodyPr wrap="square" lIns="0" tIns="0" rIns="0" bIns="0" rtlCol="0"/>
            <a:lstStyle/>
            <a:p>
              <a:endParaRPr/>
            </a:p>
          </p:txBody>
        </p:sp>
        <p:sp>
          <p:nvSpPr>
            <p:cNvPr id="7" name="object 7"/>
            <p:cNvSpPr/>
            <p:nvPr/>
          </p:nvSpPr>
          <p:spPr>
            <a:xfrm>
              <a:off x="1270139" y="3412997"/>
              <a:ext cx="8077200" cy="365125"/>
            </a:xfrm>
            <a:custGeom>
              <a:avLst/>
              <a:gdLst/>
              <a:ahLst/>
              <a:cxnLst/>
              <a:rect l="l" t="t" r="r" b="b"/>
              <a:pathLst>
                <a:path w="8077200" h="365125">
                  <a:moveTo>
                    <a:pt x="8077200" y="364998"/>
                  </a:moveTo>
                  <a:lnTo>
                    <a:pt x="8077200" y="0"/>
                  </a:lnTo>
                  <a:lnTo>
                    <a:pt x="0" y="0"/>
                  </a:lnTo>
                  <a:lnTo>
                    <a:pt x="0" y="364998"/>
                  </a:lnTo>
                  <a:lnTo>
                    <a:pt x="8077200" y="364998"/>
                  </a:lnTo>
                  <a:close/>
                </a:path>
              </a:pathLst>
            </a:custGeom>
            <a:solidFill>
              <a:srgbClr val="99FF33"/>
            </a:solidFill>
          </p:spPr>
          <p:txBody>
            <a:bodyPr wrap="square" lIns="0" tIns="0" rIns="0" bIns="0" rtlCol="0"/>
            <a:lstStyle/>
            <a:p>
              <a:endParaRPr/>
            </a:p>
          </p:txBody>
        </p:sp>
        <p:sp>
          <p:nvSpPr>
            <p:cNvPr id="9" name="object 9"/>
            <p:cNvSpPr/>
            <p:nvPr/>
          </p:nvSpPr>
          <p:spPr>
            <a:xfrm>
              <a:off x="774839" y="3777233"/>
              <a:ext cx="9144000" cy="858519"/>
            </a:xfrm>
            <a:custGeom>
              <a:avLst/>
              <a:gdLst/>
              <a:ahLst/>
              <a:cxnLst/>
              <a:rect l="l" t="t" r="r" b="b"/>
              <a:pathLst>
                <a:path w="9144000" h="858520">
                  <a:moveTo>
                    <a:pt x="9144000" y="858012"/>
                  </a:moveTo>
                  <a:lnTo>
                    <a:pt x="9144000" y="0"/>
                  </a:lnTo>
                  <a:lnTo>
                    <a:pt x="0" y="0"/>
                  </a:lnTo>
                  <a:lnTo>
                    <a:pt x="0" y="858012"/>
                  </a:lnTo>
                  <a:lnTo>
                    <a:pt x="9144000" y="858012"/>
                  </a:lnTo>
                  <a:close/>
                </a:path>
              </a:pathLst>
            </a:custGeom>
            <a:solidFill>
              <a:srgbClr val="FFFFFF"/>
            </a:solidFill>
          </p:spPr>
          <p:txBody>
            <a:bodyPr wrap="square" lIns="0" tIns="0" rIns="0" bIns="0" rtlCol="0"/>
            <a:lstStyle/>
            <a:p>
              <a:endParaRPr/>
            </a:p>
          </p:txBody>
        </p:sp>
        <p:sp>
          <p:nvSpPr>
            <p:cNvPr id="10" name="object 10"/>
            <p:cNvSpPr/>
            <p:nvPr/>
          </p:nvSpPr>
          <p:spPr>
            <a:xfrm>
              <a:off x="1234325" y="4273295"/>
              <a:ext cx="8153400" cy="76200"/>
            </a:xfrm>
            <a:custGeom>
              <a:avLst/>
              <a:gdLst/>
              <a:ahLst/>
              <a:cxnLst/>
              <a:rect l="l" t="t" r="r" b="b"/>
              <a:pathLst>
                <a:path w="8153400" h="76200">
                  <a:moveTo>
                    <a:pt x="8153400" y="76200"/>
                  </a:moveTo>
                  <a:lnTo>
                    <a:pt x="8153400" y="0"/>
                  </a:lnTo>
                  <a:lnTo>
                    <a:pt x="0" y="0"/>
                  </a:lnTo>
                  <a:lnTo>
                    <a:pt x="0" y="76200"/>
                  </a:lnTo>
                  <a:lnTo>
                    <a:pt x="8153400" y="76200"/>
                  </a:lnTo>
                  <a:close/>
                </a:path>
              </a:pathLst>
            </a:custGeom>
            <a:solidFill>
              <a:srgbClr val="009900"/>
            </a:solidFill>
          </p:spPr>
          <p:txBody>
            <a:bodyPr wrap="square" lIns="0" tIns="0" rIns="0" bIns="0" rtlCol="0"/>
            <a:lstStyle/>
            <a:p>
              <a:endParaRPr/>
            </a:p>
          </p:txBody>
        </p:sp>
        <p:sp>
          <p:nvSpPr>
            <p:cNvPr id="11" name="object 11"/>
            <p:cNvSpPr/>
            <p:nvPr/>
          </p:nvSpPr>
          <p:spPr>
            <a:xfrm>
              <a:off x="1270139" y="3777233"/>
              <a:ext cx="8077200" cy="458470"/>
            </a:xfrm>
            <a:custGeom>
              <a:avLst/>
              <a:gdLst/>
              <a:ahLst/>
              <a:cxnLst/>
              <a:rect l="l" t="t" r="r" b="b"/>
              <a:pathLst>
                <a:path w="8077200" h="458470">
                  <a:moveTo>
                    <a:pt x="8077200" y="457962"/>
                  </a:moveTo>
                  <a:lnTo>
                    <a:pt x="8077200" y="0"/>
                  </a:lnTo>
                  <a:lnTo>
                    <a:pt x="0" y="0"/>
                  </a:lnTo>
                  <a:lnTo>
                    <a:pt x="0" y="457962"/>
                  </a:lnTo>
                  <a:lnTo>
                    <a:pt x="8077200" y="457962"/>
                  </a:lnTo>
                  <a:close/>
                </a:path>
              </a:pathLst>
            </a:custGeom>
            <a:solidFill>
              <a:srgbClr val="99FF33"/>
            </a:solidFill>
          </p:spPr>
          <p:txBody>
            <a:bodyPr wrap="square" lIns="0" tIns="0" rIns="0" bIns="0" rtlCol="0"/>
            <a:lstStyle/>
            <a:p>
              <a:endParaRPr/>
            </a:p>
          </p:txBody>
        </p:sp>
      </p:grpSp>
      <p:sp>
        <p:nvSpPr>
          <p:cNvPr id="12" name="object 12"/>
          <p:cNvSpPr txBox="1"/>
          <p:nvPr/>
        </p:nvSpPr>
        <p:spPr>
          <a:xfrm>
            <a:off x="2613031" y="3435350"/>
            <a:ext cx="5391785" cy="756920"/>
          </a:xfrm>
          <a:prstGeom prst="rect">
            <a:avLst/>
          </a:prstGeom>
        </p:spPr>
        <p:txBody>
          <a:bodyPr vert="horz" wrap="square" lIns="0" tIns="12700" rIns="0" bIns="0" rtlCol="0">
            <a:spAutoFit/>
          </a:bodyPr>
          <a:lstStyle/>
          <a:p>
            <a:pPr marL="834390" marR="5080" indent="-822325">
              <a:lnSpc>
                <a:spcPct val="100000"/>
              </a:lnSpc>
              <a:spcBef>
                <a:spcPts val="100"/>
              </a:spcBef>
            </a:pPr>
            <a:r>
              <a:rPr lang="en-US" sz="2400" b="1" spc="-5" dirty="0">
                <a:latin typeface="Times New Roman"/>
                <a:cs typeface="Times New Roman"/>
              </a:rPr>
              <a:t>The session </a:t>
            </a:r>
            <a:r>
              <a:rPr lang="en-US" sz="2400" b="1" dirty="0">
                <a:latin typeface="Times New Roman"/>
                <a:cs typeface="Times New Roman"/>
              </a:rPr>
              <a:t>layer </a:t>
            </a:r>
            <a:r>
              <a:rPr lang="en-US" sz="2400" b="1" spc="-5" dirty="0">
                <a:latin typeface="Times New Roman"/>
                <a:cs typeface="Times New Roman"/>
              </a:rPr>
              <a:t>is </a:t>
            </a:r>
            <a:r>
              <a:rPr lang="en-US" sz="2400" b="1" spc="-10" dirty="0">
                <a:latin typeface="Times New Roman"/>
                <a:cs typeface="Times New Roman"/>
              </a:rPr>
              <a:t>responsible </a:t>
            </a:r>
            <a:r>
              <a:rPr lang="en-US" sz="2400" b="1" spc="-5" dirty="0">
                <a:latin typeface="Times New Roman"/>
                <a:cs typeface="Times New Roman"/>
              </a:rPr>
              <a:t>for dialog </a:t>
            </a:r>
            <a:r>
              <a:rPr lang="en-US" sz="2400" b="1" spc="-590" dirty="0">
                <a:latin typeface="Times New Roman"/>
                <a:cs typeface="Times New Roman"/>
              </a:rPr>
              <a:t> </a:t>
            </a:r>
            <a:r>
              <a:rPr lang="en-US" sz="2400" b="1" spc="-10" dirty="0">
                <a:latin typeface="Times New Roman"/>
                <a:cs typeface="Times New Roman"/>
              </a:rPr>
              <a:t>control</a:t>
            </a:r>
            <a:r>
              <a:rPr lang="en-US" sz="2400" b="1" spc="-20" dirty="0">
                <a:latin typeface="Times New Roman"/>
                <a:cs typeface="Times New Roman"/>
              </a:rPr>
              <a:t> </a:t>
            </a:r>
            <a:r>
              <a:rPr lang="en-US" sz="2400" b="1" spc="-5" dirty="0">
                <a:latin typeface="Times New Roman"/>
                <a:cs typeface="Times New Roman"/>
              </a:rPr>
              <a:t>and</a:t>
            </a:r>
            <a:r>
              <a:rPr lang="en-US" sz="2400" b="1" dirty="0">
                <a:latin typeface="Times New Roman"/>
                <a:cs typeface="Times New Roman"/>
              </a:rPr>
              <a:t> </a:t>
            </a:r>
            <a:r>
              <a:rPr lang="en-US" sz="2400" b="1" spc="-10" dirty="0">
                <a:latin typeface="Times New Roman"/>
                <a:cs typeface="Times New Roman"/>
              </a:rPr>
              <a:t>synchronization</a:t>
            </a:r>
            <a:r>
              <a:rPr sz="2400" b="1" spc="-10" dirty="0">
                <a:latin typeface="Times New Roman"/>
                <a:cs typeface="Times New Roman"/>
              </a:rPr>
              <a:t>.</a:t>
            </a:r>
            <a:endParaRPr sz="2400" dirty="0">
              <a:latin typeface="Times New Roman"/>
              <a:cs typeface="Times New Roman"/>
            </a:endParaRPr>
          </a:p>
        </p:txBody>
      </p:sp>
      <p:sp>
        <p:nvSpPr>
          <p:cNvPr id="13" name="object 13"/>
          <p:cNvSpPr txBox="1">
            <a:spLocks noGrp="1"/>
          </p:cNvSpPr>
          <p:nvPr>
            <p:ph type="sldNum" sz="quarter" idx="7"/>
          </p:nvPr>
        </p:nvSpPr>
        <p:spPr>
          <a:prstGeom prst="rect">
            <a:avLst/>
          </a:prstGeom>
        </p:spPr>
        <p:txBody>
          <a:bodyPr vert="horz" wrap="square" lIns="0" tIns="0" rIns="0" bIns="0" rtlCol="0">
            <a:spAutoFit/>
          </a:bodyPr>
          <a:lstStyle/>
          <a:p>
            <a:pPr marL="12700">
              <a:lnSpc>
                <a:spcPts val="2310"/>
              </a:lnSpc>
            </a:pPr>
            <a:r>
              <a:rPr spc="-5" dirty="0"/>
              <a:t>2.</a:t>
            </a:r>
            <a:fld id="{81D60167-4931-47E6-BA6A-407CBD079E47}" type="slidenum">
              <a:rPr spc="-5" dirty="0"/>
              <a:t>30</a:t>
            </a:fld>
            <a:endParaRPr spc="-5"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927239" y="844296"/>
            <a:ext cx="8763000" cy="76200"/>
          </a:xfrm>
          <a:custGeom>
            <a:avLst/>
            <a:gdLst/>
            <a:ahLst/>
            <a:cxnLst/>
            <a:rect l="l" t="t" r="r" b="b"/>
            <a:pathLst>
              <a:path w="8763000" h="76200">
                <a:moveTo>
                  <a:pt x="8763000" y="76199"/>
                </a:moveTo>
                <a:lnTo>
                  <a:pt x="8763000" y="0"/>
                </a:lnTo>
                <a:lnTo>
                  <a:pt x="0" y="0"/>
                </a:lnTo>
                <a:lnTo>
                  <a:pt x="0" y="76199"/>
                </a:lnTo>
                <a:lnTo>
                  <a:pt x="8763000" y="76199"/>
                </a:lnTo>
                <a:close/>
              </a:path>
            </a:pathLst>
          </a:custGeom>
          <a:solidFill>
            <a:srgbClr val="FF0000"/>
          </a:solidFill>
        </p:spPr>
        <p:txBody>
          <a:bodyPr wrap="square" lIns="0" tIns="0" rIns="0" bIns="0" rtlCol="0"/>
          <a:lstStyle/>
          <a:p>
            <a:endParaRPr/>
          </a:p>
        </p:txBody>
      </p:sp>
      <p:sp>
        <p:nvSpPr>
          <p:cNvPr id="3" name="object 3"/>
          <p:cNvSpPr txBox="1">
            <a:spLocks noGrp="1"/>
          </p:cNvSpPr>
          <p:nvPr>
            <p:ph type="title"/>
          </p:nvPr>
        </p:nvSpPr>
        <p:spPr>
          <a:xfrm>
            <a:off x="853573" y="904747"/>
            <a:ext cx="3018790" cy="391160"/>
          </a:xfrm>
          <a:prstGeom prst="rect">
            <a:avLst/>
          </a:prstGeom>
        </p:spPr>
        <p:txBody>
          <a:bodyPr vert="horz" wrap="square" lIns="0" tIns="12700" rIns="0" bIns="0" rtlCol="0">
            <a:spAutoFit/>
          </a:bodyPr>
          <a:lstStyle/>
          <a:p>
            <a:pPr marL="12700">
              <a:lnSpc>
                <a:spcPct val="100000"/>
              </a:lnSpc>
              <a:spcBef>
                <a:spcPts val="100"/>
              </a:spcBef>
              <a:tabLst>
                <a:tab pos="1630045" algn="l"/>
              </a:tabLst>
            </a:pPr>
            <a:r>
              <a:rPr sz="2400" spc="-15" dirty="0">
                <a:solidFill>
                  <a:srgbClr val="3333CC"/>
                </a:solidFill>
              </a:rPr>
              <a:t>Figure</a:t>
            </a:r>
            <a:r>
              <a:rPr sz="2400" spc="-5" dirty="0">
                <a:solidFill>
                  <a:srgbClr val="3333CC"/>
                </a:solidFill>
              </a:rPr>
              <a:t> 2.12	</a:t>
            </a:r>
            <a:r>
              <a:rPr sz="2000" i="1" spc="-5" dirty="0">
                <a:latin typeface="Times New Roman"/>
                <a:cs typeface="Times New Roman"/>
              </a:rPr>
              <a:t>Session</a:t>
            </a:r>
            <a:r>
              <a:rPr sz="2000" i="1" spc="-60" dirty="0">
                <a:latin typeface="Times New Roman"/>
                <a:cs typeface="Times New Roman"/>
              </a:rPr>
              <a:t> </a:t>
            </a:r>
            <a:r>
              <a:rPr sz="2000" i="1" spc="-5" dirty="0">
                <a:latin typeface="Times New Roman"/>
                <a:cs typeface="Times New Roman"/>
              </a:rPr>
              <a:t>layer</a:t>
            </a:r>
            <a:endParaRPr sz="2000">
              <a:latin typeface="Times New Roman"/>
              <a:cs typeface="Times New Roman"/>
            </a:endParaRPr>
          </a:p>
        </p:txBody>
      </p:sp>
      <p:grpSp>
        <p:nvGrpSpPr>
          <p:cNvPr id="4" name="object 4"/>
          <p:cNvGrpSpPr/>
          <p:nvPr/>
        </p:nvGrpSpPr>
        <p:grpSpPr>
          <a:xfrm>
            <a:off x="774839" y="1206246"/>
            <a:ext cx="9144000" cy="4781550"/>
            <a:chOff x="774839" y="1206246"/>
            <a:chExt cx="9144000" cy="4781550"/>
          </a:xfrm>
        </p:grpSpPr>
        <p:sp>
          <p:nvSpPr>
            <p:cNvPr id="5" name="object 5"/>
            <p:cNvSpPr/>
            <p:nvPr/>
          </p:nvSpPr>
          <p:spPr>
            <a:xfrm>
              <a:off x="774839" y="1206246"/>
              <a:ext cx="9144000" cy="857250"/>
            </a:xfrm>
            <a:custGeom>
              <a:avLst/>
              <a:gdLst/>
              <a:ahLst/>
              <a:cxnLst/>
              <a:rect l="l" t="t" r="r" b="b"/>
              <a:pathLst>
                <a:path w="9144000" h="857250">
                  <a:moveTo>
                    <a:pt x="9144000" y="857250"/>
                  </a:moveTo>
                  <a:lnTo>
                    <a:pt x="9144000" y="0"/>
                  </a:lnTo>
                  <a:lnTo>
                    <a:pt x="0" y="0"/>
                  </a:lnTo>
                  <a:lnTo>
                    <a:pt x="0" y="857250"/>
                  </a:lnTo>
                  <a:lnTo>
                    <a:pt x="9144000" y="857250"/>
                  </a:lnTo>
                  <a:close/>
                </a:path>
              </a:pathLst>
            </a:custGeom>
            <a:solidFill>
              <a:srgbClr val="FFFFFF"/>
            </a:solidFill>
          </p:spPr>
          <p:txBody>
            <a:bodyPr wrap="square" lIns="0" tIns="0" rIns="0" bIns="0" rtlCol="0"/>
            <a:lstStyle/>
            <a:p>
              <a:endParaRPr/>
            </a:p>
          </p:txBody>
        </p:sp>
        <p:sp>
          <p:nvSpPr>
            <p:cNvPr id="6" name="object 6"/>
            <p:cNvSpPr/>
            <p:nvPr/>
          </p:nvSpPr>
          <p:spPr>
            <a:xfrm>
              <a:off x="927239" y="1711452"/>
              <a:ext cx="8763000" cy="19050"/>
            </a:xfrm>
            <a:custGeom>
              <a:avLst/>
              <a:gdLst/>
              <a:ahLst/>
              <a:cxnLst/>
              <a:rect l="l" t="t" r="r" b="b"/>
              <a:pathLst>
                <a:path w="8763000" h="19050">
                  <a:moveTo>
                    <a:pt x="8763000" y="19050"/>
                  </a:moveTo>
                  <a:lnTo>
                    <a:pt x="8763000" y="0"/>
                  </a:lnTo>
                  <a:lnTo>
                    <a:pt x="0" y="0"/>
                  </a:lnTo>
                  <a:lnTo>
                    <a:pt x="0" y="19050"/>
                  </a:lnTo>
                  <a:lnTo>
                    <a:pt x="8763000" y="19050"/>
                  </a:lnTo>
                  <a:close/>
                </a:path>
              </a:pathLst>
            </a:custGeom>
            <a:solidFill>
              <a:srgbClr val="FF0000"/>
            </a:solidFill>
          </p:spPr>
          <p:txBody>
            <a:bodyPr wrap="square" lIns="0" tIns="0" rIns="0" bIns="0" rtlCol="0"/>
            <a:lstStyle/>
            <a:p>
              <a:endParaRPr/>
            </a:p>
          </p:txBody>
        </p:sp>
        <p:pic>
          <p:nvPicPr>
            <p:cNvPr id="7" name="object 7"/>
            <p:cNvPicPr/>
            <p:nvPr/>
          </p:nvPicPr>
          <p:blipFill>
            <a:blip r:embed="rId2" cstate="print"/>
            <a:stretch>
              <a:fillRect/>
            </a:stretch>
          </p:blipFill>
          <p:spPr>
            <a:xfrm>
              <a:off x="981341" y="2014728"/>
              <a:ext cx="8556497" cy="3973068"/>
            </a:xfrm>
            <a:prstGeom prst="rect">
              <a:avLst/>
            </a:prstGeom>
          </p:spPr>
        </p:pic>
      </p:grpSp>
      <p:sp>
        <p:nvSpPr>
          <p:cNvPr id="8" name="object 8"/>
          <p:cNvSpPr/>
          <p:nvPr/>
        </p:nvSpPr>
        <p:spPr>
          <a:xfrm>
            <a:off x="927239" y="6559295"/>
            <a:ext cx="8763000" cy="76200"/>
          </a:xfrm>
          <a:custGeom>
            <a:avLst/>
            <a:gdLst/>
            <a:ahLst/>
            <a:cxnLst/>
            <a:rect l="l" t="t" r="r" b="b"/>
            <a:pathLst>
              <a:path w="8763000" h="76200">
                <a:moveTo>
                  <a:pt x="8763000" y="76200"/>
                </a:moveTo>
                <a:lnTo>
                  <a:pt x="8763000" y="0"/>
                </a:lnTo>
                <a:lnTo>
                  <a:pt x="0" y="0"/>
                </a:lnTo>
                <a:lnTo>
                  <a:pt x="0" y="76200"/>
                </a:lnTo>
                <a:lnTo>
                  <a:pt x="8763000" y="76200"/>
                </a:lnTo>
                <a:close/>
              </a:path>
            </a:pathLst>
          </a:custGeom>
          <a:solidFill>
            <a:srgbClr val="FF0000"/>
          </a:solidFill>
        </p:spPr>
        <p:txBody>
          <a:bodyPr wrap="square" lIns="0" tIns="0" rIns="0" bIns="0" rtlCol="0"/>
          <a:lstStyle/>
          <a:p>
            <a:endParaRPr/>
          </a:p>
        </p:txBody>
      </p:sp>
      <p:sp>
        <p:nvSpPr>
          <p:cNvPr id="9" name="object 9"/>
          <p:cNvSpPr txBox="1">
            <a:spLocks noGrp="1"/>
          </p:cNvSpPr>
          <p:nvPr>
            <p:ph type="sldNum" sz="quarter" idx="7"/>
          </p:nvPr>
        </p:nvSpPr>
        <p:spPr>
          <a:prstGeom prst="rect">
            <a:avLst/>
          </a:prstGeom>
        </p:spPr>
        <p:txBody>
          <a:bodyPr vert="horz" wrap="square" lIns="0" tIns="0" rIns="0" bIns="0" rtlCol="0">
            <a:spAutoFit/>
          </a:bodyPr>
          <a:lstStyle/>
          <a:p>
            <a:pPr marL="12700">
              <a:lnSpc>
                <a:spcPts val="2310"/>
              </a:lnSpc>
            </a:pPr>
            <a:r>
              <a:rPr spc="-5" dirty="0"/>
              <a:t>2.</a:t>
            </a:r>
            <a:fld id="{81D60167-4931-47E6-BA6A-407CBD079E47}" type="slidenum">
              <a:rPr spc="-5" dirty="0"/>
              <a:t>31</a:t>
            </a:fld>
            <a:endParaRPr spc="-5"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927239" y="844296"/>
            <a:ext cx="8763000" cy="76200"/>
          </a:xfrm>
          <a:custGeom>
            <a:avLst/>
            <a:gdLst/>
            <a:ahLst/>
            <a:cxnLst/>
            <a:rect l="l" t="t" r="r" b="b"/>
            <a:pathLst>
              <a:path w="8763000" h="76200">
                <a:moveTo>
                  <a:pt x="8763000" y="76199"/>
                </a:moveTo>
                <a:lnTo>
                  <a:pt x="8763000" y="0"/>
                </a:lnTo>
                <a:lnTo>
                  <a:pt x="0" y="0"/>
                </a:lnTo>
                <a:lnTo>
                  <a:pt x="0" y="76199"/>
                </a:lnTo>
                <a:lnTo>
                  <a:pt x="8763000" y="76199"/>
                </a:lnTo>
                <a:close/>
              </a:path>
            </a:pathLst>
          </a:custGeom>
          <a:solidFill>
            <a:srgbClr val="FF0000"/>
          </a:solidFill>
        </p:spPr>
        <p:txBody>
          <a:bodyPr wrap="square" lIns="0" tIns="0" rIns="0" bIns="0" rtlCol="0"/>
          <a:lstStyle/>
          <a:p>
            <a:endParaRPr/>
          </a:p>
        </p:txBody>
      </p:sp>
      <p:sp>
        <p:nvSpPr>
          <p:cNvPr id="3" name="object 3"/>
          <p:cNvSpPr txBox="1">
            <a:spLocks noGrp="1"/>
          </p:cNvSpPr>
          <p:nvPr>
            <p:ph type="title"/>
          </p:nvPr>
        </p:nvSpPr>
        <p:spPr>
          <a:xfrm>
            <a:off x="853573" y="904747"/>
            <a:ext cx="3018790" cy="391160"/>
          </a:xfrm>
          <a:prstGeom prst="rect">
            <a:avLst/>
          </a:prstGeom>
        </p:spPr>
        <p:txBody>
          <a:bodyPr vert="horz" wrap="square" lIns="0" tIns="12700" rIns="0" bIns="0" rtlCol="0">
            <a:spAutoFit/>
          </a:bodyPr>
          <a:lstStyle/>
          <a:p>
            <a:pPr marL="12700">
              <a:lnSpc>
                <a:spcPct val="100000"/>
              </a:lnSpc>
              <a:spcBef>
                <a:spcPts val="100"/>
              </a:spcBef>
              <a:tabLst>
                <a:tab pos="1630045" algn="l"/>
              </a:tabLst>
            </a:pPr>
            <a:r>
              <a:rPr sz="2400" spc="-15" dirty="0">
                <a:solidFill>
                  <a:srgbClr val="3333CC"/>
                </a:solidFill>
              </a:rPr>
              <a:t>Figure</a:t>
            </a:r>
            <a:r>
              <a:rPr sz="2400" spc="-5" dirty="0">
                <a:solidFill>
                  <a:srgbClr val="3333CC"/>
                </a:solidFill>
              </a:rPr>
              <a:t> 2.12	</a:t>
            </a:r>
            <a:r>
              <a:rPr sz="2000" i="1" spc="-5" dirty="0">
                <a:latin typeface="Times New Roman"/>
                <a:cs typeface="Times New Roman"/>
              </a:rPr>
              <a:t>Session</a:t>
            </a:r>
            <a:r>
              <a:rPr sz="2000" i="1" spc="-60" dirty="0">
                <a:latin typeface="Times New Roman"/>
                <a:cs typeface="Times New Roman"/>
              </a:rPr>
              <a:t> </a:t>
            </a:r>
            <a:r>
              <a:rPr sz="2000" i="1" spc="-5" dirty="0">
                <a:latin typeface="Times New Roman"/>
                <a:cs typeface="Times New Roman"/>
              </a:rPr>
              <a:t>layer</a:t>
            </a:r>
            <a:endParaRPr sz="2000">
              <a:latin typeface="Times New Roman"/>
              <a:cs typeface="Times New Roman"/>
            </a:endParaRPr>
          </a:p>
        </p:txBody>
      </p:sp>
      <p:sp>
        <p:nvSpPr>
          <p:cNvPr id="8" name="object 8"/>
          <p:cNvSpPr/>
          <p:nvPr/>
        </p:nvSpPr>
        <p:spPr>
          <a:xfrm>
            <a:off x="927239" y="6559295"/>
            <a:ext cx="8763000" cy="76200"/>
          </a:xfrm>
          <a:custGeom>
            <a:avLst/>
            <a:gdLst/>
            <a:ahLst/>
            <a:cxnLst/>
            <a:rect l="l" t="t" r="r" b="b"/>
            <a:pathLst>
              <a:path w="8763000" h="76200">
                <a:moveTo>
                  <a:pt x="8763000" y="76200"/>
                </a:moveTo>
                <a:lnTo>
                  <a:pt x="8763000" y="0"/>
                </a:lnTo>
                <a:lnTo>
                  <a:pt x="0" y="0"/>
                </a:lnTo>
                <a:lnTo>
                  <a:pt x="0" y="76200"/>
                </a:lnTo>
                <a:lnTo>
                  <a:pt x="8763000" y="76200"/>
                </a:lnTo>
                <a:close/>
              </a:path>
            </a:pathLst>
          </a:custGeom>
          <a:solidFill>
            <a:srgbClr val="FF0000"/>
          </a:solidFill>
        </p:spPr>
        <p:txBody>
          <a:bodyPr wrap="square" lIns="0" tIns="0" rIns="0" bIns="0" rtlCol="0"/>
          <a:lstStyle/>
          <a:p>
            <a:endParaRPr/>
          </a:p>
        </p:txBody>
      </p:sp>
      <p:sp>
        <p:nvSpPr>
          <p:cNvPr id="9" name="object 9"/>
          <p:cNvSpPr txBox="1">
            <a:spLocks noGrp="1"/>
          </p:cNvSpPr>
          <p:nvPr>
            <p:ph type="sldNum" sz="quarter" idx="7"/>
          </p:nvPr>
        </p:nvSpPr>
        <p:spPr>
          <a:prstGeom prst="rect">
            <a:avLst/>
          </a:prstGeom>
        </p:spPr>
        <p:txBody>
          <a:bodyPr vert="horz" wrap="square" lIns="0" tIns="0" rIns="0" bIns="0" rtlCol="0">
            <a:spAutoFit/>
          </a:bodyPr>
          <a:lstStyle/>
          <a:p>
            <a:pPr marL="12700">
              <a:lnSpc>
                <a:spcPts val="2310"/>
              </a:lnSpc>
            </a:pPr>
            <a:r>
              <a:rPr spc="-5" dirty="0"/>
              <a:t>2.</a:t>
            </a:r>
            <a:fld id="{81D60167-4931-47E6-BA6A-407CBD079E47}" type="slidenum">
              <a:rPr spc="-5" dirty="0"/>
              <a:t>32</a:t>
            </a:fld>
            <a:endParaRPr spc="-5" dirty="0"/>
          </a:p>
        </p:txBody>
      </p:sp>
      <p:sp>
        <p:nvSpPr>
          <p:cNvPr id="10" name="Rectangle 9"/>
          <p:cNvSpPr/>
          <p:nvPr/>
        </p:nvSpPr>
        <p:spPr>
          <a:xfrm>
            <a:off x="774700" y="1800225"/>
            <a:ext cx="8458200" cy="2246769"/>
          </a:xfrm>
          <a:prstGeom prst="rect">
            <a:avLst/>
          </a:prstGeom>
        </p:spPr>
        <p:txBody>
          <a:bodyPr wrap="square">
            <a:spAutoFit/>
          </a:bodyPr>
          <a:lstStyle/>
          <a:p>
            <a:pPr algn="just"/>
            <a:r>
              <a:rPr lang="en-US" sz="2800" dirty="0">
                <a:latin typeface="Times New Roman" panose="02020603050405020304" pitchFamily="18" charset="0"/>
                <a:cs typeface="Times New Roman" panose="02020603050405020304" pitchFamily="18" charset="0"/>
              </a:rPr>
              <a:t>Specific responsibilities of the session layer include the following:</a:t>
            </a:r>
          </a:p>
          <a:p>
            <a:pPr algn="just"/>
            <a:endParaRPr lang="en-US" sz="2800" dirty="0">
              <a:latin typeface="Times New Roman" panose="02020603050405020304" pitchFamily="18" charset="0"/>
              <a:cs typeface="Times New Roman" panose="02020603050405020304" pitchFamily="18" charset="0"/>
            </a:endParaRPr>
          </a:p>
          <a:p>
            <a:pPr marL="630238" indent="-630238" algn="just">
              <a:buFont typeface="Wingdings" panose="05000000000000000000" pitchFamily="2" charset="2"/>
              <a:buChar char="Ø"/>
            </a:pPr>
            <a:r>
              <a:rPr lang="en-IN" sz="2800" dirty="0">
                <a:latin typeface="Times New Roman" panose="02020603050405020304" pitchFamily="18" charset="0"/>
                <a:cs typeface="Times New Roman" panose="02020603050405020304" pitchFamily="18" charset="0"/>
              </a:rPr>
              <a:t>Dialog control</a:t>
            </a:r>
          </a:p>
          <a:p>
            <a:pPr marL="630238" indent="-630238" algn="just">
              <a:buFont typeface="Wingdings" panose="05000000000000000000" pitchFamily="2" charset="2"/>
              <a:buChar char="Ø"/>
            </a:pPr>
            <a:r>
              <a:rPr lang="en-IN" sz="2800" dirty="0">
                <a:latin typeface="Times New Roman" panose="02020603050405020304" pitchFamily="18" charset="0"/>
                <a:cs typeface="Times New Roman" panose="02020603050405020304" pitchFamily="18" charset="0"/>
              </a:rPr>
              <a:t>Synchronization</a:t>
            </a:r>
          </a:p>
        </p:txBody>
      </p:sp>
    </p:spTree>
    <p:extLst>
      <p:ext uri="{BB962C8B-B14F-4D97-AF65-F5344CB8AC3E}">
        <p14:creationId xmlns:p14="http://schemas.microsoft.com/office/powerpoint/2010/main" val="106030645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object 4"/>
          <p:cNvGrpSpPr/>
          <p:nvPr/>
        </p:nvGrpSpPr>
        <p:grpSpPr>
          <a:xfrm>
            <a:off x="1003300" y="2943225"/>
            <a:ext cx="9144000" cy="1715769"/>
            <a:chOff x="774839" y="2919983"/>
            <a:chExt cx="9144000" cy="1715769"/>
          </a:xfrm>
        </p:grpSpPr>
        <p:sp>
          <p:nvSpPr>
            <p:cNvPr id="5" name="object 5"/>
            <p:cNvSpPr/>
            <p:nvPr/>
          </p:nvSpPr>
          <p:spPr>
            <a:xfrm>
              <a:off x="774839" y="2919983"/>
              <a:ext cx="9144000" cy="858519"/>
            </a:xfrm>
            <a:custGeom>
              <a:avLst/>
              <a:gdLst/>
              <a:ahLst/>
              <a:cxnLst/>
              <a:rect l="l" t="t" r="r" b="b"/>
              <a:pathLst>
                <a:path w="9144000" h="858520">
                  <a:moveTo>
                    <a:pt x="9144000" y="858012"/>
                  </a:moveTo>
                  <a:lnTo>
                    <a:pt x="9144000" y="0"/>
                  </a:lnTo>
                  <a:lnTo>
                    <a:pt x="0" y="0"/>
                  </a:lnTo>
                  <a:lnTo>
                    <a:pt x="0" y="858012"/>
                  </a:lnTo>
                  <a:lnTo>
                    <a:pt x="9144000" y="858012"/>
                  </a:lnTo>
                  <a:close/>
                </a:path>
              </a:pathLst>
            </a:custGeom>
            <a:solidFill>
              <a:srgbClr val="FFFFFF"/>
            </a:solidFill>
          </p:spPr>
          <p:txBody>
            <a:bodyPr wrap="square" lIns="0" tIns="0" rIns="0" bIns="0" rtlCol="0"/>
            <a:lstStyle/>
            <a:p>
              <a:endParaRPr/>
            </a:p>
          </p:txBody>
        </p:sp>
        <p:sp>
          <p:nvSpPr>
            <p:cNvPr id="6" name="object 6"/>
            <p:cNvSpPr/>
            <p:nvPr/>
          </p:nvSpPr>
          <p:spPr>
            <a:xfrm>
              <a:off x="1232039" y="3282695"/>
              <a:ext cx="8153400" cy="76200"/>
            </a:xfrm>
            <a:custGeom>
              <a:avLst/>
              <a:gdLst/>
              <a:ahLst/>
              <a:cxnLst/>
              <a:rect l="l" t="t" r="r" b="b"/>
              <a:pathLst>
                <a:path w="8153400" h="76200">
                  <a:moveTo>
                    <a:pt x="8153400" y="76200"/>
                  </a:moveTo>
                  <a:lnTo>
                    <a:pt x="8153400" y="0"/>
                  </a:lnTo>
                  <a:lnTo>
                    <a:pt x="0" y="0"/>
                  </a:lnTo>
                  <a:lnTo>
                    <a:pt x="0" y="76200"/>
                  </a:lnTo>
                  <a:lnTo>
                    <a:pt x="8153400" y="76200"/>
                  </a:lnTo>
                  <a:close/>
                </a:path>
              </a:pathLst>
            </a:custGeom>
            <a:solidFill>
              <a:srgbClr val="009900"/>
            </a:solidFill>
          </p:spPr>
          <p:txBody>
            <a:bodyPr wrap="square" lIns="0" tIns="0" rIns="0" bIns="0" rtlCol="0"/>
            <a:lstStyle/>
            <a:p>
              <a:endParaRPr/>
            </a:p>
          </p:txBody>
        </p:sp>
        <p:sp>
          <p:nvSpPr>
            <p:cNvPr id="7" name="object 7"/>
            <p:cNvSpPr/>
            <p:nvPr/>
          </p:nvSpPr>
          <p:spPr>
            <a:xfrm>
              <a:off x="1270139" y="3412997"/>
              <a:ext cx="8077200" cy="365125"/>
            </a:xfrm>
            <a:custGeom>
              <a:avLst/>
              <a:gdLst/>
              <a:ahLst/>
              <a:cxnLst/>
              <a:rect l="l" t="t" r="r" b="b"/>
              <a:pathLst>
                <a:path w="8077200" h="365125">
                  <a:moveTo>
                    <a:pt x="8077200" y="364998"/>
                  </a:moveTo>
                  <a:lnTo>
                    <a:pt x="8077200" y="0"/>
                  </a:lnTo>
                  <a:lnTo>
                    <a:pt x="0" y="0"/>
                  </a:lnTo>
                  <a:lnTo>
                    <a:pt x="0" y="364998"/>
                  </a:lnTo>
                  <a:lnTo>
                    <a:pt x="8077200" y="364998"/>
                  </a:lnTo>
                  <a:close/>
                </a:path>
              </a:pathLst>
            </a:custGeom>
            <a:solidFill>
              <a:srgbClr val="99FF33"/>
            </a:solidFill>
          </p:spPr>
          <p:txBody>
            <a:bodyPr wrap="square" lIns="0" tIns="0" rIns="0" bIns="0" rtlCol="0"/>
            <a:lstStyle/>
            <a:p>
              <a:endParaRPr/>
            </a:p>
          </p:txBody>
        </p:sp>
        <p:sp>
          <p:nvSpPr>
            <p:cNvPr id="9" name="object 9"/>
            <p:cNvSpPr/>
            <p:nvPr/>
          </p:nvSpPr>
          <p:spPr>
            <a:xfrm>
              <a:off x="774839" y="3777233"/>
              <a:ext cx="9144000" cy="858519"/>
            </a:xfrm>
            <a:custGeom>
              <a:avLst/>
              <a:gdLst/>
              <a:ahLst/>
              <a:cxnLst/>
              <a:rect l="l" t="t" r="r" b="b"/>
              <a:pathLst>
                <a:path w="9144000" h="858520">
                  <a:moveTo>
                    <a:pt x="9144000" y="858012"/>
                  </a:moveTo>
                  <a:lnTo>
                    <a:pt x="9144000" y="0"/>
                  </a:lnTo>
                  <a:lnTo>
                    <a:pt x="0" y="0"/>
                  </a:lnTo>
                  <a:lnTo>
                    <a:pt x="0" y="858012"/>
                  </a:lnTo>
                  <a:lnTo>
                    <a:pt x="9144000" y="858012"/>
                  </a:lnTo>
                  <a:close/>
                </a:path>
              </a:pathLst>
            </a:custGeom>
            <a:solidFill>
              <a:srgbClr val="FFFFFF"/>
            </a:solidFill>
          </p:spPr>
          <p:txBody>
            <a:bodyPr wrap="square" lIns="0" tIns="0" rIns="0" bIns="0" rtlCol="0"/>
            <a:lstStyle/>
            <a:p>
              <a:endParaRPr/>
            </a:p>
          </p:txBody>
        </p:sp>
        <p:sp>
          <p:nvSpPr>
            <p:cNvPr id="10" name="object 10"/>
            <p:cNvSpPr/>
            <p:nvPr/>
          </p:nvSpPr>
          <p:spPr>
            <a:xfrm>
              <a:off x="1234325" y="4273295"/>
              <a:ext cx="8153400" cy="76200"/>
            </a:xfrm>
            <a:custGeom>
              <a:avLst/>
              <a:gdLst/>
              <a:ahLst/>
              <a:cxnLst/>
              <a:rect l="l" t="t" r="r" b="b"/>
              <a:pathLst>
                <a:path w="8153400" h="76200">
                  <a:moveTo>
                    <a:pt x="8153400" y="76200"/>
                  </a:moveTo>
                  <a:lnTo>
                    <a:pt x="8153400" y="0"/>
                  </a:lnTo>
                  <a:lnTo>
                    <a:pt x="0" y="0"/>
                  </a:lnTo>
                  <a:lnTo>
                    <a:pt x="0" y="76200"/>
                  </a:lnTo>
                  <a:lnTo>
                    <a:pt x="8153400" y="76200"/>
                  </a:lnTo>
                  <a:close/>
                </a:path>
              </a:pathLst>
            </a:custGeom>
            <a:solidFill>
              <a:srgbClr val="009900"/>
            </a:solidFill>
          </p:spPr>
          <p:txBody>
            <a:bodyPr wrap="square" lIns="0" tIns="0" rIns="0" bIns="0" rtlCol="0"/>
            <a:lstStyle/>
            <a:p>
              <a:endParaRPr/>
            </a:p>
          </p:txBody>
        </p:sp>
        <p:sp>
          <p:nvSpPr>
            <p:cNvPr id="11" name="object 11"/>
            <p:cNvSpPr/>
            <p:nvPr/>
          </p:nvSpPr>
          <p:spPr>
            <a:xfrm>
              <a:off x="1270139" y="3777233"/>
              <a:ext cx="8077200" cy="458470"/>
            </a:xfrm>
            <a:custGeom>
              <a:avLst/>
              <a:gdLst/>
              <a:ahLst/>
              <a:cxnLst/>
              <a:rect l="l" t="t" r="r" b="b"/>
              <a:pathLst>
                <a:path w="8077200" h="458470">
                  <a:moveTo>
                    <a:pt x="8077200" y="457962"/>
                  </a:moveTo>
                  <a:lnTo>
                    <a:pt x="8077200" y="0"/>
                  </a:lnTo>
                  <a:lnTo>
                    <a:pt x="0" y="0"/>
                  </a:lnTo>
                  <a:lnTo>
                    <a:pt x="0" y="457962"/>
                  </a:lnTo>
                  <a:lnTo>
                    <a:pt x="8077200" y="457962"/>
                  </a:lnTo>
                  <a:close/>
                </a:path>
              </a:pathLst>
            </a:custGeom>
            <a:solidFill>
              <a:srgbClr val="99FF33"/>
            </a:solidFill>
          </p:spPr>
          <p:txBody>
            <a:bodyPr wrap="square" lIns="0" tIns="0" rIns="0" bIns="0" rtlCol="0"/>
            <a:lstStyle/>
            <a:p>
              <a:endParaRPr/>
            </a:p>
          </p:txBody>
        </p:sp>
      </p:grpSp>
      <p:sp>
        <p:nvSpPr>
          <p:cNvPr id="12" name="object 12"/>
          <p:cNvSpPr txBox="1"/>
          <p:nvPr/>
        </p:nvSpPr>
        <p:spPr>
          <a:xfrm>
            <a:off x="1900561" y="3435350"/>
            <a:ext cx="6816090" cy="756920"/>
          </a:xfrm>
          <a:prstGeom prst="rect">
            <a:avLst/>
          </a:prstGeom>
        </p:spPr>
        <p:txBody>
          <a:bodyPr vert="horz" wrap="square" lIns="0" tIns="12700" rIns="0" bIns="0" rtlCol="0">
            <a:spAutoFit/>
          </a:bodyPr>
          <a:lstStyle/>
          <a:p>
            <a:pPr marL="1496695" marR="5080" indent="-1484630">
              <a:lnSpc>
                <a:spcPct val="100000"/>
              </a:lnSpc>
              <a:spcBef>
                <a:spcPts val="100"/>
              </a:spcBef>
            </a:pPr>
            <a:r>
              <a:rPr sz="2400" b="1" spc="-5" dirty="0">
                <a:latin typeface="Times New Roman"/>
                <a:cs typeface="Times New Roman"/>
              </a:rPr>
              <a:t>The </a:t>
            </a:r>
            <a:r>
              <a:rPr sz="2400" b="1" spc="-10" dirty="0">
                <a:latin typeface="Times New Roman"/>
                <a:cs typeface="Times New Roman"/>
              </a:rPr>
              <a:t>presentation </a:t>
            </a:r>
            <a:r>
              <a:rPr sz="2400" b="1" spc="-5" dirty="0">
                <a:latin typeface="Times New Roman"/>
                <a:cs typeface="Times New Roman"/>
              </a:rPr>
              <a:t>layer is </a:t>
            </a:r>
            <a:r>
              <a:rPr sz="2400" b="1" spc="-10" dirty="0">
                <a:latin typeface="Times New Roman"/>
                <a:cs typeface="Times New Roman"/>
              </a:rPr>
              <a:t>responsible </a:t>
            </a:r>
            <a:r>
              <a:rPr sz="2400" b="1" spc="-5" dirty="0">
                <a:latin typeface="Times New Roman"/>
                <a:cs typeface="Times New Roman"/>
              </a:rPr>
              <a:t>for translation, </a:t>
            </a:r>
            <a:r>
              <a:rPr sz="2400" b="1" spc="-585" dirty="0">
                <a:latin typeface="Times New Roman"/>
                <a:cs typeface="Times New Roman"/>
              </a:rPr>
              <a:t> </a:t>
            </a:r>
            <a:r>
              <a:rPr sz="2400" b="1" spc="-10" dirty="0">
                <a:latin typeface="Times New Roman"/>
                <a:cs typeface="Times New Roman"/>
              </a:rPr>
              <a:t>compression,</a:t>
            </a:r>
            <a:r>
              <a:rPr sz="2400" b="1" spc="-20" dirty="0">
                <a:latin typeface="Times New Roman"/>
                <a:cs typeface="Times New Roman"/>
              </a:rPr>
              <a:t> </a:t>
            </a:r>
            <a:r>
              <a:rPr sz="2400" b="1" spc="-5" dirty="0">
                <a:latin typeface="Times New Roman"/>
                <a:cs typeface="Times New Roman"/>
              </a:rPr>
              <a:t>and</a:t>
            </a:r>
            <a:r>
              <a:rPr sz="2400" b="1" spc="5" dirty="0">
                <a:latin typeface="Times New Roman"/>
                <a:cs typeface="Times New Roman"/>
              </a:rPr>
              <a:t> </a:t>
            </a:r>
            <a:r>
              <a:rPr sz="2400" b="1" spc="-5" dirty="0">
                <a:latin typeface="Times New Roman"/>
                <a:cs typeface="Times New Roman"/>
              </a:rPr>
              <a:t>encryption.</a:t>
            </a:r>
            <a:endParaRPr sz="2400" dirty="0">
              <a:latin typeface="Times New Roman"/>
              <a:cs typeface="Times New Roman"/>
            </a:endParaRPr>
          </a:p>
        </p:txBody>
      </p:sp>
      <p:sp>
        <p:nvSpPr>
          <p:cNvPr id="13" name="object 13"/>
          <p:cNvSpPr txBox="1">
            <a:spLocks noGrp="1"/>
          </p:cNvSpPr>
          <p:nvPr>
            <p:ph type="sldNum" sz="quarter" idx="7"/>
          </p:nvPr>
        </p:nvSpPr>
        <p:spPr>
          <a:prstGeom prst="rect">
            <a:avLst/>
          </a:prstGeom>
        </p:spPr>
        <p:txBody>
          <a:bodyPr vert="horz" wrap="square" lIns="0" tIns="0" rIns="0" bIns="0" rtlCol="0">
            <a:spAutoFit/>
          </a:bodyPr>
          <a:lstStyle/>
          <a:p>
            <a:pPr marL="12700">
              <a:lnSpc>
                <a:spcPts val="2310"/>
              </a:lnSpc>
            </a:pPr>
            <a:r>
              <a:rPr spc="-5" dirty="0"/>
              <a:t>2.</a:t>
            </a:r>
            <a:fld id="{81D60167-4931-47E6-BA6A-407CBD079E47}" type="slidenum">
              <a:rPr spc="-5" dirty="0"/>
              <a:t>33</a:t>
            </a:fld>
            <a:endParaRPr spc="-5"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58373" y="752347"/>
            <a:ext cx="3554095" cy="391160"/>
          </a:xfrm>
          <a:prstGeom prst="rect">
            <a:avLst/>
          </a:prstGeom>
        </p:spPr>
        <p:txBody>
          <a:bodyPr vert="horz" wrap="square" lIns="0" tIns="12700" rIns="0" bIns="0" rtlCol="0">
            <a:spAutoFit/>
          </a:bodyPr>
          <a:lstStyle/>
          <a:p>
            <a:pPr marL="12700">
              <a:lnSpc>
                <a:spcPct val="100000"/>
              </a:lnSpc>
              <a:spcBef>
                <a:spcPts val="100"/>
              </a:spcBef>
              <a:tabLst>
                <a:tab pos="1630045" algn="l"/>
              </a:tabLst>
            </a:pPr>
            <a:r>
              <a:rPr sz="2400" spc="-15" dirty="0">
                <a:solidFill>
                  <a:srgbClr val="3333CC"/>
                </a:solidFill>
              </a:rPr>
              <a:t>Figure</a:t>
            </a:r>
            <a:r>
              <a:rPr sz="2400" spc="-5" dirty="0">
                <a:solidFill>
                  <a:srgbClr val="3333CC"/>
                </a:solidFill>
              </a:rPr>
              <a:t> 2.13	</a:t>
            </a:r>
            <a:r>
              <a:rPr sz="2000" i="1" spc="-5" dirty="0">
                <a:latin typeface="Times New Roman"/>
                <a:cs typeface="Times New Roman"/>
              </a:rPr>
              <a:t>Presentation</a:t>
            </a:r>
            <a:r>
              <a:rPr sz="2000" i="1" spc="-45" dirty="0">
                <a:latin typeface="Times New Roman"/>
                <a:cs typeface="Times New Roman"/>
              </a:rPr>
              <a:t> </a:t>
            </a:r>
            <a:r>
              <a:rPr sz="2000" i="1" spc="-5" dirty="0">
                <a:latin typeface="Times New Roman"/>
                <a:cs typeface="Times New Roman"/>
              </a:rPr>
              <a:t>layer</a:t>
            </a:r>
            <a:endParaRPr sz="2000">
              <a:latin typeface="Times New Roman"/>
              <a:cs typeface="Times New Roman"/>
            </a:endParaRPr>
          </a:p>
        </p:txBody>
      </p:sp>
      <p:sp>
        <p:nvSpPr>
          <p:cNvPr id="3" name="object 3"/>
          <p:cNvSpPr/>
          <p:nvPr/>
        </p:nvSpPr>
        <p:spPr>
          <a:xfrm>
            <a:off x="927239" y="1330452"/>
            <a:ext cx="8763000" cy="19050"/>
          </a:xfrm>
          <a:custGeom>
            <a:avLst/>
            <a:gdLst/>
            <a:ahLst/>
            <a:cxnLst/>
            <a:rect l="l" t="t" r="r" b="b"/>
            <a:pathLst>
              <a:path w="8763000" h="19050">
                <a:moveTo>
                  <a:pt x="8763000" y="19049"/>
                </a:moveTo>
                <a:lnTo>
                  <a:pt x="8763000" y="0"/>
                </a:lnTo>
                <a:lnTo>
                  <a:pt x="0" y="0"/>
                </a:lnTo>
                <a:lnTo>
                  <a:pt x="0" y="19050"/>
                </a:lnTo>
                <a:lnTo>
                  <a:pt x="8763000" y="19049"/>
                </a:lnTo>
                <a:close/>
              </a:path>
            </a:pathLst>
          </a:custGeom>
          <a:solidFill>
            <a:srgbClr val="FF0000"/>
          </a:solidFill>
        </p:spPr>
        <p:txBody>
          <a:bodyPr wrap="square" lIns="0" tIns="0" rIns="0" bIns="0" rtlCol="0"/>
          <a:lstStyle/>
          <a:p>
            <a:endParaRPr/>
          </a:p>
        </p:txBody>
      </p:sp>
      <p:pic>
        <p:nvPicPr>
          <p:cNvPr id="4" name="object 4"/>
          <p:cNvPicPr/>
          <p:nvPr/>
        </p:nvPicPr>
        <p:blipFill>
          <a:blip r:embed="rId2" cstate="print"/>
          <a:stretch>
            <a:fillRect/>
          </a:stretch>
        </p:blipFill>
        <p:spPr>
          <a:xfrm>
            <a:off x="1120025" y="2363723"/>
            <a:ext cx="8417814" cy="2862072"/>
          </a:xfrm>
          <a:prstGeom prst="rect">
            <a:avLst/>
          </a:prstGeom>
        </p:spPr>
      </p:pic>
      <p:sp>
        <p:nvSpPr>
          <p:cNvPr id="5" name="object 5"/>
          <p:cNvSpPr/>
          <p:nvPr/>
        </p:nvSpPr>
        <p:spPr>
          <a:xfrm>
            <a:off x="927239" y="6559295"/>
            <a:ext cx="8763000" cy="76200"/>
          </a:xfrm>
          <a:custGeom>
            <a:avLst/>
            <a:gdLst/>
            <a:ahLst/>
            <a:cxnLst/>
            <a:rect l="l" t="t" r="r" b="b"/>
            <a:pathLst>
              <a:path w="8763000" h="76200">
                <a:moveTo>
                  <a:pt x="8763000" y="76200"/>
                </a:moveTo>
                <a:lnTo>
                  <a:pt x="8763000" y="0"/>
                </a:lnTo>
                <a:lnTo>
                  <a:pt x="0" y="0"/>
                </a:lnTo>
                <a:lnTo>
                  <a:pt x="0" y="76200"/>
                </a:lnTo>
                <a:lnTo>
                  <a:pt x="8763000" y="76200"/>
                </a:lnTo>
                <a:close/>
              </a:path>
            </a:pathLst>
          </a:custGeom>
          <a:solidFill>
            <a:srgbClr val="FF0000"/>
          </a:solidFill>
        </p:spPr>
        <p:txBody>
          <a:bodyPr wrap="square" lIns="0" tIns="0" rIns="0" bIns="0" rtlCol="0"/>
          <a:lstStyle/>
          <a:p>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2700">
              <a:lnSpc>
                <a:spcPts val="2310"/>
              </a:lnSpc>
            </a:pPr>
            <a:r>
              <a:rPr spc="-5" dirty="0"/>
              <a:t>2.</a:t>
            </a:r>
            <a:fld id="{81D60167-4931-47E6-BA6A-407CBD079E47}" type="slidenum">
              <a:rPr spc="-5" dirty="0"/>
              <a:t>34</a:t>
            </a:fld>
            <a:endParaRPr spc="-5"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58373" y="752347"/>
            <a:ext cx="3554095" cy="391160"/>
          </a:xfrm>
          <a:prstGeom prst="rect">
            <a:avLst/>
          </a:prstGeom>
        </p:spPr>
        <p:txBody>
          <a:bodyPr vert="horz" wrap="square" lIns="0" tIns="12700" rIns="0" bIns="0" rtlCol="0">
            <a:spAutoFit/>
          </a:bodyPr>
          <a:lstStyle/>
          <a:p>
            <a:pPr marL="12700">
              <a:lnSpc>
                <a:spcPct val="100000"/>
              </a:lnSpc>
              <a:spcBef>
                <a:spcPts val="100"/>
              </a:spcBef>
              <a:tabLst>
                <a:tab pos="1630045" algn="l"/>
              </a:tabLst>
            </a:pPr>
            <a:r>
              <a:rPr sz="2400" spc="-15" dirty="0">
                <a:solidFill>
                  <a:srgbClr val="3333CC"/>
                </a:solidFill>
              </a:rPr>
              <a:t>Figure</a:t>
            </a:r>
            <a:r>
              <a:rPr sz="2400" spc="-5" dirty="0">
                <a:solidFill>
                  <a:srgbClr val="3333CC"/>
                </a:solidFill>
              </a:rPr>
              <a:t> 2.13	</a:t>
            </a:r>
            <a:r>
              <a:rPr sz="2000" i="1" spc="-5" dirty="0">
                <a:latin typeface="Times New Roman"/>
                <a:cs typeface="Times New Roman"/>
              </a:rPr>
              <a:t>Presentation</a:t>
            </a:r>
            <a:r>
              <a:rPr sz="2000" i="1" spc="-45" dirty="0">
                <a:latin typeface="Times New Roman"/>
                <a:cs typeface="Times New Roman"/>
              </a:rPr>
              <a:t> </a:t>
            </a:r>
            <a:r>
              <a:rPr sz="2000" i="1" spc="-5" dirty="0">
                <a:latin typeface="Times New Roman"/>
                <a:cs typeface="Times New Roman"/>
              </a:rPr>
              <a:t>layer</a:t>
            </a:r>
            <a:endParaRPr sz="2000">
              <a:latin typeface="Times New Roman"/>
              <a:cs typeface="Times New Roman"/>
            </a:endParaRPr>
          </a:p>
        </p:txBody>
      </p:sp>
      <p:sp>
        <p:nvSpPr>
          <p:cNvPr id="3" name="object 3"/>
          <p:cNvSpPr/>
          <p:nvPr/>
        </p:nvSpPr>
        <p:spPr>
          <a:xfrm>
            <a:off x="927239" y="1330452"/>
            <a:ext cx="8763000" cy="19050"/>
          </a:xfrm>
          <a:custGeom>
            <a:avLst/>
            <a:gdLst/>
            <a:ahLst/>
            <a:cxnLst/>
            <a:rect l="l" t="t" r="r" b="b"/>
            <a:pathLst>
              <a:path w="8763000" h="19050">
                <a:moveTo>
                  <a:pt x="8763000" y="19049"/>
                </a:moveTo>
                <a:lnTo>
                  <a:pt x="8763000" y="0"/>
                </a:lnTo>
                <a:lnTo>
                  <a:pt x="0" y="0"/>
                </a:lnTo>
                <a:lnTo>
                  <a:pt x="0" y="19050"/>
                </a:lnTo>
                <a:lnTo>
                  <a:pt x="8763000" y="19049"/>
                </a:lnTo>
                <a:close/>
              </a:path>
            </a:pathLst>
          </a:custGeom>
          <a:solidFill>
            <a:srgbClr val="FF0000"/>
          </a:solidFill>
        </p:spPr>
        <p:txBody>
          <a:bodyPr wrap="square" lIns="0" tIns="0" rIns="0" bIns="0" rtlCol="0"/>
          <a:lstStyle/>
          <a:p>
            <a:endParaRPr/>
          </a:p>
        </p:txBody>
      </p:sp>
      <p:sp>
        <p:nvSpPr>
          <p:cNvPr id="5" name="object 5"/>
          <p:cNvSpPr/>
          <p:nvPr/>
        </p:nvSpPr>
        <p:spPr>
          <a:xfrm>
            <a:off x="927239" y="6559295"/>
            <a:ext cx="8763000" cy="76200"/>
          </a:xfrm>
          <a:custGeom>
            <a:avLst/>
            <a:gdLst/>
            <a:ahLst/>
            <a:cxnLst/>
            <a:rect l="l" t="t" r="r" b="b"/>
            <a:pathLst>
              <a:path w="8763000" h="76200">
                <a:moveTo>
                  <a:pt x="8763000" y="76200"/>
                </a:moveTo>
                <a:lnTo>
                  <a:pt x="8763000" y="0"/>
                </a:lnTo>
                <a:lnTo>
                  <a:pt x="0" y="0"/>
                </a:lnTo>
                <a:lnTo>
                  <a:pt x="0" y="76200"/>
                </a:lnTo>
                <a:lnTo>
                  <a:pt x="8763000" y="76200"/>
                </a:lnTo>
                <a:close/>
              </a:path>
            </a:pathLst>
          </a:custGeom>
          <a:solidFill>
            <a:srgbClr val="FF0000"/>
          </a:solidFill>
        </p:spPr>
        <p:txBody>
          <a:bodyPr wrap="square" lIns="0" tIns="0" rIns="0" bIns="0" rtlCol="0"/>
          <a:lstStyle/>
          <a:p>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2700">
              <a:lnSpc>
                <a:spcPts val="2310"/>
              </a:lnSpc>
            </a:pPr>
            <a:r>
              <a:rPr spc="-5" dirty="0"/>
              <a:t>2.</a:t>
            </a:r>
            <a:fld id="{81D60167-4931-47E6-BA6A-407CBD079E47}" type="slidenum">
              <a:rPr spc="-5" dirty="0"/>
              <a:t>35</a:t>
            </a:fld>
            <a:endParaRPr spc="-5" dirty="0"/>
          </a:p>
        </p:txBody>
      </p:sp>
      <p:sp>
        <p:nvSpPr>
          <p:cNvPr id="7" name="Rectangle 6"/>
          <p:cNvSpPr/>
          <p:nvPr/>
        </p:nvSpPr>
        <p:spPr>
          <a:xfrm>
            <a:off x="1079500" y="1876425"/>
            <a:ext cx="8305800" cy="2677656"/>
          </a:xfrm>
          <a:prstGeom prst="rect">
            <a:avLst/>
          </a:prstGeom>
        </p:spPr>
        <p:txBody>
          <a:bodyPr wrap="square">
            <a:spAutoFit/>
          </a:bodyPr>
          <a:lstStyle/>
          <a:p>
            <a:pPr algn="just"/>
            <a:r>
              <a:rPr lang="en-US" sz="2800" dirty="0">
                <a:latin typeface="Times New Roman" panose="02020603050405020304" pitchFamily="18" charset="0"/>
                <a:cs typeface="Times New Roman" panose="02020603050405020304" pitchFamily="18" charset="0"/>
              </a:rPr>
              <a:t>Specific responsibilities of the presentation layer include the following:</a:t>
            </a:r>
          </a:p>
          <a:p>
            <a:pPr algn="just"/>
            <a:endParaRPr lang="en-US" sz="2800" dirty="0">
              <a:latin typeface="Times New Roman" panose="02020603050405020304" pitchFamily="18" charset="0"/>
              <a:cs typeface="Times New Roman" panose="02020603050405020304" pitchFamily="18" charset="0"/>
            </a:endParaRPr>
          </a:p>
          <a:p>
            <a:pPr marL="630238" indent="-630238" algn="just">
              <a:buFont typeface="Wingdings" panose="05000000000000000000" pitchFamily="2" charset="2"/>
              <a:buChar char="ü"/>
            </a:pPr>
            <a:r>
              <a:rPr lang="en-IN" sz="2800" dirty="0">
                <a:latin typeface="Times New Roman" panose="02020603050405020304" pitchFamily="18" charset="0"/>
                <a:cs typeface="Times New Roman" panose="02020603050405020304" pitchFamily="18" charset="0"/>
              </a:rPr>
              <a:t>Translation</a:t>
            </a:r>
          </a:p>
          <a:p>
            <a:pPr marL="630238" indent="-630238" algn="just">
              <a:buFont typeface="Wingdings" panose="05000000000000000000" pitchFamily="2" charset="2"/>
              <a:buChar char="ü"/>
            </a:pPr>
            <a:r>
              <a:rPr lang="en-IN" sz="2800" dirty="0">
                <a:latin typeface="Times New Roman" panose="02020603050405020304" pitchFamily="18" charset="0"/>
                <a:cs typeface="Times New Roman" panose="02020603050405020304" pitchFamily="18" charset="0"/>
              </a:rPr>
              <a:t>Encryption</a:t>
            </a:r>
          </a:p>
          <a:p>
            <a:pPr marL="630238" indent="-630238" algn="just">
              <a:buFont typeface="Wingdings" panose="05000000000000000000" pitchFamily="2" charset="2"/>
              <a:buChar char="ü"/>
            </a:pPr>
            <a:r>
              <a:rPr lang="en-IN" sz="2800" dirty="0">
                <a:latin typeface="Times New Roman" panose="02020603050405020304" pitchFamily="18" charset="0"/>
                <a:cs typeface="Times New Roman" panose="02020603050405020304" pitchFamily="18" charset="0"/>
              </a:rPr>
              <a:t>Compression</a:t>
            </a:r>
          </a:p>
        </p:txBody>
      </p:sp>
    </p:spTree>
    <p:extLst>
      <p:ext uri="{BB962C8B-B14F-4D97-AF65-F5344CB8AC3E}">
        <p14:creationId xmlns:p14="http://schemas.microsoft.com/office/powerpoint/2010/main" val="98582919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308239" y="2634995"/>
            <a:ext cx="1143000" cy="285750"/>
          </a:xfrm>
          <a:prstGeom prst="rect">
            <a:avLst/>
          </a:prstGeom>
        </p:spPr>
      </p:pic>
      <p:sp>
        <p:nvSpPr>
          <p:cNvPr id="3" name="object 3"/>
          <p:cNvSpPr txBox="1"/>
          <p:nvPr/>
        </p:nvSpPr>
        <p:spPr>
          <a:xfrm>
            <a:off x="1520323" y="2655824"/>
            <a:ext cx="718185" cy="452755"/>
          </a:xfrm>
          <a:prstGeom prst="rect">
            <a:avLst/>
          </a:prstGeom>
        </p:spPr>
        <p:txBody>
          <a:bodyPr vert="horz" wrap="square" lIns="0" tIns="12700" rIns="0" bIns="0" rtlCol="0">
            <a:spAutoFit/>
          </a:bodyPr>
          <a:lstStyle/>
          <a:p>
            <a:pPr marL="12700">
              <a:lnSpc>
                <a:spcPct val="100000"/>
              </a:lnSpc>
              <a:spcBef>
                <a:spcPts val="100"/>
              </a:spcBef>
            </a:pPr>
            <a:r>
              <a:rPr sz="2800" b="1" i="1" dirty="0">
                <a:solidFill>
                  <a:srgbClr val="FF0000"/>
                </a:solidFill>
                <a:latin typeface="Times New Roman"/>
                <a:cs typeface="Times New Roman"/>
              </a:rPr>
              <a:t>Note</a:t>
            </a:r>
            <a:endParaRPr sz="2800">
              <a:latin typeface="Times New Roman"/>
              <a:cs typeface="Times New Roman"/>
            </a:endParaRPr>
          </a:p>
        </p:txBody>
      </p:sp>
      <p:grpSp>
        <p:nvGrpSpPr>
          <p:cNvPr id="4" name="object 4"/>
          <p:cNvGrpSpPr/>
          <p:nvPr/>
        </p:nvGrpSpPr>
        <p:grpSpPr>
          <a:xfrm>
            <a:off x="774839" y="2919983"/>
            <a:ext cx="9144000" cy="1715770"/>
            <a:chOff x="774839" y="2919983"/>
            <a:chExt cx="9144000" cy="1715770"/>
          </a:xfrm>
        </p:grpSpPr>
        <p:sp>
          <p:nvSpPr>
            <p:cNvPr id="5" name="object 5"/>
            <p:cNvSpPr/>
            <p:nvPr/>
          </p:nvSpPr>
          <p:spPr>
            <a:xfrm>
              <a:off x="774839" y="2919983"/>
              <a:ext cx="9144000" cy="858519"/>
            </a:xfrm>
            <a:custGeom>
              <a:avLst/>
              <a:gdLst/>
              <a:ahLst/>
              <a:cxnLst/>
              <a:rect l="l" t="t" r="r" b="b"/>
              <a:pathLst>
                <a:path w="9144000" h="858520">
                  <a:moveTo>
                    <a:pt x="9144000" y="858012"/>
                  </a:moveTo>
                  <a:lnTo>
                    <a:pt x="9144000" y="0"/>
                  </a:lnTo>
                  <a:lnTo>
                    <a:pt x="0" y="0"/>
                  </a:lnTo>
                  <a:lnTo>
                    <a:pt x="0" y="858012"/>
                  </a:lnTo>
                  <a:lnTo>
                    <a:pt x="9144000" y="858012"/>
                  </a:lnTo>
                  <a:close/>
                </a:path>
              </a:pathLst>
            </a:custGeom>
            <a:solidFill>
              <a:srgbClr val="FFFFFF"/>
            </a:solidFill>
          </p:spPr>
          <p:txBody>
            <a:bodyPr wrap="square" lIns="0" tIns="0" rIns="0" bIns="0" rtlCol="0"/>
            <a:lstStyle/>
            <a:p>
              <a:endParaRPr/>
            </a:p>
          </p:txBody>
        </p:sp>
        <p:sp>
          <p:nvSpPr>
            <p:cNvPr id="6" name="object 6"/>
            <p:cNvSpPr/>
            <p:nvPr/>
          </p:nvSpPr>
          <p:spPr>
            <a:xfrm>
              <a:off x="1232039" y="3282695"/>
              <a:ext cx="8153400" cy="76200"/>
            </a:xfrm>
            <a:custGeom>
              <a:avLst/>
              <a:gdLst/>
              <a:ahLst/>
              <a:cxnLst/>
              <a:rect l="l" t="t" r="r" b="b"/>
              <a:pathLst>
                <a:path w="8153400" h="76200">
                  <a:moveTo>
                    <a:pt x="8153400" y="76200"/>
                  </a:moveTo>
                  <a:lnTo>
                    <a:pt x="8153400" y="0"/>
                  </a:lnTo>
                  <a:lnTo>
                    <a:pt x="0" y="0"/>
                  </a:lnTo>
                  <a:lnTo>
                    <a:pt x="0" y="76200"/>
                  </a:lnTo>
                  <a:lnTo>
                    <a:pt x="8153400" y="76200"/>
                  </a:lnTo>
                  <a:close/>
                </a:path>
              </a:pathLst>
            </a:custGeom>
            <a:solidFill>
              <a:srgbClr val="009900"/>
            </a:solidFill>
          </p:spPr>
          <p:txBody>
            <a:bodyPr wrap="square" lIns="0" tIns="0" rIns="0" bIns="0" rtlCol="0"/>
            <a:lstStyle/>
            <a:p>
              <a:endParaRPr/>
            </a:p>
          </p:txBody>
        </p:sp>
        <p:sp>
          <p:nvSpPr>
            <p:cNvPr id="7" name="object 7"/>
            <p:cNvSpPr/>
            <p:nvPr/>
          </p:nvSpPr>
          <p:spPr>
            <a:xfrm>
              <a:off x="1270139" y="3412997"/>
              <a:ext cx="8077200" cy="365125"/>
            </a:xfrm>
            <a:custGeom>
              <a:avLst/>
              <a:gdLst/>
              <a:ahLst/>
              <a:cxnLst/>
              <a:rect l="l" t="t" r="r" b="b"/>
              <a:pathLst>
                <a:path w="8077200" h="365125">
                  <a:moveTo>
                    <a:pt x="8077200" y="364998"/>
                  </a:moveTo>
                  <a:lnTo>
                    <a:pt x="8077200" y="0"/>
                  </a:lnTo>
                  <a:lnTo>
                    <a:pt x="0" y="0"/>
                  </a:lnTo>
                  <a:lnTo>
                    <a:pt x="0" y="364998"/>
                  </a:lnTo>
                  <a:lnTo>
                    <a:pt x="8077200" y="364998"/>
                  </a:lnTo>
                  <a:close/>
                </a:path>
              </a:pathLst>
            </a:custGeom>
            <a:solidFill>
              <a:srgbClr val="99FF33"/>
            </a:solidFill>
          </p:spPr>
          <p:txBody>
            <a:bodyPr wrap="square" lIns="0" tIns="0" rIns="0" bIns="0" rtlCol="0"/>
            <a:lstStyle/>
            <a:p>
              <a:endParaRPr/>
            </a:p>
          </p:txBody>
        </p:sp>
        <p:pic>
          <p:nvPicPr>
            <p:cNvPr id="8" name="object 8"/>
            <p:cNvPicPr/>
            <p:nvPr/>
          </p:nvPicPr>
          <p:blipFill>
            <a:blip r:embed="rId3" cstate="print"/>
            <a:stretch>
              <a:fillRect/>
            </a:stretch>
          </p:blipFill>
          <p:spPr>
            <a:xfrm>
              <a:off x="1308239" y="2920745"/>
              <a:ext cx="1143000" cy="281178"/>
            </a:xfrm>
            <a:prstGeom prst="rect">
              <a:avLst/>
            </a:prstGeom>
          </p:spPr>
        </p:pic>
        <p:sp>
          <p:nvSpPr>
            <p:cNvPr id="9" name="object 9"/>
            <p:cNvSpPr/>
            <p:nvPr/>
          </p:nvSpPr>
          <p:spPr>
            <a:xfrm>
              <a:off x="774839" y="3777233"/>
              <a:ext cx="9144000" cy="858519"/>
            </a:xfrm>
            <a:custGeom>
              <a:avLst/>
              <a:gdLst/>
              <a:ahLst/>
              <a:cxnLst/>
              <a:rect l="l" t="t" r="r" b="b"/>
              <a:pathLst>
                <a:path w="9144000" h="858520">
                  <a:moveTo>
                    <a:pt x="9144000" y="858012"/>
                  </a:moveTo>
                  <a:lnTo>
                    <a:pt x="9144000" y="0"/>
                  </a:lnTo>
                  <a:lnTo>
                    <a:pt x="0" y="0"/>
                  </a:lnTo>
                  <a:lnTo>
                    <a:pt x="0" y="858012"/>
                  </a:lnTo>
                  <a:lnTo>
                    <a:pt x="9144000" y="858012"/>
                  </a:lnTo>
                  <a:close/>
                </a:path>
              </a:pathLst>
            </a:custGeom>
            <a:solidFill>
              <a:srgbClr val="FFFFFF"/>
            </a:solidFill>
          </p:spPr>
          <p:txBody>
            <a:bodyPr wrap="square" lIns="0" tIns="0" rIns="0" bIns="0" rtlCol="0"/>
            <a:lstStyle/>
            <a:p>
              <a:endParaRPr/>
            </a:p>
          </p:txBody>
        </p:sp>
        <p:sp>
          <p:nvSpPr>
            <p:cNvPr id="10" name="object 10"/>
            <p:cNvSpPr/>
            <p:nvPr/>
          </p:nvSpPr>
          <p:spPr>
            <a:xfrm>
              <a:off x="1234325" y="4273295"/>
              <a:ext cx="8153400" cy="76200"/>
            </a:xfrm>
            <a:custGeom>
              <a:avLst/>
              <a:gdLst/>
              <a:ahLst/>
              <a:cxnLst/>
              <a:rect l="l" t="t" r="r" b="b"/>
              <a:pathLst>
                <a:path w="8153400" h="76200">
                  <a:moveTo>
                    <a:pt x="8153400" y="76200"/>
                  </a:moveTo>
                  <a:lnTo>
                    <a:pt x="8153400" y="0"/>
                  </a:lnTo>
                  <a:lnTo>
                    <a:pt x="0" y="0"/>
                  </a:lnTo>
                  <a:lnTo>
                    <a:pt x="0" y="76200"/>
                  </a:lnTo>
                  <a:lnTo>
                    <a:pt x="8153400" y="76200"/>
                  </a:lnTo>
                  <a:close/>
                </a:path>
              </a:pathLst>
            </a:custGeom>
            <a:solidFill>
              <a:srgbClr val="009900"/>
            </a:solidFill>
          </p:spPr>
          <p:txBody>
            <a:bodyPr wrap="square" lIns="0" tIns="0" rIns="0" bIns="0" rtlCol="0"/>
            <a:lstStyle/>
            <a:p>
              <a:endParaRPr/>
            </a:p>
          </p:txBody>
        </p:sp>
        <p:sp>
          <p:nvSpPr>
            <p:cNvPr id="11" name="object 11"/>
            <p:cNvSpPr/>
            <p:nvPr/>
          </p:nvSpPr>
          <p:spPr>
            <a:xfrm>
              <a:off x="1270139" y="3777233"/>
              <a:ext cx="8077200" cy="458470"/>
            </a:xfrm>
            <a:custGeom>
              <a:avLst/>
              <a:gdLst/>
              <a:ahLst/>
              <a:cxnLst/>
              <a:rect l="l" t="t" r="r" b="b"/>
              <a:pathLst>
                <a:path w="8077200" h="458470">
                  <a:moveTo>
                    <a:pt x="8077200" y="457962"/>
                  </a:moveTo>
                  <a:lnTo>
                    <a:pt x="8077200" y="0"/>
                  </a:lnTo>
                  <a:lnTo>
                    <a:pt x="0" y="0"/>
                  </a:lnTo>
                  <a:lnTo>
                    <a:pt x="0" y="457962"/>
                  </a:lnTo>
                  <a:lnTo>
                    <a:pt x="8077200" y="457962"/>
                  </a:lnTo>
                  <a:close/>
                </a:path>
              </a:pathLst>
            </a:custGeom>
            <a:solidFill>
              <a:srgbClr val="99FF33"/>
            </a:solidFill>
          </p:spPr>
          <p:txBody>
            <a:bodyPr wrap="square" lIns="0" tIns="0" rIns="0" bIns="0" rtlCol="0"/>
            <a:lstStyle/>
            <a:p>
              <a:endParaRPr/>
            </a:p>
          </p:txBody>
        </p:sp>
      </p:grpSp>
      <p:sp>
        <p:nvSpPr>
          <p:cNvPr id="12" name="object 12"/>
          <p:cNvSpPr txBox="1"/>
          <p:nvPr/>
        </p:nvSpPr>
        <p:spPr>
          <a:xfrm>
            <a:off x="2770003" y="3435350"/>
            <a:ext cx="5083175" cy="756920"/>
          </a:xfrm>
          <a:prstGeom prst="rect">
            <a:avLst/>
          </a:prstGeom>
        </p:spPr>
        <p:txBody>
          <a:bodyPr vert="horz" wrap="square" lIns="0" tIns="12700" rIns="0" bIns="0" rtlCol="0">
            <a:spAutoFit/>
          </a:bodyPr>
          <a:lstStyle/>
          <a:p>
            <a:pPr marL="612775" marR="5080" indent="-600710">
              <a:lnSpc>
                <a:spcPct val="100000"/>
              </a:lnSpc>
              <a:spcBef>
                <a:spcPts val="100"/>
              </a:spcBef>
            </a:pPr>
            <a:r>
              <a:rPr sz="2400" b="1" spc="-5" dirty="0">
                <a:latin typeface="Times New Roman"/>
                <a:cs typeface="Times New Roman"/>
              </a:rPr>
              <a:t>The</a:t>
            </a:r>
            <a:r>
              <a:rPr sz="2400" b="1" spc="-15" dirty="0">
                <a:latin typeface="Times New Roman"/>
                <a:cs typeface="Times New Roman"/>
              </a:rPr>
              <a:t> </a:t>
            </a:r>
            <a:r>
              <a:rPr sz="2400" b="1" spc="-5" dirty="0">
                <a:latin typeface="Times New Roman"/>
                <a:cs typeface="Times New Roman"/>
              </a:rPr>
              <a:t>application</a:t>
            </a:r>
            <a:r>
              <a:rPr sz="2400" b="1" spc="-15" dirty="0">
                <a:latin typeface="Times New Roman"/>
                <a:cs typeface="Times New Roman"/>
              </a:rPr>
              <a:t> </a:t>
            </a:r>
            <a:r>
              <a:rPr sz="2400" b="1" spc="-5" dirty="0">
                <a:latin typeface="Times New Roman"/>
                <a:cs typeface="Times New Roman"/>
              </a:rPr>
              <a:t>layer</a:t>
            </a:r>
            <a:r>
              <a:rPr sz="2400" b="1" spc="-70" dirty="0">
                <a:latin typeface="Times New Roman"/>
                <a:cs typeface="Times New Roman"/>
              </a:rPr>
              <a:t> </a:t>
            </a:r>
            <a:r>
              <a:rPr sz="2400" b="1" spc="-5" dirty="0">
                <a:latin typeface="Times New Roman"/>
                <a:cs typeface="Times New Roman"/>
              </a:rPr>
              <a:t>is</a:t>
            </a:r>
            <a:r>
              <a:rPr sz="2400" b="1" spc="-10" dirty="0">
                <a:latin typeface="Times New Roman"/>
                <a:cs typeface="Times New Roman"/>
              </a:rPr>
              <a:t> </a:t>
            </a:r>
            <a:r>
              <a:rPr sz="2400" b="1" spc="-5" dirty="0">
                <a:latin typeface="Times New Roman"/>
                <a:cs typeface="Times New Roman"/>
              </a:rPr>
              <a:t>responsible</a:t>
            </a:r>
            <a:r>
              <a:rPr sz="2400" b="1" spc="-20" dirty="0">
                <a:latin typeface="Times New Roman"/>
                <a:cs typeface="Times New Roman"/>
              </a:rPr>
              <a:t> </a:t>
            </a:r>
            <a:r>
              <a:rPr sz="2400" b="1" dirty="0">
                <a:latin typeface="Times New Roman"/>
                <a:cs typeface="Times New Roman"/>
              </a:rPr>
              <a:t>for </a:t>
            </a:r>
            <a:r>
              <a:rPr sz="2400" b="1" spc="-585" dirty="0">
                <a:latin typeface="Times New Roman"/>
                <a:cs typeface="Times New Roman"/>
              </a:rPr>
              <a:t> </a:t>
            </a:r>
            <a:r>
              <a:rPr sz="2400" b="1" spc="-5" dirty="0">
                <a:latin typeface="Times New Roman"/>
                <a:cs typeface="Times New Roman"/>
              </a:rPr>
              <a:t>providing</a:t>
            </a:r>
            <a:r>
              <a:rPr sz="2400" b="1" spc="-15" dirty="0">
                <a:latin typeface="Times New Roman"/>
                <a:cs typeface="Times New Roman"/>
              </a:rPr>
              <a:t> </a:t>
            </a:r>
            <a:r>
              <a:rPr sz="2400" b="1" dirty="0">
                <a:latin typeface="Times New Roman"/>
                <a:cs typeface="Times New Roman"/>
              </a:rPr>
              <a:t>services</a:t>
            </a:r>
            <a:r>
              <a:rPr sz="2400" b="1" spc="-25" dirty="0">
                <a:latin typeface="Times New Roman"/>
                <a:cs typeface="Times New Roman"/>
              </a:rPr>
              <a:t> </a:t>
            </a:r>
            <a:r>
              <a:rPr sz="2400" b="1" dirty="0">
                <a:latin typeface="Times New Roman"/>
                <a:cs typeface="Times New Roman"/>
              </a:rPr>
              <a:t>to</a:t>
            </a:r>
            <a:r>
              <a:rPr sz="2400" b="1" spc="-10" dirty="0">
                <a:latin typeface="Times New Roman"/>
                <a:cs typeface="Times New Roman"/>
              </a:rPr>
              <a:t> </a:t>
            </a:r>
            <a:r>
              <a:rPr sz="2400" b="1" spc="-5" dirty="0">
                <a:latin typeface="Times New Roman"/>
                <a:cs typeface="Times New Roman"/>
              </a:rPr>
              <a:t>the</a:t>
            </a:r>
            <a:r>
              <a:rPr sz="2400" b="1" spc="-15" dirty="0">
                <a:latin typeface="Times New Roman"/>
                <a:cs typeface="Times New Roman"/>
              </a:rPr>
              <a:t> </a:t>
            </a:r>
            <a:r>
              <a:rPr sz="2400" b="1" spc="-45" dirty="0">
                <a:latin typeface="Times New Roman"/>
                <a:cs typeface="Times New Roman"/>
              </a:rPr>
              <a:t>user.</a:t>
            </a:r>
            <a:endParaRPr sz="2400">
              <a:latin typeface="Times New Roman"/>
              <a:cs typeface="Times New Roman"/>
            </a:endParaRPr>
          </a:p>
        </p:txBody>
      </p:sp>
      <p:sp>
        <p:nvSpPr>
          <p:cNvPr id="13" name="object 13"/>
          <p:cNvSpPr txBox="1">
            <a:spLocks noGrp="1"/>
          </p:cNvSpPr>
          <p:nvPr>
            <p:ph type="sldNum" sz="quarter" idx="7"/>
          </p:nvPr>
        </p:nvSpPr>
        <p:spPr>
          <a:prstGeom prst="rect">
            <a:avLst/>
          </a:prstGeom>
        </p:spPr>
        <p:txBody>
          <a:bodyPr vert="horz" wrap="square" lIns="0" tIns="0" rIns="0" bIns="0" rtlCol="0">
            <a:spAutoFit/>
          </a:bodyPr>
          <a:lstStyle/>
          <a:p>
            <a:pPr marL="12700">
              <a:lnSpc>
                <a:spcPts val="2310"/>
              </a:lnSpc>
            </a:pPr>
            <a:r>
              <a:rPr spc="-5" dirty="0"/>
              <a:t>2.</a:t>
            </a:r>
            <a:fld id="{81D60167-4931-47E6-BA6A-407CBD079E47}" type="slidenum">
              <a:rPr spc="-5" dirty="0"/>
              <a:t>36</a:t>
            </a:fld>
            <a:endParaRPr spc="-5"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58373" y="752347"/>
            <a:ext cx="3440429" cy="391160"/>
          </a:xfrm>
          <a:prstGeom prst="rect">
            <a:avLst/>
          </a:prstGeom>
        </p:spPr>
        <p:txBody>
          <a:bodyPr vert="horz" wrap="square" lIns="0" tIns="12700" rIns="0" bIns="0" rtlCol="0">
            <a:spAutoFit/>
          </a:bodyPr>
          <a:lstStyle/>
          <a:p>
            <a:pPr marL="12700">
              <a:lnSpc>
                <a:spcPct val="100000"/>
              </a:lnSpc>
              <a:spcBef>
                <a:spcPts val="100"/>
              </a:spcBef>
              <a:tabLst>
                <a:tab pos="1630045" algn="l"/>
              </a:tabLst>
            </a:pPr>
            <a:r>
              <a:rPr sz="2400" spc="-15" dirty="0">
                <a:solidFill>
                  <a:srgbClr val="3333CC"/>
                </a:solidFill>
              </a:rPr>
              <a:t>Figure</a:t>
            </a:r>
            <a:r>
              <a:rPr sz="2400" spc="-5" dirty="0">
                <a:solidFill>
                  <a:srgbClr val="3333CC"/>
                </a:solidFill>
              </a:rPr>
              <a:t> 2.14	</a:t>
            </a:r>
            <a:r>
              <a:rPr sz="2000" i="1" spc="-5" dirty="0">
                <a:latin typeface="Times New Roman"/>
                <a:cs typeface="Times New Roman"/>
              </a:rPr>
              <a:t>Application</a:t>
            </a:r>
            <a:r>
              <a:rPr sz="2000" i="1" spc="-50" dirty="0">
                <a:latin typeface="Times New Roman"/>
                <a:cs typeface="Times New Roman"/>
              </a:rPr>
              <a:t> </a:t>
            </a:r>
            <a:r>
              <a:rPr sz="2000" i="1" spc="-5" dirty="0">
                <a:latin typeface="Times New Roman"/>
                <a:cs typeface="Times New Roman"/>
              </a:rPr>
              <a:t>layer</a:t>
            </a:r>
            <a:endParaRPr sz="2000">
              <a:latin typeface="Times New Roman"/>
              <a:cs typeface="Times New Roman"/>
            </a:endParaRPr>
          </a:p>
        </p:txBody>
      </p:sp>
      <p:sp>
        <p:nvSpPr>
          <p:cNvPr id="3" name="object 3"/>
          <p:cNvSpPr/>
          <p:nvPr/>
        </p:nvSpPr>
        <p:spPr>
          <a:xfrm>
            <a:off x="927239" y="1330452"/>
            <a:ext cx="8763000" cy="19050"/>
          </a:xfrm>
          <a:custGeom>
            <a:avLst/>
            <a:gdLst/>
            <a:ahLst/>
            <a:cxnLst/>
            <a:rect l="l" t="t" r="r" b="b"/>
            <a:pathLst>
              <a:path w="8763000" h="19050">
                <a:moveTo>
                  <a:pt x="8763000" y="19049"/>
                </a:moveTo>
                <a:lnTo>
                  <a:pt x="8763000" y="0"/>
                </a:lnTo>
                <a:lnTo>
                  <a:pt x="0" y="0"/>
                </a:lnTo>
                <a:lnTo>
                  <a:pt x="0" y="19050"/>
                </a:lnTo>
                <a:lnTo>
                  <a:pt x="8763000" y="19049"/>
                </a:lnTo>
                <a:close/>
              </a:path>
            </a:pathLst>
          </a:custGeom>
          <a:solidFill>
            <a:srgbClr val="FF0000"/>
          </a:solidFill>
        </p:spPr>
        <p:txBody>
          <a:bodyPr wrap="square" lIns="0" tIns="0" rIns="0" bIns="0" rtlCol="0"/>
          <a:lstStyle/>
          <a:p>
            <a:endParaRPr/>
          </a:p>
        </p:txBody>
      </p:sp>
      <p:pic>
        <p:nvPicPr>
          <p:cNvPr id="4" name="object 4"/>
          <p:cNvPicPr/>
          <p:nvPr/>
        </p:nvPicPr>
        <p:blipFill>
          <a:blip r:embed="rId2" cstate="print"/>
          <a:stretch>
            <a:fillRect/>
          </a:stretch>
        </p:blipFill>
        <p:spPr>
          <a:xfrm>
            <a:off x="1159649" y="1720595"/>
            <a:ext cx="8454390" cy="4275581"/>
          </a:xfrm>
          <a:prstGeom prst="rect">
            <a:avLst/>
          </a:prstGeom>
        </p:spPr>
      </p:pic>
      <p:sp>
        <p:nvSpPr>
          <p:cNvPr id="5" name="object 5"/>
          <p:cNvSpPr/>
          <p:nvPr/>
        </p:nvSpPr>
        <p:spPr>
          <a:xfrm>
            <a:off x="927239" y="6559295"/>
            <a:ext cx="8763000" cy="76200"/>
          </a:xfrm>
          <a:custGeom>
            <a:avLst/>
            <a:gdLst/>
            <a:ahLst/>
            <a:cxnLst/>
            <a:rect l="l" t="t" r="r" b="b"/>
            <a:pathLst>
              <a:path w="8763000" h="76200">
                <a:moveTo>
                  <a:pt x="8763000" y="76200"/>
                </a:moveTo>
                <a:lnTo>
                  <a:pt x="8763000" y="0"/>
                </a:lnTo>
                <a:lnTo>
                  <a:pt x="0" y="0"/>
                </a:lnTo>
                <a:lnTo>
                  <a:pt x="0" y="76200"/>
                </a:lnTo>
                <a:lnTo>
                  <a:pt x="8763000" y="76200"/>
                </a:lnTo>
                <a:close/>
              </a:path>
            </a:pathLst>
          </a:custGeom>
          <a:solidFill>
            <a:srgbClr val="FF0000"/>
          </a:solidFill>
        </p:spPr>
        <p:txBody>
          <a:bodyPr wrap="square" lIns="0" tIns="0" rIns="0" bIns="0" rtlCol="0"/>
          <a:lstStyle/>
          <a:p>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2700">
              <a:lnSpc>
                <a:spcPts val="2310"/>
              </a:lnSpc>
            </a:pPr>
            <a:r>
              <a:rPr spc="-5" dirty="0"/>
              <a:t>2.</a:t>
            </a:r>
            <a:fld id="{81D60167-4931-47E6-BA6A-407CBD079E47}" type="slidenum">
              <a:rPr spc="-5" dirty="0"/>
              <a:t>37</a:t>
            </a:fld>
            <a:endParaRPr spc="-5"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58373" y="752347"/>
            <a:ext cx="3440429" cy="391160"/>
          </a:xfrm>
          <a:prstGeom prst="rect">
            <a:avLst/>
          </a:prstGeom>
        </p:spPr>
        <p:txBody>
          <a:bodyPr vert="horz" wrap="square" lIns="0" tIns="12700" rIns="0" bIns="0" rtlCol="0">
            <a:spAutoFit/>
          </a:bodyPr>
          <a:lstStyle/>
          <a:p>
            <a:pPr marL="12700">
              <a:lnSpc>
                <a:spcPct val="100000"/>
              </a:lnSpc>
              <a:spcBef>
                <a:spcPts val="100"/>
              </a:spcBef>
              <a:tabLst>
                <a:tab pos="1630045" algn="l"/>
              </a:tabLst>
            </a:pPr>
            <a:r>
              <a:rPr sz="2400" spc="-15" dirty="0">
                <a:solidFill>
                  <a:srgbClr val="3333CC"/>
                </a:solidFill>
              </a:rPr>
              <a:t>Figure</a:t>
            </a:r>
            <a:r>
              <a:rPr sz="2400" spc="-5" dirty="0">
                <a:solidFill>
                  <a:srgbClr val="3333CC"/>
                </a:solidFill>
              </a:rPr>
              <a:t> 2.14	</a:t>
            </a:r>
            <a:r>
              <a:rPr sz="2000" i="1" spc="-5" dirty="0">
                <a:latin typeface="Times New Roman"/>
                <a:cs typeface="Times New Roman"/>
              </a:rPr>
              <a:t>Application</a:t>
            </a:r>
            <a:r>
              <a:rPr sz="2000" i="1" spc="-50" dirty="0">
                <a:latin typeface="Times New Roman"/>
                <a:cs typeface="Times New Roman"/>
              </a:rPr>
              <a:t> </a:t>
            </a:r>
            <a:r>
              <a:rPr sz="2000" i="1" spc="-5" dirty="0">
                <a:latin typeface="Times New Roman"/>
                <a:cs typeface="Times New Roman"/>
              </a:rPr>
              <a:t>layer</a:t>
            </a:r>
            <a:endParaRPr sz="2000">
              <a:latin typeface="Times New Roman"/>
              <a:cs typeface="Times New Roman"/>
            </a:endParaRPr>
          </a:p>
        </p:txBody>
      </p:sp>
      <p:sp>
        <p:nvSpPr>
          <p:cNvPr id="3" name="object 3"/>
          <p:cNvSpPr/>
          <p:nvPr/>
        </p:nvSpPr>
        <p:spPr>
          <a:xfrm>
            <a:off x="927239" y="1330452"/>
            <a:ext cx="8763000" cy="19050"/>
          </a:xfrm>
          <a:custGeom>
            <a:avLst/>
            <a:gdLst/>
            <a:ahLst/>
            <a:cxnLst/>
            <a:rect l="l" t="t" r="r" b="b"/>
            <a:pathLst>
              <a:path w="8763000" h="19050">
                <a:moveTo>
                  <a:pt x="8763000" y="19049"/>
                </a:moveTo>
                <a:lnTo>
                  <a:pt x="8763000" y="0"/>
                </a:lnTo>
                <a:lnTo>
                  <a:pt x="0" y="0"/>
                </a:lnTo>
                <a:lnTo>
                  <a:pt x="0" y="19050"/>
                </a:lnTo>
                <a:lnTo>
                  <a:pt x="8763000" y="19049"/>
                </a:lnTo>
                <a:close/>
              </a:path>
            </a:pathLst>
          </a:custGeom>
          <a:solidFill>
            <a:srgbClr val="FF0000"/>
          </a:solidFill>
        </p:spPr>
        <p:txBody>
          <a:bodyPr wrap="square" lIns="0" tIns="0" rIns="0" bIns="0" rtlCol="0"/>
          <a:lstStyle/>
          <a:p>
            <a:endParaRPr/>
          </a:p>
        </p:txBody>
      </p:sp>
      <p:sp>
        <p:nvSpPr>
          <p:cNvPr id="5" name="object 5"/>
          <p:cNvSpPr/>
          <p:nvPr/>
        </p:nvSpPr>
        <p:spPr>
          <a:xfrm>
            <a:off x="927239" y="6559295"/>
            <a:ext cx="8763000" cy="76200"/>
          </a:xfrm>
          <a:custGeom>
            <a:avLst/>
            <a:gdLst/>
            <a:ahLst/>
            <a:cxnLst/>
            <a:rect l="l" t="t" r="r" b="b"/>
            <a:pathLst>
              <a:path w="8763000" h="76200">
                <a:moveTo>
                  <a:pt x="8763000" y="76200"/>
                </a:moveTo>
                <a:lnTo>
                  <a:pt x="8763000" y="0"/>
                </a:lnTo>
                <a:lnTo>
                  <a:pt x="0" y="0"/>
                </a:lnTo>
                <a:lnTo>
                  <a:pt x="0" y="76200"/>
                </a:lnTo>
                <a:lnTo>
                  <a:pt x="8763000" y="76200"/>
                </a:lnTo>
                <a:close/>
              </a:path>
            </a:pathLst>
          </a:custGeom>
          <a:solidFill>
            <a:srgbClr val="FF0000"/>
          </a:solidFill>
        </p:spPr>
        <p:txBody>
          <a:bodyPr wrap="square" lIns="0" tIns="0" rIns="0" bIns="0" rtlCol="0"/>
          <a:lstStyle/>
          <a:p>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2700">
              <a:lnSpc>
                <a:spcPts val="2310"/>
              </a:lnSpc>
            </a:pPr>
            <a:r>
              <a:rPr spc="-5" dirty="0"/>
              <a:t>2.</a:t>
            </a:r>
            <a:fld id="{81D60167-4931-47E6-BA6A-407CBD079E47}" type="slidenum">
              <a:rPr spc="-5" dirty="0"/>
              <a:t>38</a:t>
            </a:fld>
            <a:endParaRPr spc="-5" dirty="0"/>
          </a:p>
        </p:txBody>
      </p:sp>
      <p:sp>
        <p:nvSpPr>
          <p:cNvPr id="7" name="Rectangle 6"/>
          <p:cNvSpPr/>
          <p:nvPr/>
        </p:nvSpPr>
        <p:spPr>
          <a:xfrm>
            <a:off x="1003300" y="1647825"/>
            <a:ext cx="8610600" cy="3108543"/>
          </a:xfrm>
          <a:prstGeom prst="rect">
            <a:avLst/>
          </a:prstGeom>
        </p:spPr>
        <p:txBody>
          <a:bodyPr wrap="square">
            <a:spAutoFit/>
          </a:bodyPr>
          <a:lstStyle/>
          <a:p>
            <a:pPr algn="just"/>
            <a:r>
              <a:rPr lang="en-US" sz="2800" dirty="0">
                <a:latin typeface="Times New Roman" panose="02020603050405020304" pitchFamily="18" charset="0"/>
                <a:cs typeface="Times New Roman" panose="02020603050405020304" pitchFamily="18" charset="0"/>
              </a:rPr>
              <a:t>Specific services provided by the application layer include the following:</a:t>
            </a:r>
          </a:p>
          <a:p>
            <a:pPr algn="just"/>
            <a:endParaRPr lang="en-US" sz="2800" dirty="0">
              <a:latin typeface="Times New Roman" panose="02020603050405020304" pitchFamily="18" charset="0"/>
              <a:cs typeface="Times New Roman" panose="02020603050405020304" pitchFamily="18" charset="0"/>
            </a:endParaRPr>
          </a:p>
          <a:p>
            <a:pPr marL="630238" indent="-630238" algn="just">
              <a:buFont typeface="Wingdings" panose="05000000000000000000" pitchFamily="2" charset="2"/>
              <a:buChar char="ü"/>
            </a:pPr>
            <a:r>
              <a:rPr lang="en-IN" sz="2800" dirty="0">
                <a:latin typeface="Times New Roman" panose="02020603050405020304" pitchFamily="18" charset="0"/>
                <a:cs typeface="Times New Roman" panose="02020603050405020304" pitchFamily="18" charset="0"/>
              </a:rPr>
              <a:t>Network virtual terminal</a:t>
            </a:r>
          </a:p>
          <a:p>
            <a:pPr marL="630238" indent="-630238" algn="just">
              <a:buFont typeface="Wingdings" panose="05000000000000000000" pitchFamily="2" charset="2"/>
              <a:buChar char="ü"/>
            </a:pPr>
            <a:r>
              <a:rPr lang="en-US" sz="2800" dirty="0">
                <a:latin typeface="Times New Roman" panose="02020603050405020304" pitchFamily="18" charset="0"/>
                <a:cs typeface="Times New Roman" panose="02020603050405020304" pitchFamily="18" charset="0"/>
              </a:rPr>
              <a:t>File transfer, access, and management</a:t>
            </a:r>
          </a:p>
          <a:p>
            <a:pPr marL="630238" indent="-630238" algn="just">
              <a:buFont typeface="Wingdings" panose="05000000000000000000" pitchFamily="2" charset="2"/>
              <a:buChar char="ü"/>
            </a:pPr>
            <a:r>
              <a:rPr lang="en-IN" sz="2800" dirty="0">
                <a:latin typeface="Times New Roman" panose="02020603050405020304" pitchFamily="18" charset="0"/>
                <a:cs typeface="Times New Roman" panose="02020603050405020304" pitchFamily="18" charset="0"/>
              </a:rPr>
              <a:t>Mail services</a:t>
            </a:r>
          </a:p>
          <a:p>
            <a:pPr marL="630238" indent="-630238" algn="just">
              <a:buFont typeface="Wingdings" panose="05000000000000000000" pitchFamily="2" charset="2"/>
              <a:buChar char="ü"/>
            </a:pPr>
            <a:r>
              <a:rPr lang="en-IN" sz="2800" dirty="0">
                <a:latin typeface="Times New Roman" panose="02020603050405020304" pitchFamily="18" charset="0"/>
                <a:cs typeface="Times New Roman" panose="02020603050405020304" pitchFamily="18" charset="0"/>
              </a:rPr>
              <a:t>Directory services</a:t>
            </a:r>
          </a:p>
        </p:txBody>
      </p:sp>
    </p:spTree>
    <p:extLst>
      <p:ext uri="{BB962C8B-B14F-4D97-AF65-F5344CB8AC3E}">
        <p14:creationId xmlns:p14="http://schemas.microsoft.com/office/powerpoint/2010/main" val="196166137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927239" y="387095"/>
            <a:ext cx="8763000" cy="76200"/>
          </a:xfrm>
          <a:custGeom>
            <a:avLst/>
            <a:gdLst/>
            <a:ahLst/>
            <a:cxnLst/>
            <a:rect l="l" t="t" r="r" b="b"/>
            <a:pathLst>
              <a:path w="8763000" h="76200">
                <a:moveTo>
                  <a:pt x="8763000" y="76200"/>
                </a:moveTo>
                <a:lnTo>
                  <a:pt x="8763000" y="0"/>
                </a:lnTo>
                <a:lnTo>
                  <a:pt x="0" y="0"/>
                </a:lnTo>
                <a:lnTo>
                  <a:pt x="0" y="76200"/>
                </a:lnTo>
                <a:lnTo>
                  <a:pt x="8763000" y="76200"/>
                </a:lnTo>
                <a:close/>
              </a:path>
            </a:pathLst>
          </a:custGeom>
          <a:solidFill>
            <a:srgbClr val="FF0000"/>
          </a:solidFill>
        </p:spPr>
        <p:txBody>
          <a:bodyPr wrap="square" lIns="0" tIns="0" rIns="0" bIns="0" rtlCol="0"/>
          <a:lstStyle/>
          <a:p>
            <a:endParaRPr/>
          </a:p>
        </p:txBody>
      </p:sp>
      <p:sp>
        <p:nvSpPr>
          <p:cNvPr id="3" name="object 3"/>
          <p:cNvSpPr txBox="1">
            <a:spLocks noGrp="1"/>
          </p:cNvSpPr>
          <p:nvPr>
            <p:ph type="title"/>
          </p:nvPr>
        </p:nvSpPr>
        <p:spPr>
          <a:xfrm>
            <a:off x="1158373" y="676147"/>
            <a:ext cx="3615690" cy="391160"/>
          </a:xfrm>
          <a:prstGeom prst="rect">
            <a:avLst/>
          </a:prstGeom>
        </p:spPr>
        <p:txBody>
          <a:bodyPr vert="horz" wrap="square" lIns="0" tIns="12700" rIns="0" bIns="0" rtlCol="0">
            <a:spAutoFit/>
          </a:bodyPr>
          <a:lstStyle/>
          <a:p>
            <a:pPr marL="12700">
              <a:lnSpc>
                <a:spcPct val="100000"/>
              </a:lnSpc>
              <a:spcBef>
                <a:spcPts val="100"/>
              </a:spcBef>
              <a:tabLst>
                <a:tab pos="1630045" algn="l"/>
              </a:tabLst>
            </a:pPr>
            <a:r>
              <a:rPr sz="2400" spc="-15" dirty="0">
                <a:solidFill>
                  <a:srgbClr val="3333CC"/>
                </a:solidFill>
              </a:rPr>
              <a:t>Figure</a:t>
            </a:r>
            <a:r>
              <a:rPr sz="2400" spc="-5" dirty="0">
                <a:solidFill>
                  <a:srgbClr val="3333CC"/>
                </a:solidFill>
              </a:rPr>
              <a:t> 2.15	</a:t>
            </a:r>
            <a:r>
              <a:rPr sz="2000" i="1" spc="-5" dirty="0">
                <a:latin typeface="Times New Roman"/>
                <a:cs typeface="Times New Roman"/>
              </a:rPr>
              <a:t>Summary</a:t>
            </a:r>
            <a:r>
              <a:rPr sz="2000" i="1" spc="-30" dirty="0">
                <a:latin typeface="Times New Roman"/>
                <a:cs typeface="Times New Roman"/>
              </a:rPr>
              <a:t> </a:t>
            </a:r>
            <a:r>
              <a:rPr sz="2000" i="1" spc="-5" dirty="0">
                <a:latin typeface="Times New Roman"/>
                <a:cs typeface="Times New Roman"/>
              </a:rPr>
              <a:t>of</a:t>
            </a:r>
            <a:r>
              <a:rPr sz="2000" i="1" spc="-30" dirty="0">
                <a:latin typeface="Times New Roman"/>
                <a:cs typeface="Times New Roman"/>
              </a:rPr>
              <a:t> </a:t>
            </a:r>
            <a:r>
              <a:rPr sz="2000" i="1" spc="-5" dirty="0">
                <a:latin typeface="Times New Roman"/>
                <a:cs typeface="Times New Roman"/>
              </a:rPr>
              <a:t>layers</a:t>
            </a:r>
            <a:endParaRPr sz="2000">
              <a:latin typeface="Times New Roman"/>
              <a:cs typeface="Times New Roman"/>
            </a:endParaRPr>
          </a:p>
        </p:txBody>
      </p:sp>
      <p:sp>
        <p:nvSpPr>
          <p:cNvPr id="4" name="object 4"/>
          <p:cNvSpPr/>
          <p:nvPr/>
        </p:nvSpPr>
        <p:spPr>
          <a:xfrm>
            <a:off x="927239" y="1254252"/>
            <a:ext cx="8763000" cy="19050"/>
          </a:xfrm>
          <a:custGeom>
            <a:avLst/>
            <a:gdLst/>
            <a:ahLst/>
            <a:cxnLst/>
            <a:rect l="l" t="t" r="r" b="b"/>
            <a:pathLst>
              <a:path w="8763000" h="19050">
                <a:moveTo>
                  <a:pt x="8763000" y="19049"/>
                </a:moveTo>
                <a:lnTo>
                  <a:pt x="8763000" y="0"/>
                </a:lnTo>
                <a:lnTo>
                  <a:pt x="0" y="0"/>
                </a:lnTo>
                <a:lnTo>
                  <a:pt x="0" y="19050"/>
                </a:lnTo>
                <a:lnTo>
                  <a:pt x="8763000" y="19049"/>
                </a:lnTo>
                <a:close/>
              </a:path>
            </a:pathLst>
          </a:custGeom>
          <a:solidFill>
            <a:srgbClr val="FF0000"/>
          </a:solidFill>
        </p:spPr>
        <p:txBody>
          <a:bodyPr wrap="square" lIns="0" tIns="0" rIns="0" bIns="0" rtlCol="0"/>
          <a:lstStyle/>
          <a:p>
            <a:endParaRPr/>
          </a:p>
        </p:txBody>
      </p:sp>
      <p:pic>
        <p:nvPicPr>
          <p:cNvPr id="5" name="object 5"/>
          <p:cNvPicPr/>
          <p:nvPr/>
        </p:nvPicPr>
        <p:blipFill>
          <a:blip r:embed="rId2" cstate="print"/>
          <a:stretch>
            <a:fillRect/>
          </a:stretch>
        </p:blipFill>
        <p:spPr>
          <a:xfrm>
            <a:off x="1120025" y="1994154"/>
            <a:ext cx="8189214" cy="3765042"/>
          </a:xfrm>
          <a:prstGeom prst="rect">
            <a:avLst/>
          </a:prstGeom>
        </p:spPr>
      </p:pic>
      <p:sp>
        <p:nvSpPr>
          <p:cNvPr id="6" name="object 6"/>
          <p:cNvSpPr/>
          <p:nvPr/>
        </p:nvSpPr>
        <p:spPr>
          <a:xfrm>
            <a:off x="927239" y="6559295"/>
            <a:ext cx="8763000" cy="76200"/>
          </a:xfrm>
          <a:custGeom>
            <a:avLst/>
            <a:gdLst/>
            <a:ahLst/>
            <a:cxnLst/>
            <a:rect l="l" t="t" r="r" b="b"/>
            <a:pathLst>
              <a:path w="8763000" h="76200">
                <a:moveTo>
                  <a:pt x="8763000" y="76200"/>
                </a:moveTo>
                <a:lnTo>
                  <a:pt x="8763000" y="0"/>
                </a:lnTo>
                <a:lnTo>
                  <a:pt x="0" y="0"/>
                </a:lnTo>
                <a:lnTo>
                  <a:pt x="0" y="76200"/>
                </a:lnTo>
                <a:lnTo>
                  <a:pt x="8763000" y="76200"/>
                </a:lnTo>
                <a:close/>
              </a:path>
            </a:pathLst>
          </a:custGeom>
          <a:solidFill>
            <a:srgbClr val="FF0000"/>
          </a:solidFill>
        </p:spPr>
        <p:txBody>
          <a:bodyPr wrap="square" lIns="0" tIns="0" rIns="0" bIns="0" rtlCol="0"/>
          <a:lstStyle/>
          <a:p>
            <a:endParaRPr/>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12700">
              <a:lnSpc>
                <a:spcPts val="2310"/>
              </a:lnSpc>
            </a:pPr>
            <a:r>
              <a:rPr spc="-5" dirty="0"/>
              <a:t>2.</a:t>
            </a:r>
            <a:fld id="{81D60167-4931-47E6-BA6A-407CBD079E47}" type="slidenum">
              <a:rPr spc="-5" dirty="0"/>
              <a:t>39</a:t>
            </a:fld>
            <a:endParaRPr spc="-5"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774839" y="348995"/>
            <a:ext cx="9144000" cy="845185"/>
            <a:chOff x="774839" y="348995"/>
            <a:chExt cx="9144000" cy="845185"/>
          </a:xfrm>
        </p:grpSpPr>
        <p:sp>
          <p:nvSpPr>
            <p:cNvPr id="3" name="object 3"/>
            <p:cNvSpPr/>
            <p:nvPr/>
          </p:nvSpPr>
          <p:spPr>
            <a:xfrm>
              <a:off x="774839" y="348995"/>
              <a:ext cx="9144000" cy="838200"/>
            </a:xfrm>
            <a:custGeom>
              <a:avLst/>
              <a:gdLst/>
              <a:ahLst/>
              <a:cxnLst/>
              <a:rect l="l" t="t" r="r" b="b"/>
              <a:pathLst>
                <a:path w="9144000" h="838200">
                  <a:moveTo>
                    <a:pt x="9144000" y="838200"/>
                  </a:moveTo>
                  <a:lnTo>
                    <a:pt x="9144000" y="0"/>
                  </a:lnTo>
                  <a:lnTo>
                    <a:pt x="0" y="0"/>
                  </a:lnTo>
                  <a:lnTo>
                    <a:pt x="0" y="838200"/>
                  </a:lnTo>
                  <a:lnTo>
                    <a:pt x="9144000" y="838200"/>
                  </a:lnTo>
                  <a:close/>
                </a:path>
              </a:pathLst>
            </a:custGeom>
            <a:solidFill>
              <a:srgbClr val="33CCFF"/>
            </a:solidFill>
          </p:spPr>
          <p:txBody>
            <a:bodyPr wrap="square" lIns="0" tIns="0" rIns="0" bIns="0" rtlCol="0"/>
            <a:lstStyle/>
            <a:p>
              <a:endParaRPr/>
            </a:p>
          </p:txBody>
        </p:sp>
        <p:sp>
          <p:nvSpPr>
            <p:cNvPr id="4" name="object 4"/>
            <p:cNvSpPr/>
            <p:nvPr/>
          </p:nvSpPr>
          <p:spPr>
            <a:xfrm>
              <a:off x="774839" y="348995"/>
              <a:ext cx="9144000" cy="845185"/>
            </a:xfrm>
            <a:custGeom>
              <a:avLst/>
              <a:gdLst/>
              <a:ahLst/>
              <a:cxnLst/>
              <a:rect l="l" t="t" r="r" b="b"/>
              <a:pathLst>
                <a:path w="9144000" h="845185">
                  <a:moveTo>
                    <a:pt x="6858" y="0"/>
                  </a:moveTo>
                  <a:lnTo>
                    <a:pt x="0" y="0"/>
                  </a:lnTo>
                  <a:lnTo>
                    <a:pt x="0" y="6858"/>
                  </a:lnTo>
                  <a:lnTo>
                    <a:pt x="6858" y="0"/>
                  </a:lnTo>
                  <a:close/>
                </a:path>
                <a:path w="9144000" h="845185">
                  <a:moveTo>
                    <a:pt x="9143987" y="6858"/>
                  </a:moveTo>
                  <a:lnTo>
                    <a:pt x="9137904" y="0"/>
                  </a:lnTo>
                  <a:lnTo>
                    <a:pt x="6858" y="0"/>
                  </a:lnTo>
                  <a:lnTo>
                    <a:pt x="0" y="6858"/>
                  </a:lnTo>
                  <a:lnTo>
                    <a:pt x="9143987" y="6858"/>
                  </a:lnTo>
                  <a:close/>
                </a:path>
                <a:path w="9144000" h="845185">
                  <a:moveTo>
                    <a:pt x="6858" y="832104"/>
                  </a:moveTo>
                  <a:lnTo>
                    <a:pt x="6858" y="6858"/>
                  </a:lnTo>
                  <a:lnTo>
                    <a:pt x="0" y="6858"/>
                  </a:lnTo>
                  <a:lnTo>
                    <a:pt x="0" y="832104"/>
                  </a:lnTo>
                  <a:lnTo>
                    <a:pt x="6858" y="832104"/>
                  </a:lnTo>
                  <a:close/>
                </a:path>
                <a:path w="9144000" h="845185">
                  <a:moveTo>
                    <a:pt x="9143987" y="832104"/>
                  </a:moveTo>
                  <a:lnTo>
                    <a:pt x="0" y="832104"/>
                  </a:lnTo>
                  <a:lnTo>
                    <a:pt x="6858" y="838200"/>
                  </a:lnTo>
                  <a:lnTo>
                    <a:pt x="6858" y="845058"/>
                  </a:lnTo>
                  <a:lnTo>
                    <a:pt x="9137904" y="845058"/>
                  </a:lnTo>
                  <a:lnTo>
                    <a:pt x="9137904" y="838200"/>
                  </a:lnTo>
                  <a:lnTo>
                    <a:pt x="9143987" y="832104"/>
                  </a:lnTo>
                  <a:close/>
                </a:path>
                <a:path w="9144000" h="845185">
                  <a:moveTo>
                    <a:pt x="6858" y="845058"/>
                  </a:moveTo>
                  <a:lnTo>
                    <a:pt x="6858" y="838200"/>
                  </a:lnTo>
                  <a:lnTo>
                    <a:pt x="0" y="832104"/>
                  </a:lnTo>
                  <a:lnTo>
                    <a:pt x="0" y="845058"/>
                  </a:lnTo>
                  <a:lnTo>
                    <a:pt x="6858" y="845058"/>
                  </a:lnTo>
                  <a:close/>
                </a:path>
                <a:path w="9144000" h="845185">
                  <a:moveTo>
                    <a:pt x="9144000" y="845058"/>
                  </a:moveTo>
                  <a:lnTo>
                    <a:pt x="9144000" y="0"/>
                  </a:lnTo>
                  <a:lnTo>
                    <a:pt x="9137904" y="0"/>
                  </a:lnTo>
                  <a:lnTo>
                    <a:pt x="9143987" y="6858"/>
                  </a:lnTo>
                  <a:lnTo>
                    <a:pt x="9143987" y="845058"/>
                  </a:lnTo>
                  <a:close/>
                </a:path>
                <a:path w="9144000" h="845185">
                  <a:moveTo>
                    <a:pt x="9143987" y="832104"/>
                  </a:moveTo>
                  <a:lnTo>
                    <a:pt x="9143987" y="6858"/>
                  </a:lnTo>
                  <a:lnTo>
                    <a:pt x="9137904" y="6858"/>
                  </a:lnTo>
                  <a:lnTo>
                    <a:pt x="9137904" y="832104"/>
                  </a:lnTo>
                  <a:lnTo>
                    <a:pt x="9143987" y="832104"/>
                  </a:lnTo>
                  <a:close/>
                </a:path>
                <a:path w="9144000" h="845185">
                  <a:moveTo>
                    <a:pt x="9143987" y="845058"/>
                  </a:moveTo>
                  <a:lnTo>
                    <a:pt x="9143987" y="832104"/>
                  </a:lnTo>
                  <a:lnTo>
                    <a:pt x="9137904" y="838200"/>
                  </a:lnTo>
                  <a:lnTo>
                    <a:pt x="9137904" y="845058"/>
                  </a:lnTo>
                  <a:lnTo>
                    <a:pt x="9143987" y="845058"/>
                  </a:lnTo>
                  <a:close/>
                </a:path>
              </a:pathLst>
            </a:custGeom>
            <a:solidFill>
              <a:srgbClr val="000000"/>
            </a:solidFill>
          </p:spPr>
          <p:txBody>
            <a:bodyPr wrap="square" lIns="0" tIns="0" rIns="0" bIns="0" rtlCol="0"/>
            <a:lstStyle/>
            <a:p>
              <a:endParaRPr/>
            </a:p>
          </p:txBody>
        </p:sp>
      </p:grpSp>
      <p:sp>
        <p:nvSpPr>
          <p:cNvPr id="5" name="object 5"/>
          <p:cNvSpPr txBox="1">
            <a:spLocks noGrp="1"/>
          </p:cNvSpPr>
          <p:nvPr>
            <p:ph type="title"/>
          </p:nvPr>
        </p:nvSpPr>
        <p:spPr>
          <a:prstGeom prst="rect">
            <a:avLst/>
          </a:prstGeom>
        </p:spPr>
        <p:txBody>
          <a:bodyPr vert="horz" wrap="square" lIns="0" tIns="107950" rIns="0" bIns="0" rtlCol="0">
            <a:spAutoFit/>
          </a:bodyPr>
          <a:lstStyle/>
          <a:p>
            <a:pPr marL="319405">
              <a:lnSpc>
                <a:spcPct val="100000"/>
              </a:lnSpc>
              <a:spcBef>
                <a:spcPts val="850"/>
              </a:spcBef>
              <a:tabLst>
                <a:tab pos="1157605" algn="l"/>
              </a:tabLst>
            </a:pPr>
            <a:r>
              <a:rPr spc="-5" dirty="0"/>
              <a:t>2-2	THE</a:t>
            </a:r>
            <a:r>
              <a:rPr spc="-20" dirty="0"/>
              <a:t> </a:t>
            </a:r>
            <a:r>
              <a:rPr spc="-5" dirty="0"/>
              <a:t>OSI</a:t>
            </a:r>
            <a:r>
              <a:rPr spc="-20" dirty="0"/>
              <a:t> </a:t>
            </a:r>
            <a:r>
              <a:rPr spc="-5" dirty="0"/>
              <a:t>MODEL</a:t>
            </a:r>
          </a:p>
        </p:txBody>
      </p:sp>
      <p:sp>
        <p:nvSpPr>
          <p:cNvPr id="6" name="object 6"/>
          <p:cNvSpPr/>
          <p:nvPr/>
        </p:nvSpPr>
        <p:spPr>
          <a:xfrm>
            <a:off x="774839" y="2062745"/>
            <a:ext cx="9144000" cy="1715770"/>
          </a:xfrm>
          <a:custGeom>
            <a:avLst/>
            <a:gdLst/>
            <a:ahLst/>
            <a:cxnLst/>
            <a:rect l="l" t="t" r="r" b="b"/>
            <a:pathLst>
              <a:path w="9144000" h="1715770">
                <a:moveTo>
                  <a:pt x="9144000" y="0"/>
                </a:moveTo>
                <a:lnTo>
                  <a:pt x="0" y="0"/>
                </a:lnTo>
                <a:lnTo>
                  <a:pt x="0" y="857250"/>
                </a:lnTo>
                <a:lnTo>
                  <a:pt x="0" y="858012"/>
                </a:lnTo>
                <a:lnTo>
                  <a:pt x="0" y="1715262"/>
                </a:lnTo>
                <a:lnTo>
                  <a:pt x="9144000" y="1715262"/>
                </a:lnTo>
                <a:lnTo>
                  <a:pt x="9144000" y="858012"/>
                </a:lnTo>
                <a:lnTo>
                  <a:pt x="9144000" y="857250"/>
                </a:lnTo>
                <a:lnTo>
                  <a:pt x="9144000" y="0"/>
                </a:lnTo>
                <a:close/>
              </a:path>
            </a:pathLst>
          </a:custGeom>
          <a:solidFill>
            <a:srgbClr val="FFFFFF"/>
          </a:solidFill>
        </p:spPr>
        <p:txBody>
          <a:bodyPr wrap="square" lIns="0" tIns="0" rIns="0" bIns="0" rtlCol="0"/>
          <a:lstStyle/>
          <a:p>
            <a:endParaRPr/>
          </a:p>
        </p:txBody>
      </p:sp>
      <p:sp>
        <p:nvSpPr>
          <p:cNvPr id="7" name="object 7"/>
          <p:cNvSpPr txBox="1"/>
          <p:nvPr/>
        </p:nvSpPr>
        <p:spPr>
          <a:xfrm>
            <a:off x="929765" y="1221739"/>
            <a:ext cx="8452485" cy="2586355"/>
          </a:xfrm>
          <a:prstGeom prst="rect">
            <a:avLst/>
          </a:prstGeom>
        </p:spPr>
        <p:txBody>
          <a:bodyPr vert="horz" wrap="square" lIns="0" tIns="12700" rIns="0" bIns="0" rtlCol="0">
            <a:spAutoFit/>
          </a:bodyPr>
          <a:lstStyle/>
          <a:p>
            <a:pPr marL="12700" marR="5080" algn="just">
              <a:lnSpc>
                <a:spcPct val="100000"/>
              </a:lnSpc>
              <a:spcBef>
                <a:spcPts val="100"/>
              </a:spcBef>
            </a:pPr>
            <a:r>
              <a:rPr sz="2800" b="1" i="1" spc="-5" dirty="0">
                <a:latin typeface="Times New Roman"/>
                <a:cs typeface="Times New Roman"/>
              </a:rPr>
              <a:t>Established</a:t>
            </a:r>
            <a:r>
              <a:rPr sz="2800" b="1" i="1" dirty="0">
                <a:latin typeface="Times New Roman"/>
                <a:cs typeface="Times New Roman"/>
              </a:rPr>
              <a:t> </a:t>
            </a:r>
            <a:r>
              <a:rPr sz="2800" b="1" i="1" spc="-5" dirty="0">
                <a:latin typeface="Times New Roman"/>
                <a:cs typeface="Times New Roman"/>
              </a:rPr>
              <a:t>in</a:t>
            </a:r>
            <a:r>
              <a:rPr sz="2800" b="1" i="1" dirty="0">
                <a:latin typeface="Times New Roman"/>
                <a:cs typeface="Times New Roman"/>
              </a:rPr>
              <a:t> </a:t>
            </a:r>
            <a:r>
              <a:rPr sz="2800" b="1" i="1" spc="-5" dirty="0">
                <a:latin typeface="Times New Roman"/>
                <a:cs typeface="Times New Roman"/>
              </a:rPr>
              <a:t>1947,</a:t>
            </a:r>
            <a:r>
              <a:rPr sz="2800" b="1" i="1" dirty="0">
                <a:latin typeface="Times New Roman"/>
                <a:cs typeface="Times New Roman"/>
              </a:rPr>
              <a:t> </a:t>
            </a:r>
            <a:r>
              <a:rPr sz="2800" b="1" i="1" spc="-5" dirty="0">
                <a:latin typeface="Times New Roman"/>
                <a:cs typeface="Times New Roman"/>
              </a:rPr>
              <a:t>the</a:t>
            </a:r>
            <a:r>
              <a:rPr sz="2800" b="1" i="1" dirty="0">
                <a:latin typeface="Times New Roman"/>
                <a:cs typeface="Times New Roman"/>
              </a:rPr>
              <a:t> </a:t>
            </a:r>
            <a:r>
              <a:rPr sz="2800" b="1" i="1" spc="-5" dirty="0">
                <a:latin typeface="Times New Roman"/>
                <a:cs typeface="Times New Roman"/>
              </a:rPr>
              <a:t>International</a:t>
            </a:r>
            <a:r>
              <a:rPr sz="2800" b="1" i="1" dirty="0">
                <a:latin typeface="Times New Roman"/>
                <a:cs typeface="Times New Roman"/>
              </a:rPr>
              <a:t> </a:t>
            </a:r>
            <a:r>
              <a:rPr sz="2800" b="1" i="1" spc="-5" dirty="0">
                <a:latin typeface="Times New Roman"/>
                <a:cs typeface="Times New Roman"/>
              </a:rPr>
              <a:t>Standards </a:t>
            </a:r>
            <a:r>
              <a:rPr sz="2800" b="1" i="1" dirty="0">
                <a:latin typeface="Times New Roman"/>
                <a:cs typeface="Times New Roman"/>
              </a:rPr>
              <a:t> </a:t>
            </a:r>
            <a:r>
              <a:rPr sz="2800" b="1" i="1" spc="-5" dirty="0">
                <a:latin typeface="Times New Roman"/>
                <a:cs typeface="Times New Roman"/>
              </a:rPr>
              <a:t>Organization (</a:t>
            </a:r>
            <a:r>
              <a:rPr sz="2800" b="1" i="1" spc="-5" dirty="0">
                <a:solidFill>
                  <a:srgbClr val="FF0000"/>
                </a:solidFill>
                <a:latin typeface="Times New Roman"/>
                <a:cs typeface="Times New Roman"/>
              </a:rPr>
              <a:t>ISO</a:t>
            </a:r>
            <a:r>
              <a:rPr sz="2800" b="1" i="1" spc="-5" dirty="0">
                <a:latin typeface="Times New Roman"/>
                <a:cs typeface="Times New Roman"/>
              </a:rPr>
              <a:t>) is </a:t>
            </a:r>
            <a:r>
              <a:rPr sz="2800" b="1" i="1" dirty="0">
                <a:latin typeface="Times New Roman"/>
                <a:cs typeface="Times New Roman"/>
              </a:rPr>
              <a:t>a </a:t>
            </a:r>
            <a:r>
              <a:rPr sz="2800" b="1" i="1" spc="-5" dirty="0">
                <a:latin typeface="Times New Roman"/>
                <a:cs typeface="Times New Roman"/>
              </a:rPr>
              <a:t>multinational body dedicated </a:t>
            </a:r>
            <a:r>
              <a:rPr sz="2800" b="1" i="1" dirty="0">
                <a:latin typeface="Times New Roman"/>
                <a:cs typeface="Times New Roman"/>
              </a:rPr>
              <a:t>to </a:t>
            </a:r>
            <a:r>
              <a:rPr sz="2800" b="1" i="1" spc="5" dirty="0">
                <a:latin typeface="Times New Roman"/>
                <a:cs typeface="Times New Roman"/>
              </a:rPr>
              <a:t> </a:t>
            </a:r>
            <a:r>
              <a:rPr sz="2800" b="1" i="1" spc="-5" dirty="0">
                <a:latin typeface="Times New Roman"/>
                <a:cs typeface="Times New Roman"/>
              </a:rPr>
              <a:t>worldwide agreement on international standards. </a:t>
            </a:r>
            <a:r>
              <a:rPr sz="2800" b="1" i="1" dirty="0">
                <a:latin typeface="Times New Roman"/>
                <a:cs typeface="Times New Roman"/>
              </a:rPr>
              <a:t>An ISO </a:t>
            </a:r>
            <a:r>
              <a:rPr sz="2800" b="1" i="1" spc="-685" dirty="0">
                <a:latin typeface="Times New Roman"/>
                <a:cs typeface="Times New Roman"/>
              </a:rPr>
              <a:t> </a:t>
            </a:r>
            <a:r>
              <a:rPr sz="2800" b="1" i="1" dirty="0">
                <a:latin typeface="Times New Roman"/>
                <a:cs typeface="Times New Roman"/>
              </a:rPr>
              <a:t>standard</a:t>
            </a:r>
            <a:r>
              <a:rPr sz="2800" b="1" i="1" spc="5" dirty="0">
                <a:latin typeface="Times New Roman"/>
                <a:cs typeface="Times New Roman"/>
              </a:rPr>
              <a:t> </a:t>
            </a:r>
            <a:r>
              <a:rPr sz="2800" b="1" i="1" dirty="0">
                <a:latin typeface="Times New Roman"/>
                <a:cs typeface="Times New Roman"/>
              </a:rPr>
              <a:t>that</a:t>
            </a:r>
            <a:r>
              <a:rPr sz="2800" b="1" i="1" spc="5" dirty="0">
                <a:latin typeface="Times New Roman"/>
                <a:cs typeface="Times New Roman"/>
              </a:rPr>
              <a:t> </a:t>
            </a:r>
            <a:r>
              <a:rPr sz="2800" b="1" i="1" spc="-5" dirty="0">
                <a:latin typeface="Times New Roman"/>
                <a:cs typeface="Times New Roman"/>
              </a:rPr>
              <a:t>covers</a:t>
            </a:r>
            <a:r>
              <a:rPr sz="2800" b="1" i="1" dirty="0">
                <a:latin typeface="Times New Roman"/>
                <a:cs typeface="Times New Roman"/>
              </a:rPr>
              <a:t> </a:t>
            </a:r>
            <a:r>
              <a:rPr sz="2800" b="1" i="1" spc="-5" dirty="0">
                <a:latin typeface="Times New Roman"/>
                <a:cs typeface="Times New Roman"/>
              </a:rPr>
              <a:t>all</a:t>
            </a:r>
            <a:r>
              <a:rPr sz="2800" b="1" i="1" dirty="0">
                <a:latin typeface="Times New Roman"/>
                <a:cs typeface="Times New Roman"/>
              </a:rPr>
              <a:t> </a:t>
            </a:r>
            <a:r>
              <a:rPr sz="2800" b="1" i="1" spc="-5" dirty="0">
                <a:latin typeface="Times New Roman"/>
                <a:cs typeface="Times New Roman"/>
              </a:rPr>
              <a:t>aspects</a:t>
            </a:r>
            <a:r>
              <a:rPr sz="2800" b="1" i="1" dirty="0">
                <a:latin typeface="Times New Roman"/>
                <a:cs typeface="Times New Roman"/>
              </a:rPr>
              <a:t> of</a:t>
            </a:r>
            <a:r>
              <a:rPr sz="2800" b="1" i="1" spc="5" dirty="0">
                <a:latin typeface="Times New Roman"/>
                <a:cs typeface="Times New Roman"/>
              </a:rPr>
              <a:t> </a:t>
            </a:r>
            <a:r>
              <a:rPr sz="2800" b="1" i="1" spc="-5" dirty="0">
                <a:latin typeface="Times New Roman"/>
                <a:cs typeface="Times New Roman"/>
              </a:rPr>
              <a:t>network </a:t>
            </a:r>
            <a:r>
              <a:rPr sz="2800" b="1" i="1" spc="-685" dirty="0">
                <a:latin typeface="Times New Roman"/>
                <a:cs typeface="Times New Roman"/>
              </a:rPr>
              <a:t> </a:t>
            </a:r>
            <a:r>
              <a:rPr sz="2800" b="1" i="1" spc="-5" dirty="0">
                <a:latin typeface="Times New Roman"/>
                <a:cs typeface="Times New Roman"/>
              </a:rPr>
              <a:t>communications</a:t>
            </a:r>
            <a:r>
              <a:rPr sz="2800" b="1" i="1" dirty="0">
                <a:latin typeface="Times New Roman"/>
                <a:cs typeface="Times New Roman"/>
              </a:rPr>
              <a:t> </a:t>
            </a:r>
            <a:r>
              <a:rPr sz="2800" b="1" i="1" spc="-5" dirty="0">
                <a:latin typeface="Times New Roman"/>
                <a:cs typeface="Times New Roman"/>
              </a:rPr>
              <a:t>is</a:t>
            </a:r>
            <a:r>
              <a:rPr sz="2800" b="1" i="1" dirty="0">
                <a:latin typeface="Times New Roman"/>
                <a:cs typeface="Times New Roman"/>
              </a:rPr>
              <a:t> </a:t>
            </a:r>
            <a:r>
              <a:rPr sz="2800" b="1" i="1" spc="-5" dirty="0">
                <a:latin typeface="Times New Roman"/>
                <a:cs typeface="Times New Roman"/>
              </a:rPr>
              <a:t>the</a:t>
            </a:r>
            <a:r>
              <a:rPr sz="2800" b="1" i="1" dirty="0">
                <a:latin typeface="Times New Roman"/>
                <a:cs typeface="Times New Roman"/>
              </a:rPr>
              <a:t> </a:t>
            </a:r>
            <a:r>
              <a:rPr sz="2800" b="1" i="1" spc="-5" dirty="0">
                <a:latin typeface="Times New Roman"/>
                <a:cs typeface="Times New Roman"/>
              </a:rPr>
              <a:t>Open</a:t>
            </a:r>
            <a:r>
              <a:rPr sz="2800" b="1" i="1" dirty="0">
                <a:latin typeface="Times New Roman"/>
                <a:cs typeface="Times New Roman"/>
              </a:rPr>
              <a:t> </a:t>
            </a:r>
            <a:r>
              <a:rPr sz="2800" b="1" i="1" spc="-5" dirty="0">
                <a:latin typeface="Times New Roman"/>
                <a:cs typeface="Times New Roman"/>
              </a:rPr>
              <a:t>Systems</a:t>
            </a:r>
            <a:r>
              <a:rPr sz="2800" b="1" i="1" dirty="0">
                <a:latin typeface="Times New Roman"/>
                <a:cs typeface="Times New Roman"/>
              </a:rPr>
              <a:t> </a:t>
            </a:r>
            <a:r>
              <a:rPr sz="2800" b="1" i="1" spc="-5" dirty="0">
                <a:latin typeface="Times New Roman"/>
                <a:cs typeface="Times New Roman"/>
              </a:rPr>
              <a:t>Interconnection </a:t>
            </a:r>
            <a:r>
              <a:rPr sz="2800" b="1" i="1" dirty="0">
                <a:latin typeface="Times New Roman"/>
                <a:cs typeface="Times New Roman"/>
              </a:rPr>
              <a:t> (</a:t>
            </a:r>
            <a:r>
              <a:rPr sz="2800" b="1" i="1" dirty="0">
                <a:solidFill>
                  <a:srgbClr val="FF0000"/>
                </a:solidFill>
                <a:latin typeface="Times New Roman"/>
                <a:cs typeface="Times New Roman"/>
              </a:rPr>
              <a:t>OSI</a:t>
            </a:r>
            <a:r>
              <a:rPr sz="2800" b="1" i="1" dirty="0">
                <a:latin typeface="Times New Roman"/>
                <a:cs typeface="Times New Roman"/>
              </a:rPr>
              <a:t>)</a:t>
            </a:r>
            <a:r>
              <a:rPr sz="2800" b="1" i="1" spc="-10" dirty="0">
                <a:latin typeface="Times New Roman"/>
                <a:cs typeface="Times New Roman"/>
              </a:rPr>
              <a:t> </a:t>
            </a:r>
            <a:r>
              <a:rPr sz="2800" b="1" i="1" spc="-100" dirty="0">
                <a:latin typeface="Times New Roman"/>
                <a:cs typeface="Times New Roman"/>
              </a:rPr>
              <a:t>model..</a:t>
            </a:r>
            <a:r>
              <a:rPr sz="2800" b="1" i="1" spc="-25" dirty="0">
                <a:latin typeface="Times New Roman"/>
                <a:cs typeface="Times New Roman"/>
              </a:rPr>
              <a:t> </a:t>
            </a:r>
            <a:r>
              <a:rPr sz="2800" b="1" i="1" dirty="0">
                <a:latin typeface="Times New Roman"/>
                <a:cs typeface="Times New Roman"/>
              </a:rPr>
              <a:t>It</a:t>
            </a:r>
            <a:r>
              <a:rPr sz="2800" b="1" i="1" spc="-15" dirty="0">
                <a:latin typeface="Times New Roman"/>
                <a:cs typeface="Times New Roman"/>
              </a:rPr>
              <a:t> </a:t>
            </a:r>
            <a:r>
              <a:rPr sz="2800" b="1" i="1" dirty="0">
                <a:latin typeface="Times New Roman"/>
                <a:cs typeface="Times New Roman"/>
              </a:rPr>
              <a:t>was</a:t>
            </a:r>
            <a:r>
              <a:rPr sz="2800" b="1" i="1" spc="-10" dirty="0">
                <a:latin typeface="Times New Roman"/>
                <a:cs typeface="Times New Roman"/>
              </a:rPr>
              <a:t> </a:t>
            </a:r>
            <a:r>
              <a:rPr sz="2800" b="1" i="1" dirty="0">
                <a:latin typeface="Times New Roman"/>
                <a:cs typeface="Times New Roman"/>
              </a:rPr>
              <a:t>first</a:t>
            </a:r>
            <a:r>
              <a:rPr sz="2800" b="1" i="1" spc="-15" dirty="0">
                <a:latin typeface="Times New Roman"/>
                <a:cs typeface="Times New Roman"/>
              </a:rPr>
              <a:t> </a:t>
            </a:r>
            <a:r>
              <a:rPr sz="2800" b="1" i="1" dirty="0">
                <a:latin typeface="Times New Roman"/>
                <a:cs typeface="Times New Roman"/>
              </a:rPr>
              <a:t>introduced</a:t>
            </a:r>
            <a:r>
              <a:rPr sz="2800" b="1" i="1" spc="-35" dirty="0">
                <a:latin typeface="Times New Roman"/>
                <a:cs typeface="Times New Roman"/>
              </a:rPr>
              <a:t> </a:t>
            </a:r>
            <a:r>
              <a:rPr sz="2800" b="1" i="1" dirty="0">
                <a:latin typeface="Times New Roman"/>
                <a:cs typeface="Times New Roman"/>
              </a:rPr>
              <a:t>in the</a:t>
            </a:r>
            <a:r>
              <a:rPr sz="2800" b="1" i="1" spc="-15" dirty="0">
                <a:latin typeface="Times New Roman"/>
                <a:cs typeface="Times New Roman"/>
              </a:rPr>
              <a:t> </a:t>
            </a:r>
            <a:r>
              <a:rPr sz="2800" b="1" i="1" dirty="0">
                <a:latin typeface="Times New Roman"/>
                <a:cs typeface="Times New Roman"/>
              </a:rPr>
              <a:t>late</a:t>
            </a:r>
            <a:r>
              <a:rPr sz="2800" b="1" i="1" spc="-25" dirty="0">
                <a:latin typeface="Times New Roman"/>
                <a:cs typeface="Times New Roman"/>
              </a:rPr>
              <a:t> </a:t>
            </a:r>
            <a:r>
              <a:rPr sz="2800" b="1" i="1" spc="-204" dirty="0">
                <a:latin typeface="Times New Roman"/>
                <a:cs typeface="Times New Roman"/>
              </a:rPr>
              <a:t>1970s..</a:t>
            </a:r>
            <a:endParaRPr sz="2800" dirty="0">
              <a:latin typeface="Times New Roman"/>
              <a:cs typeface="Times New Roman"/>
            </a:endParaRPr>
          </a:p>
        </p:txBody>
      </p:sp>
      <p:sp>
        <p:nvSpPr>
          <p:cNvPr id="8" name="object 8"/>
          <p:cNvSpPr/>
          <p:nvPr/>
        </p:nvSpPr>
        <p:spPr>
          <a:xfrm>
            <a:off x="774839" y="3777234"/>
            <a:ext cx="9144000" cy="858519"/>
          </a:xfrm>
          <a:custGeom>
            <a:avLst/>
            <a:gdLst/>
            <a:ahLst/>
            <a:cxnLst/>
            <a:rect l="l" t="t" r="r" b="b"/>
            <a:pathLst>
              <a:path w="9144000" h="858520">
                <a:moveTo>
                  <a:pt x="9144000" y="858012"/>
                </a:moveTo>
                <a:lnTo>
                  <a:pt x="9144000" y="0"/>
                </a:lnTo>
                <a:lnTo>
                  <a:pt x="0" y="0"/>
                </a:lnTo>
                <a:lnTo>
                  <a:pt x="0" y="858012"/>
                </a:lnTo>
                <a:lnTo>
                  <a:pt x="9144000" y="858012"/>
                </a:lnTo>
                <a:close/>
              </a:path>
            </a:pathLst>
          </a:custGeom>
          <a:solidFill>
            <a:srgbClr val="FFFFFF"/>
          </a:solidFill>
        </p:spPr>
        <p:txBody>
          <a:bodyPr wrap="square" lIns="0" tIns="0" rIns="0" bIns="0" rtlCol="0"/>
          <a:lstStyle/>
          <a:p>
            <a:endParaRPr/>
          </a:p>
        </p:txBody>
      </p:sp>
      <p:sp>
        <p:nvSpPr>
          <p:cNvPr id="9" name="object 9"/>
          <p:cNvSpPr txBox="1"/>
          <p:nvPr/>
        </p:nvSpPr>
        <p:spPr>
          <a:xfrm>
            <a:off x="1082173" y="4806374"/>
            <a:ext cx="4699000" cy="1659889"/>
          </a:xfrm>
          <a:prstGeom prst="rect">
            <a:avLst/>
          </a:prstGeom>
        </p:spPr>
        <p:txBody>
          <a:bodyPr vert="horz" wrap="square" lIns="0" tIns="71755" rIns="0" bIns="0" rtlCol="0">
            <a:spAutoFit/>
          </a:bodyPr>
          <a:lstStyle/>
          <a:p>
            <a:pPr marL="40640">
              <a:lnSpc>
                <a:spcPct val="100000"/>
              </a:lnSpc>
              <a:spcBef>
                <a:spcPts val="565"/>
              </a:spcBef>
            </a:pPr>
            <a:r>
              <a:rPr sz="2800" b="1" i="1" u="heavy" spc="-45" dirty="0">
                <a:solidFill>
                  <a:srgbClr val="FF0000"/>
                </a:solidFill>
                <a:uFill>
                  <a:solidFill>
                    <a:srgbClr val="FF0000"/>
                  </a:solidFill>
                </a:uFill>
                <a:latin typeface="Times New Roman"/>
                <a:cs typeface="Times New Roman"/>
              </a:rPr>
              <a:t>Topics</a:t>
            </a:r>
            <a:r>
              <a:rPr sz="2800" b="1" i="1" u="heavy" spc="-40" dirty="0">
                <a:solidFill>
                  <a:srgbClr val="FF0000"/>
                </a:solidFill>
                <a:uFill>
                  <a:solidFill>
                    <a:srgbClr val="FF0000"/>
                  </a:solidFill>
                </a:uFill>
                <a:latin typeface="Times New Roman"/>
                <a:cs typeface="Times New Roman"/>
              </a:rPr>
              <a:t> </a:t>
            </a:r>
            <a:r>
              <a:rPr sz="2800" b="1" i="1" u="heavy" dirty="0">
                <a:solidFill>
                  <a:srgbClr val="FF0000"/>
                </a:solidFill>
                <a:uFill>
                  <a:solidFill>
                    <a:srgbClr val="FF0000"/>
                  </a:solidFill>
                </a:uFill>
                <a:latin typeface="Times New Roman"/>
                <a:cs typeface="Times New Roman"/>
              </a:rPr>
              <a:t>discussed</a:t>
            </a:r>
            <a:r>
              <a:rPr sz="2800" b="1" i="1" u="heavy" spc="-35" dirty="0">
                <a:solidFill>
                  <a:srgbClr val="FF0000"/>
                </a:solidFill>
                <a:uFill>
                  <a:solidFill>
                    <a:srgbClr val="FF0000"/>
                  </a:solidFill>
                </a:uFill>
                <a:latin typeface="Times New Roman"/>
                <a:cs typeface="Times New Roman"/>
              </a:rPr>
              <a:t> </a:t>
            </a:r>
            <a:r>
              <a:rPr sz="2800" b="1" i="1" u="heavy" dirty="0">
                <a:solidFill>
                  <a:srgbClr val="FF0000"/>
                </a:solidFill>
                <a:uFill>
                  <a:solidFill>
                    <a:srgbClr val="FF0000"/>
                  </a:solidFill>
                </a:uFill>
                <a:latin typeface="Times New Roman"/>
                <a:cs typeface="Times New Roman"/>
              </a:rPr>
              <a:t>in</a:t>
            </a:r>
            <a:r>
              <a:rPr sz="2800" b="1" i="1" u="heavy" spc="-25" dirty="0">
                <a:solidFill>
                  <a:srgbClr val="FF0000"/>
                </a:solidFill>
                <a:uFill>
                  <a:solidFill>
                    <a:srgbClr val="FF0000"/>
                  </a:solidFill>
                </a:uFill>
                <a:latin typeface="Times New Roman"/>
                <a:cs typeface="Times New Roman"/>
              </a:rPr>
              <a:t> </a:t>
            </a:r>
            <a:r>
              <a:rPr sz="2800" b="1" i="1" u="heavy" dirty="0">
                <a:solidFill>
                  <a:srgbClr val="FF0000"/>
                </a:solidFill>
                <a:uFill>
                  <a:solidFill>
                    <a:srgbClr val="FF0000"/>
                  </a:solidFill>
                </a:uFill>
                <a:latin typeface="Times New Roman"/>
                <a:cs typeface="Times New Roman"/>
              </a:rPr>
              <a:t>this</a:t>
            </a:r>
            <a:r>
              <a:rPr sz="2800" b="1" i="1" u="heavy" spc="-35" dirty="0">
                <a:solidFill>
                  <a:srgbClr val="FF0000"/>
                </a:solidFill>
                <a:uFill>
                  <a:solidFill>
                    <a:srgbClr val="FF0000"/>
                  </a:solidFill>
                </a:uFill>
                <a:latin typeface="Times New Roman"/>
                <a:cs typeface="Times New Roman"/>
              </a:rPr>
              <a:t> </a:t>
            </a:r>
            <a:r>
              <a:rPr sz="2800" b="1" i="1" u="heavy" dirty="0">
                <a:solidFill>
                  <a:srgbClr val="FF0000"/>
                </a:solidFill>
                <a:uFill>
                  <a:solidFill>
                    <a:srgbClr val="FF0000"/>
                  </a:solidFill>
                </a:uFill>
                <a:latin typeface="Times New Roman"/>
                <a:cs typeface="Times New Roman"/>
              </a:rPr>
              <a:t>section:</a:t>
            </a:r>
            <a:endParaRPr sz="2800" dirty="0">
              <a:latin typeface="Times New Roman"/>
              <a:cs typeface="Times New Roman"/>
            </a:endParaRPr>
          </a:p>
          <a:p>
            <a:pPr marL="12700" marR="1748789">
              <a:lnSpc>
                <a:spcPct val="100000"/>
              </a:lnSpc>
              <a:spcBef>
                <a:spcPts val="400"/>
              </a:spcBef>
            </a:pPr>
            <a:r>
              <a:rPr sz="2400" b="1" dirty="0">
                <a:solidFill>
                  <a:srgbClr val="0033CC"/>
                </a:solidFill>
                <a:latin typeface="Times New Roman"/>
                <a:cs typeface="Times New Roman"/>
              </a:rPr>
              <a:t>Laye</a:t>
            </a:r>
            <a:r>
              <a:rPr sz="2400" b="1" spc="-40" dirty="0">
                <a:solidFill>
                  <a:srgbClr val="0033CC"/>
                </a:solidFill>
                <a:latin typeface="Times New Roman"/>
                <a:cs typeface="Times New Roman"/>
              </a:rPr>
              <a:t>r</a:t>
            </a:r>
            <a:r>
              <a:rPr sz="2400" b="1" dirty="0">
                <a:solidFill>
                  <a:srgbClr val="0033CC"/>
                </a:solidFill>
                <a:latin typeface="Times New Roman"/>
                <a:cs typeface="Times New Roman"/>
              </a:rPr>
              <a:t>e</a:t>
            </a:r>
            <a:r>
              <a:rPr sz="2400" b="1" spc="-5" dirty="0">
                <a:solidFill>
                  <a:srgbClr val="0033CC"/>
                </a:solidFill>
                <a:latin typeface="Times New Roman"/>
                <a:cs typeface="Times New Roman"/>
              </a:rPr>
              <a:t>d</a:t>
            </a:r>
            <a:r>
              <a:rPr sz="2400" b="1" spc="-155" dirty="0">
                <a:solidFill>
                  <a:srgbClr val="0033CC"/>
                </a:solidFill>
                <a:latin typeface="Times New Roman"/>
                <a:cs typeface="Times New Roman"/>
              </a:rPr>
              <a:t> </a:t>
            </a:r>
            <a:r>
              <a:rPr sz="2400" b="1" spc="-5" dirty="0">
                <a:solidFill>
                  <a:srgbClr val="0033CC"/>
                </a:solidFill>
                <a:latin typeface="Times New Roman"/>
                <a:cs typeface="Times New Roman"/>
              </a:rPr>
              <a:t>A</a:t>
            </a:r>
            <a:r>
              <a:rPr sz="2400" b="1" spc="-40" dirty="0">
                <a:solidFill>
                  <a:srgbClr val="0033CC"/>
                </a:solidFill>
                <a:latin typeface="Times New Roman"/>
                <a:cs typeface="Times New Roman"/>
              </a:rPr>
              <a:t>r</a:t>
            </a:r>
            <a:r>
              <a:rPr sz="2400" b="1" dirty="0">
                <a:solidFill>
                  <a:srgbClr val="0033CC"/>
                </a:solidFill>
                <a:latin typeface="Times New Roman"/>
                <a:cs typeface="Times New Roman"/>
              </a:rPr>
              <a:t>c</a:t>
            </a:r>
            <a:r>
              <a:rPr sz="2400" b="1" spc="-10" dirty="0">
                <a:solidFill>
                  <a:srgbClr val="0033CC"/>
                </a:solidFill>
                <a:latin typeface="Times New Roman"/>
                <a:cs typeface="Times New Roman"/>
              </a:rPr>
              <a:t>hit</a:t>
            </a:r>
            <a:r>
              <a:rPr sz="2400" b="1" dirty="0">
                <a:solidFill>
                  <a:srgbClr val="0033CC"/>
                </a:solidFill>
                <a:latin typeface="Times New Roman"/>
                <a:cs typeface="Times New Roman"/>
              </a:rPr>
              <a:t>ec</a:t>
            </a:r>
            <a:r>
              <a:rPr sz="2400" b="1" spc="-5" dirty="0">
                <a:solidFill>
                  <a:srgbClr val="0033CC"/>
                </a:solidFill>
                <a:latin typeface="Times New Roman"/>
                <a:cs typeface="Times New Roman"/>
              </a:rPr>
              <a:t>t</a:t>
            </a:r>
            <a:r>
              <a:rPr sz="2400" b="1" spc="-10" dirty="0">
                <a:solidFill>
                  <a:srgbClr val="0033CC"/>
                </a:solidFill>
                <a:latin typeface="Times New Roman"/>
                <a:cs typeface="Times New Roman"/>
              </a:rPr>
              <a:t>u</a:t>
            </a:r>
            <a:r>
              <a:rPr sz="2400" b="1" spc="-45" dirty="0">
                <a:solidFill>
                  <a:srgbClr val="0033CC"/>
                </a:solidFill>
                <a:latin typeface="Times New Roman"/>
                <a:cs typeface="Times New Roman"/>
              </a:rPr>
              <a:t>r</a:t>
            </a:r>
            <a:r>
              <a:rPr sz="2400" b="1" dirty="0">
                <a:solidFill>
                  <a:srgbClr val="0033CC"/>
                </a:solidFill>
                <a:latin typeface="Times New Roman"/>
                <a:cs typeface="Times New Roman"/>
              </a:rPr>
              <a:t>e  </a:t>
            </a:r>
            <a:r>
              <a:rPr sz="2400" b="1" spc="-10" dirty="0">
                <a:solidFill>
                  <a:srgbClr val="0033CC"/>
                </a:solidFill>
                <a:latin typeface="Times New Roman"/>
                <a:cs typeface="Times New Roman"/>
              </a:rPr>
              <a:t>Peer-to-Peer</a:t>
            </a:r>
            <a:r>
              <a:rPr sz="2400" b="1" spc="-135" dirty="0">
                <a:solidFill>
                  <a:srgbClr val="0033CC"/>
                </a:solidFill>
                <a:latin typeface="Times New Roman"/>
                <a:cs typeface="Times New Roman"/>
              </a:rPr>
              <a:t> </a:t>
            </a:r>
            <a:r>
              <a:rPr sz="2400" b="1" spc="-5" dirty="0">
                <a:solidFill>
                  <a:srgbClr val="0033CC"/>
                </a:solidFill>
                <a:latin typeface="Times New Roman"/>
                <a:cs typeface="Times New Roman"/>
              </a:rPr>
              <a:t>Processes </a:t>
            </a:r>
            <a:r>
              <a:rPr sz="2400" b="1" spc="-585" dirty="0">
                <a:solidFill>
                  <a:srgbClr val="0033CC"/>
                </a:solidFill>
                <a:latin typeface="Times New Roman"/>
                <a:cs typeface="Times New Roman"/>
              </a:rPr>
              <a:t> </a:t>
            </a:r>
            <a:r>
              <a:rPr sz="2400" b="1" spc="-10" dirty="0">
                <a:solidFill>
                  <a:srgbClr val="0033CC"/>
                </a:solidFill>
                <a:latin typeface="Times New Roman"/>
                <a:cs typeface="Times New Roman"/>
              </a:rPr>
              <a:t>Encapsulation</a:t>
            </a:r>
            <a:endParaRPr sz="2400" dirty="0">
              <a:latin typeface="Times New Roman"/>
              <a:cs typeface="Times New Roman"/>
            </a:endParaRPr>
          </a:p>
        </p:txBody>
      </p:sp>
      <p:sp>
        <p:nvSpPr>
          <p:cNvPr id="10" name="object 10"/>
          <p:cNvSpPr/>
          <p:nvPr/>
        </p:nvSpPr>
        <p:spPr>
          <a:xfrm>
            <a:off x="774839" y="6679947"/>
            <a:ext cx="9144000" cy="606678"/>
          </a:xfrm>
          <a:custGeom>
            <a:avLst/>
            <a:gdLst/>
            <a:ahLst/>
            <a:cxnLst/>
            <a:rect l="l" t="t" r="r" b="b"/>
            <a:pathLst>
              <a:path w="9144000" h="858520">
                <a:moveTo>
                  <a:pt x="9143999" y="858012"/>
                </a:moveTo>
                <a:lnTo>
                  <a:pt x="9143999" y="0"/>
                </a:lnTo>
                <a:lnTo>
                  <a:pt x="0" y="0"/>
                </a:lnTo>
                <a:lnTo>
                  <a:pt x="0" y="858012"/>
                </a:lnTo>
                <a:lnTo>
                  <a:pt x="9143999" y="858012"/>
                </a:lnTo>
                <a:close/>
              </a:path>
            </a:pathLst>
          </a:custGeom>
          <a:solidFill>
            <a:srgbClr val="FFFFFF"/>
          </a:solidFill>
        </p:spPr>
        <p:txBody>
          <a:bodyPr wrap="square" lIns="0" tIns="0" rIns="0" bIns="0" rtlCol="0"/>
          <a:lstStyle/>
          <a:p>
            <a:endParaRPr/>
          </a:p>
        </p:txBody>
      </p:sp>
      <p:sp>
        <p:nvSpPr>
          <p:cNvPr id="11" name="object 11"/>
          <p:cNvSpPr txBox="1"/>
          <p:nvPr/>
        </p:nvSpPr>
        <p:spPr>
          <a:xfrm>
            <a:off x="853573" y="6860953"/>
            <a:ext cx="403860" cy="309245"/>
          </a:xfrm>
          <a:prstGeom prst="rect">
            <a:avLst/>
          </a:prstGeom>
        </p:spPr>
        <p:txBody>
          <a:bodyPr vert="horz" wrap="square" lIns="0" tIns="0" rIns="0" bIns="0" rtlCol="0">
            <a:spAutoFit/>
          </a:bodyPr>
          <a:lstStyle/>
          <a:p>
            <a:pPr marL="12700">
              <a:lnSpc>
                <a:spcPts val="2310"/>
              </a:lnSpc>
            </a:pPr>
            <a:r>
              <a:rPr sz="2000" b="1" spc="-5" dirty="0">
                <a:latin typeface="Arial"/>
                <a:cs typeface="Arial"/>
              </a:rPr>
              <a:t>2.</a:t>
            </a:r>
            <a:fld id="{81D60167-4931-47E6-BA6A-407CBD079E47}" type="slidenum">
              <a:rPr sz="2000" b="1" spc="-5" dirty="0">
                <a:latin typeface="Arial"/>
                <a:cs typeface="Arial"/>
              </a:rPr>
              <a:t>4</a:t>
            </a:fld>
            <a:endParaRPr sz="2000">
              <a:latin typeface="Arial"/>
              <a:cs typeface="Aria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774839" y="348995"/>
            <a:ext cx="9144000" cy="845185"/>
            <a:chOff x="774839" y="348995"/>
            <a:chExt cx="9144000" cy="845185"/>
          </a:xfrm>
        </p:grpSpPr>
        <p:sp>
          <p:nvSpPr>
            <p:cNvPr id="3" name="object 3"/>
            <p:cNvSpPr/>
            <p:nvPr/>
          </p:nvSpPr>
          <p:spPr>
            <a:xfrm>
              <a:off x="774839" y="348995"/>
              <a:ext cx="9144000" cy="838200"/>
            </a:xfrm>
            <a:custGeom>
              <a:avLst/>
              <a:gdLst/>
              <a:ahLst/>
              <a:cxnLst/>
              <a:rect l="l" t="t" r="r" b="b"/>
              <a:pathLst>
                <a:path w="9144000" h="838200">
                  <a:moveTo>
                    <a:pt x="9144000" y="838200"/>
                  </a:moveTo>
                  <a:lnTo>
                    <a:pt x="9144000" y="0"/>
                  </a:lnTo>
                  <a:lnTo>
                    <a:pt x="0" y="0"/>
                  </a:lnTo>
                  <a:lnTo>
                    <a:pt x="0" y="838200"/>
                  </a:lnTo>
                  <a:lnTo>
                    <a:pt x="9144000" y="838200"/>
                  </a:lnTo>
                  <a:close/>
                </a:path>
              </a:pathLst>
            </a:custGeom>
            <a:solidFill>
              <a:srgbClr val="33CCFF"/>
            </a:solidFill>
          </p:spPr>
          <p:txBody>
            <a:bodyPr wrap="square" lIns="0" tIns="0" rIns="0" bIns="0" rtlCol="0"/>
            <a:lstStyle/>
            <a:p>
              <a:endParaRPr/>
            </a:p>
          </p:txBody>
        </p:sp>
        <p:sp>
          <p:nvSpPr>
            <p:cNvPr id="4" name="object 4"/>
            <p:cNvSpPr/>
            <p:nvPr/>
          </p:nvSpPr>
          <p:spPr>
            <a:xfrm>
              <a:off x="774839" y="348995"/>
              <a:ext cx="9144000" cy="845185"/>
            </a:xfrm>
            <a:custGeom>
              <a:avLst/>
              <a:gdLst/>
              <a:ahLst/>
              <a:cxnLst/>
              <a:rect l="l" t="t" r="r" b="b"/>
              <a:pathLst>
                <a:path w="9144000" h="845185">
                  <a:moveTo>
                    <a:pt x="6858" y="0"/>
                  </a:moveTo>
                  <a:lnTo>
                    <a:pt x="0" y="0"/>
                  </a:lnTo>
                  <a:lnTo>
                    <a:pt x="0" y="6858"/>
                  </a:lnTo>
                  <a:lnTo>
                    <a:pt x="6858" y="0"/>
                  </a:lnTo>
                  <a:close/>
                </a:path>
                <a:path w="9144000" h="845185">
                  <a:moveTo>
                    <a:pt x="9143987" y="6858"/>
                  </a:moveTo>
                  <a:lnTo>
                    <a:pt x="9137904" y="0"/>
                  </a:lnTo>
                  <a:lnTo>
                    <a:pt x="6858" y="0"/>
                  </a:lnTo>
                  <a:lnTo>
                    <a:pt x="0" y="6858"/>
                  </a:lnTo>
                  <a:lnTo>
                    <a:pt x="9143987" y="6858"/>
                  </a:lnTo>
                  <a:close/>
                </a:path>
                <a:path w="9144000" h="845185">
                  <a:moveTo>
                    <a:pt x="6858" y="832104"/>
                  </a:moveTo>
                  <a:lnTo>
                    <a:pt x="6858" y="6858"/>
                  </a:lnTo>
                  <a:lnTo>
                    <a:pt x="0" y="6858"/>
                  </a:lnTo>
                  <a:lnTo>
                    <a:pt x="0" y="832104"/>
                  </a:lnTo>
                  <a:lnTo>
                    <a:pt x="6858" y="832104"/>
                  </a:lnTo>
                  <a:close/>
                </a:path>
                <a:path w="9144000" h="845185">
                  <a:moveTo>
                    <a:pt x="9143987" y="832104"/>
                  </a:moveTo>
                  <a:lnTo>
                    <a:pt x="0" y="832104"/>
                  </a:lnTo>
                  <a:lnTo>
                    <a:pt x="6858" y="838200"/>
                  </a:lnTo>
                  <a:lnTo>
                    <a:pt x="6858" y="845058"/>
                  </a:lnTo>
                  <a:lnTo>
                    <a:pt x="9137904" y="845058"/>
                  </a:lnTo>
                  <a:lnTo>
                    <a:pt x="9137904" y="838200"/>
                  </a:lnTo>
                  <a:lnTo>
                    <a:pt x="9143987" y="832104"/>
                  </a:lnTo>
                  <a:close/>
                </a:path>
                <a:path w="9144000" h="845185">
                  <a:moveTo>
                    <a:pt x="6858" y="845058"/>
                  </a:moveTo>
                  <a:lnTo>
                    <a:pt x="6858" y="838200"/>
                  </a:lnTo>
                  <a:lnTo>
                    <a:pt x="0" y="832104"/>
                  </a:lnTo>
                  <a:lnTo>
                    <a:pt x="0" y="845058"/>
                  </a:lnTo>
                  <a:lnTo>
                    <a:pt x="6858" y="845058"/>
                  </a:lnTo>
                  <a:close/>
                </a:path>
                <a:path w="9144000" h="845185">
                  <a:moveTo>
                    <a:pt x="9144000" y="845058"/>
                  </a:moveTo>
                  <a:lnTo>
                    <a:pt x="9144000" y="0"/>
                  </a:lnTo>
                  <a:lnTo>
                    <a:pt x="9137904" y="0"/>
                  </a:lnTo>
                  <a:lnTo>
                    <a:pt x="9143987" y="6858"/>
                  </a:lnTo>
                  <a:lnTo>
                    <a:pt x="9143987" y="845058"/>
                  </a:lnTo>
                  <a:close/>
                </a:path>
                <a:path w="9144000" h="845185">
                  <a:moveTo>
                    <a:pt x="9143987" y="832104"/>
                  </a:moveTo>
                  <a:lnTo>
                    <a:pt x="9143987" y="6858"/>
                  </a:lnTo>
                  <a:lnTo>
                    <a:pt x="9137904" y="6858"/>
                  </a:lnTo>
                  <a:lnTo>
                    <a:pt x="9137904" y="832104"/>
                  </a:lnTo>
                  <a:lnTo>
                    <a:pt x="9143987" y="832104"/>
                  </a:lnTo>
                  <a:close/>
                </a:path>
                <a:path w="9144000" h="845185">
                  <a:moveTo>
                    <a:pt x="9143987" y="845058"/>
                  </a:moveTo>
                  <a:lnTo>
                    <a:pt x="9143987" y="832104"/>
                  </a:lnTo>
                  <a:lnTo>
                    <a:pt x="9137904" y="838200"/>
                  </a:lnTo>
                  <a:lnTo>
                    <a:pt x="9137904" y="845058"/>
                  </a:lnTo>
                  <a:lnTo>
                    <a:pt x="9143987" y="845058"/>
                  </a:lnTo>
                  <a:close/>
                </a:path>
              </a:pathLst>
            </a:custGeom>
            <a:solidFill>
              <a:srgbClr val="000000"/>
            </a:solidFill>
          </p:spPr>
          <p:txBody>
            <a:bodyPr wrap="square" lIns="0" tIns="0" rIns="0" bIns="0" rtlCol="0"/>
            <a:lstStyle/>
            <a:p>
              <a:endParaRPr/>
            </a:p>
          </p:txBody>
        </p:sp>
      </p:grpSp>
      <p:sp>
        <p:nvSpPr>
          <p:cNvPr id="5" name="object 5"/>
          <p:cNvSpPr txBox="1">
            <a:spLocks noGrp="1"/>
          </p:cNvSpPr>
          <p:nvPr>
            <p:ph type="title"/>
          </p:nvPr>
        </p:nvSpPr>
        <p:spPr>
          <a:prstGeom prst="rect">
            <a:avLst/>
          </a:prstGeom>
        </p:spPr>
        <p:txBody>
          <a:bodyPr vert="horz" wrap="square" lIns="0" tIns="107950" rIns="0" bIns="0" rtlCol="0">
            <a:spAutoFit/>
          </a:bodyPr>
          <a:lstStyle/>
          <a:p>
            <a:pPr marL="319405">
              <a:lnSpc>
                <a:spcPct val="100000"/>
              </a:lnSpc>
              <a:spcBef>
                <a:spcPts val="850"/>
              </a:spcBef>
              <a:tabLst>
                <a:tab pos="1157605" algn="l"/>
              </a:tabLst>
            </a:pPr>
            <a:r>
              <a:rPr spc="-5" dirty="0"/>
              <a:t>2</a:t>
            </a:r>
            <a:r>
              <a:rPr spc="-10" dirty="0"/>
              <a:t>-</a:t>
            </a:r>
            <a:r>
              <a:rPr spc="-5" dirty="0"/>
              <a:t>4</a:t>
            </a:r>
            <a:r>
              <a:rPr dirty="0"/>
              <a:t>	</a:t>
            </a:r>
            <a:r>
              <a:rPr spc="-5" dirty="0"/>
              <a:t>TCP/IP</a:t>
            </a:r>
            <a:r>
              <a:rPr spc="-180" dirty="0"/>
              <a:t> </a:t>
            </a:r>
            <a:r>
              <a:rPr spc="-5" dirty="0"/>
              <a:t>PRO</a:t>
            </a:r>
            <a:r>
              <a:rPr spc="-65" dirty="0"/>
              <a:t>T</a:t>
            </a:r>
            <a:r>
              <a:rPr spc="-5" dirty="0"/>
              <a:t>OCOL</a:t>
            </a:r>
            <a:r>
              <a:rPr spc="-180" dirty="0"/>
              <a:t> </a:t>
            </a:r>
            <a:r>
              <a:rPr spc="-5" dirty="0"/>
              <a:t>SUITE</a:t>
            </a:r>
          </a:p>
        </p:txBody>
      </p:sp>
      <p:sp>
        <p:nvSpPr>
          <p:cNvPr id="6" name="object 6"/>
          <p:cNvSpPr/>
          <p:nvPr/>
        </p:nvSpPr>
        <p:spPr>
          <a:xfrm>
            <a:off x="774839" y="2062745"/>
            <a:ext cx="9144000" cy="2573020"/>
          </a:xfrm>
          <a:custGeom>
            <a:avLst/>
            <a:gdLst/>
            <a:ahLst/>
            <a:cxnLst/>
            <a:rect l="l" t="t" r="r" b="b"/>
            <a:pathLst>
              <a:path w="9144000" h="2573020">
                <a:moveTo>
                  <a:pt x="9144000" y="0"/>
                </a:moveTo>
                <a:lnTo>
                  <a:pt x="0" y="0"/>
                </a:lnTo>
                <a:lnTo>
                  <a:pt x="0" y="857250"/>
                </a:lnTo>
                <a:lnTo>
                  <a:pt x="0" y="858012"/>
                </a:lnTo>
                <a:lnTo>
                  <a:pt x="0" y="1714500"/>
                </a:lnTo>
                <a:lnTo>
                  <a:pt x="0" y="1715262"/>
                </a:lnTo>
                <a:lnTo>
                  <a:pt x="0" y="2572512"/>
                </a:lnTo>
                <a:lnTo>
                  <a:pt x="9144000" y="2572512"/>
                </a:lnTo>
                <a:lnTo>
                  <a:pt x="9144000" y="1715262"/>
                </a:lnTo>
                <a:lnTo>
                  <a:pt x="9144000" y="1714500"/>
                </a:lnTo>
                <a:lnTo>
                  <a:pt x="9144000" y="858012"/>
                </a:lnTo>
                <a:lnTo>
                  <a:pt x="9144000" y="857250"/>
                </a:lnTo>
                <a:lnTo>
                  <a:pt x="9144000" y="0"/>
                </a:lnTo>
                <a:close/>
              </a:path>
            </a:pathLst>
          </a:custGeom>
          <a:solidFill>
            <a:srgbClr val="FFFFFF"/>
          </a:solidFill>
        </p:spPr>
        <p:txBody>
          <a:bodyPr wrap="square" lIns="0" tIns="0" rIns="0" bIns="0" rtlCol="0"/>
          <a:lstStyle/>
          <a:p>
            <a:endParaRPr/>
          </a:p>
        </p:txBody>
      </p:sp>
      <p:sp>
        <p:nvSpPr>
          <p:cNvPr id="7" name="object 7"/>
          <p:cNvSpPr/>
          <p:nvPr/>
        </p:nvSpPr>
        <p:spPr>
          <a:xfrm>
            <a:off x="774839" y="5491734"/>
            <a:ext cx="9144000" cy="858519"/>
          </a:xfrm>
          <a:custGeom>
            <a:avLst/>
            <a:gdLst/>
            <a:ahLst/>
            <a:cxnLst/>
            <a:rect l="l" t="t" r="r" b="b"/>
            <a:pathLst>
              <a:path w="9144000" h="858520">
                <a:moveTo>
                  <a:pt x="9143999" y="858012"/>
                </a:moveTo>
                <a:lnTo>
                  <a:pt x="9143999" y="0"/>
                </a:lnTo>
                <a:lnTo>
                  <a:pt x="0" y="0"/>
                </a:lnTo>
                <a:lnTo>
                  <a:pt x="0" y="858012"/>
                </a:lnTo>
                <a:lnTo>
                  <a:pt x="9143999" y="858012"/>
                </a:lnTo>
                <a:close/>
              </a:path>
            </a:pathLst>
          </a:custGeom>
          <a:solidFill>
            <a:srgbClr val="FFFFFF"/>
          </a:solidFill>
        </p:spPr>
        <p:txBody>
          <a:bodyPr wrap="square" lIns="0" tIns="0" rIns="0" bIns="0" rtlCol="0"/>
          <a:lstStyle/>
          <a:p>
            <a:endParaRPr/>
          </a:p>
        </p:txBody>
      </p:sp>
      <p:sp>
        <p:nvSpPr>
          <p:cNvPr id="8" name="object 8"/>
          <p:cNvSpPr txBox="1"/>
          <p:nvPr/>
        </p:nvSpPr>
        <p:spPr>
          <a:xfrm>
            <a:off x="929761" y="1361948"/>
            <a:ext cx="8464550" cy="5317490"/>
          </a:xfrm>
          <a:prstGeom prst="rect">
            <a:avLst/>
          </a:prstGeom>
        </p:spPr>
        <p:txBody>
          <a:bodyPr vert="horz" wrap="square" lIns="0" tIns="12700" rIns="0" bIns="0" rtlCol="0">
            <a:spAutoFit/>
          </a:bodyPr>
          <a:lstStyle/>
          <a:p>
            <a:pPr marL="12700" marR="5080" algn="just">
              <a:lnSpc>
                <a:spcPct val="100000"/>
              </a:lnSpc>
              <a:spcBef>
                <a:spcPts val="100"/>
              </a:spcBef>
            </a:pPr>
            <a:r>
              <a:rPr sz="2800" b="1" i="1" spc="-5" dirty="0">
                <a:latin typeface="Times New Roman"/>
                <a:cs typeface="Times New Roman"/>
              </a:rPr>
              <a:t>The layers </a:t>
            </a:r>
            <a:r>
              <a:rPr sz="2800" b="1" i="1" dirty="0">
                <a:latin typeface="Times New Roman"/>
                <a:cs typeface="Times New Roman"/>
              </a:rPr>
              <a:t>in the </a:t>
            </a:r>
            <a:r>
              <a:rPr sz="2800" b="1" i="1" spc="-5" dirty="0">
                <a:solidFill>
                  <a:srgbClr val="FF0000"/>
                </a:solidFill>
                <a:latin typeface="Times New Roman"/>
                <a:cs typeface="Times New Roman"/>
              </a:rPr>
              <a:t>TCP/IP protocol </a:t>
            </a:r>
            <a:r>
              <a:rPr sz="2800" b="1" i="1" dirty="0">
                <a:solidFill>
                  <a:srgbClr val="FF0000"/>
                </a:solidFill>
                <a:latin typeface="Times New Roman"/>
                <a:cs typeface="Times New Roman"/>
              </a:rPr>
              <a:t>suite </a:t>
            </a:r>
            <a:r>
              <a:rPr sz="2800" b="1" i="1" spc="-5" dirty="0">
                <a:latin typeface="Times New Roman"/>
                <a:cs typeface="Times New Roman"/>
              </a:rPr>
              <a:t>do not exactly </a:t>
            </a:r>
            <a:r>
              <a:rPr sz="2800" b="1" i="1" dirty="0">
                <a:latin typeface="Times New Roman"/>
                <a:cs typeface="Times New Roman"/>
              </a:rPr>
              <a:t> </a:t>
            </a:r>
            <a:r>
              <a:rPr sz="2800" b="1" i="1" spc="-5" dirty="0">
                <a:latin typeface="Times New Roman"/>
                <a:cs typeface="Times New Roman"/>
              </a:rPr>
              <a:t>match</a:t>
            </a:r>
            <a:r>
              <a:rPr sz="2800" b="1" i="1" dirty="0">
                <a:latin typeface="Times New Roman"/>
                <a:cs typeface="Times New Roman"/>
              </a:rPr>
              <a:t> those</a:t>
            </a:r>
            <a:r>
              <a:rPr sz="2800" b="1" i="1" spc="5" dirty="0">
                <a:latin typeface="Times New Roman"/>
                <a:cs typeface="Times New Roman"/>
              </a:rPr>
              <a:t> </a:t>
            </a:r>
            <a:r>
              <a:rPr sz="2800" b="1" i="1" spc="-5" dirty="0">
                <a:latin typeface="Times New Roman"/>
                <a:cs typeface="Times New Roman"/>
              </a:rPr>
              <a:t>in</a:t>
            </a:r>
            <a:r>
              <a:rPr sz="2800" b="1" i="1" dirty="0">
                <a:latin typeface="Times New Roman"/>
                <a:cs typeface="Times New Roman"/>
              </a:rPr>
              <a:t> the</a:t>
            </a:r>
            <a:r>
              <a:rPr sz="2800" b="1" i="1" spc="5" dirty="0">
                <a:latin typeface="Times New Roman"/>
                <a:cs typeface="Times New Roman"/>
              </a:rPr>
              <a:t> </a:t>
            </a:r>
            <a:r>
              <a:rPr sz="2800" b="1" i="1" spc="-5" dirty="0">
                <a:latin typeface="Times New Roman"/>
                <a:cs typeface="Times New Roman"/>
              </a:rPr>
              <a:t>OSI</a:t>
            </a:r>
            <a:r>
              <a:rPr sz="2800" b="1" i="1" dirty="0">
                <a:latin typeface="Times New Roman"/>
                <a:cs typeface="Times New Roman"/>
              </a:rPr>
              <a:t> </a:t>
            </a:r>
            <a:r>
              <a:rPr sz="2800" b="1" i="1" spc="-105" dirty="0">
                <a:latin typeface="Times New Roman"/>
                <a:cs typeface="Times New Roman"/>
              </a:rPr>
              <a:t>model..</a:t>
            </a:r>
            <a:r>
              <a:rPr sz="2800" b="1" i="1" spc="-100" dirty="0">
                <a:latin typeface="Times New Roman"/>
                <a:cs typeface="Times New Roman"/>
              </a:rPr>
              <a:t> </a:t>
            </a:r>
            <a:r>
              <a:rPr sz="2800" b="1" i="1" spc="-5" dirty="0">
                <a:latin typeface="Times New Roman"/>
                <a:cs typeface="Times New Roman"/>
              </a:rPr>
              <a:t>The</a:t>
            </a:r>
            <a:r>
              <a:rPr sz="2800" b="1" i="1" dirty="0">
                <a:latin typeface="Times New Roman"/>
                <a:cs typeface="Times New Roman"/>
              </a:rPr>
              <a:t> </a:t>
            </a:r>
            <a:r>
              <a:rPr sz="2800" b="1" i="1" spc="-5" dirty="0">
                <a:latin typeface="Times New Roman"/>
                <a:cs typeface="Times New Roman"/>
              </a:rPr>
              <a:t>original</a:t>
            </a:r>
            <a:r>
              <a:rPr sz="2800" b="1" i="1" dirty="0">
                <a:latin typeface="Times New Roman"/>
                <a:cs typeface="Times New Roman"/>
              </a:rPr>
              <a:t> </a:t>
            </a:r>
            <a:r>
              <a:rPr sz="2800" b="1" i="1" spc="-5" dirty="0">
                <a:latin typeface="Times New Roman"/>
                <a:cs typeface="Times New Roman"/>
              </a:rPr>
              <a:t>TCP/IP </a:t>
            </a:r>
            <a:r>
              <a:rPr sz="2800" b="1" i="1" dirty="0">
                <a:latin typeface="Times New Roman"/>
                <a:cs typeface="Times New Roman"/>
              </a:rPr>
              <a:t> </a:t>
            </a:r>
            <a:r>
              <a:rPr sz="2800" b="1" i="1" spc="-5" dirty="0">
                <a:latin typeface="Times New Roman"/>
                <a:cs typeface="Times New Roman"/>
              </a:rPr>
              <a:t>protocol suite was defined as having four layers: </a:t>
            </a:r>
            <a:r>
              <a:rPr sz="2800" b="1" i="1" spc="-5" dirty="0">
                <a:solidFill>
                  <a:srgbClr val="3333CC"/>
                </a:solidFill>
                <a:latin typeface="Times New Roman"/>
                <a:cs typeface="Times New Roman"/>
              </a:rPr>
              <a:t>host-to- </a:t>
            </a:r>
            <a:r>
              <a:rPr sz="2800" b="1" i="1" dirty="0">
                <a:solidFill>
                  <a:srgbClr val="3333CC"/>
                </a:solidFill>
                <a:latin typeface="Times New Roman"/>
                <a:cs typeface="Times New Roman"/>
              </a:rPr>
              <a:t> </a:t>
            </a:r>
            <a:r>
              <a:rPr sz="2800" b="1" i="1" spc="-85" dirty="0">
                <a:solidFill>
                  <a:srgbClr val="3333CC"/>
                </a:solidFill>
                <a:latin typeface="Times New Roman"/>
                <a:cs typeface="Times New Roman"/>
              </a:rPr>
              <a:t>network</a:t>
            </a:r>
            <a:r>
              <a:rPr sz="2800" b="1" i="1" spc="-85" dirty="0">
                <a:latin typeface="Times New Roman"/>
                <a:cs typeface="Times New Roman"/>
              </a:rPr>
              <a:t>,,</a:t>
            </a:r>
            <a:r>
              <a:rPr sz="2800" b="1" i="1" spc="-80" dirty="0">
                <a:latin typeface="Times New Roman"/>
                <a:cs typeface="Times New Roman"/>
              </a:rPr>
              <a:t> </a:t>
            </a:r>
            <a:r>
              <a:rPr sz="2800" b="1" i="1" spc="-75" dirty="0">
                <a:solidFill>
                  <a:srgbClr val="3333CC"/>
                </a:solidFill>
                <a:latin typeface="Times New Roman"/>
                <a:cs typeface="Times New Roman"/>
              </a:rPr>
              <a:t>internet</a:t>
            </a:r>
            <a:r>
              <a:rPr sz="2800" b="1" i="1" spc="-75" dirty="0">
                <a:latin typeface="Times New Roman"/>
                <a:cs typeface="Times New Roman"/>
              </a:rPr>
              <a:t>,,</a:t>
            </a:r>
            <a:r>
              <a:rPr sz="2800" b="1" i="1" spc="-70" dirty="0">
                <a:latin typeface="Times New Roman"/>
                <a:cs typeface="Times New Roman"/>
              </a:rPr>
              <a:t> </a:t>
            </a:r>
            <a:r>
              <a:rPr sz="2800" b="1" i="1" spc="-70" dirty="0">
                <a:solidFill>
                  <a:srgbClr val="3333CC"/>
                </a:solidFill>
                <a:latin typeface="Times New Roman"/>
                <a:cs typeface="Times New Roman"/>
              </a:rPr>
              <a:t>transport</a:t>
            </a:r>
            <a:r>
              <a:rPr sz="2800" b="1" i="1" spc="-70" dirty="0">
                <a:latin typeface="Times New Roman"/>
                <a:cs typeface="Times New Roman"/>
              </a:rPr>
              <a:t>,,</a:t>
            </a:r>
            <a:r>
              <a:rPr sz="2800" b="1" i="1" spc="-65" dirty="0">
                <a:latin typeface="Times New Roman"/>
                <a:cs typeface="Times New Roman"/>
              </a:rPr>
              <a:t> </a:t>
            </a:r>
            <a:r>
              <a:rPr sz="2800" b="1" i="1" dirty="0">
                <a:latin typeface="Times New Roman"/>
                <a:cs typeface="Times New Roman"/>
              </a:rPr>
              <a:t>and </a:t>
            </a:r>
            <a:r>
              <a:rPr sz="2800" b="1" i="1" spc="-60" dirty="0">
                <a:solidFill>
                  <a:srgbClr val="3333CC"/>
                </a:solidFill>
                <a:latin typeface="Times New Roman"/>
                <a:cs typeface="Times New Roman"/>
              </a:rPr>
              <a:t>application</a:t>
            </a:r>
            <a:r>
              <a:rPr sz="2800" b="1" i="1" spc="-60" dirty="0">
                <a:latin typeface="Times New Roman"/>
                <a:cs typeface="Times New Roman"/>
              </a:rPr>
              <a:t>..</a:t>
            </a:r>
            <a:r>
              <a:rPr sz="2800" b="1" i="1" spc="-55" dirty="0">
                <a:latin typeface="Times New Roman"/>
                <a:cs typeface="Times New Roman"/>
              </a:rPr>
              <a:t> </a:t>
            </a:r>
            <a:r>
              <a:rPr sz="2800" b="1" i="1" spc="-30" dirty="0">
                <a:latin typeface="Times New Roman"/>
                <a:cs typeface="Times New Roman"/>
              </a:rPr>
              <a:t>However, </a:t>
            </a:r>
            <a:r>
              <a:rPr sz="2800" b="1" i="1" spc="-25" dirty="0">
                <a:latin typeface="Times New Roman"/>
                <a:cs typeface="Times New Roman"/>
              </a:rPr>
              <a:t> </a:t>
            </a:r>
            <a:r>
              <a:rPr sz="2800" b="1" i="1" spc="-5" dirty="0">
                <a:latin typeface="Times New Roman"/>
                <a:cs typeface="Times New Roman"/>
              </a:rPr>
              <a:t>when TCP/IP is compared </a:t>
            </a:r>
            <a:r>
              <a:rPr sz="2800" b="1" i="1" dirty="0">
                <a:latin typeface="Times New Roman"/>
                <a:cs typeface="Times New Roman"/>
              </a:rPr>
              <a:t>to </a:t>
            </a:r>
            <a:r>
              <a:rPr sz="2800" b="1" i="1" spc="-5" dirty="0">
                <a:latin typeface="Times New Roman"/>
                <a:cs typeface="Times New Roman"/>
              </a:rPr>
              <a:t>OSI, we can </a:t>
            </a:r>
            <a:r>
              <a:rPr sz="2800" b="1" i="1" dirty="0">
                <a:latin typeface="Times New Roman"/>
                <a:cs typeface="Times New Roman"/>
              </a:rPr>
              <a:t>say that </a:t>
            </a:r>
            <a:r>
              <a:rPr sz="2800" b="1" i="1" spc="-5" dirty="0">
                <a:latin typeface="Times New Roman"/>
                <a:cs typeface="Times New Roman"/>
              </a:rPr>
              <a:t>the </a:t>
            </a:r>
            <a:r>
              <a:rPr sz="2800" b="1" i="1" dirty="0">
                <a:latin typeface="Times New Roman"/>
                <a:cs typeface="Times New Roman"/>
              </a:rPr>
              <a:t> </a:t>
            </a:r>
            <a:r>
              <a:rPr sz="2800" b="1" i="1" spc="-5" dirty="0">
                <a:latin typeface="Times New Roman"/>
                <a:cs typeface="Times New Roman"/>
              </a:rPr>
              <a:t>TCP/IP protocol</a:t>
            </a:r>
            <a:r>
              <a:rPr sz="2800" b="1" i="1" dirty="0">
                <a:latin typeface="Times New Roman"/>
                <a:cs typeface="Times New Roman"/>
              </a:rPr>
              <a:t> </a:t>
            </a:r>
            <a:r>
              <a:rPr sz="2800" b="1" i="1" spc="-5" dirty="0">
                <a:latin typeface="Times New Roman"/>
                <a:cs typeface="Times New Roman"/>
              </a:rPr>
              <a:t>suite</a:t>
            </a:r>
            <a:r>
              <a:rPr sz="2800" b="1" i="1" dirty="0">
                <a:latin typeface="Times New Roman"/>
                <a:cs typeface="Times New Roman"/>
              </a:rPr>
              <a:t> </a:t>
            </a:r>
            <a:r>
              <a:rPr sz="2800" b="1" i="1" spc="-5" dirty="0">
                <a:latin typeface="Times New Roman"/>
                <a:cs typeface="Times New Roman"/>
              </a:rPr>
              <a:t>is</a:t>
            </a:r>
            <a:r>
              <a:rPr sz="2800" b="1" i="1" dirty="0">
                <a:latin typeface="Times New Roman"/>
                <a:cs typeface="Times New Roman"/>
              </a:rPr>
              <a:t> </a:t>
            </a:r>
            <a:r>
              <a:rPr sz="2800" b="1" i="1" spc="-5" dirty="0">
                <a:latin typeface="Times New Roman"/>
                <a:cs typeface="Times New Roman"/>
              </a:rPr>
              <a:t>made</a:t>
            </a:r>
            <a:r>
              <a:rPr sz="2800" b="1" i="1" dirty="0">
                <a:latin typeface="Times New Roman"/>
                <a:cs typeface="Times New Roman"/>
              </a:rPr>
              <a:t> </a:t>
            </a:r>
            <a:r>
              <a:rPr sz="2800" b="1" i="1" spc="-5" dirty="0">
                <a:latin typeface="Times New Roman"/>
                <a:cs typeface="Times New Roman"/>
              </a:rPr>
              <a:t>of</a:t>
            </a:r>
            <a:r>
              <a:rPr sz="2800" b="1" i="1" dirty="0">
                <a:latin typeface="Times New Roman"/>
                <a:cs typeface="Times New Roman"/>
              </a:rPr>
              <a:t> </a:t>
            </a:r>
            <a:r>
              <a:rPr sz="2800" b="1" i="1" spc="-5" dirty="0">
                <a:latin typeface="Times New Roman"/>
                <a:cs typeface="Times New Roman"/>
              </a:rPr>
              <a:t>five</a:t>
            </a:r>
            <a:r>
              <a:rPr sz="2800" b="1" i="1" dirty="0">
                <a:latin typeface="Times New Roman"/>
                <a:cs typeface="Times New Roman"/>
              </a:rPr>
              <a:t> </a:t>
            </a:r>
            <a:r>
              <a:rPr sz="2800" b="1" i="1" spc="-5" dirty="0">
                <a:latin typeface="Times New Roman"/>
                <a:cs typeface="Times New Roman"/>
              </a:rPr>
              <a:t>layers:</a:t>
            </a:r>
            <a:r>
              <a:rPr sz="2800" b="1" i="1" spc="690" dirty="0">
                <a:latin typeface="Times New Roman"/>
                <a:cs typeface="Times New Roman"/>
              </a:rPr>
              <a:t> </a:t>
            </a:r>
            <a:r>
              <a:rPr sz="2800" b="1" i="1" spc="-145" dirty="0">
                <a:solidFill>
                  <a:srgbClr val="3333CC"/>
                </a:solidFill>
                <a:latin typeface="Times New Roman"/>
                <a:cs typeface="Times New Roman"/>
              </a:rPr>
              <a:t>physical</a:t>
            </a:r>
            <a:r>
              <a:rPr sz="2800" b="1" i="1" spc="-145" dirty="0">
                <a:latin typeface="Times New Roman"/>
                <a:cs typeface="Times New Roman"/>
              </a:rPr>
              <a:t>,, </a:t>
            </a:r>
            <a:r>
              <a:rPr sz="2800" b="1" i="1" spc="-685" dirty="0">
                <a:latin typeface="Times New Roman"/>
                <a:cs typeface="Times New Roman"/>
              </a:rPr>
              <a:t> </a:t>
            </a:r>
            <a:r>
              <a:rPr sz="2800" b="1" i="1" dirty="0">
                <a:solidFill>
                  <a:srgbClr val="3333CC"/>
                </a:solidFill>
                <a:latin typeface="Times New Roman"/>
                <a:cs typeface="Times New Roman"/>
              </a:rPr>
              <a:t>data</a:t>
            </a:r>
            <a:r>
              <a:rPr sz="2800" b="1" i="1" spc="-20" dirty="0">
                <a:solidFill>
                  <a:srgbClr val="3333CC"/>
                </a:solidFill>
                <a:latin typeface="Times New Roman"/>
                <a:cs typeface="Times New Roman"/>
              </a:rPr>
              <a:t> </a:t>
            </a:r>
            <a:r>
              <a:rPr sz="2800" b="1" i="1" spc="-120" dirty="0">
                <a:solidFill>
                  <a:srgbClr val="3333CC"/>
                </a:solidFill>
                <a:latin typeface="Times New Roman"/>
                <a:cs typeface="Times New Roman"/>
              </a:rPr>
              <a:t>link</a:t>
            </a:r>
            <a:r>
              <a:rPr sz="2800" b="1" i="1" spc="-120" dirty="0">
                <a:latin typeface="Times New Roman"/>
                <a:cs typeface="Times New Roman"/>
              </a:rPr>
              <a:t>,,</a:t>
            </a:r>
            <a:r>
              <a:rPr sz="2800" b="1" i="1" spc="-15" dirty="0">
                <a:latin typeface="Times New Roman"/>
                <a:cs typeface="Times New Roman"/>
              </a:rPr>
              <a:t> </a:t>
            </a:r>
            <a:r>
              <a:rPr sz="2800" b="1" i="1" spc="-80" dirty="0">
                <a:solidFill>
                  <a:srgbClr val="3333CC"/>
                </a:solidFill>
                <a:latin typeface="Times New Roman"/>
                <a:cs typeface="Times New Roman"/>
              </a:rPr>
              <a:t>network</a:t>
            </a:r>
            <a:r>
              <a:rPr sz="2800" b="1" i="1" spc="-80" dirty="0">
                <a:latin typeface="Times New Roman"/>
                <a:cs typeface="Times New Roman"/>
              </a:rPr>
              <a:t>,,</a:t>
            </a:r>
            <a:r>
              <a:rPr sz="2800" b="1" i="1" spc="-25" dirty="0">
                <a:latin typeface="Times New Roman"/>
                <a:cs typeface="Times New Roman"/>
              </a:rPr>
              <a:t> </a:t>
            </a:r>
            <a:r>
              <a:rPr sz="2800" b="1" i="1" spc="-65" dirty="0">
                <a:solidFill>
                  <a:srgbClr val="3333CC"/>
                </a:solidFill>
                <a:latin typeface="Times New Roman"/>
                <a:cs typeface="Times New Roman"/>
              </a:rPr>
              <a:t>transport</a:t>
            </a:r>
            <a:r>
              <a:rPr sz="2800" b="1" i="1" spc="-65" dirty="0">
                <a:latin typeface="Times New Roman"/>
                <a:cs typeface="Times New Roman"/>
              </a:rPr>
              <a:t>,,</a:t>
            </a:r>
            <a:r>
              <a:rPr sz="2800" b="1" i="1" spc="-25" dirty="0">
                <a:latin typeface="Times New Roman"/>
                <a:cs typeface="Times New Roman"/>
              </a:rPr>
              <a:t> </a:t>
            </a:r>
            <a:r>
              <a:rPr sz="2800" b="1" i="1" dirty="0">
                <a:latin typeface="Times New Roman"/>
                <a:cs typeface="Times New Roman"/>
              </a:rPr>
              <a:t>and</a:t>
            </a:r>
            <a:r>
              <a:rPr sz="2800" b="1" i="1" spc="-10" dirty="0">
                <a:latin typeface="Times New Roman"/>
                <a:cs typeface="Times New Roman"/>
              </a:rPr>
              <a:t> </a:t>
            </a:r>
            <a:r>
              <a:rPr sz="2800" b="1" i="1" spc="-110" dirty="0">
                <a:solidFill>
                  <a:srgbClr val="3333CC"/>
                </a:solidFill>
                <a:latin typeface="Times New Roman"/>
                <a:cs typeface="Times New Roman"/>
              </a:rPr>
              <a:t>application</a:t>
            </a:r>
            <a:r>
              <a:rPr sz="2800" b="1" i="1" spc="-110" dirty="0">
                <a:latin typeface="Times New Roman"/>
                <a:cs typeface="Times New Roman"/>
              </a:rPr>
              <a:t>..</a:t>
            </a:r>
            <a:endParaRPr sz="2800">
              <a:latin typeface="Times New Roman"/>
              <a:cs typeface="Times New Roman"/>
            </a:endParaRPr>
          </a:p>
          <a:p>
            <a:pPr marL="88900" marR="3693795" indent="27940">
              <a:lnSpc>
                <a:spcPct val="106000"/>
              </a:lnSpc>
              <a:spcBef>
                <a:spcPts val="2665"/>
              </a:spcBef>
            </a:pPr>
            <a:r>
              <a:rPr sz="2800" b="1" i="1" u="heavy" spc="-45" dirty="0">
                <a:solidFill>
                  <a:srgbClr val="FF0000"/>
                </a:solidFill>
                <a:uFill>
                  <a:solidFill>
                    <a:srgbClr val="FF0000"/>
                  </a:solidFill>
                </a:uFill>
                <a:latin typeface="Times New Roman"/>
                <a:cs typeface="Times New Roman"/>
              </a:rPr>
              <a:t>Topics</a:t>
            </a:r>
            <a:r>
              <a:rPr sz="2800" b="1" i="1" u="heavy" spc="-40" dirty="0">
                <a:solidFill>
                  <a:srgbClr val="FF0000"/>
                </a:solidFill>
                <a:uFill>
                  <a:solidFill>
                    <a:srgbClr val="FF0000"/>
                  </a:solidFill>
                </a:uFill>
                <a:latin typeface="Times New Roman"/>
                <a:cs typeface="Times New Roman"/>
              </a:rPr>
              <a:t> </a:t>
            </a:r>
            <a:r>
              <a:rPr sz="2800" b="1" i="1" u="heavy" dirty="0">
                <a:solidFill>
                  <a:srgbClr val="FF0000"/>
                </a:solidFill>
                <a:uFill>
                  <a:solidFill>
                    <a:srgbClr val="FF0000"/>
                  </a:solidFill>
                </a:uFill>
                <a:latin typeface="Times New Roman"/>
                <a:cs typeface="Times New Roman"/>
              </a:rPr>
              <a:t>discussed</a:t>
            </a:r>
            <a:r>
              <a:rPr sz="2800" b="1" i="1" u="heavy" spc="-35" dirty="0">
                <a:solidFill>
                  <a:srgbClr val="FF0000"/>
                </a:solidFill>
                <a:uFill>
                  <a:solidFill>
                    <a:srgbClr val="FF0000"/>
                  </a:solidFill>
                </a:uFill>
                <a:latin typeface="Times New Roman"/>
                <a:cs typeface="Times New Roman"/>
              </a:rPr>
              <a:t> </a:t>
            </a:r>
            <a:r>
              <a:rPr sz="2800" b="1" i="1" u="heavy" dirty="0">
                <a:solidFill>
                  <a:srgbClr val="FF0000"/>
                </a:solidFill>
                <a:uFill>
                  <a:solidFill>
                    <a:srgbClr val="FF0000"/>
                  </a:solidFill>
                </a:uFill>
                <a:latin typeface="Times New Roman"/>
                <a:cs typeface="Times New Roman"/>
              </a:rPr>
              <a:t>in</a:t>
            </a:r>
            <a:r>
              <a:rPr sz="2800" b="1" i="1" u="heavy" spc="-25" dirty="0">
                <a:solidFill>
                  <a:srgbClr val="FF0000"/>
                </a:solidFill>
                <a:uFill>
                  <a:solidFill>
                    <a:srgbClr val="FF0000"/>
                  </a:solidFill>
                </a:uFill>
                <a:latin typeface="Times New Roman"/>
                <a:cs typeface="Times New Roman"/>
              </a:rPr>
              <a:t> </a:t>
            </a:r>
            <a:r>
              <a:rPr sz="2800" b="1" i="1" u="heavy" dirty="0">
                <a:solidFill>
                  <a:srgbClr val="FF0000"/>
                </a:solidFill>
                <a:uFill>
                  <a:solidFill>
                    <a:srgbClr val="FF0000"/>
                  </a:solidFill>
                </a:uFill>
                <a:latin typeface="Times New Roman"/>
                <a:cs typeface="Times New Roman"/>
              </a:rPr>
              <a:t>this</a:t>
            </a:r>
            <a:r>
              <a:rPr sz="2800" b="1" i="1" u="heavy" spc="-35" dirty="0">
                <a:solidFill>
                  <a:srgbClr val="FF0000"/>
                </a:solidFill>
                <a:uFill>
                  <a:solidFill>
                    <a:srgbClr val="FF0000"/>
                  </a:solidFill>
                </a:uFill>
                <a:latin typeface="Times New Roman"/>
                <a:cs typeface="Times New Roman"/>
              </a:rPr>
              <a:t> </a:t>
            </a:r>
            <a:r>
              <a:rPr sz="2800" b="1" i="1" u="heavy" dirty="0">
                <a:solidFill>
                  <a:srgbClr val="FF0000"/>
                </a:solidFill>
                <a:uFill>
                  <a:solidFill>
                    <a:srgbClr val="FF0000"/>
                  </a:solidFill>
                </a:uFill>
                <a:latin typeface="Times New Roman"/>
                <a:cs typeface="Times New Roman"/>
              </a:rPr>
              <a:t>section: </a:t>
            </a:r>
            <a:r>
              <a:rPr sz="2800" b="1" i="1" spc="-685" dirty="0">
                <a:solidFill>
                  <a:srgbClr val="FF0000"/>
                </a:solidFill>
                <a:latin typeface="Times New Roman"/>
                <a:cs typeface="Times New Roman"/>
              </a:rPr>
              <a:t> </a:t>
            </a:r>
            <a:r>
              <a:rPr sz="2400" b="1" spc="-5" dirty="0">
                <a:solidFill>
                  <a:srgbClr val="0033CC"/>
                </a:solidFill>
                <a:latin typeface="Times New Roman"/>
                <a:cs typeface="Times New Roman"/>
              </a:rPr>
              <a:t>Physical</a:t>
            </a:r>
            <a:r>
              <a:rPr sz="2400" b="1" spc="-20" dirty="0">
                <a:solidFill>
                  <a:srgbClr val="0033CC"/>
                </a:solidFill>
                <a:latin typeface="Times New Roman"/>
                <a:cs typeface="Times New Roman"/>
              </a:rPr>
              <a:t> </a:t>
            </a:r>
            <a:r>
              <a:rPr sz="2400" b="1" spc="-5" dirty="0">
                <a:solidFill>
                  <a:srgbClr val="0033CC"/>
                </a:solidFill>
                <a:latin typeface="Times New Roman"/>
                <a:cs typeface="Times New Roman"/>
              </a:rPr>
              <a:t>and</a:t>
            </a:r>
            <a:r>
              <a:rPr sz="2400" b="1" spc="5" dirty="0">
                <a:solidFill>
                  <a:srgbClr val="0033CC"/>
                </a:solidFill>
                <a:latin typeface="Times New Roman"/>
                <a:cs typeface="Times New Roman"/>
              </a:rPr>
              <a:t> </a:t>
            </a:r>
            <a:r>
              <a:rPr sz="2400" b="1" spc="-5" dirty="0">
                <a:solidFill>
                  <a:srgbClr val="0033CC"/>
                </a:solidFill>
                <a:latin typeface="Times New Roman"/>
                <a:cs typeface="Times New Roman"/>
              </a:rPr>
              <a:t>Data</a:t>
            </a:r>
            <a:r>
              <a:rPr sz="2400" b="1" spc="5" dirty="0">
                <a:solidFill>
                  <a:srgbClr val="0033CC"/>
                </a:solidFill>
                <a:latin typeface="Times New Roman"/>
                <a:cs typeface="Times New Roman"/>
              </a:rPr>
              <a:t> </a:t>
            </a:r>
            <a:r>
              <a:rPr sz="2400" b="1" spc="-5" dirty="0">
                <a:solidFill>
                  <a:srgbClr val="0033CC"/>
                </a:solidFill>
                <a:latin typeface="Times New Roman"/>
                <a:cs typeface="Times New Roman"/>
              </a:rPr>
              <a:t>Link</a:t>
            </a:r>
            <a:r>
              <a:rPr sz="2400" b="1" dirty="0">
                <a:solidFill>
                  <a:srgbClr val="0033CC"/>
                </a:solidFill>
                <a:latin typeface="Times New Roman"/>
                <a:cs typeface="Times New Roman"/>
              </a:rPr>
              <a:t> Layers </a:t>
            </a:r>
            <a:r>
              <a:rPr sz="2400" b="1" spc="5" dirty="0">
                <a:solidFill>
                  <a:srgbClr val="0033CC"/>
                </a:solidFill>
                <a:latin typeface="Times New Roman"/>
                <a:cs typeface="Times New Roman"/>
              </a:rPr>
              <a:t> </a:t>
            </a:r>
            <a:r>
              <a:rPr sz="2400" b="1" spc="-5" dirty="0">
                <a:solidFill>
                  <a:srgbClr val="0033CC"/>
                </a:solidFill>
                <a:latin typeface="Times New Roman"/>
                <a:cs typeface="Times New Roman"/>
              </a:rPr>
              <a:t>Network </a:t>
            </a:r>
            <a:r>
              <a:rPr sz="2400" b="1" dirty="0">
                <a:solidFill>
                  <a:srgbClr val="0033CC"/>
                </a:solidFill>
                <a:latin typeface="Times New Roman"/>
                <a:cs typeface="Times New Roman"/>
              </a:rPr>
              <a:t>Layer</a:t>
            </a:r>
            <a:endParaRPr sz="2400">
              <a:latin typeface="Times New Roman"/>
              <a:cs typeface="Times New Roman"/>
            </a:endParaRPr>
          </a:p>
          <a:p>
            <a:pPr marL="88900" marR="5989320">
              <a:lnSpc>
                <a:spcPct val="100000"/>
              </a:lnSpc>
            </a:pPr>
            <a:r>
              <a:rPr sz="2400" b="1" spc="-25" dirty="0">
                <a:solidFill>
                  <a:srgbClr val="0033CC"/>
                </a:solidFill>
                <a:latin typeface="Times New Roman"/>
                <a:cs typeface="Times New Roman"/>
              </a:rPr>
              <a:t>Transport</a:t>
            </a:r>
            <a:r>
              <a:rPr sz="2400" b="1" spc="-15" dirty="0">
                <a:solidFill>
                  <a:srgbClr val="0033CC"/>
                </a:solidFill>
                <a:latin typeface="Times New Roman"/>
                <a:cs typeface="Times New Roman"/>
              </a:rPr>
              <a:t> </a:t>
            </a:r>
            <a:r>
              <a:rPr sz="2400" b="1" dirty="0">
                <a:solidFill>
                  <a:srgbClr val="0033CC"/>
                </a:solidFill>
                <a:latin typeface="Times New Roman"/>
                <a:cs typeface="Times New Roman"/>
              </a:rPr>
              <a:t>Layer </a:t>
            </a:r>
            <a:r>
              <a:rPr sz="2400" b="1" spc="5" dirty="0">
                <a:solidFill>
                  <a:srgbClr val="0033CC"/>
                </a:solidFill>
                <a:latin typeface="Times New Roman"/>
                <a:cs typeface="Times New Roman"/>
              </a:rPr>
              <a:t> </a:t>
            </a:r>
            <a:r>
              <a:rPr sz="2400" b="1" spc="-5" dirty="0">
                <a:solidFill>
                  <a:srgbClr val="0033CC"/>
                </a:solidFill>
                <a:latin typeface="Times New Roman"/>
                <a:cs typeface="Times New Roman"/>
              </a:rPr>
              <a:t>Application</a:t>
            </a:r>
            <a:r>
              <a:rPr sz="2400" b="1" spc="-90" dirty="0">
                <a:solidFill>
                  <a:srgbClr val="0033CC"/>
                </a:solidFill>
                <a:latin typeface="Times New Roman"/>
                <a:cs typeface="Times New Roman"/>
              </a:rPr>
              <a:t> </a:t>
            </a:r>
            <a:r>
              <a:rPr sz="2400" b="1" spc="-5" dirty="0">
                <a:solidFill>
                  <a:srgbClr val="0033CC"/>
                </a:solidFill>
                <a:latin typeface="Times New Roman"/>
                <a:cs typeface="Times New Roman"/>
              </a:rPr>
              <a:t>Layer</a:t>
            </a:r>
            <a:endParaRPr sz="2400">
              <a:latin typeface="Times New Roman"/>
              <a:cs typeface="Times New Roman"/>
            </a:endParaRPr>
          </a:p>
        </p:txBody>
      </p:sp>
      <p:sp>
        <p:nvSpPr>
          <p:cNvPr id="9" name="object 9"/>
          <p:cNvSpPr txBox="1">
            <a:spLocks noGrp="1"/>
          </p:cNvSpPr>
          <p:nvPr>
            <p:ph type="sldNum" sz="quarter" idx="7"/>
          </p:nvPr>
        </p:nvSpPr>
        <p:spPr>
          <a:prstGeom prst="rect">
            <a:avLst/>
          </a:prstGeom>
        </p:spPr>
        <p:txBody>
          <a:bodyPr vert="horz" wrap="square" lIns="0" tIns="0" rIns="0" bIns="0" rtlCol="0">
            <a:spAutoFit/>
          </a:bodyPr>
          <a:lstStyle/>
          <a:p>
            <a:pPr marL="12700">
              <a:lnSpc>
                <a:spcPts val="2310"/>
              </a:lnSpc>
            </a:pPr>
            <a:r>
              <a:rPr spc="-5" dirty="0"/>
              <a:t>2.</a:t>
            </a:r>
            <a:fld id="{81D60167-4931-47E6-BA6A-407CBD079E47}" type="slidenum">
              <a:rPr spc="-5" dirty="0"/>
              <a:t>40</a:t>
            </a:fld>
            <a:endParaRPr spc="-5"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58373" y="752347"/>
            <a:ext cx="4085590" cy="391160"/>
          </a:xfrm>
          <a:prstGeom prst="rect">
            <a:avLst/>
          </a:prstGeom>
        </p:spPr>
        <p:txBody>
          <a:bodyPr vert="horz" wrap="square" lIns="0" tIns="12700" rIns="0" bIns="0" rtlCol="0">
            <a:spAutoFit/>
          </a:bodyPr>
          <a:lstStyle/>
          <a:p>
            <a:pPr marL="12700">
              <a:lnSpc>
                <a:spcPct val="100000"/>
              </a:lnSpc>
              <a:spcBef>
                <a:spcPts val="100"/>
              </a:spcBef>
              <a:tabLst>
                <a:tab pos="1630045" algn="l"/>
              </a:tabLst>
            </a:pPr>
            <a:r>
              <a:rPr sz="2400" spc="-15" dirty="0">
                <a:solidFill>
                  <a:srgbClr val="3333CC"/>
                </a:solidFill>
              </a:rPr>
              <a:t>Figure</a:t>
            </a:r>
            <a:r>
              <a:rPr sz="2400" spc="-5" dirty="0">
                <a:solidFill>
                  <a:srgbClr val="3333CC"/>
                </a:solidFill>
              </a:rPr>
              <a:t> 2.16	</a:t>
            </a:r>
            <a:r>
              <a:rPr sz="2000" i="1" spc="-5" dirty="0">
                <a:latin typeface="Times New Roman"/>
                <a:cs typeface="Times New Roman"/>
              </a:rPr>
              <a:t>TCP/IP</a:t>
            </a:r>
            <a:r>
              <a:rPr sz="2000" i="1" spc="-75" dirty="0">
                <a:latin typeface="Times New Roman"/>
                <a:cs typeface="Times New Roman"/>
              </a:rPr>
              <a:t> </a:t>
            </a:r>
            <a:r>
              <a:rPr sz="2000" i="1" spc="-5" dirty="0">
                <a:latin typeface="Times New Roman"/>
                <a:cs typeface="Times New Roman"/>
              </a:rPr>
              <a:t>and</a:t>
            </a:r>
            <a:r>
              <a:rPr sz="2000" i="1" spc="-15" dirty="0">
                <a:latin typeface="Times New Roman"/>
                <a:cs typeface="Times New Roman"/>
              </a:rPr>
              <a:t> </a:t>
            </a:r>
            <a:r>
              <a:rPr sz="2000" i="1" spc="-5" dirty="0">
                <a:latin typeface="Times New Roman"/>
                <a:cs typeface="Times New Roman"/>
              </a:rPr>
              <a:t>OSI model</a:t>
            </a:r>
            <a:endParaRPr sz="2000">
              <a:latin typeface="Times New Roman"/>
              <a:cs typeface="Times New Roman"/>
            </a:endParaRPr>
          </a:p>
        </p:txBody>
      </p:sp>
      <p:sp>
        <p:nvSpPr>
          <p:cNvPr id="3" name="object 3"/>
          <p:cNvSpPr/>
          <p:nvPr/>
        </p:nvSpPr>
        <p:spPr>
          <a:xfrm>
            <a:off x="927239" y="1330452"/>
            <a:ext cx="8763000" cy="19050"/>
          </a:xfrm>
          <a:custGeom>
            <a:avLst/>
            <a:gdLst/>
            <a:ahLst/>
            <a:cxnLst/>
            <a:rect l="l" t="t" r="r" b="b"/>
            <a:pathLst>
              <a:path w="8763000" h="19050">
                <a:moveTo>
                  <a:pt x="8763000" y="19049"/>
                </a:moveTo>
                <a:lnTo>
                  <a:pt x="8763000" y="0"/>
                </a:lnTo>
                <a:lnTo>
                  <a:pt x="0" y="0"/>
                </a:lnTo>
                <a:lnTo>
                  <a:pt x="0" y="19050"/>
                </a:lnTo>
                <a:lnTo>
                  <a:pt x="8763000" y="19049"/>
                </a:lnTo>
                <a:close/>
              </a:path>
            </a:pathLst>
          </a:custGeom>
          <a:solidFill>
            <a:srgbClr val="FF0000"/>
          </a:solidFill>
        </p:spPr>
        <p:txBody>
          <a:bodyPr wrap="square" lIns="0" tIns="0" rIns="0" bIns="0" rtlCol="0"/>
          <a:lstStyle/>
          <a:p>
            <a:endParaRPr/>
          </a:p>
        </p:txBody>
      </p:sp>
      <p:pic>
        <p:nvPicPr>
          <p:cNvPr id="4" name="object 4"/>
          <p:cNvPicPr/>
          <p:nvPr/>
        </p:nvPicPr>
        <p:blipFill>
          <a:blip r:embed="rId2" cstate="print"/>
          <a:stretch>
            <a:fillRect/>
          </a:stretch>
        </p:blipFill>
        <p:spPr>
          <a:xfrm>
            <a:off x="1472069" y="1369696"/>
            <a:ext cx="7532369" cy="5002529"/>
          </a:xfrm>
          <a:prstGeom prst="rect">
            <a:avLst/>
          </a:prstGeom>
        </p:spPr>
      </p:pic>
      <p:sp>
        <p:nvSpPr>
          <p:cNvPr id="5" name="object 5"/>
          <p:cNvSpPr/>
          <p:nvPr/>
        </p:nvSpPr>
        <p:spPr>
          <a:xfrm>
            <a:off x="927239" y="6635495"/>
            <a:ext cx="8763000" cy="76200"/>
          </a:xfrm>
          <a:custGeom>
            <a:avLst/>
            <a:gdLst/>
            <a:ahLst/>
            <a:cxnLst/>
            <a:rect l="l" t="t" r="r" b="b"/>
            <a:pathLst>
              <a:path w="8763000" h="76200">
                <a:moveTo>
                  <a:pt x="8763000" y="76200"/>
                </a:moveTo>
                <a:lnTo>
                  <a:pt x="8763000" y="0"/>
                </a:lnTo>
                <a:lnTo>
                  <a:pt x="0" y="0"/>
                </a:lnTo>
                <a:lnTo>
                  <a:pt x="0" y="76200"/>
                </a:lnTo>
                <a:lnTo>
                  <a:pt x="8763000" y="76200"/>
                </a:lnTo>
                <a:close/>
              </a:path>
            </a:pathLst>
          </a:custGeom>
          <a:solidFill>
            <a:srgbClr val="FF0000"/>
          </a:solidFill>
        </p:spPr>
        <p:txBody>
          <a:bodyPr wrap="square" lIns="0" tIns="0" rIns="0" bIns="0" rtlCol="0"/>
          <a:lstStyle/>
          <a:p>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2700">
              <a:lnSpc>
                <a:spcPts val="2310"/>
              </a:lnSpc>
            </a:pPr>
            <a:r>
              <a:rPr spc="-5" dirty="0"/>
              <a:t>2.</a:t>
            </a:r>
            <a:fld id="{81D60167-4931-47E6-BA6A-407CBD079E47}" type="slidenum">
              <a:rPr spc="-5" dirty="0"/>
              <a:t>41</a:t>
            </a:fld>
            <a:endParaRPr spc="-5"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58373" y="752347"/>
            <a:ext cx="4085590" cy="391160"/>
          </a:xfrm>
          <a:prstGeom prst="rect">
            <a:avLst/>
          </a:prstGeom>
        </p:spPr>
        <p:txBody>
          <a:bodyPr vert="horz" wrap="square" lIns="0" tIns="12700" rIns="0" bIns="0" rtlCol="0">
            <a:spAutoFit/>
          </a:bodyPr>
          <a:lstStyle/>
          <a:p>
            <a:pPr marL="12700">
              <a:lnSpc>
                <a:spcPct val="100000"/>
              </a:lnSpc>
              <a:spcBef>
                <a:spcPts val="100"/>
              </a:spcBef>
              <a:tabLst>
                <a:tab pos="1630045" algn="l"/>
              </a:tabLst>
            </a:pPr>
            <a:r>
              <a:rPr sz="2400" spc="-15" dirty="0">
                <a:solidFill>
                  <a:srgbClr val="3333CC"/>
                </a:solidFill>
              </a:rPr>
              <a:t>Figure</a:t>
            </a:r>
            <a:r>
              <a:rPr sz="2400" spc="-5" dirty="0">
                <a:solidFill>
                  <a:srgbClr val="3333CC"/>
                </a:solidFill>
              </a:rPr>
              <a:t> 2.16	</a:t>
            </a:r>
            <a:r>
              <a:rPr sz="2000" i="1" spc="-5" dirty="0">
                <a:latin typeface="Times New Roman"/>
                <a:cs typeface="Times New Roman"/>
              </a:rPr>
              <a:t>TCP/IP</a:t>
            </a:r>
            <a:r>
              <a:rPr sz="2000" i="1" spc="-75" dirty="0">
                <a:latin typeface="Times New Roman"/>
                <a:cs typeface="Times New Roman"/>
              </a:rPr>
              <a:t> </a:t>
            </a:r>
            <a:r>
              <a:rPr sz="2000" i="1" spc="-5" dirty="0">
                <a:latin typeface="Times New Roman"/>
                <a:cs typeface="Times New Roman"/>
              </a:rPr>
              <a:t>and</a:t>
            </a:r>
            <a:r>
              <a:rPr sz="2000" i="1" spc="-15" dirty="0">
                <a:latin typeface="Times New Roman"/>
                <a:cs typeface="Times New Roman"/>
              </a:rPr>
              <a:t> </a:t>
            </a:r>
            <a:r>
              <a:rPr sz="2000" i="1" spc="-5" dirty="0">
                <a:latin typeface="Times New Roman"/>
                <a:cs typeface="Times New Roman"/>
              </a:rPr>
              <a:t>OSI model</a:t>
            </a:r>
            <a:endParaRPr sz="2000">
              <a:latin typeface="Times New Roman"/>
              <a:cs typeface="Times New Roman"/>
            </a:endParaRPr>
          </a:p>
        </p:txBody>
      </p:sp>
      <p:sp>
        <p:nvSpPr>
          <p:cNvPr id="3" name="object 3"/>
          <p:cNvSpPr/>
          <p:nvPr/>
        </p:nvSpPr>
        <p:spPr>
          <a:xfrm>
            <a:off x="927239" y="1330452"/>
            <a:ext cx="8763000" cy="19050"/>
          </a:xfrm>
          <a:custGeom>
            <a:avLst/>
            <a:gdLst/>
            <a:ahLst/>
            <a:cxnLst/>
            <a:rect l="l" t="t" r="r" b="b"/>
            <a:pathLst>
              <a:path w="8763000" h="19050">
                <a:moveTo>
                  <a:pt x="8763000" y="19049"/>
                </a:moveTo>
                <a:lnTo>
                  <a:pt x="8763000" y="0"/>
                </a:lnTo>
                <a:lnTo>
                  <a:pt x="0" y="0"/>
                </a:lnTo>
                <a:lnTo>
                  <a:pt x="0" y="19050"/>
                </a:lnTo>
                <a:lnTo>
                  <a:pt x="8763000" y="19049"/>
                </a:lnTo>
                <a:close/>
              </a:path>
            </a:pathLst>
          </a:custGeom>
          <a:solidFill>
            <a:srgbClr val="FF0000"/>
          </a:solidFill>
        </p:spPr>
        <p:txBody>
          <a:bodyPr wrap="square" lIns="0" tIns="0" rIns="0" bIns="0" rtlCol="0"/>
          <a:lstStyle/>
          <a:p>
            <a:endParaRPr/>
          </a:p>
        </p:txBody>
      </p:sp>
      <p:sp>
        <p:nvSpPr>
          <p:cNvPr id="5" name="object 5"/>
          <p:cNvSpPr/>
          <p:nvPr/>
        </p:nvSpPr>
        <p:spPr>
          <a:xfrm>
            <a:off x="927239" y="6635495"/>
            <a:ext cx="8763000" cy="76200"/>
          </a:xfrm>
          <a:custGeom>
            <a:avLst/>
            <a:gdLst/>
            <a:ahLst/>
            <a:cxnLst/>
            <a:rect l="l" t="t" r="r" b="b"/>
            <a:pathLst>
              <a:path w="8763000" h="76200">
                <a:moveTo>
                  <a:pt x="8763000" y="76200"/>
                </a:moveTo>
                <a:lnTo>
                  <a:pt x="8763000" y="0"/>
                </a:lnTo>
                <a:lnTo>
                  <a:pt x="0" y="0"/>
                </a:lnTo>
                <a:lnTo>
                  <a:pt x="0" y="76200"/>
                </a:lnTo>
                <a:lnTo>
                  <a:pt x="8763000" y="76200"/>
                </a:lnTo>
                <a:close/>
              </a:path>
            </a:pathLst>
          </a:custGeom>
          <a:solidFill>
            <a:srgbClr val="FF0000"/>
          </a:solidFill>
        </p:spPr>
        <p:txBody>
          <a:bodyPr wrap="square" lIns="0" tIns="0" rIns="0" bIns="0" rtlCol="0"/>
          <a:lstStyle/>
          <a:p>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2700">
              <a:lnSpc>
                <a:spcPts val="2310"/>
              </a:lnSpc>
            </a:pPr>
            <a:r>
              <a:rPr spc="-5" dirty="0"/>
              <a:t>2.</a:t>
            </a:r>
            <a:fld id="{81D60167-4931-47E6-BA6A-407CBD079E47}" type="slidenum">
              <a:rPr spc="-5" dirty="0"/>
              <a:t>42</a:t>
            </a:fld>
            <a:endParaRPr spc="-5" dirty="0"/>
          </a:p>
        </p:txBody>
      </p:sp>
      <p:sp>
        <p:nvSpPr>
          <p:cNvPr id="7" name="Rectangle 6"/>
          <p:cNvSpPr/>
          <p:nvPr/>
        </p:nvSpPr>
        <p:spPr>
          <a:xfrm>
            <a:off x="1079500" y="1419225"/>
            <a:ext cx="8839200" cy="4401205"/>
          </a:xfrm>
          <a:prstGeom prst="rect">
            <a:avLst/>
          </a:prstGeom>
        </p:spPr>
        <p:txBody>
          <a:bodyPr wrap="square">
            <a:spAutoFit/>
          </a:bodyPr>
          <a:lstStyle/>
          <a:p>
            <a:pPr algn="just"/>
            <a:r>
              <a:rPr lang="en-US" sz="2800" b="1" dirty="0">
                <a:solidFill>
                  <a:srgbClr val="FF0000"/>
                </a:solidFill>
                <a:latin typeface="Times New Roman" panose="02020603050405020304" pitchFamily="18" charset="0"/>
                <a:cs typeface="Times New Roman" panose="02020603050405020304" pitchFamily="18" charset="0"/>
              </a:rPr>
              <a:t>Physical and Data Link Layers: </a:t>
            </a:r>
          </a:p>
          <a:p>
            <a:pPr algn="just"/>
            <a:r>
              <a:rPr lang="en-US" sz="2800" dirty="0">
                <a:latin typeface="Times New Roman" panose="02020603050405020304" pitchFamily="18" charset="0"/>
                <a:cs typeface="Times New Roman" panose="02020603050405020304" pitchFamily="18" charset="0"/>
              </a:rPr>
              <a:t>At the physical and data link layers, TCP/IP does not define any specific protocol. It supports all the standard and proprietary protocols. A network in a TCP/IP internetwork</a:t>
            </a:r>
          </a:p>
          <a:p>
            <a:pPr algn="just"/>
            <a:r>
              <a:rPr lang="en-US" sz="2800" dirty="0">
                <a:latin typeface="Times New Roman" panose="02020603050405020304" pitchFamily="18" charset="0"/>
                <a:cs typeface="Times New Roman" panose="02020603050405020304" pitchFamily="18" charset="0"/>
              </a:rPr>
              <a:t>can be a local-area network or a wide-area network.</a:t>
            </a:r>
          </a:p>
          <a:p>
            <a:pPr algn="just"/>
            <a:r>
              <a:rPr lang="en-IN" sz="2800" b="1" dirty="0">
                <a:solidFill>
                  <a:srgbClr val="FF0000"/>
                </a:solidFill>
                <a:latin typeface="Times New Roman" panose="02020603050405020304" pitchFamily="18" charset="0"/>
                <a:cs typeface="Times New Roman" panose="02020603050405020304" pitchFamily="18" charset="0"/>
              </a:rPr>
              <a:t>Network Layer: </a:t>
            </a:r>
          </a:p>
          <a:p>
            <a:pPr algn="just"/>
            <a:r>
              <a:rPr lang="en-US" sz="2800" dirty="0">
                <a:latin typeface="Times New Roman" panose="02020603050405020304" pitchFamily="18" charset="0"/>
                <a:cs typeface="Times New Roman" panose="02020603050405020304" pitchFamily="18" charset="0"/>
              </a:rPr>
              <a:t>At the network layer (or, more accurately, the internetwork layer), TCP/IP supports the Internetworking Protocol. IP, in turn, uses four supporting protocols: ARP, RARP, ICMP, and IGMP.</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3899717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58373" y="752347"/>
            <a:ext cx="4085590" cy="391160"/>
          </a:xfrm>
          <a:prstGeom prst="rect">
            <a:avLst/>
          </a:prstGeom>
        </p:spPr>
        <p:txBody>
          <a:bodyPr vert="horz" wrap="square" lIns="0" tIns="12700" rIns="0" bIns="0" rtlCol="0">
            <a:spAutoFit/>
          </a:bodyPr>
          <a:lstStyle/>
          <a:p>
            <a:pPr marL="12700">
              <a:lnSpc>
                <a:spcPct val="100000"/>
              </a:lnSpc>
              <a:spcBef>
                <a:spcPts val="100"/>
              </a:spcBef>
              <a:tabLst>
                <a:tab pos="1630045" algn="l"/>
              </a:tabLst>
            </a:pPr>
            <a:r>
              <a:rPr sz="2400" spc="-15" dirty="0">
                <a:solidFill>
                  <a:srgbClr val="3333CC"/>
                </a:solidFill>
              </a:rPr>
              <a:t>Figure</a:t>
            </a:r>
            <a:r>
              <a:rPr sz="2400" spc="-5" dirty="0">
                <a:solidFill>
                  <a:srgbClr val="3333CC"/>
                </a:solidFill>
              </a:rPr>
              <a:t> 2.16	</a:t>
            </a:r>
            <a:r>
              <a:rPr sz="2000" i="1" spc="-5" dirty="0">
                <a:latin typeface="Times New Roman"/>
                <a:cs typeface="Times New Roman"/>
              </a:rPr>
              <a:t>TCP/IP</a:t>
            </a:r>
            <a:r>
              <a:rPr sz="2000" i="1" spc="-75" dirty="0">
                <a:latin typeface="Times New Roman"/>
                <a:cs typeface="Times New Roman"/>
              </a:rPr>
              <a:t> </a:t>
            </a:r>
            <a:r>
              <a:rPr sz="2000" i="1" spc="-5" dirty="0">
                <a:latin typeface="Times New Roman"/>
                <a:cs typeface="Times New Roman"/>
              </a:rPr>
              <a:t>and</a:t>
            </a:r>
            <a:r>
              <a:rPr sz="2000" i="1" spc="-15" dirty="0">
                <a:latin typeface="Times New Roman"/>
                <a:cs typeface="Times New Roman"/>
              </a:rPr>
              <a:t> </a:t>
            </a:r>
            <a:r>
              <a:rPr sz="2000" i="1" spc="-5" dirty="0">
                <a:latin typeface="Times New Roman"/>
                <a:cs typeface="Times New Roman"/>
              </a:rPr>
              <a:t>OSI model</a:t>
            </a:r>
            <a:endParaRPr sz="2000">
              <a:latin typeface="Times New Roman"/>
              <a:cs typeface="Times New Roman"/>
            </a:endParaRPr>
          </a:p>
        </p:txBody>
      </p:sp>
      <p:sp>
        <p:nvSpPr>
          <p:cNvPr id="3" name="object 3"/>
          <p:cNvSpPr/>
          <p:nvPr/>
        </p:nvSpPr>
        <p:spPr>
          <a:xfrm>
            <a:off x="927239" y="1330452"/>
            <a:ext cx="8763000" cy="19050"/>
          </a:xfrm>
          <a:custGeom>
            <a:avLst/>
            <a:gdLst/>
            <a:ahLst/>
            <a:cxnLst/>
            <a:rect l="l" t="t" r="r" b="b"/>
            <a:pathLst>
              <a:path w="8763000" h="19050">
                <a:moveTo>
                  <a:pt x="8763000" y="19049"/>
                </a:moveTo>
                <a:lnTo>
                  <a:pt x="8763000" y="0"/>
                </a:lnTo>
                <a:lnTo>
                  <a:pt x="0" y="0"/>
                </a:lnTo>
                <a:lnTo>
                  <a:pt x="0" y="19050"/>
                </a:lnTo>
                <a:lnTo>
                  <a:pt x="8763000" y="19049"/>
                </a:lnTo>
                <a:close/>
              </a:path>
            </a:pathLst>
          </a:custGeom>
          <a:solidFill>
            <a:srgbClr val="FF0000"/>
          </a:solidFill>
        </p:spPr>
        <p:txBody>
          <a:bodyPr wrap="square" lIns="0" tIns="0" rIns="0" bIns="0" rtlCol="0"/>
          <a:lstStyle/>
          <a:p>
            <a:endParaRPr/>
          </a:p>
        </p:txBody>
      </p:sp>
      <p:sp>
        <p:nvSpPr>
          <p:cNvPr id="5" name="object 5"/>
          <p:cNvSpPr/>
          <p:nvPr/>
        </p:nvSpPr>
        <p:spPr>
          <a:xfrm>
            <a:off x="1155700" y="7210425"/>
            <a:ext cx="8763000" cy="76200"/>
          </a:xfrm>
          <a:custGeom>
            <a:avLst/>
            <a:gdLst/>
            <a:ahLst/>
            <a:cxnLst/>
            <a:rect l="l" t="t" r="r" b="b"/>
            <a:pathLst>
              <a:path w="8763000" h="76200">
                <a:moveTo>
                  <a:pt x="8763000" y="76200"/>
                </a:moveTo>
                <a:lnTo>
                  <a:pt x="8763000" y="0"/>
                </a:lnTo>
                <a:lnTo>
                  <a:pt x="0" y="0"/>
                </a:lnTo>
                <a:lnTo>
                  <a:pt x="0" y="76200"/>
                </a:lnTo>
                <a:lnTo>
                  <a:pt x="8763000" y="76200"/>
                </a:lnTo>
                <a:close/>
              </a:path>
            </a:pathLst>
          </a:custGeom>
          <a:solidFill>
            <a:srgbClr val="FF0000"/>
          </a:solidFill>
        </p:spPr>
        <p:txBody>
          <a:bodyPr wrap="square" lIns="0" tIns="0" rIns="0" bIns="0" rtlCol="0"/>
          <a:lstStyle/>
          <a:p>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2700">
              <a:lnSpc>
                <a:spcPts val="2310"/>
              </a:lnSpc>
            </a:pPr>
            <a:r>
              <a:rPr spc="-5" dirty="0"/>
              <a:t>2.</a:t>
            </a:r>
            <a:fld id="{81D60167-4931-47E6-BA6A-407CBD079E47}" type="slidenum">
              <a:rPr spc="-5" dirty="0"/>
              <a:t>43</a:t>
            </a:fld>
            <a:endParaRPr spc="-5" dirty="0"/>
          </a:p>
        </p:txBody>
      </p:sp>
      <p:sp>
        <p:nvSpPr>
          <p:cNvPr id="7" name="Rectangle 6"/>
          <p:cNvSpPr/>
          <p:nvPr/>
        </p:nvSpPr>
        <p:spPr>
          <a:xfrm>
            <a:off x="774700" y="1430542"/>
            <a:ext cx="8839200" cy="6124754"/>
          </a:xfrm>
          <a:prstGeom prst="rect">
            <a:avLst/>
          </a:prstGeom>
        </p:spPr>
        <p:txBody>
          <a:bodyPr wrap="square">
            <a:spAutoFit/>
          </a:bodyPr>
          <a:lstStyle/>
          <a:p>
            <a:pPr marL="630238" indent="-457200" algn="just">
              <a:buFont typeface="Wingdings" panose="05000000000000000000" pitchFamily="2" charset="2"/>
              <a:buChar char="Ø"/>
            </a:pPr>
            <a:r>
              <a:rPr lang="en-IN" sz="2800" dirty="0">
                <a:solidFill>
                  <a:srgbClr val="FF0000"/>
                </a:solidFill>
                <a:latin typeface="Times New Roman" panose="02020603050405020304" pitchFamily="18" charset="0"/>
                <a:cs typeface="Times New Roman" panose="02020603050405020304" pitchFamily="18" charset="0"/>
              </a:rPr>
              <a:t>Internetworking Protocol (IP) : </a:t>
            </a:r>
            <a:r>
              <a:rPr lang="en-US" sz="2800" dirty="0">
                <a:latin typeface="Times New Roman" panose="02020603050405020304" pitchFamily="18" charset="0"/>
                <a:cs typeface="Times New Roman" panose="02020603050405020304" pitchFamily="18" charset="0"/>
              </a:rPr>
              <a:t>It is an unreliable and connectionless protocol-a best-effort delivery service.</a:t>
            </a:r>
            <a:endParaRPr lang="en-IN" sz="2800" dirty="0">
              <a:latin typeface="Times New Roman" panose="02020603050405020304" pitchFamily="18" charset="0"/>
              <a:cs typeface="Times New Roman" panose="02020603050405020304" pitchFamily="18" charset="0"/>
            </a:endParaRPr>
          </a:p>
          <a:p>
            <a:pPr marL="630238" indent="-457200" algn="just">
              <a:buFont typeface="Wingdings" panose="05000000000000000000" pitchFamily="2" charset="2"/>
              <a:buChar char="Ø"/>
            </a:pPr>
            <a:r>
              <a:rPr lang="en-IN" sz="2800" dirty="0">
                <a:solidFill>
                  <a:srgbClr val="FF0000"/>
                </a:solidFill>
                <a:latin typeface="Times New Roman" panose="02020603050405020304" pitchFamily="18" charset="0"/>
                <a:cs typeface="Times New Roman" panose="02020603050405020304" pitchFamily="18" charset="0"/>
              </a:rPr>
              <a:t>Address Resolution Protocol (ARP)</a:t>
            </a:r>
            <a:r>
              <a:rPr lang="en-IN" sz="2800"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ARP is used to find the physical address of the node when its Internet address is known.</a:t>
            </a:r>
            <a:endParaRPr lang="en-IN" sz="2800" dirty="0">
              <a:latin typeface="Times New Roman" panose="02020603050405020304" pitchFamily="18" charset="0"/>
              <a:cs typeface="Times New Roman" panose="02020603050405020304" pitchFamily="18" charset="0"/>
            </a:endParaRPr>
          </a:p>
          <a:p>
            <a:pPr marL="630238" indent="-457200" algn="just">
              <a:buFont typeface="Wingdings" panose="05000000000000000000" pitchFamily="2" charset="2"/>
              <a:buChar char="Ø"/>
            </a:pPr>
            <a:r>
              <a:rPr lang="en-US" sz="2800" dirty="0">
                <a:solidFill>
                  <a:srgbClr val="FF0000"/>
                </a:solidFill>
                <a:latin typeface="Times New Roman" panose="02020603050405020304" pitchFamily="18" charset="0"/>
                <a:cs typeface="Times New Roman" panose="02020603050405020304" pitchFamily="18" charset="0"/>
              </a:rPr>
              <a:t>Reverse Address Resolution Protocol (RARP)</a:t>
            </a:r>
            <a:r>
              <a:rPr lang="en-US" sz="2800" dirty="0">
                <a:latin typeface="Times New Roman" panose="02020603050405020304" pitchFamily="18" charset="0"/>
                <a:cs typeface="Times New Roman" panose="02020603050405020304" pitchFamily="18" charset="0"/>
              </a:rPr>
              <a:t>:  allows a host to discover its Internet address when it knows only its physical address.</a:t>
            </a:r>
          </a:p>
          <a:p>
            <a:pPr marL="630238" indent="-457200" algn="just">
              <a:buFont typeface="Wingdings" panose="05000000000000000000" pitchFamily="2" charset="2"/>
              <a:buChar char="Ø"/>
            </a:pPr>
            <a:r>
              <a:rPr lang="en-IN" sz="2800" dirty="0">
                <a:solidFill>
                  <a:srgbClr val="FF0000"/>
                </a:solidFill>
                <a:latin typeface="Times New Roman" panose="02020603050405020304" pitchFamily="18" charset="0"/>
                <a:cs typeface="Times New Roman" panose="02020603050405020304" pitchFamily="18" charset="0"/>
              </a:rPr>
              <a:t>Internet Control Message Protocol (ICMP) : </a:t>
            </a:r>
            <a:r>
              <a:rPr lang="en-IN" sz="2800" dirty="0">
                <a:latin typeface="Times New Roman" panose="02020603050405020304" pitchFamily="18" charset="0"/>
                <a:cs typeface="Times New Roman" panose="02020603050405020304" pitchFamily="18" charset="0"/>
              </a:rPr>
              <a:t>s</a:t>
            </a:r>
            <a:r>
              <a:rPr lang="en-US" sz="2800" dirty="0">
                <a:latin typeface="Times New Roman" panose="02020603050405020304" pitchFamily="18" charset="0"/>
                <a:cs typeface="Times New Roman" panose="02020603050405020304" pitchFamily="18" charset="0"/>
              </a:rPr>
              <a:t>ends query and error reporting messages(host or gateway).</a:t>
            </a:r>
            <a:endParaRPr lang="en-IN" sz="2800" dirty="0">
              <a:latin typeface="Times New Roman" panose="02020603050405020304" pitchFamily="18" charset="0"/>
              <a:cs typeface="Times New Roman" panose="02020603050405020304" pitchFamily="18" charset="0"/>
            </a:endParaRPr>
          </a:p>
          <a:p>
            <a:pPr marL="630238" indent="-457200" algn="just">
              <a:buFont typeface="Wingdings" panose="05000000000000000000" pitchFamily="2" charset="2"/>
              <a:buChar char="Ø"/>
            </a:pPr>
            <a:r>
              <a:rPr lang="en-IN" sz="2800" dirty="0">
                <a:solidFill>
                  <a:srgbClr val="FF0000"/>
                </a:solidFill>
                <a:latin typeface="Times New Roman" panose="02020603050405020304" pitchFamily="18" charset="0"/>
                <a:cs typeface="Times New Roman" panose="02020603050405020304" pitchFamily="18" charset="0"/>
              </a:rPr>
              <a:t>Internet Group Message Protocol (IGMP):  </a:t>
            </a:r>
            <a:r>
              <a:rPr lang="en-US" sz="2800" dirty="0">
                <a:latin typeface="Times New Roman" panose="02020603050405020304" pitchFamily="18" charset="0"/>
                <a:cs typeface="Times New Roman" panose="02020603050405020304" pitchFamily="18" charset="0"/>
              </a:rPr>
              <a:t>is used to facilitate the simultaneous transmission of a message to a group of recipients.</a:t>
            </a:r>
            <a:endParaRPr lang="en-IN" sz="2800" dirty="0">
              <a:latin typeface="Times New Roman" panose="02020603050405020304" pitchFamily="18" charset="0"/>
              <a:cs typeface="Times New Roman" panose="02020603050405020304" pitchFamily="18" charset="0"/>
            </a:endParaRPr>
          </a:p>
          <a:p>
            <a:pPr algn="just"/>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5611800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58373" y="752347"/>
            <a:ext cx="4085590" cy="391160"/>
          </a:xfrm>
          <a:prstGeom prst="rect">
            <a:avLst/>
          </a:prstGeom>
        </p:spPr>
        <p:txBody>
          <a:bodyPr vert="horz" wrap="square" lIns="0" tIns="12700" rIns="0" bIns="0" rtlCol="0">
            <a:spAutoFit/>
          </a:bodyPr>
          <a:lstStyle/>
          <a:p>
            <a:pPr marL="12700">
              <a:lnSpc>
                <a:spcPct val="100000"/>
              </a:lnSpc>
              <a:spcBef>
                <a:spcPts val="100"/>
              </a:spcBef>
              <a:tabLst>
                <a:tab pos="1630045" algn="l"/>
              </a:tabLst>
            </a:pPr>
            <a:r>
              <a:rPr sz="2400" spc="-15" dirty="0">
                <a:solidFill>
                  <a:srgbClr val="3333CC"/>
                </a:solidFill>
              </a:rPr>
              <a:t>Figure</a:t>
            </a:r>
            <a:r>
              <a:rPr sz="2400" spc="-5" dirty="0">
                <a:solidFill>
                  <a:srgbClr val="3333CC"/>
                </a:solidFill>
              </a:rPr>
              <a:t> 2.16	</a:t>
            </a:r>
            <a:r>
              <a:rPr sz="2000" i="1" spc="-5" dirty="0">
                <a:latin typeface="Times New Roman"/>
                <a:cs typeface="Times New Roman"/>
              </a:rPr>
              <a:t>TCP/IP</a:t>
            </a:r>
            <a:r>
              <a:rPr sz="2000" i="1" spc="-75" dirty="0">
                <a:latin typeface="Times New Roman"/>
                <a:cs typeface="Times New Roman"/>
              </a:rPr>
              <a:t> </a:t>
            </a:r>
            <a:r>
              <a:rPr sz="2000" i="1" spc="-5" dirty="0">
                <a:latin typeface="Times New Roman"/>
                <a:cs typeface="Times New Roman"/>
              </a:rPr>
              <a:t>and</a:t>
            </a:r>
            <a:r>
              <a:rPr sz="2000" i="1" spc="-15" dirty="0">
                <a:latin typeface="Times New Roman"/>
                <a:cs typeface="Times New Roman"/>
              </a:rPr>
              <a:t> </a:t>
            </a:r>
            <a:r>
              <a:rPr sz="2000" i="1" spc="-5" dirty="0">
                <a:latin typeface="Times New Roman"/>
                <a:cs typeface="Times New Roman"/>
              </a:rPr>
              <a:t>OSI model</a:t>
            </a:r>
            <a:endParaRPr sz="2000">
              <a:latin typeface="Times New Roman"/>
              <a:cs typeface="Times New Roman"/>
            </a:endParaRPr>
          </a:p>
        </p:txBody>
      </p:sp>
      <p:sp>
        <p:nvSpPr>
          <p:cNvPr id="3" name="object 3"/>
          <p:cNvSpPr/>
          <p:nvPr/>
        </p:nvSpPr>
        <p:spPr>
          <a:xfrm>
            <a:off x="927239" y="1330452"/>
            <a:ext cx="8763000" cy="19050"/>
          </a:xfrm>
          <a:custGeom>
            <a:avLst/>
            <a:gdLst/>
            <a:ahLst/>
            <a:cxnLst/>
            <a:rect l="l" t="t" r="r" b="b"/>
            <a:pathLst>
              <a:path w="8763000" h="19050">
                <a:moveTo>
                  <a:pt x="8763000" y="19049"/>
                </a:moveTo>
                <a:lnTo>
                  <a:pt x="8763000" y="0"/>
                </a:lnTo>
                <a:lnTo>
                  <a:pt x="0" y="0"/>
                </a:lnTo>
                <a:lnTo>
                  <a:pt x="0" y="19050"/>
                </a:lnTo>
                <a:lnTo>
                  <a:pt x="8763000" y="19049"/>
                </a:lnTo>
                <a:close/>
              </a:path>
            </a:pathLst>
          </a:custGeom>
          <a:solidFill>
            <a:srgbClr val="FF0000"/>
          </a:solidFill>
        </p:spPr>
        <p:txBody>
          <a:bodyPr wrap="square" lIns="0" tIns="0" rIns="0" bIns="0" rtlCol="0"/>
          <a:lstStyle/>
          <a:p>
            <a:endParaRPr/>
          </a:p>
        </p:txBody>
      </p:sp>
      <p:sp>
        <p:nvSpPr>
          <p:cNvPr id="5" name="object 5"/>
          <p:cNvSpPr/>
          <p:nvPr/>
        </p:nvSpPr>
        <p:spPr>
          <a:xfrm>
            <a:off x="927239" y="6635495"/>
            <a:ext cx="8763000" cy="76200"/>
          </a:xfrm>
          <a:custGeom>
            <a:avLst/>
            <a:gdLst/>
            <a:ahLst/>
            <a:cxnLst/>
            <a:rect l="l" t="t" r="r" b="b"/>
            <a:pathLst>
              <a:path w="8763000" h="76200">
                <a:moveTo>
                  <a:pt x="8763000" y="76200"/>
                </a:moveTo>
                <a:lnTo>
                  <a:pt x="8763000" y="0"/>
                </a:lnTo>
                <a:lnTo>
                  <a:pt x="0" y="0"/>
                </a:lnTo>
                <a:lnTo>
                  <a:pt x="0" y="76200"/>
                </a:lnTo>
                <a:lnTo>
                  <a:pt x="8763000" y="76200"/>
                </a:lnTo>
                <a:close/>
              </a:path>
            </a:pathLst>
          </a:custGeom>
          <a:solidFill>
            <a:srgbClr val="FF0000"/>
          </a:solidFill>
        </p:spPr>
        <p:txBody>
          <a:bodyPr wrap="square" lIns="0" tIns="0" rIns="0" bIns="0" rtlCol="0"/>
          <a:lstStyle/>
          <a:p>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2700">
              <a:lnSpc>
                <a:spcPts val="2310"/>
              </a:lnSpc>
            </a:pPr>
            <a:r>
              <a:rPr spc="-5" dirty="0"/>
              <a:t>2.</a:t>
            </a:r>
            <a:fld id="{81D60167-4931-47E6-BA6A-407CBD079E47}" type="slidenum">
              <a:rPr spc="-5" dirty="0"/>
              <a:t>44</a:t>
            </a:fld>
            <a:endParaRPr spc="-5" dirty="0"/>
          </a:p>
        </p:txBody>
      </p:sp>
      <p:sp>
        <p:nvSpPr>
          <p:cNvPr id="7" name="Rectangle 6"/>
          <p:cNvSpPr/>
          <p:nvPr/>
        </p:nvSpPr>
        <p:spPr>
          <a:xfrm>
            <a:off x="1003300" y="1647825"/>
            <a:ext cx="8839200" cy="4401205"/>
          </a:xfrm>
          <a:prstGeom prst="rect">
            <a:avLst/>
          </a:prstGeom>
        </p:spPr>
        <p:txBody>
          <a:bodyPr wrap="square">
            <a:spAutoFit/>
          </a:bodyPr>
          <a:lstStyle/>
          <a:p>
            <a:pPr algn="just"/>
            <a:r>
              <a:rPr lang="en-US" sz="2800" b="1" dirty="0">
                <a:solidFill>
                  <a:srgbClr val="FF0000"/>
                </a:solidFill>
                <a:latin typeface="Times New Roman" panose="02020603050405020304" pitchFamily="18" charset="0"/>
                <a:cs typeface="Times New Roman" panose="02020603050405020304" pitchFamily="18" charset="0"/>
              </a:rPr>
              <a:t>Transport Layer:</a:t>
            </a:r>
          </a:p>
          <a:p>
            <a:pPr algn="just"/>
            <a:r>
              <a:rPr lang="en-US" sz="2800" dirty="0">
                <a:latin typeface="Times New Roman" panose="02020603050405020304" pitchFamily="18" charset="0"/>
                <a:cs typeface="Times New Roman" panose="02020603050405020304" pitchFamily="18" charset="0"/>
              </a:rPr>
              <a:t>The transport layer was represented in TCP/IP by two protocols: </a:t>
            </a:r>
            <a:r>
              <a:rPr lang="en-US" sz="2800" dirty="0">
                <a:solidFill>
                  <a:srgbClr val="0070C0"/>
                </a:solidFill>
                <a:latin typeface="Times New Roman" panose="02020603050405020304" pitchFamily="18" charset="0"/>
                <a:cs typeface="Times New Roman" panose="02020603050405020304" pitchFamily="18" charset="0"/>
              </a:rPr>
              <a:t>TCP and UDP</a:t>
            </a:r>
            <a:r>
              <a:rPr lang="en-US" sz="2800" dirty="0">
                <a:latin typeface="Times New Roman" panose="02020603050405020304" pitchFamily="18" charset="0"/>
                <a:cs typeface="Times New Roman" panose="02020603050405020304" pitchFamily="18" charset="0"/>
              </a:rPr>
              <a:t>. </a:t>
            </a:r>
          </a:p>
          <a:p>
            <a:pPr algn="just"/>
            <a:r>
              <a:rPr lang="en-US" sz="2800" dirty="0">
                <a:solidFill>
                  <a:srgbClr val="C00000"/>
                </a:solidFill>
                <a:latin typeface="Times New Roman" panose="02020603050405020304" pitchFamily="18" charset="0"/>
                <a:cs typeface="Times New Roman" panose="02020603050405020304" pitchFamily="18" charset="0"/>
              </a:rPr>
              <a:t>IP</a:t>
            </a:r>
            <a:r>
              <a:rPr lang="en-US" sz="2800" dirty="0">
                <a:latin typeface="Times New Roman" panose="02020603050405020304" pitchFamily="18" charset="0"/>
                <a:cs typeface="Times New Roman" panose="02020603050405020304" pitchFamily="18" charset="0"/>
              </a:rPr>
              <a:t> is a </a:t>
            </a:r>
            <a:r>
              <a:rPr lang="en-US" sz="2800" dirty="0">
                <a:solidFill>
                  <a:srgbClr val="0070C0"/>
                </a:solidFill>
                <a:latin typeface="Times New Roman" panose="02020603050405020304" pitchFamily="18" charset="0"/>
                <a:cs typeface="Times New Roman" panose="02020603050405020304" pitchFamily="18" charset="0"/>
              </a:rPr>
              <a:t>host-to-host protocol</a:t>
            </a:r>
            <a:r>
              <a:rPr lang="en-US" sz="2800" dirty="0">
                <a:latin typeface="Times New Roman" panose="02020603050405020304" pitchFamily="18" charset="0"/>
                <a:cs typeface="Times New Roman" panose="02020603050405020304" pitchFamily="18" charset="0"/>
              </a:rPr>
              <a:t>, meaning that it can deliver a packet from one physical device to another.</a:t>
            </a:r>
          </a:p>
          <a:p>
            <a:pPr algn="just"/>
            <a:r>
              <a:rPr lang="en-US" sz="2800" dirty="0">
                <a:latin typeface="Times New Roman" panose="02020603050405020304" pitchFamily="18" charset="0"/>
                <a:cs typeface="Times New Roman" panose="02020603050405020304" pitchFamily="18" charset="0"/>
              </a:rPr>
              <a:t> </a:t>
            </a:r>
            <a:r>
              <a:rPr lang="en-US" sz="2800" dirty="0">
                <a:solidFill>
                  <a:srgbClr val="C00000"/>
                </a:solidFill>
                <a:latin typeface="Times New Roman" panose="02020603050405020304" pitchFamily="18" charset="0"/>
                <a:cs typeface="Times New Roman" panose="02020603050405020304" pitchFamily="18" charset="0"/>
              </a:rPr>
              <a:t>UDP and TCP </a:t>
            </a:r>
            <a:r>
              <a:rPr lang="en-US" sz="2800" dirty="0">
                <a:latin typeface="Times New Roman" panose="02020603050405020304" pitchFamily="18" charset="0"/>
                <a:cs typeface="Times New Roman" panose="02020603050405020304" pitchFamily="18" charset="0"/>
              </a:rPr>
              <a:t>are transport level protocols responsible for </a:t>
            </a:r>
            <a:r>
              <a:rPr lang="en-US" sz="2800" dirty="0">
                <a:solidFill>
                  <a:srgbClr val="0070C0"/>
                </a:solidFill>
                <a:latin typeface="Times New Roman" panose="02020603050405020304" pitchFamily="18" charset="0"/>
                <a:cs typeface="Times New Roman" panose="02020603050405020304" pitchFamily="18" charset="0"/>
              </a:rPr>
              <a:t>delivery of a message from a process </a:t>
            </a:r>
            <a:r>
              <a:rPr lang="en-US" sz="2800" dirty="0">
                <a:latin typeface="Times New Roman" panose="02020603050405020304" pitchFamily="18" charset="0"/>
                <a:cs typeface="Times New Roman" panose="02020603050405020304" pitchFamily="18" charset="0"/>
              </a:rPr>
              <a:t>(running program) to </a:t>
            </a:r>
            <a:r>
              <a:rPr lang="en-US" sz="2800" dirty="0">
                <a:solidFill>
                  <a:srgbClr val="0070C0"/>
                </a:solidFill>
                <a:latin typeface="Times New Roman" panose="02020603050405020304" pitchFamily="18" charset="0"/>
                <a:cs typeface="Times New Roman" panose="02020603050405020304" pitchFamily="18" charset="0"/>
              </a:rPr>
              <a:t>another process. </a:t>
            </a:r>
          </a:p>
          <a:p>
            <a:pPr algn="just"/>
            <a:r>
              <a:rPr lang="en-US" sz="2800" dirty="0">
                <a:latin typeface="Times New Roman" panose="02020603050405020304" pitchFamily="18" charset="0"/>
                <a:cs typeface="Times New Roman" panose="02020603050405020304" pitchFamily="18" charset="0"/>
              </a:rPr>
              <a:t>A new transport layer protocol, </a:t>
            </a:r>
            <a:r>
              <a:rPr lang="en-US" sz="2800" dirty="0">
                <a:solidFill>
                  <a:srgbClr val="C00000"/>
                </a:solidFill>
                <a:latin typeface="Times New Roman" panose="02020603050405020304" pitchFamily="18" charset="0"/>
                <a:cs typeface="Times New Roman" panose="02020603050405020304" pitchFamily="18" charset="0"/>
              </a:rPr>
              <a:t>SCTP</a:t>
            </a:r>
            <a:r>
              <a:rPr lang="en-US" sz="2800" dirty="0">
                <a:latin typeface="Times New Roman" panose="02020603050405020304" pitchFamily="18" charset="0"/>
                <a:cs typeface="Times New Roman" panose="02020603050405020304" pitchFamily="18" charset="0"/>
              </a:rPr>
              <a:t>, has been devised to meet the needs of some newer applications. </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869324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58373" y="752347"/>
            <a:ext cx="4085590" cy="391160"/>
          </a:xfrm>
          <a:prstGeom prst="rect">
            <a:avLst/>
          </a:prstGeom>
        </p:spPr>
        <p:txBody>
          <a:bodyPr vert="horz" wrap="square" lIns="0" tIns="12700" rIns="0" bIns="0" rtlCol="0">
            <a:spAutoFit/>
          </a:bodyPr>
          <a:lstStyle/>
          <a:p>
            <a:pPr marL="12700">
              <a:lnSpc>
                <a:spcPct val="100000"/>
              </a:lnSpc>
              <a:spcBef>
                <a:spcPts val="100"/>
              </a:spcBef>
              <a:tabLst>
                <a:tab pos="1630045" algn="l"/>
              </a:tabLst>
            </a:pPr>
            <a:r>
              <a:rPr sz="2400" spc="-15" dirty="0">
                <a:solidFill>
                  <a:srgbClr val="3333CC"/>
                </a:solidFill>
              </a:rPr>
              <a:t>Figure</a:t>
            </a:r>
            <a:r>
              <a:rPr sz="2400" spc="-5" dirty="0">
                <a:solidFill>
                  <a:srgbClr val="3333CC"/>
                </a:solidFill>
              </a:rPr>
              <a:t> 2.16	</a:t>
            </a:r>
            <a:r>
              <a:rPr sz="2000" i="1" spc="-5" dirty="0">
                <a:latin typeface="Times New Roman"/>
                <a:cs typeface="Times New Roman"/>
              </a:rPr>
              <a:t>TCP/IP</a:t>
            </a:r>
            <a:r>
              <a:rPr sz="2000" i="1" spc="-75" dirty="0">
                <a:latin typeface="Times New Roman"/>
                <a:cs typeface="Times New Roman"/>
              </a:rPr>
              <a:t> </a:t>
            </a:r>
            <a:r>
              <a:rPr sz="2000" i="1" spc="-5" dirty="0">
                <a:latin typeface="Times New Roman"/>
                <a:cs typeface="Times New Roman"/>
              </a:rPr>
              <a:t>and</a:t>
            </a:r>
            <a:r>
              <a:rPr sz="2000" i="1" spc="-15" dirty="0">
                <a:latin typeface="Times New Roman"/>
                <a:cs typeface="Times New Roman"/>
              </a:rPr>
              <a:t> </a:t>
            </a:r>
            <a:r>
              <a:rPr sz="2000" i="1" spc="-5" dirty="0">
                <a:latin typeface="Times New Roman"/>
                <a:cs typeface="Times New Roman"/>
              </a:rPr>
              <a:t>OSI model</a:t>
            </a:r>
            <a:endParaRPr sz="2000">
              <a:latin typeface="Times New Roman"/>
              <a:cs typeface="Times New Roman"/>
            </a:endParaRPr>
          </a:p>
        </p:txBody>
      </p:sp>
      <p:sp>
        <p:nvSpPr>
          <p:cNvPr id="3" name="object 3"/>
          <p:cNvSpPr/>
          <p:nvPr/>
        </p:nvSpPr>
        <p:spPr>
          <a:xfrm>
            <a:off x="927239" y="1330452"/>
            <a:ext cx="8763000" cy="19050"/>
          </a:xfrm>
          <a:custGeom>
            <a:avLst/>
            <a:gdLst/>
            <a:ahLst/>
            <a:cxnLst/>
            <a:rect l="l" t="t" r="r" b="b"/>
            <a:pathLst>
              <a:path w="8763000" h="19050">
                <a:moveTo>
                  <a:pt x="8763000" y="19049"/>
                </a:moveTo>
                <a:lnTo>
                  <a:pt x="8763000" y="0"/>
                </a:lnTo>
                <a:lnTo>
                  <a:pt x="0" y="0"/>
                </a:lnTo>
                <a:lnTo>
                  <a:pt x="0" y="19050"/>
                </a:lnTo>
                <a:lnTo>
                  <a:pt x="8763000" y="19049"/>
                </a:lnTo>
                <a:close/>
              </a:path>
            </a:pathLst>
          </a:custGeom>
          <a:solidFill>
            <a:srgbClr val="FF0000"/>
          </a:solidFill>
        </p:spPr>
        <p:txBody>
          <a:bodyPr wrap="square" lIns="0" tIns="0" rIns="0" bIns="0" rtlCol="0"/>
          <a:lstStyle/>
          <a:p>
            <a:endParaRPr/>
          </a:p>
        </p:txBody>
      </p:sp>
      <p:sp>
        <p:nvSpPr>
          <p:cNvPr id="5" name="object 5"/>
          <p:cNvSpPr/>
          <p:nvPr/>
        </p:nvSpPr>
        <p:spPr>
          <a:xfrm>
            <a:off x="927239" y="6635495"/>
            <a:ext cx="8763000" cy="76200"/>
          </a:xfrm>
          <a:custGeom>
            <a:avLst/>
            <a:gdLst/>
            <a:ahLst/>
            <a:cxnLst/>
            <a:rect l="l" t="t" r="r" b="b"/>
            <a:pathLst>
              <a:path w="8763000" h="76200">
                <a:moveTo>
                  <a:pt x="8763000" y="76200"/>
                </a:moveTo>
                <a:lnTo>
                  <a:pt x="8763000" y="0"/>
                </a:lnTo>
                <a:lnTo>
                  <a:pt x="0" y="0"/>
                </a:lnTo>
                <a:lnTo>
                  <a:pt x="0" y="76200"/>
                </a:lnTo>
                <a:lnTo>
                  <a:pt x="8763000" y="76200"/>
                </a:lnTo>
                <a:close/>
              </a:path>
            </a:pathLst>
          </a:custGeom>
          <a:solidFill>
            <a:srgbClr val="FF0000"/>
          </a:solidFill>
        </p:spPr>
        <p:txBody>
          <a:bodyPr wrap="square" lIns="0" tIns="0" rIns="0" bIns="0" rtlCol="0"/>
          <a:lstStyle/>
          <a:p>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2700">
              <a:lnSpc>
                <a:spcPts val="2310"/>
              </a:lnSpc>
            </a:pPr>
            <a:r>
              <a:rPr spc="-5" dirty="0"/>
              <a:t>2.</a:t>
            </a:r>
            <a:fld id="{81D60167-4931-47E6-BA6A-407CBD079E47}" type="slidenum">
              <a:rPr spc="-5" dirty="0"/>
              <a:t>45</a:t>
            </a:fld>
            <a:endParaRPr spc="-5" dirty="0"/>
          </a:p>
        </p:txBody>
      </p:sp>
      <p:sp>
        <p:nvSpPr>
          <p:cNvPr id="7" name="Rectangle 6"/>
          <p:cNvSpPr/>
          <p:nvPr/>
        </p:nvSpPr>
        <p:spPr>
          <a:xfrm>
            <a:off x="1003300" y="1800225"/>
            <a:ext cx="8839200" cy="4524315"/>
          </a:xfrm>
          <a:prstGeom prst="rect">
            <a:avLst/>
          </a:prstGeom>
        </p:spPr>
        <p:txBody>
          <a:bodyPr wrap="square">
            <a:spAutoFit/>
          </a:bodyPr>
          <a:lstStyle/>
          <a:p>
            <a:pPr marL="630238" indent="-630238" algn="just">
              <a:buFont typeface="Wingdings" panose="05000000000000000000" pitchFamily="2" charset="2"/>
              <a:buChar char="Ø"/>
            </a:pPr>
            <a:r>
              <a:rPr lang="en-IN" sz="2400" dirty="0">
                <a:solidFill>
                  <a:srgbClr val="FF0000"/>
                </a:solidFill>
                <a:latin typeface="Times New Roman" panose="02020603050405020304" pitchFamily="18" charset="0"/>
                <a:cs typeface="Times New Roman" panose="02020603050405020304" pitchFamily="18" charset="0"/>
              </a:rPr>
              <a:t>User Datagram Protocol (UDP): </a:t>
            </a:r>
            <a:r>
              <a:rPr lang="en-US" sz="2400" dirty="0">
                <a:latin typeface="Times New Roman" panose="02020603050405020304" pitchFamily="18" charset="0"/>
                <a:cs typeface="Times New Roman" panose="02020603050405020304" pitchFamily="18" charset="0"/>
              </a:rPr>
              <a:t>It is a process-to-process protocol that adds only port addresses, checksum error control, and length information to the data from the upper layer.</a:t>
            </a:r>
            <a:endParaRPr lang="en-IN" sz="2400" dirty="0">
              <a:latin typeface="Times New Roman" panose="02020603050405020304" pitchFamily="18" charset="0"/>
              <a:cs typeface="Times New Roman" panose="02020603050405020304" pitchFamily="18" charset="0"/>
            </a:endParaRPr>
          </a:p>
          <a:p>
            <a:pPr marL="630238" indent="-630238" algn="just">
              <a:buFont typeface="Wingdings" panose="05000000000000000000" pitchFamily="2" charset="2"/>
              <a:buChar char="Ø"/>
            </a:pPr>
            <a:r>
              <a:rPr lang="en-IN" sz="2400" dirty="0">
                <a:solidFill>
                  <a:srgbClr val="FF0000"/>
                </a:solidFill>
                <a:latin typeface="Times New Roman" panose="02020603050405020304" pitchFamily="18" charset="0"/>
                <a:cs typeface="Times New Roman" panose="02020603050405020304" pitchFamily="18" charset="0"/>
              </a:rPr>
              <a:t>Transmission Control Protocol (TCP): </a:t>
            </a:r>
            <a:r>
              <a:rPr lang="en-US" sz="2400" dirty="0">
                <a:latin typeface="Times New Roman" panose="02020603050405020304" pitchFamily="18" charset="0"/>
                <a:cs typeface="Times New Roman" panose="02020603050405020304" pitchFamily="18" charset="0"/>
              </a:rPr>
              <a:t>provides full transport-layer services to applications. TCP is a reliable stream transport protocol. The term stream means connection-oriented. A connection must be established between both ends of a transmission before either can transmit data.</a:t>
            </a:r>
            <a:endParaRPr lang="en-IN" sz="2400" dirty="0">
              <a:latin typeface="Times New Roman" panose="02020603050405020304" pitchFamily="18" charset="0"/>
              <a:cs typeface="Times New Roman" panose="02020603050405020304" pitchFamily="18" charset="0"/>
            </a:endParaRPr>
          </a:p>
          <a:p>
            <a:pPr marL="630238" indent="-630238" algn="just">
              <a:buFont typeface="Wingdings" panose="05000000000000000000" pitchFamily="2" charset="2"/>
              <a:buChar char="Ø"/>
            </a:pPr>
            <a:r>
              <a:rPr lang="en-US" sz="2400" dirty="0">
                <a:solidFill>
                  <a:srgbClr val="FF0000"/>
                </a:solidFill>
                <a:latin typeface="Times New Roman" panose="02020603050405020304" pitchFamily="18" charset="0"/>
                <a:cs typeface="Times New Roman" panose="02020603050405020304" pitchFamily="18" charset="0"/>
              </a:rPr>
              <a:t>Stream Control Transmission Protocol (SCTP</a:t>
            </a:r>
            <a:r>
              <a:rPr lang="en-US" sz="2400" dirty="0">
                <a:latin typeface="Times New Roman" panose="02020603050405020304" pitchFamily="18" charset="0"/>
                <a:cs typeface="Times New Roman" panose="02020603050405020304" pitchFamily="18" charset="0"/>
              </a:rPr>
              <a:t>): provides support for newer applications such as </a:t>
            </a:r>
            <a:r>
              <a:rPr lang="en-US" sz="2400" dirty="0">
                <a:solidFill>
                  <a:srgbClr val="FF0000"/>
                </a:solidFill>
                <a:latin typeface="Times New Roman" panose="02020603050405020304" pitchFamily="18" charset="0"/>
                <a:cs typeface="Times New Roman" panose="02020603050405020304" pitchFamily="18" charset="0"/>
              </a:rPr>
              <a:t>voice</a:t>
            </a:r>
            <a:r>
              <a:rPr lang="en-US" sz="2400" dirty="0">
                <a:latin typeface="Times New Roman" panose="02020603050405020304" pitchFamily="18" charset="0"/>
                <a:cs typeface="Times New Roman" panose="02020603050405020304" pitchFamily="18" charset="0"/>
              </a:rPr>
              <a:t> over the Internet. It is a transport layer protocol that combines the best features of UDP and TCP.</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0014967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58373" y="752347"/>
            <a:ext cx="4085590" cy="391160"/>
          </a:xfrm>
          <a:prstGeom prst="rect">
            <a:avLst/>
          </a:prstGeom>
        </p:spPr>
        <p:txBody>
          <a:bodyPr vert="horz" wrap="square" lIns="0" tIns="12700" rIns="0" bIns="0" rtlCol="0">
            <a:spAutoFit/>
          </a:bodyPr>
          <a:lstStyle/>
          <a:p>
            <a:pPr marL="12700">
              <a:lnSpc>
                <a:spcPct val="100000"/>
              </a:lnSpc>
              <a:spcBef>
                <a:spcPts val="100"/>
              </a:spcBef>
              <a:tabLst>
                <a:tab pos="1630045" algn="l"/>
              </a:tabLst>
            </a:pPr>
            <a:r>
              <a:rPr sz="2400" spc="-15" dirty="0">
                <a:solidFill>
                  <a:srgbClr val="3333CC"/>
                </a:solidFill>
              </a:rPr>
              <a:t>Figure</a:t>
            </a:r>
            <a:r>
              <a:rPr sz="2400" spc="-5" dirty="0">
                <a:solidFill>
                  <a:srgbClr val="3333CC"/>
                </a:solidFill>
              </a:rPr>
              <a:t> 2.16	</a:t>
            </a:r>
            <a:r>
              <a:rPr sz="2000" i="1" spc="-5" dirty="0">
                <a:latin typeface="Times New Roman"/>
                <a:cs typeface="Times New Roman"/>
              </a:rPr>
              <a:t>TCP/IP</a:t>
            </a:r>
            <a:r>
              <a:rPr sz="2000" i="1" spc="-75" dirty="0">
                <a:latin typeface="Times New Roman"/>
                <a:cs typeface="Times New Roman"/>
              </a:rPr>
              <a:t> </a:t>
            </a:r>
            <a:r>
              <a:rPr sz="2000" i="1" spc="-5" dirty="0">
                <a:latin typeface="Times New Roman"/>
                <a:cs typeface="Times New Roman"/>
              </a:rPr>
              <a:t>and</a:t>
            </a:r>
            <a:r>
              <a:rPr sz="2000" i="1" spc="-15" dirty="0">
                <a:latin typeface="Times New Roman"/>
                <a:cs typeface="Times New Roman"/>
              </a:rPr>
              <a:t> </a:t>
            </a:r>
            <a:r>
              <a:rPr sz="2000" i="1" spc="-5" dirty="0">
                <a:latin typeface="Times New Roman"/>
                <a:cs typeface="Times New Roman"/>
              </a:rPr>
              <a:t>OSI model</a:t>
            </a:r>
            <a:endParaRPr sz="2000">
              <a:latin typeface="Times New Roman"/>
              <a:cs typeface="Times New Roman"/>
            </a:endParaRPr>
          </a:p>
        </p:txBody>
      </p:sp>
      <p:sp>
        <p:nvSpPr>
          <p:cNvPr id="3" name="object 3"/>
          <p:cNvSpPr/>
          <p:nvPr/>
        </p:nvSpPr>
        <p:spPr>
          <a:xfrm>
            <a:off x="927239" y="1330452"/>
            <a:ext cx="8763000" cy="19050"/>
          </a:xfrm>
          <a:custGeom>
            <a:avLst/>
            <a:gdLst/>
            <a:ahLst/>
            <a:cxnLst/>
            <a:rect l="l" t="t" r="r" b="b"/>
            <a:pathLst>
              <a:path w="8763000" h="19050">
                <a:moveTo>
                  <a:pt x="8763000" y="19049"/>
                </a:moveTo>
                <a:lnTo>
                  <a:pt x="8763000" y="0"/>
                </a:lnTo>
                <a:lnTo>
                  <a:pt x="0" y="0"/>
                </a:lnTo>
                <a:lnTo>
                  <a:pt x="0" y="19050"/>
                </a:lnTo>
                <a:lnTo>
                  <a:pt x="8763000" y="19049"/>
                </a:lnTo>
                <a:close/>
              </a:path>
            </a:pathLst>
          </a:custGeom>
          <a:solidFill>
            <a:srgbClr val="FF0000"/>
          </a:solidFill>
        </p:spPr>
        <p:txBody>
          <a:bodyPr wrap="square" lIns="0" tIns="0" rIns="0" bIns="0" rtlCol="0"/>
          <a:lstStyle/>
          <a:p>
            <a:endParaRPr/>
          </a:p>
        </p:txBody>
      </p:sp>
      <p:sp>
        <p:nvSpPr>
          <p:cNvPr id="5" name="object 5"/>
          <p:cNvSpPr/>
          <p:nvPr/>
        </p:nvSpPr>
        <p:spPr>
          <a:xfrm>
            <a:off x="927239" y="6635495"/>
            <a:ext cx="8763000" cy="76200"/>
          </a:xfrm>
          <a:custGeom>
            <a:avLst/>
            <a:gdLst/>
            <a:ahLst/>
            <a:cxnLst/>
            <a:rect l="l" t="t" r="r" b="b"/>
            <a:pathLst>
              <a:path w="8763000" h="76200">
                <a:moveTo>
                  <a:pt x="8763000" y="76200"/>
                </a:moveTo>
                <a:lnTo>
                  <a:pt x="8763000" y="0"/>
                </a:lnTo>
                <a:lnTo>
                  <a:pt x="0" y="0"/>
                </a:lnTo>
                <a:lnTo>
                  <a:pt x="0" y="76200"/>
                </a:lnTo>
                <a:lnTo>
                  <a:pt x="8763000" y="76200"/>
                </a:lnTo>
                <a:close/>
              </a:path>
            </a:pathLst>
          </a:custGeom>
          <a:solidFill>
            <a:srgbClr val="FF0000"/>
          </a:solidFill>
        </p:spPr>
        <p:txBody>
          <a:bodyPr wrap="square" lIns="0" tIns="0" rIns="0" bIns="0" rtlCol="0"/>
          <a:lstStyle/>
          <a:p>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2700">
              <a:lnSpc>
                <a:spcPts val="2310"/>
              </a:lnSpc>
            </a:pPr>
            <a:r>
              <a:rPr spc="-5" dirty="0"/>
              <a:t>2.</a:t>
            </a:r>
            <a:fld id="{81D60167-4931-47E6-BA6A-407CBD079E47}" type="slidenum">
              <a:rPr spc="-5" dirty="0"/>
              <a:t>46</a:t>
            </a:fld>
            <a:endParaRPr spc="-5" dirty="0"/>
          </a:p>
        </p:txBody>
      </p:sp>
      <p:sp>
        <p:nvSpPr>
          <p:cNvPr id="7" name="Rectangle 6"/>
          <p:cNvSpPr/>
          <p:nvPr/>
        </p:nvSpPr>
        <p:spPr>
          <a:xfrm>
            <a:off x="1003300" y="1800225"/>
            <a:ext cx="8839200" cy="1815882"/>
          </a:xfrm>
          <a:prstGeom prst="rect">
            <a:avLst/>
          </a:prstGeom>
        </p:spPr>
        <p:txBody>
          <a:bodyPr wrap="square">
            <a:spAutoFit/>
          </a:bodyPr>
          <a:lstStyle/>
          <a:p>
            <a:pPr algn="just"/>
            <a:r>
              <a:rPr lang="en-US" sz="2800" b="1" dirty="0">
                <a:solidFill>
                  <a:srgbClr val="FF0000"/>
                </a:solidFill>
                <a:latin typeface="Times New Roman" panose="02020603050405020304" pitchFamily="18" charset="0"/>
                <a:cs typeface="Times New Roman" panose="02020603050405020304" pitchFamily="18" charset="0"/>
              </a:rPr>
              <a:t>Application Layer:</a:t>
            </a:r>
          </a:p>
          <a:p>
            <a:pPr algn="just"/>
            <a:r>
              <a:rPr lang="en-US" sz="2800" dirty="0">
                <a:latin typeface="Times New Roman" panose="02020603050405020304" pitchFamily="18" charset="0"/>
                <a:cs typeface="Times New Roman" panose="02020603050405020304" pitchFamily="18" charset="0"/>
              </a:rPr>
              <a:t>The application layer in TCPI/IP is equivalent to the combined session</a:t>
            </a:r>
            <a:r>
              <a:rPr lang="en-US" sz="2800" dirty="0">
                <a:solidFill>
                  <a:srgbClr val="FF0000"/>
                </a:solidFill>
                <a:latin typeface="Times New Roman" panose="02020603050405020304" pitchFamily="18" charset="0"/>
                <a:cs typeface="Times New Roman" panose="02020603050405020304" pitchFamily="18" charset="0"/>
              </a:rPr>
              <a:t>, presentation</a:t>
            </a:r>
            <a:r>
              <a:rPr lang="en-US" sz="2800" dirty="0">
                <a:latin typeface="Times New Roman" panose="02020603050405020304" pitchFamily="18" charset="0"/>
                <a:cs typeface="Times New Roman" panose="02020603050405020304" pitchFamily="18" charset="0"/>
              </a:rPr>
              <a:t>, and </a:t>
            </a:r>
            <a:r>
              <a:rPr lang="en-US" sz="2800" dirty="0">
                <a:solidFill>
                  <a:srgbClr val="FF0000"/>
                </a:solidFill>
                <a:latin typeface="Times New Roman" panose="02020603050405020304" pitchFamily="18" charset="0"/>
                <a:cs typeface="Times New Roman" panose="02020603050405020304" pitchFamily="18" charset="0"/>
              </a:rPr>
              <a:t>application layers </a:t>
            </a:r>
            <a:r>
              <a:rPr lang="en-US" sz="2800" dirty="0">
                <a:latin typeface="Times New Roman" panose="02020603050405020304" pitchFamily="18" charset="0"/>
                <a:cs typeface="Times New Roman" panose="02020603050405020304" pitchFamily="18" charset="0"/>
              </a:rPr>
              <a:t>in the OSI model. Many protocols are defined at this layer.</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7213540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774839" y="348995"/>
            <a:ext cx="9144000" cy="845185"/>
            <a:chOff x="774839" y="348995"/>
            <a:chExt cx="9144000" cy="845185"/>
          </a:xfrm>
        </p:grpSpPr>
        <p:sp>
          <p:nvSpPr>
            <p:cNvPr id="3" name="object 3"/>
            <p:cNvSpPr/>
            <p:nvPr/>
          </p:nvSpPr>
          <p:spPr>
            <a:xfrm>
              <a:off x="774839" y="348995"/>
              <a:ext cx="9144000" cy="838200"/>
            </a:xfrm>
            <a:custGeom>
              <a:avLst/>
              <a:gdLst/>
              <a:ahLst/>
              <a:cxnLst/>
              <a:rect l="l" t="t" r="r" b="b"/>
              <a:pathLst>
                <a:path w="9144000" h="838200">
                  <a:moveTo>
                    <a:pt x="9144000" y="838200"/>
                  </a:moveTo>
                  <a:lnTo>
                    <a:pt x="9144000" y="0"/>
                  </a:lnTo>
                  <a:lnTo>
                    <a:pt x="0" y="0"/>
                  </a:lnTo>
                  <a:lnTo>
                    <a:pt x="0" y="838200"/>
                  </a:lnTo>
                  <a:lnTo>
                    <a:pt x="9144000" y="838200"/>
                  </a:lnTo>
                  <a:close/>
                </a:path>
              </a:pathLst>
            </a:custGeom>
            <a:solidFill>
              <a:srgbClr val="33CCFF"/>
            </a:solidFill>
          </p:spPr>
          <p:txBody>
            <a:bodyPr wrap="square" lIns="0" tIns="0" rIns="0" bIns="0" rtlCol="0"/>
            <a:lstStyle/>
            <a:p>
              <a:endParaRPr/>
            </a:p>
          </p:txBody>
        </p:sp>
        <p:sp>
          <p:nvSpPr>
            <p:cNvPr id="4" name="object 4"/>
            <p:cNvSpPr/>
            <p:nvPr/>
          </p:nvSpPr>
          <p:spPr>
            <a:xfrm>
              <a:off x="774839" y="348995"/>
              <a:ext cx="9144000" cy="845185"/>
            </a:xfrm>
            <a:custGeom>
              <a:avLst/>
              <a:gdLst/>
              <a:ahLst/>
              <a:cxnLst/>
              <a:rect l="l" t="t" r="r" b="b"/>
              <a:pathLst>
                <a:path w="9144000" h="845185">
                  <a:moveTo>
                    <a:pt x="6858" y="0"/>
                  </a:moveTo>
                  <a:lnTo>
                    <a:pt x="0" y="0"/>
                  </a:lnTo>
                  <a:lnTo>
                    <a:pt x="0" y="6858"/>
                  </a:lnTo>
                  <a:lnTo>
                    <a:pt x="6858" y="0"/>
                  </a:lnTo>
                  <a:close/>
                </a:path>
                <a:path w="9144000" h="845185">
                  <a:moveTo>
                    <a:pt x="9143987" y="6858"/>
                  </a:moveTo>
                  <a:lnTo>
                    <a:pt x="9137904" y="0"/>
                  </a:lnTo>
                  <a:lnTo>
                    <a:pt x="6858" y="0"/>
                  </a:lnTo>
                  <a:lnTo>
                    <a:pt x="0" y="6858"/>
                  </a:lnTo>
                  <a:lnTo>
                    <a:pt x="9143987" y="6858"/>
                  </a:lnTo>
                  <a:close/>
                </a:path>
                <a:path w="9144000" h="845185">
                  <a:moveTo>
                    <a:pt x="6858" y="832104"/>
                  </a:moveTo>
                  <a:lnTo>
                    <a:pt x="6858" y="6858"/>
                  </a:lnTo>
                  <a:lnTo>
                    <a:pt x="0" y="6858"/>
                  </a:lnTo>
                  <a:lnTo>
                    <a:pt x="0" y="832104"/>
                  </a:lnTo>
                  <a:lnTo>
                    <a:pt x="6858" y="832104"/>
                  </a:lnTo>
                  <a:close/>
                </a:path>
                <a:path w="9144000" h="845185">
                  <a:moveTo>
                    <a:pt x="9143987" y="832104"/>
                  </a:moveTo>
                  <a:lnTo>
                    <a:pt x="0" y="832104"/>
                  </a:lnTo>
                  <a:lnTo>
                    <a:pt x="6858" y="838200"/>
                  </a:lnTo>
                  <a:lnTo>
                    <a:pt x="6858" y="845058"/>
                  </a:lnTo>
                  <a:lnTo>
                    <a:pt x="9137904" y="845058"/>
                  </a:lnTo>
                  <a:lnTo>
                    <a:pt x="9137904" y="838200"/>
                  </a:lnTo>
                  <a:lnTo>
                    <a:pt x="9143987" y="832104"/>
                  </a:lnTo>
                  <a:close/>
                </a:path>
                <a:path w="9144000" h="845185">
                  <a:moveTo>
                    <a:pt x="6858" y="845058"/>
                  </a:moveTo>
                  <a:lnTo>
                    <a:pt x="6858" y="838200"/>
                  </a:lnTo>
                  <a:lnTo>
                    <a:pt x="0" y="832104"/>
                  </a:lnTo>
                  <a:lnTo>
                    <a:pt x="0" y="845058"/>
                  </a:lnTo>
                  <a:lnTo>
                    <a:pt x="6858" y="845058"/>
                  </a:lnTo>
                  <a:close/>
                </a:path>
                <a:path w="9144000" h="845185">
                  <a:moveTo>
                    <a:pt x="9144000" y="845058"/>
                  </a:moveTo>
                  <a:lnTo>
                    <a:pt x="9144000" y="0"/>
                  </a:lnTo>
                  <a:lnTo>
                    <a:pt x="9137904" y="0"/>
                  </a:lnTo>
                  <a:lnTo>
                    <a:pt x="9143987" y="6858"/>
                  </a:lnTo>
                  <a:lnTo>
                    <a:pt x="9143987" y="845058"/>
                  </a:lnTo>
                  <a:close/>
                </a:path>
                <a:path w="9144000" h="845185">
                  <a:moveTo>
                    <a:pt x="9143987" y="832104"/>
                  </a:moveTo>
                  <a:lnTo>
                    <a:pt x="9143987" y="6858"/>
                  </a:lnTo>
                  <a:lnTo>
                    <a:pt x="9137904" y="6858"/>
                  </a:lnTo>
                  <a:lnTo>
                    <a:pt x="9137904" y="832104"/>
                  </a:lnTo>
                  <a:lnTo>
                    <a:pt x="9143987" y="832104"/>
                  </a:lnTo>
                  <a:close/>
                </a:path>
                <a:path w="9144000" h="845185">
                  <a:moveTo>
                    <a:pt x="9143987" y="845058"/>
                  </a:moveTo>
                  <a:lnTo>
                    <a:pt x="9143987" y="832104"/>
                  </a:lnTo>
                  <a:lnTo>
                    <a:pt x="9137904" y="838200"/>
                  </a:lnTo>
                  <a:lnTo>
                    <a:pt x="9137904" y="845058"/>
                  </a:lnTo>
                  <a:lnTo>
                    <a:pt x="9143987" y="845058"/>
                  </a:lnTo>
                  <a:close/>
                </a:path>
              </a:pathLst>
            </a:custGeom>
            <a:solidFill>
              <a:srgbClr val="000000"/>
            </a:solidFill>
          </p:spPr>
          <p:txBody>
            <a:bodyPr wrap="square" lIns="0" tIns="0" rIns="0" bIns="0" rtlCol="0"/>
            <a:lstStyle/>
            <a:p>
              <a:endParaRPr/>
            </a:p>
          </p:txBody>
        </p:sp>
      </p:grpSp>
      <p:sp>
        <p:nvSpPr>
          <p:cNvPr id="5" name="object 5"/>
          <p:cNvSpPr txBox="1">
            <a:spLocks noGrp="1"/>
          </p:cNvSpPr>
          <p:nvPr>
            <p:ph type="title"/>
          </p:nvPr>
        </p:nvSpPr>
        <p:spPr>
          <a:prstGeom prst="rect">
            <a:avLst/>
          </a:prstGeom>
        </p:spPr>
        <p:txBody>
          <a:bodyPr vert="horz" wrap="square" lIns="0" tIns="107950" rIns="0" bIns="0" rtlCol="0">
            <a:spAutoFit/>
          </a:bodyPr>
          <a:lstStyle/>
          <a:p>
            <a:pPr marL="319405">
              <a:lnSpc>
                <a:spcPct val="100000"/>
              </a:lnSpc>
              <a:spcBef>
                <a:spcPts val="850"/>
              </a:spcBef>
              <a:tabLst>
                <a:tab pos="1142365" algn="l"/>
              </a:tabLst>
            </a:pPr>
            <a:r>
              <a:rPr spc="-5" dirty="0"/>
              <a:t>2-5	</a:t>
            </a:r>
            <a:r>
              <a:rPr spc="-10" dirty="0"/>
              <a:t>ADDRESSING</a:t>
            </a:r>
          </a:p>
        </p:txBody>
      </p:sp>
      <p:sp>
        <p:nvSpPr>
          <p:cNvPr id="6" name="object 6"/>
          <p:cNvSpPr txBox="1"/>
          <p:nvPr/>
        </p:nvSpPr>
        <p:spPr>
          <a:xfrm>
            <a:off x="929772" y="1437386"/>
            <a:ext cx="8988927" cy="1305486"/>
          </a:xfrm>
          <a:prstGeom prst="rect">
            <a:avLst/>
          </a:prstGeom>
        </p:spPr>
        <p:txBody>
          <a:bodyPr vert="horz" wrap="square" lIns="0" tIns="12700" rIns="0" bIns="0" rtlCol="0">
            <a:spAutoFit/>
          </a:bodyPr>
          <a:lstStyle/>
          <a:p>
            <a:pPr marL="12700" marR="5080">
              <a:lnSpc>
                <a:spcPct val="100000"/>
              </a:lnSpc>
              <a:spcBef>
                <a:spcPts val="100"/>
              </a:spcBef>
            </a:pPr>
            <a:r>
              <a:rPr sz="2800" b="1" i="1" spc="-5" dirty="0">
                <a:latin typeface="Times New Roman" panose="02020603050405020304" pitchFamily="18" charset="0"/>
                <a:cs typeface="Times New Roman" panose="02020603050405020304" pitchFamily="18" charset="0"/>
              </a:rPr>
              <a:t>Four</a:t>
            </a:r>
            <a:r>
              <a:rPr sz="2800" b="1" i="1" spc="165" dirty="0">
                <a:latin typeface="Times New Roman" panose="02020603050405020304" pitchFamily="18" charset="0"/>
                <a:cs typeface="Times New Roman" panose="02020603050405020304" pitchFamily="18" charset="0"/>
              </a:rPr>
              <a:t> </a:t>
            </a:r>
            <a:r>
              <a:rPr sz="2800" b="1" i="1" spc="-5" dirty="0">
                <a:latin typeface="Times New Roman" panose="02020603050405020304" pitchFamily="18" charset="0"/>
                <a:cs typeface="Times New Roman" panose="02020603050405020304" pitchFamily="18" charset="0"/>
              </a:rPr>
              <a:t>levels</a:t>
            </a:r>
            <a:r>
              <a:rPr sz="2800" b="1" i="1" spc="170" dirty="0">
                <a:latin typeface="Times New Roman" panose="02020603050405020304" pitchFamily="18" charset="0"/>
                <a:cs typeface="Times New Roman" panose="02020603050405020304" pitchFamily="18" charset="0"/>
              </a:rPr>
              <a:t> </a:t>
            </a:r>
            <a:r>
              <a:rPr sz="2800" b="1" i="1" spc="-5" dirty="0">
                <a:latin typeface="Times New Roman" panose="02020603050405020304" pitchFamily="18" charset="0"/>
                <a:cs typeface="Times New Roman" panose="02020603050405020304" pitchFamily="18" charset="0"/>
              </a:rPr>
              <a:t>of</a:t>
            </a:r>
            <a:r>
              <a:rPr sz="2800" b="1" i="1" spc="165" dirty="0">
                <a:latin typeface="Times New Roman" panose="02020603050405020304" pitchFamily="18" charset="0"/>
                <a:cs typeface="Times New Roman" panose="02020603050405020304" pitchFamily="18" charset="0"/>
              </a:rPr>
              <a:t> </a:t>
            </a:r>
            <a:r>
              <a:rPr sz="2800" b="1" i="1" spc="-5" dirty="0">
                <a:latin typeface="Times New Roman" panose="02020603050405020304" pitchFamily="18" charset="0"/>
                <a:cs typeface="Times New Roman" panose="02020603050405020304" pitchFamily="18" charset="0"/>
              </a:rPr>
              <a:t>addresses</a:t>
            </a:r>
            <a:r>
              <a:rPr sz="2800" b="1" i="1" spc="170" dirty="0">
                <a:latin typeface="Times New Roman" panose="02020603050405020304" pitchFamily="18" charset="0"/>
                <a:cs typeface="Times New Roman" panose="02020603050405020304" pitchFamily="18" charset="0"/>
              </a:rPr>
              <a:t> </a:t>
            </a:r>
            <a:r>
              <a:rPr sz="2800" b="1" i="1" spc="-5" dirty="0">
                <a:latin typeface="Times New Roman" panose="02020603050405020304" pitchFamily="18" charset="0"/>
                <a:cs typeface="Times New Roman" panose="02020603050405020304" pitchFamily="18" charset="0"/>
              </a:rPr>
              <a:t>are</a:t>
            </a:r>
            <a:r>
              <a:rPr sz="2800" b="1" i="1" spc="150" dirty="0">
                <a:latin typeface="Times New Roman" panose="02020603050405020304" pitchFamily="18" charset="0"/>
                <a:cs typeface="Times New Roman" panose="02020603050405020304" pitchFamily="18" charset="0"/>
              </a:rPr>
              <a:t> </a:t>
            </a:r>
            <a:r>
              <a:rPr sz="2800" b="1" i="1" spc="-5" dirty="0">
                <a:latin typeface="Times New Roman" panose="02020603050405020304" pitchFamily="18" charset="0"/>
                <a:cs typeface="Times New Roman" panose="02020603050405020304" pitchFamily="18" charset="0"/>
              </a:rPr>
              <a:t>used</a:t>
            </a:r>
            <a:r>
              <a:rPr sz="2800" b="1" i="1" spc="165" dirty="0">
                <a:latin typeface="Times New Roman" panose="02020603050405020304" pitchFamily="18" charset="0"/>
                <a:cs typeface="Times New Roman" panose="02020603050405020304" pitchFamily="18" charset="0"/>
              </a:rPr>
              <a:t> </a:t>
            </a:r>
            <a:r>
              <a:rPr sz="2800" b="1" i="1" spc="-5" dirty="0">
                <a:latin typeface="Times New Roman" panose="02020603050405020304" pitchFamily="18" charset="0"/>
                <a:cs typeface="Times New Roman" panose="02020603050405020304" pitchFamily="18" charset="0"/>
              </a:rPr>
              <a:t>in</a:t>
            </a:r>
            <a:r>
              <a:rPr sz="2800" b="1" i="1" spc="170" dirty="0">
                <a:latin typeface="Times New Roman" panose="02020603050405020304" pitchFamily="18" charset="0"/>
                <a:cs typeface="Times New Roman" panose="02020603050405020304" pitchFamily="18" charset="0"/>
              </a:rPr>
              <a:t> </a:t>
            </a:r>
            <a:r>
              <a:rPr sz="2800" b="1" i="1" spc="-5" dirty="0">
                <a:latin typeface="Times New Roman" panose="02020603050405020304" pitchFamily="18" charset="0"/>
                <a:cs typeface="Times New Roman" panose="02020603050405020304" pitchFamily="18" charset="0"/>
              </a:rPr>
              <a:t>an</a:t>
            </a:r>
            <a:r>
              <a:rPr sz="2800" b="1" i="1" spc="170" dirty="0">
                <a:latin typeface="Times New Roman" panose="02020603050405020304" pitchFamily="18" charset="0"/>
                <a:cs typeface="Times New Roman" panose="02020603050405020304" pitchFamily="18" charset="0"/>
              </a:rPr>
              <a:t> </a:t>
            </a:r>
            <a:r>
              <a:rPr sz="2800" b="1" i="1" spc="-5" dirty="0">
                <a:latin typeface="Times New Roman" panose="02020603050405020304" pitchFamily="18" charset="0"/>
                <a:cs typeface="Times New Roman" panose="02020603050405020304" pitchFamily="18" charset="0"/>
              </a:rPr>
              <a:t>internet</a:t>
            </a:r>
            <a:r>
              <a:rPr sz="2800" b="1" i="1" spc="165" dirty="0">
                <a:latin typeface="Times New Roman" panose="02020603050405020304" pitchFamily="18" charset="0"/>
                <a:cs typeface="Times New Roman" panose="02020603050405020304" pitchFamily="18" charset="0"/>
              </a:rPr>
              <a:t> </a:t>
            </a:r>
            <a:r>
              <a:rPr sz="2800" b="1" i="1" spc="-5" dirty="0">
                <a:latin typeface="Times New Roman" panose="02020603050405020304" pitchFamily="18" charset="0"/>
                <a:cs typeface="Times New Roman" panose="02020603050405020304" pitchFamily="18" charset="0"/>
              </a:rPr>
              <a:t>employing </a:t>
            </a:r>
            <a:r>
              <a:rPr sz="2800" b="1" i="1" spc="-685" dirty="0">
                <a:latin typeface="Times New Roman" panose="02020603050405020304" pitchFamily="18" charset="0"/>
                <a:cs typeface="Times New Roman" panose="02020603050405020304" pitchFamily="18" charset="0"/>
              </a:rPr>
              <a:t> </a:t>
            </a:r>
            <a:r>
              <a:rPr sz="2800" b="1" i="1" dirty="0">
                <a:latin typeface="Times New Roman" panose="02020603050405020304" pitchFamily="18" charset="0"/>
                <a:cs typeface="Times New Roman" panose="02020603050405020304" pitchFamily="18" charset="0"/>
              </a:rPr>
              <a:t>the</a:t>
            </a:r>
            <a:r>
              <a:rPr sz="2800" b="1" i="1" spc="-10" dirty="0">
                <a:latin typeface="Times New Roman" panose="02020603050405020304" pitchFamily="18" charset="0"/>
                <a:cs typeface="Times New Roman" panose="02020603050405020304" pitchFamily="18" charset="0"/>
              </a:rPr>
              <a:t> </a:t>
            </a:r>
            <a:r>
              <a:rPr sz="2800" b="1" i="1" spc="-5" dirty="0">
                <a:latin typeface="Times New Roman" panose="02020603050405020304" pitchFamily="18" charset="0"/>
                <a:cs typeface="Times New Roman" panose="02020603050405020304" pitchFamily="18" charset="0"/>
              </a:rPr>
              <a:t>TCP/IP</a:t>
            </a:r>
            <a:r>
              <a:rPr sz="2800" b="1" i="1" spc="-114" dirty="0">
                <a:latin typeface="Times New Roman" panose="02020603050405020304" pitchFamily="18" charset="0"/>
                <a:cs typeface="Times New Roman" panose="02020603050405020304" pitchFamily="18" charset="0"/>
              </a:rPr>
              <a:t> </a:t>
            </a:r>
            <a:r>
              <a:rPr sz="2800" b="1" i="1" spc="-5" dirty="0">
                <a:latin typeface="Times New Roman" panose="02020603050405020304" pitchFamily="18" charset="0"/>
                <a:cs typeface="Times New Roman" panose="02020603050405020304" pitchFamily="18" charset="0"/>
              </a:rPr>
              <a:t>protocols:</a:t>
            </a:r>
            <a:r>
              <a:rPr sz="2800" b="1" i="1" spc="-10" dirty="0">
                <a:latin typeface="Times New Roman" panose="02020603050405020304" pitchFamily="18" charset="0"/>
                <a:cs typeface="Times New Roman" panose="02020603050405020304" pitchFamily="18" charset="0"/>
              </a:rPr>
              <a:t> </a:t>
            </a:r>
            <a:r>
              <a:rPr sz="2800" b="1" i="1" spc="-75" dirty="0">
                <a:solidFill>
                  <a:srgbClr val="FF0000"/>
                </a:solidFill>
                <a:latin typeface="Times New Roman" panose="02020603050405020304" pitchFamily="18" charset="0"/>
                <a:cs typeface="Times New Roman" panose="02020603050405020304" pitchFamily="18" charset="0"/>
              </a:rPr>
              <a:t>physical</a:t>
            </a:r>
            <a:r>
              <a:rPr sz="2800" b="1" i="1" spc="-75" dirty="0">
                <a:latin typeface="Times New Roman" panose="02020603050405020304" pitchFamily="18" charset="0"/>
                <a:cs typeface="Times New Roman" panose="02020603050405020304" pitchFamily="18" charset="0"/>
              </a:rPr>
              <a:t>,</a:t>
            </a:r>
            <a:r>
              <a:rPr sz="2800" b="1" i="1" spc="-20" dirty="0">
                <a:latin typeface="Times New Roman" panose="02020603050405020304" pitchFamily="18" charset="0"/>
                <a:cs typeface="Times New Roman" panose="02020603050405020304" pitchFamily="18" charset="0"/>
              </a:rPr>
              <a:t> </a:t>
            </a:r>
            <a:r>
              <a:rPr sz="2800" b="1" i="1" spc="-80" dirty="0">
                <a:solidFill>
                  <a:srgbClr val="FF0000"/>
                </a:solidFill>
                <a:latin typeface="Times New Roman" panose="02020603050405020304" pitchFamily="18" charset="0"/>
                <a:cs typeface="Times New Roman" panose="02020603050405020304" pitchFamily="18" charset="0"/>
              </a:rPr>
              <a:t>logical</a:t>
            </a:r>
            <a:r>
              <a:rPr sz="2800" b="1" i="1" spc="-80" dirty="0">
                <a:latin typeface="Times New Roman" panose="02020603050405020304" pitchFamily="18" charset="0"/>
                <a:cs typeface="Times New Roman" panose="02020603050405020304" pitchFamily="18" charset="0"/>
              </a:rPr>
              <a:t>,</a:t>
            </a:r>
            <a:r>
              <a:rPr sz="2800" b="1" i="1" spc="-25" dirty="0">
                <a:latin typeface="Times New Roman" panose="02020603050405020304" pitchFamily="18" charset="0"/>
                <a:cs typeface="Times New Roman" panose="02020603050405020304" pitchFamily="18" charset="0"/>
              </a:rPr>
              <a:t> </a:t>
            </a:r>
            <a:r>
              <a:rPr sz="2800" b="1" i="1" spc="-120" dirty="0">
                <a:solidFill>
                  <a:srgbClr val="FF0000"/>
                </a:solidFill>
                <a:latin typeface="Times New Roman" panose="02020603050405020304" pitchFamily="18" charset="0"/>
                <a:cs typeface="Times New Roman" panose="02020603050405020304" pitchFamily="18" charset="0"/>
              </a:rPr>
              <a:t>port</a:t>
            </a:r>
            <a:r>
              <a:rPr sz="2800" b="1" i="1" spc="-120" dirty="0">
                <a:latin typeface="Times New Roman" panose="02020603050405020304" pitchFamily="18" charset="0"/>
                <a:cs typeface="Times New Roman" panose="02020603050405020304" pitchFamily="18" charset="0"/>
              </a:rPr>
              <a:t>,</a:t>
            </a:r>
            <a:r>
              <a:rPr sz="2800" b="1" i="1" spc="-15" dirty="0">
                <a:latin typeface="Times New Roman" panose="02020603050405020304" pitchFamily="18" charset="0"/>
                <a:cs typeface="Times New Roman" panose="02020603050405020304" pitchFamily="18" charset="0"/>
              </a:rPr>
              <a:t> </a:t>
            </a:r>
            <a:r>
              <a:rPr sz="2800" b="1" i="1" dirty="0">
                <a:latin typeface="Times New Roman" panose="02020603050405020304" pitchFamily="18" charset="0"/>
                <a:cs typeface="Times New Roman" panose="02020603050405020304" pitchFamily="18" charset="0"/>
              </a:rPr>
              <a:t>and </a:t>
            </a:r>
            <a:r>
              <a:rPr sz="2800" b="1" i="1" spc="-145" dirty="0">
                <a:solidFill>
                  <a:srgbClr val="FF0000"/>
                </a:solidFill>
                <a:latin typeface="Times New Roman" panose="02020603050405020304" pitchFamily="18" charset="0"/>
                <a:cs typeface="Times New Roman" panose="02020603050405020304" pitchFamily="18" charset="0"/>
              </a:rPr>
              <a:t>specific</a:t>
            </a:r>
            <a:r>
              <a:rPr lang="en-US" sz="2800" b="1" i="1" spc="-145" dirty="0">
                <a:latin typeface="Times New Roman" panose="02020603050405020304" pitchFamily="18" charset="0"/>
                <a:cs typeface="Times New Roman" panose="02020603050405020304" pitchFamily="18" charset="0"/>
              </a:rPr>
              <a:t> addresses</a:t>
            </a:r>
            <a:endParaRPr sz="2800" dirty="0">
              <a:latin typeface="Times New Roman" panose="02020603050405020304" pitchFamily="18" charset="0"/>
              <a:cs typeface="Times New Roman" panose="02020603050405020304" pitchFamily="18" charset="0"/>
            </a:endParaRPr>
          </a:p>
        </p:txBody>
      </p:sp>
      <p:sp>
        <p:nvSpPr>
          <p:cNvPr id="7" name="object 7"/>
          <p:cNvSpPr/>
          <p:nvPr/>
        </p:nvSpPr>
        <p:spPr>
          <a:xfrm>
            <a:off x="774839" y="4634484"/>
            <a:ext cx="9144000" cy="858519"/>
          </a:xfrm>
          <a:custGeom>
            <a:avLst/>
            <a:gdLst/>
            <a:ahLst/>
            <a:cxnLst/>
            <a:rect l="l" t="t" r="r" b="b"/>
            <a:pathLst>
              <a:path w="9144000" h="858520">
                <a:moveTo>
                  <a:pt x="9144000" y="858012"/>
                </a:moveTo>
                <a:lnTo>
                  <a:pt x="9144000" y="0"/>
                </a:lnTo>
                <a:lnTo>
                  <a:pt x="0" y="0"/>
                </a:lnTo>
                <a:lnTo>
                  <a:pt x="0" y="858012"/>
                </a:lnTo>
                <a:lnTo>
                  <a:pt x="9144000" y="858012"/>
                </a:lnTo>
                <a:close/>
              </a:path>
            </a:pathLst>
          </a:custGeom>
          <a:solidFill>
            <a:srgbClr val="FFFFFF"/>
          </a:solidFill>
        </p:spPr>
        <p:txBody>
          <a:bodyPr wrap="square" lIns="0" tIns="0" rIns="0" bIns="0" rtlCol="0"/>
          <a:lstStyle/>
          <a:p>
            <a:endParaRPr/>
          </a:p>
        </p:txBody>
      </p:sp>
      <p:sp>
        <p:nvSpPr>
          <p:cNvPr id="8" name="object 8"/>
          <p:cNvSpPr txBox="1"/>
          <p:nvPr/>
        </p:nvSpPr>
        <p:spPr>
          <a:xfrm>
            <a:off x="1082173" y="3768530"/>
            <a:ext cx="4699000" cy="2025650"/>
          </a:xfrm>
          <a:prstGeom prst="rect">
            <a:avLst/>
          </a:prstGeom>
        </p:spPr>
        <p:txBody>
          <a:bodyPr vert="horz" wrap="square" lIns="0" tIns="71755" rIns="0" bIns="0" rtlCol="0">
            <a:spAutoFit/>
          </a:bodyPr>
          <a:lstStyle/>
          <a:p>
            <a:pPr marL="40640">
              <a:lnSpc>
                <a:spcPct val="100000"/>
              </a:lnSpc>
              <a:spcBef>
                <a:spcPts val="565"/>
              </a:spcBef>
            </a:pPr>
            <a:r>
              <a:rPr sz="2800" b="1" i="1" u="heavy" spc="-45" dirty="0">
                <a:solidFill>
                  <a:srgbClr val="FF0000"/>
                </a:solidFill>
                <a:uFill>
                  <a:solidFill>
                    <a:srgbClr val="FF0000"/>
                  </a:solidFill>
                </a:uFill>
                <a:latin typeface="Times New Roman"/>
                <a:cs typeface="Times New Roman"/>
              </a:rPr>
              <a:t>Topics</a:t>
            </a:r>
            <a:r>
              <a:rPr sz="2800" b="1" i="1" u="heavy" spc="-40" dirty="0">
                <a:solidFill>
                  <a:srgbClr val="FF0000"/>
                </a:solidFill>
                <a:uFill>
                  <a:solidFill>
                    <a:srgbClr val="FF0000"/>
                  </a:solidFill>
                </a:uFill>
                <a:latin typeface="Times New Roman"/>
                <a:cs typeface="Times New Roman"/>
              </a:rPr>
              <a:t> </a:t>
            </a:r>
            <a:r>
              <a:rPr sz="2800" b="1" i="1" u="heavy" dirty="0">
                <a:solidFill>
                  <a:srgbClr val="FF0000"/>
                </a:solidFill>
                <a:uFill>
                  <a:solidFill>
                    <a:srgbClr val="FF0000"/>
                  </a:solidFill>
                </a:uFill>
                <a:latin typeface="Times New Roman"/>
                <a:cs typeface="Times New Roman"/>
              </a:rPr>
              <a:t>discussed</a:t>
            </a:r>
            <a:r>
              <a:rPr sz="2800" b="1" i="1" u="heavy" spc="-35" dirty="0">
                <a:solidFill>
                  <a:srgbClr val="FF0000"/>
                </a:solidFill>
                <a:uFill>
                  <a:solidFill>
                    <a:srgbClr val="FF0000"/>
                  </a:solidFill>
                </a:uFill>
                <a:latin typeface="Times New Roman"/>
                <a:cs typeface="Times New Roman"/>
              </a:rPr>
              <a:t> </a:t>
            </a:r>
            <a:r>
              <a:rPr sz="2800" b="1" i="1" u="heavy" dirty="0">
                <a:solidFill>
                  <a:srgbClr val="FF0000"/>
                </a:solidFill>
                <a:uFill>
                  <a:solidFill>
                    <a:srgbClr val="FF0000"/>
                  </a:solidFill>
                </a:uFill>
                <a:latin typeface="Times New Roman"/>
                <a:cs typeface="Times New Roman"/>
              </a:rPr>
              <a:t>in</a:t>
            </a:r>
            <a:r>
              <a:rPr sz="2800" b="1" i="1" u="heavy" spc="-25" dirty="0">
                <a:solidFill>
                  <a:srgbClr val="FF0000"/>
                </a:solidFill>
                <a:uFill>
                  <a:solidFill>
                    <a:srgbClr val="FF0000"/>
                  </a:solidFill>
                </a:uFill>
                <a:latin typeface="Times New Roman"/>
                <a:cs typeface="Times New Roman"/>
              </a:rPr>
              <a:t> </a:t>
            </a:r>
            <a:r>
              <a:rPr sz="2800" b="1" i="1" u="heavy" dirty="0">
                <a:solidFill>
                  <a:srgbClr val="FF0000"/>
                </a:solidFill>
                <a:uFill>
                  <a:solidFill>
                    <a:srgbClr val="FF0000"/>
                  </a:solidFill>
                </a:uFill>
                <a:latin typeface="Times New Roman"/>
                <a:cs typeface="Times New Roman"/>
              </a:rPr>
              <a:t>this</a:t>
            </a:r>
            <a:r>
              <a:rPr sz="2800" b="1" i="1" u="heavy" spc="-35" dirty="0">
                <a:solidFill>
                  <a:srgbClr val="FF0000"/>
                </a:solidFill>
                <a:uFill>
                  <a:solidFill>
                    <a:srgbClr val="FF0000"/>
                  </a:solidFill>
                </a:uFill>
                <a:latin typeface="Times New Roman"/>
                <a:cs typeface="Times New Roman"/>
              </a:rPr>
              <a:t> </a:t>
            </a:r>
            <a:r>
              <a:rPr sz="2800" b="1" i="1" u="heavy" dirty="0">
                <a:solidFill>
                  <a:srgbClr val="FF0000"/>
                </a:solidFill>
                <a:uFill>
                  <a:solidFill>
                    <a:srgbClr val="FF0000"/>
                  </a:solidFill>
                </a:uFill>
                <a:latin typeface="Times New Roman"/>
                <a:cs typeface="Times New Roman"/>
              </a:rPr>
              <a:t>section:</a:t>
            </a:r>
            <a:endParaRPr sz="2800" dirty="0">
              <a:latin typeface="Times New Roman"/>
              <a:cs typeface="Times New Roman"/>
            </a:endParaRPr>
          </a:p>
          <a:p>
            <a:pPr marL="12700" marR="2220595">
              <a:lnSpc>
                <a:spcPct val="100000"/>
              </a:lnSpc>
              <a:spcBef>
                <a:spcPts val="400"/>
              </a:spcBef>
            </a:pPr>
            <a:r>
              <a:rPr sz="2400" b="1" spc="-10" dirty="0">
                <a:solidFill>
                  <a:srgbClr val="0033CC"/>
                </a:solidFill>
                <a:latin typeface="Times New Roman"/>
                <a:cs typeface="Times New Roman"/>
              </a:rPr>
              <a:t>Ph</a:t>
            </a:r>
            <a:r>
              <a:rPr sz="2400" b="1" dirty="0">
                <a:solidFill>
                  <a:srgbClr val="0033CC"/>
                </a:solidFill>
                <a:latin typeface="Times New Roman"/>
                <a:cs typeface="Times New Roman"/>
              </a:rPr>
              <a:t>ysical</a:t>
            </a:r>
            <a:r>
              <a:rPr sz="2400" b="1" spc="-145" dirty="0">
                <a:solidFill>
                  <a:srgbClr val="0033CC"/>
                </a:solidFill>
                <a:latin typeface="Times New Roman"/>
                <a:cs typeface="Times New Roman"/>
              </a:rPr>
              <a:t> </a:t>
            </a:r>
            <a:r>
              <a:rPr sz="2400" b="1" spc="-5" dirty="0">
                <a:solidFill>
                  <a:srgbClr val="0033CC"/>
                </a:solidFill>
                <a:latin typeface="Times New Roman"/>
                <a:cs typeface="Times New Roman"/>
              </a:rPr>
              <a:t>Add</a:t>
            </a:r>
            <a:r>
              <a:rPr sz="2400" b="1" spc="-45" dirty="0">
                <a:solidFill>
                  <a:srgbClr val="0033CC"/>
                </a:solidFill>
                <a:latin typeface="Times New Roman"/>
                <a:cs typeface="Times New Roman"/>
              </a:rPr>
              <a:t>r</a:t>
            </a:r>
            <a:r>
              <a:rPr sz="2400" b="1" spc="-5" dirty="0">
                <a:solidFill>
                  <a:srgbClr val="0033CC"/>
                </a:solidFill>
                <a:latin typeface="Times New Roman"/>
                <a:cs typeface="Times New Roman"/>
              </a:rPr>
              <a:t>esses  </a:t>
            </a:r>
            <a:r>
              <a:rPr sz="2400" b="1" dirty="0">
                <a:solidFill>
                  <a:srgbClr val="0033CC"/>
                </a:solidFill>
                <a:latin typeface="Times New Roman"/>
                <a:cs typeface="Times New Roman"/>
              </a:rPr>
              <a:t>Logical</a:t>
            </a:r>
            <a:r>
              <a:rPr sz="2400" b="1" spc="-150" dirty="0">
                <a:solidFill>
                  <a:srgbClr val="0033CC"/>
                </a:solidFill>
                <a:latin typeface="Times New Roman"/>
                <a:cs typeface="Times New Roman"/>
              </a:rPr>
              <a:t> </a:t>
            </a:r>
            <a:r>
              <a:rPr sz="2400" b="1" spc="-5" dirty="0">
                <a:solidFill>
                  <a:srgbClr val="0033CC"/>
                </a:solidFill>
                <a:latin typeface="Times New Roman"/>
                <a:cs typeface="Times New Roman"/>
              </a:rPr>
              <a:t>Add</a:t>
            </a:r>
            <a:r>
              <a:rPr sz="2400" b="1" spc="-45" dirty="0">
                <a:solidFill>
                  <a:srgbClr val="0033CC"/>
                </a:solidFill>
                <a:latin typeface="Times New Roman"/>
                <a:cs typeface="Times New Roman"/>
              </a:rPr>
              <a:t>r</a:t>
            </a:r>
            <a:r>
              <a:rPr sz="2400" b="1" spc="-5" dirty="0">
                <a:solidFill>
                  <a:srgbClr val="0033CC"/>
                </a:solidFill>
                <a:latin typeface="Times New Roman"/>
                <a:cs typeface="Times New Roman"/>
              </a:rPr>
              <a:t>esses  </a:t>
            </a:r>
            <a:r>
              <a:rPr sz="2400" b="1" dirty="0">
                <a:solidFill>
                  <a:srgbClr val="0033CC"/>
                </a:solidFill>
                <a:latin typeface="Times New Roman"/>
                <a:cs typeface="Times New Roman"/>
              </a:rPr>
              <a:t>Port</a:t>
            </a:r>
            <a:r>
              <a:rPr sz="2400" b="1" spc="-145" dirty="0">
                <a:solidFill>
                  <a:srgbClr val="0033CC"/>
                </a:solidFill>
                <a:latin typeface="Times New Roman"/>
                <a:cs typeface="Times New Roman"/>
              </a:rPr>
              <a:t> </a:t>
            </a:r>
            <a:r>
              <a:rPr sz="2400" b="1" spc="-5" dirty="0">
                <a:solidFill>
                  <a:srgbClr val="0033CC"/>
                </a:solidFill>
                <a:latin typeface="Times New Roman"/>
                <a:cs typeface="Times New Roman"/>
              </a:rPr>
              <a:t>Add</a:t>
            </a:r>
            <a:r>
              <a:rPr sz="2400" b="1" spc="-45" dirty="0">
                <a:solidFill>
                  <a:srgbClr val="0033CC"/>
                </a:solidFill>
                <a:latin typeface="Times New Roman"/>
                <a:cs typeface="Times New Roman"/>
              </a:rPr>
              <a:t>r</a:t>
            </a:r>
            <a:r>
              <a:rPr sz="2400" b="1" spc="-5" dirty="0">
                <a:solidFill>
                  <a:srgbClr val="0033CC"/>
                </a:solidFill>
                <a:latin typeface="Times New Roman"/>
                <a:cs typeface="Times New Roman"/>
              </a:rPr>
              <a:t>esses  Specific</a:t>
            </a:r>
            <a:r>
              <a:rPr sz="2400" b="1" spc="-155" dirty="0">
                <a:solidFill>
                  <a:srgbClr val="0033CC"/>
                </a:solidFill>
                <a:latin typeface="Times New Roman"/>
                <a:cs typeface="Times New Roman"/>
              </a:rPr>
              <a:t> </a:t>
            </a:r>
            <a:r>
              <a:rPr sz="2400" b="1" spc="-5" dirty="0">
                <a:solidFill>
                  <a:srgbClr val="0033CC"/>
                </a:solidFill>
                <a:latin typeface="Times New Roman"/>
                <a:cs typeface="Times New Roman"/>
              </a:rPr>
              <a:t>Add</a:t>
            </a:r>
            <a:r>
              <a:rPr sz="2400" b="1" spc="-45" dirty="0">
                <a:solidFill>
                  <a:srgbClr val="0033CC"/>
                </a:solidFill>
                <a:latin typeface="Times New Roman"/>
                <a:cs typeface="Times New Roman"/>
              </a:rPr>
              <a:t>r</a:t>
            </a:r>
            <a:r>
              <a:rPr sz="2400" b="1" spc="-5" dirty="0">
                <a:solidFill>
                  <a:srgbClr val="0033CC"/>
                </a:solidFill>
                <a:latin typeface="Times New Roman"/>
                <a:cs typeface="Times New Roman"/>
              </a:rPr>
              <a:t>esses</a:t>
            </a:r>
            <a:endParaRPr sz="2400" dirty="0">
              <a:latin typeface="Times New Roman"/>
              <a:cs typeface="Times New Roman"/>
            </a:endParaRPr>
          </a:p>
        </p:txBody>
      </p:sp>
      <p:sp>
        <p:nvSpPr>
          <p:cNvPr id="9" name="object 9"/>
          <p:cNvSpPr txBox="1">
            <a:spLocks noGrp="1"/>
          </p:cNvSpPr>
          <p:nvPr>
            <p:ph type="sldNum" sz="quarter" idx="7"/>
          </p:nvPr>
        </p:nvSpPr>
        <p:spPr>
          <a:prstGeom prst="rect">
            <a:avLst/>
          </a:prstGeom>
        </p:spPr>
        <p:txBody>
          <a:bodyPr vert="horz" wrap="square" lIns="0" tIns="0" rIns="0" bIns="0" rtlCol="0">
            <a:spAutoFit/>
          </a:bodyPr>
          <a:lstStyle/>
          <a:p>
            <a:pPr marL="12700">
              <a:lnSpc>
                <a:spcPts val="2310"/>
              </a:lnSpc>
            </a:pPr>
            <a:r>
              <a:rPr spc="-5" dirty="0"/>
              <a:t>2.</a:t>
            </a:r>
            <a:fld id="{81D60167-4931-47E6-BA6A-407CBD079E47}" type="slidenum">
              <a:rPr spc="-5" dirty="0"/>
              <a:t>47</a:t>
            </a:fld>
            <a:endParaRPr spc="-5"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58373" y="752347"/>
            <a:ext cx="3828415" cy="391160"/>
          </a:xfrm>
          <a:prstGeom prst="rect">
            <a:avLst/>
          </a:prstGeom>
        </p:spPr>
        <p:txBody>
          <a:bodyPr vert="horz" wrap="square" lIns="0" tIns="12700" rIns="0" bIns="0" rtlCol="0">
            <a:spAutoFit/>
          </a:bodyPr>
          <a:lstStyle/>
          <a:p>
            <a:pPr marL="12700">
              <a:lnSpc>
                <a:spcPct val="100000"/>
              </a:lnSpc>
              <a:spcBef>
                <a:spcPts val="100"/>
              </a:spcBef>
              <a:tabLst>
                <a:tab pos="1630045" algn="l"/>
              </a:tabLst>
            </a:pPr>
            <a:r>
              <a:rPr sz="2400" spc="-15" dirty="0">
                <a:solidFill>
                  <a:srgbClr val="3333CC"/>
                </a:solidFill>
              </a:rPr>
              <a:t>Figure</a:t>
            </a:r>
            <a:r>
              <a:rPr sz="2400" spc="-5" dirty="0">
                <a:solidFill>
                  <a:srgbClr val="3333CC"/>
                </a:solidFill>
              </a:rPr>
              <a:t> 2.17	</a:t>
            </a:r>
            <a:r>
              <a:rPr sz="2000" i="1" spc="-5" dirty="0">
                <a:latin typeface="Times New Roman"/>
                <a:cs typeface="Times New Roman"/>
              </a:rPr>
              <a:t>Addresses</a:t>
            </a:r>
            <a:r>
              <a:rPr sz="2000" i="1" spc="-35" dirty="0">
                <a:latin typeface="Times New Roman"/>
                <a:cs typeface="Times New Roman"/>
              </a:rPr>
              <a:t> </a:t>
            </a:r>
            <a:r>
              <a:rPr sz="2000" i="1" spc="-5" dirty="0">
                <a:latin typeface="Times New Roman"/>
                <a:cs typeface="Times New Roman"/>
              </a:rPr>
              <a:t>in</a:t>
            </a:r>
            <a:r>
              <a:rPr sz="2000" i="1" spc="-20" dirty="0">
                <a:latin typeface="Times New Roman"/>
                <a:cs typeface="Times New Roman"/>
              </a:rPr>
              <a:t> </a:t>
            </a:r>
            <a:r>
              <a:rPr sz="2000" i="1" spc="-5" dirty="0">
                <a:latin typeface="Times New Roman"/>
                <a:cs typeface="Times New Roman"/>
              </a:rPr>
              <a:t>TCP/IP</a:t>
            </a:r>
            <a:endParaRPr sz="2000">
              <a:latin typeface="Times New Roman"/>
              <a:cs typeface="Times New Roman"/>
            </a:endParaRPr>
          </a:p>
        </p:txBody>
      </p:sp>
      <p:sp>
        <p:nvSpPr>
          <p:cNvPr id="3" name="object 3"/>
          <p:cNvSpPr/>
          <p:nvPr/>
        </p:nvSpPr>
        <p:spPr>
          <a:xfrm>
            <a:off x="927239" y="1330452"/>
            <a:ext cx="8763000" cy="19050"/>
          </a:xfrm>
          <a:custGeom>
            <a:avLst/>
            <a:gdLst/>
            <a:ahLst/>
            <a:cxnLst/>
            <a:rect l="l" t="t" r="r" b="b"/>
            <a:pathLst>
              <a:path w="8763000" h="19050">
                <a:moveTo>
                  <a:pt x="8763000" y="19049"/>
                </a:moveTo>
                <a:lnTo>
                  <a:pt x="8763000" y="0"/>
                </a:lnTo>
                <a:lnTo>
                  <a:pt x="0" y="0"/>
                </a:lnTo>
                <a:lnTo>
                  <a:pt x="0" y="19050"/>
                </a:lnTo>
                <a:lnTo>
                  <a:pt x="8763000" y="19049"/>
                </a:lnTo>
                <a:close/>
              </a:path>
            </a:pathLst>
          </a:custGeom>
          <a:solidFill>
            <a:srgbClr val="FF0000"/>
          </a:solidFill>
        </p:spPr>
        <p:txBody>
          <a:bodyPr wrap="square" lIns="0" tIns="0" rIns="0" bIns="0" rtlCol="0"/>
          <a:lstStyle/>
          <a:p>
            <a:endParaRPr/>
          </a:p>
        </p:txBody>
      </p:sp>
      <p:pic>
        <p:nvPicPr>
          <p:cNvPr id="4" name="object 4"/>
          <p:cNvPicPr/>
          <p:nvPr/>
        </p:nvPicPr>
        <p:blipFill>
          <a:blip r:embed="rId2" cstate="print"/>
          <a:stretch>
            <a:fillRect/>
          </a:stretch>
        </p:blipFill>
        <p:spPr>
          <a:xfrm>
            <a:off x="1170317" y="2634995"/>
            <a:ext cx="7834121" cy="1997202"/>
          </a:xfrm>
          <a:prstGeom prst="rect">
            <a:avLst/>
          </a:prstGeom>
        </p:spPr>
      </p:pic>
      <p:sp>
        <p:nvSpPr>
          <p:cNvPr id="5" name="object 5"/>
          <p:cNvSpPr/>
          <p:nvPr/>
        </p:nvSpPr>
        <p:spPr>
          <a:xfrm>
            <a:off x="927239" y="6559295"/>
            <a:ext cx="8763000" cy="76200"/>
          </a:xfrm>
          <a:custGeom>
            <a:avLst/>
            <a:gdLst/>
            <a:ahLst/>
            <a:cxnLst/>
            <a:rect l="l" t="t" r="r" b="b"/>
            <a:pathLst>
              <a:path w="8763000" h="76200">
                <a:moveTo>
                  <a:pt x="8763000" y="76200"/>
                </a:moveTo>
                <a:lnTo>
                  <a:pt x="8763000" y="0"/>
                </a:lnTo>
                <a:lnTo>
                  <a:pt x="0" y="0"/>
                </a:lnTo>
                <a:lnTo>
                  <a:pt x="0" y="76200"/>
                </a:lnTo>
                <a:lnTo>
                  <a:pt x="8763000" y="76200"/>
                </a:lnTo>
                <a:close/>
              </a:path>
            </a:pathLst>
          </a:custGeom>
          <a:solidFill>
            <a:srgbClr val="FF0000"/>
          </a:solidFill>
        </p:spPr>
        <p:txBody>
          <a:bodyPr wrap="square" lIns="0" tIns="0" rIns="0" bIns="0" rtlCol="0"/>
          <a:lstStyle/>
          <a:p>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2700">
              <a:lnSpc>
                <a:spcPts val="2310"/>
              </a:lnSpc>
            </a:pPr>
            <a:r>
              <a:rPr spc="-5" dirty="0"/>
              <a:t>2.</a:t>
            </a:r>
            <a:fld id="{81D60167-4931-47E6-BA6A-407CBD079E47}" type="slidenum">
              <a:rPr spc="-5" dirty="0"/>
              <a:t>48</a:t>
            </a:fld>
            <a:endParaRPr spc="-5"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58373" y="752347"/>
            <a:ext cx="6588759" cy="391160"/>
          </a:xfrm>
          <a:prstGeom prst="rect">
            <a:avLst/>
          </a:prstGeom>
        </p:spPr>
        <p:txBody>
          <a:bodyPr vert="horz" wrap="square" lIns="0" tIns="12700" rIns="0" bIns="0" rtlCol="0">
            <a:spAutoFit/>
          </a:bodyPr>
          <a:lstStyle/>
          <a:p>
            <a:pPr marL="12700">
              <a:lnSpc>
                <a:spcPct val="100000"/>
              </a:lnSpc>
              <a:spcBef>
                <a:spcPts val="100"/>
              </a:spcBef>
              <a:tabLst>
                <a:tab pos="1630045" algn="l"/>
              </a:tabLst>
            </a:pPr>
            <a:r>
              <a:rPr sz="2400" spc="-15" dirty="0">
                <a:solidFill>
                  <a:srgbClr val="3333CC"/>
                </a:solidFill>
              </a:rPr>
              <a:t>Figure</a:t>
            </a:r>
            <a:r>
              <a:rPr sz="2400" spc="-5" dirty="0">
                <a:solidFill>
                  <a:srgbClr val="3333CC"/>
                </a:solidFill>
              </a:rPr>
              <a:t> 2.18	</a:t>
            </a:r>
            <a:r>
              <a:rPr sz="2000" i="1" spc="-5" dirty="0">
                <a:latin typeface="Times New Roman"/>
                <a:cs typeface="Times New Roman"/>
              </a:rPr>
              <a:t>Relationship</a:t>
            </a:r>
            <a:r>
              <a:rPr sz="2000" i="1" spc="-15" dirty="0">
                <a:latin typeface="Times New Roman"/>
                <a:cs typeface="Times New Roman"/>
              </a:rPr>
              <a:t> </a:t>
            </a:r>
            <a:r>
              <a:rPr sz="2000" i="1" spc="-5" dirty="0">
                <a:latin typeface="Times New Roman"/>
                <a:cs typeface="Times New Roman"/>
              </a:rPr>
              <a:t>of</a:t>
            </a:r>
            <a:r>
              <a:rPr sz="2000" i="1" dirty="0">
                <a:latin typeface="Times New Roman"/>
                <a:cs typeface="Times New Roman"/>
              </a:rPr>
              <a:t> </a:t>
            </a:r>
            <a:r>
              <a:rPr sz="2000" i="1" spc="-5" dirty="0">
                <a:latin typeface="Times New Roman"/>
                <a:cs typeface="Times New Roman"/>
              </a:rPr>
              <a:t>layers</a:t>
            </a:r>
            <a:r>
              <a:rPr sz="2000" i="1" spc="-20" dirty="0">
                <a:latin typeface="Times New Roman"/>
                <a:cs typeface="Times New Roman"/>
              </a:rPr>
              <a:t> </a:t>
            </a:r>
            <a:r>
              <a:rPr sz="2000" i="1" spc="-5" dirty="0">
                <a:latin typeface="Times New Roman"/>
                <a:cs typeface="Times New Roman"/>
              </a:rPr>
              <a:t>and</a:t>
            </a:r>
            <a:r>
              <a:rPr sz="2000" i="1" spc="5" dirty="0">
                <a:latin typeface="Times New Roman"/>
                <a:cs typeface="Times New Roman"/>
              </a:rPr>
              <a:t> </a:t>
            </a:r>
            <a:r>
              <a:rPr sz="2000" i="1" spc="-5" dirty="0">
                <a:latin typeface="Times New Roman"/>
                <a:cs typeface="Times New Roman"/>
              </a:rPr>
              <a:t>addresses</a:t>
            </a:r>
            <a:r>
              <a:rPr sz="2000" i="1" spc="-15" dirty="0">
                <a:latin typeface="Times New Roman"/>
                <a:cs typeface="Times New Roman"/>
              </a:rPr>
              <a:t> </a:t>
            </a:r>
            <a:r>
              <a:rPr sz="2000" i="1" spc="-5" dirty="0">
                <a:latin typeface="Times New Roman"/>
                <a:cs typeface="Times New Roman"/>
              </a:rPr>
              <a:t>in</a:t>
            </a:r>
            <a:r>
              <a:rPr sz="2000" i="1" dirty="0">
                <a:latin typeface="Times New Roman"/>
                <a:cs typeface="Times New Roman"/>
              </a:rPr>
              <a:t> </a:t>
            </a:r>
            <a:r>
              <a:rPr sz="2000" i="1" spc="-5" dirty="0">
                <a:latin typeface="Times New Roman"/>
                <a:cs typeface="Times New Roman"/>
              </a:rPr>
              <a:t>TCP/IP</a:t>
            </a:r>
            <a:endParaRPr sz="2000">
              <a:latin typeface="Times New Roman"/>
              <a:cs typeface="Times New Roman"/>
            </a:endParaRPr>
          </a:p>
        </p:txBody>
      </p:sp>
      <p:sp>
        <p:nvSpPr>
          <p:cNvPr id="3" name="object 3"/>
          <p:cNvSpPr/>
          <p:nvPr/>
        </p:nvSpPr>
        <p:spPr>
          <a:xfrm>
            <a:off x="927239" y="1330452"/>
            <a:ext cx="8763000" cy="19050"/>
          </a:xfrm>
          <a:custGeom>
            <a:avLst/>
            <a:gdLst/>
            <a:ahLst/>
            <a:cxnLst/>
            <a:rect l="l" t="t" r="r" b="b"/>
            <a:pathLst>
              <a:path w="8763000" h="19050">
                <a:moveTo>
                  <a:pt x="8763000" y="19049"/>
                </a:moveTo>
                <a:lnTo>
                  <a:pt x="8763000" y="0"/>
                </a:lnTo>
                <a:lnTo>
                  <a:pt x="0" y="0"/>
                </a:lnTo>
                <a:lnTo>
                  <a:pt x="0" y="19050"/>
                </a:lnTo>
                <a:lnTo>
                  <a:pt x="8763000" y="19049"/>
                </a:lnTo>
                <a:close/>
              </a:path>
            </a:pathLst>
          </a:custGeom>
          <a:solidFill>
            <a:srgbClr val="FF0000"/>
          </a:solidFill>
        </p:spPr>
        <p:txBody>
          <a:bodyPr wrap="square" lIns="0" tIns="0" rIns="0" bIns="0" rtlCol="0"/>
          <a:lstStyle/>
          <a:p>
            <a:endParaRPr/>
          </a:p>
        </p:txBody>
      </p:sp>
      <p:pic>
        <p:nvPicPr>
          <p:cNvPr id="4" name="object 4"/>
          <p:cNvPicPr/>
          <p:nvPr/>
        </p:nvPicPr>
        <p:blipFill>
          <a:blip r:embed="rId2" cstate="print"/>
          <a:stretch>
            <a:fillRect/>
          </a:stretch>
        </p:blipFill>
        <p:spPr>
          <a:xfrm>
            <a:off x="1460639" y="1616202"/>
            <a:ext cx="7467600" cy="4828794"/>
          </a:xfrm>
          <a:prstGeom prst="rect">
            <a:avLst/>
          </a:prstGeom>
        </p:spPr>
      </p:pic>
      <p:sp>
        <p:nvSpPr>
          <p:cNvPr id="5" name="object 5"/>
          <p:cNvSpPr/>
          <p:nvPr/>
        </p:nvSpPr>
        <p:spPr>
          <a:xfrm>
            <a:off x="927239" y="6635495"/>
            <a:ext cx="8763000" cy="76200"/>
          </a:xfrm>
          <a:custGeom>
            <a:avLst/>
            <a:gdLst/>
            <a:ahLst/>
            <a:cxnLst/>
            <a:rect l="l" t="t" r="r" b="b"/>
            <a:pathLst>
              <a:path w="8763000" h="76200">
                <a:moveTo>
                  <a:pt x="8763000" y="76200"/>
                </a:moveTo>
                <a:lnTo>
                  <a:pt x="8763000" y="0"/>
                </a:lnTo>
                <a:lnTo>
                  <a:pt x="0" y="0"/>
                </a:lnTo>
                <a:lnTo>
                  <a:pt x="0" y="76200"/>
                </a:lnTo>
                <a:lnTo>
                  <a:pt x="8763000" y="76200"/>
                </a:lnTo>
                <a:close/>
              </a:path>
            </a:pathLst>
          </a:custGeom>
          <a:solidFill>
            <a:srgbClr val="FF0000"/>
          </a:solidFill>
        </p:spPr>
        <p:txBody>
          <a:bodyPr wrap="square" lIns="0" tIns="0" rIns="0" bIns="0" rtlCol="0"/>
          <a:lstStyle/>
          <a:p>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2700">
              <a:lnSpc>
                <a:spcPts val="2310"/>
              </a:lnSpc>
            </a:pPr>
            <a:r>
              <a:rPr spc="-5" dirty="0"/>
              <a:t>2.</a:t>
            </a:r>
            <a:fld id="{81D60167-4931-47E6-BA6A-407CBD079E47}" type="slidenum">
              <a:rPr spc="-5" dirty="0"/>
              <a:t>49</a:t>
            </a:fld>
            <a:endParaRPr spc="-5"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851039" y="348995"/>
            <a:ext cx="8594090" cy="1053465"/>
            <a:chOff x="851039" y="348995"/>
            <a:chExt cx="8594090" cy="1053465"/>
          </a:xfrm>
        </p:grpSpPr>
        <p:sp>
          <p:nvSpPr>
            <p:cNvPr id="3" name="object 3"/>
            <p:cNvSpPr/>
            <p:nvPr/>
          </p:nvSpPr>
          <p:spPr>
            <a:xfrm>
              <a:off x="1142123" y="457211"/>
              <a:ext cx="438150" cy="474980"/>
            </a:xfrm>
            <a:custGeom>
              <a:avLst/>
              <a:gdLst/>
              <a:ahLst/>
              <a:cxnLst/>
              <a:rect l="l" t="t" r="r" b="b"/>
              <a:pathLst>
                <a:path w="438150" h="474980">
                  <a:moveTo>
                    <a:pt x="438150" y="0"/>
                  </a:moveTo>
                  <a:lnTo>
                    <a:pt x="0" y="0"/>
                  </a:lnTo>
                  <a:lnTo>
                    <a:pt x="0" y="422148"/>
                  </a:lnTo>
                  <a:lnTo>
                    <a:pt x="0" y="474726"/>
                  </a:lnTo>
                  <a:lnTo>
                    <a:pt x="438150" y="474726"/>
                  </a:lnTo>
                  <a:lnTo>
                    <a:pt x="438150" y="422148"/>
                  </a:lnTo>
                  <a:lnTo>
                    <a:pt x="438150" y="0"/>
                  </a:lnTo>
                  <a:close/>
                </a:path>
              </a:pathLst>
            </a:custGeom>
            <a:solidFill>
              <a:srgbClr val="FFCF01"/>
            </a:solidFill>
          </p:spPr>
          <p:txBody>
            <a:bodyPr wrap="square" lIns="0" tIns="0" rIns="0" bIns="0" rtlCol="0"/>
            <a:lstStyle/>
            <a:p>
              <a:endParaRPr/>
            </a:p>
          </p:txBody>
        </p:sp>
        <p:pic>
          <p:nvPicPr>
            <p:cNvPr id="4" name="object 4"/>
            <p:cNvPicPr/>
            <p:nvPr/>
          </p:nvPicPr>
          <p:blipFill>
            <a:blip r:embed="rId2" cstate="print"/>
            <a:stretch>
              <a:fillRect/>
            </a:stretch>
          </p:blipFill>
          <p:spPr>
            <a:xfrm>
              <a:off x="1524647" y="457200"/>
              <a:ext cx="328422" cy="474725"/>
            </a:xfrm>
            <a:prstGeom prst="rect">
              <a:avLst/>
            </a:prstGeom>
          </p:spPr>
        </p:pic>
        <p:sp>
          <p:nvSpPr>
            <p:cNvPr id="5" name="object 5"/>
            <p:cNvSpPr/>
            <p:nvPr/>
          </p:nvSpPr>
          <p:spPr>
            <a:xfrm>
              <a:off x="1265567" y="879347"/>
              <a:ext cx="422275" cy="327025"/>
            </a:xfrm>
            <a:custGeom>
              <a:avLst/>
              <a:gdLst/>
              <a:ahLst/>
              <a:cxnLst/>
              <a:rect l="l" t="t" r="r" b="b"/>
              <a:pathLst>
                <a:path w="422275" h="327025">
                  <a:moveTo>
                    <a:pt x="422147" y="326897"/>
                  </a:moveTo>
                  <a:lnTo>
                    <a:pt x="422147" y="0"/>
                  </a:lnTo>
                  <a:lnTo>
                    <a:pt x="0" y="0"/>
                  </a:lnTo>
                  <a:lnTo>
                    <a:pt x="0" y="326897"/>
                  </a:lnTo>
                  <a:lnTo>
                    <a:pt x="422147" y="326897"/>
                  </a:lnTo>
                  <a:close/>
                </a:path>
              </a:pathLst>
            </a:custGeom>
            <a:solidFill>
              <a:srgbClr val="3333CC"/>
            </a:solidFill>
          </p:spPr>
          <p:txBody>
            <a:bodyPr wrap="square" lIns="0" tIns="0" rIns="0" bIns="0" rtlCol="0"/>
            <a:lstStyle/>
            <a:p>
              <a:endParaRPr/>
            </a:p>
          </p:txBody>
        </p:sp>
        <p:pic>
          <p:nvPicPr>
            <p:cNvPr id="6" name="object 6"/>
            <p:cNvPicPr/>
            <p:nvPr/>
          </p:nvPicPr>
          <p:blipFill>
            <a:blip r:embed="rId3" cstate="print"/>
            <a:stretch>
              <a:fillRect/>
            </a:stretch>
          </p:blipFill>
          <p:spPr>
            <a:xfrm>
              <a:off x="851039" y="806195"/>
              <a:ext cx="8593836" cy="400050"/>
            </a:xfrm>
            <a:prstGeom prst="rect">
              <a:avLst/>
            </a:prstGeom>
          </p:spPr>
        </p:pic>
        <p:sp>
          <p:nvSpPr>
            <p:cNvPr id="7" name="object 7"/>
            <p:cNvSpPr/>
            <p:nvPr/>
          </p:nvSpPr>
          <p:spPr>
            <a:xfrm>
              <a:off x="1486547" y="348995"/>
              <a:ext cx="31750" cy="857250"/>
            </a:xfrm>
            <a:custGeom>
              <a:avLst/>
              <a:gdLst/>
              <a:ahLst/>
              <a:cxnLst/>
              <a:rect l="l" t="t" r="r" b="b"/>
              <a:pathLst>
                <a:path w="31750" h="857250">
                  <a:moveTo>
                    <a:pt x="31241" y="857249"/>
                  </a:moveTo>
                  <a:lnTo>
                    <a:pt x="31241" y="0"/>
                  </a:lnTo>
                  <a:lnTo>
                    <a:pt x="0" y="0"/>
                  </a:lnTo>
                  <a:lnTo>
                    <a:pt x="0" y="857249"/>
                  </a:lnTo>
                  <a:lnTo>
                    <a:pt x="31241" y="857249"/>
                  </a:lnTo>
                  <a:close/>
                </a:path>
              </a:pathLst>
            </a:custGeom>
            <a:solidFill>
              <a:srgbClr val="1C1C1C"/>
            </a:solidFill>
          </p:spPr>
          <p:txBody>
            <a:bodyPr wrap="square" lIns="0" tIns="0" rIns="0" bIns="0" rtlCol="0"/>
            <a:lstStyle/>
            <a:p>
              <a:endParaRPr/>
            </a:p>
          </p:txBody>
        </p:sp>
        <p:sp>
          <p:nvSpPr>
            <p:cNvPr id="8" name="object 8"/>
            <p:cNvSpPr/>
            <p:nvPr/>
          </p:nvSpPr>
          <p:spPr>
            <a:xfrm>
              <a:off x="1265567" y="1206245"/>
              <a:ext cx="422275" cy="147955"/>
            </a:xfrm>
            <a:custGeom>
              <a:avLst/>
              <a:gdLst/>
              <a:ahLst/>
              <a:cxnLst/>
              <a:rect l="l" t="t" r="r" b="b"/>
              <a:pathLst>
                <a:path w="422275" h="147955">
                  <a:moveTo>
                    <a:pt x="422147" y="147827"/>
                  </a:moveTo>
                  <a:lnTo>
                    <a:pt x="422147" y="0"/>
                  </a:lnTo>
                  <a:lnTo>
                    <a:pt x="0" y="0"/>
                  </a:lnTo>
                  <a:lnTo>
                    <a:pt x="0" y="147827"/>
                  </a:lnTo>
                  <a:lnTo>
                    <a:pt x="422147" y="147827"/>
                  </a:lnTo>
                  <a:close/>
                </a:path>
              </a:pathLst>
            </a:custGeom>
            <a:solidFill>
              <a:srgbClr val="3333CC"/>
            </a:solidFill>
          </p:spPr>
          <p:txBody>
            <a:bodyPr wrap="square" lIns="0" tIns="0" rIns="0" bIns="0" rtlCol="0"/>
            <a:lstStyle/>
            <a:p>
              <a:endParaRPr/>
            </a:p>
          </p:txBody>
        </p:sp>
        <p:pic>
          <p:nvPicPr>
            <p:cNvPr id="9" name="object 9"/>
            <p:cNvPicPr/>
            <p:nvPr/>
          </p:nvPicPr>
          <p:blipFill>
            <a:blip r:embed="rId4" cstate="print"/>
            <a:stretch>
              <a:fillRect/>
            </a:stretch>
          </p:blipFill>
          <p:spPr>
            <a:xfrm>
              <a:off x="1635899" y="1206245"/>
              <a:ext cx="368045" cy="147827"/>
            </a:xfrm>
            <a:prstGeom prst="rect">
              <a:avLst/>
            </a:prstGeom>
          </p:spPr>
        </p:pic>
        <p:pic>
          <p:nvPicPr>
            <p:cNvPr id="10" name="object 10"/>
            <p:cNvPicPr/>
            <p:nvPr/>
          </p:nvPicPr>
          <p:blipFill>
            <a:blip r:embed="rId5" cstate="print"/>
            <a:stretch>
              <a:fillRect/>
            </a:stretch>
          </p:blipFill>
          <p:spPr>
            <a:xfrm>
              <a:off x="851039" y="1206245"/>
              <a:ext cx="560832" cy="22859"/>
            </a:xfrm>
            <a:prstGeom prst="rect">
              <a:avLst/>
            </a:prstGeom>
          </p:spPr>
        </p:pic>
        <p:sp>
          <p:nvSpPr>
            <p:cNvPr id="11" name="object 11"/>
            <p:cNvSpPr/>
            <p:nvPr/>
          </p:nvSpPr>
          <p:spPr>
            <a:xfrm>
              <a:off x="1486547" y="1206245"/>
              <a:ext cx="31750" cy="196215"/>
            </a:xfrm>
            <a:custGeom>
              <a:avLst/>
              <a:gdLst/>
              <a:ahLst/>
              <a:cxnLst/>
              <a:rect l="l" t="t" r="r" b="b"/>
              <a:pathLst>
                <a:path w="31750" h="196215">
                  <a:moveTo>
                    <a:pt x="31241" y="195833"/>
                  </a:moveTo>
                  <a:lnTo>
                    <a:pt x="31241" y="0"/>
                  </a:lnTo>
                  <a:lnTo>
                    <a:pt x="0" y="0"/>
                  </a:lnTo>
                  <a:lnTo>
                    <a:pt x="0" y="195833"/>
                  </a:lnTo>
                  <a:lnTo>
                    <a:pt x="31241" y="195833"/>
                  </a:lnTo>
                  <a:close/>
                </a:path>
              </a:pathLst>
            </a:custGeom>
            <a:solidFill>
              <a:srgbClr val="1C1C1C"/>
            </a:solidFill>
          </p:spPr>
          <p:txBody>
            <a:bodyPr wrap="square" lIns="0" tIns="0" rIns="0" bIns="0" rtlCol="0"/>
            <a:lstStyle/>
            <a:p>
              <a:endParaRPr/>
            </a:p>
          </p:txBody>
        </p:sp>
      </p:grpSp>
      <p:pic>
        <p:nvPicPr>
          <p:cNvPr id="12" name="object 12"/>
          <p:cNvPicPr/>
          <p:nvPr/>
        </p:nvPicPr>
        <p:blipFill>
          <a:blip r:embed="rId6" cstate="print"/>
          <a:stretch>
            <a:fillRect/>
          </a:stretch>
        </p:blipFill>
        <p:spPr>
          <a:xfrm>
            <a:off x="1232039" y="2482595"/>
            <a:ext cx="1143000" cy="438149"/>
          </a:xfrm>
          <a:prstGeom prst="rect">
            <a:avLst/>
          </a:prstGeom>
        </p:spPr>
      </p:pic>
      <p:sp>
        <p:nvSpPr>
          <p:cNvPr id="13" name="object 13"/>
          <p:cNvSpPr txBox="1">
            <a:spLocks noGrp="1"/>
          </p:cNvSpPr>
          <p:nvPr>
            <p:ph type="title"/>
          </p:nvPr>
        </p:nvSpPr>
        <p:spPr>
          <a:xfrm>
            <a:off x="1444123" y="2503424"/>
            <a:ext cx="718185" cy="452755"/>
          </a:xfrm>
          <a:prstGeom prst="rect">
            <a:avLst/>
          </a:prstGeom>
        </p:spPr>
        <p:txBody>
          <a:bodyPr vert="horz" wrap="square" lIns="0" tIns="12700" rIns="0" bIns="0" rtlCol="0">
            <a:spAutoFit/>
          </a:bodyPr>
          <a:lstStyle/>
          <a:p>
            <a:pPr marL="12700">
              <a:lnSpc>
                <a:spcPct val="100000"/>
              </a:lnSpc>
              <a:spcBef>
                <a:spcPts val="100"/>
              </a:spcBef>
            </a:pPr>
            <a:r>
              <a:rPr sz="2800" i="1" dirty="0">
                <a:solidFill>
                  <a:srgbClr val="FF0000"/>
                </a:solidFill>
                <a:latin typeface="Times New Roman"/>
                <a:cs typeface="Times New Roman"/>
              </a:rPr>
              <a:t>Note</a:t>
            </a:r>
            <a:endParaRPr sz="2800">
              <a:latin typeface="Times New Roman"/>
              <a:cs typeface="Times New Roman"/>
            </a:endParaRPr>
          </a:p>
        </p:txBody>
      </p:sp>
      <p:grpSp>
        <p:nvGrpSpPr>
          <p:cNvPr id="14" name="object 14"/>
          <p:cNvGrpSpPr/>
          <p:nvPr/>
        </p:nvGrpSpPr>
        <p:grpSpPr>
          <a:xfrm>
            <a:off x="774839" y="2919983"/>
            <a:ext cx="9144000" cy="858519"/>
            <a:chOff x="774839" y="2919983"/>
            <a:chExt cx="9144000" cy="858519"/>
          </a:xfrm>
        </p:grpSpPr>
        <p:sp>
          <p:nvSpPr>
            <p:cNvPr id="15" name="object 15"/>
            <p:cNvSpPr/>
            <p:nvPr/>
          </p:nvSpPr>
          <p:spPr>
            <a:xfrm>
              <a:off x="774839" y="2919983"/>
              <a:ext cx="9144000" cy="858519"/>
            </a:xfrm>
            <a:custGeom>
              <a:avLst/>
              <a:gdLst/>
              <a:ahLst/>
              <a:cxnLst/>
              <a:rect l="l" t="t" r="r" b="b"/>
              <a:pathLst>
                <a:path w="9144000" h="858520">
                  <a:moveTo>
                    <a:pt x="9144000" y="858012"/>
                  </a:moveTo>
                  <a:lnTo>
                    <a:pt x="9144000" y="0"/>
                  </a:lnTo>
                  <a:lnTo>
                    <a:pt x="0" y="0"/>
                  </a:lnTo>
                  <a:lnTo>
                    <a:pt x="0" y="858012"/>
                  </a:lnTo>
                  <a:lnTo>
                    <a:pt x="9144000" y="858012"/>
                  </a:lnTo>
                  <a:close/>
                </a:path>
              </a:pathLst>
            </a:custGeom>
            <a:solidFill>
              <a:srgbClr val="FFFFFF"/>
            </a:solidFill>
          </p:spPr>
          <p:txBody>
            <a:bodyPr wrap="square" lIns="0" tIns="0" rIns="0" bIns="0" rtlCol="0"/>
            <a:lstStyle/>
            <a:p>
              <a:endParaRPr/>
            </a:p>
          </p:txBody>
        </p:sp>
        <p:sp>
          <p:nvSpPr>
            <p:cNvPr id="16" name="object 16"/>
            <p:cNvSpPr/>
            <p:nvPr/>
          </p:nvSpPr>
          <p:spPr>
            <a:xfrm>
              <a:off x="1232039" y="3130295"/>
              <a:ext cx="8153400" cy="76200"/>
            </a:xfrm>
            <a:custGeom>
              <a:avLst/>
              <a:gdLst/>
              <a:ahLst/>
              <a:cxnLst/>
              <a:rect l="l" t="t" r="r" b="b"/>
              <a:pathLst>
                <a:path w="8153400" h="76200">
                  <a:moveTo>
                    <a:pt x="8153400" y="76200"/>
                  </a:moveTo>
                  <a:lnTo>
                    <a:pt x="8153400" y="0"/>
                  </a:lnTo>
                  <a:lnTo>
                    <a:pt x="0" y="0"/>
                  </a:lnTo>
                  <a:lnTo>
                    <a:pt x="0" y="76200"/>
                  </a:lnTo>
                  <a:lnTo>
                    <a:pt x="8153400" y="76200"/>
                  </a:lnTo>
                  <a:close/>
                </a:path>
              </a:pathLst>
            </a:custGeom>
            <a:solidFill>
              <a:srgbClr val="009900"/>
            </a:solidFill>
          </p:spPr>
          <p:txBody>
            <a:bodyPr wrap="square" lIns="0" tIns="0" rIns="0" bIns="0" rtlCol="0"/>
            <a:lstStyle/>
            <a:p>
              <a:endParaRPr/>
            </a:p>
          </p:txBody>
        </p:sp>
        <p:pic>
          <p:nvPicPr>
            <p:cNvPr id="17" name="object 17"/>
            <p:cNvPicPr/>
            <p:nvPr/>
          </p:nvPicPr>
          <p:blipFill>
            <a:blip r:embed="rId7" cstate="print"/>
            <a:stretch>
              <a:fillRect/>
            </a:stretch>
          </p:blipFill>
          <p:spPr>
            <a:xfrm>
              <a:off x="1232039" y="2920745"/>
              <a:ext cx="1143000" cy="128778"/>
            </a:xfrm>
            <a:prstGeom prst="rect">
              <a:avLst/>
            </a:prstGeom>
          </p:spPr>
        </p:pic>
      </p:grpSp>
      <p:sp>
        <p:nvSpPr>
          <p:cNvPr id="18" name="object 18"/>
          <p:cNvSpPr txBox="1"/>
          <p:nvPr/>
        </p:nvSpPr>
        <p:spPr>
          <a:xfrm>
            <a:off x="1270139" y="3260597"/>
            <a:ext cx="8077200" cy="822325"/>
          </a:xfrm>
          <a:prstGeom prst="rect">
            <a:avLst/>
          </a:prstGeom>
          <a:solidFill>
            <a:srgbClr val="99FF33"/>
          </a:solidFill>
        </p:spPr>
        <p:txBody>
          <a:bodyPr vert="horz" wrap="square" lIns="0" tIns="34925" rIns="0" bIns="0" rtlCol="0">
            <a:spAutoFit/>
          </a:bodyPr>
          <a:lstStyle/>
          <a:p>
            <a:pPr algn="ctr">
              <a:lnSpc>
                <a:spcPct val="100000"/>
              </a:lnSpc>
              <a:spcBef>
                <a:spcPts val="275"/>
              </a:spcBef>
            </a:pPr>
            <a:r>
              <a:rPr sz="2400" b="1" spc="-5" dirty="0">
                <a:latin typeface="Times New Roman"/>
                <a:cs typeface="Times New Roman"/>
              </a:rPr>
              <a:t>ISO</a:t>
            </a:r>
            <a:r>
              <a:rPr sz="2400" b="1" spc="-25" dirty="0">
                <a:latin typeface="Times New Roman"/>
                <a:cs typeface="Times New Roman"/>
              </a:rPr>
              <a:t> </a:t>
            </a:r>
            <a:r>
              <a:rPr sz="2400" b="1" spc="-5" dirty="0">
                <a:latin typeface="Times New Roman"/>
                <a:cs typeface="Times New Roman"/>
              </a:rPr>
              <a:t>is</a:t>
            </a:r>
            <a:r>
              <a:rPr sz="2400" b="1" spc="-25" dirty="0">
                <a:latin typeface="Times New Roman"/>
                <a:cs typeface="Times New Roman"/>
              </a:rPr>
              <a:t> </a:t>
            </a:r>
            <a:r>
              <a:rPr sz="2400" b="1" spc="-5" dirty="0">
                <a:latin typeface="Times New Roman"/>
                <a:cs typeface="Times New Roman"/>
              </a:rPr>
              <a:t>the</a:t>
            </a:r>
            <a:r>
              <a:rPr sz="2400" b="1" spc="-25" dirty="0">
                <a:latin typeface="Times New Roman"/>
                <a:cs typeface="Times New Roman"/>
              </a:rPr>
              <a:t> </a:t>
            </a:r>
            <a:r>
              <a:rPr sz="2400" b="1" spc="-5" dirty="0">
                <a:latin typeface="Times New Roman"/>
                <a:cs typeface="Times New Roman"/>
              </a:rPr>
              <a:t>organization.</a:t>
            </a:r>
            <a:endParaRPr sz="2400">
              <a:latin typeface="Times New Roman"/>
              <a:cs typeface="Times New Roman"/>
            </a:endParaRPr>
          </a:p>
          <a:p>
            <a:pPr algn="ctr">
              <a:lnSpc>
                <a:spcPct val="100000"/>
              </a:lnSpc>
            </a:pPr>
            <a:r>
              <a:rPr sz="2400" b="1" spc="-5" dirty="0">
                <a:latin typeface="Times New Roman"/>
                <a:cs typeface="Times New Roman"/>
              </a:rPr>
              <a:t>OSI</a:t>
            </a:r>
            <a:r>
              <a:rPr sz="2400" b="1" spc="-20" dirty="0">
                <a:latin typeface="Times New Roman"/>
                <a:cs typeface="Times New Roman"/>
              </a:rPr>
              <a:t> </a:t>
            </a:r>
            <a:r>
              <a:rPr sz="2400" b="1" spc="-5" dirty="0">
                <a:latin typeface="Times New Roman"/>
                <a:cs typeface="Times New Roman"/>
              </a:rPr>
              <a:t>is</a:t>
            </a:r>
            <a:r>
              <a:rPr sz="2400" b="1" spc="-20" dirty="0">
                <a:latin typeface="Times New Roman"/>
                <a:cs typeface="Times New Roman"/>
              </a:rPr>
              <a:t> </a:t>
            </a:r>
            <a:r>
              <a:rPr sz="2400" b="1" spc="-5" dirty="0">
                <a:latin typeface="Times New Roman"/>
                <a:cs typeface="Times New Roman"/>
              </a:rPr>
              <a:t>the</a:t>
            </a:r>
            <a:r>
              <a:rPr sz="2400" b="1" spc="-10" dirty="0">
                <a:latin typeface="Times New Roman"/>
                <a:cs typeface="Times New Roman"/>
              </a:rPr>
              <a:t> </a:t>
            </a:r>
            <a:r>
              <a:rPr sz="2400" b="1" spc="-5" dirty="0">
                <a:latin typeface="Times New Roman"/>
                <a:cs typeface="Times New Roman"/>
              </a:rPr>
              <a:t>model.</a:t>
            </a:r>
            <a:endParaRPr sz="2400">
              <a:latin typeface="Times New Roman"/>
              <a:cs typeface="Times New Roman"/>
            </a:endParaRPr>
          </a:p>
        </p:txBody>
      </p:sp>
      <p:sp>
        <p:nvSpPr>
          <p:cNvPr id="19" name="object 19"/>
          <p:cNvSpPr/>
          <p:nvPr/>
        </p:nvSpPr>
        <p:spPr>
          <a:xfrm>
            <a:off x="1234325" y="4120896"/>
            <a:ext cx="8153400" cy="76200"/>
          </a:xfrm>
          <a:custGeom>
            <a:avLst/>
            <a:gdLst/>
            <a:ahLst/>
            <a:cxnLst/>
            <a:rect l="l" t="t" r="r" b="b"/>
            <a:pathLst>
              <a:path w="8153400" h="76200">
                <a:moveTo>
                  <a:pt x="8153400" y="76200"/>
                </a:moveTo>
                <a:lnTo>
                  <a:pt x="8153400" y="0"/>
                </a:lnTo>
                <a:lnTo>
                  <a:pt x="0" y="0"/>
                </a:lnTo>
                <a:lnTo>
                  <a:pt x="0" y="76200"/>
                </a:lnTo>
                <a:lnTo>
                  <a:pt x="8153400" y="76200"/>
                </a:lnTo>
                <a:close/>
              </a:path>
            </a:pathLst>
          </a:custGeom>
          <a:solidFill>
            <a:srgbClr val="009900"/>
          </a:solidFill>
        </p:spPr>
        <p:txBody>
          <a:bodyPr wrap="square" lIns="0" tIns="0" rIns="0" bIns="0" rtlCol="0"/>
          <a:lstStyle/>
          <a:p>
            <a:endParaRPr/>
          </a:p>
        </p:txBody>
      </p:sp>
      <p:sp>
        <p:nvSpPr>
          <p:cNvPr id="20" name="object 20"/>
          <p:cNvSpPr txBox="1"/>
          <p:nvPr/>
        </p:nvSpPr>
        <p:spPr>
          <a:xfrm>
            <a:off x="853573" y="6860953"/>
            <a:ext cx="403860" cy="309245"/>
          </a:xfrm>
          <a:prstGeom prst="rect">
            <a:avLst/>
          </a:prstGeom>
        </p:spPr>
        <p:txBody>
          <a:bodyPr vert="horz" wrap="square" lIns="0" tIns="0" rIns="0" bIns="0" rtlCol="0">
            <a:spAutoFit/>
          </a:bodyPr>
          <a:lstStyle/>
          <a:p>
            <a:pPr marL="12700">
              <a:lnSpc>
                <a:spcPts val="2310"/>
              </a:lnSpc>
            </a:pPr>
            <a:r>
              <a:rPr sz="2000" b="1" spc="-5" dirty="0">
                <a:latin typeface="Arial"/>
                <a:cs typeface="Arial"/>
              </a:rPr>
              <a:t>2.</a:t>
            </a:r>
            <a:fld id="{81D60167-4931-47E6-BA6A-407CBD079E47}" type="slidenum">
              <a:rPr sz="2000" b="1" spc="-5" dirty="0">
                <a:latin typeface="Arial"/>
                <a:cs typeface="Arial"/>
              </a:rPr>
              <a:t>5</a:t>
            </a:fld>
            <a:endParaRPr sz="2000">
              <a:latin typeface="Arial"/>
              <a:cs typeface="Arial"/>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7100" y="581025"/>
            <a:ext cx="9144279" cy="492443"/>
          </a:xfrm>
        </p:spPr>
        <p:txBody>
          <a:bodyPr/>
          <a:lstStyle/>
          <a:p>
            <a:pPr algn="ctr"/>
            <a:r>
              <a:rPr lang="en-IN" dirty="0"/>
              <a:t>Physical Addresses</a:t>
            </a:r>
          </a:p>
        </p:txBody>
      </p:sp>
      <p:sp>
        <p:nvSpPr>
          <p:cNvPr id="3" name="Rectangle 2"/>
          <p:cNvSpPr/>
          <p:nvPr/>
        </p:nvSpPr>
        <p:spPr>
          <a:xfrm>
            <a:off x="774700" y="1419225"/>
            <a:ext cx="9448800" cy="5693866"/>
          </a:xfrm>
          <a:prstGeom prst="rect">
            <a:avLst/>
          </a:prstGeom>
        </p:spPr>
        <p:txBody>
          <a:bodyPr wrap="square">
            <a:spAutoFit/>
          </a:bodyPr>
          <a:lstStyle/>
          <a:p>
            <a:pPr marL="457200" indent="-457200" algn="just">
              <a:buFont typeface="Wingdings" panose="05000000000000000000" pitchFamily="2" charset="2"/>
              <a:buChar char="Ø"/>
            </a:pPr>
            <a:r>
              <a:rPr lang="en-US" sz="2800" dirty="0">
                <a:solidFill>
                  <a:srgbClr val="FF0000"/>
                </a:solidFill>
                <a:latin typeface="Times New Roman" panose="02020603050405020304" pitchFamily="18" charset="0"/>
                <a:cs typeface="Times New Roman" panose="02020603050405020304" pitchFamily="18" charset="0"/>
              </a:rPr>
              <a:t>The physical address</a:t>
            </a:r>
            <a:r>
              <a:rPr lang="en-US" sz="2800" dirty="0">
                <a:latin typeface="Times New Roman" panose="02020603050405020304" pitchFamily="18" charset="0"/>
                <a:cs typeface="Times New Roman" panose="02020603050405020304" pitchFamily="18" charset="0"/>
              </a:rPr>
              <a:t>, also known as the </a:t>
            </a:r>
            <a:r>
              <a:rPr lang="en-US" sz="2800" dirty="0">
                <a:solidFill>
                  <a:srgbClr val="FF0000"/>
                </a:solidFill>
                <a:latin typeface="Times New Roman" panose="02020603050405020304" pitchFamily="18" charset="0"/>
                <a:cs typeface="Times New Roman" panose="02020603050405020304" pitchFamily="18" charset="0"/>
              </a:rPr>
              <a:t>link address</a:t>
            </a:r>
            <a:r>
              <a:rPr lang="en-US" sz="2800" dirty="0">
                <a:latin typeface="Times New Roman" panose="02020603050405020304" pitchFamily="18" charset="0"/>
                <a:cs typeface="Times New Roman" panose="02020603050405020304" pitchFamily="18" charset="0"/>
              </a:rPr>
              <a:t>, is the address of a node as defined by its </a:t>
            </a:r>
            <a:r>
              <a:rPr lang="en-US" sz="2800" dirty="0">
                <a:solidFill>
                  <a:srgbClr val="FF0000"/>
                </a:solidFill>
                <a:latin typeface="Times New Roman" panose="02020603050405020304" pitchFamily="18" charset="0"/>
                <a:cs typeface="Times New Roman" panose="02020603050405020304" pitchFamily="18" charset="0"/>
              </a:rPr>
              <a:t>LAN or WAN</a:t>
            </a:r>
            <a:r>
              <a:rPr lang="en-US" sz="2800" dirty="0">
                <a:latin typeface="Times New Roman" panose="02020603050405020304" pitchFamily="18" charset="0"/>
                <a:cs typeface="Times New Roman" panose="02020603050405020304" pitchFamily="18" charset="0"/>
              </a:rPr>
              <a:t>. </a:t>
            </a:r>
          </a:p>
          <a:p>
            <a:pPr marL="457200" indent="-457200" algn="just">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It is included in the </a:t>
            </a:r>
            <a:r>
              <a:rPr lang="en-US" sz="2800" dirty="0">
                <a:solidFill>
                  <a:srgbClr val="FF0000"/>
                </a:solidFill>
                <a:latin typeface="Times New Roman" panose="02020603050405020304" pitchFamily="18" charset="0"/>
                <a:cs typeface="Times New Roman" panose="02020603050405020304" pitchFamily="18" charset="0"/>
              </a:rPr>
              <a:t>frame</a:t>
            </a:r>
            <a:r>
              <a:rPr lang="en-US" sz="2800" dirty="0">
                <a:latin typeface="Times New Roman" panose="02020603050405020304" pitchFamily="18" charset="0"/>
                <a:cs typeface="Times New Roman" panose="02020603050405020304" pitchFamily="18" charset="0"/>
              </a:rPr>
              <a:t> used by the data link layer. </a:t>
            </a:r>
          </a:p>
          <a:p>
            <a:pPr marL="457200" indent="-457200" algn="just">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It is the </a:t>
            </a:r>
            <a:r>
              <a:rPr lang="en-US" sz="2800" dirty="0">
                <a:solidFill>
                  <a:srgbClr val="FF0000"/>
                </a:solidFill>
                <a:latin typeface="Times New Roman" panose="02020603050405020304" pitchFamily="18" charset="0"/>
                <a:cs typeface="Times New Roman" panose="02020603050405020304" pitchFamily="18" charset="0"/>
              </a:rPr>
              <a:t>lowest-level address</a:t>
            </a:r>
            <a:r>
              <a:rPr lang="en-US" sz="2800" dirty="0">
                <a:latin typeface="Times New Roman" panose="02020603050405020304" pitchFamily="18" charset="0"/>
                <a:cs typeface="Times New Roman" panose="02020603050405020304" pitchFamily="18" charset="0"/>
              </a:rPr>
              <a:t>. </a:t>
            </a:r>
          </a:p>
          <a:p>
            <a:pPr algn="just"/>
            <a:endParaRPr lang="en-US" sz="2800" dirty="0">
              <a:latin typeface="Times New Roman" panose="02020603050405020304" pitchFamily="18" charset="0"/>
              <a:cs typeface="Times New Roman" panose="02020603050405020304" pitchFamily="18" charset="0"/>
            </a:endParaRPr>
          </a:p>
          <a:p>
            <a:pPr marL="457200" indent="-457200" algn="just">
              <a:buFont typeface="Wingdings" panose="05000000000000000000" pitchFamily="2" charset="2"/>
              <a:buChar char="q"/>
            </a:pPr>
            <a:r>
              <a:rPr lang="en-US" sz="2800" dirty="0">
                <a:latin typeface="Times New Roman" panose="02020603050405020304" pitchFamily="18" charset="0"/>
                <a:cs typeface="Times New Roman" panose="02020603050405020304" pitchFamily="18" charset="0"/>
              </a:rPr>
              <a:t>The </a:t>
            </a:r>
            <a:r>
              <a:rPr lang="en-US" sz="2800" dirty="0">
                <a:solidFill>
                  <a:srgbClr val="FF0000"/>
                </a:solidFill>
                <a:latin typeface="Times New Roman" panose="02020603050405020304" pitchFamily="18" charset="0"/>
                <a:cs typeface="Times New Roman" panose="02020603050405020304" pitchFamily="18" charset="0"/>
              </a:rPr>
              <a:t>physical addresses </a:t>
            </a:r>
            <a:r>
              <a:rPr lang="en-US" sz="2800" dirty="0">
                <a:latin typeface="Times New Roman" panose="02020603050405020304" pitchFamily="18" charset="0"/>
                <a:cs typeface="Times New Roman" panose="02020603050405020304" pitchFamily="18" charset="0"/>
              </a:rPr>
              <a:t>have authority over the network (LAN or WAN).</a:t>
            </a:r>
          </a:p>
          <a:p>
            <a:pPr marL="457200" indent="-457200" algn="just">
              <a:buFont typeface="Wingdings" panose="05000000000000000000" pitchFamily="2" charset="2"/>
              <a:buChar char="q"/>
            </a:pPr>
            <a:r>
              <a:rPr lang="en-US" sz="2800" dirty="0">
                <a:latin typeface="Times New Roman" panose="02020603050405020304" pitchFamily="18" charset="0"/>
                <a:cs typeface="Times New Roman" panose="02020603050405020304" pitchFamily="18" charset="0"/>
              </a:rPr>
              <a:t>The </a:t>
            </a:r>
            <a:r>
              <a:rPr lang="en-US" sz="2800" dirty="0">
                <a:solidFill>
                  <a:srgbClr val="FF0000"/>
                </a:solidFill>
                <a:latin typeface="Times New Roman" panose="02020603050405020304" pitchFamily="18" charset="0"/>
                <a:cs typeface="Times New Roman" panose="02020603050405020304" pitchFamily="18" charset="0"/>
              </a:rPr>
              <a:t>size and format </a:t>
            </a:r>
            <a:r>
              <a:rPr lang="en-US" sz="2800" dirty="0">
                <a:latin typeface="Times New Roman" panose="02020603050405020304" pitchFamily="18" charset="0"/>
                <a:cs typeface="Times New Roman" panose="02020603050405020304" pitchFamily="18" charset="0"/>
              </a:rPr>
              <a:t>of these addresses vary depending on the network.</a:t>
            </a:r>
          </a:p>
          <a:p>
            <a:pPr algn="just"/>
            <a:r>
              <a:rPr lang="en-US" sz="2800" dirty="0">
                <a:latin typeface="Times New Roman" panose="02020603050405020304" pitchFamily="18" charset="0"/>
                <a:cs typeface="Times New Roman" panose="02020603050405020304" pitchFamily="18" charset="0"/>
              </a:rPr>
              <a:t>For example: Ethernet uses a 6-byte (48-bit) physical address that is imprinted on the </a:t>
            </a:r>
            <a:r>
              <a:rPr lang="en-US" sz="2800" dirty="0">
                <a:solidFill>
                  <a:srgbClr val="FF0000"/>
                </a:solidFill>
                <a:latin typeface="Times New Roman" panose="02020603050405020304" pitchFamily="18" charset="0"/>
                <a:cs typeface="Times New Roman" panose="02020603050405020304" pitchFamily="18" charset="0"/>
              </a:rPr>
              <a:t>network interface card </a:t>
            </a:r>
            <a:r>
              <a:rPr lang="en-US" sz="2800" dirty="0">
                <a:latin typeface="Times New Roman" panose="02020603050405020304" pitchFamily="18" charset="0"/>
                <a:cs typeface="Times New Roman" panose="02020603050405020304" pitchFamily="18" charset="0"/>
              </a:rPr>
              <a:t>(NIC). </a:t>
            </a:r>
          </a:p>
          <a:p>
            <a:pPr algn="just"/>
            <a:r>
              <a:rPr lang="en-US" sz="2800" dirty="0" err="1">
                <a:solidFill>
                  <a:srgbClr val="FF0000"/>
                </a:solidFill>
                <a:latin typeface="Times New Roman" panose="02020603050405020304" pitchFamily="18" charset="0"/>
                <a:cs typeface="Times New Roman" panose="02020603050405020304" pitchFamily="18" charset="0"/>
              </a:rPr>
              <a:t>LocalTalk</a:t>
            </a:r>
            <a:r>
              <a:rPr lang="en-US" sz="2800" dirty="0">
                <a:solidFill>
                  <a:srgbClr val="FF0000"/>
                </a:solidFill>
                <a:latin typeface="Times New Roman" panose="02020603050405020304" pitchFamily="18" charset="0"/>
                <a:cs typeface="Times New Roman" panose="02020603050405020304" pitchFamily="18" charset="0"/>
              </a:rPr>
              <a:t> (Apple), </a:t>
            </a:r>
            <a:r>
              <a:rPr lang="en-US" sz="2800" dirty="0">
                <a:latin typeface="Times New Roman" panose="02020603050405020304" pitchFamily="18" charset="0"/>
                <a:cs typeface="Times New Roman" panose="02020603050405020304" pitchFamily="18" charset="0"/>
              </a:rPr>
              <a:t>however, has a 1-byte dynamic address that changes each time the station comes up.</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0336543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851039" y="592073"/>
            <a:ext cx="8594090" cy="614680"/>
            <a:chOff x="851039" y="592073"/>
            <a:chExt cx="8594090" cy="614680"/>
          </a:xfrm>
        </p:grpSpPr>
        <p:sp>
          <p:nvSpPr>
            <p:cNvPr id="3" name="object 3"/>
            <p:cNvSpPr/>
            <p:nvPr/>
          </p:nvSpPr>
          <p:spPr>
            <a:xfrm>
              <a:off x="1142123" y="700289"/>
              <a:ext cx="438150" cy="474980"/>
            </a:xfrm>
            <a:custGeom>
              <a:avLst/>
              <a:gdLst/>
              <a:ahLst/>
              <a:cxnLst/>
              <a:rect l="l" t="t" r="r" b="b"/>
              <a:pathLst>
                <a:path w="438150" h="474980">
                  <a:moveTo>
                    <a:pt x="438150" y="0"/>
                  </a:moveTo>
                  <a:lnTo>
                    <a:pt x="0" y="0"/>
                  </a:lnTo>
                  <a:lnTo>
                    <a:pt x="0" y="422148"/>
                  </a:lnTo>
                  <a:lnTo>
                    <a:pt x="0" y="474726"/>
                  </a:lnTo>
                  <a:lnTo>
                    <a:pt x="438150" y="474726"/>
                  </a:lnTo>
                  <a:lnTo>
                    <a:pt x="438150" y="422148"/>
                  </a:lnTo>
                  <a:lnTo>
                    <a:pt x="438150" y="0"/>
                  </a:lnTo>
                  <a:close/>
                </a:path>
              </a:pathLst>
            </a:custGeom>
            <a:solidFill>
              <a:srgbClr val="FFCF01"/>
            </a:solidFill>
          </p:spPr>
          <p:txBody>
            <a:bodyPr wrap="square" lIns="0" tIns="0" rIns="0" bIns="0" rtlCol="0"/>
            <a:lstStyle/>
            <a:p>
              <a:endParaRPr/>
            </a:p>
          </p:txBody>
        </p:sp>
        <p:pic>
          <p:nvPicPr>
            <p:cNvPr id="4" name="object 4"/>
            <p:cNvPicPr/>
            <p:nvPr/>
          </p:nvPicPr>
          <p:blipFill>
            <a:blip r:embed="rId2" cstate="print"/>
            <a:stretch>
              <a:fillRect/>
            </a:stretch>
          </p:blipFill>
          <p:spPr>
            <a:xfrm>
              <a:off x="1524647" y="700277"/>
              <a:ext cx="328422" cy="474725"/>
            </a:xfrm>
            <a:prstGeom prst="rect">
              <a:avLst/>
            </a:prstGeom>
          </p:spPr>
        </p:pic>
        <p:sp>
          <p:nvSpPr>
            <p:cNvPr id="5" name="object 5"/>
            <p:cNvSpPr/>
            <p:nvPr/>
          </p:nvSpPr>
          <p:spPr>
            <a:xfrm>
              <a:off x="1265567" y="1122425"/>
              <a:ext cx="422275" cy="83820"/>
            </a:xfrm>
            <a:custGeom>
              <a:avLst/>
              <a:gdLst/>
              <a:ahLst/>
              <a:cxnLst/>
              <a:rect l="l" t="t" r="r" b="b"/>
              <a:pathLst>
                <a:path w="422275" h="83819">
                  <a:moveTo>
                    <a:pt x="422147" y="83819"/>
                  </a:moveTo>
                  <a:lnTo>
                    <a:pt x="422147" y="0"/>
                  </a:lnTo>
                  <a:lnTo>
                    <a:pt x="0" y="0"/>
                  </a:lnTo>
                  <a:lnTo>
                    <a:pt x="0" y="83819"/>
                  </a:lnTo>
                  <a:lnTo>
                    <a:pt x="422147" y="83819"/>
                  </a:lnTo>
                  <a:close/>
                </a:path>
              </a:pathLst>
            </a:custGeom>
            <a:solidFill>
              <a:srgbClr val="3333CC"/>
            </a:solidFill>
          </p:spPr>
          <p:txBody>
            <a:bodyPr wrap="square" lIns="0" tIns="0" rIns="0" bIns="0" rtlCol="0"/>
            <a:lstStyle/>
            <a:p>
              <a:endParaRPr/>
            </a:p>
          </p:txBody>
        </p:sp>
        <p:sp>
          <p:nvSpPr>
            <p:cNvPr id="6" name="object 6"/>
            <p:cNvSpPr/>
            <p:nvPr/>
          </p:nvSpPr>
          <p:spPr>
            <a:xfrm>
              <a:off x="1486547" y="592073"/>
              <a:ext cx="31750" cy="614680"/>
            </a:xfrm>
            <a:custGeom>
              <a:avLst/>
              <a:gdLst/>
              <a:ahLst/>
              <a:cxnLst/>
              <a:rect l="l" t="t" r="r" b="b"/>
              <a:pathLst>
                <a:path w="31750" h="614680">
                  <a:moveTo>
                    <a:pt x="31241" y="614171"/>
                  </a:moveTo>
                  <a:lnTo>
                    <a:pt x="31241" y="0"/>
                  </a:lnTo>
                  <a:lnTo>
                    <a:pt x="0" y="0"/>
                  </a:lnTo>
                  <a:lnTo>
                    <a:pt x="0" y="614171"/>
                  </a:lnTo>
                  <a:lnTo>
                    <a:pt x="31241" y="614171"/>
                  </a:lnTo>
                  <a:close/>
                </a:path>
              </a:pathLst>
            </a:custGeom>
            <a:solidFill>
              <a:srgbClr val="1C1C1C"/>
            </a:solidFill>
          </p:spPr>
          <p:txBody>
            <a:bodyPr wrap="square" lIns="0" tIns="0" rIns="0" bIns="0" rtlCol="0"/>
            <a:lstStyle/>
            <a:p>
              <a:endParaRPr/>
            </a:p>
          </p:txBody>
        </p:sp>
        <p:pic>
          <p:nvPicPr>
            <p:cNvPr id="7" name="object 7"/>
            <p:cNvPicPr/>
            <p:nvPr/>
          </p:nvPicPr>
          <p:blipFill>
            <a:blip r:embed="rId3" cstate="print"/>
            <a:stretch>
              <a:fillRect/>
            </a:stretch>
          </p:blipFill>
          <p:spPr>
            <a:xfrm>
              <a:off x="851039" y="1049273"/>
              <a:ext cx="8593836" cy="156972"/>
            </a:xfrm>
            <a:prstGeom prst="rect">
              <a:avLst/>
            </a:prstGeom>
          </p:spPr>
        </p:pic>
      </p:grpSp>
      <p:sp>
        <p:nvSpPr>
          <p:cNvPr id="8" name="object 8"/>
          <p:cNvSpPr txBox="1">
            <a:spLocks noGrp="1"/>
          </p:cNvSpPr>
          <p:nvPr>
            <p:ph type="title"/>
          </p:nvPr>
        </p:nvSpPr>
        <p:spPr>
          <a:xfrm>
            <a:off x="1996573" y="551180"/>
            <a:ext cx="2125345" cy="513080"/>
          </a:xfrm>
          <a:prstGeom prst="rect">
            <a:avLst/>
          </a:prstGeom>
        </p:spPr>
        <p:txBody>
          <a:bodyPr vert="horz" wrap="square" lIns="0" tIns="12065" rIns="0" bIns="0" rtlCol="0">
            <a:spAutoFit/>
          </a:bodyPr>
          <a:lstStyle/>
          <a:p>
            <a:pPr marL="12700">
              <a:lnSpc>
                <a:spcPct val="100000"/>
              </a:lnSpc>
              <a:spcBef>
                <a:spcPts val="95"/>
              </a:spcBef>
            </a:pPr>
            <a:r>
              <a:rPr i="1" spc="-5" dirty="0">
                <a:solidFill>
                  <a:srgbClr val="FF0000"/>
                </a:solidFill>
                <a:latin typeface="Times New Roman"/>
                <a:cs typeface="Times New Roman"/>
              </a:rPr>
              <a:t>Example</a:t>
            </a:r>
            <a:r>
              <a:rPr i="1" spc="-65" dirty="0">
                <a:solidFill>
                  <a:srgbClr val="FF0000"/>
                </a:solidFill>
                <a:latin typeface="Times New Roman"/>
                <a:cs typeface="Times New Roman"/>
              </a:rPr>
              <a:t> </a:t>
            </a:r>
            <a:r>
              <a:rPr i="1" spc="-5" dirty="0">
                <a:solidFill>
                  <a:srgbClr val="FF0000"/>
                </a:solidFill>
                <a:latin typeface="Times New Roman"/>
                <a:cs typeface="Times New Roman"/>
              </a:rPr>
              <a:t>2.1</a:t>
            </a:r>
          </a:p>
        </p:txBody>
      </p:sp>
      <p:grpSp>
        <p:nvGrpSpPr>
          <p:cNvPr id="9" name="object 9"/>
          <p:cNvGrpSpPr/>
          <p:nvPr/>
        </p:nvGrpSpPr>
        <p:grpSpPr>
          <a:xfrm>
            <a:off x="851039" y="1206246"/>
            <a:ext cx="1153160" cy="438150"/>
            <a:chOff x="851039" y="1206246"/>
            <a:chExt cx="1153160" cy="438150"/>
          </a:xfrm>
        </p:grpSpPr>
        <p:sp>
          <p:nvSpPr>
            <p:cNvPr id="10" name="object 10"/>
            <p:cNvSpPr/>
            <p:nvPr/>
          </p:nvSpPr>
          <p:spPr>
            <a:xfrm>
              <a:off x="1265567" y="1206246"/>
              <a:ext cx="422275" cy="391160"/>
            </a:xfrm>
            <a:custGeom>
              <a:avLst/>
              <a:gdLst/>
              <a:ahLst/>
              <a:cxnLst/>
              <a:rect l="l" t="t" r="r" b="b"/>
              <a:pathLst>
                <a:path w="422275" h="391159">
                  <a:moveTo>
                    <a:pt x="422147" y="390905"/>
                  </a:moveTo>
                  <a:lnTo>
                    <a:pt x="422147" y="0"/>
                  </a:lnTo>
                  <a:lnTo>
                    <a:pt x="0" y="0"/>
                  </a:lnTo>
                  <a:lnTo>
                    <a:pt x="0" y="390905"/>
                  </a:lnTo>
                  <a:lnTo>
                    <a:pt x="422147" y="390905"/>
                  </a:lnTo>
                  <a:close/>
                </a:path>
              </a:pathLst>
            </a:custGeom>
            <a:solidFill>
              <a:srgbClr val="3333CC"/>
            </a:solidFill>
          </p:spPr>
          <p:txBody>
            <a:bodyPr wrap="square" lIns="0" tIns="0" rIns="0" bIns="0" rtlCol="0"/>
            <a:lstStyle/>
            <a:p>
              <a:endParaRPr/>
            </a:p>
          </p:txBody>
        </p:sp>
        <p:pic>
          <p:nvPicPr>
            <p:cNvPr id="11" name="object 11"/>
            <p:cNvPicPr/>
            <p:nvPr/>
          </p:nvPicPr>
          <p:blipFill>
            <a:blip r:embed="rId4" cstate="print"/>
            <a:stretch>
              <a:fillRect/>
            </a:stretch>
          </p:blipFill>
          <p:spPr>
            <a:xfrm>
              <a:off x="1635899" y="1206246"/>
              <a:ext cx="368045" cy="390905"/>
            </a:xfrm>
            <a:prstGeom prst="rect">
              <a:avLst/>
            </a:prstGeom>
          </p:spPr>
        </p:pic>
        <p:pic>
          <p:nvPicPr>
            <p:cNvPr id="12" name="object 12"/>
            <p:cNvPicPr/>
            <p:nvPr/>
          </p:nvPicPr>
          <p:blipFill>
            <a:blip r:embed="rId5" cstate="print"/>
            <a:stretch>
              <a:fillRect/>
            </a:stretch>
          </p:blipFill>
          <p:spPr>
            <a:xfrm>
              <a:off x="851039" y="1206246"/>
              <a:ext cx="560832" cy="265175"/>
            </a:xfrm>
            <a:prstGeom prst="rect">
              <a:avLst/>
            </a:prstGeom>
          </p:spPr>
        </p:pic>
        <p:sp>
          <p:nvSpPr>
            <p:cNvPr id="13" name="object 13"/>
            <p:cNvSpPr/>
            <p:nvPr/>
          </p:nvSpPr>
          <p:spPr>
            <a:xfrm>
              <a:off x="1486547" y="1206246"/>
              <a:ext cx="31750" cy="438150"/>
            </a:xfrm>
            <a:custGeom>
              <a:avLst/>
              <a:gdLst/>
              <a:ahLst/>
              <a:cxnLst/>
              <a:rect l="l" t="t" r="r" b="b"/>
              <a:pathLst>
                <a:path w="31750" h="438150">
                  <a:moveTo>
                    <a:pt x="31242" y="438150"/>
                  </a:moveTo>
                  <a:lnTo>
                    <a:pt x="31241" y="0"/>
                  </a:lnTo>
                  <a:lnTo>
                    <a:pt x="0" y="0"/>
                  </a:lnTo>
                  <a:lnTo>
                    <a:pt x="0" y="438150"/>
                  </a:lnTo>
                  <a:lnTo>
                    <a:pt x="31242" y="438150"/>
                  </a:lnTo>
                  <a:close/>
                </a:path>
              </a:pathLst>
            </a:custGeom>
            <a:solidFill>
              <a:srgbClr val="1C1C1C"/>
            </a:solidFill>
          </p:spPr>
          <p:txBody>
            <a:bodyPr wrap="square" lIns="0" tIns="0" rIns="0" bIns="0" rtlCol="0"/>
            <a:lstStyle/>
            <a:p>
              <a:endParaRPr/>
            </a:p>
          </p:txBody>
        </p:sp>
      </p:grpSp>
      <p:sp>
        <p:nvSpPr>
          <p:cNvPr id="14" name="object 14"/>
          <p:cNvSpPr/>
          <p:nvPr/>
        </p:nvSpPr>
        <p:spPr>
          <a:xfrm>
            <a:off x="774839" y="2919996"/>
            <a:ext cx="9144000" cy="1715770"/>
          </a:xfrm>
          <a:custGeom>
            <a:avLst/>
            <a:gdLst/>
            <a:ahLst/>
            <a:cxnLst/>
            <a:rect l="l" t="t" r="r" b="b"/>
            <a:pathLst>
              <a:path w="9144000" h="1715770">
                <a:moveTo>
                  <a:pt x="9144000" y="0"/>
                </a:moveTo>
                <a:lnTo>
                  <a:pt x="0" y="0"/>
                </a:lnTo>
                <a:lnTo>
                  <a:pt x="0" y="857250"/>
                </a:lnTo>
                <a:lnTo>
                  <a:pt x="0" y="858012"/>
                </a:lnTo>
                <a:lnTo>
                  <a:pt x="0" y="1715262"/>
                </a:lnTo>
                <a:lnTo>
                  <a:pt x="9144000" y="1715262"/>
                </a:lnTo>
                <a:lnTo>
                  <a:pt x="9144000" y="858012"/>
                </a:lnTo>
                <a:lnTo>
                  <a:pt x="9144000" y="857250"/>
                </a:lnTo>
                <a:lnTo>
                  <a:pt x="9144000" y="0"/>
                </a:lnTo>
                <a:close/>
              </a:path>
            </a:pathLst>
          </a:custGeom>
          <a:solidFill>
            <a:srgbClr val="FFFFFF"/>
          </a:solidFill>
        </p:spPr>
        <p:txBody>
          <a:bodyPr wrap="square" lIns="0" tIns="0" rIns="0" bIns="0" rtlCol="0"/>
          <a:lstStyle/>
          <a:p>
            <a:endParaRPr/>
          </a:p>
        </p:txBody>
      </p:sp>
      <p:sp>
        <p:nvSpPr>
          <p:cNvPr id="15" name="object 15"/>
          <p:cNvSpPr txBox="1"/>
          <p:nvPr/>
        </p:nvSpPr>
        <p:spPr>
          <a:xfrm>
            <a:off x="1082173" y="1817624"/>
            <a:ext cx="8376920" cy="2586355"/>
          </a:xfrm>
          <a:prstGeom prst="rect">
            <a:avLst/>
          </a:prstGeom>
        </p:spPr>
        <p:txBody>
          <a:bodyPr vert="horz" wrap="square" lIns="0" tIns="12700" rIns="0" bIns="0" rtlCol="0">
            <a:spAutoFit/>
          </a:bodyPr>
          <a:lstStyle/>
          <a:p>
            <a:pPr marL="12700" marR="5080">
              <a:lnSpc>
                <a:spcPct val="100000"/>
              </a:lnSpc>
              <a:spcBef>
                <a:spcPts val="100"/>
              </a:spcBef>
              <a:tabLst>
                <a:tab pos="673100" algn="l"/>
                <a:tab pos="1040130" algn="l"/>
                <a:tab pos="2156460" algn="l"/>
                <a:tab pos="2339340" algn="l"/>
                <a:tab pos="2748915" algn="l"/>
                <a:tab pos="2861945" algn="l"/>
                <a:tab pos="3227705" algn="l"/>
                <a:tab pos="3988435" algn="l"/>
                <a:tab pos="4270375" algn="l"/>
                <a:tab pos="4808855" algn="l"/>
                <a:tab pos="5041265" algn="l"/>
                <a:tab pos="6239510" algn="l"/>
                <a:tab pos="6384925" algn="l"/>
                <a:tab pos="7345680" algn="l"/>
                <a:tab pos="7630159" algn="l"/>
                <a:tab pos="7908290" algn="l"/>
                <a:tab pos="8125459" algn="l"/>
              </a:tabLst>
            </a:pPr>
            <a:r>
              <a:rPr sz="2800" b="1" i="1" dirty="0">
                <a:latin typeface="Times New Roman"/>
                <a:cs typeface="Times New Roman"/>
              </a:rPr>
              <a:t>In</a:t>
            </a:r>
            <a:r>
              <a:rPr sz="2800" b="1" i="1" spc="250" dirty="0">
                <a:latin typeface="Times New Roman"/>
                <a:cs typeface="Times New Roman"/>
              </a:rPr>
              <a:t> </a:t>
            </a:r>
            <a:r>
              <a:rPr sz="2800" b="1" i="1" spc="-5" dirty="0">
                <a:latin typeface="Times New Roman"/>
                <a:cs typeface="Times New Roman"/>
              </a:rPr>
              <a:t>Figure</a:t>
            </a:r>
            <a:r>
              <a:rPr sz="2800" b="1" i="1" spc="254" dirty="0">
                <a:latin typeface="Times New Roman"/>
                <a:cs typeface="Times New Roman"/>
              </a:rPr>
              <a:t> </a:t>
            </a:r>
            <a:r>
              <a:rPr sz="2800" b="1" i="1" spc="-5" dirty="0">
                <a:latin typeface="Times New Roman"/>
                <a:cs typeface="Times New Roman"/>
              </a:rPr>
              <a:t>2.19</a:t>
            </a:r>
            <a:r>
              <a:rPr sz="2800" b="1" i="1" spc="250" dirty="0">
                <a:latin typeface="Times New Roman"/>
                <a:cs typeface="Times New Roman"/>
              </a:rPr>
              <a:t> </a:t>
            </a:r>
            <a:r>
              <a:rPr sz="2800" b="1" i="1" dirty="0">
                <a:latin typeface="Times New Roman"/>
                <a:cs typeface="Times New Roman"/>
              </a:rPr>
              <a:t>a</a:t>
            </a:r>
            <a:r>
              <a:rPr sz="2800" b="1" i="1" spc="254" dirty="0">
                <a:latin typeface="Times New Roman"/>
                <a:cs typeface="Times New Roman"/>
              </a:rPr>
              <a:t> </a:t>
            </a:r>
            <a:r>
              <a:rPr sz="2800" b="1" i="1" spc="-5" dirty="0">
                <a:latin typeface="Times New Roman"/>
                <a:cs typeface="Times New Roman"/>
              </a:rPr>
              <a:t>node</a:t>
            </a:r>
            <a:r>
              <a:rPr sz="2800" b="1" i="1" spc="240" dirty="0">
                <a:latin typeface="Times New Roman"/>
                <a:cs typeface="Times New Roman"/>
              </a:rPr>
              <a:t> </a:t>
            </a:r>
            <a:r>
              <a:rPr sz="2800" b="1" i="1" spc="-5" dirty="0">
                <a:latin typeface="Times New Roman"/>
                <a:cs typeface="Times New Roman"/>
              </a:rPr>
              <a:t>with</a:t>
            </a:r>
            <a:r>
              <a:rPr sz="2800" b="1" i="1" spc="245" dirty="0">
                <a:latin typeface="Times New Roman"/>
                <a:cs typeface="Times New Roman"/>
              </a:rPr>
              <a:t> </a:t>
            </a:r>
            <a:r>
              <a:rPr sz="2800" b="1" i="1" spc="-5" dirty="0">
                <a:latin typeface="Times New Roman"/>
                <a:cs typeface="Times New Roman"/>
              </a:rPr>
              <a:t>physical</a:t>
            </a:r>
            <a:r>
              <a:rPr sz="2800" b="1" i="1" spc="250" dirty="0">
                <a:latin typeface="Times New Roman"/>
                <a:cs typeface="Times New Roman"/>
              </a:rPr>
              <a:t> </a:t>
            </a:r>
            <a:r>
              <a:rPr sz="2800" b="1" i="1" spc="-5" dirty="0">
                <a:latin typeface="Times New Roman"/>
                <a:cs typeface="Times New Roman"/>
              </a:rPr>
              <a:t>address</a:t>
            </a:r>
            <a:r>
              <a:rPr sz="2800" b="1" i="1" spc="245" dirty="0">
                <a:latin typeface="Times New Roman"/>
                <a:cs typeface="Times New Roman"/>
              </a:rPr>
              <a:t> </a:t>
            </a:r>
            <a:r>
              <a:rPr sz="2800" b="1" i="1" spc="-5" dirty="0">
                <a:latin typeface="Times New Roman"/>
                <a:cs typeface="Times New Roman"/>
              </a:rPr>
              <a:t>10</a:t>
            </a:r>
            <a:r>
              <a:rPr sz="2800" b="1" i="1" spc="250" dirty="0">
                <a:latin typeface="Times New Roman"/>
                <a:cs typeface="Times New Roman"/>
              </a:rPr>
              <a:t> </a:t>
            </a:r>
            <a:r>
              <a:rPr sz="2800" b="1" i="1" spc="-5" dirty="0">
                <a:latin typeface="Times New Roman"/>
                <a:cs typeface="Times New Roman"/>
              </a:rPr>
              <a:t>sends</a:t>
            </a:r>
            <a:r>
              <a:rPr sz="2800" b="1" i="1" spc="245" dirty="0">
                <a:latin typeface="Times New Roman"/>
                <a:cs typeface="Times New Roman"/>
              </a:rPr>
              <a:t> </a:t>
            </a:r>
            <a:r>
              <a:rPr sz="2800" b="1" i="1" dirty="0">
                <a:latin typeface="Times New Roman"/>
                <a:cs typeface="Times New Roman"/>
              </a:rPr>
              <a:t>a </a:t>
            </a:r>
            <a:r>
              <a:rPr sz="2800" b="1" i="1" spc="-685" dirty="0">
                <a:latin typeface="Times New Roman"/>
                <a:cs typeface="Times New Roman"/>
              </a:rPr>
              <a:t> </a:t>
            </a:r>
            <a:r>
              <a:rPr sz="2800" b="1" i="1" spc="-5" dirty="0">
                <a:latin typeface="Times New Roman"/>
                <a:cs typeface="Times New Roman"/>
              </a:rPr>
              <a:t>frame</a:t>
            </a:r>
            <a:r>
              <a:rPr sz="2800" b="1" i="1" spc="70" dirty="0">
                <a:latin typeface="Times New Roman"/>
                <a:cs typeface="Times New Roman"/>
              </a:rPr>
              <a:t> </a:t>
            </a:r>
            <a:r>
              <a:rPr sz="2800" b="1" i="1" dirty="0">
                <a:latin typeface="Times New Roman"/>
                <a:cs typeface="Times New Roman"/>
              </a:rPr>
              <a:t>to</a:t>
            </a:r>
            <a:r>
              <a:rPr sz="2800" b="1" i="1" spc="75" dirty="0">
                <a:latin typeface="Times New Roman"/>
                <a:cs typeface="Times New Roman"/>
              </a:rPr>
              <a:t> </a:t>
            </a:r>
            <a:r>
              <a:rPr sz="2800" b="1" i="1" dirty="0">
                <a:latin typeface="Times New Roman"/>
                <a:cs typeface="Times New Roman"/>
              </a:rPr>
              <a:t>a</a:t>
            </a:r>
            <a:r>
              <a:rPr sz="2800" b="1" i="1" spc="80" dirty="0">
                <a:latin typeface="Times New Roman"/>
                <a:cs typeface="Times New Roman"/>
              </a:rPr>
              <a:t> </a:t>
            </a:r>
            <a:r>
              <a:rPr sz="2800" b="1" i="1" spc="-5" dirty="0">
                <a:latin typeface="Times New Roman"/>
                <a:cs typeface="Times New Roman"/>
              </a:rPr>
              <a:t>node</a:t>
            </a:r>
            <a:r>
              <a:rPr sz="2800" b="1" i="1" spc="75" dirty="0">
                <a:latin typeface="Times New Roman"/>
                <a:cs typeface="Times New Roman"/>
              </a:rPr>
              <a:t> </a:t>
            </a:r>
            <a:r>
              <a:rPr sz="2800" b="1" i="1" spc="-5" dirty="0">
                <a:latin typeface="Times New Roman"/>
                <a:cs typeface="Times New Roman"/>
              </a:rPr>
              <a:t>with</a:t>
            </a:r>
            <a:r>
              <a:rPr sz="2800" b="1" i="1" spc="85" dirty="0">
                <a:latin typeface="Times New Roman"/>
                <a:cs typeface="Times New Roman"/>
              </a:rPr>
              <a:t> </a:t>
            </a:r>
            <a:r>
              <a:rPr sz="2800" b="1" i="1" spc="-5" dirty="0">
                <a:latin typeface="Times New Roman"/>
                <a:cs typeface="Times New Roman"/>
              </a:rPr>
              <a:t>physical</a:t>
            </a:r>
            <a:r>
              <a:rPr sz="2800" b="1" i="1" spc="75" dirty="0">
                <a:latin typeface="Times New Roman"/>
                <a:cs typeface="Times New Roman"/>
              </a:rPr>
              <a:t> </a:t>
            </a:r>
            <a:r>
              <a:rPr sz="2800" b="1" i="1" spc="-5" dirty="0">
                <a:latin typeface="Times New Roman"/>
                <a:cs typeface="Times New Roman"/>
              </a:rPr>
              <a:t>address</a:t>
            </a:r>
            <a:r>
              <a:rPr sz="2800" b="1" i="1" spc="80" dirty="0">
                <a:latin typeface="Times New Roman"/>
                <a:cs typeface="Times New Roman"/>
              </a:rPr>
              <a:t> </a:t>
            </a:r>
            <a:r>
              <a:rPr sz="2800" b="1" i="1" spc="-5" dirty="0">
                <a:latin typeface="Times New Roman"/>
                <a:cs typeface="Times New Roman"/>
              </a:rPr>
              <a:t>87.</a:t>
            </a:r>
            <a:r>
              <a:rPr sz="2800" b="1" i="1" spc="85" dirty="0">
                <a:latin typeface="Times New Roman"/>
                <a:cs typeface="Times New Roman"/>
              </a:rPr>
              <a:t> </a:t>
            </a:r>
            <a:r>
              <a:rPr sz="2800" b="1" i="1" spc="-5" dirty="0">
                <a:latin typeface="Times New Roman"/>
                <a:cs typeface="Times New Roman"/>
              </a:rPr>
              <a:t>The</a:t>
            </a:r>
            <a:r>
              <a:rPr sz="2800" b="1" i="1" spc="75" dirty="0">
                <a:latin typeface="Times New Roman"/>
                <a:cs typeface="Times New Roman"/>
              </a:rPr>
              <a:t> </a:t>
            </a:r>
            <a:r>
              <a:rPr sz="2800" b="1" i="1" spc="-5" dirty="0">
                <a:latin typeface="Times New Roman"/>
                <a:cs typeface="Times New Roman"/>
              </a:rPr>
              <a:t>two</a:t>
            </a:r>
            <a:r>
              <a:rPr sz="2800" b="1" i="1" spc="85" dirty="0">
                <a:latin typeface="Times New Roman"/>
                <a:cs typeface="Times New Roman"/>
              </a:rPr>
              <a:t> </a:t>
            </a:r>
            <a:r>
              <a:rPr sz="2800" b="1" i="1" spc="-5" dirty="0">
                <a:latin typeface="Times New Roman"/>
                <a:cs typeface="Times New Roman"/>
              </a:rPr>
              <a:t>nodes </a:t>
            </a:r>
            <a:r>
              <a:rPr sz="2800" b="1" i="1" spc="-685" dirty="0">
                <a:latin typeface="Times New Roman"/>
                <a:cs typeface="Times New Roman"/>
              </a:rPr>
              <a:t> </a:t>
            </a:r>
            <a:r>
              <a:rPr sz="2800" b="1" i="1" spc="-5" dirty="0">
                <a:latin typeface="Times New Roman"/>
                <a:cs typeface="Times New Roman"/>
              </a:rPr>
              <a:t>are	connected		</a:t>
            </a:r>
            <a:r>
              <a:rPr sz="2800" b="1" i="1" dirty="0">
                <a:latin typeface="Times New Roman"/>
                <a:cs typeface="Times New Roman"/>
              </a:rPr>
              <a:t>by		a	</a:t>
            </a:r>
            <a:r>
              <a:rPr sz="2800" b="1" i="1" spc="-5" dirty="0">
                <a:latin typeface="Times New Roman"/>
                <a:cs typeface="Times New Roman"/>
              </a:rPr>
              <a:t>link	</a:t>
            </a:r>
            <a:r>
              <a:rPr sz="2800" b="1" i="1" dirty="0">
                <a:latin typeface="Times New Roman"/>
                <a:cs typeface="Times New Roman"/>
              </a:rPr>
              <a:t>(bus	</a:t>
            </a:r>
            <a:r>
              <a:rPr sz="2800" b="1" i="1" spc="-5" dirty="0">
                <a:latin typeface="Times New Roman"/>
                <a:cs typeface="Times New Roman"/>
              </a:rPr>
              <a:t>topology	LAN)	As	</a:t>
            </a:r>
            <a:r>
              <a:rPr sz="2800" b="1" i="1" dirty="0">
                <a:latin typeface="Times New Roman"/>
                <a:cs typeface="Times New Roman"/>
              </a:rPr>
              <a:t>th</a:t>
            </a:r>
            <a:r>
              <a:rPr lang="en-US" sz="2800" b="1" i="1" dirty="0">
                <a:latin typeface="Times New Roman"/>
                <a:cs typeface="Times New Roman"/>
              </a:rPr>
              <a:t>e</a:t>
            </a:r>
            <a:r>
              <a:rPr sz="2800" b="1" i="1" dirty="0">
                <a:latin typeface="Times New Roman"/>
                <a:cs typeface="Times New Roman"/>
              </a:rPr>
              <a:t> </a:t>
            </a:r>
            <a:r>
              <a:rPr sz="2800" b="1" i="1" spc="5" dirty="0">
                <a:latin typeface="Times New Roman"/>
                <a:cs typeface="Times New Roman"/>
              </a:rPr>
              <a:t> </a:t>
            </a:r>
            <a:r>
              <a:rPr sz="2800" b="1" i="1" spc="-5" dirty="0">
                <a:latin typeface="Times New Roman"/>
                <a:cs typeface="Times New Roman"/>
              </a:rPr>
              <a:t>figur</a:t>
            </a:r>
            <a:r>
              <a:rPr sz="2800" b="1" i="1" dirty="0">
                <a:latin typeface="Times New Roman"/>
                <a:cs typeface="Times New Roman"/>
              </a:rPr>
              <a:t>e	</a:t>
            </a:r>
            <a:r>
              <a:rPr sz="2800" b="1" i="1" spc="-5" dirty="0">
                <a:latin typeface="Times New Roman"/>
                <a:cs typeface="Times New Roman"/>
              </a:rPr>
              <a:t>shows</a:t>
            </a:r>
            <a:r>
              <a:rPr sz="2800" b="1" i="1" dirty="0">
                <a:latin typeface="Times New Roman"/>
                <a:cs typeface="Times New Roman"/>
              </a:rPr>
              <a:t>,	</a:t>
            </a:r>
            <a:r>
              <a:rPr sz="2800" b="1" i="1" spc="-5" dirty="0">
                <a:latin typeface="Times New Roman"/>
                <a:cs typeface="Times New Roman"/>
              </a:rPr>
              <a:t>th</a:t>
            </a:r>
            <a:r>
              <a:rPr sz="2800" b="1" i="1" dirty="0">
                <a:latin typeface="Times New Roman"/>
                <a:cs typeface="Times New Roman"/>
              </a:rPr>
              <a:t>e	</a:t>
            </a:r>
            <a:r>
              <a:rPr sz="2800" b="1" i="1" spc="-5" dirty="0">
                <a:latin typeface="Times New Roman"/>
                <a:cs typeface="Times New Roman"/>
              </a:rPr>
              <a:t>compute</a:t>
            </a:r>
            <a:r>
              <a:rPr sz="2800" b="1" i="1" dirty="0">
                <a:latin typeface="Times New Roman"/>
                <a:cs typeface="Times New Roman"/>
              </a:rPr>
              <a:t>r	</a:t>
            </a:r>
            <a:r>
              <a:rPr sz="2800" b="1" i="1" spc="-5" dirty="0">
                <a:latin typeface="Times New Roman"/>
                <a:cs typeface="Times New Roman"/>
              </a:rPr>
              <a:t>wit</a:t>
            </a:r>
            <a:r>
              <a:rPr sz="2800" b="1" i="1" dirty="0">
                <a:latin typeface="Times New Roman"/>
                <a:cs typeface="Times New Roman"/>
              </a:rPr>
              <a:t>h	p</a:t>
            </a:r>
            <a:r>
              <a:rPr sz="2800" b="1" i="1" spc="-5" dirty="0">
                <a:latin typeface="Times New Roman"/>
                <a:cs typeface="Times New Roman"/>
              </a:rPr>
              <a:t>hysica</a:t>
            </a:r>
            <a:r>
              <a:rPr sz="2800" b="1" i="1" dirty="0">
                <a:latin typeface="Times New Roman"/>
                <a:cs typeface="Times New Roman"/>
              </a:rPr>
              <a:t>l	a</a:t>
            </a:r>
            <a:r>
              <a:rPr sz="2800" b="1" i="1" spc="-5" dirty="0">
                <a:latin typeface="Times New Roman"/>
                <a:cs typeface="Times New Roman"/>
              </a:rPr>
              <a:t>ddres</a:t>
            </a:r>
            <a:r>
              <a:rPr sz="2800" b="1" i="1" dirty="0">
                <a:latin typeface="Times New Roman"/>
                <a:cs typeface="Times New Roman"/>
              </a:rPr>
              <a:t>s	</a:t>
            </a:r>
            <a:r>
              <a:rPr sz="2800" b="1" i="1" dirty="0">
                <a:solidFill>
                  <a:srgbClr val="FF0000"/>
                </a:solidFill>
                <a:latin typeface="Times New Roman"/>
                <a:cs typeface="Times New Roman"/>
              </a:rPr>
              <a:t>10	</a:t>
            </a:r>
            <a:r>
              <a:rPr sz="2800" b="1" i="1" spc="-5" dirty="0">
                <a:latin typeface="Times New Roman"/>
                <a:cs typeface="Times New Roman"/>
              </a:rPr>
              <a:t>is  </a:t>
            </a:r>
            <a:r>
              <a:rPr sz="2800" b="1" i="1" dirty="0">
                <a:latin typeface="Times New Roman"/>
                <a:cs typeface="Times New Roman"/>
              </a:rPr>
              <a:t>the</a:t>
            </a:r>
            <a:r>
              <a:rPr sz="2800" b="1" i="1" spc="105" dirty="0">
                <a:latin typeface="Times New Roman"/>
                <a:cs typeface="Times New Roman"/>
              </a:rPr>
              <a:t> </a:t>
            </a:r>
            <a:r>
              <a:rPr sz="2800" b="1" i="1" spc="-25" dirty="0">
                <a:latin typeface="Times New Roman"/>
                <a:cs typeface="Times New Roman"/>
              </a:rPr>
              <a:t>sender,</a:t>
            </a:r>
            <a:r>
              <a:rPr sz="2800" b="1" i="1" spc="110" dirty="0">
                <a:latin typeface="Times New Roman"/>
                <a:cs typeface="Times New Roman"/>
              </a:rPr>
              <a:t> </a:t>
            </a:r>
            <a:r>
              <a:rPr sz="2800" b="1" i="1" dirty="0">
                <a:latin typeface="Times New Roman"/>
                <a:cs typeface="Times New Roman"/>
              </a:rPr>
              <a:t>and</a:t>
            </a:r>
            <a:r>
              <a:rPr sz="2800" b="1" i="1" spc="110" dirty="0">
                <a:latin typeface="Times New Roman"/>
                <a:cs typeface="Times New Roman"/>
              </a:rPr>
              <a:t> </a:t>
            </a:r>
            <a:r>
              <a:rPr sz="2800" b="1" i="1" dirty="0">
                <a:latin typeface="Times New Roman"/>
                <a:cs typeface="Times New Roman"/>
              </a:rPr>
              <a:t>the</a:t>
            </a:r>
            <a:r>
              <a:rPr sz="2800" b="1" i="1" spc="105" dirty="0">
                <a:latin typeface="Times New Roman"/>
                <a:cs typeface="Times New Roman"/>
              </a:rPr>
              <a:t> </a:t>
            </a:r>
            <a:r>
              <a:rPr sz="2800" b="1" i="1" spc="-5" dirty="0">
                <a:latin typeface="Times New Roman"/>
                <a:cs typeface="Times New Roman"/>
              </a:rPr>
              <a:t>computer</a:t>
            </a:r>
            <a:r>
              <a:rPr sz="2800" b="1" i="1" spc="114" dirty="0">
                <a:latin typeface="Times New Roman"/>
                <a:cs typeface="Times New Roman"/>
              </a:rPr>
              <a:t> </a:t>
            </a:r>
            <a:r>
              <a:rPr sz="2800" b="1" i="1" spc="-5" dirty="0">
                <a:latin typeface="Times New Roman"/>
                <a:cs typeface="Times New Roman"/>
              </a:rPr>
              <a:t>with</a:t>
            </a:r>
            <a:r>
              <a:rPr sz="2800" b="1" i="1" spc="110" dirty="0">
                <a:latin typeface="Times New Roman"/>
                <a:cs typeface="Times New Roman"/>
              </a:rPr>
              <a:t> </a:t>
            </a:r>
            <a:r>
              <a:rPr sz="2800" b="1" i="1" spc="-5" dirty="0">
                <a:latin typeface="Times New Roman"/>
                <a:cs typeface="Times New Roman"/>
              </a:rPr>
              <a:t>physical</a:t>
            </a:r>
            <a:r>
              <a:rPr sz="2800" b="1" i="1" spc="110" dirty="0">
                <a:latin typeface="Times New Roman"/>
                <a:cs typeface="Times New Roman"/>
              </a:rPr>
              <a:t> </a:t>
            </a:r>
            <a:r>
              <a:rPr sz="2800" b="1" i="1" spc="-5" dirty="0">
                <a:latin typeface="Times New Roman"/>
                <a:cs typeface="Times New Roman"/>
              </a:rPr>
              <a:t>address</a:t>
            </a:r>
            <a:r>
              <a:rPr sz="2800" b="1" i="1" spc="114" dirty="0">
                <a:latin typeface="Times New Roman"/>
                <a:cs typeface="Times New Roman"/>
              </a:rPr>
              <a:t> </a:t>
            </a:r>
            <a:r>
              <a:rPr sz="2800" b="1" i="1" spc="-5" dirty="0">
                <a:solidFill>
                  <a:srgbClr val="FF0000"/>
                </a:solidFill>
                <a:latin typeface="Times New Roman"/>
                <a:cs typeface="Times New Roman"/>
              </a:rPr>
              <a:t>87</a:t>
            </a:r>
            <a:r>
              <a:rPr sz="2800" b="1" i="1" spc="110" dirty="0">
                <a:solidFill>
                  <a:srgbClr val="FF0000"/>
                </a:solidFill>
                <a:latin typeface="Times New Roman"/>
                <a:cs typeface="Times New Roman"/>
              </a:rPr>
              <a:t> </a:t>
            </a:r>
            <a:r>
              <a:rPr sz="2800" b="1" i="1" dirty="0">
                <a:latin typeface="Times New Roman"/>
                <a:cs typeface="Times New Roman"/>
              </a:rPr>
              <a:t>is </a:t>
            </a:r>
            <a:r>
              <a:rPr sz="2800" b="1" i="1" spc="-685" dirty="0">
                <a:latin typeface="Times New Roman"/>
                <a:cs typeface="Times New Roman"/>
              </a:rPr>
              <a:t> </a:t>
            </a:r>
            <a:r>
              <a:rPr sz="2800" b="1" i="1" spc="-5" dirty="0">
                <a:latin typeface="Times New Roman"/>
                <a:cs typeface="Times New Roman"/>
              </a:rPr>
              <a:t>the</a:t>
            </a:r>
            <a:r>
              <a:rPr sz="2800" b="1" i="1" spc="-20" dirty="0">
                <a:latin typeface="Times New Roman"/>
                <a:cs typeface="Times New Roman"/>
              </a:rPr>
              <a:t> receiver.</a:t>
            </a:r>
            <a:endParaRPr sz="2800" dirty="0">
              <a:latin typeface="Times New Roman"/>
              <a:cs typeface="Times New Roman"/>
            </a:endParaRPr>
          </a:p>
        </p:txBody>
      </p:sp>
      <p:sp>
        <p:nvSpPr>
          <p:cNvPr id="16" name="object 16"/>
          <p:cNvSpPr txBox="1">
            <a:spLocks noGrp="1"/>
          </p:cNvSpPr>
          <p:nvPr>
            <p:ph type="sldNum" sz="quarter" idx="7"/>
          </p:nvPr>
        </p:nvSpPr>
        <p:spPr>
          <a:prstGeom prst="rect">
            <a:avLst/>
          </a:prstGeom>
        </p:spPr>
        <p:txBody>
          <a:bodyPr vert="horz" wrap="square" lIns="0" tIns="0" rIns="0" bIns="0" rtlCol="0">
            <a:spAutoFit/>
          </a:bodyPr>
          <a:lstStyle/>
          <a:p>
            <a:pPr marL="12700">
              <a:lnSpc>
                <a:spcPts val="2310"/>
              </a:lnSpc>
            </a:pPr>
            <a:r>
              <a:rPr spc="-5" dirty="0"/>
              <a:t>2.</a:t>
            </a:r>
            <a:fld id="{81D60167-4931-47E6-BA6A-407CBD079E47}" type="slidenum">
              <a:rPr spc="-5" dirty="0"/>
              <a:t>51</a:t>
            </a:fld>
            <a:endParaRPr spc="-5"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58373" y="752347"/>
            <a:ext cx="3597910" cy="391160"/>
          </a:xfrm>
          <a:prstGeom prst="rect">
            <a:avLst/>
          </a:prstGeom>
        </p:spPr>
        <p:txBody>
          <a:bodyPr vert="horz" wrap="square" lIns="0" tIns="12700" rIns="0" bIns="0" rtlCol="0">
            <a:spAutoFit/>
          </a:bodyPr>
          <a:lstStyle/>
          <a:p>
            <a:pPr marL="12700">
              <a:lnSpc>
                <a:spcPct val="100000"/>
              </a:lnSpc>
              <a:spcBef>
                <a:spcPts val="100"/>
              </a:spcBef>
              <a:tabLst>
                <a:tab pos="1630045" algn="l"/>
              </a:tabLst>
            </a:pPr>
            <a:r>
              <a:rPr sz="2400" spc="-15" dirty="0">
                <a:solidFill>
                  <a:srgbClr val="3333CC"/>
                </a:solidFill>
              </a:rPr>
              <a:t>Figure</a:t>
            </a:r>
            <a:r>
              <a:rPr sz="2400" spc="-5" dirty="0">
                <a:solidFill>
                  <a:srgbClr val="3333CC"/>
                </a:solidFill>
              </a:rPr>
              <a:t> 2.19	</a:t>
            </a:r>
            <a:r>
              <a:rPr sz="2000" i="1" spc="-5" dirty="0">
                <a:latin typeface="Times New Roman"/>
                <a:cs typeface="Times New Roman"/>
              </a:rPr>
              <a:t>Physical</a:t>
            </a:r>
            <a:r>
              <a:rPr sz="2000" i="1" spc="-40" dirty="0">
                <a:latin typeface="Times New Roman"/>
                <a:cs typeface="Times New Roman"/>
              </a:rPr>
              <a:t> </a:t>
            </a:r>
            <a:r>
              <a:rPr sz="2000" i="1" spc="-5" dirty="0">
                <a:latin typeface="Times New Roman"/>
                <a:cs typeface="Times New Roman"/>
              </a:rPr>
              <a:t>addresses</a:t>
            </a:r>
            <a:endParaRPr sz="2000">
              <a:latin typeface="Times New Roman"/>
              <a:cs typeface="Times New Roman"/>
            </a:endParaRPr>
          </a:p>
        </p:txBody>
      </p:sp>
      <p:sp>
        <p:nvSpPr>
          <p:cNvPr id="3" name="object 3"/>
          <p:cNvSpPr/>
          <p:nvPr/>
        </p:nvSpPr>
        <p:spPr>
          <a:xfrm>
            <a:off x="927239" y="1330452"/>
            <a:ext cx="8763000" cy="19050"/>
          </a:xfrm>
          <a:custGeom>
            <a:avLst/>
            <a:gdLst/>
            <a:ahLst/>
            <a:cxnLst/>
            <a:rect l="l" t="t" r="r" b="b"/>
            <a:pathLst>
              <a:path w="8763000" h="19050">
                <a:moveTo>
                  <a:pt x="8763000" y="19049"/>
                </a:moveTo>
                <a:lnTo>
                  <a:pt x="8763000" y="0"/>
                </a:lnTo>
                <a:lnTo>
                  <a:pt x="0" y="0"/>
                </a:lnTo>
                <a:lnTo>
                  <a:pt x="0" y="19050"/>
                </a:lnTo>
                <a:lnTo>
                  <a:pt x="8763000" y="19049"/>
                </a:lnTo>
                <a:close/>
              </a:path>
            </a:pathLst>
          </a:custGeom>
          <a:solidFill>
            <a:srgbClr val="FF0000"/>
          </a:solidFill>
        </p:spPr>
        <p:txBody>
          <a:bodyPr wrap="square" lIns="0" tIns="0" rIns="0" bIns="0" rtlCol="0"/>
          <a:lstStyle/>
          <a:p>
            <a:endParaRPr/>
          </a:p>
        </p:txBody>
      </p:sp>
      <p:pic>
        <p:nvPicPr>
          <p:cNvPr id="4" name="object 4"/>
          <p:cNvPicPr/>
          <p:nvPr/>
        </p:nvPicPr>
        <p:blipFill>
          <a:blip r:embed="rId2" cstate="print"/>
          <a:stretch>
            <a:fillRect/>
          </a:stretch>
        </p:blipFill>
        <p:spPr>
          <a:xfrm>
            <a:off x="1256423" y="2836926"/>
            <a:ext cx="8052816" cy="1855469"/>
          </a:xfrm>
          <a:prstGeom prst="rect">
            <a:avLst/>
          </a:prstGeom>
        </p:spPr>
      </p:pic>
      <p:sp>
        <p:nvSpPr>
          <p:cNvPr id="5" name="object 5"/>
          <p:cNvSpPr/>
          <p:nvPr/>
        </p:nvSpPr>
        <p:spPr>
          <a:xfrm>
            <a:off x="927239" y="6559295"/>
            <a:ext cx="8763000" cy="76200"/>
          </a:xfrm>
          <a:custGeom>
            <a:avLst/>
            <a:gdLst/>
            <a:ahLst/>
            <a:cxnLst/>
            <a:rect l="l" t="t" r="r" b="b"/>
            <a:pathLst>
              <a:path w="8763000" h="76200">
                <a:moveTo>
                  <a:pt x="8763000" y="76200"/>
                </a:moveTo>
                <a:lnTo>
                  <a:pt x="8763000" y="0"/>
                </a:lnTo>
                <a:lnTo>
                  <a:pt x="0" y="0"/>
                </a:lnTo>
                <a:lnTo>
                  <a:pt x="0" y="76200"/>
                </a:lnTo>
                <a:lnTo>
                  <a:pt x="8763000" y="76200"/>
                </a:lnTo>
                <a:close/>
              </a:path>
            </a:pathLst>
          </a:custGeom>
          <a:solidFill>
            <a:srgbClr val="FF0000"/>
          </a:solidFill>
        </p:spPr>
        <p:txBody>
          <a:bodyPr wrap="square" lIns="0" tIns="0" rIns="0" bIns="0" rtlCol="0"/>
          <a:lstStyle/>
          <a:p>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12700">
              <a:lnSpc>
                <a:spcPts val="2310"/>
              </a:lnSpc>
            </a:pPr>
            <a:r>
              <a:rPr spc="-5" dirty="0"/>
              <a:t>2.</a:t>
            </a:r>
            <a:fld id="{81D60167-4931-47E6-BA6A-407CBD079E47}" type="slidenum">
              <a:rPr spc="-5" dirty="0"/>
              <a:t>52</a:t>
            </a:fld>
            <a:endParaRPr spc="-5"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851039" y="592073"/>
            <a:ext cx="8594090" cy="614680"/>
            <a:chOff x="851039" y="592073"/>
            <a:chExt cx="8594090" cy="614680"/>
          </a:xfrm>
        </p:grpSpPr>
        <p:sp>
          <p:nvSpPr>
            <p:cNvPr id="3" name="object 3"/>
            <p:cNvSpPr/>
            <p:nvPr/>
          </p:nvSpPr>
          <p:spPr>
            <a:xfrm>
              <a:off x="1142123" y="700289"/>
              <a:ext cx="438150" cy="474980"/>
            </a:xfrm>
            <a:custGeom>
              <a:avLst/>
              <a:gdLst/>
              <a:ahLst/>
              <a:cxnLst/>
              <a:rect l="l" t="t" r="r" b="b"/>
              <a:pathLst>
                <a:path w="438150" h="474980">
                  <a:moveTo>
                    <a:pt x="438150" y="0"/>
                  </a:moveTo>
                  <a:lnTo>
                    <a:pt x="0" y="0"/>
                  </a:lnTo>
                  <a:lnTo>
                    <a:pt x="0" y="422148"/>
                  </a:lnTo>
                  <a:lnTo>
                    <a:pt x="0" y="474726"/>
                  </a:lnTo>
                  <a:lnTo>
                    <a:pt x="438150" y="474726"/>
                  </a:lnTo>
                  <a:lnTo>
                    <a:pt x="438150" y="422148"/>
                  </a:lnTo>
                  <a:lnTo>
                    <a:pt x="438150" y="0"/>
                  </a:lnTo>
                  <a:close/>
                </a:path>
              </a:pathLst>
            </a:custGeom>
            <a:solidFill>
              <a:srgbClr val="FFCF01"/>
            </a:solidFill>
          </p:spPr>
          <p:txBody>
            <a:bodyPr wrap="square" lIns="0" tIns="0" rIns="0" bIns="0" rtlCol="0"/>
            <a:lstStyle/>
            <a:p>
              <a:endParaRPr/>
            </a:p>
          </p:txBody>
        </p:sp>
        <p:pic>
          <p:nvPicPr>
            <p:cNvPr id="4" name="object 4"/>
            <p:cNvPicPr/>
            <p:nvPr/>
          </p:nvPicPr>
          <p:blipFill>
            <a:blip r:embed="rId2" cstate="print"/>
            <a:stretch>
              <a:fillRect/>
            </a:stretch>
          </p:blipFill>
          <p:spPr>
            <a:xfrm>
              <a:off x="1524647" y="700277"/>
              <a:ext cx="328422" cy="474725"/>
            </a:xfrm>
            <a:prstGeom prst="rect">
              <a:avLst/>
            </a:prstGeom>
          </p:spPr>
        </p:pic>
        <p:sp>
          <p:nvSpPr>
            <p:cNvPr id="5" name="object 5"/>
            <p:cNvSpPr/>
            <p:nvPr/>
          </p:nvSpPr>
          <p:spPr>
            <a:xfrm>
              <a:off x="1265567" y="1122425"/>
              <a:ext cx="422275" cy="83820"/>
            </a:xfrm>
            <a:custGeom>
              <a:avLst/>
              <a:gdLst/>
              <a:ahLst/>
              <a:cxnLst/>
              <a:rect l="l" t="t" r="r" b="b"/>
              <a:pathLst>
                <a:path w="422275" h="83819">
                  <a:moveTo>
                    <a:pt x="422147" y="83819"/>
                  </a:moveTo>
                  <a:lnTo>
                    <a:pt x="422147" y="0"/>
                  </a:lnTo>
                  <a:lnTo>
                    <a:pt x="0" y="0"/>
                  </a:lnTo>
                  <a:lnTo>
                    <a:pt x="0" y="83819"/>
                  </a:lnTo>
                  <a:lnTo>
                    <a:pt x="422147" y="83819"/>
                  </a:lnTo>
                  <a:close/>
                </a:path>
              </a:pathLst>
            </a:custGeom>
            <a:solidFill>
              <a:srgbClr val="3333CC"/>
            </a:solidFill>
          </p:spPr>
          <p:txBody>
            <a:bodyPr wrap="square" lIns="0" tIns="0" rIns="0" bIns="0" rtlCol="0"/>
            <a:lstStyle/>
            <a:p>
              <a:endParaRPr/>
            </a:p>
          </p:txBody>
        </p:sp>
        <p:sp>
          <p:nvSpPr>
            <p:cNvPr id="6" name="object 6"/>
            <p:cNvSpPr/>
            <p:nvPr/>
          </p:nvSpPr>
          <p:spPr>
            <a:xfrm>
              <a:off x="1486547" y="592073"/>
              <a:ext cx="31750" cy="614680"/>
            </a:xfrm>
            <a:custGeom>
              <a:avLst/>
              <a:gdLst/>
              <a:ahLst/>
              <a:cxnLst/>
              <a:rect l="l" t="t" r="r" b="b"/>
              <a:pathLst>
                <a:path w="31750" h="614680">
                  <a:moveTo>
                    <a:pt x="31241" y="614171"/>
                  </a:moveTo>
                  <a:lnTo>
                    <a:pt x="31241" y="0"/>
                  </a:lnTo>
                  <a:lnTo>
                    <a:pt x="0" y="0"/>
                  </a:lnTo>
                  <a:lnTo>
                    <a:pt x="0" y="614171"/>
                  </a:lnTo>
                  <a:lnTo>
                    <a:pt x="31241" y="614171"/>
                  </a:lnTo>
                  <a:close/>
                </a:path>
              </a:pathLst>
            </a:custGeom>
            <a:solidFill>
              <a:srgbClr val="1C1C1C"/>
            </a:solidFill>
          </p:spPr>
          <p:txBody>
            <a:bodyPr wrap="square" lIns="0" tIns="0" rIns="0" bIns="0" rtlCol="0"/>
            <a:lstStyle/>
            <a:p>
              <a:endParaRPr/>
            </a:p>
          </p:txBody>
        </p:sp>
        <p:pic>
          <p:nvPicPr>
            <p:cNvPr id="7" name="object 7"/>
            <p:cNvPicPr/>
            <p:nvPr/>
          </p:nvPicPr>
          <p:blipFill>
            <a:blip r:embed="rId3" cstate="print"/>
            <a:stretch>
              <a:fillRect/>
            </a:stretch>
          </p:blipFill>
          <p:spPr>
            <a:xfrm>
              <a:off x="851039" y="1049273"/>
              <a:ext cx="8593836" cy="156972"/>
            </a:xfrm>
            <a:prstGeom prst="rect">
              <a:avLst/>
            </a:prstGeom>
          </p:spPr>
        </p:pic>
      </p:grpSp>
      <p:sp>
        <p:nvSpPr>
          <p:cNvPr id="8" name="object 8"/>
          <p:cNvSpPr txBox="1">
            <a:spLocks noGrp="1"/>
          </p:cNvSpPr>
          <p:nvPr>
            <p:ph type="title"/>
          </p:nvPr>
        </p:nvSpPr>
        <p:spPr>
          <a:xfrm>
            <a:off x="1996573" y="551180"/>
            <a:ext cx="2125345" cy="513080"/>
          </a:xfrm>
          <a:prstGeom prst="rect">
            <a:avLst/>
          </a:prstGeom>
        </p:spPr>
        <p:txBody>
          <a:bodyPr vert="horz" wrap="square" lIns="0" tIns="12065" rIns="0" bIns="0" rtlCol="0">
            <a:spAutoFit/>
          </a:bodyPr>
          <a:lstStyle/>
          <a:p>
            <a:pPr marL="12700">
              <a:lnSpc>
                <a:spcPct val="100000"/>
              </a:lnSpc>
              <a:spcBef>
                <a:spcPts val="95"/>
              </a:spcBef>
            </a:pPr>
            <a:r>
              <a:rPr i="1" spc="-5" dirty="0">
                <a:solidFill>
                  <a:srgbClr val="FF0000"/>
                </a:solidFill>
                <a:latin typeface="Times New Roman"/>
                <a:cs typeface="Times New Roman"/>
              </a:rPr>
              <a:t>Example</a:t>
            </a:r>
            <a:r>
              <a:rPr i="1" spc="-65" dirty="0">
                <a:solidFill>
                  <a:srgbClr val="FF0000"/>
                </a:solidFill>
                <a:latin typeface="Times New Roman"/>
                <a:cs typeface="Times New Roman"/>
              </a:rPr>
              <a:t> </a:t>
            </a:r>
            <a:r>
              <a:rPr i="1" spc="-5" dirty="0">
                <a:solidFill>
                  <a:srgbClr val="FF0000"/>
                </a:solidFill>
                <a:latin typeface="Times New Roman"/>
                <a:cs typeface="Times New Roman"/>
              </a:rPr>
              <a:t>2.2</a:t>
            </a:r>
          </a:p>
        </p:txBody>
      </p:sp>
      <p:grpSp>
        <p:nvGrpSpPr>
          <p:cNvPr id="9" name="object 9"/>
          <p:cNvGrpSpPr/>
          <p:nvPr/>
        </p:nvGrpSpPr>
        <p:grpSpPr>
          <a:xfrm>
            <a:off x="851039" y="1206246"/>
            <a:ext cx="1153160" cy="438150"/>
            <a:chOff x="851039" y="1206246"/>
            <a:chExt cx="1153160" cy="438150"/>
          </a:xfrm>
        </p:grpSpPr>
        <p:sp>
          <p:nvSpPr>
            <p:cNvPr id="10" name="object 10"/>
            <p:cNvSpPr/>
            <p:nvPr/>
          </p:nvSpPr>
          <p:spPr>
            <a:xfrm>
              <a:off x="1265567" y="1206246"/>
              <a:ext cx="422275" cy="391160"/>
            </a:xfrm>
            <a:custGeom>
              <a:avLst/>
              <a:gdLst/>
              <a:ahLst/>
              <a:cxnLst/>
              <a:rect l="l" t="t" r="r" b="b"/>
              <a:pathLst>
                <a:path w="422275" h="391159">
                  <a:moveTo>
                    <a:pt x="422147" y="390905"/>
                  </a:moveTo>
                  <a:lnTo>
                    <a:pt x="422147" y="0"/>
                  </a:lnTo>
                  <a:lnTo>
                    <a:pt x="0" y="0"/>
                  </a:lnTo>
                  <a:lnTo>
                    <a:pt x="0" y="390905"/>
                  </a:lnTo>
                  <a:lnTo>
                    <a:pt x="422147" y="390905"/>
                  </a:lnTo>
                  <a:close/>
                </a:path>
              </a:pathLst>
            </a:custGeom>
            <a:solidFill>
              <a:srgbClr val="3333CC"/>
            </a:solidFill>
          </p:spPr>
          <p:txBody>
            <a:bodyPr wrap="square" lIns="0" tIns="0" rIns="0" bIns="0" rtlCol="0"/>
            <a:lstStyle/>
            <a:p>
              <a:endParaRPr/>
            </a:p>
          </p:txBody>
        </p:sp>
        <p:pic>
          <p:nvPicPr>
            <p:cNvPr id="11" name="object 11"/>
            <p:cNvPicPr/>
            <p:nvPr/>
          </p:nvPicPr>
          <p:blipFill>
            <a:blip r:embed="rId4" cstate="print"/>
            <a:stretch>
              <a:fillRect/>
            </a:stretch>
          </p:blipFill>
          <p:spPr>
            <a:xfrm>
              <a:off x="1635899" y="1206246"/>
              <a:ext cx="368045" cy="390905"/>
            </a:xfrm>
            <a:prstGeom prst="rect">
              <a:avLst/>
            </a:prstGeom>
          </p:spPr>
        </p:pic>
        <p:pic>
          <p:nvPicPr>
            <p:cNvPr id="12" name="object 12"/>
            <p:cNvPicPr/>
            <p:nvPr/>
          </p:nvPicPr>
          <p:blipFill>
            <a:blip r:embed="rId5" cstate="print"/>
            <a:stretch>
              <a:fillRect/>
            </a:stretch>
          </p:blipFill>
          <p:spPr>
            <a:xfrm>
              <a:off x="851039" y="1206246"/>
              <a:ext cx="560832" cy="265175"/>
            </a:xfrm>
            <a:prstGeom prst="rect">
              <a:avLst/>
            </a:prstGeom>
          </p:spPr>
        </p:pic>
        <p:sp>
          <p:nvSpPr>
            <p:cNvPr id="13" name="object 13"/>
            <p:cNvSpPr/>
            <p:nvPr/>
          </p:nvSpPr>
          <p:spPr>
            <a:xfrm>
              <a:off x="1486547" y="1206246"/>
              <a:ext cx="31750" cy="438150"/>
            </a:xfrm>
            <a:custGeom>
              <a:avLst/>
              <a:gdLst/>
              <a:ahLst/>
              <a:cxnLst/>
              <a:rect l="l" t="t" r="r" b="b"/>
              <a:pathLst>
                <a:path w="31750" h="438150">
                  <a:moveTo>
                    <a:pt x="31242" y="438150"/>
                  </a:moveTo>
                  <a:lnTo>
                    <a:pt x="31241" y="0"/>
                  </a:lnTo>
                  <a:lnTo>
                    <a:pt x="0" y="0"/>
                  </a:lnTo>
                  <a:lnTo>
                    <a:pt x="0" y="438150"/>
                  </a:lnTo>
                  <a:lnTo>
                    <a:pt x="31242" y="438150"/>
                  </a:lnTo>
                  <a:close/>
                </a:path>
              </a:pathLst>
            </a:custGeom>
            <a:solidFill>
              <a:srgbClr val="1C1C1C"/>
            </a:solidFill>
          </p:spPr>
          <p:txBody>
            <a:bodyPr wrap="square" lIns="0" tIns="0" rIns="0" bIns="0" rtlCol="0"/>
            <a:lstStyle/>
            <a:p>
              <a:endParaRPr/>
            </a:p>
          </p:txBody>
        </p:sp>
      </p:grpSp>
      <p:sp>
        <p:nvSpPr>
          <p:cNvPr id="14" name="object 14"/>
          <p:cNvSpPr/>
          <p:nvPr/>
        </p:nvSpPr>
        <p:spPr>
          <a:xfrm>
            <a:off x="774839" y="2919983"/>
            <a:ext cx="9144000" cy="858519"/>
          </a:xfrm>
          <a:custGeom>
            <a:avLst/>
            <a:gdLst/>
            <a:ahLst/>
            <a:cxnLst/>
            <a:rect l="l" t="t" r="r" b="b"/>
            <a:pathLst>
              <a:path w="9144000" h="858520">
                <a:moveTo>
                  <a:pt x="9144000" y="858012"/>
                </a:moveTo>
                <a:lnTo>
                  <a:pt x="9144000" y="0"/>
                </a:lnTo>
                <a:lnTo>
                  <a:pt x="0" y="0"/>
                </a:lnTo>
                <a:lnTo>
                  <a:pt x="0" y="858012"/>
                </a:lnTo>
                <a:lnTo>
                  <a:pt x="9144000" y="858012"/>
                </a:lnTo>
                <a:close/>
              </a:path>
            </a:pathLst>
          </a:custGeom>
          <a:solidFill>
            <a:srgbClr val="FFFFFF"/>
          </a:solidFill>
        </p:spPr>
        <p:txBody>
          <a:bodyPr wrap="square" lIns="0" tIns="0" rIns="0" bIns="0" rtlCol="0"/>
          <a:lstStyle/>
          <a:p>
            <a:endParaRPr/>
          </a:p>
        </p:txBody>
      </p:sp>
      <p:grpSp>
        <p:nvGrpSpPr>
          <p:cNvPr id="15" name="object 15"/>
          <p:cNvGrpSpPr/>
          <p:nvPr/>
        </p:nvGrpSpPr>
        <p:grpSpPr>
          <a:xfrm>
            <a:off x="1308100" y="3857625"/>
            <a:ext cx="8547735" cy="1431925"/>
            <a:chOff x="997343" y="4060697"/>
            <a:chExt cx="8547735" cy="1431925"/>
          </a:xfrm>
        </p:grpSpPr>
        <p:sp>
          <p:nvSpPr>
            <p:cNvPr id="16" name="object 16"/>
            <p:cNvSpPr/>
            <p:nvPr/>
          </p:nvSpPr>
          <p:spPr>
            <a:xfrm>
              <a:off x="1003439" y="4067555"/>
              <a:ext cx="8534400" cy="567690"/>
            </a:xfrm>
            <a:custGeom>
              <a:avLst/>
              <a:gdLst/>
              <a:ahLst/>
              <a:cxnLst/>
              <a:rect l="l" t="t" r="r" b="b"/>
              <a:pathLst>
                <a:path w="8534400" h="567689">
                  <a:moveTo>
                    <a:pt x="8534400" y="567689"/>
                  </a:moveTo>
                  <a:lnTo>
                    <a:pt x="8534400" y="0"/>
                  </a:lnTo>
                  <a:lnTo>
                    <a:pt x="0" y="0"/>
                  </a:lnTo>
                  <a:lnTo>
                    <a:pt x="0" y="567690"/>
                  </a:lnTo>
                  <a:lnTo>
                    <a:pt x="8534400" y="567689"/>
                  </a:lnTo>
                  <a:close/>
                </a:path>
              </a:pathLst>
            </a:custGeom>
            <a:solidFill>
              <a:srgbClr val="FFFF00"/>
            </a:solidFill>
          </p:spPr>
          <p:txBody>
            <a:bodyPr wrap="square" lIns="0" tIns="0" rIns="0" bIns="0" rtlCol="0"/>
            <a:lstStyle/>
            <a:p>
              <a:endParaRPr/>
            </a:p>
          </p:txBody>
        </p:sp>
        <p:sp>
          <p:nvSpPr>
            <p:cNvPr id="17" name="object 17"/>
            <p:cNvSpPr/>
            <p:nvPr/>
          </p:nvSpPr>
          <p:spPr>
            <a:xfrm>
              <a:off x="997343" y="4060697"/>
              <a:ext cx="8547735" cy="574675"/>
            </a:xfrm>
            <a:custGeom>
              <a:avLst/>
              <a:gdLst/>
              <a:ahLst/>
              <a:cxnLst/>
              <a:rect l="l" t="t" r="r" b="b"/>
              <a:pathLst>
                <a:path w="8547735" h="574675">
                  <a:moveTo>
                    <a:pt x="8547353" y="574548"/>
                  </a:moveTo>
                  <a:lnTo>
                    <a:pt x="8547353" y="0"/>
                  </a:lnTo>
                  <a:lnTo>
                    <a:pt x="0" y="0"/>
                  </a:lnTo>
                  <a:lnTo>
                    <a:pt x="0" y="574548"/>
                  </a:lnTo>
                  <a:lnTo>
                    <a:pt x="6096" y="574548"/>
                  </a:lnTo>
                  <a:lnTo>
                    <a:pt x="6095" y="12954"/>
                  </a:lnTo>
                  <a:lnTo>
                    <a:pt x="12953" y="6858"/>
                  </a:lnTo>
                  <a:lnTo>
                    <a:pt x="12954" y="12954"/>
                  </a:lnTo>
                  <a:lnTo>
                    <a:pt x="8534399" y="12953"/>
                  </a:lnTo>
                  <a:lnTo>
                    <a:pt x="8534399" y="6857"/>
                  </a:lnTo>
                  <a:lnTo>
                    <a:pt x="8540483" y="12953"/>
                  </a:lnTo>
                  <a:lnTo>
                    <a:pt x="8540483" y="574548"/>
                  </a:lnTo>
                  <a:lnTo>
                    <a:pt x="8547353" y="574548"/>
                  </a:lnTo>
                  <a:close/>
                </a:path>
                <a:path w="8547735" h="574675">
                  <a:moveTo>
                    <a:pt x="12953" y="12954"/>
                  </a:moveTo>
                  <a:lnTo>
                    <a:pt x="12953" y="6858"/>
                  </a:lnTo>
                  <a:lnTo>
                    <a:pt x="6095" y="12954"/>
                  </a:lnTo>
                  <a:lnTo>
                    <a:pt x="12953" y="12954"/>
                  </a:lnTo>
                  <a:close/>
                </a:path>
                <a:path w="8547735" h="574675">
                  <a:moveTo>
                    <a:pt x="12954" y="574548"/>
                  </a:moveTo>
                  <a:lnTo>
                    <a:pt x="12953" y="12954"/>
                  </a:lnTo>
                  <a:lnTo>
                    <a:pt x="6095" y="12954"/>
                  </a:lnTo>
                  <a:lnTo>
                    <a:pt x="6096" y="574548"/>
                  </a:lnTo>
                  <a:lnTo>
                    <a:pt x="12954" y="574548"/>
                  </a:lnTo>
                  <a:close/>
                </a:path>
                <a:path w="8547735" h="574675">
                  <a:moveTo>
                    <a:pt x="8540483" y="12953"/>
                  </a:moveTo>
                  <a:lnTo>
                    <a:pt x="8534399" y="6857"/>
                  </a:lnTo>
                  <a:lnTo>
                    <a:pt x="8534399" y="12953"/>
                  </a:lnTo>
                  <a:lnTo>
                    <a:pt x="8540483" y="12953"/>
                  </a:lnTo>
                  <a:close/>
                </a:path>
                <a:path w="8547735" h="574675">
                  <a:moveTo>
                    <a:pt x="8540483" y="574548"/>
                  </a:moveTo>
                  <a:lnTo>
                    <a:pt x="8540483" y="12953"/>
                  </a:lnTo>
                  <a:lnTo>
                    <a:pt x="8534399" y="12953"/>
                  </a:lnTo>
                  <a:lnTo>
                    <a:pt x="8534399" y="574548"/>
                  </a:lnTo>
                  <a:lnTo>
                    <a:pt x="8540483" y="574548"/>
                  </a:lnTo>
                  <a:close/>
                </a:path>
              </a:pathLst>
            </a:custGeom>
            <a:solidFill>
              <a:srgbClr val="000000"/>
            </a:solidFill>
          </p:spPr>
          <p:txBody>
            <a:bodyPr wrap="square" lIns="0" tIns="0" rIns="0" bIns="0" rtlCol="0"/>
            <a:lstStyle/>
            <a:p>
              <a:endParaRPr/>
            </a:p>
          </p:txBody>
        </p:sp>
        <p:sp>
          <p:nvSpPr>
            <p:cNvPr id="18" name="object 18"/>
            <p:cNvSpPr/>
            <p:nvPr/>
          </p:nvSpPr>
          <p:spPr>
            <a:xfrm>
              <a:off x="1003439" y="4634483"/>
              <a:ext cx="8534400" cy="858519"/>
            </a:xfrm>
            <a:custGeom>
              <a:avLst/>
              <a:gdLst/>
              <a:ahLst/>
              <a:cxnLst/>
              <a:rect l="l" t="t" r="r" b="b"/>
              <a:pathLst>
                <a:path w="8534400" h="858520">
                  <a:moveTo>
                    <a:pt x="8534400" y="858012"/>
                  </a:moveTo>
                  <a:lnTo>
                    <a:pt x="8534400" y="0"/>
                  </a:lnTo>
                  <a:lnTo>
                    <a:pt x="0" y="0"/>
                  </a:lnTo>
                  <a:lnTo>
                    <a:pt x="0" y="858012"/>
                  </a:lnTo>
                  <a:lnTo>
                    <a:pt x="8534400" y="858012"/>
                  </a:lnTo>
                  <a:close/>
                </a:path>
              </a:pathLst>
            </a:custGeom>
            <a:solidFill>
              <a:srgbClr val="FFFF00"/>
            </a:solidFill>
          </p:spPr>
          <p:txBody>
            <a:bodyPr wrap="square" lIns="0" tIns="0" rIns="0" bIns="0" rtlCol="0"/>
            <a:lstStyle/>
            <a:p>
              <a:endParaRPr/>
            </a:p>
          </p:txBody>
        </p:sp>
        <p:sp>
          <p:nvSpPr>
            <p:cNvPr id="19" name="object 19"/>
            <p:cNvSpPr/>
            <p:nvPr/>
          </p:nvSpPr>
          <p:spPr>
            <a:xfrm>
              <a:off x="997343" y="4635258"/>
              <a:ext cx="8547735" cy="857250"/>
            </a:xfrm>
            <a:custGeom>
              <a:avLst/>
              <a:gdLst/>
              <a:ahLst/>
              <a:cxnLst/>
              <a:rect l="l" t="t" r="r" b="b"/>
              <a:pathLst>
                <a:path w="8547735" h="857250">
                  <a:moveTo>
                    <a:pt x="12954" y="0"/>
                  </a:moveTo>
                  <a:lnTo>
                    <a:pt x="0" y="0"/>
                  </a:lnTo>
                  <a:lnTo>
                    <a:pt x="0" y="857250"/>
                  </a:lnTo>
                  <a:lnTo>
                    <a:pt x="12954" y="857250"/>
                  </a:lnTo>
                  <a:lnTo>
                    <a:pt x="12954" y="0"/>
                  </a:lnTo>
                  <a:close/>
                </a:path>
                <a:path w="8547735" h="857250">
                  <a:moveTo>
                    <a:pt x="8547341" y="0"/>
                  </a:moveTo>
                  <a:lnTo>
                    <a:pt x="8534400" y="0"/>
                  </a:lnTo>
                  <a:lnTo>
                    <a:pt x="8534400" y="857250"/>
                  </a:lnTo>
                  <a:lnTo>
                    <a:pt x="8547341" y="857250"/>
                  </a:lnTo>
                  <a:lnTo>
                    <a:pt x="8547341" y="0"/>
                  </a:lnTo>
                  <a:close/>
                </a:path>
              </a:pathLst>
            </a:custGeom>
            <a:solidFill>
              <a:srgbClr val="000000"/>
            </a:solidFill>
          </p:spPr>
          <p:txBody>
            <a:bodyPr wrap="square" lIns="0" tIns="0" rIns="0" bIns="0" rtlCol="0"/>
            <a:lstStyle/>
            <a:p>
              <a:endParaRPr/>
            </a:p>
          </p:txBody>
        </p:sp>
      </p:grpSp>
      <p:sp>
        <p:nvSpPr>
          <p:cNvPr id="20" name="object 20"/>
          <p:cNvSpPr txBox="1"/>
          <p:nvPr/>
        </p:nvSpPr>
        <p:spPr>
          <a:xfrm>
            <a:off x="1155700" y="1647825"/>
            <a:ext cx="8376920" cy="4203715"/>
          </a:xfrm>
          <a:prstGeom prst="rect">
            <a:avLst/>
          </a:prstGeom>
        </p:spPr>
        <p:txBody>
          <a:bodyPr vert="horz" wrap="square" lIns="0" tIns="12700" rIns="0" bIns="0" rtlCol="0">
            <a:spAutoFit/>
          </a:bodyPr>
          <a:lstStyle/>
          <a:p>
            <a:pPr marL="12700" marR="5080" algn="just">
              <a:lnSpc>
                <a:spcPct val="100000"/>
              </a:lnSpc>
              <a:spcBef>
                <a:spcPts val="100"/>
              </a:spcBef>
            </a:pPr>
            <a:r>
              <a:rPr lang="en-US" sz="2800" b="1" i="1" spc="-5" dirty="0">
                <a:latin typeface="Times New Roman"/>
                <a:cs typeface="Times New Roman"/>
              </a:rPr>
              <a:t> The </a:t>
            </a:r>
            <a:r>
              <a:rPr sz="2800" b="1" i="1" spc="-5" dirty="0">
                <a:latin typeface="Times New Roman"/>
                <a:cs typeface="Times New Roman"/>
              </a:rPr>
              <a:t>most </a:t>
            </a:r>
            <a:r>
              <a:rPr lang="en-US" sz="2800" b="1" i="1" spc="-5" dirty="0">
                <a:latin typeface="Times New Roman"/>
                <a:cs typeface="Times New Roman"/>
              </a:rPr>
              <a:t>of the </a:t>
            </a:r>
            <a:r>
              <a:rPr sz="2800" b="1" i="1" spc="-5" dirty="0">
                <a:latin typeface="Times New Roman"/>
                <a:cs typeface="Times New Roman"/>
              </a:rPr>
              <a:t>local-area networks </a:t>
            </a:r>
            <a:r>
              <a:rPr sz="2800" b="1" i="1" dirty="0">
                <a:latin typeface="Times New Roman"/>
                <a:cs typeface="Times New Roman"/>
              </a:rPr>
              <a:t> use</a:t>
            </a:r>
            <a:r>
              <a:rPr sz="2800" b="1" i="1" spc="5" dirty="0">
                <a:latin typeface="Times New Roman"/>
                <a:cs typeface="Times New Roman"/>
              </a:rPr>
              <a:t> </a:t>
            </a:r>
            <a:r>
              <a:rPr sz="2800" b="1" i="1" dirty="0">
                <a:latin typeface="Times New Roman"/>
                <a:cs typeface="Times New Roman"/>
              </a:rPr>
              <a:t>a</a:t>
            </a:r>
            <a:r>
              <a:rPr sz="2800" b="1" i="1" spc="5" dirty="0">
                <a:latin typeface="Times New Roman"/>
                <a:cs typeface="Times New Roman"/>
              </a:rPr>
              <a:t> </a:t>
            </a:r>
            <a:r>
              <a:rPr sz="2800" b="1" i="1" spc="-5" dirty="0">
                <a:solidFill>
                  <a:srgbClr val="FF0000"/>
                </a:solidFill>
                <a:latin typeface="Times New Roman"/>
                <a:cs typeface="Times New Roman"/>
              </a:rPr>
              <a:t>48-bit</a:t>
            </a:r>
            <a:r>
              <a:rPr sz="2800" b="1" i="1" dirty="0">
                <a:solidFill>
                  <a:srgbClr val="FF0000"/>
                </a:solidFill>
                <a:latin typeface="Times New Roman"/>
                <a:cs typeface="Times New Roman"/>
              </a:rPr>
              <a:t> </a:t>
            </a:r>
            <a:r>
              <a:rPr sz="2800" b="1" i="1" spc="-5" dirty="0">
                <a:latin typeface="Times New Roman"/>
                <a:cs typeface="Times New Roman"/>
              </a:rPr>
              <a:t>(6-byte)</a:t>
            </a:r>
            <a:r>
              <a:rPr sz="2800" b="1" i="1" dirty="0">
                <a:latin typeface="Times New Roman"/>
                <a:cs typeface="Times New Roman"/>
              </a:rPr>
              <a:t> </a:t>
            </a:r>
            <a:r>
              <a:rPr sz="2800" b="1" i="1" spc="-5" dirty="0">
                <a:latin typeface="Times New Roman"/>
                <a:cs typeface="Times New Roman"/>
              </a:rPr>
              <a:t>physical</a:t>
            </a:r>
            <a:r>
              <a:rPr sz="2800" b="1" i="1" dirty="0">
                <a:latin typeface="Times New Roman"/>
                <a:cs typeface="Times New Roman"/>
              </a:rPr>
              <a:t> </a:t>
            </a:r>
            <a:r>
              <a:rPr sz="2800" b="1" i="1" spc="-5" dirty="0">
                <a:latin typeface="Times New Roman"/>
                <a:cs typeface="Times New Roman"/>
              </a:rPr>
              <a:t>address</a:t>
            </a:r>
            <a:r>
              <a:rPr sz="2800" b="1" i="1" dirty="0">
                <a:latin typeface="Times New Roman"/>
                <a:cs typeface="Times New Roman"/>
              </a:rPr>
              <a:t> </a:t>
            </a:r>
            <a:r>
              <a:rPr sz="2800" b="1" i="1" spc="-5" dirty="0">
                <a:latin typeface="Times New Roman"/>
                <a:cs typeface="Times New Roman"/>
              </a:rPr>
              <a:t>written</a:t>
            </a:r>
            <a:r>
              <a:rPr sz="2800" b="1" i="1" dirty="0">
                <a:latin typeface="Times New Roman"/>
                <a:cs typeface="Times New Roman"/>
              </a:rPr>
              <a:t> </a:t>
            </a:r>
            <a:r>
              <a:rPr sz="2800" b="1" i="1" spc="-5" dirty="0">
                <a:latin typeface="Times New Roman"/>
                <a:cs typeface="Times New Roman"/>
              </a:rPr>
              <a:t>as</a:t>
            </a:r>
            <a:r>
              <a:rPr sz="2800" b="1" i="1" dirty="0">
                <a:latin typeface="Times New Roman"/>
                <a:cs typeface="Times New Roman"/>
              </a:rPr>
              <a:t> </a:t>
            </a:r>
            <a:r>
              <a:rPr sz="2800" b="1" i="1" spc="-5" dirty="0">
                <a:latin typeface="Times New Roman"/>
                <a:cs typeface="Times New Roman"/>
              </a:rPr>
              <a:t>12 </a:t>
            </a:r>
            <a:r>
              <a:rPr sz="2800" b="1" i="1" dirty="0">
                <a:latin typeface="Times New Roman"/>
                <a:cs typeface="Times New Roman"/>
              </a:rPr>
              <a:t> </a:t>
            </a:r>
            <a:r>
              <a:rPr sz="2800" b="1" i="1" spc="-5" dirty="0">
                <a:latin typeface="Times New Roman"/>
                <a:cs typeface="Times New Roman"/>
              </a:rPr>
              <a:t>hexadecimal digits; every byt</a:t>
            </a:r>
            <a:r>
              <a:rPr lang="en-US" sz="2800" b="1" i="1" spc="-5" dirty="0">
                <a:latin typeface="Times New Roman"/>
                <a:cs typeface="Times New Roman"/>
              </a:rPr>
              <a:t>e</a:t>
            </a:r>
            <a:r>
              <a:rPr sz="2800" b="1" i="1" dirty="0">
                <a:latin typeface="Times New Roman"/>
                <a:cs typeface="Times New Roman"/>
              </a:rPr>
              <a:t> </a:t>
            </a:r>
            <a:r>
              <a:rPr sz="2800" b="1" i="1" spc="-5" dirty="0">
                <a:latin typeface="Times New Roman"/>
                <a:cs typeface="Times New Roman"/>
              </a:rPr>
              <a:t>(2 hexadecimal digits) </a:t>
            </a:r>
            <a:r>
              <a:rPr sz="2800" b="1" i="1" dirty="0">
                <a:latin typeface="Times New Roman"/>
                <a:cs typeface="Times New Roman"/>
              </a:rPr>
              <a:t>is </a:t>
            </a:r>
            <a:r>
              <a:rPr sz="2800" b="1" i="1" spc="5" dirty="0">
                <a:latin typeface="Times New Roman"/>
                <a:cs typeface="Times New Roman"/>
              </a:rPr>
              <a:t> </a:t>
            </a:r>
            <a:r>
              <a:rPr sz="2800" b="1" i="1" dirty="0">
                <a:latin typeface="Times New Roman"/>
                <a:cs typeface="Times New Roman"/>
              </a:rPr>
              <a:t>separated</a:t>
            </a:r>
            <a:r>
              <a:rPr sz="2800" b="1" i="1" spc="-30" dirty="0">
                <a:latin typeface="Times New Roman"/>
                <a:cs typeface="Times New Roman"/>
              </a:rPr>
              <a:t> </a:t>
            </a:r>
            <a:r>
              <a:rPr sz="2800" b="1" i="1" dirty="0">
                <a:latin typeface="Times New Roman"/>
                <a:cs typeface="Times New Roman"/>
              </a:rPr>
              <a:t>by</a:t>
            </a:r>
            <a:r>
              <a:rPr sz="2800" b="1" i="1" spc="-15" dirty="0">
                <a:latin typeface="Times New Roman"/>
                <a:cs typeface="Times New Roman"/>
              </a:rPr>
              <a:t> </a:t>
            </a:r>
            <a:r>
              <a:rPr sz="2800" b="1" i="1" dirty="0">
                <a:latin typeface="Times New Roman"/>
                <a:cs typeface="Times New Roman"/>
              </a:rPr>
              <a:t>a</a:t>
            </a:r>
            <a:r>
              <a:rPr sz="2800" b="1" i="1" spc="-10" dirty="0">
                <a:latin typeface="Times New Roman"/>
                <a:cs typeface="Times New Roman"/>
              </a:rPr>
              <a:t> </a:t>
            </a:r>
            <a:r>
              <a:rPr sz="2800" b="1" i="1" dirty="0">
                <a:latin typeface="Times New Roman"/>
                <a:cs typeface="Times New Roman"/>
              </a:rPr>
              <a:t>colon,</a:t>
            </a:r>
            <a:r>
              <a:rPr sz="2800" b="1" i="1" spc="-15" dirty="0">
                <a:latin typeface="Times New Roman"/>
                <a:cs typeface="Times New Roman"/>
              </a:rPr>
              <a:t> </a:t>
            </a:r>
            <a:r>
              <a:rPr sz="2800" b="1" i="1" dirty="0">
                <a:latin typeface="Times New Roman"/>
                <a:cs typeface="Times New Roman"/>
              </a:rPr>
              <a:t>as</a:t>
            </a:r>
            <a:r>
              <a:rPr sz="2800" b="1" i="1" spc="-10" dirty="0">
                <a:latin typeface="Times New Roman"/>
                <a:cs typeface="Times New Roman"/>
              </a:rPr>
              <a:t> </a:t>
            </a:r>
            <a:r>
              <a:rPr sz="2800" b="1" i="1" dirty="0">
                <a:latin typeface="Times New Roman"/>
                <a:cs typeface="Times New Roman"/>
              </a:rPr>
              <a:t>shown</a:t>
            </a:r>
            <a:r>
              <a:rPr sz="2800" b="1" i="1" spc="-10" dirty="0">
                <a:latin typeface="Times New Roman"/>
                <a:cs typeface="Times New Roman"/>
              </a:rPr>
              <a:t> </a:t>
            </a:r>
            <a:r>
              <a:rPr sz="2800" b="1" i="1" dirty="0">
                <a:latin typeface="Times New Roman"/>
                <a:cs typeface="Times New Roman"/>
              </a:rPr>
              <a:t>below:</a:t>
            </a:r>
            <a:endParaRPr sz="2800" dirty="0">
              <a:latin typeface="Times New Roman"/>
              <a:cs typeface="Times New Roman"/>
            </a:endParaRPr>
          </a:p>
          <a:p>
            <a:pPr>
              <a:lnSpc>
                <a:spcPct val="100000"/>
              </a:lnSpc>
              <a:spcBef>
                <a:spcPts val="50"/>
              </a:spcBef>
            </a:pPr>
            <a:endParaRPr sz="3800" dirty="0">
              <a:latin typeface="Times New Roman"/>
              <a:cs typeface="Times New Roman"/>
            </a:endParaRPr>
          </a:p>
          <a:p>
            <a:pPr algn="ctr">
              <a:lnSpc>
                <a:spcPct val="100000"/>
              </a:lnSpc>
            </a:pPr>
            <a:r>
              <a:rPr sz="3200" b="1" spc="-5" dirty="0">
                <a:solidFill>
                  <a:srgbClr val="3333CC"/>
                </a:solidFill>
                <a:latin typeface="Times New Roman"/>
                <a:cs typeface="Times New Roman"/>
              </a:rPr>
              <a:t>07:01:02:01:2C:4B</a:t>
            </a:r>
            <a:endParaRPr sz="3200" dirty="0">
              <a:latin typeface="Times New Roman"/>
              <a:cs typeface="Times New Roman"/>
            </a:endParaRPr>
          </a:p>
          <a:p>
            <a:pPr>
              <a:lnSpc>
                <a:spcPct val="100000"/>
              </a:lnSpc>
            </a:pPr>
            <a:endParaRPr sz="3350" dirty="0">
              <a:latin typeface="Times New Roman"/>
              <a:cs typeface="Times New Roman"/>
            </a:endParaRPr>
          </a:p>
          <a:p>
            <a:pPr algn="ctr">
              <a:lnSpc>
                <a:spcPct val="100000"/>
              </a:lnSpc>
              <a:spcBef>
                <a:spcPts val="5"/>
              </a:spcBef>
            </a:pPr>
            <a:endParaRPr lang="en-US" sz="2800" b="1" dirty="0">
              <a:latin typeface="Times New Roman"/>
              <a:cs typeface="Times New Roman"/>
            </a:endParaRPr>
          </a:p>
          <a:p>
            <a:pPr algn="ctr">
              <a:lnSpc>
                <a:spcPct val="100000"/>
              </a:lnSpc>
              <a:spcBef>
                <a:spcPts val="5"/>
              </a:spcBef>
            </a:pPr>
            <a:r>
              <a:rPr sz="2800" b="1" dirty="0">
                <a:latin typeface="Times New Roman"/>
                <a:cs typeface="Times New Roman"/>
              </a:rPr>
              <a:t>A</a:t>
            </a:r>
            <a:r>
              <a:rPr sz="2800" b="1" spc="-170" dirty="0">
                <a:latin typeface="Times New Roman"/>
                <a:cs typeface="Times New Roman"/>
              </a:rPr>
              <a:t> </a:t>
            </a:r>
            <a:r>
              <a:rPr sz="2800" b="1" dirty="0">
                <a:latin typeface="Times New Roman"/>
                <a:cs typeface="Times New Roman"/>
              </a:rPr>
              <a:t>6-byte</a:t>
            </a:r>
            <a:r>
              <a:rPr sz="2800" b="1" spc="-10" dirty="0">
                <a:latin typeface="Times New Roman"/>
                <a:cs typeface="Times New Roman"/>
              </a:rPr>
              <a:t> </a:t>
            </a:r>
            <a:r>
              <a:rPr sz="2800" b="1" dirty="0">
                <a:latin typeface="Times New Roman"/>
                <a:cs typeface="Times New Roman"/>
              </a:rPr>
              <a:t>(12</a:t>
            </a:r>
            <a:r>
              <a:rPr sz="2800" b="1" spc="-10" dirty="0">
                <a:latin typeface="Times New Roman"/>
                <a:cs typeface="Times New Roman"/>
              </a:rPr>
              <a:t> </a:t>
            </a:r>
            <a:r>
              <a:rPr sz="2800" b="1" dirty="0">
                <a:latin typeface="Times New Roman"/>
                <a:cs typeface="Times New Roman"/>
              </a:rPr>
              <a:t>hexadecimal</a:t>
            </a:r>
            <a:r>
              <a:rPr sz="2800" b="1" spc="-30" dirty="0">
                <a:latin typeface="Times New Roman"/>
                <a:cs typeface="Times New Roman"/>
              </a:rPr>
              <a:t> </a:t>
            </a:r>
            <a:r>
              <a:rPr sz="2800" b="1" dirty="0">
                <a:latin typeface="Times New Roman"/>
                <a:cs typeface="Times New Roman"/>
              </a:rPr>
              <a:t>digits)</a:t>
            </a:r>
            <a:r>
              <a:rPr sz="2800" b="1" spc="-20" dirty="0">
                <a:latin typeface="Times New Roman"/>
                <a:cs typeface="Times New Roman"/>
              </a:rPr>
              <a:t> </a:t>
            </a:r>
            <a:r>
              <a:rPr sz="2800" b="1" dirty="0">
                <a:latin typeface="Times New Roman"/>
                <a:cs typeface="Times New Roman"/>
              </a:rPr>
              <a:t>physical</a:t>
            </a:r>
            <a:r>
              <a:rPr sz="2800" b="1" spc="-30" dirty="0">
                <a:latin typeface="Times New Roman"/>
                <a:cs typeface="Times New Roman"/>
              </a:rPr>
              <a:t> </a:t>
            </a:r>
            <a:r>
              <a:rPr sz="2800" b="1" spc="-10" dirty="0">
                <a:latin typeface="Times New Roman"/>
                <a:cs typeface="Times New Roman"/>
              </a:rPr>
              <a:t>address.</a:t>
            </a:r>
            <a:endParaRPr sz="2800" dirty="0">
              <a:latin typeface="Times New Roman"/>
              <a:cs typeface="Times New Roman"/>
            </a:endParaRPr>
          </a:p>
        </p:txBody>
      </p:sp>
      <p:grpSp>
        <p:nvGrpSpPr>
          <p:cNvPr id="21" name="object 21"/>
          <p:cNvGrpSpPr/>
          <p:nvPr/>
        </p:nvGrpSpPr>
        <p:grpSpPr>
          <a:xfrm>
            <a:off x="1003300" y="5991225"/>
            <a:ext cx="9144000" cy="858519"/>
            <a:chOff x="774839" y="5491734"/>
            <a:chExt cx="9144000" cy="858519"/>
          </a:xfrm>
        </p:grpSpPr>
        <p:sp>
          <p:nvSpPr>
            <p:cNvPr id="22" name="object 22"/>
            <p:cNvSpPr/>
            <p:nvPr/>
          </p:nvSpPr>
          <p:spPr>
            <a:xfrm>
              <a:off x="774839" y="5491734"/>
              <a:ext cx="9144000" cy="858519"/>
            </a:xfrm>
            <a:custGeom>
              <a:avLst/>
              <a:gdLst/>
              <a:ahLst/>
              <a:cxnLst/>
              <a:rect l="l" t="t" r="r" b="b"/>
              <a:pathLst>
                <a:path w="9144000" h="858520">
                  <a:moveTo>
                    <a:pt x="9143999" y="858012"/>
                  </a:moveTo>
                  <a:lnTo>
                    <a:pt x="9143999" y="0"/>
                  </a:lnTo>
                  <a:lnTo>
                    <a:pt x="0" y="0"/>
                  </a:lnTo>
                  <a:lnTo>
                    <a:pt x="0" y="858012"/>
                  </a:lnTo>
                  <a:lnTo>
                    <a:pt x="9143999" y="858012"/>
                  </a:lnTo>
                  <a:close/>
                </a:path>
              </a:pathLst>
            </a:custGeom>
            <a:solidFill>
              <a:srgbClr val="FFFFFF"/>
            </a:solidFill>
          </p:spPr>
          <p:txBody>
            <a:bodyPr wrap="square" lIns="0" tIns="0" rIns="0" bIns="0" rtlCol="0"/>
            <a:lstStyle/>
            <a:p>
              <a:endParaRPr/>
            </a:p>
          </p:txBody>
        </p:sp>
        <p:sp>
          <p:nvSpPr>
            <p:cNvPr id="23" name="object 23"/>
            <p:cNvSpPr/>
            <p:nvPr/>
          </p:nvSpPr>
          <p:spPr>
            <a:xfrm>
              <a:off x="1003439" y="5491734"/>
              <a:ext cx="8534400" cy="79375"/>
            </a:xfrm>
            <a:custGeom>
              <a:avLst/>
              <a:gdLst/>
              <a:ahLst/>
              <a:cxnLst/>
              <a:rect l="l" t="t" r="r" b="b"/>
              <a:pathLst>
                <a:path w="8534400" h="79375">
                  <a:moveTo>
                    <a:pt x="8534400" y="79248"/>
                  </a:moveTo>
                  <a:lnTo>
                    <a:pt x="8534400" y="0"/>
                  </a:lnTo>
                  <a:lnTo>
                    <a:pt x="0" y="0"/>
                  </a:lnTo>
                  <a:lnTo>
                    <a:pt x="0" y="79248"/>
                  </a:lnTo>
                  <a:lnTo>
                    <a:pt x="8534400" y="79248"/>
                  </a:lnTo>
                  <a:close/>
                </a:path>
              </a:pathLst>
            </a:custGeom>
            <a:solidFill>
              <a:srgbClr val="FFFF00"/>
            </a:solidFill>
          </p:spPr>
          <p:txBody>
            <a:bodyPr wrap="square" lIns="0" tIns="0" rIns="0" bIns="0" rtlCol="0"/>
            <a:lstStyle/>
            <a:p>
              <a:endParaRPr/>
            </a:p>
          </p:txBody>
        </p:sp>
        <p:sp>
          <p:nvSpPr>
            <p:cNvPr id="24" name="object 24"/>
            <p:cNvSpPr/>
            <p:nvPr/>
          </p:nvSpPr>
          <p:spPr>
            <a:xfrm>
              <a:off x="997343" y="5492496"/>
              <a:ext cx="8547735" cy="85090"/>
            </a:xfrm>
            <a:custGeom>
              <a:avLst/>
              <a:gdLst/>
              <a:ahLst/>
              <a:cxnLst/>
              <a:rect l="l" t="t" r="r" b="b"/>
              <a:pathLst>
                <a:path w="8547735" h="85089">
                  <a:moveTo>
                    <a:pt x="12954" y="71628"/>
                  </a:moveTo>
                  <a:lnTo>
                    <a:pt x="12954" y="0"/>
                  </a:lnTo>
                  <a:lnTo>
                    <a:pt x="0" y="0"/>
                  </a:lnTo>
                  <a:lnTo>
                    <a:pt x="0" y="84582"/>
                  </a:lnTo>
                  <a:lnTo>
                    <a:pt x="6096" y="84582"/>
                  </a:lnTo>
                  <a:lnTo>
                    <a:pt x="6096" y="71628"/>
                  </a:lnTo>
                  <a:lnTo>
                    <a:pt x="12954" y="71628"/>
                  </a:lnTo>
                  <a:close/>
                </a:path>
                <a:path w="8547735" h="85089">
                  <a:moveTo>
                    <a:pt x="8540483" y="71627"/>
                  </a:moveTo>
                  <a:lnTo>
                    <a:pt x="6096" y="71628"/>
                  </a:lnTo>
                  <a:lnTo>
                    <a:pt x="12954" y="78486"/>
                  </a:lnTo>
                  <a:lnTo>
                    <a:pt x="12954" y="84582"/>
                  </a:lnTo>
                  <a:lnTo>
                    <a:pt x="8534399" y="84581"/>
                  </a:lnTo>
                  <a:lnTo>
                    <a:pt x="8534399" y="78486"/>
                  </a:lnTo>
                  <a:lnTo>
                    <a:pt x="8540483" y="71627"/>
                  </a:lnTo>
                  <a:close/>
                </a:path>
                <a:path w="8547735" h="85089">
                  <a:moveTo>
                    <a:pt x="12954" y="84582"/>
                  </a:moveTo>
                  <a:lnTo>
                    <a:pt x="12954" y="78486"/>
                  </a:lnTo>
                  <a:lnTo>
                    <a:pt x="6096" y="71628"/>
                  </a:lnTo>
                  <a:lnTo>
                    <a:pt x="6096" y="84582"/>
                  </a:lnTo>
                  <a:lnTo>
                    <a:pt x="12954" y="84582"/>
                  </a:lnTo>
                  <a:close/>
                </a:path>
                <a:path w="8547735" h="85089">
                  <a:moveTo>
                    <a:pt x="8547354" y="84581"/>
                  </a:moveTo>
                  <a:lnTo>
                    <a:pt x="8547354" y="0"/>
                  </a:lnTo>
                  <a:lnTo>
                    <a:pt x="8534399" y="0"/>
                  </a:lnTo>
                  <a:lnTo>
                    <a:pt x="8534399" y="71627"/>
                  </a:lnTo>
                  <a:lnTo>
                    <a:pt x="8540483" y="71627"/>
                  </a:lnTo>
                  <a:lnTo>
                    <a:pt x="8540483" y="84581"/>
                  </a:lnTo>
                  <a:lnTo>
                    <a:pt x="8547354" y="84581"/>
                  </a:lnTo>
                  <a:close/>
                </a:path>
                <a:path w="8547735" h="85089">
                  <a:moveTo>
                    <a:pt x="8540483" y="84581"/>
                  </a:moveTo>
                  <a:lnTo>
                    <a:pt x="8540483" y="71627"/>
                  </a:lnTo>
                  <a:lnTo>
                    <a:pt x="8534399" y="78486"/>
                  </a:lnTo>
                  <a:lnTo>
                    <a:pt x="8534399" y="84581"/>
                  </a:lnTo>
                  <a:lnTo>
                    <a:pt x="8540483" y="84581"/>
                  </a:lnTo>
                  <a:close/>
                </a:path>
              </a:pathLst>
            </a:custGeom>
            <a:solidFill>
              <a:srgbClr val="000000"/>
            </a:solidFill>
          </p:spPr>
          <p:txBody>
            <a:bodyPr wrap="square" lIns="0" tIns="0" rIns="0" bIns="0" rtlCol="0"/>
            <a:lstStyle/>
            <a:p>
              <a:endParaRPr/>
            </a:p>
          </p:txBody>
        </p:sp>
      </p:grpSp>
      <p:sp>
        <p:nvSpPr>
          <p:cNvPr id="25" name="object 25"/>
          <p:cNvSpPr txBox="1">
            <a:spLocks noGrp="1"/>
          </p:cNvSpPr>
          <p:nvPr>
            <p:ph type="sldNum" sz="quarter" idx="7"/>
          </p:nvPr>
        </p:nvSpPr>
        <p:spPr>
          <a:prstGeom prst="rect">
            <a:avLst/>
          </a:prstGeom>
        </p:spPr>
        <p:txBody>
          <a:bodyPr vert="horz" wrap="square" lIns="0" tIns="0" rIns="0" bIns="0" rtlCol="0">
            <a:spAutoFit/>
          </a:bodyPr>
          <a:lstStyle/>
          <a:p>
            <a:pPr marL="12700">
              <a:lnSpc>
                <a:spcPts val="2310"/>
              </a:lnSpc>
            </a:pPr>
            <a:r>
              <a:rPr spc="-5" dirty="0"/>
              <a:t>2.</a:t>
            </a:r>
            <a:fld id="{81D60167-4931-47E6-BA6A-407CBD079E47}" type="slidenum">
              <a:rPr spc="-5" dirty="0"/>
              <a:t>53</a:t>
            </a:fld>
            <a:endParaRPr spc="-5"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851039" y="592073"/>
            <a:ext cx="8594090" cy="614680"/>
            <a:chOff x="851039" y="592073"/>
            <a:chExt cx="8594090" cy="614680"/>
          </a:xfrm>
        </p:grpSpPr>
        <p:sp>
          <p:nvSpPr>
            <p:cNvPr id="3" name="object 3"/>
            <p:cNvSpPr/>
            <p:nvPr/>
          </p:nvSpPr>
          <p:spPr>
            <a:xfrm>
              <a:off x="1142123" y="700289"/>
              <a:ext cx="438150" cy="474980"/>
            </a:xfrm>
            <a:custGeom>
              <a:avLst/>
              <a:gdLst/>
              <a:ahLst/>
              <a:cxnLst/>
              <a:rect l="l" t="t" r="r" b="b"/>
              <a:pathLst>
                <a:path w="438150" h="474980">
                  <a:moveTo>
                    <a:pt x="438150" y="0"/>
                  </a:moveTo>
                  <a:lnTo>
                    <a:pt x="0" y="0"/>
                  </a:lnTo>
                  <a:lnTo>
                    <a:pt x="0" y="422148"/>
                  </a:lnTo>
                  <a:lnTo>
                    <a:pt x="0" y="474726"/>
                  </a:lnTo>
                  <a:lnTo>
                    <a:pt x="438150" y="474726"/>
                  </a:lnTo>
                  <a:lnTo>
                    <a:pt x="438150" y="422148"/>
                  </a:lnTo>
                  <a:lnTo>
                    <a:pt x="438150" y="0"/>
                  </a:lnTo>
                  <a:close/>
                </a:path>
              </a:pathLst>
            </a:custGeom>
            <a:solidFill>
              <a:srgbClr val="FFCF01"/>
            </a:solidFill>
          </p:spPr>
          <p:txBody>
            <a:bodyPr wrap="square" lIns="0" tIns="0" rIns="0" bIns="0" rtlCol="0"/>
            <a:lstStyle/>
            <a:p>
              <a:endParaRPr/>
            </a:p>
          </p:txBody>
        </p:sp>
        <p:pic>
          <p:nvPicPr>
            <p:cNvPr id="4" name="object 4"/>
            <p:cNvPicPr/>
            <p:nvPr/>
          </p:nvPicPr>
          <p:blipFill>
            <a:blip r:embed="rId2" cstate="print"/>
            <a:stretch>
              <a:fillRect/>
            </a:stretch>
          </p:blipFill>
          <p:spPr>
            <a:xfrm>
              <a:off x="1524647" y="700277"/>
              <a:ext cx="328422" cy="474725"/>
            </a:xfrm>
            <a:prstGeom prst="rect">
              <a:avLst/>
            </a:prstGeom>
          </p:spPr>
        </p:pic>
        <p:sp>
          <p:nvSpPr>
            <p:cNvPr id="5" name="object 5"/>
            <p:cNvSpPr/>
            <p:nvPr/>
          </p:nvSpPr>
          <p:spPr>
            <a:xfrm>
              <a:off x="1265567" y="1122425"/>
              <a:ext cx="422275" cy="83820"/>
            </a:xfrm>
            <a:custGeom>
              <a:avLst/>
              <a:gdLst/>
              <a:ahLst/>
              <a:cxnLst/>
              <a:rect l="l" t="t" r="r" b="b"/>
              <a:pathLst>
                <a:path w="422275" h="83819">
                  <a:moveTo>
                    <a:pt x="422147" y="83819"/>
                  </a:moveTo>
                  <a:lnTo>
                    <a:pt x="422147" y="0"/>
                  </a:lnTo>
                  <a:lnTo>
                    <a:pt x="0" y="0"/>
                  </a:lnTo>
                  <a:lnTo>
                    <a:pt x="0" y="83819"/>
                  </a:lnTo>
                  <a:lnTo>
                    <a:pt x="422147" y="83819"/>
                  </a:lnTo>
                  <a:close/>
                </a:path>
              </a:pathLst>
            </a:custGeom>
            <a:solidFill>
              <a:srgbClr val="3333CC"/>
            </a:solidFill>
          </p:spPr>
          <p:txBody>
            <a:bodyPr wrap="square" lIns="0" tIns="0" rIns="0" bIns="0" rtlCol="0"/>
            <a:lstStyle/>
            <a:p>
              <a:endParaRPr/>
            </a:p>
          </p:txBody>
        </p:sp>
        <p:sp>
          <p:nvSpPr>
            <p:cNvPr id="6" name="object 6"/>
            <p:cNvSpPr/>
            <p:nvPr/>
          </p:nvSpPr>
          <p:spPr>
            <a:xfrm>
              <a:off x="1486547" y="592073"/>
              <a:ext cx="31750" cy="614680"/>
            </a:xfrm>
            <a:custGeom>
              <a:avLst/>
              <a:gdLst/>
              <a:ahLst/>
              <a:cxnLst/>
              <a:rect l="l" t="t" r="r" b="b"/>
              <a:pathLst>
                <a:path w="31750" h="614680">
                  <a:moveTo>
                    <a:pt x="31241" y="614171"/>
                  </a:moveTo>
                  <a:lnTo>
                    <a:pt x="31241" y="0"/>
                  </a:lnTo>
                  <a:lnTo>
                    <a:pt x="0" y="0"/>
                  </a:lnTo>
                  <a:lnTo>
                    <a:pt x="0" y="614171"/>
                  </a:lnTo>
                  <a:lnTo>
                    <a:pt x="31241" y="614171"/>
                  </a:lnTo>
                  <a:close/>
                </a:path>
              </a:pathLst>
            </a:custGeom>
            <a:solidFill>
              <a:srgbClr val="1C1C1C"/>
            </a:solidFill>
          </p:spPr>
          <p:txBody>
            <a:bodyPr wrap="square" lIns="0" tIns="0" rIns="0" bIns="0" rtlCol="0"/>
            <a:lstStyle/>
            <a:p>
              <a:endParaRPr/>
            </a:p>
          </p:txBody>
        </p:sp>
        <p:pic>
          <p:nvPicPr>
            <p:cNvPr id="7" name="object 7"/>
            <p:cNvPicPr/>
            <p:nvPr/>
          </p:nvPicPr>
          <p:blipFill>
            <a:blip r:embed="rId3" cstate="print"/>
            <a:stretch>
              <a:fillRect/>
            </a:stretch>
          </p:blipFill>
          <p:spPr>
            <a:xfrm>
              <a:off x="851039" y="1049273"/>
              <a:ext cx="8593836" cy="156972"/>
            </a:xfrm>
            <a:prstGeom prst="rect">
              <a:avLst/>
            </a:prstGeom>
          </p:spPr>
        </p:pic>
      </p:grpSp>
      <p:sp>
        <p:nvSpPr>
          <p:cNvPr id="8" name="object 8"/>
          <p:cNvSpPr txBox="1">
            <a:spLocks noGrp="1"/>
          </p:cNvSpPr>
          <p:nvPr>
            <p:ph type="title"/>
          </p:nvPr>
        </p:nvSpPr>
        <p:spPr>
          <a:xfrm>
            <a:off x="1996573" y="551180"/>
            <a:ext cx="2125345" cy="513080"/>
          </a:xfrm>
          <a:prstGeom prst="rect">
            <a:avLst/>
          </a:prstGeom>
        </p:spPr>
        <p:txBody>
          <a:bodyPr vert="horz" wrap="square" lIns="0" tIns="12065" rIns="0" bIns="0" rtlCol="0">
            <a:spAutoFit/>
          </a:bodyPr>
          <a:lstStyle/>
          <a:p>
            <a:pPr marL="12700">
              <a:lnSpc>
                <a:spcPct val="100000"/>
              </a:lnSpc>
              <a:spcBef>
                <a:spcPts val="95"/>
              </a:spcBef>
            </a:pPr>
            <a:r>
              <a:rPr i="1" spc="-5" dirty="0">
                <a:solidFill>
                  <a:srgbClr val="FF0000"/>
                </a:solidFill>
                <a:latin typeface="Times New Roman"/>
                <a:cs typeface="Times New Roman"/>
              </a:rPr>
              <a:t>Example</a:t>
            </a:r>
            <a:r>
              <a:rPr i="1" spc="-65" dirty="0">
                <a:solidFill>
                  <a:srgbClr val="FF0000"/>
                </a:solidFill>
                <a:latin typeface="Times New Roman"/>
                <a:cs typeface="Times New Roman"/>
              </a:rPr>
              <a:t> </a:t>
            </a:r>
            <a:r>
              <a:rPr i="1" spc="-5" dirty="0">
                <a:solidFill>
                  <a:srgbClr val="FF0000"/>
                </a:solidFill>
                <a:latin typeface="Times New Roman"/>
                <a:cs typeface="Times New Roman"/>
              </a:rPr>
              <a:t>2.3</a:t>
            </a:r>
          </a:p>
        </p:txBody>
      </p:sp>
      <p:grpSp>
        <p:nvGrpSpPr>
          <p:cNvPr id="9" name="object 9"/>
          <p:cNvGrpSpPr/>
          <p:nvPr/>
        </p:nvGrpSpPr>
        <p:grpSpPr>
          <a:xfrm>
            <a:off x="851039" y="1206246"/>
            <a:ext cx="1153160" cy="438150"/>
            <a:chOff x="851039" y="1206246"/>
            <a:chExt cx="1153160" cy="438150"/>
          </a:xfrm>
        </p:grpSpPr>
        <p:sp>
          <p:nvSpPr>
            <p:cNvPr id="10" name="object 10"/>
            <p:cNvSpPr/>
            <p:nvPr/>
          </p:nvSpPr>
          <p:spPr>
            <a:xfrm>
              <a:off x="1265567" y="1206246"/>
              <a:ext cx="422275" cy="391160"/>
            </a:xfrm>
            <a:custGeom>
              <a:avLst/>
              <a:gdLst/>
              <a:ahLst/>
              <a:cxnLst/>
              <a:rect l="l" t="t" r="r" b="b"/>
              <a:pathLst>
                <a:path w="422275" h="391159">
                  <a:moveTo>
                    <a:pt x="422147" y="390905"/>
                  </a:moveTo>
                  <a:lnTo>
                    <a:pt x="422147" y="0"/>
                  </a:lnTo>
                  <a:lnTo>
                    <a:pt x="0" y="0"/>
                  </a:lnTo>
                  <a:lnTo>
                    <a:pt x="0" y="390905"/>
                  </a:lnTo>
                  <a:lnTo>
                    <a:pt x="422147" y="390905"/>
                  </a:lnTo>
                  <a:close/>
                </a:path>
              </a:pathLst>
            </a:custGeom>
            <a:solidFill>
              <a:srgbClr val="3333CC"/>
            </a:solidFill>
          </p:spPr>
          <p:txBody>
            <a:bodyPr wrap="square" lIns="0" tIns="0" rIns="0" bIns="0" rtlCol="0"/>
            <a:lstStyle/>
            <a:p>
              <a:endParaRPr/>
            </a:p>
          </p:txBody>
        </p:sp>
        <p:pic>
          <p:nvPicPr>
            <p:cNvPr id="11" name="object 11"/>
            <p:cNvPicPr/>
            <p:nvPr/>
          </p:nvPicPr>
          <p:blipFill>
            <a:blip r:embed="rId4" cstate="print"/>
            <a:stretch>
              <a:fillRect/>
            </a:stretch>
          </p:blipFill>
          <p:spPr>
            <a:xfrm>
              <a:off x="1635899" y="1206246"/>
              <a:ext cx="368045" cy="390905"/>
            </a:xfrm>
            <a:prstGeom prst="rect">
              <a:avLst/>
            </a:prstGeom>
          </p:spPr>
        </p:pic>
        <p:pic>
          <p:nvPicPr>
            <p:cNvPr id="12" name="object 12"/>
            <p:cNvPicPr/>
            <p:nvPr/>
          </p:nvPicPr>
          <p:blipFill>
            <a:blip r:embed="rId5" cstate="print"/>
            <a:stretch>
              <a:fillRect/>
            </a:stretch>
          </p:blipFill>
          <p:spPr>
            <a:xfrm>
              <a:off x="851039" y="1206246"/>
              <a:ext cx="560832" cy="265175"/>
            </a:xfrm>
            <a:prstGeom prst="rect">
              <a:avLst/>
            </a:prstGeom>
          </p:spPr>
        </p:pic>
        <p:sp>
          <p:nvSpPr>
            <p:cNvPr id="13" name="object 13"/>
            <p:cNvSpPr/>
            <p:nvPr/>
          </p:nvSpPr>
          <p:spPr>
            <a:xfrm>
              <a:off x="1486547" y="1206246"/>
              <a:ext cx="31750" cy="438150"/>
            </a:xfrm>
            <a:custGeom>
              <a:avLst/>
              <a:gdLst/>
              <a:ahLst/>
              <a:cxnLst/>
              <a:rect l="l" t="t" r="r" b="b"/>
              <a:pathLst>
                <a:path w="31750" h="438150">
                  <a:moveTo>
                    <a:pt x="31242" y="438150"/>
                  </a:moveTo>
                  <a:lnTo>
                    <a:pt x="31241" y="0"/>
                  </a:lnTo>
                  <a:lnTo>
                    <a:pt x="0" y="0"/>
                  </a:lnTo>
                  <a:lnTo>
                    <a:pt x="0" y="438150"/>
                  </a:lnTo>
                  <a:lnTo>
                    <a:pt x="31242" y="438150"/>
                  </a:lnTo>
                  <a:close/>
                </a:path>
              </a:pathLst>
            </a:custGeom>
            <a:solidFill>
              <a:srgbClr val="1C1C1C"/>
            </a:solidFill>
          </p:spPr>
          <p:txBody>
            <a:bodyPr wrap="square" lIns="0" tIns="0" rIns="0" bIns="0" rtlCol="0"/>
            <a:lstStyle/>
            <a:p>
              <a:endParaRPr/>
            </a:p>
          </p:txBody>
        </p:sp>
      </p:grpSp>
      <p:sp>
        <p:nvSpPr>
          <p:cNvPr id="14" name="object 14"/>
          <p:cNvSpPr txBox="1"/>
          <p:nvPr/>
        </p:nvSpPr>
        <p:spPr>
          <a:xfrm>
            <a:off x="1082156" y="1893824"/>
            <a:ext cx="8376920" cy="3866515"/>
          </a:xfrm>
          <a:prstGeom prst="rect">
            <a:avLst/>
          </a:prstGeom>
        </p:spPr>
        <p:txBody>
          <a:bodyPr vert="horz" wrap="square" lIns="0" tIns="12700" rIns="0" bIns="0" rtlCol="0">
            <a:spAutoFit/>
          </a:bodyPr>
          <a:lstStyle/>
          <a:p>
            <a:pPr marL="12700" marR="5080" algn="just">
              <a:lnSpc>
                <a:spcPct val="100000"/>
              </a:lnSpc>
              <a:spcBef>
                <a:spcPts val="100"/>
              </a:spcBef>
            </a:pPr>
            <a:r>
              <a:rPr sz="2800" b="1" i="1" spc="-5" dirty="0">
                <a:latin typeface="Times New Roman"/>
                <a:cs typeface="Times New Roman"/>
              </a:rPr>
              <a:t>Figure 2.20 shows </a:t>
            </a:r>
            <a:r>
              <a:rPr sz="2800" b="1" i="1" dirty="0">
                <a:latin typeface="Times New Roman"/>
                <a:cs typeface="Times New Roman"/>
              </a:rPr>
              <a:t>a </a:t>
            </a:r>
            <a:r>
              <a:rPr sz="2800" b="1" i="1" spc="-5" dirty="0">
                <a:latin typeface="Times New Roman"/>
                <a:cs typeface="Times New Roman"/>
              </a:rPr>
              <a:t>part </a:t>
            </a:r>
            <a:r>
              <a:rPr sz="2800" b="1" i="1" dirty="0">
                <a:latin typeface="Times New Roman"/>
                <a:cs typeface="Times New Roman"/>
              </a:rPr>
              <a:t>of an </a:t>
            </a:r>
            <a:r>
              <a:rPr sz="2800" b="1" i="1" spc="-5" dirty="0">
                <a:latin typeface="Times New Roman"/>
                <a:cs typeface="Times New Roman"/>
              </a:rPr>
              <a:t>internet with two </a:t>
            </a:r>
            <a:r>
              <a:rPr sz="2800" b="1" i="1" spc="-10" dirty="0">
                <a:latin typeface="Times New Roman"/>
                <a:cs typeface="Times New Roman"/>
              </a:rPr>
              <a:t>routers </a:t>
            </a:r>
            <a:r>
              <a:rPr sz="2800" b="1" i="1" spc="-5" dirty="0">
                <a:latin typeface="Times New Roman"/>
                <a:cs typeface="Times New Roman"/>
              </a:rPr>
              <a:t> connecting</a:t>
            </a:r>
            <a:r>
              <a:rPr sz="2800" b="1" i="1" dirty="0">
                <a:latin typeface="Times New Roman"/>
                <a:cs typeface="Times New Roman"/>
              </a:rPr>
              <a:t> </a:t>
            </a:r>
            <a:r>
              <a:rPr sz="2800" b="1" i="1" spc="-5" dirty="0">
                <a:latin typeface="Times New Roman"/>
                <a:cs typeface="Times New Roman"/>
              </a:rPr>
              <a:t>three</a:t>
            </a:r>
            <a:r>
              <a:rPr sz="2800" b="1" i="1" dirty="0">
                <a:latin typeface="Times New Roman"/>
                <a:cs typeface="Times New Roman"/>
              </a:rPr>
              <a:t> </a:t>
            </a:r>
            <a:r>
              <a:rPr sz="2800" b="1" i="1" spc="-5" dirty="0">
                <a:latin typeface="Times New Roman"/>
                <a:cs typeface="Times New Roman"/>
              </a:rPr>
              <a:t>LANs.</a:t>
            </a:r>
            <a:r>
              <a:rPr sz="2800" b="1" i="1" dirty="0">
                <a:latin typeface="Times New Roman"/>
                <a:cs typeface="Times New Roman"/>
              </a:rPr>
              <a:t> </a:t>
            </a:r>
            <a:r>
              <a:rPr sz="2800" b="1" i="1" spc="-5" dirty="0">
                <a:latin typeface="Times New Roman"/>
                <a:cs typeface="Times New Roman"/>
              </a:rPr>
              <a:t>Each</a:t>
            </a:r>
            <a:r>
              <a:rPr sz="2800" b="1" i="1" dirty="0">
                <a:latin typeface="Times New Roman"/>
                <a:cs typeface="Times New Roman"/>
              </a:rPr>
              <a:t> </a:t>
            </a:r>
            <a:r>
              <a:rPr sz="2800" b="1" i="1" spc="-5" dirty="0">
                <a:latin typeface="Times New Roman"/>
                <a:cs typeface="Times New Roman"/>
              </a:rPr>
              <a:t>device</a:t>
            </a:r>
            <a:r>
              <a:rPr sz="2800" b="1" i="1" dirty="0">
                <a:latin typeface="Times New Roman"/>
                <a:cs typeface="Times New Roman"/>
              </a:rPr>
              <a:t> </a:t>
            </a:r>
            <a:r>
              <a:rPr sz="2800" b="1" i="1" spc="-5" dirty="0">
                <a:latin typeface="Times New Roman"/>
                <a:cs typeface="Times New Roman"/>
              </a:rPr>
              <a:t>(computer</a:t>
            </a:r>
            <a:r>
              <a:rPr sz="2800" b="1" i="1" spc="690" dirty="0">
                <a:latin typeface="Times New Roman"/>
                <a:cs typeface="Times New Roman"/>
              </a:rPr>
              <a:t> </a:t>
            </a:r>
            <a:r>
              <a:rPr sz="2800" b="1" i="1" spc="-5" dirty="0">
                <a:latin typeface="Times New Roman"/>
                <a:cs typeface="Times New Roman"/>
              </a:rPr>
              <a:t>or </a:t>
            </a:r>
            <a:r>
              <a:rPr sz="2800" b="1" i="1" dirty="0">
                <a:latin typeface="Times New Roman"/>
                <a:cs typeface="Times New Roman"/>
              </a:rPr>
              <a:t> </a:t>
            </a:r>
            <a:r>
              <a:rPr sz="2800" b="1" i="1" spc="-5" dirty="0">
                <a:latin typeface="Times New Roman"/>
                <a:cs typeface="Times New Roman"/>
              </a:rPr>
              <a:t>router) has </a:t>
            </a:r>
            <a:r>
              <a:rPr sz="2800" b="1" i="1" dirty="0">
                <a:latin typeface="Times New Roman"/>
                <a:cs typeface="Times New Roman"/>
              </a:rPr>
              <a:t>a </a:t>
            </a:r>
            <a:r>
              <a:rPr sz="2800" b="1" i="1" spc="-5" dirty="0">
                <a:latin typeface="Times New Roman"/>
                <a:cs typeface="Times New Roman"/>
              </a:rPr>
              <a:t>pair of addresses (logical </a:t>
            </a:r>
            <a:r>
              <a:rPr sz="2800" b="1" i="1" dirty="0">
                <a:latin typeface="Times New Roman"/>
                <a:cs typeface="Times New Roman"/>
              </a:rPr>
              <a:t>and </a:t>
            </a:r>
            <a:r>
              <a:rPr sz="2800" b="1" i="1" spc="-5" dirty="0">
                <a:latin typeface="Times New Roman"/>
                <a:cs typeface="Times New Roman"/>
              </a:rPr>
              <a:t>physical) for </a:t>
            </a:r>
            <a:r>
              <a:rPr sz="2800" b="1" i="1" dirty="0">
                <a:latin typeface="Times New Roman"/>
                <a:cs typeface="Times New Roman"/>
              </a:rPr>
              <a:t> </a:t>
            </a:r>
            <a:r>
              <a:rPr sz="2800" b="1" i="1" spc="-5" dirty="0">
                <a:latin typeface="Times New Roman"/>
                <a:cs typeface="Times New Roman"/>
              </a:rPr>
              <a:t>each</a:t>
            </a:r>
            <a:r>
              <a:rPr sz="2800" b="1" i="1" dirty="0">
                <a:latin typeface="Times New Roman"/>
                <a:cs typeface="Times New Roman"/>
              </a:rPr>
              <a:t> </a:t>
            </a:r>
            <a:r>
              <a:rPr sz="2800" b="1" i="1" spc="-5" dirty="0">
                <a:latin typeface="Times New Roman"/>
                <a:cs typeface="Times New Roman"/>
              </a:rPr>
              <a:t>connection.</a:t>
            </a:r>
            <a:r>
              <a:rPr sz="2800" b="1" i="1" dirty="0">
                <a:latin typeface="Times New Roman"/>
                <a:cs typeface="Times New Roman"/>
              </a:rPr>
              <a:t> </a:t>
            </a:r>
            <a:r>
              <a:rPr sz="2800" b="1" i="1" spc="-5" dirty="0">
                <a:latin typeface="Times New Roman"/>
                <a:cs typeface="Times New Roman"/>
              </a:rPr>
              <a:t>In</a:t>
            </a:r>
            <a:r>
              <a:rPr sz="2800" b="1" i="1" dirty="0">
                <a:latin typeface="Times New Roman"/>
                <a:cs typeface="Times New Roman"/>
              </a:rPr>
              <a:t> </a:t>
            </a:r>
            <a:r>
              <a:rPr sz="2800" b="1" i="1" spc="-5" dirty="0">
                <a:latin typeface="Times New Roman"/>
                <a:cs typeface="Times New Roman"/>
              </a:rPr>
              <a:t>this</a:t>
            </a:r>
            <a:r>
              <a:rPr sz="2800" b="1" i="1" dirty="0">
                <a:latin typeface="Times New Roman"/>
                <a:cs typeface="Times New Roman"/>
              </a:rPr>
              <a:t> </a:t>
            </a:r>
            <a:r>
              <a:rPr sz="2800" b="1" i="1" spc="-5" dirty="0">
                <a:latin typeface="Times New Roman"/>
                <a:cs typeface="Times New Roman"/>
              </a:rPr>
              <a:t>case,</a:t>
            </a:r>
            <a:r>
              <a:rPr sz="2800" b="1" i="1" dirty="0">
                <a:latin typeface="Times New Roman"/>
                <a:cs typeface="Times New Roman"/>
              </a:rPr>
              <a:t> </a:t>
            </a:r>
            <a:r>
              <a:rPr sz="2800" b="1" i="1" spc="-5" dirty="0">
                <a:latin typeface="Times New Roman"/>
                <a:cs typeface="Times New Roman"/>
              </a:rPr>
              <a:t>each</a:t>
            </a:r>
            <a:r>
              <a:rPr sz="2800" b="1" i="1" dirty="0">
                <a:latin typeface="Times New Roman"/>
                <a:cs typeface="Times New Roman"/>
              </a:rPr>
              <a:t> </a:t>
            </a:r>
            <a:r>
              <a:rPr sz="2800" b="1" i="1" spc="-5" dirty="0">
                <a:latin typeface="Times New Roman"/>
                <a:cs typeface="Times New Roman"/>
              </a:rPr>
              <a:t>computer</a:t>
            </a:r>
            <a:r>
              <a:rPr sz="2800" b="1" i="1" dirty="0">
                <a:latin typeface="Times New Roman"/>
                <a:cs typeface="Times New Roman"/>
              </a:rPr>
              <a:t> </a:t>
            </a:r>
            <a:r>
              <a:rPr sz="2800" b="1" i="1" spc="-5" dirty="0">
                <a:latin typeface="Times New Roman"/>
                <a:cs typeface="Times New Roman"/>
              </a:rPr>
              <a:t>is </a:t>
            </a:r>
            <a:r>
              <a:rPr sz="2800" b="1" i="1" dirty="0">
                <a:latin typeface="Times New Roman"/>
                <a:cs typeface="Times New Roman"/>
              </a:rPr>
              <a:t> </a:t>
            </a:r>
            <a:r>
              <a:rPr sz="2800" b="1" i="1" spc="-5" dirty="0">
                <a:latin typeface="Times New Roman"/>
                <a:cs typeface="Times New Roman"/>
              </a:rPr>
              <a:t>connected to only one link and therefore </a:t>
            </a:r>
            <a:r>
              <a:rPr sz="2800" b="1" i="1" dirty="0">
                <a:latin typeface="Times New Roman"/>
                <a:cs typeface="Times New Roman"/>
              </a:rPr>
              <a:t>has </a:t>
            </a:r>
            <a:r>
              <a:rPr sz="2800" b="1" i="1" spc="-5" dirty="0">
                <a:latin typeface="Times New Roman"/>
                <a:cs typeface="Times New Roman"/>
              </a:rPr>
              <a:t>only </a:t>
            </a:r>
            <a:r>
              <a:rPr sz="2800" b="1" i="1" dirty="0">
                <a:latin typeface="Times New Roman"/>
                <a:cs typeface="Times New Roman"/>
              </a:rPr>
              <a:t>one </a:t>
            </a:r>
            <a:r>
              <a:rPr sz="2800" b="1" i="1" spc="5" dirty="0">
                <a:latin typeface="Times New Roman"/>
                <a:cs typeface="Times New Roman"/>
              </a:rPr>
              <a:t> </a:t>
            </a:r>
            <a:r>
              <a:rPr sz="2800" b="1" i="1" spc="-5" dirty="0">
                <a:latin typeface="Times New Roman"/>
                <a:cs typeface="Times New Roman"/>
              </a:rPr>
              <a:t>pair of addresses. Each </a:t>
            </a:r>
            <a:r>
              <a:rPr sz="2800" b="1" i="1" spc="-30" dirty="0">
                <a:latin typeface="Times New Roman"/>
                <a:cs typeface="Times New Roman"/>
              </a:rPr>
              <a:t>router, </a:t>
            </a:r>
            <a:r>
              <a:rPr sz="2800" b="1" i="1" spc="-25" dirty="0">
                <a:latin typeface="Times New Roman"/>
                <a:cs typeface="Times New Roman"/>
              </a:rPr>
              <a:t>however, </a:t>
            </a:r>
            <a:r>
              <a:rPr sz="2800" b="1" i="1" spc="-5" dirty="0">
                <a:latin typeface="Times New Roman"/>
                <a:cs typeface="Times New Roman"/>
              </a:rPr>
              <a:t>is connected to </a:t>
            </a:r>
            <a:r>
              <a:rPr sz="2800" b="1" i="1" dirty="0">
                <a:latin typeface="Times New Roman"/>
                <a:cs typeface="Times New Roman"/>
              </a:rPr>
              <a:t> </a:t>
            </a:r>
            <a:r>
              <a:rPr sz="2800" b="1" i="1" spc="-5" dirty="0">
                <a:latin typeface="Times New Roman"/>
                <a:cs typeface="Times New Roman"/>
              </a:rPr>
              <a:t>three networks (only two are shown </a:t>
            </a:r>
            <a:r>
              <a:rPr sz="2800" b="1" i="1" dirty="0">
                <a:latin typeface="Times New Roman"/>
                <a:cs typeface="Times New Roman"/>
              </a:rPr>
              <a:t>in </a:t>
            </a:r>
            <a:r>
              <a:rPr sz="2800" b="1" i="1" spc="-5" dirty="0">
                <a:latin typeface="Times New Roman"/>
                <a:cs typeface="Times New Roman"/>
              </a:rPr>
              <a:t>the figure). So </a:t>
            </a:r>
            <a:r>
              <a:rPr sz="2800" b="1" i="1" dirty="0">
                <a:latin typeface="Times New Roman"/>
                <a:cs typeface="Times New Roman"/>
              </a:rPr>
              <a:t> </a:t>
            </a:r>
            <a:r>
              <a:rPr sz="2800" b="1" i="1" spc="-5" dirty="0">
                <a:latin typeface="Times New Roman"/>
                <a:cs typeface="Times New Roman"/>
              </a:rPr>
              <a:t>each router has three pairs of addresses, one for each </a:t>
            </a:r>
            <a:r>
              <a:rPr sz="2800" b="1" i="1" dirty="0">
                <a:latin typeface="Times New Roman"/>
                <a:cs typeface="Times New Roman"/>
              </a:rPr>
              <a:t> </a:t>
            </a:r>
            <a:r>
              <a:rPr sz="2800" b="1" i="1" spc="-5" dirty="0">
                <a:latin typeface="Times New Roman"/>
                <a:cs typeface="Times New Roman"/>
              </a:rPr>
              <a:t>connection.</a:t>
            </a:r>
            <a:endParaRPr sz="2800">
              <a:latin typeface="Times New Roman"/>
              <a:cs typeface="Times New Roman"/>
            </a:endParaRPr>
          </a:p>
        </p:txBody>
      </p:sp>
      <p:sp>
        <p:nvSpPr>
          <p:cNvPr id="15" name="object 15"/>
          <p:cNvSpPr txBox="1">
            <a:spLocks noGrp="1"/>
          </p:cNvSpPr>
          <p:nvPr>
            <p:ph type="sldNum" sz="quarter" idx="7"/>
          </p:nvPr>
        </p:nvSpPr>
        <p:spPr>
          <a:prstGeom prst="rect">
            <a:avLst/>
          </a:prstGeom>
        </p:spPr>
        <p:txBody>
          <a:bodyPr vert="horz" wrap="square" lIns="0" tIns="0" rIns="0" bIns="0" rtlCol="0">
            <a:spAutoFit/>
          </a:bodyPr>
          <a:lstStyle/>
          <a:p>
            <a:pPr marL="12700">
              <a:lnSpc>
                <a:spcPts val="2310"/>
              </a:lnSpc>
            </a:pPr>
            <a:r>
              <a:rPr spc="-5" dirty="0"/>
              <a:t>2.</a:t>
            </a:r>
            <a:fld id="{81D60167-4931-47E6-BA6A-407CBD079E47}" type="slidenum">
              <a:rPr spc="-5" dirty="0"/>
              <a:t>54</a:t>
            </a:fld>
            <a:endParaRPr spc="-5"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58373" y="752347"/>
            <a:ext cx="2954020" cy="391160"/>
          </a:xfrm>
          <a:prstGeom prst="rect">
            <a:avLst/>
          </a:prstGeom>
        </p:spPr>
        <p:txBody>
          <a:bodyPr vert="horz" wrap="square" lIns="0" tIns="12700" rIns="0" bIns="0" rtlCol="0">
            <a:spAutoFit/>
          </a:bodyPr>
          <a:lstStyle/>
          <a:p>
            <a:pPr marL="12700">
              <a:lnSpc>
                <a:spcPct val="100000"/>
              </a:lnSpc>
              <a:spcBef>
                <a:spcPts val="100"/>
              </a:spcBef>
              <a:tabLst>
                <a:tab pos="1630045" algn="l"/>
              </a:tabLst>
            </a:pPr>
            <a:r>
              <a:rPr sz="2400" spc="-10" dirty="0">
                <a:solidFill>
                  <a:srgbClr val="3333CC"/>
                </a:solidFill>
              </a:rPr>
              <a:t>Figu</a:t>
            </a:r>
            <a:r>
              <a:rPr sz="2400" spc="-45" dirty="0">
                <a:solidFill>
                  <a:srgbClr val="3333CC"/>
                </a:solidFill>
              </a:rPr>
              <a:t>r</a:t>
            </a:r>
            <a:r>
              <a:rPr sz="2400" spc="-5" dirty="0">
                <a:solidFill>
                  <a:srgbClr val="3333CC"/>
                </a:solidFill>
              </a:rPr>
              <a:t>e</a:t>
            </a:r>
            <a:r>
              <a:rPr sz="2400" spc="-15" dirty="0">
                <a:solidFill>
                  <a:srgbClr val="3333CC"/>
                </a:solidFill>
              </a:rPr>
              <a:t> </a:t>
            </a:r>
            <a:r>
              <a:rPr sz="2400" spc="-10" dirty="0">
                <a:solidFill>
                  <a:srgbClr val="3333CC"/>
                </a:solidFill>
              </a:rPr>
              <a:t>2.2</a:t>
            </a:r>
            <a:r>
              <a:rPr sz="2400" spc="-5" dirty="0">
                <a:solidFill>
                  <a:srgbClr val="3333CC"/>
                </a:solidFill>
              </a:rPr>
              <a:t>0	</a:t>
            </a:r>
            <a:r>
              <a:rPr sz="2000" i="1" spc="-5" dirty="0">
                <a:latin typeface="Times New Roman"/>
                <a:cs typeface="Times New Roman"/>
              </a:rPr>
              <a:t>IP</a:t>
            </a:r>
            <a:r>
              <a:rPr sz="2000" i="1" spc="-80" dirty="0">
                <a:latin typeface="Times New Roman"/>
                <a:cs typeface="Times New Roman"/>
              </a:rPr>
              <a:t> </a:t>
            </a:r>
            <a:r>
              <a:rPr sz="2000" i="1" spc="-5" dirty="0">
                <a:latin typeface="Times New Roman"/>
                <a:cs typeface="Times New Roman"/>
              </a:rPr>
              <a:t>addresses</a:t>
            </a:r>
            <a:endParaRPr sz="2000">
              <a:latin typeface="Times New Roman"/>
              <a:cs typeface="Times New Roman"/>
            </a:endParaRPr>
          </a:p>
        </p:txBody>
      </p:sp>
      <p:sp>
        <p:nvSpPr>
          <p:cNvPr id="3" name="object 3"/>
          <p:cNvSpPr/>
          <p:nvPr/>
        </p:nvSpPr>
        <p:spPr>
          <a:xfrm>
            <a:off x="927239" y="1330452"/>
            <a:ext cx="8763000" cy="19050"/>
          </a:xfrm>
          <a:custGeom>
            <a:avLst/>
            <a:gdLst/>
            <a:ahLst/>
            <a:cxnLst/>
            <a:rect l="l" t="t" r="r" b="b"/>
            <a:pathLst>
              <a:path w="8763000" h="19050">
                <a:moveTo>
                  <a:pt x="8763000" y="19049"/>
                </a:moveTo>
                <a:lnTo>
                  <a:pt x="8763000" y="0"/>
                </a:lnTo>
                <a:lnTo>
                  <a:pt x="0" y="0"/>
                </a:lnTo>
                <a:lnTo>
                  <a:pt x="0" y="19050"/>
                </a:lnTo>
                <a:lnTo>
                  <a:pt x="8763000" y="19049"/>
                </a:lnTo>
                <a:close/>
              </a:path>
            </a:pathLst>
          </a:custGeom>
          <a:solidFill>
            <a:srgbClr val="FF0000"/>
          </a:solidFill>
        </p:spPr>
        <p:txBody>
          <a:bodyPr wrap="square" lIns="0" tIns="0" rIns="0" bIns="0" rtlCol="0"/>
          <a:lstStyle/>
          <a:p>
            <a:endParaRPr/>
          </a:p>
        </p:txBody>
      </p:sp>
      <p:grpSp>
        <p:nvGrpSpPr>
          <p:cNvPr id="4" name="object 4"/>
          <p:cNvGrpSpPr/>
          <p:nvPr/>
        </p:nvGrpSpPr>
        <p:grpSpPr>
          <a:xfrm>
            <a:off x="927239" y="1438655"/>
            <a:ext cx="8763000" cy="5196840"/>
            <a:chOff x="927239" y="1438655"/>
            <a:chExt cx="8763000" cy="5196840"/>
          </a:xfrm>
        </p:grpSpPr>
        <p:pic>
          <p:nvPicPr>
            <p:cNvPr id="5" name="object 5"/>
            <p:cNvPicPr/>
            <p:nvPr/>
          </p:nvPicPr>
          <p:blipFill>
            <a:blip r:embed="rId2" cstate="print"/>
            <a:stretch>
              <a:fillRect/>
            </a:stretch>
          </p:blipFill>
          <p:spPr>
            <a:xfrm>
              <a:off x="2326271" y="1438655"/>
              <a:ext cx="6071958" cy="5082540"/>
            </a:xfrm>
            <a:prstGeom prst="rect">
              <a:avLst/>
            </a:prstGeom>
          </p:spPr>
        </p:pic>
        <p:sp>
          <p:nvSpPr>
            <p:cNvPr id="6" name="object 6"/>
            <p:cNvSpPr/>
            <p:nvPr/>
          </p:nvSpPr>
          <p:spPr>
            <a:xfrm>
              <a:off x="927239" y="6559296"/>
              <a:ext cx="8763000" cy="76200"/>
            </a:xfrm>
            <a:custGeom>
              <a:avLst/>
              <a:gdLst/>
              <a:ahLst/>
              <a:cxnLst/>
              <a:rect l="l" t="t" r="r" b="b"/>
              <a:pathLst>
                <a:path w="8763000" h="76200">
                  <a:moveTo>
                    <a:pt x="8763000" y="76200"/>
                  </a:moveTo>
                  <a:lnTo>
                    <a:pt x="8763000" y="0"/>
                  </a:lnTo>
                  <a:lnTo>
                    <a:pt x="0" y="0"/>
                  </a:lnTo>
                  <a:lnTo>
                    <a:pt x="0" y="76200"/>
                  </a:lnTo>
                  <a:lnTo>
                    <a:pt x="8763000" y="76200"/>
                  </a:lnTo>
                  <a:close/>
                </a:path>
              </a:pathLst>
            </a:custGeom>
            <a:solidFill>
              <a:srgbClr val="FF0000"/>
            </a:solidFill>
          </p:spPr>
          <p:txBody>
            <a:bodyPr wrap="square" lIns="0" tIns="0" rIns="0" bIns="0" rtlCol="0"/>
            <a:lstStyle/>
            <a:p>
              <a:endParaRPr/>
            </a:p>
          </p:txBody>
        </p:sp>
      </p:gr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12700">
              <a:lnSpc>
                <a:spcPts val="2310"/>
              </a:lnSpc>
            </a:pPr>
            <a:r>
              <a:rPr spc="-5" dirty="0"/>
              <a:t>2.</a:t>
            </a:r>
            <a:fld id="{81D60167-4931-47E6-BA6A-407CBD079E47}" type="slidenum">
              <a:rPr spc="-5" dirty="0"/>
              <a:t>55</a:t>
            </a:fld>
            <a:endParaRPr spc="-5"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851039" y="592073"/>
            <a:ext cx="8594090" cy="614680"/>
            <a:chOff x="851039" y="592073"/>
            <a:chExt cx="8594090" cy="614680"/>
          </a:xfrm>
        </p:grpSpPr>
        <p:sp>
          <p:nvSpPr>
            <p:cNvPr id="3" name="object 3"/>
            <p:cNvSpPr/>
            <p:nvPr/>
          </p:nvSpPr>
          <p:spPr>
            <a:xfrm>
              <a:off x="1142123" y="700289"/>
              <a:ext cx="438150" cy="474980"/>
            </a:xfrm>
            <a:custGeom>
              <a:avLst/>
              <a:gdLst/>
              <a:ahLst/>
              <a:cxnLst/>
              <a:rect l="l" t="t" r="r" b="b"/>
              <a:pathLst>
                <a:path w="438150" h="474980">
                  <a:moveTo>
                    <a:pt x="438150" y="0"/>
                  </a:moveTo>
                  <a:lnTo>
                    <a:pt x="0" y="0"/>
                  </a:lnTo>
                  <a:lnTo>
                    <a:pt x="0" y="422148"/>
                  </a:lnTo>
                  <a:lnTo>
                    <a:pt x="0" y="474726"/>
                  </a:lnTo>
                  <a:lnTo>
                    <a:pt x="438150" y="474726"/>
                  </a:lnTo>
                  <a:lnTo>
                    <a:pt x="438150" y="422148"/>
                  </a:lnTo>
                  <a:lnTo>
                    <a:pt x="438150" y="0"/>
                  </a:lnTo>
                  <a:close/>
                </a:path>
              </a:pathLst>
            </a:custGeom>
            <a:solidFill>
              <a:srgbClr val="FFCF01"/>
            </a:solidFill>
          </p:spPr>
          <p:txBody>
            <a:bodyPr wrap="square" lIns="0" tIns="0" rIns="0" bIns="0" rtlCol="0"/>
            <a:lstStyle/>
            <a:p>
              <a:endParaRPr/>
            </a:p>
          </p:txBody>
        </p:sp>
        <p:pic>
          <p:nvPicPr>
            <p:cNvPr id="4" name="object 4"/>
            <p:cNvPicPr/>
            <p:nvPr/>
          </p:nvPicPr>
          <p:blipFill>
            <a:blip r:embed="rId2" cstate="print"/>
            <a:stretch>
              <a:fillRect/>
            </a:stretch>
          </p:blipFill>
          <p:spPr>
            <a:xfrm>
              <a:off x="1524647" y="700277"/>
              <a:ext cx="328422" cy="474725"/>
            </a:xfrm>
            <a:prstGeom prst="rect">
              <a:avLst/>
            </a:prstGeom>
          </p:spPr>
        </p:pic>
        <p:sp>
          <p:nvSpPr>
            <p:cNvPr id="5" name="object 5"/>
            <p:cNvSpPr/>
            <p:nvPr/>
          </p:nvSpPr>
          <p:spPr>
            <a:xfrm>
              <a:off x="1265567" y="1122425"/>
              <a:ext cx="422275" cy="83820"/>
            </a:xfrm>
            <a:custGeom>
              <a:avLst/>
              <a:gdLst/>
              <a:ahLst/>
              <a:cxnLst/>
              <a:rect l="l" t="t" r="r" b="b"/>
              <a:pathLst>
                <a:path w="422275" h="83819">
                  <a:moveTo>
                    <a:pt x="422147" y="83819"/>
                  </a:moveTo>
                  <a:lnTo>
                    <a:pt x="422147" y="0"/>
                  </a:lnTo>
                  <a:lnTo>
                    <a:pt x="0" y="0"/>
                  </a:lnTo>
                  <a:lnTo>
                    <a:pt x="0" y="83819"/>
                  </a:lnTo>
                  <a:lnTo>
                    <a:pt x="422147" y="83819"/>
                  </a:lnTo>
                  <a:close/>
                </a:path>
              </a:pathLst>
            </a:custGeom>
            <a:solidFill>
              <a:srgbClr val="3333CC"/>
            </a:solidFill>
          </p:spPr>
          <p:txBody>
            <a:bodyPr wrap="square" lIns="0" tIns="0" rIns="0" bIns="0" rtlCol="0"/>
            <a:lstStyle/>
            <a:p>
              <a:endParaRPr/>
            </a:p>
          </p:txBody>
        </p:sp>
        <p:sp>
          <p:nvSpPr>
            <p:cNvPr id="6" name="object 6"/>
            <p:cNvSpPr/>
            <p:nvPr/>
          </p:nvSpPr>
          <p:spPr>
            <a:xfrm>
              <a:off x="1486547" y="592073"/>
              <a:ext cx="31750" cy="614680"/>
            </a:xfrm>
            <a:custGeom>
              <a:avLst/>
              <a:gdLst/>
              <a:ahLst/>
              <a:cxnLst/>
              <a:rect l="l" t="t" r="r" b="b"/>
              <a:pathLst>
                <a:path w="31750" h="614680">
                  <a:moveTo>
                    <a:pt x="31241" y="614171"/>
                  </a:moveTo>
                  <a:lnTo>
                    <a:pt x="31241" y="0"/>
                  </a:lnTo>
                  <a:lnTo>
                    <a:pt x="0" y="0"/>
                  </a:lnTo>
                  <a:lnTo>
                    <a:pt x="0" y="614171"/>
                  </a:lnTo>
                  <a:lnTo>
                    <a:pt x="31241" y="614171"/>
                  </a:lnTo>
                  <a:close/>
                </a:path>
              </a:pathLst>
            </a:custGeom>
            <a:solidFill>
              <a:srgbClr val="1C1C1C"/>
            </a:solidFill>
          </p:spPr>
          <p:txBody>
            <a:bodyPr wrap="square" lIns="0" tIns="0" rIns="0" bIns="0" rtlCol="0"/>
            <a:lstStyle/>
            <a:p>
              <a:endParaRPr/>
            </a:p>
          </p:txBody>
        </p:sp>
        <p:pic>
          <p:nvPicPr>
            <p:cNvPr id="7" name="object 7"/>
            <p:cNvPicPr/>
            <p:nvPr/>
          </p:nvPicPr>
          <p:blipFill>
            <a:blip r:embed="rId3" cstate="print"/>
            <a:stretch>
              <a:fillRect/>
            </a:stretch>
          </p:blipFill>
          <p:spPr>
            <a:xfrm>
              <a:off x="851039" y="1049273"/>
              <a:ext cx="8593836" cy="156972"/>
            </a:xfrm>
            <a:prstGeom prst="rect">
              <a:avLst/>
            </a:prstGeom>
          </p:spPr>
        </p:pic>
      </p:grpSp>
      <p:sp>
        <p:nvSpPr>
          <p:cNvPr id="8" name="object 8"/>
          <p:cNvSpPr txBox="1">
            <a:spLocks noGrp="1"/>
          </p:cNvSpPr>
          <p:nvPr>
            <p:ph type="title"/>
          </p:nvPr>
        </p:nvSpPr>
        <p:spPr>
          <a:xfrm>
            <a:off x="1996573" y="551180"/>
            <a:ext cx="2125345" cy="513080"/>
          </a:xfrm>
          <a:prstGeom prst="rect">
            <a:avLst/>
          </a:prstGeom>
        </p:spPr>
        <p:txBody>
          <a:bodyPr vert="horz" wrap="square" lIns="0" tIns="12065" rIns="0" bIns="0" rtlCol="0">
            <a:spAutoFit/>
          </a:bodyPr>
          <a:lstStyle/>
          <a:p>
            <a:pPr marL="12700">
              <a:lnSpc>
                <a:spcPct val="100000"/>
              </a:lnSpc>
              <a:spcBef>
                <a:spcPts val="95"/>
              </a:spcBef>
            </a:pPr>
            <a:r>
              <a:rPr i="1" spc="-5" dirty="0">
                <a:solidFill>
                  <a:srgbClr val="FF0000"/>
                </a:solidFill>
                <a:latin typeface="Times New Roman"/>
                <a:cs typeface="Times New Roman"/>
              </a:rPr>
              <a:t>Example</a:t>
            </a:r>
            <a:r>
              <a:rPr i="1" spc="-65" dirty="0">
                <a:solidFill>
                  <a:srgbClr val="FF0000"/>
                </a:solidFill>
                <a:latin typeface="Times New Roman"/>
                <a:cs typeface="Times New Roman"/>
              </a:rPr>
              <a:t> </a:t>
            </a:r>
            <a:r>
              <a:rPr i="1" spc="-5" dirty="0">
                <a:solidFill>
                  <a:srgbClr val="FF0000"/>
                </a:solidFill>
                <a:latin typeface="Times New Roman"/>
                <a:cs typeface="Times New Roman"/>
              </a:rPr>
              <a:t>2.4</a:t>
            </a:r>
          </a:p>
        </p:txBody>
      </p:sp>
      <p:grpSp>
        <p:nvGrpSpPr>
          <p:cNvPr id="9" name="object 9"/>
          <p:cNvGrpSpPr/>
          <p:nvPr/>
        </p:nvGrpSpPr>
        <p:grpSpPr>
          <a:xfrm>
            <a:off x="851039" y="1206246"/>
            <a:ext cx="1153160" cy="438150"/>
            <a:chOff x="851039" y="1206246"/>
            <a:chExt cx="1153160" cy="438150"/>
          </a:xfrm>
        </p:grpSpPr>
        <p:sp>
          <p:nvSpPr>
            <p:cNvPr id="10" name="object 10"/>
            <p:cNvSpPr/>
            <p:nvPr/>
          </p:nvSpPr>
          <p:spPr>
            <a:xfrm>
              <a:off x="1265567" y="1206246"/>
              <a:ext cx="422275" cy="391160"/>
            </a:xfrm>
            <a:custGeom>
              <a:avLst/>
              <a:gdLst/>
              <a:ahLst/>
              <a:cxnLst/>
              <a:rect l="l" t="t" r="r" b="b"/>
              <a:pathLst>
                <a:path w="422275" h="391159">
                  <a:moveTo>
                    <a:pt x="422147" y="390905"/>
                  </a:moveTo>
                  <a:lnTo>
                    <a:pt x="422147" y="0"/>
                  </a:lnTo>
                  <a:lnTo>
                    <a:pt x="0" y="0"/>
                  </a:lnTo>
                  <a:lnTo>
                    <a:pt x="0" y="390905"/>
                  </a:lnTo>
                  <a:lnTo>
                    <a:pt x="422147" y="390905"/>
                  </a:lnTo>
                  <a:close/>
                </a:path>
              </a:pathLst>
            </a:custGeom>
            <a:solidFill>
              <a:srgbClr val="3333CC"/>
            </a:solidFill>
          </p:spPr>
          <p:txBody>
            <a:bodyPr wrap="square" lIns="0" tIns="0" rIns="0" bIns="0" rtlCol="0"/>
            <a:lstStyle/>
            <a:p>
              <a:endParaRPr/>
            </a:p>
          </p:txBody>
        </p:sp>
        <p:pic>
          <p:nvPicPr>
            <p:cNvPr id="11" name="object 11"/>
            <p:cNvPicPr/>
            <p:nvPr/>
          </p:nvPicPr>
          <p:blipFill>
            <a:blip r:embed="rId4" cstate="print"/>
            <a:stretch>
              <a:fillRect/>
            </a:stretch>
          </p:blipFill>
          <p:spPr>
            <a:xfrm>
              <a:off x="1635899" y="1206246"/>
              <a:ext cx="368045" cy="390905"/>
            </a:xfrm>
            <a:prstGeom prst="rect">
              <a:avLst/>
            </a:prstGeom>
          </p:spPr>
        </p:pic>
        <p:pic>
          <p:nvPicPr>
            <p:cNvPr id="12" name="object 12"/>
            <p:cNvPicPr/>
            <p:nvPr/>
          </p:nvPicPr>
          <p:blipFill>
            <a:blip r:embed="rId5" cstate="print"/>
            <a:stretch>
              <a:fillRect/>
            </a:stretch>
          </p:blipFill>
          <p:spPr>
            <a:xfrm>
              <a:off x="851039" y="1206246"/>
              <a:ext cx="560832" cy="265175"/>
            </a:xfrm>
            <a:prstGeom prst="rect">
              <a:avLst/>
            </a:prstGeom>
          </p:spPr>
        </p:pic>
        <p:sp>
          <p:nvSpPr>
            <p:cNvPr id="13" name="object 13"/>
            <p:cNvSpPr/>
            <p:nvPr/>
          </p:nvSpPr>
          <p:spPr>
            <a:xfrm>
              <a:off x="1486547" y="1206246"/>
              <a:ext cx="31750" cy="438150"/>
            </a:xfrm>
            <a:custGeom>
              <a:avLst/>
              <a:gdLst/>
              <a:ahLst/>
              <a:cxnLst/>
              <a:rect l="l" t="t" r="r" b="b"/>
              <a:pathLst>
                <a:path w="31750" h="438150">
                  <a:moveTo>
                    <a:pt x="31242" y="438150"/>
                  </a:moveTo>
                  <a:lnTo>
                    <a:pt x="31241" y="0"/>
                  </a:lnTo>
                  <a:lnTo>
                    <a:pt x="0" y="0"/>
                  </a:lnTo>
                  <a:lnTo>
                    <a:pt x="0" y="438150"/>
                  </a:lnTo>
                  <a:lnTo>
                    <a:pt x="31242" y="438150"/>
                  </a:lnTo>
                  <a:close/>
                </a:path>
              </a:pathLst>
            </a:custGeom>
            <a:solidFill>
              <a:srgbClr val="1C1C1C"/>
            </a:solidFill>
          </p:spPr>
          <p:txBody>
            <a:bodyPr wrap="square" lIns="0" tIns="0" rIns="0" bIns="0" rtlCol="0"/>
            <a:lstStyle/>
            <a:p>
              <a:endParaRPr/>
            </a:p>
          </p:txBody>
        </p:sp>
      </p:grpSp>
      <p:sp>
        <p:nvSpPr>
          <p:cNvPr id="14" name="object 14"/>
          <p:cNvSpPr/>
          <p:nvPr/>
        </p:nvSpPr>
        <p:spPr>
          <a:xfrm>
            <a:off x="774839" y="2062745"/>
            <a:ext cx="9144000" cy="4287520"/>
          </a:xfrm>
          <a:custGeom>
            <a:avLst/>
            <a:gdLst/>
            <a:ahLst/>
            <a:cxnLst/>
            <a:rect l="l" t="t" r="r" b="b"/>
            <a:pathLst>
              <a:path w="9144000" h="4287520">
                <a:moveTo>
                  <a:pt x="9144000" y="0"/>
                </a:moveTo>
                <a:lnTo>
                  <a:pt x="0" y="0"/>
                </a:lnTo>
                <a:lnTo>
                  <a:pt x="0" y="857250"/>
                </a:lnTo>
                <a:lnTo>
                  <a:pt x="0" y="858012"/>
                </a:lnTo>
                <a:lnTo>
                  <a:pt x="0" y="4287012"/>
                </a:lnTo>
                <a:lnTo>
                  <a:pt x="9144000" y="4287012"/>
                </a:lnTo>
                <a:lnTo>
                  <a:pt x="9144000" y="857250"/>
                </a:lnTo>
                <a:lnTo>
                  <a:pt x="9144000" y="0"/>
                </a:lnTo>
                <a:close/>
              </a:path>
            </a:pathLst>
          </a:custGeom>
          <a:solidFill>
            <a:srgbClr val="FFFFFF"/>
          </a:solidFill>
        </p:spPr>
        <p:txBody>
          <a:bodyPr wrap="square" lIns="0" tIns="0" rIns="0" bIns="0" rtlCol="0"/>
          <a:lstStyle/>
          <a:p>
            <a:endParaRPr/>
          </a:p>
        </p:txBody>
      </p:sp>
      <p:sp>
        <p:nvSpPr>
          <p:cNvPr id="15" name="object 15"/>
          <p:cNvSpPr txBox="1"/>
          <p:nvPr/>
        </p:nvSpPr>
        <p:spPr>
          <a:xfrm>
            <a:off x="1082173" y="1741424"/>
            <a:ext cx="8377555" cy="4293235"/>
          </a:xfrm>
          <a:prstGeom prst="rect">
            <a:avLst/>
          </a:prstGeom>
        </p:spPr>
        <p:txBody>
          <a:bodyPr vert="horz" wrap="square" lIns="0" tIns="12700" rIns="0" bIns="0" rtlCol="0">
            <a:spAutoFit/>
          </a:bodyPr>
          <a:lstStyle/>
          <a:p>
            <a:pPr marL="12700" marR="5080" algn="just">
              <a:lnSpc>
                <a:spcPct val="100000"/>
              </a:lnSpc>
              <a:spcBef>
                <a:spcPts val="100"/>
              </a:spcBef>
            </a:pPr>
            <a:r>
              <a:rPr sz="2800" b="1" i="1" spc="-5" dirty="0">
                <a:latin typeface="Times New Roman"/>
                <a:cs typeface="Times New Roman"/>
              </a:rPr>
              <a:t>Figure 2.21 shows two computers communicating via </a:t>
            </a:r>
            <a:r>
              <a:rPr sz="2800" b="1" i="1" dirty="0">
                <a:latin typeface="Times New Roman"/>
                <a:cs typeface="Times New Roman"/>
              </a:rPr>
              <a:t>the </a:t>
            </a:r>
            <a:r>
              <a:rPr sz="2800" b="1" i="1" spc="-685" dirty="0">
                <a:latin typeface="Times New Roman"/>
                <a:cs typeface="Times New Roman"/>
              </a:rPr>
              <a:t> </a:t>
            </a:r>
            <a:r>
              <a:rPr sz="2800" b="1" i="1" spc="-5" dirty="0">
                <a:latin typeface="Times New Roman"/>
                <a:cs typeface="Times New Roman"/>
              </a:rPr>
              <a:t>Internet.</a:t>
            </a:r>
            <a:r>
              <a:rPr sz="2800" b="1" i="1" dirty="0">
                <a:latin typeface="Times New Roman"/>
                <a:cs typeface="Times New Roman"/>
              </a:rPr>
              <a:t> </a:t>
            </a:r>
            <a:r>
              <a:rPr sz="2800" b="1" i="1" spc="-5" dirty="0">
                <a:latin typeface="Times New Roman"/>
                <a:cs typeface="Times New Roman"/>
              </a:rPr>
              <a:t>The</a:t>
            </a:r>
            <a:r>
              <a:rPr sz="2800" b="1" i="1" dirty="0">
                <a:latin typeface="Times New Roman"/>
                <a:cs typeface="Times New Roman"/>
              </a:rPr>
              <a:t> </a:t>
            </a:r>
            <a:r>
              <a:rPr sz="2800" b="1" i="1" spc="-5" dirty="0">
                <a:latin typeface="Times New Roman"/>
                <a:cs typeface="Times New Roman"/>
              </a:rPr>
              <a:t>sending</a:t>
            </a:r>
            <a:r>
              <a:rPr sz="2800" b="1" i="1" dirty="0">
                <a:latin typeface="Times New Roman"/>
                <a:cs typeface="Times New Roman"/>
              </a:rPr>
              <a:t> </a:t>
            </a:r>
            <a:r>
              <a:rPr sz="2800" b="1" i="1" spc="-5" dirty="0">
                <a:latin typeface="Times New Roman"/>
                <a:cs typeface="Times New Roman"/>
              </a:rPr>
              <a:t>computer</a:t>
            </a:r>
            <a:r>
              <a:rPr sz="2800" b="1" i="1" dirty="0">
                <a:latin typeface="Times New Roman"/>
                <a:cs typeface="Times New Roman"/>
              </a:rPr>
              <a:t> </a:t>
            </a:r>
            <a:r>
              <a:rPr sz="2800" b="1" i="1" spc="-5" dirty="0">
                <a:latin typeface="Times New Roman"/>
                <a:cs typeface="Times New Roman"/>
              </a:rPr>
              <a:t>is</a:t>
            </a:r>
            <a:r>
              <a:rPr sz="2800" b="1" i="1" dirty="0">
                <a:latin typeface="Times New Roman"/>
                <a:cs typeface="Times New Roman"/>
              </a:rPr>
              <a:t> </a:t>
            </a:r>
            <a:r>
              <a:rPr sz="2800" b="1" i="1" spc="-5" dirty="0">
                <a:latin typeface="Times New Roman"/>
                <a:cs typeface="Times New Roman"/>
              </a:rPr>
              <a:t>running</a:t>
            </a:r>
            <a:r>
              <a:rPr sz="2800" b="1" i="1" dirty="0">
                <a:latin typeface="Times New Roman"/>
                <a:cs typeface="Times New Roman"/>
              </a:rPr>
              <a:t> </a:t>
            </a:r>
            <a:r>
              <a:rPr sz="2800" b="1" i="1" spc="-5" dirty="0">
                <a:latin typeface="Times New Roman"/>
                <a:cs typeface="Times New Roman"/>
              </a:rPr>
              <a:t>three </a:t>
            </a:r>
            <a:r>
              <a:rPr sz="2800" b="1" i="1" dirty="0">
                <a:latin typeface="Times New Roman"/>
                <a:cs typeface="Times New Roman"/>
              </a:rPr>
              <a:t> </a:t>
            </a:r>
            <a:r>
              <a:rPr sz="2800" b="1" i="1" spc="-5" dirty="0">
                <a:latin typeface="Times New Roman"/>
                <a:cs typeface="Times New Roman"/>
              </a:rPr>
              <a:t>processes at this time with port addresses </a:t>
            </a:r>
            <a:r>
              <a:rPr sz="2800" b="1" i="1" dirty="0">
                <a:latin typeface="Times New Roman"/>
                <a:cs typeface="Times New Roman"/>
              </a:rPr>
              <a:t>a, </a:t>
            </a:r>
            <a:r>
              <a:rPr sz="2800" b="1" i="1" spc="-5" dirty="0">
                <a:latin typeface="Times New Roman"/>
                <a:cs typeface="Times New Roman"/>
              </a:rPr>
              <a:t>b, </a:t>
            </a:r>
            <a:r>
              <a:rPr sz="2800" b="1" i="1" dirty="0">
                <a:latin typeface="Times New Roman"/>
                <a:cs typeface="Times New Roman"/>
              </a:rPr>
              <a:t>and </a:t>
            </a:r>
            <a:r>
              <a:rPr sz="2800" b="1" i="1" spc="-5" dirty="0">
                <a:latin typeface="Times New Roman"/>
                <a:cs typeface="Times New Roman"/>
              </a:rPr>
              <a:t>c. </a:t>
            </a:r>
            <a:r>
              <a:rPr sz="2800" b="1" i="1" dirty="0">
                <a:latin typeface="Times New Roman"/>
                <a:cs typeface="Times New Roman"/>
              </a:rPr>
              <a:t>The </a:t>
            </a:r>
            <a:r>
              <a:rPr sz="2800" b="1" i="1" spc="-685" dirty="0">
                <a:latin typeface="Times New Roman"/>
                <a:cs typeface="Times New Roman"/>
              </a:rPr>
              <a:t> </a:t>
            </a:r>
            <a:r>
              <a:rPr sz="2800" b="1" i="1" spc="-5" dirty="0">
                <a:latin typeface="Times New Roman"/>
                <a:cs typeface="Times New Roman"/>
              </a:rPr>
              <a:t>receiving computer is running two processes at this time </a:t>
            </a:r>
            <a:r>
              <a:rPr sz="2800" b="1" i="1" dirty="0">
                <a:latin typeface="Times New Roman"/>
                <a:cs typeface="Times New Roman"/>
              </a:rPr>
              <a:t> </a:t>
            </a:r>
            <a:r>
              <a:rPr sz="2800" b="1" i="1" spc="-5" dirty="0">
                <a:latin typeface="Times New Roman"/>
                <a:cs typeface="Times New Roman"/>
              </a:rPr>
              <a:t>with port addresses </a:t>
            </a:r>
            <a:r>
              <a:rPr sz="2800" b="1" i="1" dirty="0">
                <a:latin typeface="Times New Roman"/>
                <a:cs typeface="Times New Roman"/>
              </a:rPr>
              <a:t>j </a:t>
            </a:r>
            <a:r>
              <a:rPr sz="2800" b="1" i="1" spc="-5" dirty="0">
                <a:latin typeface="Times New Roman"/>
                <a:cs typeface="Times New Roman"/>
              </a:rPr>
              <a:t>and k. Process </a:t>
            </a:r>
            <a:r>
              <a:rPr sz="2800" b="1" i="1" dirty="0">
                <a:solidFill>
                  <a:srgbClr val="FF0000"/>
                </a:solidFill>
                <a:latin typeface="Times New Roman"/>
                <a:cs typeface="Times New Roman"/>
              </a:rPr>
              <a:t>a </a:t>
            </a:r>
            <a:r>
              <a:rPr sz="2800" b="1" i="1" spc="-5" dirty="0">
                <a:latin typeface="Times New Roman"/>
                <a:cs typeface="Times New Roman"/>
              </a:rPr>
              <a:t>in </a:t>
            </a:r>
            <a:r>
              <a:rPr sz="2800" b="1" i="1" dirty="0">
                <a:latin typeface="Times New Roman"/>
                <a:cs typeface="Times New Roman"/>
              </a:rPr>
              <a:t>the </a:t>
            </a:r>
            <a:r>
              <a:rPr sz="2800" b="1" i="1" spc="-5" dirty="0">
                <a:latin typeface="Times New Roman"/>
                <a:cs typeface="Times New Roman"/>
              </a:rPr>
              <a:t>sending </a:t>
            </a:r>
            <a:r>
              <a:rPr sz="2800" b="1" i="1" dirty="0">
                <a:latin typeface="Times New Roman"/>
                <a:cs typeface="Times New Roman"/>
              </a:rPr>
              <a:t> </a:t>
            </a:r>
            <a:r>
              <a:rPr sz="2800" b="1" i="1" spc="-5" dirty="0">
                <a:latin typeface="Times New Roman"/>
                <a:cs typeface="Times New Roman"/>
              </a:rPr>
              <a:t>computer needs </a:t>
            </a:r>
            <a:r>
              <a:rPr sz="2800" b="1" i="1" dirty="0">
                <a:latin typeface="Times New Roman"/>
                <a:cs typeface="Times New Roman"/>
              </a:rPr>
              <a:t>to </a:t>
            </a:r>
            <a:r>
              <a:rPr sz="2800" b="1" i="1" spc="-5" dirty="0">
                <a:latin typeface="Times New Roman"/>
                <a:cs typeface="Times New Roman"/>
              </a:rPr>
              <a:t>communicate with process </a:t>
            </a:r>
            <a:r>
              <a:rPr sz="2800" b="1" i="1" dirty="0">
                <a:solidFill>
                  <a:srgbClr val="FF0000"/>
                </a:solidFill>
                <a:latin typeface="Times New Roman"/>
                <a:cs typeface="Times New Roman"/>
              </a:rPr>
              <a:t>j </a:t>
            </a:r>
            <a:r>
              <a:rPr sz="2800" b="1" i="1" dirty="0">
                <a:latin typeface="Times New Roman"/>
                <a:cs typeface="Times New Roman"/>
              </a:rPr>
              <a:t>in the </a:t>
            </a:r>
            <a:r>
              <a:rPr sz="2800" b="1" i="1" spc="5" dirty="0">
                <a:latin typeface="Times New Roman"/>
                <a:cs typeface="Times New Roman"/>
              </a:rPr>
              <a:t> </a:t>
            </a:r>
            <a:r>
              <a:rPr sz="2800" b="1" i="1" spc="-5" dirty="0">
                <a:latin typeface="Times New Roman"/>
                <a:cs typeface="Times New Roman"/>
              </a:rPr>
              <a:t>receiving</a:t>
            </a:r>
            <a:r>
              <a:rPr sz="2800" b="1" i="1" dirty="0">
                <a:latin typeface="Times New Roman"/>
                <a:cs typeface="Times New Roman"/>
              </a:rPr>
              <a:t> </a:t>
            </a:r>
            <a:r>
              <a:rPr sz="2800" b="1" i="1" spc="-25" dirty="0">
                <a:latin typeface="Times New Roman"/>
                <a:cs typeface="Times New Roman"/>
              </a:rPr>
              <a:t>computer.</a:t>
            </a:r>
            <a:r>
              <a:rPr sz="2800" b="1" i="1" spc="-20" dirty="0">
                <a:latin typeface="Times New Roman"/>
                <a:cs typeface="Times New Roman"/>
              </a:rPr>
              <a:t> </a:t>
            </a:r>
            <a:r>
              <a:rPr sz="2800" b="1" i="1" spc="-5" dirty="0">
                <a:latin typeface="Times New Roman"/>
                <a:cs typeface="Times New Roman"/>
              </a:rPr>
              <a:t>Note</a:t>
            </a:r>
            <a:r>
              <a:rPr sz="2800" b="1" i="1" dirty="0">
                <a:latin typeface="Times New Roman"/>
                <a:cs typeface="Times New Roman"/>
              </a:rPr>
              <a:t> that</a:t>
            </a:r>
            <a:r>
              <a:rPr sz="2800" b="1" i="1" spc="5" dirty="0">
                <a:latin typeface="Times New Roman"/>
                <a:cs typeface="Times New Roman"/>
              </a:rPr>
              <a:t> </a:t>
            </a:r>
            <a:r>
              <a:rPr sz="2800" b="1" i="1" dirty="0">
                <a:latin typeface="Times New Roman"/>
                <a:cs typeface="Times New Roman"/>
              </a:rPr>
              <a:t>although</a:t>
            </a:r>
            <a:r>
              <a:rPr sz="2800" b="1" i="1" spc="5" dirty="0">
                <a:latin typeface="Times New Roman"/>
                <a:cs typeface="Times New Roman"/>
              </a:rPr>
              <a:t> </a:t>
            </a:r>
            <a:r>
              <a:rPr sz="2800" b="1" i="1" spc="-5" dirty="0">
                <a:latin typeface="Times New Roman"/>
                <a:cs typeface="Times New Roman"/>
              </a:rPr>
              <a:t>physical </a:t>
            </a:r>
            <a:r>
              <a:rPr sz="2800" b="1" i="1" spc="-685" dirty="0">
                <a:latin typeface="Times New Roman"/>
                <a:cs typeface="Times New Roman"/>
              </a:rPr>
              <a:t> </a:t>
            </a:r>
            <a:r>
              <a:rPr sz="2800" b="1" i="1" spc="-5" dirty="0">
                <a:latin typeface="Times New Roman"/>
                <a:cs typeface="Times New Roman"/>
              </a:rPr>
              <a:t>addresses</a:t>
            </a:r>
            <a:r>
              <a:rPr sz="2800" b="1" i="1" dirty="0">
                <a:latin typeface="Times New Roman"/>
                <a:cs typeface="Times New Roman"/>
              </a:rPr>
              <a:t> </a:t>
            </a:r>
            <a:r>
              <a:rPr sz="2800" b="1" i="1" spc="-5" dirty="0">
                <a:latin typeface="Times New Roman"/>
                <a:cs typeface="Times New Roman"/>
              </a:rPr>
              <a:t>change</a:t>
            </a:r>
            <a:r>
              <a:rPr sz="2800" b="1" i="1" dirty="0">
                <a:latin typeface="Times New Roman"/>
                <a:cs typeface="Times New Roman"/>
              </a:rPr>
              <a:t> </a:t>
            </a:r>
            <a:r>
              <a:rPr sz="2800" b="1" i="1" spc="-5" dirty="0">
                <a:latin typeface="Times New Roman"/>
                <a:cs typeface="Times New Roman"/>
              </a:rPr>
              <a:t>from</a:t>
            </a:r>
            <a:r>
              <a:rPr sz="2800" b="1" i="1" dirty="0">
                <a:latin typeface="Times New Roman"/>
                <a:cs typeface="Times New Roman"/>
              </a:rPr>
              <a:t> </a:t>
            </a:r>
            <a:r>
              <a:rPr sz="2800" b="1" i="1" spc="-5" dirty="0">
                <a:latin typeface="Times New Roman"/>
                <a:cs typeface="Times New Roman"/>
              </a:rPr>
              <a:t>hop</a:t>
            </a:r>
            <a:r>
              <a:rPr sz="2800" b="1" i="1" dirty="0">
                <a:latin typeface="Times New Roman"/>
                <a:cs typeface="Times New Roman"/>
              </a:rPr>
              <a:t> </a:t>
            </a:r>
            <a:r>
              <a:rPr sz="2800" b="1" i="1" spc="-5" dirty="0">
                <a:latin typeface="Times New Roman"/>
                <a:cs typeface="Times New Roman"/>
              </a:rPr>
              <a:t>to</a:t>
            </a:r>
            <a:r>
              <a:rPr sz="2800" b="1" i="1" dirty="0">
                <a:latin typeface="Times New Roman"/>
                <a:cs typeface="Times New Roman"/>
              </a:rPr>
              <a:t> </a:t>
            </a:r>
            <a:r>
              <a:rPr sz="2800" b="1" i="1" spc="-5" dirty="0">
                <a:latin typeface="Times New Roman"/>
                <a:cs typeface="Times New Roman"/>
              </a:rPr>
              <a:t>hop,</a:t>
            </a:r>
            <a:r>
              <a:rPr sz="2800" b="1" i="1" dirty="0">
                <a:latin typeface="Times New Roman"/>
                <a:cs typeface="Times New Roman"/>
              </a:rPr>
              <a:t> </a:t>
            </a:r>
            <a:r>
              <a:rPr sz="2800" b="1" i="1" spc="-5" dirty="0">
                <a:latin typeface="Times New Roman"/>
                <a:cs typeface="Times New Roman"/>
              </a:rPr>
              <a:t>logical</a:t>
            </a:r>
            <a:r>
              <a:rPr sz="2800" b="1" i="1" dirty="0">
                <a:latin typeface="Times New Roman"/>
                <a:cs typeface="Times New Roman"/>
              </a:rPr>
              <a:t> </a:t>
            </a:r>
            <a:r>
              <a:rPr sz="2800" b="1" i="1" spc="-5" dirty="0">
                <a:latin typeface="Times New Roman"/>
                <a:cs typeface="Times New Roman"/>
              </a:rPr>
              <a:t>and</a:t>
            </a:r>
            <a:r>
              <a:rPr sz="2800" b="1" i="1" dirty="0">
                <a:latin typeface="Times New Roman"/>
                <a:cs typeface="Times New Roman"/>
              </a:rPr>
              <a:t> </a:t>
            </a:r>
            <a:r>
              <a:rPr sz="2800" b="1" i="1" spc="-5" dirty="0">
                <a:latin typeface="Times New Roman"/>
                <a:cs typeface="Times New Roman"/>
              </a:rPr>
              <a:t>port </a:t>
            </a:r>
            <a:r>
              <a:rPr sz="2800" b="1" i="1" dirty="0">
                <a:latin typeface="Times New Roman"/>
                <a:cs typeface="Times New Roman"/>
              </a:rPr>
              <a:t> </a:t>
            </a:r>
            <a:r>
              <a:rPr sz="2800" b="1" i="1" spc="-5" dirty="0">
                <a:latin typeface="Times New Roman"/>
                <a:cs typeface="Times New Roman"/>
              </a:rPr>
              <a:t>addresses</a:t>
            </a:r>
            <a:r>
              <a:rPr sz="2800" b="1" i="1" dirty="0">
                <a:latin typeface="Times New Roman"/>
                <a:cs typeface="Times New Roman"/>
              </a:rPr>
              <a:t> </a:t>
            </a:r>
            <a:r>
              <a:rPr sz="2800" b="1" i="1" spc="-5" dirty="0">
                <a:latin typeface="Times New Roman"/>
                <a:cs typeface="Times New Roman"/>
              </a:rPr>
              <a:t>remain</a:t>
            </a:r>
            <a:r>
              <a:rPr sz="2800" b="1" i="1" dirty="0">
                <a:latin typeface="Times New Roman"/>
                <a:cs typeface="Times New Roman"/>
              </a:rPr>
              <a:t> </a:t>
            </a:r>
            <a:r>
              <a:rPr sz="2800" b="1" i="1" spc="-5" dirty="0">
                <a:latin typeface="Times New Roman"/>
                <a:cs typeface="Times New Roman"/>
              </a:rPr>
              <a:t>the</a:t>
            </a:r>
            <a:r>
              <a:rPr sz="2800" b="1" i="1" dirty="0">
                <a:latin typeface="Times New Roman"/>
                <a:cs typeface="Times New Roman"/>
              </a:rPr>
              <a:t> </a:t>
            </a:r>
            <a:r>
              <a:rPr sz="2800" b="1" i="1" spc="-5" dirty="0">
                <a:latin typeface="Times New Roman"/>
                <a:cs typeface="Times New Roman"/>
              </a:rPr>
              <a:t>same</a:t>
            </a:r>
            <a:r>
              <a:rPr sz="2800" b="1" i="1" dirty="0">
                <a:latin typeface="Times New Roman"/>
                <a:cs typeface="Times New Roman"/>
              </a:rPr>
              <a:t> </a:t>
            </a:r>
            <a:r>
              <a:rPr sz="2800" b="1" i="1" spc="-5" dirty="0">
                <a:latin typeface="Times New Roman"/>
                <a:cs typeface="Times New Roman"/>
              </a:rPr>
              <a:t>from</a:t>
            </a:r>
            <a:r>
              <a:rPr sz="2800" b="1" i="1" dirty="0">
                <a:latin typeface="Times New Roman"/>
                <a:cs typeface="Times New Roman"/>
              </a:rPr>
              <a:t> </a:t>
            </a:r>
            <a:r>
              <a:rPr sz="2800" b="1" i="1" spc="-5" dirty="0">
                <a:latin typeface="Times New Roman"/>
                <a:cs typeface="Times New Roman"/>
              </a:rPr>
              <a:t>the</a:t>
            </a:r>
            <a:r>
              <a:rPr sz="2800" b="1" i="1" dirty="0">
                <a:latin typeface="Times New Roman"/>
                <a:cs typeface="Times New Roman"/>
              </a:rPr>
              <a:t> </a:t>
            </a:r>
            <a:r>
              <a:rPr sz="2800" b="1" i="1" spc="-5" dirty="0">
                <a:latin typeface="Times New Roman"/>
                <a:cs typeface="Times New Roman"/>
              </a:rPr>
              <a:t>source</a:t>
            </a:r>
            <a:r>
              <a:rPr sz="2800" b="1" i="1" dirty="0">
                <a:latin typeface="Times New Roman"/>
                <a:cs typeface="Times New Roman"/>
              </a:rPr>
              <a:t> to </a:t>
            </a:r>
            <a:r>
              <a:rPr sz="2800" b="1" i="1" spc="5" dirty="0">
                <a:latin typeface="Times New Roman"/>
                <a:cs typeface="Times New Roman"/>
              </a:rPr>
              <a:t> </a:t>
            </a:r>
            <a:r>
              <a:rPr sz="2800" b="1" i="1" dirty="0">
                <a:latin typeface="Times New Roman"/>
                <a:cs typeface="Times New Roman"/>
              </a:rPr>
              <a:t>destination.</a:t>
            </a:r>
            <a:endParaRPr sz="2800" dirty="0">
              <a:latin typeface="Times New Roman"/>
              <a:cs typeface="Times New Roman"/>
            </a:endParaRPr>
          </a:p>
        </p:txBody>
      </p:sp>
      <p:sp>
        <p:nvSpPr>
          <p:cNvPr id="16" name="object 16"/>
          <p:cNvSpPr txBox="1">
            <a:spLocks noGrp="1"/>
          </p:cNvSpPr>
          <p:nvPr>
            <p:ph type="sldNum" sz="quarter" idx="7"/>
          </p:nvPr>
        </p:nvSpPr>
        <p:spPr>
          <a:prstGeom prst="rect">
            <a:avLst/>
          </a:prstGeom>
        </p:spPr>
        <p:txBody>
          <a:bodyPr vert="horz" wrap="square" lIns="0" tIns="0" rIns="0" bIns="0" rtlCol="0">
            <a:spAutoFit/>
          </a:bodyPr>
          <a:lstStyle/>
          <a:p>
            <a:pPr marL="12700">
              <a:lnSpc>
                <a:spcPts val="2310"/>
              </a:lnSpc>
            </a:pPr>
            <a:r>
              <a:rPr spc="-5" dirty="0"/>
              <a:t>2.</a:t>
            </a:r>
            <a:fld id="{81D60167-4931-47E6-BA6A-407CBD079E47}" type="slidenum">
              <a:rPr spc="-5" dirty="0"/>
              <a:t>56</a:t>
            </a:fld>
            <a:endParaRPr spc="-5"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58373" y="752347"/>
            <a:ext cx="3161030" cy="391160"/>
          </a:xfrm>
          <a:prstGeom prst="rect">
            <a:avLst/>
          </a:prstGeom>
        </p:spPr>
        <p:txBody>
          <a:bodyPr vert="horz" wrap="square" lIns="0" tIns="12700" rIns="0" bIns="0" rtlCol="0">
            <a:spAutoFit/>
          </a:bodyPr>
          <a:lstStyle/>
          <a:p>
            <a:pPr marL="12700">
              <a:lnSpc>
                <a:spcPct val="100000"/>
              </a:lnSpc>
              <a:spcBef>
                <a:spcPts val="100"/>
              </a:spcBef>
              <a:tabLst>
                <a:tab pos="1630045" algn="l"/>
              </a:tabLst>
            </a:pPr>
            <a:r>
              <a:rPr sz="2400" spc="-15" dirty="0">
                <a:solidFill>
                  <a:srgbClr val="3333CC"/>
                </a:solidFill>
              </a:rPr>
              <a:t>Figure</a:t>
            </a:r>
            <a:r>
              <a:rPr sz="2400" spc="-5" dirty="0">
                <a:solidFill>
                  <a:srgbClr val="3333CC"/>
                </a:solidFill>
              </a:rPr>
              <a:t> 2.21	</a:t>
            </a:r>
            <a:r>
              <a:rPr sz="2000" i="1" spc="-5" dirty="0">
                <a:latin typeface="Times New Roman"/>
                <a:cs typeface="Times New Roman"/>
              </a:rPr>
              <a:t>Port</a:t>
            </a:r>
            <a:r>
              <a:rPr sz="2000" i="1" spc="-50" dirty="0">
                <a:latin typeface="Times New Roman"/>
                <a:cs typeface="Times New Roman"/>
              </a:rPr>
              <a:t> </a:t>
            </a:r>
            <a:r>
              <a:rPr sz="2000" i="1" spc="-5" dirty="0">
                <a:latin typeface="Times New Roman"/>
                <a:cs typeface="Times New Roman"/>
              </a:rPr>
              <a:t>addresses</a:t>
            </a:r>
            <a:endParaRPr sz="2000">
              <a:latin typeface="Times New Roman"/>
              <a:cs typeface="Times New Roman"/>
            </a:endParaRPr>
          </a:p>
        </p:txBody>
      </p:sp>
      <p:grpSp>
        <p:nvGrpSpPr>
          <p:cNvPr id="3" name="object 3"/>
          <p:cNvGrpSpPr/>
          <p:nvPr/>
        </p:nvGrpSpPr>
        <p:grpSpPr>
          <a:xfrm>
            <a:off x="927239" y="1330452"/>
            <a:ext cx="8763000" cy="5381625"/>
            <a:chOff x="927239" y="1330452"/>
            <a:chExt cx="8763000" cy="5381625"/>
          </a:xfrm>
        </p:grpSpPr>
        <p:sp>
          <p:nvSpPr>
            <p:cNvPr id="4" name="object 4"/>
            <p:cNvSpPr/>
            <p:nvPr/>
          </p:nvSpPr>
          <p:spPr>
            <a:xfrm>
              <a:off x="927239" y="1330452"/>
              <a:ext cx="8763000" cy="19050"/>
            </a:xfrm>
            <a:custGeom>
              <a:avLst/>
              <a:gdLst/>
              <a:ahLst/>
              <a:cxnLst/>
              <a:rect l="l" t="t" r="r" b="b"/>
              <a:pathLst>
                <a:path w="8763000" h="19050">
                  <a:moveTo>
                    <a:pt x="8763000" y="19049"/>
                  </a:moveTo>
                  <a:lnTo>
                    <a:pt x="8763000" y="0"/>
                  </a:lnTo>
                  <a:lnTo>
                    <a:pt x="0" y="0"/>
                  </a:lnTo>
                  <a:lnTo>
                    <a:pt x="0" y="19050"/>
                  </a:lnTo>
                  <a:lnTo>
                    <a:pt x="8763000" y="19049"/>
                  </a:lnTo>
                  <a:close/>
                </a:path>
              </a:pathLst>
            </a:custGeom>
            <a:solidFill>
              <a:srgbClr val="FF0000"/>
            </a:solidFill>
          </p:spPr>
          <p:txBody>
            <a:bodyPr wrap="square" lIns="0" tIns="0" rIns="0" bIns="0" rtlCol="0"/>
            <a:lstStyle/>
            <a:p>
              <a:endParaRPr/>
            </a:p>
          </p:txBody>
        </p:sp>
        <p:pic>
          <p:nvPicPr>
            <p:cNvPr id="5" name="object 5"/>
            <p:cNvPicPr/>
            <p:nvPr/>
          </p:nvPicPr>
          <p:blipFill>
            <a:blip r:embed="rId2" cstate="print"/>
            <a:stretch>
              <a:fillRect/>
            </a:stretch>
          </p:blipFill>
          <p:spPr>
            <a:xfrm>
              <a:off x="1661045" y="1339596"/>
              <a:ext cx="7038593" cy="5276849"/>
            </a:xfrm>
            <a:prstGeom prst="rect">
              <a:avLst/>
            </a:prstGeom>
          </p:spPr>
        </p:pic>
        <p:sp>
          <p:nvSpPr>
            <p:cNvPr id="6" name="object 6"/>
            <p:cNvSpPr/>
            <p:nvPr/>
          </p:nvSpPr>
          <p:spPr>
            <a:xfrm>
              <a:off x="927239" y="6635496"/>
              <a:ext cx="8763000" cy="76200"/>
            </a:xfrm>
            <a:custGeom>
              <a:avLst/>
              <a:gdLst/>
              <a:ahLst/>
              <a:cxnLst/>
              <a:rect l="l" t="t" r="r" b="b"/>
              <a:pathLst>
                <a:path w="8763000" h="76200">
                  <a:moveTo>
                    <a:pt x="8763000" y="76200"/>
                  </a:moveTo>
                  <a:lnTo>
                    <a:pt x="8763000" y="0"/>
                  </a:lnTo>
                  <a:lnTo>
                    <a:pt x="0" y="0"/>
                  </a:lnTo>
                  <a:lnTo>
                    <a:pt x="0" y="76200"/>
                  </a:lnTo>
                  <a:lnTo>
                    <a:pt x="8763000" y="76200"/>
                  </a:lnTo>
                  <a:close/>
                </a:path>
              </a:pathLst>
            </a:custGeom>
            <a:solidFill>
              <a:srgbClr val="FF0000"/>
            </a:solidFill>
          </p:spPr>
          <p:txBody>
            <a:bodyPr wrap="square" lIns="0" tIns="0" rIns="0" bIns="0" rtlCol="0"/>
            <a:lstStyle/>
            <a:p>
              <a:endParaRPr/>
            </a:p>
          </p:txBody>
        </p:sp>
      </p:gr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12700">
              <a:lnSpc>
                <a:spcPts val="2310"/>
              </a:lnSpc>
            </a:pPr>
            <a:r>
              <a:rPr spc="-5" dirty="0"/>
              <a:t>2.</a:t>
            </a:r>
            <a:fld id="{81D60167-4931-47E6-BA6A-407CBD079E47}" type="slidenum">
              <a:rPr spc="-5" dirty="0"/>
              <a:t>57</a:t>
            </a:fld>
            <a:endParaRPr spc="-5" dirty="0"/>
          </a:p>
        </p:txBody>
      </p:sp>
      <p:sp>
        <p:nvSpPr>
          <p:cNvPr id="9" name="TextBox 8">
            <a:extLst>
              <a:ext uri="{FF2B5EF4-FFF2-40B4-BE49-F238E27FC236}">
                <a16:creationId xmlns:a16="http://schemas.microsoft.com/office/drawing/2014/main" id="{B1BA3747-DE19-24F0-DC8F-0E38B9B40B12}"/>
              </a:ext>
            </a:extLst>
          </p:cNvPr>
          <p:cNvSpPr txBox="1"/>
          <p:nvPr/>
        </p:nvSpPr>
        <p:spPr>
          <a:xfrm>
            <a:off x="4213721" y="474980"/>
            <a:ext cx="6479679" cy="1200329"/>
          </a:xfrm>
          <a:prstGeom prst="rect">
            <a:avLst/>
          </a:prstGeom>
          <a:noFill/>
        </p:spPr>
        <p:txBody>
          <a:bodyPr wrap="square">
            <a:spAutoFit/>
          </a:bodyPr>
          <a:lstStyle/>
          <a:p>
            <a:r>
              <a:rPr lang="en-US" sz="1200" b="1" spc="-5" dirty="0">
                <a:latin typeface="Times New Roman"/>
                <a:cs typeface="Times New Roman"/>
              </a:rPr>
              <a:t>Figure 2.21 shows two computers communicating via </a:t>
            </a:r>
            <a:r>
              <a:rPr lang="en-US" sz="1200" b="1" dirty="0">
                <a:latin typeface="Times New Roman"/>
                <a:cs typeface="Times New Roman"/>
              </a:rPr>
              <a:t>the </a:t>
            </a:r>
            <a:r>
              <a:rPr lang="en-US" sz="1200" b="1" spc="-685" dirty="0">
                <a:latin typeface="Times New Roman"/>
                <a:cs typeface="Times New Roman"/>
              </a:rPr>
              <a:t> </a:t>
            </a:r>
            <a:r>
              <a:rPr lang="en-US" sz="1200" b="1" spc="-5" dirty="0">
                <a:latin typeface="Times New Roman"/>
                <a:cs typeface="Times New Roman"/>
              </a:rPr>
              <a:t>Internet.</a:t>
            </a:r>
            <a:r>
              <a:rPr lang="en-US" sz="1200" b="1" dirty="0">
                <a:latin typeface="Times New Roman"/>
                <a:cs typeface="Times New Roman"/>
              </a:rPr>
              <a:t> </a:t>
            </a:r>
            <a:r>
              <a:rPr lang="en-US" sz="1200" b="1" spc="-5" dirty="0">
                <a:latin typeface="Times New Roman"/>
                <a:cs typeface="Times New Roman"/>
              </a:rPr>
              <a:t>The</a:t>
            </a:r>
            <a:r>
              <a:rPr lang="en-US" sz="1200" b="1" dirty="0">
                <a:latin typeface="Times New Roman"/>
                <a:cs typeface="Times New Roman"/>
              </a:rPr>
              <a:t> </a:t>
            </a:r>
            <a:r>
              <a:rPr lang="en-US" sz="1200" b="1" spc="-5" dirty="0">
                <a:latin typeface="Times New Roman"/>
                <a:cs typeface="Times New Roman"/>
              </a:rPr>
              <a:t>sending</a:t>
            </a:r>
            <a:r>
              <a:rPr lang="en-US" sz="1200" b="1" dirty="0">
                <a:latin typeface="Times New Roman"/>
                <a:cs typeface="Times New Roman"/>
              </a:rPr>
              <a:t> </a:t>
            </a:r>
            <a:r>
              <a:rPr lang="en-US" sz="1200" b="1" spc="-5" dirty="0">
                <a:latin typeface="Times New Roman"/>
                <a:cs typeface="Times New Roman"/>
              </a:rPr>
              <a:t>computer</a:t>
            </a:r>
            <a:r>
              <a:rPr lang="en-US" sz="1200" b="1" dirty="0">
                <a:latin typeface="Times New Roman"/>
                <a:cs typeface="Times New Roman"/>
              </a:rPr>
              <a:t> </a:t>
            </a:r>
            <a:r>
              <a:rPr lang="en-US" sz="1200" b="1" spc="-5" dirty="0">
                <a:latin typeface="Times New Roman"/>
                <a:cs typeface="Times New Roman"/>
              </a:rPr>
              <a:t>is</a:t>
            </a:r>
            <a:r>
              <a:rPr lang="en-US" sz="1200" b="1" dirty="0">
                <a:latin typeface="Times New Roman"/>
                <a:cs typeface="Times New Roman"/>
              </a:rPr>
              <a:t> </a:t>
            </a:r>
            <a:r>
              <a:rPr lang="en-US" sz="1200" b="1" spc="-5" dirty="0">
                <a:latin typeface="Times New Roman"/>
                <a:cs typeface="Times New Roman"/>
              </a:rPr>
              <a:t>running</a:t>
            </a:r>
            <a:r>
              <a:rPr lang="en-US" sz="1200" b="1" dirty="0">
                <a:latin typeface="Times New Roman"/>
                <a:cs typeface="Times New Roman"/>
              </a:rPr>
              <a:t> </a:t>
            </a:r>
            <a:r>
              <a:rPr lang="en-US" sz="1200" b="1" spc="-5" dirty="0">
                <a:latin typeface="Times New Roman"/>
                <a:cs typeface="Times New Roman"/>
              </a:rPr>
              <a:t>three </a:t>
            </a:r>
            <a:r>
              <a:rPr lang="en-US" sz="1200" b="1" dirty="0">
                <a:latin typeface="Times New Roman"/>
                <a:cs typeface="Times New Roman"/>
              </a:rPr>
              <a:t> </a:t>
            </a:r>
            <a:r>
              <a:rPr lang="en-US" sz="1200" b="1" spc="-5" dirty="0">
                <a:latin typeface="Times New Roman"/>
                <a:cs typeface="Times New Roman"/>
              </a:rPr>
              <a:t>processes at this time with port addresses </a:t>
            </a:r>
            <a:r>
              <a:rPr lang="en-US" sz="1200" b="1" dirty="0">
                <a:latin typeface="Times New Roman"/>
                <a:cs typeface="Times New Roman"/>
              </a:rPr>
              <a:t>a, </a:t>
            </a:r>
            <a:r>
              <a:rPr lang="en-US" sz="1200" b="1" spc="-5" dirty="0">
                <a:latin typeface="Times New Roman"/>
                <a:cs typeface="Times New Roman"/>
              </a:rPr>
              <a:t>b, </a:t>
            </a:r>
            <a:r>
              <a:rPr lang="en-US" sz="1200" b="1" dirty="0">
                <a:latin typeface="Times New Roman"/>
                <a:cs typeface="Times New Roman"/>
              </a:rPr>
              <a:t>and </a:t>
            </a:r>
            <a:r>
              <a:rPr lang="en-US" sz="1200" b="1" spc="-5" dirty="0">
                <a:latin typeface="Times New Roman"/>
                <a:cs typeface="Times New Roman"/>
              </a:rPr>
              <a:t>c. </a:t>
            </a:r>
            <a:r>
              <a:rPr lang="en-US" sz="1200" b="1" dirty="0">
                <a:latin typeface="Times New Roman"/>
                <a:cs typeface="Times New Roman"/>
              </a:rPr>
              <a:t>The </a:t>
            </a:r>
            <a:r>
              <a:rPr lang="en-US" sz="1200" b="1" spc="-685" dirty="0">
                <a:latin typeface="Times New Roman"/>
                <a:cs typeface="Times New Roman"/>
              </a:rPr>
              <a:t> </a:t>
            </a:r>
            <a:r>
              <a:rPr lang="en-US" sz="1200" b="1" spc="-5" dirty="0">
                <a:latin typeface="Times New Roman"/>
                <a:cs typeface="Times New Roman"/>
              </a:rPr>
              <a:t>receiving computer is running two processes at this time </a:t>
            </a:r>
            <a:r>
              <a:rPr lang="en-US" sz="1200" b="1" dirty="0">
                <a:latin typeface="Times New Roman"/>
                <a:cs typeface="Times New Roman"/>
              </a:rPr>
              <a:t> </a:t>
            </a:r>
            <a:r>
              <a:rPr lang="en-US" sz="1200" b="1" spc="-5" dirty="0">
                <a:latin typeface="Times New Roman"/>
                <a:cs typeface="Times New Roman"/>
              </a:rPr>
              <a:t>with port addresses </a:t>
            </a:r>
            <a:r>
              <a:rPr lang="en-US" sz="1200" b="1" dirty="0">
                <a:latin typeface="Times New Roman"/>
                <a:cs typeface="Times New Roman"/>
              </a:rPr>
              <a:t>j </a:t>
            </a:r>
            <a:r>
              <a:rPr lang="en-US" sz="1200" b="1" spc="-5" dirty="0">
                <a:latin typeface="Times New Roman"/>
                <a:cs typeface="Times New Roman"/>
              </a:rPr>
              <a:t>and k. Process </a:t>
            </a:r>
            <a:r>
              <a:rPr lang="en-US" sz="1200" b="1" dirty="0">
                <a:solidFill>
                  <a:srgbClr val="FF0000"/>
                </a:solidFill>
                <a:latin typeface="Times New Roman"/>
                <a:cs typeface="Times New Roman"/>
              </a:rPr>
              <a:t>a </a:t>
            </a:r>
            <a:r>
              <a:rPr lang="en-US" sz="1200" b="1" spc="-5" dirty="0">
                <a:latin typeface="Times New Roman"/>
                <a:cs typeface="Times New Roman"/>
              </a:rPr>
              <a:t>in </a:t>
            </a:r>
            <a:r>
              <a:rPr lang="en-US" sz="1200" b="1" dirty="0">
                <a:latin typeface="Times New Roman"/>
                <a:cs typeface="Times New Roman"/>
              </a:rPr>
              <a:t>the </a:t>
            </a:r>
            <a:r>
              <a:rPr lang="en-US" sz="1200" b="1" spc="-5" dirty="0">
                <a:latin typeface="Times New Roman"/>
                <a:cs typeface="Times New Roman"/>
              </a:rPr>
              <a:t>sending </a:t>
            </a:r>
            <a:r>
              <a:rPr lang="en-US" sz="1200" b="1" dirty="0">
                <a:latin typeface="Times New Roman"/>
                <a:cs typeface="Times New Roman"/>
              </a:rPr>
              <a:t> </a:t>
            </a:r>
            <a:r>
              <a:rPr lang="en-US" sz="1200" b="1" spc="-5" dirty="0">
                <a:latin typeface="Times New Roman"/>
                <a:cs typeface="Times New Roman"/>
              </a:rPr>
              <a:t>computer needs </a:t>
            </a:r>
            <a:r>
              <a:rPr lang="en-US" sz="1200" b="1" dirty="0">
                <a:latin typeface="Times New Roman"/>
                <a:cs typeface="Times New Roman"/>
              </a:rPr>
              <a:t>to </a:t>
            </a:r>
            <a:r>
              <a:rPr lang="en-US" sz="1200" b="1" spc="-5" dirty="0">
                <a:latin typeface="Times New Roman"/>
                <a:cs typeface="Times New Roman"/>
              </a:rPr>
              <a:t>communicate with process </a:t>
            </a:r>
            <a:r>
              <a:rPr lang="en-US" sz="1200" b="1" dirty="0">
                <a:solidFill>
                  <a:srgbClr val="FF0000"/>
                </a:solidFill>
                <a:latin typeface="Times New Roman"/>
                <a:cs typeface="Times New Roman"/>
              </a:rPr>
              <a:t>j </a:t>
            </a:r>
            <a:r>
              <a:rPr lang="en-US" sz="1200" b="1" dirty="0">
                <a:latin typeface="Times New Roman"/>
                <a:cs typeface="Times New Roman"/>
              </a:rPr>
              <a:t>in the </a:t>
            </a:r>
            <a:r>
              <a:rPr lang="en-US" sz="1200" b="1" spc="5" dirty="0">
                <a:latin typeface="Times New Roman"/>
                <a:cs typeface="Times New Roman"/>
              </a:rPr>
              <a:t> </a:t>
            </a:r>
            <a:r>
              <a:rPr lang="en-US" sz="1200" b="1" spc="-5" dirty="0">
                <a:latin typeface="Times New Roman"/>
                <a:cs typeface="Times New Roman"/>
              </a:rPr>
              <a:t>receiving</a:t>
            </a:r>
            <a:r>
              <a:rPr lang="en-US" sz="1200" b="1" dirty="0">
                <a:latin typeface="Times New Roman"/>
                <a:cs typeface="Times New Roman"/>
              </a:rPr>
              <a:t> </a:t>
            </a:r>
            <a:r>
              <a:rPr lang="en-US" sz="1200" b="1" spc="-25" dirty="0">
                <a:latin typeface="Times New Roman"/>
                <a:cs typeface="Times New Roman"/>
              </a:rPr>
              <a:t>computer.</a:t>
            </a:r>
            <a:r>
              <a:rPr lang="en-US" sz="1200" b="1" spc="-20" dirty="0">
                <a:latin typeface="Times New Roman"/>
                <a:cs typeface="Times New Roman"/>
              </a:rPr>
              <a:t> </a:t>
            </a:r>
            <a:r>
              <a:rPr lang="en-US" sz="1200" b="1" spc="-5" dirty="0">
                <a:latin typeface="Times New Roman"/>
                <a:cs typeface="Times New Roman"/>
              </a:rPr>
              <a:t>Note</a:t>
            </a:r>
            <a:r>
              <a:rPr lang="en-US" sz="1200" b="1" dirty="0">
                <a:latin typeface="Times New Roman"/>
                <a:cs typeface="Times New Roman"/>
              </a:rPr>
              <a:t> that</a:t>
            </a:r>
            <a:r>
              <a:rPr lang="en-US" sz="1200" b="1" spc="5" dirty="0">
                <a:latin typeface="Times New Roman"/>
                <a:cs typeface="Times New Roman"/>
              </a:rPr>
              <a:t> </a:t>
            </a:r>
            <a:r>
              <a:rPr lang="en-US" sz="1200" b="1" dirty="0">
                <a:latin typeface="Times New Roman"/>
                <a:cs typeface="Times New Roman"/>
              </a:rPr>
              <a:t>although</a:t>
            </a:r>
            <a:r>
              <a:rPr lang="en-US" sz="1200" b="1" spc="5" dirty="0">
                <a:latin typeface="Times New Roman"/>
                <a:cs typeface="Times New Roman"/>
              </a:rPr>
              <a:t> </a:t>
            </a:r>
            <a:r>
              <a:rPr lang="en-US" sz="1200" b="1" spc="-5" dirty="0">
                <a:latin typeface="Times New Roman"/>
                <a:cs typeface="Times New Roman"/>
              </a:rPr>
              <a:t>physical </a:t>
            </a:r>
            <a:r>
              <a:rPr lang="en-US" sz="1200" b="1" spc="-685" dirty="0">
                <a:latin typeface="Times New Roman"/>
                <a:cs typeface="Times New Roman"/>
              </a:rPr>
              <a:t> </a:t>
            </a:r>
            <a:r>
              <a:rPr lang="en-US" sz="1200" b="1" spc="-5" dirty="0">
                <a:latin typeface="Times New Roman"/>
                <a:cs typeface="Times New Roman"/>
              </a:rPr>
              <a:t>addresses</a:t>
            </a:r>
            <a:r>
              <a:rPr lang="en-US" sz="1200" b="1" dirty="0">
                <a:latin typeface="Times New Roman"/>
                <a:cs typeface="Times New Roman"/>
              </a:rPr>
              <a:t> </a:t>
            </a:r>
            <a:r>
              <a:rPr lang="en-US" sz="1200" b="1" spc="-5" dirty="0">
                <a:latin typeface="Times New Roman"/>
                <a:cs typeface="Times New Roman"/>
              </a:rPr>
              <a:t>change</a:t>
            </a:r>
            <a:r>
              <a:rPr lang="en-US" sz="1200" b="1" dirty="0">
                <a:latin typeface="Times New Roman"/>
                <a:cs typeface="Times New Roman"/>
              </a:rPr>
              <a:t> </a:t>
            </a:r>
            <a:r>
              <a:rPr lang="en-US" sz="1200" b="1" spc="-5" dirty="0">
                <a:latin typeface="Times New Roman"/>
                <a:cs typeface="Times New Roman"/>
              </a:rPr>
              <a:t>from</a:t>
            </a:r>
            <a:r>
              <a:rPr lang="en-US" sz="1200" b="1" dirty="0">
                <a:latin typeface="Times New Roman"/>
                <a:cs typeface="Times New Roman"/>
              </a:rPr>
              <a:t> </a:t>
            </a:r>
            <a:r>
              <a:rPr lang="en-US" sz="1200" b="1" spc="-5" dirty="0">
                <a:latin typeface="Times New Roman"/>
                <a:cs typeface="Times New Roman"/>
              </a:rPr>
              <a:t>hop</a:t>
            </a:r>
            <a:r>
              <a:rPr lang="en-US" sz="1200" b="1" dirty="0">
                <a:latin typeface="Times New Roman"/>
                <a:cs typeface="Times New Roman"/>
              </a:rPr>
              <a:t> </a:t>
            </a:r>
            <a:r>
              <a:rPr lang="en-US" sz="1200" b="1" spc="-5" dirty="0">
                <a:latin typeface="Times New Roman"/>
                <a:cs typeface="Times New Roman"/>
              </a:rPr>
              <a:t>to</a:t>
            </a:r>
            <a:r>
              <a:rPr lang="en-US" sz="1200" b="1" dirty="0">
                <a:latin typeface="Times New Roman"/>
                <a:cs typeface="Times New Roman"/>
              </a:rPr>
              <a:t> </a:t>
            </a:r>
            <a:r>
              <a:rPr lang="en-US" sz="1200" b="1" spc="-5" dirty="0">
                <a:latin typeface="Times New Roman"/>
                <a:cs typeface="Times New Roman"/>
              </a:rPr>
              <a:t>hop,</a:t>
            </a:r>
            <a:r>
              <a:rPr lang="en-US" sz="1200" b="1" dirty="0">
                <a:latin typeface="Times New Roman"/>
                <a:cs typeface="Times New Roman"/>
              </a:rPr>
              <a:t> </a:t>
            </a:r>
            <a:r>
              <a:rPr lang="en-US" sz="1200" b="1" spc="-5" dirty="0">
                <a:latin typeface="Times New Roman"/>
                <a:cs typeface="Times New Roman"/>
              </a:rPr>
              <a:t>logical</a:t>
            </a:r>
            <a:r>
              <a:rPr lang="en-US" sz="1200" b="1" dirty="0">
                <a:latin typeface="Times New Roman"/>
                <a:cs typeface="Times New Roman"/>
              </a:rPr>
              <a:t> </a:t>
            </a:r>
            <a:r>
              <a:rPr lang="en-US" sz="1200" b="1" spc="-5" dirty="0">
                <a:latin typeface="Times New Roman"/>
                <a:cs typeface="Times New Roman"/>
              </a:rPr>
              <a:t>and</a:t>
            </a:r>
            <a:r>
              <a:rPr lang="en-US" sz="1200" b="1" dirty="0">
                <a:latin typeface="Times New Roman"/>
                <a:cs typeface="Times New Roman"/>
              </a:rPr>
              <a:t> </a:t>
            </a:r>
            <a:r>
              <a:rPr lang="en-US" sz="1200" b="1" spc="-5" dirty="0">
                <a:latin typeface="Times New Roman"/>
                <a:cs typeface="Times New Roman"/>
              </a:rPr>
              <a:t>port </a:t>
            </a:r>
            <a:r>
              <a:rPr lang="en-US" sz="1200" b="1" dirty="0">
                <a:latin typeface="Times New Roman"/>
                <a:cs typeface="Times New Roman"/>
              </a:rPr>
              <a:t> </a:t>
            </a:r>
            <a:r>
              <a:rPr lang="en-US" sz="1200" b="1" spc="-5" dirty="0">
                <a:latin typeface="Times New Roman"/>
                <a:cs typeface="Times New Roman"/>
              </a:rPr>
              <a:t>addresses</a:t>
            </a:r>
            <a:r>
              <a:rPr lang="en-US" sz="1200" b="1" dirty="0">
                <a:latin typeface="Times New Roman"/>
                <a:cs typeface="Times New Roman"/>
              </a:rPr>
              <a:t> </a:t>
            </a:r>
            <a:r>
              <a:rPr lang="en-US" sz="1200" b="1" spc="-5" dirty="0">
                <a:latin typeface="Times New Roman"/>
                <a:cs typeface="Times New Roman"/>
              </a:rPr>
              <a:t>remain</a:t>
            </a:r>
            <a:r>
              <a:rPr lang="en-US" sz="1200" b="1" dirty="0">
                <a:latin typeface="Times New Roman"/>
                <a:cs typeface="Times New Roman"/>
              </a:rPr>
              <a:t> </a:t>
            </a:r>
            <a:r>
              <a:rPr lang="en-US" sz="1200" b="1" spc="-5" dirty="0">
                <a:latin typeface="Times New Roman"/>
                <a:cs typeface="Times New Roman"/>
              </a:rPr>
              <a:t>the</a:t>
            </a:r>
            <a:r>
              <a:rPr lang="en-US" sz="1200" b="1" dirty="0">
                <a:latin typeface="Times New Roman"/>
                <a:cs typeface="Times New Roman"/>
              </a:rPr>
              <a:t> </a:t>
            </a:r>
            <a:r>
              <a:rPr lang="en-US" sz="1200" b="1" spc="-5" dirty="0">
                <a:latin typeface="Times New Roman"/>
                <a:cs typeface="Times New Roman"/>
              </a:rPr>
              <a:t>same</a:t>
            </a:r>
            <a:r>
              <a:rPr lang="en-US" sz="1200" b="1" dirty="0">
                <a:latin typeface="Times New Roman"/>
                <a:cs typeface="Times New Roman"/>
              </a:rPr>
              <a:t> </a:t>
            </a:r>
            <a:r>
              <a:rPr lang="en-US" sz="1200" b="1" spc="-5" dirty="0">
                <a:latin typeface="Times New Roman"/>
                <a:cs typeface="Times New Roman"/>
              </a:rPr>
              <a:t>from</a:t>
            </a:r>
            <a:r>
              <a:rPr lang="en-US" sz="1200" b="1" dirty="0">
                <a:latin typeface="Times New Roman"/>
                <a:cs typeface="Times New Roman"/>
              </a:rPr>
              <a:t> </a:t>
            </a:r>
            <a:r>
              <a:rPr lang="en-US" sz="1200" b="1" spc="-5" dirty="0">
                <a:latin typeface="Times New Roman"/>
                <a:cs typeface="Times New Roman"/>
              </a:rPr>
              <a:t>the</a:t>
            </a:r>
            <a:r>
              <a:rPr lang="en-US" sz="1200" b="1" dirty="0">
                <a:latin typeface="Times New Roman"/>
                <a:cs typeface="Times New Roman"/>
              </a:rPr>
              <a:t> </a:t>
            </a:r>
            <a:r>
              <a:rPr lang="en-US" sz="1200" b="1" spc="-5" dirty="0">
                <a:latin typeface="Times New Roman"/>
                <a:cs typeface="Times New Roman"/>
              </a:rPr>
              <a:t>source</a:t>
            </a:r>
            <a:r>
              <a:rPr lang="en-US" sz="1200" b="1" dirty="0">
                <a:latin typeface="Times New Roman"/>
                <a:cs typeface="Times New Roman"/>
              </a:rPr>
              <a:t> to </a:t>
            </a:r>
            <a:r>
              <a:rPr lang="en-US" sz="1200" b="1" spc="5" dirty="0">
                <a:latin typeface="Times New Roman"/>
                <a:cs typeface="Times New Roman"/>
              </a:rPr>
              <a:t> </a:t>
            </a:r>
            <a:r>
              <a:rPr lang="en-US" sz="1200" b="1" dirty="0">
                <a:latin typeface="Times New Roman"/>
                <a:cs typeface="Times New Roman"/>
              </a:rPr>
              <a:t>destination</a:t>
            </a:r>
            <a:endParaRPr lang="en-IN" sz="1200"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308239" y="2634995"/>
            <a:ext cx="1143000" cy="285750"/>
          </a:xfrm>
          <a:prstGeom prst="rect">
            <a:avLst/>
          </a:prstGeom>
        </p:spPr>
      </p:pic>
      <p:sp>
        <p:nvSpPr>
          <p:cNvPr id="3" name="object 3"/>
          <p:cNvSpPr txBox="1"/>
          <p:nvPr/>
        </p:nvSpPr>
        <p:spPr>
          <a:xfrm>
            <a:off x="1520323" y="2655824"/>
            <a:ext cx="718185" cy="452755"/>
          </a:xfrm>
          <a:prstGeom prst="rect">
            <a:avLst/>
          </a:prstGeom>
        </p:spPr>
        <p:txBody>
          <a:bodyPr vert="horz" wrap="square" lIns="0" tIns="12700" rIns="0" bIns="0" rtlCol="0">
            <a:spAutoFit/>
          </a:bodyPr>
          <a:lstStyle/>
          <a:p>
            <a:pPr marL="12700">
              <a:lnSpc>
                <a:spcPct val="100000"/>
              </a:lnSpc>
              <a:spcBef>
                <a:spcPts val="100"/>
              </a:spcBef>
            </a:pPr>
            <a:r>
              <a:rPr sz="2800" b="1" i="1" dirty="0">
                <a:solidFill>
                  <a:srgbClr val="FF0000"/>
                </a:solidFill>
                <a:latin typeface="Times New Roman"/>
                <a:cs typeface="Times New Roman"/>
              </a:rPr>
              <a:t>Note</a:t>
            </a:r>
            <a:endParaRPr sz="2800">
              <a:latin typeface="Times New Roman"/>
              <a:cs typeface="Times New Roman"/>
            </a:endParaRPr>
          </a:p>
        </p:txBody>
      </p:sp>
      <p:grpSp>
        <p:nvGrpSpPr>
          <p:cNvPr id="4" name="object 4"/>
          <p:cNvGrpSpPr/>
          <p:nvPr/>
        </p:nvGrpSpPr>
        <p:grpSpPr>
          <a:xfrm>
            <a:off x="774839" y="2919983"/>
            <a:ext cx="9144000" cy="1715770"/>
            <a:chOff x="774839" y="2919983"/>
            <a:chExt cx="9144000" cy="1715770"/>
          </a:xfrm>
        </p:grpSpPr>
        <p:sp>
          <p:nvSpPr>
            <p:cNvPr id="5" name="object 5"/>
            <p:cNvSpPr/>
            <p:nvPr/>
          </p:nvSpPr>
          <p:spPr>
            <a:xfrm>
              <a:off x="774839" y="2919983"/>
              <a:ext cx="9144000" cy="858519"/>
            </a:xfrm>
            <a:custGeom>
              <a:avLst/>
              <a:gdLst/>
              <a:ahLst/>
              <a:cxnLst/>
              <a:rect l="l" t="t" r="r" b="b"/>
              <a:pathLst>
                <a:path w="9144000" h="858520">
                  <a:moveTo>
                    <a:pt x="9144000" y="858012"/>
                  </a:moveTo>
                  <a:lnTo>
                    <a:pt x="9144000" y="0"/>
                  </a:lnTo>
                  <a:lnTo>
                    <a:pt x="0" y="0"/>
                  </a:lnTo>
                  <a:lnTo>
                    <a:pt x="0" y="858012"/>
                  </a:lnTo>
                  <a:lnTo>
                    <a:pt x="9144000" y="858012"/>
                  </a:lnTo>
                  <a:close/>
                </a:path>
              </a:pathLst>
            </a:custGeom>
            <a:solidFill>
              <a:srgbClr val="FFFFFF"/>
            </a:solidFill>
          </p:spPr>
          <p:txBody>
            <a:bodyPr wrap="square" lIns="0" tIns="0" rIns="0" bIns="0" rtlCol="0"/>
            <a:lstStyle/>
            <a:p>
              <a:endParaRPr/>
            </a:p>
          </p:txBody>
        </p:sp>
        <p:sp>
          <p:nvSpPr>
            <p:cNvPr id="6" name="object 6"/>
            <p:cNvSpPr/>
            <p:nvPr/>
          </p:nvSpPr>
          <p:spPr>
            <a:xfrm>
              <a:off x="1232039" y="3282695"/>
              <a:ext cx="8153400" cy="76200"/>
            </a:xfrm>
            <a:custGeom>
              <a:avLst/>
              <a:gdLst/>
              <a:ahLst/>
              <a:cxnLst/>
              <a:rect l="l" t="t" r="r" b="b"/>
              <a:pathLst>
                <a:path w="8153400" h="76200">
                  <a:moveTo>
                    <a:pt x="8153400" y="76200"/>
                  </a:moveTo>
                  <a:lnTo>
                    <a:pt x="8153400" y="0"/>
                  </a:lnTo>
                  <a:lnTo>
                    <a:pt x="0" y="0"/>
                  </a:lnTo>
                  <a:lnTo>
                    <a:pt x="0" y="76200"/>
                  </a:lnTo>
                  <a:lnTo>
                    <a:pt x="8153400" y="76200"/>
                  </a:lnTo>
                  <a:close/>
                </a:path>
              </a:pathLst>
            </a:custGeom>
            <a:solidFill>
              <a:srgbClr val="009900"/>
            </a:solidFill>
          </p:spPr>
          <p:txBody>
            <a:bodyPr wrap="square" lIns="0" tIns="0" rIns="0" bIns="0" rtlCol="0"/>
            <a:lstStyle/>
            <a:p>
              <a:endParaRPr/>
            </a:p>
          </p:txBody>
        </p:sp>
        <p:sp>
          <p:nvSpPr>
            <p:cNvPr id="7" name="object 7"/>
            <p:cNvSpPr/>
            <p:nvPr/>
          </p:nvSpPr>
          <p:spPr>
            <a:xfrm>
              <a:off x="1270139" y="3412997"/>
              <a:ext cx="8077200" cy="365125"/>
            </a:xfrm>
            <a:custGeom>
              <a:avLst/>
              <a:gdLst/>
              <a:ahLst/>
              <a:cxnLst/>
              <a:rect l="l" t="t" r="r" b="b"/>
              <a:pathLst>
                <a:path w="8077200" h="365125">
                  <a:moveTo>
                    <a:pt x="8077200" y="364998"/>
                  </a:moveTo>
                  <a:lnTo>
                    <a:pt x="8077200" y="0"/>
                  </a:lnTo>
                  <a:lnTo>
                    <a:pt x="0" y="0"/>
                  </a:lnTo>
                  <a:lnTo>
                    <a:pt x="0" y="364998"/>
                  </a:lnTo>
                  <a:lnTo>
                    <a:pt x="8077200" y="364998"/>
                  </a:lnTo>
                  <a:close/>
                </a:path>
              </a:pathLst>
            </a:custGeom>
            <a:solidFill>
              <a:srgbClr val="99FF33"/>
            </a:solidFill>
          </p:spPr>
          <p:txBody>
            <a:bodyPr wrap="square" lIns="0" tIns="0" rIns="0" bIns="0" rtlCol="0"/>
            <a:lstStyle/>
            <a:p>
              <a:endParaRPr/>
            </a:p>
          </p:txBody>
        </p:sp>
        <p:pic>
          <p:nvPicPr>
            <p:cNvPr id="8" name="object 8"/>
            <p:cNvPicPr/>
            <p:nvPr/>
          </p:nvPicPr>
          <p:blipFill>
            <a:blip r:embed="rId3" cstate="print"/>
            <a:stretch>
              <a:fillRect/>
            </a:stretch>
          </p:blipFill>
          <p:spPr>
            <a:xfrm>
              <a:off x="1308239" y="2920745"/>
              <a:ext cx="1143000" cy="281178"/>
            </a:xfrm>
            <a:prstGeom prst="rect">
              <a:avLst/>
            </a:prstGeom>
          </p:spPr>
        </p:pic>
        <p:sp>
          <p:nvSpPr>
            <p:cNvPr id="9" name="object 9"/>
            <p:cNvSpPr/>
            <p:nvPr/>
          </p:nvSpPr>
          <p:spPr>
            <a:xfrm>
              <a:off x="774839" y="3777233"/>
              <a:ext cx="9144000" cy="858519"/>
            </a:xfrm>
            <a:custGeom>
              <a:avLst/>
              <a:gdLst/>
              <a:ahLst/>
              <a:cxnLst/>
              <a:rect l="l" t="t" r="r" b="b"/>
              <a:pathLst>
                <a:path w="9144000" h="858520">
                  <a:moveTo>
                    <a:pt x="9144000" y="858012"/>
                  </a:moveTo>
                  <a:lnTo>
                    <a:pt x="9144000" y="0"/>
                  </a:lnTo>
                  <a:lnTo>
                    <a:pt x="0" y="0"/>
                  </a:lnTo>
                  <a:lnTo>
                    <a:pt x="0" y="858012"/>
                  </a:lnTo>
                  <a:lnTo>
                    <a:pt x="9144000" y="858012"/>
                  </a:lnTo>
                  <a:close/>
                </a:path>
              </a:pathLst>
            </a:custGeom>
            <a:solidFill>
              <a:srgbClr val="FFFFFF"/>
            </a:solidFill>
          </p:spPr>
          <p:txBody>
            <a:bodyPr wrap="square" lIns="0" tIns="0" rIns="0" bIns="0" rtlCol="0"/>
            <a:lstStyle/>
            <a:p>
              <a:endParaRPr/>
            </a:p>
          </p:txBody>
        </p:sp>
        <p:sp>
          <p:nvSpPr>
            <p:cNvPr id="10" name="object 10"/>
            <p:cNvSpPr/>
            <p:nvPr/>
          </p:nvSpPr>
          <p:spPr>
            <a:xfrm>
              <a:off x="1234325" y="4273295"/>
              <a:ext cx="8153400" cy="76200"/>
            </a:xfrm>
            <a:custGeom>
              <a:avLst/>
              <a:gdLst/>
              <a:ahLst/>
              <a:cxnLst/>
              <a:rect l="l" t="t" r="r" b="b"/>
              <a:pathLst>
                <a:path w="8153400" h="76200">
                  <a:moveTo>
                    <a:pt x="8153400" y="76200"/>
                  </a:moveTo>
                  <a:lnTo>
                    <a:pt x="8153400" y="0"/>
                  </a:lnTo>
                  <a:lnTo>
                    <a:pt x="0" y="0"/>
                  </a:lnTo>
                  <a:lnTo>
                    <a:pt x="0" y="76200"/>
                  </a:lnTo>
                  <a:lnTo>
                    <a:pt x="8153400" y="76200"/>
                  </a:lnTo>
                  <a:close/>
                </a:path>
              </a:pathLst>
            </a:custGeom>
            <a:solidFill>
              <a:srgbClr val="009900"/>
            </a:solidFill>
          </p:spPr>
          <p:txBody>
            <a:bodyPr wrap="square" lIns="0" tIns="0" rIns="0" bIns="0" rtlCol="0"/>
            <a:lstStyle/>
            <a:p>
              <a:endParaRPr/>
            </a:p>
          </p:txBody>
        </p:sp>
        <p:sp>
          <p:nvSpPr>
            <p:cNvPr id="11" name="object 11"/>
            <p:cNvSpPr/>
            <p:nvPr/>
          </p:nvSpPr>
          <p:spPr>
            <a:xfrm>
              <a:off x="1270139" y="3777233"/>
              <a:ext cx="8077200" cy="458470"/>
            </a:xfrm>
            <a:custGeom>
              <a:avLst/>
              <a:gdLst/>
              <a:ahLst/>
              <a:cxnLst/>
              <a:rect l="l" t="t" r="r" b="b"/>
              <a:pathLst>
                <a:path w="8077200" h="458470">
                  <a:moveTo>
                    <a:pt x="8077200" y="457962"/>
                  </a:moveTo>
                  <a:lnTo>
                    <a:pt x="8077200" y="0"/>
                  </a:lnTo>
                  <a:lnTo>
                    <a:pt x="0" y="0"/>
                  </a:lnTo>
                  <a:lnTo>
                    <a:pt x="0" y="457962"/>
                  </a:lnTo>
                  <a:lnTo>
                    <a:pt x="8077200" y="457962"/>
                  </a:lnTo>
                  <a:close/>
                </a:path>
              </a:pathLst>
            </a:custGeom>
            <a:solidFill>
              <a:srgbClr val="99FF33"/>
            </a:solidFill>
          </p:spPr>
          <p:txBody>
            <a:bodyPr wrap="square" lIns="0" tIns="0" rIns="0" bIns="0" rtlCol="0"/>
            <a:lstStyle/>
            <a:p>
              <a:endParaRPr/>
            </a:p>
          </p:txBody>
        </p:sp>
      </p:grpSp>
      <p:sp>
        <p:nvSpPr>
          <p:cNvPr id="12" name="object 12"/>
          <p:cNvSpPr txBox="1"/>
          <p:nvPr/>
        </p:nvSpPr>
        <p:spPr>
          <a:xfrm>
            <a:off x="1910467" y="3435350"/>
            <a:ext cx="6795770" cy="756920"/>
          </a:xfrm>
          <a:prstGeom prst="rect">
            <a:avLst/>
          </a:prstGeom>
        </p:spPr>
        <p:txBody>
          <a:bodyPr vert="horz" wrap="square" lIns="0" tIns="12700" rIns="0" bIns="0" rtlCol="0">
            <a:spAutoFit/>
          </a:bodyPr>
          <a:lstStyle/>
          <a:p>
            <a:pPr marL="161290" marR="5080" indent="-148590">
              <a:lnSpc>
                <a:spcPct val="100000"/>
              </a:lnSpc>
              <a:spcBef>
                <a:spcPts val="100"/>
              </a:spcBef>
            </a:pPr>
            <a:r>
              <a:rPr sz="2400" b="1" spc="-5" dirty="0">
                <a:latin typeface="Times New Roman"/>
                <a:cs typeface="Times New Roman"/>
              </a:rPr>
              <a:t>The</a:t>
            </a:r>
            <a:r>
              <a:rPr sz="2400" b="1" spc="-10" dirty="0">
                <a:latin typeface="Times New Roman"/>
                <a:cs typeface="Times New Roman"/>
              </a:rPr>
              <a:t> </a:t>
            </a:r>
            <a:r>
              <a:rPr sz="2400" b="1" spc="-5" dirty="0">
                <a:latin typeface="Times New Roman"/>
                <a:cs typeface="Times New Roman"/>
              </a:rPr>
              <a:t>physical</a:t>
            </a:r>
            <a:r>
              <a:rPr sz="2400" b="1" dirty="0">
                <a:latin typeface="Times New Roman"/>
                <a:cs typeface="Times New Roman"/>
              </a:rPr>
              <a:t> </a:t>
            </a:r>
            <a:r>
              <a:rPr sz="2400" b="1" spc="-5" dirty="0">
                <a:latin typeface="Times New Roman"/>
                <a:cs typeface="Times New Roman"/>
              </a:rPr>
              <a:t>addresses</a:t>
            </a:r>
            <a:r>
              <a:rPr sz="2400" b="1" dirty="0">
                <a:latin typeface="Times New Roman"/>
                <a:cs typeface="Times New Roman"/>
              </a:rPr>
              <a:t> </a:t>
            </a:r>
            <a:r>
              <a:rPr sz="2400" b="1" spc="-5" dirty="0">
                <a:latin typeface="Times New Roman"/>
                <a:cs typeface="Times New Roman"/>
              </a:rPr>
              <a:t>will change</a:t>
            </a:r>
            <a:r>
              <a:rPr sz="2400" b="1" dirty="0">
                <a:latin typeface="Times New Roman"/>
                <a:cs typeface="Times New Roman"/>
              </a:rPr>
              <a:t> </a:t>
            </a:r>
            <a:r>
              <a:rPr sz="2400" b="1" spc="-15" dirty="0">
                <a:latin typeface="Times New Roman"/>
                <a:cs typeface="Times New Roman"/>
              </a:rPr>
              <a:t>from</a:t>
            </a:r>
            <a:r>
              <a:rPr sz="2400" b="1" dirty="0">
                <a:latin typeface="Times New Roman"/>
                <a:cs typeface="Times New Roman"/>
              </a:rPr>
              <a:t> </a:t>
            </a:r>
            <a:r>
              <a:rPr sz="2400" b="1" spc="-5" dirty="0">
                <a:latin typeface="Times New Roman"/>
                <a:cs typeface="Times New Roman"/>
              </a:rPr>
              <a:t>hop</a:t>
            </a:r>
            <a:r>
              <a:rPr sz="2400" b="1" spc="5" dirty="0">
                <a:latin typeface="Times New Roman"/>
                <a:cs typeface="Times New Roman"/>
              </a:rPr>
              <a:t> </a:t>
            </a:r>
            <a:r>
              <a:rPr sz="2400" b="1" dirty="0">
                <a:latin typeface="Times New Roman"/>
                <a:cs typeface="Times New Roman"/>
              </a:rPr>
              <a:t>to</a:t>
            </a:r>
            <a:r>
              <a:rPr sz="2400" b="1" spc="5" dirty="0">
                <a:latin typeface="Times New Roman"/>
                <a:cs typeface="Times New Roman"/>
              </a:rPr>
              <a:t> </a:t>
            </a:r>
            <a:r>
              <a:rPr sz="2400" b="1" spc="-10" dirty="0">
                <a:latin typeface="Times New Roman"/>
                <a:cs typeface="Times New Roman"/>
              </a:rPr>
              <a:t>hop, </a:t>
            </a:r>
            <a:r>
              <a:rPr sz="2400" b="1" spc="-585" dirty="0">
                <a:latin typeface="Times New Roman"/>
                <a:cs typeface="Times New Roman"/>
              </a:rPr>
              <a:t> </a:t>
            </a:r>
            <a:r>
              <a:rPr sz="2400" b="1" spc="-5" dirty="0">
                <a:latin typeface="Times New Roman"/>
                <a:cs typeface="Times New Roman"/>
              </a:rPr>
              <a:t>but</a:t>
            </a:r>
            <a:r>
              <a:rPr sz="2400" b="1" dirty="0">
                <a:latin typeface="Times New Roman"/>
                <a:cs typeface="Times New Roman"/>
              </a:rPr>
              <a:t> </a:t>
            </a:r>
            <a:r>
              <a:rPr sz="2400" b="1" spc="-5" dirty="0">
                <a:latin typeface="Times New Roman"/>
                <a:cs typeface="Times New Roman"/>
              </a:rPr>
              <a:t>the</a:t>
            </a:r>
            <a:r>
              <a:rPr sz="2400" b="1" dirty="0">
                <a:latin typeface="Times New Roman"/>
                <a:cs typeface="Times New Roman"/>
              </a:rPr>
              <a:t> logical</a:t>
            </a:r>
            <a:r>
              <a:rPr sz="2400" b="1" spc="-20" dirty="0">
                <a:latin typeface="Times New Roman"/>
                <a:cs typeface="Times New Roman"/>
              </a:rPr>
              <a:t> </a:t>
            </a:r>
            <a:r>
              <a:rPr sz="2400" b="1" spc="-5" dirty="0">
                <a:latin typeface="Times New Roman"/>
                <a:cs typeface="Times New Roman"/>
              </a:rPr>
              <a:t>addresses</a:t>
            </a:r>
            <a:r>
              <a:rPr sz="2400" b="1" dirty="0">
                <a:latin typeface="Times New Roman"/>
                <a:cs typeface="Times New Roman"/>
              </a:rPr>
              <a:t> </a:t>
            </a:r>
            <a:r>
              <a:rPr sz="2400" b="1" spc="-5" dirty="0">
                <a:latin typeface="Times New Roman"/>
                <a:cs typeface="Times New Roman"/>
              </a:rPr>
              <a:t>usually</a:t>
            </a:r>
            <a:r>
              <a:rPr sz="2400" b="1" dirty="0">
                <a:latin typeface="Times New Roman"/>
                <a:cs typeface="Times New Roman"/>
              </a:rPr>
              <a:t> </a:t>
            </a:r>
            <a:r>
              <a:rPr sz="2400" b="1" spc="-10" dirty="0">
                <a:latin typeface="Times New Roman"/>
                <a:cs typeface="Times New Roman"/>
              </a:rPr>
              <a:t>remain</a:t>
            </a:r>
            <a:r>
              <a:rPr sz="2400" b="1" dirty="0">
                <a:latin typeface="Times New Roman"/>
                <a:cs typeface="Times New Roman"/>
              </a:rPr>
              <a:t> </a:t>
            </a:r>
            <a:r>
              <a:rPr sz="2400" b="1" spc="-5" dirty="0">
                <a:latin typeface="Times New Roman"/>
                <a:cs typeface="Times New Roman"/>
              </a:rPr>
              <a:t>the</a:t>
            </a:r>
            <a:r>
              <a:rPr sz="2400" b="1" dirty="0">
                <a:latin typeface="Times New Roman"/>
                <a:cs typeface="Times New Roman"/>
              </a:rPr>
              <a:t> same.</a:t>
            </a:r>
            <a:endParaRPr sz="2400">
              <a:latin typeface="Times New Roman"/>
              <a:cs typeface="Times New Roman"/>
            </a:endParaRPr>
          </a:p>
        </p:txBody>
      </p:sp>
      <p:sp>
        <p:nvSpPr>
          <p:cNvPr id="13" name="object 13"/>
          <p:cNvSpPr txBox="1">
            <a:spLocks noGrp="1"/>
          </p:cNvSpPr>
          <p:nvPr>
            <p:ph type="sldNum" sz="quarter" idx="7"/>
          </p:nvPr>
        </p:nvSpPr>
        <p:spPr>
          <a:prstGeom prst="rect">
            <a:avLst/>
          </a:prstGeom>
        </p:spPr>
        <p:txBody>
          <a:bodyPr vert="horz" wrap="square" lIns="0" tIns="0" rIns="0" bIns="0" rtlCol="0">
            <a:spAutoFit/>
          </a:bodyPr>
          <a:lstStyle/>
          <a:p>
            <a:pPr marL="12700">
              <a:lnSpc>
                <a:spcPts val="2310"/>
              </a:lnSpc>
            </a:pPr>
            <a:r>
              <a:rPr spc="-5" dirty="0"/>
              <a:t>2.</a:t>
            </a:r>
            <a:fld id="{81D60167-4931-47E6-BA6A-407CBD079E47}" type="slidenum">
              <a:rPr spc="-5" dirty="0"/>
              <a:t>58</a:t>
            </a:fld>
            <a:endParaRPr spc="-5"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851039" y="592073"/>
            <a:ext cx="8594090" cy="614680"/>
            <a:chOff x="851039" y="592073"/>
            <a:chExt cx="8594090" cy="614680"/>
          </a:xfrm>
        </p:grpSpPr>
        <p:sp>
          <p:nvSpPr>
            <p:cNvPr id="3" name="object 3"/>
            <p:cNvSpPr/>
            <p:nvPr/>
          </p:nvSpPr>
          <p:spPr>
            <a:xfrm>
              <a:off x="1142123" y="700289"/>
              <a:ext cx="438150" cy="474980"/>
            </a:xfrm>
            <a:custGeom>
              <a:avLst/>
              <a:gdLst/>
              <a:ahLst/>
              <a:cxnLst/>
              <a:rect l="l" t="t" r="r" b="b"/>
              <a:pathLst>
                <a:path w="438150" h="474980">
                  <a:moveTo>
                    <a:pt x="438150" y="0"/>
                  </a:moveTo>
                  <a:lnTo>
                    <a:pt x="0" y="0"/>
                  </a:lnTo>
                  <a:lnTo>
                    <a:pt x="0" y="422148"/>
                  </a:lnTo>
                  <a:lnTo>
                    <a:pt x="0" y="474726"/>
                  </a:lnTo>
                  <a:lnTo>
                    <a:pt x="438150" y="474726"/>
                  </a:lnTo>
                  <a:lnTo>
                    <a:pt x="438150" y="422148"/>
                  </a:lnTo>
                  <a:lnTo>
                    <a:pt x="438150" y="0"/>
                  </a:lnTo>
                  <a:close/>
                </a:path>
              </a:pathLst>
            </a:custGeom>
            <a:solidFill>
              <a:srgbClr val="FFCF01"/>
            </a:solidFill>
          </p:spPr>
          <p:txBody>
            <a:bodyPr wrap="square" lIns="0" tIns="0" rIns="0" bIns="0" rtlCol="0"/>
            <a:lstStyle/>
            <a:p>
              <a:endParaRPr/>
            </a:p>
          </p:txBody>
        </p:sp>
        <p:pic>
          <p:nvPicPr>
            <p:cNvPr id="4" name="object 4"/>
            <p:cNvPicPr/>
            <p:nvPr/>
          </p:nvPicPr>
          <p:blipFill>
            <a:blip r:embed="rId2" cstate="print"/>
            <a:stretch>
              <a:fillRect/>
            </a:stretch>
          </p:blipFill>
          <p:spPr>
            <a:xfrm>
              <a:off x="1524647" y="700277"/>
              <a:ext cx="328422" cy="474725"/>
            </a:xfrm>
            <a:prstGeom prst="rect">
              <a:avLst/>
            </a:prstGeom>
          </p:spPr>
        </p:pic>
        <p:sp>
          <p:nvSpPr>
            <p:cNvPr id="5" name="object 5"/>
            <p:cNvSpPr/>
            <p:nvPr/>
          </p:nvSpPr>
          <p:spPr>
            <a:xfrm>
              <a:off x="1265567" y="1122425"/>
              <a:ext cx="422275" cy="83820"/>
            </a:xfrm>
            <a:custGeom>
              <a:avLst/>
              <a:gdLst/>
              <a:ahLst/>
              <a:cxnLst/>
              <a:rect l="l" t="t" r="r" b="b"/>
              <a:pathLst>
                <a:path w="422275" h="83819">
                  <a:moveTo>
                    <a:pt x="422147" y="83819"/>
                  </a:moveTo>
                  <a:lnTo>
                    <a:pt x="422147" y="0"/>
                  </a:lnTo>
                  <a:lnTo>
                    <a:pt x="0" y="0"/>
                  </a:lnTo>
                  <a:lnTo>
                    <a:pt x="0" y="83819"/>
                  </a:lnTo>
                  <a:lnTo>
                    <a:pt x="422147" y="83819"/>
                  </a:lnTo>
                  <a:close/>
                </a:path>
              </a:pathLst>
            </a:custGeom>
            <a:solidFill>
              <a:srgbClr val="3333CC"/>
            </a:solidFill>
          </p:spPr>
          <p:txBody>
            <a:bodyPr wrap="square" lIns="0" tIns="0" rIns="0" bIns="0" rtlCol="0"/>
            <a:lstStyle/>
            <a:p>
              <a:endParaRPr/>
            </a:p>
          </p:txBody>
        </p:sp>
        <p:sp>
          <p:nvSpPr>
            <p:cNvPr id="6" name="object 6"/>
            <p:cNvSpPr/>
            <p:nvPr/>
          </p:nvSpPr>
          <p:spPr>
            <a:xfrm>
              <a:off x="1486547" y="592073"/>
              <a:ext cx="31750" cy="614680"/>
            </a:xfrm>
            <a:custGeom>
              <a:avLst/>
              <a:gdLst/>
              <a:ahLst/>
              <a:cxnLst/>
              <a:rect l="l" t="t" r="r" b="b"/>
              <a:pathLst>
                <a:path w="31750" h="614680">
                  <a:moveTo>
                    <a:pt x="31241" y="614171"/>
                  </a:moveTo>
                  <a:lnTo>
                    <a:pt x="31241" y="0"/>
                  </a:lnTo>
                  <a:lnTo>
                    <a:pt x="0" y="0"/>
                  </a:lnTo>
                  <a:lnTo>
                    <a:pt x="0" y="614171"/>
                  </a:lnTo>
                  <a:lnTo>
                    <a:pt x="31241" y="614171"/>
                  </a:lnTo>
                  <a:close/>
                </a:path>
              </a:pathLst>
            </a:custGeom>
            <a:solidFill>
              <a:srgbClr val="1C1C1C"/>
            </a:solidFill>
          </p:spPr>
          <p:txBody>
            <a:bodyPr wrap="square" lIns="0" tIns="0" rIns="0" bIns="0" rtlCol="0"/>
            <a:lstStyle/>
            <a:p>
              <a:endParaRPr/>
            </a:p>
          </p:txBody>
        </p:sp>
        <p:pic>
          <p:nvPicPr>
            <p:cNvPr id="7" name="object 7"/>
            <p:cNvPicPr/>
            <p:nvPr/>
          </p:nvPicPr>
          <p:blipFill>
            <a:blip r:embed="rId3" cstate="print"/>
            <a:stretch>
              <a:fillRect/>
            </a:stretch>
          </p:blipFill>
          <p:spPr>
            <a:xfrm>
              <a:off x="851039" y="1049273"/>
              <a:ext cx="8593836" cy="156972"/>
            </a:xfrm>
            <a:prstGeom prst="rect">
              <a:avLst/>
            </a:prstGeom>
          </p:spPr>
        </p:pic>
      </p:grpSp>
      <p:sp>
        <p:nvSpPr>
          <p:cNvPr id="8" name="object 8"/>
          <p:cNvSpPr txBox="1">
            <a:spLocks noGrp="1"/>
          </p:cNvSpPr>
          <p:nvPr>
            <p:ph type="title"/>
          </p:nvPr>
        </p:nvSpPr>
        <p:spPr>
          <a:xfrm>
            <a:off x="1996573" y="551180"/>
            <a:ext cx="2125345" cy="513080"/>
          </a:xfrm>
          <a:prstGeom prst="rect">
            <a:avLst/>
          </a:prstGeom>
        </p:spPr>
        <p:txBody>
          <a:bodyPr vert="horz" wrap="square" lIns="0" tIns="12065" rIns="0" bIns="0" rtlCol="0">
            <a:spAutoFit/>
          </a:bodyPr>
          <a:lstStyle/>
          <a:p>
            <a:pPr marL="12700">
              <a:lnSpc>
                <a:spcPct val="100000"/>
              </a:lnSpc>
              <a:spcBef>
                <a:spcPts val="95"/>
              </a:spcBef>
            </a:pPr>
            <a:r>
              <a:rPr i="1" spc="-5" dirty="0">
                <a:solidFill>
                  <a:srgbClr val="FF0000"/>
                </a:solidFill>
                <a:latin typeface="Times New Roman"/>
                <a:cs typeface="Times New Roman"/>
              </a:rPr>
              <a:t>Example</a:t>
            </a:r>
            <a:r>
              <a:rPr i="1" spc="-65" dirty="0">
                <a:solidFill>
                  <a:srgbClr val="FF0000"/>
                </a:solidFill>
                <a:latin typeface="Times New Roman"/>
                <a:cs typeface="Times New Roman"/>
              </a:rPr>
              <a:t> </a:t>
            </a:r>
            <a:r>
              <a:rPr i="1" spc="-5" dirty="0">
                <a:solidFill>
                  <a:srgbClr val="FF0000"/>
                </a:solidFill>
                <a:latin typeface="Times New Roman"/>
                <a:cs typeface="Times New Roman"/>
              </a:rPr>
              <a:t>2.5</a:t>
            </a:r>
          </a:p>
        </p:txBody>
      </p:sp>
      <p:grpSp>
        <p:nvGrpSpPr>
          <p:cNvPr id="9" name="object 9"/>
          <p:cNvGrpSpPr/>
          <p:nvPr/>
        </p:nvGrpSpPr>
        <p:grpSpPr>
          <a:xfrm>
            <a:off x="851039" y="1206246"/>
            <a:ext cx="1153160" cy="438150"/>
            <a:chOff x="851039" y="1206246"/>
            <a:chExt cx="1153160" cy="438150"/>
          </a:xfrm>
        </p:grpSpPr>
        <p:sp>
          <p:nvSpPr>
            <p:cNvPr id="10" name="object 10"/>
            <p:cNvSpPr/>
            <p:nvPr/>
          </p:nvSpPr>
          <p:spPr>
            <a:xfrm>
              <a:off x="1265567" y="1206246"/>
              <a:ext cx="422275" cy="391160"/>
            </a:xfrm>
            <a:custGeom>
              <a:avLst/>
              <a:gdLst/>
              <a:ahLst/>
              <a:cxnLst/>
              <a:rect l="l" t="t" r="r" b="b"/>
              <a:pathLst>
                <a:path w="422275" h="391159">
                  <a:moveTo>
                    <a:pt x="422147" y="390905"/>
                  </a:moveTo>
                  <a:lnTo>
                    <a:pt x="422147" y="0"/>
                  </a:lnTo>
                  <a:lnTo>
                    <a:pt x="0" y="0"/>
                  </a:lnTo>
                  <a:lnTo>
                    <a:pt x="0" y="390905"/>
                  </a:lnTo>
                  <a:lnTo>
                    <a:pt x="422147" y="390905"/>
                  </a:lnTo>
                  <a:close/>
                </a:path>
              </a:pathLst>
            </a:custGeom>
            <a:solidFill>
              <a:srgbClr val="3333CC"/>
            </a:solidFill>
          </p:spPr>
          <p:txBody>
            <a:bodyPr wrap="square" lIns="0" tIns="0" rIns="0" bIns="0" rtlCol="0"/>
            <a:lstStyle/>
            <a:p>
              <a:endParaRPr/>
            </a:p>
          </p:txBody>
        </p:sp>
        <p:pic>
          <p:nvPicPr>
            <p:cNvPr id="11" name="object 11"/>
            <p:cNvPicPr/>
            <p:nvPr/>
          </p:nvPicPr>
          <p:blipFill>
            <a:blip r:embed="rId4" cstate="print"/>
            <a:stretch>
              <a:fillRect/>
            </a:stretch>
          </p:blipFill>
          <p:spPr>
            <a:xfrm>
              <a:off x="1635899" y="1206246"/>
              <a:ext cx="368045" cy="390905"/>
            </a:xfrm>
            <a:prstGeom prst="rect">
              <a:avLst/>
            </a:prstGeom>
          </p:spPr>
        </p:pic>
        <p:pic>
          <p:nvPicPr>
            <p:cNvPr id="12" name="object 12"/>
            <p:cNvPicPr/>
            <p:nvPr/>
          </p:nvPicPr>
          <p:blipFill>
            <a:blip r:embed="rId5" cstate="print"/>
            <a:stretch>
              <a:fillRect/>
            </a:stretch>
          </p:blipFill>
          <p:spPr>
            <a:xfrm>
              <a:off x="851039" y="1206246"/>
              <a:ext cx="560832" cy="265175"/>
            </a:xfrm>
            <a:prstGeom prst="rect">
              <a:avLst/>
            </a:prstGeom>
          </p:spPr>
        </p:pic>
        <p:sp>
          <p:nvSpPr>
            <p:cNvPr id="13" name="object 13"/>
            <p:cNvSpPr/>
            <p:nvPr/>
          </p:nvSpPr>
          <p:spPr>
            <a:xfrm>
              <a:off x="1486547" y="1206246"/>
              <a:ext cx="31750" cy="438150"/>
            </a:xfrm>
            <a:custGeom>
              <a:avLst/>
              <a:gdLst/>
              <a:ahLst/>
              <a:cxnLst/>
              <a:rect l="l" t="t" r="r" b="b"/>
              <a:pathLst>
                <a:path w="31750" h="438150">
                  <a:moveTo>
                    <a:pt x="31242" y="438150"/>
                  </a:moveTo>
                  <a:lnTo>
                    <a:pt x="31241" y="0"/>
                  </a:lnTo>
                  <a:lnTo>
                    <a:pt x="0" y="0"/>
                  </a:lnTo>
                  <a:lnTo>
                    <a:pt x="0" y="438150"/>
                  </a:lnTo>
                  <a:lnTo>
                    <a:pt x="31242" y="438150"/>
                  </a:lnTo>
                  <a:close/>
                </a:path>
              </a:pathLst>
            </a:custGeom>
            <a:solidFill>
              <a:srgbClr val="1C1C1C"/>
            </a:solidFill>
          </p:spPr>
          <p:txBody>
            <a:bodyPr wrap="square" lIns="0" tIns="0" rIns="0" bIns="0" rtlCol="0"/>
            <a:lstStyle/>
            <a:p>
              <a:endParaRPr/>
            </a:p>
          </p:txBody>
        </p:sp>
      </p:grpSp>
      <p:grpSp>
        <p:nvGrpSpPr>
          <p:cNvPr id="14" name="object 14"/>
          <p:cNvGrpSpPr/>
          <p:nvPr/>
        </p:nvGrpSpPr>
        <p:grpSpPr>
          <a:xfrm>
            <a:off x="1073543" y="3162300"/>
            <a:ext cx="8395335" cy="1943100"/>
            <a:chOff x="1073543" y="3162300"/>
            <a:chExt cx="8395335" cy="1943100"/>
          </a:xfrm>
        </p:grpSpPr>
        <p:sp>
          <p:nvSpPr>
            <p:cNvPr id="15" name="object 15"/>
            <p:cNvSpPr/>
            <p:nvPr/>
          </p:nvSpPr>
          <p:spPr>
            <a:xfrm>
              <a:off x="1079639" y="3168395"/>
              <a:ext cx="8382000" cy="609600"/>
            </a:xfrm>
            <a:custGeom>
              <a:avLst/>
              <a:gdLst/>
              <a:ahLst/>
              <a:cxnLst/>
              <a:rect l="l" t="t" r="r" b="b"/>
              <a:pathLst>
                <a:path w="8382000" h="609600">
                  <a:moveTo>
                    <a:pt x="8382000" y="609600"/>
                  </a:moveTo>
                  <a:lnTo>
                    <a:pt x="8382000" y="0"/>
                  </a:lnTo>
                  <a:lnTo>
                    <a:pt x="0" y="0"/>
                  </a:lnTo>
                  <a:lnTo>
                    <a:pt x="0" y="609600"/>
                  </a:lnTo>
                  <a:lnTo>
                    <a:pt x="8382000" y="609600"/>
                  </a:lnTo>
                  <a:close/>
                </a:path>
              </a:pathLst>
            </a:custGeom>
            <a:solidFill>
              <a:srgbClr val="FFFF00"/>
            </a:solidFill>
          </p:spPr>
          <p:txBody>
            <a:bodyPr wrap="square" lIns="0" tIns="0" rIns="0" bIns="0" rtlCol="0"/>
            <a:lstStyle/>
            <a:p>
              <a:endParaRPr/>
            </a:p>
          </p:txBody>
        </p:sp>
        <p:sp>
          <p:nvSpPr>
            <p:cNvPr id="16" name="object 16"/>
            <p:cNvSpPr/>
            <p:nvPr/>
          </p:nvSpPr>
          <p:spPr>
            <a:xfrm>
              <a:off x="1073543" y="3162300"/>
              <a:ext cx="8395335" cy="615950"/>
            </a:xfrm>
            <a:custGeom>
              <a:avLst/>
              <a:gdLst/>
              <a:ahLst/>
              <a:cxnLst/>
              <a:rect l="l" t="t" r="r" b="b"/>
              <a:pathLst>
                <a:path w="8395335" h="615950">
                  <a:moveTo>
                    <a:pt x="8394953" y="615696"/>
                  </a:moveTo>
                  <a:lnTo>
                    <a:pt x="8394953" y="0"/>
                  </a:lnTo>
                  <a:lnTo>
                    <a:pt x="0" y="0"/>
                  </a:lnTo>
                  <a:lnTo>
                    <a:pt x="0" y="615696"/>
                  </a:lnTo>
                  <a:lnTo>
                    <a:pt x="6095" y="615696"/>
                  </a:lnTo>
                  <a:lnTo>
                    <a:pt x="6095" y="12954"/>
                  </a:lnTo>
                  <a:lnTo>
                    <a:pt x="12953" y="6096"/>
                  </a:lnTo>
                  <a:lnTo>
                    <a:pt x="12954" y="12954"/>
                  </a:lnTo>
                  <a:lnTo>
                    <a:pt x="8381999" y="12954"/>
                  </a:lnTo>
                  <a:lnTo>
                    <a:pt x="8381999" y="6095"/>
                  </a:lnTo>
                  <a:lnTo>
                    <a:pt x="8388083" y="12954"/>
                  </a:lnTo>
                  <a:lnTo>
                    <a:pt x="8388083" y="615696"/>
                  </a:lnTo>
                  <a:lnTo>
                    <a:pt x="8394953" y="615696"/>
                  </a:lnTo>
                  <a:close/>
                </a:path>
                <a:path w="8395335" h="615950">
                  <a:moveTo>
                    <a:pt x="12953" y="12954"/>
                  </a:moveTo>
                  <a:lnTo>
                    <a:pt x="12953" y="6096"/>
                  </a:lnTo>
                  <a:lnTo>
                    <a:pt x="6095" y="12954"/>
                  </a:lnTo>
                  <a:lnTo>
                    <a:pt x="12953" y="12954"/>
                  </a:lnTo>
                  <a:close/>
                </a:path>
                <a:path w="8395335" h="615950">
                  <a:moveTo>
                    <a:pt x="12953" y="615696"/>
                  </a:moveTo>
                  <a:lnTo>
                    <a:pt x="12953" y="12954"/>
                  </a:lnTo>
                  <a:lnTo>
                    <a:pt x="6095" y="12954"/>
                  </a:lnTo>
                  <a:lnTo>
                    <a:pt x="6095" y="615696"/>
                  </a:lnTo>
                  <a:lnTo>
                    <a:pt x="12953" y="615696"/>
                  </a:lnTo>
                  <a:close/>
                </a:path>
                <a:path w="8395335" h="615950">
                  <a:moveTo>
                    <a:pt x="8388083" y="12954"/>
                  </a:moveTo>
                  <a:lnTo>
                    <a:pt x="8381999" y="6095"/>
                  </a:lnTo>
                  <a:lnTo>
                    <a:pt x="8381999" y="12954"/>
                  </a:lnTo>
                  <a:lnTo>
                    <a:pt x="8388083" y="12954"/>
                  </a:lnTo>
                  <a:close/>
                </a:path>
                <a:path w="8395335" h="615950">
                  <a:moveTo>
                    <a:pt x="8388083" y="615696"/>
                  </a:moveTo>
                  <a:lnTo>
                    <a:pt x="8388083" y="12954"/>
                  </a:lnTo>
                  <a:lnTo>
                    <a:pt x="8381999" y="12954"/>
                  </a:lnTo>
                  <a:lnTo>
                    <a:pt x="8381999" y="615696"/>
                  </a:lnTo>
                  <a:lnTo>
                    <a:pt x="8388083" y="615696"/>
                  </a:lnTo>
                  <a:close/>
                </a:path>
              </a:pathLst>
            </a:custGeom>
            <a:solidFill>
              <a:srgbClr val="000000"/>
            </a:solidFill>
          </p:spPr>
          <p:txBody>
            <a:bodyPr wrap="square" lIns="0" tIns="0" rIns="0" bIns="0" rtlCol="0"/>
            <a:lstStyle/>
            <a:p>
              <a:endParaRPr/>
            </a:p>
          </p:txBody>
        </p:sp>
        <p:sp>
          <p:nvSpPr>
            <p:cNvPr id="17" name="object 17"/>
            <p:cNvSpPr/>
            <p:nvPr/>
          </p:nvSpPr>
          <p:spPr>
            <a:xfrm>
              <a:off x="1079639" y="3777233"/>
              <a:ext cx="8382000" cy="858519"/>
            </a:xfrm>
            <a:custGeom>
              <a:avLst/>
              <a:gdLst/>
              <a:ahLst/>
              <a:cxnLst/>
              <a:rect l="l" t="t" r="r" b="b"/>
              <a:pathLst>
                <a:path w="8382000" h="858520">
                  <a:moveTo>
                    <a:pt x="8382000" y="858012"/>
                  </a:moveTo>
                  <a:lnTo>
                    <a:pt x="8382000" y="0"/>
                  </a:lnTo>
                  <a:lnTo>
                    <a:pt x="0" y="0"/>
                  </a:lnTo>
                  <a:lnTo>
                    <a:pt x="0" y="858012"/>
                  </a:lnTo>
                  <a:lnTo>
                    <a:pt x="8382000" y="858012"/>
                  </a:lnTo>
                  <a:close/>
                </a:path>
              </a:pathLst>
            </a:custGeom>
            <a:solidFill>
              <a:srgbClr val="FFFF00"/>
            </a:solidFill>
          </p:spPr>
          <p:txBody>
            <a:bodyPr wrap="square" lIns="0" tIns="0" rIns="0" bIns="0" rtlCol="0"/>
            <a:lstStyle/>
            <a:p>
              <a:endParaRPr/>
            </a:p>
          </p:txBody>
        </p:sp>
        <p:sp>
          <p:nvSpPr>
            <p:cNvPr id="18" name="object 18"/>
            <p:cNvSpPr/>
            <p:nvPr/>
          </p:nvSpPr>
          <p:spPr>
            <a:xfrm>
              <a:off x="1073543" y="3778008"/>
              <a:ext cx="8395335" cy="857250"/>
            </a:xfrm>
            <a:custGeom>
              <a:avLst/>
              <a:gdLst/>
              <a:ahLst/>
              <a:cxnLst/>
              <a:rect l="l" t="t" r="r" b="b"/>
              <a:pathLst>
                <a:path w="8395335" h="857250">
                  <a:moveTo>
                    <a:pt x="12954" y="0"/>
                  </a:moveTo>
                  <a:lnTo>
                    <a:pt x="0" y="0"/>
                  </a:lnTo>
                  <a:lnTo>
                    <a:pt x="0" y="857250"/>
                  </a:lnTo>
                  <a:lnTo>
                    <a:pt x="12954" y="857250"/>
                  </a:lnTo>
                  <a:lnTo>
                    <a:pt x="12954" y="0"/>
                  </a:lnTo>
                  <a:close/>
                </a:path>
                <a:path w="8395335" h="857250">
                  <a:moveTo>
                    <a:pt x="8394941" y="0"/>
                  </a:moveTo>
                  <a:lnTo>
                    <a:pt x="8382000" y="0"/>
                  </a:lnTo>
                  <a:lnTo>
                    <a:pt x="8382000" y="857250"/>
                  </a:lnTo>
                  <a:lnTo>
                    <a:pt x="8394941" y="857250"/>
                  </a:lnTo>
                  <a:lnTo>
                    <a:pt x="8394941" y="0"/>
                  </a:lnTo>
                  <a:close/>
                </a:path>
              </a:pathLst>
            </a:custGeom>
            <a:solidFill>
              <a:srgbClr val="000000"/>
            </a:solidFill>
          </p:spPr>
          <p:txBody>
            <a:bodyPr wrap="square" lIns="0" tIns="0" rIns="0" bIns="0" rtlCol="0"/>
            <a:lstStyle/>
            <a:p>
              <a:endParaRPr/>
            </a:p>
          </p:txBody>
        </p:sp>
        <p:sp>
          <p:nvSpPr>
            <p:cNvPr id="19" name="object 19"/>
            <p:cNvSpPr/>
            <p:nvPr/>
          </p:nvSpPr>
          <p:spPr>
            <a:xfrm>
              <a:off x="1079639" y="4634483"/>
              <a:ext cx="8382000" cy="464820"/>
            </a:xfrm>
            <a:custGeom>
              <a:avLst/>
              <a:gdLst/>
              <a:ahLst/>
              <a:cxnLst/>
              <a:rect l="l" t="t" r="r" b="b"/>
              <a:pathLst>
                <a:path w="8382000" h="464820">
                  <a:moveTo>
                    <a:pt x="8382000" y="464820"/>
                  </a:moveTo>
                  <a:lnTo>
                    <a:pt x="8382000" y="0"/>
                  </a:lnTo>
                  <a:lnTo>
                    <a:pt x="0" y="0"/>
                  </a:lnTo>
                  <a:lnTo>
                    <a:pt x="0" y="464820"/>
                  </a:lnTo>
                  <a:lnTo>
                    <a:pt x="8382000" y="464820"/>
                  </a:lnTo>
                  <a:close/>
                </a:path>
              </a:pathLst>
            </a:custGeom>
            <a:solidFill>
              <a:srgbClr val="FFFF00"/>
            </a:solidFill>
          </p:spPr>
          <p:txBody>
            <a:bodyPr wrap="square" lIns="0" tIns="0" rIns="0" bIns="0" rtlCol="0"/>
            <a:lstStyle/>
            <a:p>
              <a:endParaRPr/>
            </a:p>
          </p:txBody>
        </p:sp>
        <p:sp>
          <p:nvSpPr>
            <p:cNvPr id="20" name="object 20"/>
            <p:cNvSpPr/>
            <p:nvPr/>
          </p:nvSpPr>
          <p:spPr>
            <a:xfrm>
              <a:off x="1073543" y="4635246"/>
              <a:ext cx="8395335" cy="470534"/>
            </a:xfrm>
            <a:custGeom>
              <a:avLst/>
              <a:gdLst/>
              <a:ahLst/>
              <a:cxnLst/>
              <a:rect l="l" t="t" r="r" b="b"/>
              <a:pathLst>
                <a:path w="8395335" h="470535">
                  <a:moveTo>
                    <a:pt x="12954" y="457200"/>
                  </a:moveTo>
                  <a:lnTo>
                    <a:pt x="12954" y="0"/>
                  </a:lnTo>
                  <a:lnTo>
                    <a:pt x="0" y="0"/>
                  </a:lnTo>
                  <a:lnTo>
                    <a:pt x="0" y="470154"/>
                  </a:lnTo>
                  <a:lnTo>
                    <a:pt x="6096" y="470154"/>
                  </a:lnTo>
                  <a:lnTo>
                    <a:pt x="6096" y="457200"/>
                  </a:lnTo>
                  <a:lnTo>
                    <a:pt x="12954" y="457200"/>
                  </a:lnTo>
                  <a:close/>
                </a:path>
                <a:path w="8395335" h="470535">
                  <a:moveTo>
                    <a:pt x="8388083" y="457200"/>
                  </a:moveTo>
                  <a:lnTo>
                    <a:pt x="6096" y="457200"/>
                  </a:lnTo>
                  <a:lnTo>
                    <a:pt x="12954" y="464058"/>
                  </a:lnTo>
                  <a:lnTo>
                    <a:pt x="12954" y="470154"/>
                  </a:lnTo>
                  <a:lnTo>
                    <a:pt x="8382000" y="470153"/>
                  </a:lnTo>
                  <a:lnTo>
                    <a:pt x="8382000" y="464057"/>
                  </a:lnTo>
                  <a:lnTo>
                    <a:pt x="8388083" y="457200"/>
                  </a:lnTo>
                  <a:close/>
                </a:path>
                <a:path w="8395335" h="470535">
                  <a:moveTo>
                    <a:pt x="12954" y="470154"/>
                  </a:moveTo>
                  <a:lnTo>
                    <a:pt x="12954" y="464058"/>
                  </a:lnTo>
                  <a:lnTo>
                    <a:pt x="6096" y="457200"/>
                  </a:lnTo>
                  <a:lnTo>
                    <a:pt x="6096" y="470154"/>
                  </a:lnTo>
                  <a:lnTo>
                    <a:pt x="12954" y="470154"/>
                  </a:lnTo>
                  <a:close/>
                </a:path>
                <a:path w="8395335" h="470535">
                  <a:moveTo>
                    <a:pt x="8394954" y="470153"/>
                  </a:moveTo>
                  <a:lnTo>
                    <a:pt x="8394954" y="0"/>
                  </a:lnTo>
                  <a:lnTo>
                    <a:pt x="8382000" y="0"/>
                  </a:lnTo>
                  <a:lnTo>
                    <a:pt x="8382000" y="457200"/>
                  </a:lnTo>
                  <a:lnTo>
                    <a:pt x="8388083" y="457200"/>
                  </a:lnTo>
                  <a:lnTo>
                    <a:pt x="8388083" y="470153"/>
                  </a:lnTo>
                  <a:lnTo>
                    <a:pt x="8394954" y="470153"/>
                  </a:lnTo>
                  <a:close/>
                </a:path>
                <a:path w="8395335" h="470535">
                  <a:moveTo>
                    <a:pt x="8388083" y="470153"/>
                  </a:moveTo>
                  <a:lnTo>
                    <a:pt x="8388083" y="457200"/>
                  </a:lnTo>
                  <a:lnTo>
                    <a:pt x="8382000" y="464057"/>
                  </a:lnTo>
                  <a:lnTo>
                    <a:pt x="8382000" y="470153"/>
                  </a:lnTo>
                  <a:lnTo>
                    <a:pt x="8388083" y="470153"/>
                  </a:lnTo>
                  <a:close/>
                </a:path>
              </a:pathLst>
            </a:custGeom>
            <a:solidFill>
              <a:srgbClr val="000000"/>
            </a:solidFill>
          </p:spPr>
          <p:txBody>
            <a:bodyPr wrap="square" lIns="0" tIns="0" rIns="0" bIns="0" rtlCol="0"/>
            <a:lstStyle/>
            <a:p>
              <a:endParaRPr/>
            </a:p>
          </p:txBody>
        </p:sp>
      </p:grpSp>
      <p:sp>
        <p:nvSpPr>
          <p:cNvPr id="21" name="object 21"/>
          <p:cNvSpPr txBox="1"/>
          <p:nvPr/>
        </p:nvSpPr>
        <p:spPr>
          <a:xfrm>
            <a:off x="1082173" y="1817624"/>
            <a:ext cx="8375650" cy="3282950"/>
          </a:xfrm>
          <a:prstGeom prst="rect">
            <a:avLst/>
          </a:prstGeom>
        </p:spPr>
        <p:txBody>
          <a:bodyPr vert="horz" wrap="square" lIns="0" tIns="12700" rIns="0" bIns="0" rtlCol="0">
            <a:spAutoFit/>
          </a:bodyPr>
          <a:lstStyle/>
          <a:p>
            <a:pPr marL="12700" marR="5080">
              <a:lnSpc>
                <a:spcPct val="100000"/>
              </a:lnSpc>
              <a:spcBef>
                <a:spcPts val="100"/>
              </a:spcBef>
            </a:pPr>
            <a:r>
              <a:rPr lang="en-US" sz="2800" b="1" i="1" spc="300" dirty="0">
                <a:latin typeface="Times New Roman"/>
                <a:cs typeface="Times New Roman"/>
              </a:rPr>
              <a:t>A</a:t>
            </a:r>
            <a:r>
              <a:rPr sz="2800" b="1" i="1" spc="300" dirty="0">
                <a:latin typeface="Times New Roman"/>
                <a:cs typeface="Times New Roman"/>
              </a:rPr>
              <a:t> </a:t>
            </a:r>
            <a:r>
              <a:rPr sz="2800" b="1" i="1" spc="-5" dirty="0">
                <a:latin typeface="Times New Roman"/>
                <a:cs typeface="Times New Roman"/>
              </a:rPr>
              <a:t>port</a:t>
            </a:r>
            <a:r>
              <a:rPr sz="2800" b="1" i="1" spc="305" dirty="0">
                <a:latin typeface="Times New Roman"/>
                <a:cs typeface="Times New Roman"/>
              </a:rPr>
              <a:t> </a:t>
            </a:r>
            <a:r>
              <a:rPr sz="2800" b="1" i="1" spc="-5" dirty="0">
                <a:latin typeface="Times New Roman"/>
                <a:cs typeface="Times New Roman"/>
              </a:rPr>
              <a:t>address</a:t>
            </a:r>
            <a:r>
              <a:rPr sz="2800" b="1" i="1" spc="300" dirty="0">
                <a:latin typeface="Times New Roman"/>
                <a:cs typeface="Times New Roman"/>
              </a:rPr>
              <a:t> </a:t>
            </a:r>
            <a:r>
              <a:rPr sz="2800" b="1" i="1" spc="-5" dirty="0">
                <a:latin typeface="Times New Roman"/>
                <a:cs typeface="Times New Roman"/>
              </a:rPr>
              <a:t>is</a:t>
            </a:r>
            <a:r>
              <a:rPr sz="2800" b="1" i="1" spc="305" dirty="0">
                <a:latin typeface="Times New Roman"/>
                <a:cs typeface="Times New Roman"/>
              </a:rPr>
              <a:t> </a:t>
            </a:r>
            <a:r>
              <a:rPr sz="2800" b="1" i="1" dirty="0">
                <a:latin typeface="Times New Roman"/>
                <a:cs typeface="Times New Roman"/>
              </a:rPr>
              <a:t>a</a:t>
            </a:r>
            <a:r>
              <a:rPr sz="2800" b="1" i="1" spc="290" dirty="0">
                <a:latin typeface="Times New Roman"/>
                <a:cs typeface="Times New Roman"/>
              </a:rPr>
              <a:t> </a:t>
            </a:r>
            <a:r>
              <a:rPr sz="2800" b="1" i="1" spc="-5" dirty="0">
                <a:latin typeface="Times New Roman"/>
                <a:cs typeface="Times New Roman"/>
              </a:rPr>
              <a:t>16-bit </a:t>
            </a:r>
            <a:r>
              <a:rPr sz="2800" b="1" i="1" spc="-685" dirty="0">
                <a:latin typeface="Times New Roman"/>
                <a:cs typeface="Times New Roman"/>
              </a:rPr>
              <a:t> </a:t>
            </a:r>
            <a:r>
              <a:rPr sz="2800" b="1" i="1" dirty="0">
                <a:latin typeface="Times New Roman"/>
                <a:cs typeface="Times New Roman"/>
              </a:rPr>
              <a:t>address</a:t>
            </a:r>
            <a:r>
              <a:rPr sz="2800" b="1" i="1" spc="-40" dirty="0">
                <a:latin typeface="Times New Roman"/>
                <a:cs typeface="Times New Roman"/>
              </a:rPr>
              <a:t> </a:t>
            </a:r>
            <a:r>
              <a:rPr sz="2800" b="1" i="1" dirty="0">
                <a:latin typeface="Times New Roman"/>
                <a:cs typeface="Times New Roman"/>
              </a:rPr>
              <a:t>represented</a:t>
            </a:r>
            <a:r>
              <a:rPr sz="2800" b="1" i="1" spc="-30" dirty="0">
                <a:latin typeface="Times New Roman"/>
                <a:cs typeface="Times New Roman"/>
              </a:rPr>
              <a:t> </a:t>
            </a:r>
            <a:r>
              <a:rPr sz="2800" b="1" i="1" dirty="0">
                <a:latin typeface="Times New Roman"/>
                <a:cs typeface="Times New Roman"/>
              </a:rPr>
              <a:t>by</a:t>
            </a:r>
            <a:r>
              <a:rPr sz="2800" b="1" i="1" spc="-15" dirty="0">
                <a:latin typeface="Times New Roman"/>
                <a:cs typeface="Times New Roman"/>
              </a:rPr>
              <a:t> </a:t>
            </a:r>
            <a:r>
              <a:rPr sz="2800" b="1" i="1" dirty="0">
                <a:latin typeface="Times New Roman"/>
                <a:cs typeface="Times New Roman"/>
              </a:rPr>
              <a:t>one</a:t>
            </a:r>
            <a:r>
              <a:rPr sz="2800" b="1" i="1" spc="-20" dirty="0">
                <a:latin typeface="Times New Roman"/>
                <a:cs typeface="Times New Roman"/>
              </a:rPr>
              <a:t> </a:t>
            </a:r>
            <a:r>
              <a:rPr sz="2800" b="1" i="1" dirty="0">
                <a:latin typeface="Times New Roman"/>
                <a:cs typeface="Times New Roman"/>
              </a:rPr>
              <a:t>decimal</a:t>
            </a:r>
            <a:r>
              <a:rPr sz="2800" b="1" i="1" spc="-35" dirty="0">
                <a:latin typeface="Times New Roman"/>
                <a:cs typeface="Times New Roman"/>
              </a:rPr>
              <a:t> </a:t>
            </a:r>
            <a:r>
              <a:rPr sz="2800" b="1" i="1" dirty="0">
                <a:latin typeface="Times New Roman"/>
                <a:cs typeface="Times New Roman"/>
              </a:rPr>
              <a:t>number</a:t>
            </a:r>
            <a:r>
              <a:rPr sz="2800" b="1" i="1" spc="-15" dirty="0">
                <a:latin typeface="Times New Roman"/>
                <a:cs typeface="Times New Roman"/>
              </a:rPr>
              <a:t> </a:t>
            </a:r>
            <a:r>
              <a:rPr sz="2800" b="1" i="1" dirty="0">
                <a:latin typeface="Times New Roman"/>
                <a:cs typeface="Times New Roman"/>
              </a:rPr>
              <a:t>as</a:t>
            </a:r>
            <a:r>
              <a:rPr sz="2800" b="1" i="1" spc="-15" dirty="0">
                <a:latin typeface="Times New Roman"/>
                <a:cs typeface="Times New Roman"/>
              </a:rPr>
              <a:t> </a:t>
            </a:r>
            <a:r>
              <a:rPr sz="2800" b="1" i="1" dirty="0">
                <a:latin typeface="Times New Roman"/>
                <a:cs typeface="Times New Roman"/>
              </a:rPr>
              <a:t>shown.</a:t>
            </a:r>
            <a:endParaRPr sz="2800" dirty="0">
              <a:latin typeface="Times New Roman"/>
              <a:cs typeface="Times New Roman"/>
            </a:endParaRPr>
          </a:p>
          <a:p>
            <a:pPr>
              <a:lnSpc>
                <a:spcPct val="100000"/>
              </a:lnSpc>
              <a:spcBef>
                <a:spcPts val="40"/>
              </a:spcBef>
            </a:pPr>
            <a:endParaRPr sz="3500" dirty="0">
              <a:latin typeface="Times New Roman"/>
              <a:cs typeface="Times New Roman"/>
            </a:endParaRPr>
          </a:p>
          <a:p>
            <a:pPr marL="635" algn="ctr">
              <a:lnSpc>
                <a:spcPct val="100000"/>
              </a:lnSpc>
            </a:pPr>
            <a:r>
              <a:rPr sz="3200" b="1" spc="-5" dirty="0">
                <a:solidFill>
                  <a:srgbClr val="3333CC"/>
                </a:solidFill>
                <a:latin typeface="Times New Roman"/>
                <a:cs typeface="Times New Roman"/>
              </a:rPr>
              <a:t>753</a:t>
            </a:r>
            <a:endParaRPr sz="3200" dirty="0">
              <a:latin typeface="Times New Roman"/>
              <a:cs typeface="Times New Roman"/>
            </a:endParaRPr>
          </a:p>
          <a:p>
            <a:pPr>
              <a:lnSpc>
                <a:spcPct val="100000"/>
              </a:lnSpc>
              <a:spcBef>
                <a:spcPts val="5"/>
              </a:spcBef>
            </a:pPr>
            <a:endParaRPr sz="3350" dirty="0">
              <a:latin typeface="Times New Roman"/>
              <a:cs typeface="Times New Roman"/>
            </a:endParaRPr>
          </a:p>
          <a:p>
            <a:pPr marL="1648460" marR="1639570" algn="ctr">
              <a:lnSpc>
                <a:spcPct val="100000"/>
              </a:lnSpc>
            </a:pPr>
            <a:r>
              <a:rPr sz="2800" b="1" dirty="0">
                <a:latin typeface="Times New Roman"/>
                <a:cs typeface="Times New Roman"/>
              </a:rPr>
              <a:t>A</a:t>
            </a:r>
            <a:r>
              <a:rPr sz="2800" b="1" spc="-165" dirty="0">
                <a:latin typeface="Times New Roman"/>
                <a:cs typeface="Times New Roman"/>
              </a:rPr>
              <a:t> </a:t>
            </a:r>
            <a:r>
              <a:rPr sz="2800" b="1" dirty="0">
                <a:latin typeface="Times New Roman"/>
                <a:cs typeface="Times New Roman"/>
              </a:rPr>
              <a:t>16-bit</a:t>
            </a:r>
            <a:r>
              <a:rPr sz="2800" b="1" spc="-5" dirty="0">
                <a:latin typeface="Times New Roman"/>
                <a:cs typeface="Times New Roman"/>
              </a:rPr>
              <a:t> </a:t>
            </a:r>
            <a:r>
              <a:rPr sz="2800" b="1" dirty="0">
                <a:latin typeface="Times New Roman"/>
                <a:cs typeface="Times New Roman"/>
              </a:rPr>
              <a:t>port</a:t>
            </a:r>
            <a:r>
              <a:rPr sz="2800" b="1" spc="-5" dirty="0">
                <a:latin typeface="Times New Roman"/>
                <a:cs typeface="Times New Roman"/>
              </a:rPr>
              <a:t> </a:t>
            </a:r>
            <a:r>
              <a:rPr sz="2800" b="1" dirty="0">
                <a:latin typeface="Times New Roman"/>
                <a:cs typeface="Times New Roman"/>
              </a:rPr>
              <a:t>add</a:t>
            </a:r>
            <a:r>
              <a:rPr sz="2800" b="1" spc="-50" dirty="0">
                <a:latin typeface="Times New Roman"/>
                <a:cs typeface="Times New Roman"/>
              </a:rPr>
              <a:t>r</a:t>
            </a:r>
            <a:r>
              <a:rPr sz="2800" b="1" dirty="0">
                <a:latin typeface="Times New Roman"/>
                <a:cs typeface="Times New Roman"/>
              </a:rPr>
              <a:t>ess</a:t>
            </a:r>
            <a:r>
              <a:rPr sz="2800" b="1" spc="-25" dirty="0">
                <a:latin typeface="Times New Roman"/>
                <a:cs typeface="Times New Roman"/>
              </a:rPr>
              <a:t> </a:t>
            </a:r>
            <a:r>
              <a:rPr sz="2800" b="1" spc="-50" dirty="0">
                <a:latin typeface="Times New Roman"/>
                <a:cs typeface="Times New Roman"/>
              </a:rPr>
              <a:t>r</a:t>
            </a:r>
            <a:r>
              <a:rPr sz="2800" b="1" spc="-5" dirty="0">
                <a:latin typeface="Times New Roman"/>
                <a:cs typeface="Times New Roman"/>
              </a:rPr>
              <a:t>e</a:t>
            </a:r>
            <a:r>
              <a:rPr sz="2800" b="1" dirty="0">
                <a:latin typeface="Times New Roman"/>
                <a:cs typeface="Times New Roman"/>
              </a:rPr>
              <a:t>p</a:t>
            </a:r>
            <a:r>
              <a:rPr sz="2800" b="1" spc="-50" dirty="0">
                <a:latin typeface="Times New Roman"/>
                <a:cs typeface="Times New Roman"/>
              </a:rPr>
              <a:t>r</a:t>
            </a:r>
            <a:r>
              <a:rPr sz="2800" b="1" dirty="0">
                <a:latin typeface="Times New Roman"/>
                <a:cs typeface="Times New Roman"/>
              </a:rPr>
              <a:t>esented  as</a:t>
            </a:r>
            <a:r>
              <a:rPr sz="2800" b="1" spc="-20" dirty="0">
                <a:latin typeface="Times New Roman"/>
                <a:cs typeface="Times New Roman"/>
              </a:rPr>
              <a:t> </a:t>
            </a:r>
            <a:r>
              <a:rPr sz="2800" b="1" dirty="0">
                <a:latin typeface="Times New Roman"/>
                <a:cs typeface="Times New Roman"/>
              </a:rPr>
              <a:t>one</a:t>
            </a:r>
            <a:r>
              <a:rPr sz="2800" b="1" spc="-20" dirty="0">
                <a:latin typeface="Times New Roman"/>
                <a:cs typeface="Times New Roman"/>
              </a:rPr>
              <a:t> </a:t>
            </a:r>
            <a:r>
              <a:rPr sz="2800" b="1" dirty="0">
                <a:latin typeface="Times New Roman"/>
                <a:cs typeface="Times New Roman"/>
              </a:rPr>
              <a:t>single</a:t>
            </a:r>
            <a:r>
              <a:rPr sz="2800" b="1" spc="-15" dirty="0">
                <a:latin typeface="Times New Roman"/>
                <a:cs typeface="Times New Roman"/>
              </a:rPr>
              <a:t> </a:t>
            </a:r>
            <a:r>
              <a:rPr sz="2800" b="1" spc="-40" dirty="0">
                <a:latin typeface="Times New Roman"/>
                <a:cs typeface="Times New Roman"/>
              </a:rPr>
              <a:t>number.</a:t>
            </a:r>
            <a:endParaRPr sz="2800" dirty="0">
              <a:latin typeface="Times New Roman"/>
              <a:cs typeface="Times New Roman"/>
            </a:endParaRPr>
          </a:p>
        </p:txBody>
      </p:sp>
      <p:sp>
        <p:nvSpPr>
          <p:cNvPr id="22" name="object 22"/>
          <p:cNvSpPr txBox="1">
            <a:spLocks noGrp="1"/>
          </p:cNvSpPr>
          <p:nvPr>
            <p:ph type="sldNum" sz="quarter" idx="7"/>
          </p:nvPr>
        </p:nvSpPr>
        <p:spPr>
          <a:prstGeom prst="rect">
            <a:avLst/>
          </a:prstGeom>
        </p:spPr>
        <p:txBody>
          <a:bodyPr vert="horz" wrap="square" lIns="0" tIns="0" rIns="0" bIns="0" rtlCol="0">
            <a:spAutoFit/>
          </a:bodyPr>
          <a:lstStyle/>
          <a:p>
            <a:pPr marL="12700">
              <a:lnSpc>
                <a:spcPts val="2310"/>
              </a:lnSpc>
            </a:pPr>
            <a:r>
              <a:rPr spc="-5" dirty="0"/>
              <a:t>2.</a:t>
            </a:r>
            <a:fld id="{81D60167-4931-47E6-BA6A-407CBD079E47}" type="slidenum">
              <a:rPr spc="-5" dirty="0"/>
              <a:t>59</a:t>
            </a:fld>
            <a:endParaRPr spc="-5"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927239" y="539495"/>
            <a:ext cx="8763000" cy="76200"/>
          </a:xfrm>
          <a:custGeom>
            <a:avLst/>
            <a:gdLst/>
            <a:ahLst/>
            <a:cxnLst/>
            <a:rect l="l" t="t" r="r" b="b"/>
            <a:pathLst>
              <a:path w="8763000" h="76200">
                <a:moveTo>
                  <a:pt x="8763000" y="76200"/>
                </a:moveTo>
                <a:lnTo>
                  <a:pt x="8763000" y="0"/>
                </a:lnTo>
                <a:lnTo>
                  <a:pt x="0" y="0"/>
                </a:lnTo>
                <a:lnTo>
                  <a:pt x="0" y="76200"/>
                </a:lnTo>
                <a:lnTo>
                  <a:pt x="8763000" y="76200"/>
                </a:lnTo>
                <a:close/>
              </a:path>
            </a:pathLst>
          </a:custGeom>
          <a:solidFill>
            <a:srgbClr val="FF0000"/>
          </a:solidFill>
        </p:spPr>
        <p:txBody>
          <a:bodyPr wrap="square" lIns="0" tIns="0" rIns="0" bIns="0" rtlCol="0"/>
          <a:lstStyle/>
          <a:p>
            <a:endParaRPr/>
          </a:p>
        </p:txBody>
      </p:sp>
      <p:sp>
        <p:nvSpPr>
          <p:cNvPr id="3" name="object 3"/>
          <p:cNvSpPr txBox="1">
            <a:spLocks noGrp="1"/>
          </p:cNvSpPr>
          <p:nvPr>
            <p:ph type="title"/>
          </p:nvPr>
        </p:nvSpPr>
        <p:spPr>
          <a:xfrm>
            <a:off x="1158373" y="828547"/>
            <a:ext cx="4642485" cy="391160"/>
          </a:xfrm>
          <a:prstGeom prst="rect">
            <a:avLst/>
          </a:prstGeom>
        </p:spPr>
        <p:txBody>
          <a:bodyPr vert="horz" wrap="square" lIns="0" tIns="12700" rIns="0" bIns="0" rtlCol="0">
            <a:spAutoFit/>
          </a:bodyPr>
          <a:lstStyle/>
          <a:p>
            <a:pPr marL="12700">
              <a:lnSpc>
                <a:spcPct val="100000"/>
              </a:lnSpc>
              <a:spcBef>
                <a:spcPts val="100"/>
              </a:spcBef>
              <a:tabLst>
                <a:tab pos="1477645" algn="l"/>
              </a:tabLst>
            </a:pPr>
            <a:r>
              <a:rPr sz="2400" spc="-10" dirty="0">
                <a:solidFill>
                  <a:srgbClr val="3333CC"/>
                </a:solidFill>
              </a:rPr>
              <a:t>Figure</a:t>
            </a:r>
            <a:r>
              <a:rPr sz="2400" spc="-20" dirty="0">
                <a:solidFill>
                  <a:srgbClr val="3333CC"/>
                </a:solidFill>
              </a:rPr>
              <a:t> </a:t>
            </a:r>
            <a:r>
              <a:rPr sz="2400" dirty="0">
                <a:solidFill>
                  <a:srgbClr val="3333CC"/>
                </a:solidFill>
              </a:rPr>
              <a:t>2.2	</a:t>
            </a:r>
            <a:r>
              <a:rPr sz="2000" i="1" spc="-5" dirty="0">
                <a:latin typeface="Times New Roman"/>
                <a:cs typeface="Times New Roman"/>
              </a:rPr>
              <a:t>Seven</a:t>
            </a:r>
            <a:r>
              <a:rPr sz="2000" i="1" dirty="0">
                <a:latin typeface="Times New Roman"/>
                <a:cs typeface="Times New Roman"/>
              </a:rPr>
              <a:t> </a:t>
            </a:r>
            <a:r>
              <a:rPr sz="2000" i="1" spc="-5" dirty="0">
                <a:latin typeface="Times New Roman"/>
                <a:cs typeface="Times New Roman"/>
              </a:rPr>
              <a:t>layers</a:t>
            </a:r>
            <a:r>
              <a:rPr sz="2000" i="1" spc="-20" dirty="0">
                <a:latin typeface="Times New Roman"/>
                <a:cs typeface="Times New Roman"/>
              </a:rPr>
              <a:t> </a:t>
            </a:r>
            <a:r>
              <a:rPr sz="2000" i="1" spc="-5" dirty="0">
                <a:latin typeface="Times New Roman"/>
                <a:cs typeface="Times New Roman"/>
              </a:rPr>
              <a:t>of</a:t>
            </a:r>
            <a:r>
              <a:rPr sz="2000" i="1" spc="-10" dirty="0">
                <a:latin typeface="Times New Roman"/>
                <a:cs typeface="Times New Roman"/>
              </a:rPr>
              <a:t> </a:t>
            </a:r>
            <a:r>
              <a:rPr sz="2000" i="1" spc="-5" dirty="0">
                <a:latin typeface="Times New Roman"/>
                <a:cs typeface="Times New Roman"/>
              </a:rPr>
              <a:t>the OSI</a:t>
            </a:r>
            <a:r>
              <a:rPr sz="2000" i="1" dirty="0">
                <a:latin typeface="Times New Roman"/>
                <a:cs typeface="Times New Roman"/>
              </a:rPr>
              <a:t> </a:t>
            </a:r>
            <a:r>
              <a:rPr sz="2000" i="1" spc="-5" dirty="0">
                <a:latin typeface="Times New Roman"/>
                <a:cs typeface="Times New Roman"/>
              </a:rPr>
              <a:t>model</a:t>
            </a:r>
            <a:endParaRPr sz="2000" dirty="0">
              <a:latin typeface="Times New Roman"/>
              <a:cs typeface="Times New Roman"/>
            </a:endParaRPr>
          </a:p>
        </p:txBody>
      </p:sp>
      <p:sp>
        <p:nvSpPr>
          <p:cNvPr id="4" name="object 4"/>
          <p:cNvSpPr/>
          <p:nvPr/>
        </p:nvSpPr>
        <p:spPr>
          <a:xfrm>
            <a:off x="927239" y="1406652"/>
            <a:ext cx="8763000" cy="19050"/>
          </a:xfrm>
          <a:custGeom>
            <a:avLst/>
            <a:gdLst/>
            <a:ahLst/>
            <a:cxnLst/>
            <a:rect l="l" t="t" r="r" b="b"/>
            <a:pathLst>
              <a:path w="8763000" h="19050">
                <a:moveTo>
                  <a:pt x="8763000" y="19049"/>
                </a:moveTo>
                <a:lnTo>
                  <a:pt x="8763000" y="0"/>
                </a:lnTo>
                <a:lnTo>
                  <a:pt x="0" y="0"/>
                </a:lnTo>
                <a:lnTo>
                  <a:pt x="0" y="19050"/>
                </a:lnTo>
                <a:lnTo>
                  <a:pt x="8763000" y="19049"/>
                </a:lnTo>
                <a:close/>
              </a:path>
            </a:pathLst>
          </a:custGeom>
          <a:solidFill>
            <a:srgbClr val="FF0000"/>
          </a:solidFill>
        </p:spPr>
        <p:txBody>
          <a:bodyPr wrap="square" lIns="0" tIns="0" rIns="0" bIns="0" rtlCol="0"/>
          <a:lstStyle/>
          <a:p>
            <a:endParaRPr/>
          </a:p>
        </p:txBody>
      </p:sp>
      <p:pic>
        <p:nvPicPr>
          <p:cNvPr id="5" name="object 5"/>
          <p:cNvPicPr/>
          <p:nvPr/>
        </p:nvPicPr>
        <p:blipFill>
          <a:blip r:embed="rId2" cstate="print"/>
          <a:stretch>
            <a:fillRect/>
          </a:stretch>
        </p:blipFill>
        <p:spPr>
          <a:xfrm>
            <a:off x="2924441" y="1776222"/>
            <a:ext cx="4251197" cy="4363974"/>
          </a:xfrm>
          <a:prstGeom prst="rect">
            <a:avLst/>
          </a:prstGeom>
        </p:spPr>
      </p:pic>
      <p:sp>
        <p:nvSpPr>
          <p:cNvPr id="6" name="object 6"/>
          <p:cNvSpPr/>
          <p:nvPr/>
        </p:nvSpPr>
        <p:spPr>
          <a:xfrm>
            <a:off x="927239" y="6559295"/>
            <a:ext cx="8763000" cy="76200"/>
          </a:xfrm>
          <a:custGeom>
            <a:avLst/>
            <a:gdLst/>
            <a:ahLst/>
            <a:cxnLst/>
            <a:rect l="l" t="t" r="r" b="b"/>
            <a:pathLst>
              <a:path w="8763000" h="76200">
                <a:moveTo>
                  <a:pt x="8763000" y="76200"/>
                </a:moveTo>
                <a:lnTo>
                  <a:pt x="8763000" y="0"/>
                </a:lnTo>
                <a:lnTo>
                  <a:pt x="0" y="0"/>
                </a:lnTo>
                <a:lnTo>
                  <a:pt x="0" y="76200"/>
                </a:lnTo>
                <a:lnTo>
                  <a:pt x="8763000" y="76200"/>
                </a:lnTo>
                <a:close/>
              </a:path>
            </a:pathLst>
          </a:custGeom>
          <a:solidFill>
            <a:srgbClr val="FF0000"/>
          </a:solidFill>
        </p:spPr>
        <p:txBody>
          <a:bodyPr wrap="square" lIns="0" tIns="0" rIns="0" bIns="0" rtlCol="0"/>
          <a:lstStyle/>
          <a:p>
            <a:endParaRPr/>
          </a:p>
        </p:txBody>
      </p:sp>
      <p:sp>
        <p:nvSpPr>
          <p:cNvPr id="7" name="object 7"/>
          <p:cNvSpPr txBox="1"/>
          <p:nvPr/>
        </p:nvSpPr>
        <p:spPr>
          <a:xfrm>
            <a:off x="853573" y="6860953"/>
            <a:ext cx="403860" cy="309245"/>
          </a:xfrm>
          <a:prstGeom prst="rect">
            <a:avLst/>
          </a:prstGeom>
        </p:spPr>
        <p:txBody>
          <a:bodyPr vert="horz" wrap="square" lIns="0" tIns="0" rIns="0" bIns="0" rtlCol="0">
            <a:spAutoFit/>
          </a:bodyPr>
          <a:lstStyle/>
          <a:p>
            <a:pPr marL="12700">
              <a:lnSpc>
                <a:spcPts val="2310"/>
              </a:lnSpc>
            </a:pPr>
            <a:r>
              <a:rPr sz="2000" b="1" spc="-5" dirty="0">
                <a:latin typeface="Arial"/>
                <a:cs typeface="Arial"/>
              </a:rPr>
              <a:t>2.</a:t>
            </a:r>
            <a:fld id="{81D60167-4931-47E6-BA6A-407CBD079E47}" type="slidenum">
              <a:rPr sz="2000" b="1" spc="-5" dirty="0">
                <a:latin typeface="Arial"/>
                <a:cs typeface="Arial"/>
              </a:rPr>
              <a:t>6</a:t>
            </a:fld>
            <a:endParaRPr sz="2000">
              <a:latin typeface="Arial"/>
              <a:cs typeface="Arial"/>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851039" y="348995"/>
            <a:ext cx="8594090" cy="1053465"/>
            <a:chOff x="851039" y="348995"/>
            <a:chExt cx="8594090" cy="1053465"/>
          </a:xfrm>
        </p:grpSpPr>
        <p:sp>
          <p:nvSpPr>
            <p:cNvPr id="3" name="object 3"/>
            <p:cNvSpPr/>
            <p:nvPr/>
          </p:nvSpPr>
          <p:spPr>
            <a:xfrm>
              <a:off x="1142123" y="457211"/>
              <a:ext cx="438150" cy="474980"/>
            </a:xfrm>
            <a:custGeom>
              <a:avLst/>
              <a:gdLst/>
              <a:ahLst/>
              <a:cxnLst/>
              <a:rect l="l" t="t" r="r" b="b"/>
              <a:pathLst>
                <a:path w="438150" h="474980">
                  <a:moveTo>
                    <a:pt x="438150" y="0"/>
                  </a:moveTo>
                  <a:lnTo>
                    <a:pt x="0" y="0"/>
                  </a:lnTo>
                  <a:lnTo>
                    <a:pt x="0" y="422148"/>
                  </a:lnTo>
                  <a:lnTo>
                    <a:pt x="0" y="474726"/>
                  </a:lnTo>
                  <a:lnTo>
                    <a:pt x="438150" y="474726"/>
                  </a:lnTo>
                  <a:lnTo>
                    <a:pt x="438150" y="422148"/>
                  </a:lnTo>
                  <a:lnTo>
                    <a:pt x="438150" y="0"/>
                  </a:lnTo>
                  <a:close/>
                </a:path>
              </a:pathLst>
            </a:custGeom>
            <a:solidFill>
              <a:srgbClr val="FFCF01"/>
            </a:solidFill>
          </p:spPr>
          <p:txBody>
            <a:bodyPr wrap="square" lIns="0" tIns="0" rIns="0" bIns="0" rtlCol="0"/>
            <a:lstStyle/>
            <a:p>
              <a:endParaRPr/>
            </a:p>
          </p:txBody>
        </p:sp>
        <p:pic>
          <p:nvPicPr>
            <p:cNvPr id="4" name="object 4"/>
            <p:cNvPicPr/>
            <p:nvPr/>
          </p:nvPicPr>
          <p:blipFill>
            <a:blip r:embed="rId2" cstate="print"/>
            <a:stretch>
              <a:fillRect/>
            </a:stretch>
          </p:blipFill>
          <p:spPr>
            <a:xfrm>
              <a:off x="1524647" y="457200"/>
              <a:ext cx="328422" cy="474725"/>
            </a:xfrm>
            <a:prstGeom prst="rect">
              <a:avLst/>
            </a:prstGeom>
          </p:spPr>
        </p:pic>
        <p:sp>
          <p:nvSpPr>
            <p:cNvPr id="5" name="object 5"/>
            <p:cNvSpPr/>
            <p:nvPr/>
          </p:nvSpPr>
          <p:spPr>
            <a:xfrm>
              <a:off x="1265567" y="879347"/>
              <a:ext cx="422275" cy="327025"/>
            </a:xfrm>
            <a:custGeom>
              <a:avLst/>
              <a:gdLst/>
              <a:ahLst/>
              <a:cxnLst/>
              <a:rect l="l" t="t" r="r" b="b"/>
              <a:pathLst>
                <a:path w="422275" h="327025">
                  <a:moveTo>
                    <a:pt x="422147" y="326897"/>
                  </a:moveTo>
                  <a:lnTo>
                    <a:pt x="422147" y="0"/>
                  </a:lnTo>
                  <a:lnTo>
                    <a:pt x="0" y="0"/>
                  </a:lnTo>
                  <a:lnTo>
                    <a:pt x="0" y="326897"/>
                  </a:lnTo>
                  <a:lnTo>
                    <a:pt x="422147" y="326897"/>
                  </a:lnTo>
                  <a:close/>
                </a:path>
              </a:pathLst>
            </a:custGeom>
            <a:solidFill>
              <a:srgbClr val="3333CC"/>
            </a:solidFill>
          </p:spPr>
          <p:txBody>
            <a:bodyPr wrap="square" lIns="0" tIns="0" rIns="0" bIns="0" rtlCol="0"/>
            <a:lstStyle/>
            <a:p>
              <a:endParaRPr/>
            </a:p>
          </p:txBody>
        </p:sp>
        <p:pic>
          <p:nvPicPr>
            <p:cNvPr id="6" name="object 6"/>
            <p:cNvPicPr/>
            <p:nvPr/>
          </p:nvPicPr>
          <p:blipFill>
            <a:blip r:embed="rId3" cstate="print"/>
            <a:stretch>
              <a:fillRect/>
            </a:stretch>
          </p:blipFill>
          <p:spPr>
            <a:xfrm>
              <a:off x="851039" y="806195"/>
              <a:ext cx="8593836" cy="400050"/>
            </a:xfrm>
            <a:prstGeom prst="rect">
              <a:avLst/>
            </a:prstGeom>
          </p:spPr>
        </p:pic>
        <p:sp>
          <p:nvSpPr>
            <p:cNvPr id="7" name="object 7"/>
            <p:cNvSpPr/>
            <p:nvPr/>
          </p:nvSpPr>
          <p:spPr>
            <a:xfrm>
              <a:off x="1486547" y="348995"/>
              <a:ext cx="31750" cy="857250"/>
            </a:xfrm>
            <a:custGeom>
              <a:avLst/>
              <a:gdLst/>
              <a:ahLst/>
              <a:cxnLst/>
              <a:rect l="l" t="t" r="r" b="b"/>
              <a:pathLst>
                <a:path w="31750" h="857250">
                  <a:moveTo>
                    <a:pt x="31241" y="857249"/>
                  </a:moveTo>
                  <a:lnTo>
                    <a:pt x="31241" y="0"/>
                  </a:lnTo>
                  <a:lnTo>
                    <a:pt x="0" y="0"/>
                  </a:lnTo>
                  <a:lnTo>
                    <a:pt x="0" y="857249"/>
                  </a:lnTo>
                  <a:lnTo>
                    <a:pt x="31241" y="857249"/>
                  </a:lnTo>
                  <a:close/>
                </a:path>
              </a:pathLst>
            </a:custGeom>
            <a:solidFill>
              <a:srgbClr val="1C1C1C"/>
            </a:solidFill>
          </p:spPr>
          <p:txBody>
            <a:bodyPr wrap="square" lIns="0" tIns="0" rIns="0" bIns="0" rtlCol="0"/>
            <a:lstStyle/>
            <a:p>
              <a:endParaRPr/>
            </a:p>
          </p:txBody>
        </p:sp>
        <p:sp>
          <p:nvSpPr>
            <p:cNvPr id="8" name="object 8"/>
            <p:cNvSpPr/>
            <p:nvPr/>
          </p:nvSpPr>
          <p:spPr>
            <a:xfrm>
              <a:off x="1265567" y="1206245"/>
              <a:ext cx="422275" cy="147955"/>
            </a:xfrm>
            <a:custGeom>
              <a:avLst/>
              <a:gdLst/>
              <a:ahLst/>
              <a:cxnLst/>
              <a:rect l="l" t="t" r="r" b="b"/>
              <a:pathLst>
                <a:path w="422275" h="147955">
                  <a:moveTo>
                    <a:pt x="422147" y="147827"/>
                  </a:moveTo>
                  <a:lnTo>
                    <a:pt x="422147" y="0"/>
                  </a:lnTo>
                  <a:lnTo>
                    <a:pt x="0" y="0"/>
                  </a:lnTo>
                  <a:lnTo>
                    <a:pt x="0" y="147827"/>
                  </a:lnTo>
                  <a:lnTo>
                    <a:pt x="422147" y="147827"/>
                  </a:lnTo>
                  <a:close/>
                </a:path>
              </a:pathLst>
            </a:custGeom>
            <a:solidFill>
              <a:srgbClr val="3333CC"/>
            </a:solidFill>
          </p:spPr>
          <p:txBody>
            <a:bodyPr wrap="square" lIns="0" tIns="0" rIns="0" bIns="0" rtlCol="0"/>
            <a:lstStyle/>
            <a:p>
              <a:endParaRPr/>
            </a:p>
          </p:txBody>
        </p:sp>
        <p:pic>
          <p:nvPicPr>
            <p:cNvPr id="9" name="object 9"/>
            <p:cNvPicPr/>
            <p:nvPr/>
          </p:nvPicPr>
          <p:blipFill>
            <a:blip r:embed="rId4" cstate="print"/>
            <a:stretch>
              <a:fillRect/>
            </a:stretch>
          </p:blipFill>
          <p:spPr>
            <a:xfrm>
              <a:off x="1635899" y="1206245"/>
              <a:ext cx="368045" cy="147827"/>
            </a:xfrm>
            <a:prstGeom prst="rect">
              <a:avLst/>
            </a:prstGeom>
          </p:spPr>
        </p:pic>
        <p:pic>
          <p:nvPicPr>
            <p:cNvPr id="10" name="object 10"/>
            <p:cNvPicPr/>
            <p:nvPr/>
          </p:nvPicPr>
          <p:blipFill>
            <a:blip r:embed="rId5" cstate="print"/>
            <a:stretch>
              <a:fillRect/>
            </a:stretch>
          </p:blipFill>
          <p:spPr>
            <a:xfrm>
              <a:off x="851039" y="1206245"/>
              <a:ext cx="560832" cy="22859"/>
            </a:xfrm>
            <a:prstGeom prst="rect">
              <a:avLst/>
            </a:prstGeom>
          </p:spPr>
        </p:pic>
        <p:sp>
          <p:nvSpPr>
            <p:cNvPr id="11" name="object 11"/>
            <p:cNvSpPr/>
            <p:nvPr/>
          </p:nvSpPr>
          <p:spPr>
            <a:xfrm>
              <a:off x="1486547" y="1206245"/>
              <a:ext cx="31750" cy="196215"/>
            </a:xfrm>
            <a:custGeom>
              <a:avLst/>
              <a:gdLst/>
              <a:ahLst/>
              <a:cxnLst/>
              <a:rect l="l" t="t" r="r" b="b"/>
              <a:pathLst>
                <a:path w="31750" h="196215">
                  <a:moveTo>
                    <a:pt x="31241" y="195833"/>
                  </a:moveTo>
                  <a:lnTo>
                    <a:pt x="31241" y="0"/>
                  </a:lnTo>
                  <a:lnTo>
                    <a:pt x="0" y="0"/>
                  </a:lnTo>
                  <a:lnTo>
                    <a:pt x="0" y="195833"/>
                  </a:lnTo>
                  <a:lnTo>
                    <a:pt x="31241" y="195833"/>
                  </a:lnTo>
                  <a:close/>
                </a:path>
              </a:pathLst>
            </a:custGeom>
            <a:solidFill>
              <a:srgbClr val="1C1C1C"/>
            </a:solidFill>
          </p:spPr>
          <p:txBody>
            <a:bodyPr wrap="square" lIns="0" tIns="0" rIns="0" bIns="0" rtlCol="0"/>
            <a:lstStyle/>
            <a:p>
              <a:endParaRPr/>
            </a:p>
          </p:txBody>
        </p:sp>
      </p:grpSp>
      <p:pic>
        <p:nvPicPr>
          <p:cNvPr id="12" name="object 12"/>
          <p:cNvPicPr/>
          <p:nvPr/>
        </p:nvPicPr>
        <p:blipFill>
          <a:blip r:embed="rId6" cstate="print"/>
          <a:stretch>
            <a:fillRect/>
          </a:stretch>
        </p:blipFill>
        <p:spPr>
          <a:xfrm>
            <a:off x="1308239" y="2634995"/>
            <a:ext cx="1143000" cy="285750"/>
          </a:xfrm>
          <a:prstGeom prst="rect">
            <a:avLst/>
          </a:prstGeom>
        </p:spPr>
      </p:pic>
      <p:sp>
        <p:nvSpPr>
          <p:cNvPr id="13" name="object 13"/>
          <p:cNvSpPr txBox="1">
            <a:spLocks noGrp="1"/>
          </p:cNvSpPr>
          <p:nvPr>
            <p:ph type="title"/>
          </p:nvPr>
        </p:nvSpPr>
        <p:spPr>
          <a:xfrm>
            <a:off x="1520323" y="2655824"/>
            <a:ext cx="718185" cy="452755"/>
          </a:xfrm>
          <a:prstGeom prst="rect">
            <a:avLst/>
          </a:prstGeom>
        </p:spPr>
        <p:txBody>
          <a:bodyPr vert="horz" wrap="square" lIns="0" tIns="12700" rIns="0" bIns="0" rtlCol="0">
            <a:spAutoFit/>
          </a:bodyPr>
          <a:lstStyle/>
          <a:p>
            <a:pPr marL="12700">
              <a:lnSpc>
                <a:spcPct val="100000"/>
              </a:lnSpc>
              <a:spcBef>
                <a:spcPts val="100"/>
              </a:spcBef>
            </a:pPr>
            <a:r>
              <a:rPr sz="2800" i="1" dirty="0">
                <a:solidFill>
                  <a:srgbClr val="FF0000"/>
                </a:solidFill>
                <a:latin typeface="Times New Roman"/>
                <a:cs typeface="Times New Roman"/>
              </a:rPr>
              <a:t>Note</a:t>
            </a:r>
            <a:endParaRPr sz="2800">
              <a:latin typeface="Times New Roman"/>
              <a:cs typeface="Times New Roman"/>
            </a:endParaRPr>
          </a:p>
        </p:txBody>
      </p:sp>
      <p:grpSp>
        <p:nvGrpSpPr>
          <p:cNvPr id="14" name="object 14"/>
          <p:cNvGrpSpPr/>
          <p:nvPr/>
        </p:nvGrpSpPr>
        <p:grpSpPr>
          <a:xfrm>
            <a:off x="774839" y="2919983"/>
            <a:ext cx="9144000" cy="1715770"/>
            <a:chOff x="774839" y="2919983"/>
            <a:chExt cx="9144000" cy="1715770"/>
          </a:xfrm>
        </p:grpSpPr>
        <p:sp>
          <p:nvSpPr>
            <p:cNvPr id="15" name="object 15"/>
            <p:cNvSpPr/>
            <p:nvPr/>
          </p:nvSpPr>
          <p:spPr>
            <a:xfrm>
              <a:off x="774839" y="2919983"/>
              <a:ext cx="9144000" cy="858519"/>
            </a:xfrm>
            <a:custGeom>
              <a:avLst/>
              <a:gdLst/>
              <a:ahLst/>
              <a:cxnLst/>
              <a:rect l="l" t="t" r="r" b="b"/>
              <a:pathLst>
                <a:path w="9144000" h="858520">
                  <a:moveTo>
                    <a:pt x="9144000" y="858012"/>
                  </a:moveTo>
                  <a:lnTo>
                    <a:pt x="9144000" y="0"/>
                  </a:lnTo>
                  <a:lnTo>
                    <a:pt x="0" y="0"/>
                  </a:lnTo>
                  <a:lnTo>
                    <a:pt x="0" y="858012"/>
                  </a:lnTo>
                  <a:lnTo>
                    <a:pt x="9144000" y="858012"/>
                  </a:lnTo>
                  <a:close/>
                </a:path>
              </a:pathLst>
            </a:custGeom>
            <a:solidFill>
              <a:srgbClr val="FFFFFF"/>
            </a:solidFill>
          </p:spPr>
          <p:txBody>
            <a:bodyPr wrap="square" lIns="0" tIns="0" rIns="0" bIns="0" rtlCol="0"/>
            <a:lstStyle/>
            <a:p>
              <a:endParaRPr/>
            </a:p>
          </p:txBody>
        </p:sp>
        <p:sp>
          <p:nvSpPr>
            <p:cNvPr id="16" name="object 16"/>
            <p:cNvSpPr/>
            <p:nvPr/>
          </p:nvSpPr>
          <p:spPr>
            <a:xfrm>
              <a:off x="1232039" y="3282695"/>
              <a:ext cx="8153400" cy="76200"/>
            </a:xfrm>
            <a:custGeom>
              <a:avLst/>
              <a:gdLst/>
              <a:ahLst/>
              <a:cxnLst/>
              <a:rect l="l" t="t" r="r" b="b"/>
              <a:pathLst>
                <a:path w="8153400" h="76200">
                  <a:moveTo>
                    <a:pt x="8153400" y="76200"/>
                  </a:moveTo>
                  <a:lnTo>
                    <a:pt x="8153400" y="0"/>
                  </a:lnTo>
                  <a:lnTo>
                    <a:pt x="0" y="0"/>
                  </a:lnTo>
                  <a:lnTo>
                    <a:pt x="0" y="76200"/>
                  </a:lnTo>
                  <a:lnTo>
                    <a:pt x="8153400" y="76200"/>
                  </a:lnTo>
                  <a:close/>
                </a:path>
              </a:pathLst>
            </a:custGeom>
            <a:solidFill>
              <a:srgbClr val="009900"/>
            </a:solidFill>
          </p:spPr>
          <p:txBody>
            <a:bodyPr wrap="square" lIns="0" tIns="0" rIns="0" bIns="0" rtlCol="0"/>
            <a:lstStyle/>
            <a:p>
              <a:endParaRPr/>
            </a:p>
          </p:txBody>
        </p:sp>
        <p:sp>
          <p:nvSpPr>
            <p:cNvPr id="17" name="object 17"/>
            <p:cNvSpPr/>
            <p:nvPr/>
          </p:nvSpPr>
          <p:spPr>
            <a:xfrm>
              <a:off x="1270139" y="3412997"/>
              <a:ext cx="8077200" cy="365125"/>
            </a:xfrm>
            <a:custGeom>
              <a:avLst/>
              <a:gdLst/>
              <a:ahLst/>
              <a:cxnLst/>
              <a:rect l="l" t="t" r="r" b="b"/>
              <a:pathLst>
                <a:path w="8077200" h="365125">
                  <a:moveTo>
                    <a:pt x="8077200" y="364998"/>
                  </a:moveTo>
                  <a:lnTo>
                    <a:pt x="8077200" y="0"/>
                  </a:lnTo>
                  <a:lnTo>
                    <a:pt x="0" y="0"/>
                  </a:lnTo>
                  <a:lnTo>
                    <a:pt x="0" y="364998"/>
                  </a:lnTo>
                  <a:lnTo>
                    <a:pt x="8077200" y="364998"/>
                  </a:lnTo>
                  <a:close/>
                </a:path>
              </a:pathLst>
            </a:custGeom>
            <a:solidFill>
              <a:srgbClr val="99FF33"/>
            </a:solidFill>
          </p:spPr>
          <p:txBody>
            <a:bodyPr wrap="square" lIns="0" tIns="0" rIns="0" bIns="0" rtlCol="0"/>
            <a:lstStyle/>
            <a:p>
              <a:endParaRPr/>
            </a:p>
          </p:txBody>
        </p:sp>
        <p:pic>
          <p:nvPicPr>
            <p:cNvPr id="18" name="object 18"/>
            <p:cNvPicPr/>
            <p:nvPr/>
          </p:nvPicPr>
          <p:blipFill>
            <a:blip r:embed="rId7" cstate="print"/>
            <a:stretch>
              <a:fillRect/>
            </a:stretch>
          </p:blipFill>
          <p:spPr>
            <a:xfrm>
              <a:off x="1308239" y="2920745"/>
              <a:ext cx="1143000" cy="281178"/>
            </a:xfrm>
            <a:prstGeom prst="rect">
              <a:avLst/>
            </a:prstGeom>
          </p:spPr>
        </p:pic>
        <p:sp>
          <p:nvSpPr>
            <p:cNvPr id="19" name="object 19"/>
            <p:cNvSpPr/>
            <p:nvPr/>
          </p:nvSpPr>
          <p:spPr>
            <a:xfrm>
              <a:off x="774839" y="3777233"/>
              <a:ext cx="9144000" cy="858519"/>
            </a:xfrm>
            <a:custGeom>
              <a:avLst/>
              <a:gdLst/>
              <a:ahLst/>
              <a:cxnLst/>
              <a:rect l="l" t="t" r="r" b="b"/>
              <a:pathLst>
                <a:path w="9144000" h="858520">
                  <a:moveTo>
                    <a:pt x="9144000" y="858012"/>
                  </a:moveTo>
                  <a:lnTo>
                    <a:pt x="9144000" y="0"/>
                  </a:lnTo>
                  <a:lnTo>
                    <a:pt x="0" y="0"/>
                  </a:lnTo>
                  <a:lnTo>
                    <a:pt x="0" y="858012"/>
                  </a:lnTo>
                  <a:lnTo>
                    <a:pt x="9144000" y="858012"/>
                  </a:lnTo>
                  <a:close/>
                </a:path>
              </a:pathLst>
            </a:custGeom>
            <a:solidFill>
              <a:srgbClr val="FFFFFF"/>
            </a:solidFill>
          </p:spPr>
          <p:txBody>
            <a:bodyPr wrap="square" lIns="0" tIns="0" rIns="0" bIns="0" rtlCol="0"/>
            <a:lstStyle/>
            <a:p>
              <a:endParaRPr/>
            </a:p>
          </p:txBody>
        </p:sp>
        <p:sp>
          <p:nvSpPr>
            <p:cNvPr id="20" name="object 20"/>
            <p:cNvSpPr/>
            <p:nvPr/>
          </p:nvSpPr>
          <p:spPr>
            <a:xfrm>
              <a:off x="1234325" y="4273295"/>
              <a:ext cx="8153400" cy="76200"/>
            </a:xfrm>
            <a:custGeom>
              <a:avLst/>
              <a:gdLst/>
              <a:ahLst/>
              <a:cxnLst/>
              <a:rect l="l" t="t" r="r" b="b"/>
              <a:pathLst>
                <a:path w="8153400" h="76200">
                  <a:moveTo>
                    <a:pt x="8153400" y="76200"/>
                  </a:moveTo>
                  <a:lnTo>
                    <a:pt x="8153400" y="0"/>
                  </a:lnTo>
                  <a:lnTo>
                    <a:pt x="0" y="0"/>
                  </a:lnTo>
                  <a:lnTo>
                    <a:pt x="0" y="76200"/>
                  </a:lnTo>
                  <a:lnTo>
                    <a:pt x="8153400" y="76200"/>
                  </a:lnTo>
                  <a:close/>
                </a:path>
              </a:pathLst>
            </a:custGeom>
            <a:solidFill>
              <a:srgbClr val="009900"/>
            </a:solidFill>
          </p:spPr>
          <p:txBody>
            <a:bodyPr wrap="square" lIns="0" tIns="0" rIns="0" bIns="0" rtlCol="0"/>
            <a:lstStyle/>
            <a:p>
              <a:endParaRPr/>
            </a:p>
          </p:txBody>
        </p:sp>
        <p:sp>
          <p:nvSpPr>
            <p:cNvPr id="21" name="object 21"/>
            <p:cNvSpPr/>
            <p:nvPr/>
          </p:nvSpPr>
          <p:spPr>
            <a:xfrm>
              <a:off x="1270139" y="3777233"/>
              <a:ext cx="8077200" cy="458470"/>
            </a:xfrm>
            <a:custGeom>
              <a:avLst/>
              <a:gdLst/>
              <a:ahLst/>
              <a:cxnLst/>
              <a:rect l="l" t="t" r="r" b="b"/>
              <a:pathLst>
                <a:path w="8077200" h="458470">
                  <a:moveTo>
                    <a:pt x="8077200" y="457962"/>
                  </a:moveTo>
                  <a:lnTo>
                    <a:pt x="8077200" y="0"/>
                  </a:lnTo>
                  <a:lnTo>
                    <a:pt x="0" y="0"/>
                  </a:lnTo>
                  <a:lnTo>
                    <a:pt x="0" y="457962"/>
                  </a:lnTo>
                  <a:lnTo>
                    <a:pt x="8077200" y="457962"/>
                  </a:lnTo>
                  <a:close/>
                </a:path>
              </a:pathLst>
            </a:custGeom>
            <a:solidFill>
              <a:srgbClr val="99FF33"/>
            </a:solidFill>
          </p:spPr>
          <p:txBody>
            <a:bodyPr wrap="square" lIns="0" tIns="0" rIns="0" bIns="0" rtlCol="0"/>
            <a:lstStyle/>
            <a:p>
              <a:endParaRPr/>
            </a:p>
          </p:txBody>
        </p:sp>
      </p:grpSp>
      <p:sp>
        <p:nvSpPr>
          <p:cNvPr id="22" name="object 22"/>
          <p:cNvSpPr txBox="1"/>
          <p:nvPr/>
        </p:nvSpPr>
        <p:spPr>
          <a:xfrm>
            <a:off x="1457840" y="3435350"/>
            <a:ext cx="7702550" cy="756920"/>
          </a:xfrm>
          <a:prstGeom prst="rect">
            <a:avLst/>
          </a:prstGeom>
        </p:spPr>
        <p:txBody>
          <a:bodyPr vert="horz" wrap="square" lIns="0" tIns="12700" rIns="0" bIns="0" rtlCol="0">
            <a:spAutoFit/>
          </a:bodyPr>
          <a:lstStyle/>
          <a:p>
            <a:pPr algn="ctr">
              <a:lnSpc>
                <a:spcPct val="100000"/>
              </a:lnSpc>
              <a:spcBef>
                <a:spcPts val="100"/>
              </a:spcBef>
            </a:pPr>
            <a:r>
              <a:rPr sz="2400" b="1" spc="-5" dirty="0">
                <a:latin typeface="Times New Roman"/>
                <a:cs typeface="Times New Roman"/>
              </a:rPr>
              <a:t>The</a:t>
            </a:r>
            <a:r>
              <a:rPr sz="2400" b="1" spc="-15" dirty="0">
                <a:latin typeface="Times New Roman"/>
                <a:cs typeface="Times New Roman"/>
              </a:rPr>
              <a:t> </a:t>
            </a:r>
            <a:r>
              <a:rPr sz="2400" b="1" spc="-5" dirty="0">
                <a:latin typeface="Times New Roman"/>
                <a:cs typeface="Times New Roman"/>
              </a:rPr>
              <a:t>physical addresses change </a:t>
            </a:r>
            <a:r>
              <a:rPr sz="2400" b="1" spc="-15" dirty="0">
                <a:latin typeface="Times New Roman"/>
                <a:cs typeface="Times New Roman"/>
              </a:rPr>
              <a:t>from</a:t>
            </a:r>
            <a:r>
              <a:rPr sz="2400" b="1" spc="-5" dirty="0">
                <a:latin typeface="Times New Roman"/>
                <a:cs typeface="Times New Roman"/>
              </a:rPr>
              <a:t> hop</a:t>
            </a:r>
            <a:r>
              <a:rPr sz="2400" b="1" dirty="0">
                <a:latin typeface="Times New Roman"/>
                <a:cs typeface="Times New Roman"/>
              </a:rPr>
              <a:t> </a:t>
            </a:r>
            <a:r>
              <a:rPr sz="2400" b="1" spc="-5" dirty="0">
                <a:latin typeface="Times New Roman"/>
                <a:cs typeface="Times New Roman"/>
              </a:rPr>
              <a:t>to</a:t>
            </a:r>
            <a:r>
              <a:rPr sz="2400" b="1" dirty="0">
                <a:latin typeface="Times New Roman"/>
                <a:cs typeface="Times New Roman"/>
              </a:rPr>
              <a:t> </a:t>
            </a:r>
            <a:r>
              <a:rPr sz="2400" b="1" spc="-5" dirty="0">
                <a:latin typeface="Times New Roman"/>
                <a:cs typeface="Times New Roman"/>
              </a:rPr>
              <a:t>hop,</a:t>
            </a:r>
            <a:endParaRPr sz="2400">
              <a:latin typeface="Times New Roman"/>
              <a:cs typeface="Times New Roman"/>
            </a:endParaRPr>
          </a:p>
          <a:p>
            <a:pPr algn="ctr">
              <a:lnSpc>
                <a:spcPct val="100000"/>
              </a:lnSpc>
            </a:pPr>
            <a:r>
              <a:rPr sz="2400" b="1" spc="-5" dirty="0">
                <a:latin typeface="Times New Roman"/>
                <a:cs typeface="Times New Roman"/>
              </a:rPr>
              <a:t>but the </a:t>
            </a:r>
            <a:r>
              <a:rPr sz="2400" b="1" dirty="0">
                <a:latin typeface="Times New Roman"/>
                <a:cs typeface="Times New Roman"/>
              </a:rPr>
              <a:t>logical</a:t>
            </a:r>
            <a:r>
              <a:rPr sz="2400" b="1" spc="-25" dirty="0">
                <a:latin typeface="Times New Roman"/>
                <a:cs typeface="Times New Roman"/>
              </a:rPr>
              <a:t> </a:t>
            </a:r>
            <a:r>
              <a:rPr sz="2400" b="1" spc="-5" dirty="0">
                <a:latin typeface="Times New Roman"/>
                <a:cs typeface="Times New Roman"/>
              </a:rPr>
              <a:t>and</a:t>
            </a:r>
            <a:r>
              <a:rPr sz="2400" b="1" dirty="0">
                <a:latin typeface="Times New Roman"/>
                <a:cs typeface="Times New Roman"/>
              </a:rPr>
              <a:t> </a:t>
            </a:r>
            <a:r>
              <a:rPr sz="2400" b="1" spc="-5" dirty="0">
                <a:latin typeface="Times New Roman"/>
                <a:cs typeface="Times New Roman"/>
              </a:rPr>
              <a:t>port </a:t>
            </a:r>
            <a:r>
              <a:rPr sz="2400" b="1" spc="-10" dirty="0">
                <a:latin typeface="Times New Roman"/>
                <a:cs typeface="Times New Roman"/>
              </a:rPr>
              <a:t>addresses</a:t>
            </a:r>
            <a:r>
              <a:rPr sz="2400" b="1" spc="-5" dirty="0">
                <a:latin typeface="Times New Roman"/>
                <a:cs typeface="Times New Roman"/>
              </a:rPr>
              <a:t> usually </a:t>
            </a:r>
            <a:r>
              <a:rPr sz="2400" b="1" spc="-10" dirty="0">
                <a:latin typeface="Times New Roman"/>
                <a:cs typeface="Times New Roman"/>
              </a:rPr>
              <a:t>remain</a:t>
            </a:r>
            <a:r>
              <a:rPr sz="2400" b="1" spc="-15" dirty="0">
                <a:latin typeface="Times New Roman"/>
                <a:cs typeface="Times New Roman"/>
              </a:rPr>
              <a:t> </a:t>
            </a:r>
            <a:r>
              <a:rPr sz="2400" b="1" spc="-5" dirty="0">
                <a:latin typeface="Times New Roman"/>
                <a:cs typeface="Times New Roman"/>
              </a:rPr>
              <a:t>the same.</a:t>
            </a:r>
            <a:endParaRPr sz="2400">
              <a:latin typeface="Times New Roman"/>
              <a:cs typeface="Times New Roman"/>
            </a:endParaRPr>
          </a:p>
        </p:txBody>
      </p:sp>
      <p:sp>
        <p:nvSpPr>
          <p:cNvPr id="23" name="object 23"/>
          <p:cNvSpPr txBox="1">
            <a:spLocks noGrp="1"/>
          </p:cNvSpPr>
          <p:nvPr>
            <p:ph type="sldNum" sz="quarter" idx="7"/>
          </p:nvPr>
        </p:nvSpPr>
        <p:spPr>
          <a:prstGeom prst="rect">
            <a:avLst/>
          </a:prstGeom>
        </p:spPr>
        <p:txBody>
          <a:bodyPr vert="horz" wrap="square" lIns="0" tIns="0" rIns="0" bIns="0" rtlCol="0">
            <a:spAutoFit/>
          </a:bodyPr>
          <a:lstStyle/>
          <a:p>
            <a:pPr marL="12700">
              <a:lnSpc>
                <a:spcPts val="2310"/>
              </a:lnSpc>
            </a:pPr>
            <a:r>
              <a:rPr spc="-5" dirty="0"/>
              <a:t>2.</a:t>
            </a:r>
            <a:fld id="{81D60167-4931-47E6-BA6A-407CBD079E47}" type="slidenum">
              <a:rPr spc="-5" dirty="0"/>
              <a:t>60</a:t>
            </a:fld>
            <a:endParaRPr spc="-5"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58373" y="752347"/>
            <a:ext cx="6544945" cy="391160"/>
          </a:xfrm>
          <a:prstGeom prst="rect">
            <a:avLst/>
          </a:prstGeom>
        </p:spPr>
        <p:txBody>
          <a:bodyPr vert="horz" wrap="square" lIns="0" tIns="12700" rIns="0" bIns="0" rtlCol="0">
            <a:spAutoFit/>
          </a:bodyPr>
          <a:lstStyle/>
          <a:p>
            <a:pPr marL="12700">
              <a:lnSpc>
                <a:spcPct val="100000"/>
              </a:lnSpc>
              <a:spcBef>
                <a:spcPts val="100"/>
              </a:spcBef>
              <a:tabLst>
                <a:tab pos="1477645" algn="l"/>
              </a:tabLst>
            </a:pPr>
            <a:r>
              <a:rPr sz="2400" spc="-15" dirty="0">
                <a:solidFill>
                  <a:srgbClr val="3333CC"/>
                </a:solidFill>
              </a:rPr>
              <a:t>Figure</a:t>
            </a:r>
            <a:r>
              <a:rPr sz="2400" spc="-5" dirty="0">
                <a:solidFill>
                  <a:srgbClr val="3333CC"/>
                </a:solidFill>
              </a:rPr>
              <a:t> 2.3	</a:t>
            </a:r>
            <a:r>
              <a:rPr sz="2000" i="1" spc="-5" dirty="0">
                <a:latin typeface="Times New Roman"/>
                <a:cs typeface="Times New Roman"/>
              </a:rPr>
              <a:t>The</a:t>
            </a:r>
            <a:r>
              <a:rPr sz="2000" i="1" spc="15" dirty="0">
                <a:latin typeface="Times New Roman"/>
                <a:cs typeface="Times New Roman"/>
              </a:rPr>
              <a:t> </a:t>
            </a:r>
            <a:r>
              <a:rPr sz="2000" i="1" spc="-5" dirty="0">
                <a:latin typeface="Times New Roman"/>
                <a:cs typeface="Times New Roman"/>
              </a:rPr>
              <a:t>interaction</a:t>
            </a:r>
            <a:r>
              <a:rPr sz="2000" i="1" spc="-10" dirty="0">
                <a:latin typeface="Times New Roman"/>
                <a:cs typeface="Times New Roman"/>
              </a:rPr>
              <a:t> </a:t>
            </a:r>
            <a:r>
              <a:rPr sz="2000" i="1" spc="-5" dirty="0">
                <a:latin typeface="Times New Roman"/>
                <a:cs typeface="Times New Roman"/>
              </a:rPr>
              <a:t>between</a:t>
            </a:r>
            <a:r>
              <a:rPr sz="2000" i="1" spc="5" dirty="0">
                <a:latin typeface="Times New Roman"/>
                <a:cs typeface="Times New Roman"/>
              </a:rPr>
              <a:t> </a:t>
            </a:r>
            <a:r>
              <a:rPr sz="2000" i="1" spc="-5" dirty="0">
                <a:latin typeface="Times New Roman"/>
                <a:cs typeface="Times New Roman"/>
              </a:rPr>
              <a:t>layers</a:t>
            </a:r>
            <a:r>
              <a:rPr sz="2000" i="1" spc="-15" dirty="0">
                <a:latin typeface="Times New Roman"/>
                <a:cs typeface="Times New Roman"/>
              </a:rPr>
              <a:t> </a:t>
            </a:r>
            <a:r>
              <a:rPr sz="2000" i="1" spc="-5" dirty="0">
                <a:latin typeface="Times New Roman"/>
                <a:cs typeface="Times New Roman"/>
              </a:rPr>
              <a:t>in</a:t>
            </a:r>
            <a:r>
              <a:rPr sz="2000" i="1" dirty="0">
                <a:latin typeface="Times New Roman"/>
                <a:cs typeface="Times New Roman"/>
              </a:rPr>
              <a:t> </a:t>
            </a:r>
            <a:r>
              <a:rPr sz="2000" i="1" spc="-5" dirty="0">
                <a:latin typeface="Times New Roman"/>
                <a:cs typeface="Times New Roman"/>
              </a:rPr>
              <a:t>the</a:t>
            </a:r>
            <a:r>
              <a:rPr sz="2000" i="1" dirty="0">
                <a:latin typeface="Times New Roman"/>
                <a:cs typeface="Times New Roman"/>
              </a:rPr>
              <a:t> </a:t>
            </a:r>
            <a:r>
              <a:rPr sz="2000" i="1" spc="-5" dirty="0">
                <a:latin typeface="Times New Roman"/>
                <a:cs typeface="Times New Roman"/>
              </a:rPr>
              <a:t>OSI</a:t>
            </a:r>
            <a:r>
              <a:rPr sz="2000" i="1" spc="15" dirty="0">
                <a:latin typeface="Times New Roman"/>
                <a:cs typeface="Times New Roman"/>
              </a:rPr>
              <a:t> </a:t>
            </a:r>
            <a:r>
              <a:rPr sz="2000" i="1" spc="-5" dirty="0">
                <a:latin typeface="Times New Roman"/>
                <a:cs typeface="Times New Roman"/>
              </a:rPr>
              <a:t>model</a:t>
            </a:r>
            <a:endParaRPr sz="2000">
              <a:latin typeface="Times New Roman"/>
              <a:cs typeface="Times New Roman"/>
            </a:endParaRPr>
          </a:p>
        </p:txBody>
      </p:sp>
      <p:sp>
        <p:nvSpPr>
          <p:cNvPr id="3" name="object 3"/>
          <p:cNvSpPr/>
          <p:nvPr/>
        </p:nvSpPr>
        <p:spPr>
          <a:xfrm>
            <a:off x="927239" y="1330452"/>
            <a:ext cx="8763000" cy="19050"/>
          </a:xfrm>
          <a:custGeom>
            <a:avLst/>
            <a:gdLst/>
            <a:ahLst/>
            <a:cxnLst/>
            <a:rect l="l" t="t" r="r" b="b"/>
            <a:pathLst>
              <a:path w="8763000" h="19050">
                <a:moveTo>
                  <a:pt x="8763000" y="19049"/>
                </a:moveTo>
                <a:lnTo>
                  <a:pt x="8763000" y="0"/>
                </a:lnTo>
                <a:lnTo>
                  <a:pt x="0" y="0"/>
                </a:lnTo>
                <a:lnTo>
                  <a:pt x="0" y="19050"/>
                </a:lnTo>
                <a:lnTo>
                  <a:pt x="8763000" y="19049"/>
                </a:lnTo>
                <a:close/>
              </a:path>
            </a:pathLst>
          </a:custGeom>
          <a:solidFill>
            <a:srgbClr val="FF0000"/>
          </a:solidFill>
        </p:spPr>
        <p:txBody>
          <a:bodyPr wrap="square" lIns="0" tIns="0" rIns="0" bIns="0" rtlCol="0"/>
          <a:lstStyle/>
          <a:p>
            <a:endParaRPr/>
          </a:p>
        </p:txBody>
      </p:sp>
      <p:pic>
        <p:nvPicPr>
          <p:cNvPr id="4" name="object 4"/>
          <p:cNvPicPr/>
          <p:nvPr/>
        </p:nvPicPr>
        <p:blipFill>
          <a:blip r:embed="rId2" cstate="print"/>
          <a:stretch>
            <a:fillRect/>
          </a:stretch>
        </p:blipFill>
        <p:spPr>
          <a:xfrm>
            <a:off x="1657997" y="1415795"/>
            <a:ext cx="6965442" cy="5161026"/>
          </a:xfrm>
          <a:prstGeom prst="rect">
            <a:avLst/>
          </a:prstGeom>
        </p:spPr>
      </p:pic>
      <p:sp>
        <p:nvSpPr>
          <p:cNvPr id="5" name="object 5"/>
          <p:cNvSpPr/>
          <p:nvPr/>
        </p:nvSpPr>
        <p:spPr>
          <a:xfrm>
            <a:off x="927239" y="6635495"/>
            <a:ext cx="8763000" cy="76200"/>
          </a:xfrm>
          <a:custGeom>
            <a:avLst/>
            <a:gdLst/>
            <a:ahLst/>
            <a:cxnLst/>
            <a:rect l="l" t="t" r="r" b="b"/>
            <a:pathLst>
              <a:path w="8763000" h="76200">
                <a:moveTo>
                  <a:pt x="8763000" y="76200"/>
                </a:moveTo>
                <a:lnTo>
                  <a:pt x="8763000" y="0"/>
                </a:lnTo>
                <a:lnTo>
                  <a:pt x="0" y="0"/>
                </a:lnTo>
                <a:lnTo>
                  <a:pt x="0" y="76200"/>
                </a:lnTo>
                <a:lnTo>
                  <a:pt x="8763000" y="76200"/>
                </a:lnTo>
                <a:close/>
              </a:path>
            </a:pathLst>
          </a:custGeom>
          <a:solidFill>
            <a:srgbClr val="FF0000"/>
          </a:solidFill>
        </p:spPr>
        <p:txBody>
          <a:bodyPr wrap="square" lIns="0" tIns="0" rIns="0" bIns="0" rtlCol="0"/>
          <a:lstStyle/>
          <a:p>
            <a:endParaRPr/>
          </a:p>
        </p:txBody>
      </p:sp>
      <p:sp>
        <p:nvSpPr>
          <p:cNvPr id="6" name="object 6"/>
          <p:cNvSpPr txBox="1"/>
          <p:nvPr/>
        </p:nvSpPr>
        <p:spPr>
          <a:xfrm>
            <a:off x="853573" y="6860953"/>
            <a:ext cx="403860" cy="309245"/>
          </a:xfrm>
          <a:prstGeom prst="rect">
            <a:avLst/>
          </a:prstGeom>
        </p:spPr>
        <p:txBody>
          <a:bodyPr vert="horz" wrap="square" lIns="0" tIns="0" rIns="0" bIns="0" rtlCol="0">
            <a:spAutoFit/>
          </a:bodyPr>
          <a:lstStyle/>
          <a:p>
            <a:pPr marL="12700">
              <a:lnSpc>
                <a:spcPts val="2310"/>
              </a:lnSpc>
            </a:pPr>
            <a:r>
              <a:rPr sz="2000" b="1" spc="-5" dirty="0">
                <a:latin typeface="Arial"/>
                <a:cs typeface="Arial"/>
              </a:rPr>
              <a:t>2.</a:t>
            </a:r>
            <a:fld id="{81D60167-4931-47E6-BA6A-407CBD079E47}" type="slidenum">
              <a:rPr sz="2000" b="1" spc="-5" dirty="0">
                <a:latin typeface="Arial"/>
                <a:cs typeface="Arial"/>
              </a:rPr>
              <a:t>7</a:t>
            </a:fld>
            <a:endParaRPr sz="2000">
              <a:latin typeface="Arial"/>
              <a:cs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55700" y="657225"/>
            <a:ext cx="6544945" cy="391160"/>
          </a:xfrm>
          <a:prstGeom prst="rect">
            <a:avLst/>
          </a:prstGeom>
        </p:spPr>
        <p:txBody>
          <a:bodyPr vert="horz" wrap="square" lIns="0" tIns="12700" rIns="0" bIns="0" rtlCol="0">
            <a:spAutoFit/>
          </a:bodyPr>
          <a:lstStyle/>
          <a:p>
            <a:pPr marL="12700">
              <a:lnSpc>
                <a:spcPct val="100000"/>
              </a:lnSpc>
              <a:spcBef>
                <a:spcPts val="100"/>
              </a:spcBef>
              <a:tabLst>
                <a:tab pos="1477645" algn="l"/>
              </a:tabLst>
            </a:pPr>
            <a:r>
              <a:rPr sz="2400" spc="-5" dirty="0">
                <a:solidFill>
                  <a:srgbClr val="3333CC"/>
                </a:solidFill>
              </a:rPr>
              <a:t>	</a:t>
            </a:r>
            <a:r>
              <a:rPr sz="2000" i="1" spc="-5" dirty="0">
                <a:latin typeface="Times New Roman"/>
                <a:cs typeface="Times New Roman"/>
              </a:rPr>
              <a:t>The</a:t>
            </a:r>
            <a:r>
              <a:rPr sz="2000" i="1" spc="15" dirty="0">
                <a:latin typeface="Times New Roman"/>
                <a:cs typeface="Times New Roman"/>
              </a:rPr>
              <a:t> </a:t>
            </a:r>
            <a:r>
              <a:rPr sz="2000" i="1" spc="-5" dirty="0">
                <a:latin typeface="Times New Roman"/>
                <a:cs typeface="Times New Roman"/>
              </a:rPr>
              <a:t>interaction</a:t>
            </a:r>
            <a:r>
              <a:rPr sz="2000" i="1" spc="-10" dirty="0">
                <a:latin typeface="Times New Roman"/>
                <a:cs typeface="Times New Roman"/>
              </a:rPr>
              <a:t> </a:t>
            </a:r>
            <a:r>
              <a:rPr sz="2000" i="1" spc="-5" dirty="0">
                <a:latin typeface="Times New Roman"/>
                <a:cs typeface="Times New Roman"/>
              </a:rPr>
              <a:t>between</a:t>
            </a:r>
            <a:r>
              <a:rPr sz="2000" i="1" spc="5" dirty="0">
                <a:latin typeface="Times New Roman"/>
                <a:cs typeface="Times New Roman"/>
              </a:rPr>
              <a:t> </a:t>
            </a:r>
            <a:r>
              <a:rPr sz="2000" i="1" spc="-5" dirty="0">
                <a:latin typeface="Times New Roman"/>
                <a:cs typeface="Times New Roman"/>
              </a:rPr>
              <a:t>layers</a:t>
            </a:r>
            <a:r>
              <a:rPr sz="2000" i="1" spc="-15" dirty="0">
                <a:latin typeface="Times New Roman"/>
                <a:cs typeface="Times New Roman"/>
              </a:rPr>
              <a:t> </a:t>
            </a:r>
            <a:r>
              <a:rPr sz="2000" i="1" spc="-5" dirty="0">
                <a:latin typeface="Times New Roman"/>
                <a:cs typeface="Times New Roman"/>
              </a:rPr>
              <a:t>in</a:t>
            </a:r>
            <a:r>
              <a:rPr sz="2000" i="1" dirty="0">
                <a:latin typeface="Times New Roman"/>
                <a:cs typeface="Times New Roman"/>
              </a:rPr>
              <a:t> </a:t>
            </a:r>
            <a:r>
              <a:rPr sz="2000" i="1" spc="-5" dirty="0">
                <a:latin typeface="Times New Roman"/>
                <a:cs typeface="Times New Roman"/>
              </a:rPr>
              <a:t>the</a:t>
            </a:r>
            <a:r>
              <a:rPr sz="2000" i="1" dirty="0">
                <a:latin typeface="Times New Roman"/>
                <a:cs typeface="Times New Roman"/>
              </a:rPr>
              <a:t> </a:t>
            </a:r>
            <a:r>
              <a:rPr sz="2000" i="1" spc="-5" dirty="0">
                <a:latin typeface="Times New Roman"/>
                <a:cs typeface="Times New Roman"/>
              </a:rPr>
              <a:t>OSI</a:t>
            </a:r>
            <a:r>
              <a:rPr sz="2000" i="1" spc="15" dirty="0">
                <a:latin typeface="Times New Roman"/>
                <a:cs typeface="Times New Roman"/>
              </a:rPr>
              <a:t> </a:t>
            </a:r>
            <a:r>
              <a:rPr sz="2000" i="1" spc="-5" dirty="0">
                <a:latin typeface="Times New Roman"/>
                <a:cs typeface="Times New Roman"/>
              </a:rPr>
              <a:t>model</a:t>
            </a:r>
            <a:endParaRPr sz="2000" dirty="0">
              <a:latin typeface="Times New Roman"/>
              <a:cs typeface="Times New Roman"/>
            </a:endParaRPr>
          </a:p>
        </p:txBody>
      </p:sp>
      <p:sp>
        <p:nvSpPr>
          <p:cNvPr id="3" name="object 3"/>
          <p:cNvSpPr/>
          <p:nvPr/>
        </p:nvSpPr>
        <p:spPr>
          <a:xfrm>
            <a:off x="850900" y="1190625"/>
            <a:ext cx="8763000" cy="19050"/>
          </a:xfrm>
          <a:custGeom>
            <a:avLst/>
            <a:gdLst/>
            <a:ahLst/>
            <a:cxnLst/>
            <a:rect l="l" t="t" r="r" b="b"/>
            <a:pathLst>
              <a:path w="8763000" h="19050">
                <a:moveTo>
                  <a:pt x="8763000" y="19049"/>
                </a:moveTo>
                <a:lnTo>
                  <a:pt x="8763000" y="0"/>
                </a:lnTo>
                <a:lnTo>
                  <a:pt x="0" y="0"/>
                </a:lnTo>
                <a:lnTo>
                  <a:pt x="0" y="19050"/>
                </a:lnTo>
                <a:lnTo>
                  <a:pt x="8763000" y="19049"/>
                </a:lnTo>
                <a:close/>
              </a:path>
            </a:pathLst>
          </a:custGeom>
          <a:solidFill>
            <a:srgbClr val="FF0000"/>
          </a:solidFill>
        </p:spPr>
        <p:txBody>
          <a:bodyPr wrap="square" lIns="0" tIns="0" rIns="0" bIns="0" rtlCol="0"/>
          <a:lstStyle/>
          <a:p>
            <a:endParaRPr/>
          </a:p>
        </p:txBody>
      </p:sp>
      <p:sp>
        <p:nvSpPr>
          <p:cNvPr id="5" name="object 5"/>
          <p:cNvSpPr/>
          <p:nvPr/>
        </p:nvSpPr>
        <p:spPr>
          <a:xfrm>
            <a:off x="1460500" y="7210425"/>
            <a:ext cx="8763000" cy="76200"/>
          </a:xfrm>
          <a:custGeom>
            <a:avLst/>
            <a:gdLst/>
            <a:ahLst/>
            <a:cxnLst/>
            <a:rect l="l" t="t" r="r" b="b"/>
            <a:pathLst>
              <a:path w="8763000" h="76200">
                <a:moveTo>
                  <a:pt x="8763000" y="76200"/>
                </a:moveTo>
                <a:lnTo>
                  <a:pt x="8763000" y="0"/>
                </a:lnTo>
                <a:lnTo>
                  <a:pt x="0" y="0"/>
                </a:lnTo>
                <a:lnTo>
                  <a:pt x="0" y="76200"/>
                </a:lnTo>
                <a:lnTo>
                  <a:pt x="8763000" y="76200"/>
                </a:lnTo>
                <a:close/>
              </a:path>
            </a:pathLst>
          </a:custGeom>
          <a:solidFill>
            <a:srgbClr val="FF0000"/>
          </a:solidFill>
        </p:spPr>
        <p:txBody>
          <a:bodyPr wrap="square" lIns="0" tIns="0" rIns="0" bIns="0" rtlCol="0"/>
          <a:lstStyle/>
          <a:p>
            <a:endParaRPr/>
          </a:p>
        </p:txBody>
      </p:sp>
      <p:sp>
        <p:nvSpPr>
          <p:cNvPr id="6" name="object 6"/>
          <p:cNvSpPr txBox="1"/>
          <p:nvPr/>
        </p:nvSpPr>
        <p:spPr>
          <a:xfrm>
            <a:off x="774700" y="7058025"/>
            <a:ext cx="403860" cy="309245"/>
          </a:xfrm>
          <a:prstGeom prst="rect">
            <a:avLst/>
          </a:prstGeom>
        </p:spPr>
        <p:txBody>
          <a:bodyPr vert="horz" wrap="square" lIns="0" tIns="0" rIns="0" bIns="0" rtlCol="0">
            <a:spAutoFit/>
          </a:bodyPr>
          <a:lstStyle/>
          <a:p>
            <a:pPr marL="12700">
              <a:lnSpc>
                <a:spcPts val="2310"/>
              </a:lnSpc>
            </a:pPr>
            <a:r>
              <a:rPr sz="2000" b="1" spc="-5" dirty="0">
                <a:latin typeface="Arial"/>
                <a:cs typeface="Arial"/>
              </a:rPr>
              <a:t>2.</a:t>
            </a:r>
            <a:fld id="{81D60167-4931-47E6-BA6A-407CBD079E47}" type="slidenum">
              <a:rPr sz="2000" b="1" spc="-5" dirty="0">
                <a:latin typeface="Arial"/>
                <a:cs typeface="Arial"/>
              </a:rPr>
              <a:t>8</a:t>
            </a:fld>
            <a:endParaRPr sz="2000" dirty="0">
              <a:latin typeface="Arial"/>
              <a:cs typeface="Arial"/>
            </a:endParaRPr>
          </a:p>
        </p:txBody>
      </p:sp>
      <p:sp>
        <p:nvSpPr>
          <p:cNvPr id="7" name="Rectangle 6"/>
          <p:cNvSpPr/>
          <p:nvPr/>
        </p:nvSpPr>
        <p:spPr>
          <a:xfrm>
            <a:off x="850900" y="1190625"/>
            <a:ext cx="3842077" cy="523220"/>
          </a:xfrm>
          <a:prstGeom prst="rect">
            <a:avLst/>
          </a:prstGeom>
        </p:spPr>
        <p:txBody>
          <a:bodyPr wrap="none">
            <a:spAutoFit/>
          </a:bodyPr>
          <a:lstStyle/>
          <a:p>
            <a:r>
              <a:rPr lang="en-IN" sz="2800" b="1" dirty="0">
                <a:latin typeface="Times New Roman" panose="02020603050405020304" pitchFamily="18" charset="0"/>
                <a:cs typeface="Times New Roman" panose="02020603050405020304" pitchFamily="18" charset="0"/>
              </a:rPr>
              <a:t>Peer-to-Peer Processes :</a:t>
            </a:r>
          </a:p>
        </p:txBody>
      </p:sp>
      <p:sp>
        <p:nvSpPr>
          <p:cNvPr id="8" name="Rectangle 7"/>
          <p:cNvSpPr/>
          <p:nvPr/>
        </p:nvSpPr>
        <p:spPr>
          <a:xfrm>
            <a:off x="774700" y="1724025"/>
            <a:ext cx="9677400" cy="5324535"/>
          </a:xfrm>
          <a:prstGeom prst="rect">
            <a:avLst/>
          </a:prstGeom>
        </p:spPr>
        <p:txBody>
          <a:bodyPr wrap="square">
            <a:spAutoFit/>
          </a:bodyPr>
          <a:lstStyle/>
          <a:p>
            <a:pPr marL="630238" indent="-630238"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At the physical layer, communication is direct:  The device A sends a stream of bits to device B (through intermediate nodes). </a:t>
            </a:r>
          </a:p>
          <a:p>
            <a:pPr algn="just"/>
            <a:endParaRPr lang="en-US" sz="2000" dirty="0">
              <a:latin typeface="Times New Roman" panose="02020603050405020304" pitchFamily="18" charset="0"/>
              <a:cs typeface="Times New Roman" panose="02020603050405020304" pitchFamily="18" charset="0"/>
            </a:endParaRPr>
          </a:p>
          <a:p>
            <a:pPr marL="630238" indent="-630238"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At the higher layers =&gt; communication must move down through the layers on device A, over to device B, and then back up through the layers. </a:t>
            </a:r>
          </a:p>
          <a:p>
            <a:pPr algn="just"/>
            <a:endParaRPr lang="en-US" sz="2000" dirty="0">
              <a:latin typeface="Times New Roman" panose="02020603050405020304" pitchFamily="18" charset="0"/>
              <a:cs typeface="Times New Roman" panose="02020603050405020304" pitchFamily="18" charset="0"/>
            </a:endParaRPr>
          </a:p>
          <a:p>
            <a:pPr marL="630238" indent="-630238"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Each layer in the sending device adds its own information to the message it receives from the layer just above it and passes the whole package to the layer just below it.</a:t>
            </a:r>
          </a:p>
          <a:p>
            <a:pPr algn="just"/>
            <a:endParaRPr lang="en-US" sz="2000" dirty="0">
              <a:latin typeface="Times New Roman" panose="02020603050405020304" pitchFamily="18" charset="0"/>
              <a:cs typeface="Times New Roman" panose="02020603050405020304" pitchFamily="18" charset="0"/>
            </a:endParaRPr>
          </a:p>
          <a:p>
            <a:pPr marL="630238" indent="-630238"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At layer 1 the entire package is converted to a form that can be transmitted to the receiving device.</a:t>
            </a:r>
          </a:p>
          <a:p>
            <a:pPr algn="just"/>
            <a:endParaRPr lang="en-US" sz="2000" dirty="0">
              <a:latin typeface="Times New Roman" panose="02020603050405020304" pitchFamily="18" charset="0"/>
              <a:cs typeface="Times New Roman" panose="02020603050405020304" pitchFamily="18" charset="0"/>
            </a:endParaRPr>
          </a:p>
          <a:p>
            <a:pPr marL="630238" indent="-630238"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 At the receiving machine, the message is unwrapped layer by layer, with each process receiving and removing the data meant for it. </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For example, layer 2 removes the data meant for it, then passes the rest to layer 3. Layer 3 then removes the data meant for it and passes the rest to layer 4, and so on.</a:t>
            </a:r>
          </a:p>
        </p:txBody>
      </p:sp>
    </p:spTree>
    <p:extLst>
      <p:ext uri="{BB962C8B-B14F-4D97-AF65-F5344CB8AC3E}">
        <p14:creationId xmlns:p14="http://schemas.microsoft.com/office/powerpoint/2010/main" val="21024521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55700" y="657225"/>
            <a:ext cx="6544945" cy="391160"/>
          </a:xfrm>
          <a:prstGeom prst="rect">
            <a:avLst/>
          </a:prstGeom>
        </p:spPr>
        <p:txBody>
          <a:bodyPr vert="horz" wrap="square" lIns="0" tIns="12700" rIns="0" bIns="0" rtlCol="0">
            <a:spAutoFit/>
          </a:bodyPr>
          <a:lstStyle/>
          <a:p>
            <a:pPr marL="12700">
              <a:lnSpc>
                <a:spcPct val="100000"/>
              </a:lnSpc>
              <a:spcBef>
                <a:spcPts val="100"/>
              </a:spcBef>
              <a:tabLst>
                <a:tab pos="1477645" algn="l"/>
              </a:tabLst>
            </a:pPr>
            <a:r>
              <a:rPr sz="2400" spc="-5" dirty="0">
                <a:solidFill>
                  <a:srgbClr val="3333CC"/>
                </a:solidFill>
              </a:rPr>
              <a:t>	</a:t>
            </a:r>
            <a:r>
              <a:rPr sz="2000" i="1" spc="-5" dirty="0">
                <a:latin typeface="Times New Roman"/>
                <a:cs typeface="Times New Roman"/>
              </a:rPr>
              <a:t>The</a:t>
            </a:r>
            <a:r>
              <a:rPr sz="2000" i="1" spc="15" dirty="0">
                <a:latin typeface="Times New Roman"/>
                <a:cs typeface="Times New Roman"/>
              </a:rPr>
              <a:t> </a:t>
            </a:r>
            <a:r>
              <a:rPr sz="2000" i="1" spc="-5" dirty="0">
                <a:latin typeface="Times New Roman"/>
                <a:cs typeface="Times New Roman"/>
              </a:rPr>
              <a:t>interaction</a:t>
            </a:r>
            <a:r>
              <a:rPr sz="2000" i="1" spc="-10" dirty="0">
                <a:latin typeface="Times New Roman"/>
                <a:cs typeface="Times New Roman"/>
              </a:rPr>
              <a:t> </a:t>
            </a:r>
            <a:r>
              <a:rPr sz="2000" i="1" spc="-5" dirty="0">
                <a:latin typeface="Times New Roman"/>
                <a:cs typeface="Times New Roman"/>
              </a:rPr>
              <a:t>between</a:t>
            </a:r>
            <a:r>
              <a:rPr sz="2000" i="1" spc="5" dirty="0">
                <a:latin typeface="Times New Roman"/>
                <a:cs typeface="Times New Roman"/>
              </a:rPr>
              <a:t> </a:t>
            </a:r>
            <a:r>
              <a:rPr sz="2000" i="1" spc="-5" dirty="0">
                <a:latin typeface="Times New Roman"/>
                <a:cs typeface="Times New Roman"/>
              </a:rPr>
              <a:t>layers</a:t>
            </a:r>
            <a:r>
              <a:rPr sz="2000" i="1" spc="-15" dirty="0">
                <a:latin typeface="Times New Roman"/>
                <a:cs typeface="Times New Roman"/>
              </a:rPr>
              <a:t> </a:t>
            </a:r>
            <a:r>
              <a:rPr sz="2000" i="1" spc="-5" dirty="0">
                <a:latin typeface="Times New Roman"/>
                <a:cs typeface="Times New Roman"/>
              </a:rPr>
              <a:t>in</a:t>
            </a:r>
            <a:r>
              <a:rPr sz="2000" i="1" dirty="0">
                <a:latin typeface="Times New Roman"/>
                <a:cs typeface="Times New Roman"/>
              </a:rPr>
              <a:t> </a:t>
            </a:r>
            <a:r>
              <a:rPr sz="2000" i="1" spc="-5" dirty="0">
                <a:latin typeface="Times New Roman"/>
                <a:cs typeface="Times New Roman"/>
              </a:rPr>
              <a:t>the</a:t>
            </a:r>
            <a:r>
              <a:rPr sz="2000" i="1" dirty="0">
                <a:latin typeface="Times New Roman"/>
                <a:cs typeface="Times New Roman"/>
              </a:rPr>
              <a:t> </a:t>
            </a:r>
            <a:r>
              <a:rPr sz="2000" i="1" spc="-5" dirty="0">
                <a:latin typeface="Times New Roman"/>
                <a:cs typeface="Times New Roman"/>
              </a:rPr>
              <a:t>OSI</a:t>
            </a:r>
            <a:r>
              <a:rPr sz="2000" i="1" spc="15" dirty="0">
                <a:latin typeface="Times New Roman"/>
                <a:cs typeface="Times New Roman"/>
              </a:rPr>
              <a:t> </a:t>
            </a:r>
            <a:r>
              <a:rPr sz="2000" i="1" spc="-5" dirty="0">
                <a:latin typeface="Times New Roman"/>
                <a:cs typeface="Times New Roman"/>
              </a:rPr>
              <a:t>model</a:t>
            </a:r>
            <a:endParaRPr sz="2000" dirty="0">
              <a:latin typeface="Times New Roman"/>
              <a:cs typeface="Times New Roman"/>
            </a:endParaRPr>
          </a:p>
        </p:txBody>
      </p:sp>
      <p:sp>
        <p:nvSpPr>
          <p:cNvPr id="3" name="object 3"/>
          <p:cNvSpPr/>
          <p:nvPr/>
        </p:nvSpPr>
        <p:spPr>
          <a:xfrm>
            <a:off x="850900" y="1190625"/>
            <a:ext cx="8763000" cy="19050"/>
          </a:xfrm>
          <a:custGeom>
            <a:avLst/>
            <a:gdLst/>
            <a:ahLst/>
            <a:cxnLst/>
            <a:rect l="l" t="t" r="r" b="b"/>
            <a:pathLst>
              <a:path w="8763000" h="19050">
                <a:moveTo>
                  <a:pt x="8763000" y="19049"/>
                </a:moveTo>
                <a:lnTo>
                  <a:pt x="8763000" y="0"/>
                </a:lnTo>
                <a:lnTo>
                  <a:pt x="0" y="0"/>
                </a:lnTo>
                <a:lnTo>
                  <a:pt x="0" y="19050"/>
                </a:lnTo>
                <a:lnTo>
                  <a:pt x="8763000" y="19049"/>
                </a:lnTo>
                <a:close/>
              </a:path>
            </a:pathLst>
          </a:custGeom>
          <a:solidFill>
            <a:srgbClr val="FF0000"/>
          </a:solidFill>
        </p:spPr>
        <p:txBody>
          <a:bodyPr wrap="square" lIns="0" tIns="0" rIns="0" bIns="0" rtlCol="0"/>
          <a:lstStyle/>
          <a:p>
            <a:endParaRPr/>
          </a:p>
        </p:txBody>
      </p:sp>
      <p:sp>
        <p:nvSpPr>
          <p:cNvPr id="5" name="object 5"/>
          <p:cNvSpPr/>
          <p:nvPr/>
        </p:nvSpPr>
        <p:spPr>
          <a:xfrm>
            <a:off x="1460500" y="7210425"/>
            <a:ext cx="8763000" cy="76200"/>
          </a:xfrm>
          <a:custGeom>
            <a:avLst/>
            <a:gdLst/>
            <a:ahLst/>
            <a:cxnLst/>
            <a:rect l="l" t="t" r="r" b="b"/>
            <a:pathLst>
              <a:path w="8763000" h="76200">
                <a:moveTo>
                  <a:pt x="8763000" y="76200"/>
                </a:moveTo>
                <a:lnTo>
                  <a:pt x="8763000" y="0"/>
                </a:lnTo>
                <a:lnTo>
                  <a:pt x="0" y="0"/>
                </a:lnTo>
                <a:lnTo>
                  <a:pt x="0" y="76200"/>
                </a:lnTo>
                <a:lnTo>
                  <a:pt x="8763000" y="76200"/>
                </a:lnTo>
                <a:close/>
              </a:path>
            </a:pathLst>
          </a:custGeom>
          <a:solidFill>
            <a:srgbClr val="FF0000"/>
          </a:solidFill>
        </p:spPr>
        <p:txBody>
          <a:bodyPr wrap="square" lIns="0" tIns="0" rIns="0" bIns="0" rtlCol="0"/>
          <a:lstStyle/>
          <a:p>
            <a:endParaRPr/>
          </a:p>
        </p:txBody>
      </p:sp>
      <p:sp>
        <p:nvSpPr>
          <p:cNvPr id="6" name="object 6"/>
          <p:cNvSpPr txBox="1"/>
          <p:nvPr/>
        </p:nvSpPr>
        <p:spPr>
          <a:xfrm>
            <a:off x="774700" y="7058025"/>
            <a:ext cx="403860" cy="309245"/>
          </a:xfrm>
          <a:prstGeom prst="rect">
            <a:avLst/>
          </a:prstGeom>
        </p:spPr>
        <p:txBody>
          <a:bodyPr vert="horz" wrap="square" lIns="0" tIns="0" rIns="0" bIns="0" rtlCol="0">
            <a:spAutoFit/>
          </a:bodyPr>
          <a:lstStyle/>
          <a:p>
            <a:pPr marL="12700">
              <a:lnSpc>
                <a:spcPts val="2310"/>
              </a:lnSpc>
            </a:pPr>
            <a:r>
              <a:rPr sz="2000" b="1" spc="-5" dirty="0">
                <a:latin typeface="Arial"/>
                <a:cs typeface="Arial"/>
              </a:rPr>
              <a:t>2.</a:t>
            </a:r>
            <a:fld id="{81D60167-4931-47E6-BA6A-407CBD079E47}" type="slidenum">
              <a:rPr sz="2000" b="1" spc="-5" dirty="0">
                <a:latin typeface="Arial"/>
                <a:cs typeface="Arial"/>
              </a:rPr>
              <a:t>9</a:t>
            </a:fld>
            <a:endParaRPr sz="2000" dirty="0">
              <a:latin typeface="Arial"/>
              <a:cs typeface="Arial"/>
            </a:endParaRPr>
          </a:p>
        </p:txBody>
      </p:sp>
      <p:sp>
        <p:nvSpPr>
          <p:cNvPr id="7" name="Rectangle 6"/>
          <p:cNvSpPr/>
          <p:nvPr/>
        </p:nvSpPr>
        <p:spPr>
          <a:xfrm>
            <a:off x="850900" y="1190625"/>
            <a:ext cx="4368504" cy="523220"/>
          </a:xfrm>
          <a:prstGeom prst="rect">
            <a:avLst/>
          </a:prstGeom>
        </p:spPr>
        <p:txBody>
          <a:bodyPr wrap="none">
            <a:spAutoFit/>
          </a:bodyPr>
          <a:lstStyle/>
          <a:p>
            <a:r>
              <a:rPr lang="en-IN" sz="2800" b="1" dirty="0">
                <a:latin typeface="Times New Roman" panose="02020603050405020304" pitchFamily="18" charset="0"/>
                <a:cs typeface="Times New Roman" panose="02020603050405020304" pitchFamily="18" charset="0"/>
              </a:rPr>
              <a:t>Interfaces Between Layers:</a:t>
            </a:r>
          </a:p>
        </p:txBody>
      </p:sp>
      <p:sp>
        <p:nvSpPr>
          <p:cNvPr id="8" name="Rectangle 7"/>
          <p:cNvSpPr/>
          <p:nvPr/>
        </p:nvSpPr>
        <p:spPr>
          <a:xfrm>
            <a:off x="774700" y="1724025"/>
            <a:ext cx="8915400" cy="5632311"/>
          </a:xfrm>
          <a:prstGeom prst="rect">
            <a:avLst/>
          </a:prstGeom>
        </p:spPr>
        <p:txBody>
          <a:bodyPr wrap="square">
            <a:spAutoFit/>
          </a:bodyPr>
          <a:lstStyle/>
          <a:p>
            <a:pPr marL="630238" indent="-630238"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The passing of the data and network information down through the layers of the sending device and back up through the layers of the receiving device is made possible by an interface between each pair of adjacent layers. </a:t>
            </a:r>
          </a:p>
          <a:p>
            <a:pPr marL="630238" indent="-630238" algn="just">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a:p>
            <a:pPr marL="630238" indent="-630238"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Each interface defines the information and services a layer must provide for the layer above it. </a:t>
            </a:r>
          </a:p>
          <a:p>
            <a:pPr marL="630238" indent="-630238" algn="just">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a:p>
            <a:pPr marL="630238" indent="-630238"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Well-defined interfaces and layer functions provide modularity to a network.</a:t>
            </a:r>
          </a:p>
          <a:p>
            <a:pPr marL="630238" indent="-630238" algn="just">
              <a:buFont typeface="Wingdings" panose="05000000000000000000" pitchFamily="2" charset="2"/>
              <a:buChar char="Ø"/>
            </a:pPr>
            <a:endParaRPr lang="en-US" sz="2400" dirty="0">
              <a:latin typeface="Times New Roman" panose="02020603050405020304" pitchFamily="18" charset="0"/>
              <a:cs typeface="Times New Roman" panose="02020603050405020304" pitchFamily="18" charset="0"/>
            </a:endParaRPr>
          </a:p>
          <a:p>
            <a:pPr marL="630238" indent="-630238"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 As long as a layer provides the expected services to the layer above it, the specific implementation of its functions can be modified or replaced without requiring changes to the surrounding layers.</a:t>
            </a:r>
          </a:p>
        </p:txBody>
      </p:sp>
    </p:spTree>
    <p:extLst>
      <p:ext uri="{BB962C8B-B14F-4D97-AF65-F5344CB8AC3E}">
        <p14:creationId xmlns:p14="http://schemas.microsoft.com/office/powerpoint/2010/main" val="37227311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342</TotalTime>
  <Words>2636</Words>
  <Application>Microsoft Office PowerPoint</Application>
  <PresentationFormat>Custom</PresentationFormat>
  <Paragraphs>270</Paragraphs>
  <Slides>60</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60</vt:i4>
      </vt:variant>
    </vt:vector>
  </HeadingPairs>
  <TitlesOfParts>
    <vt:vector size="65" baseType="lpstr">
      <vt:lpstr>Arial</vt:lpstr>
      <vt:lpstr>Calibri</vt:lpstr>
      <vt:lpstr>Times New Roman</vt:lpstr>
      <vt:lpstr>Wingdings</vt:lpstr>
      <vt:lpstr>Office Theme</vt:lpstr>
      <vt:lpstr>PowerPoint Presentation</vt:lpstr>
      <vt:lpstr>2-1 LAYERED TASKS</vt:lpstr>
      <vt:lpstr>Figure 2.1 Tasks involved in sending a letter</vt:lpstr>
      <vt:lpstr>2-2 THE OSI MODEL</vt:lpstr>
      <vt:lpstr>Note</vt:lpstr>
      <vt:lpstr>Figure 2.2 Seven layers of the OSI model</vt:lpstr>
      <vt:lpstr>Figure 2.3 The interaction between layers in the OSI model</vt:lpstr>
      <vt:lpstr> The interaction between layers in the OSI model</vt:lpstr>
      <vt:lpstr> The interaction between layers in the OSI model</vt:lpstr>
      <vt:lpstr>The interaction between layers in the OSI model</vt:lpstr>
      <vt:lpstr> The interaction between layers in the OSI model</vt:lpstr>
      <vt:lpstr>Figure 2.4 An exchange using the OSI model</vt:lpstr>
      <vt:lpstr>Encapsulation</vt:lpstr>
      <vt:lpstr>2-3 LAYERS IN THE OSI MODEL</vt:lpstr>
      <vt:lpstr>PowerPoint Presentation</vt:lpstr>
      <vt:lpstr>Figure 2.5 Physical layer</vt:lpstr>
      <vt:lpstr>Figure 2.5 Physical layer</vt:lpstr>
      <vt:lpstr>PowerPoint Presentation</vt:lpstr>
      <vt:lpstr>Figure 2.6 Data link layer</vt:lpstr>
      <vt:lpstr>Figure 2.6 Data link layer</vt:lpstr>
      <vt:lpstr>Figure 2.7 Hop-to-hop delivery</vt:lpstr>
      <vt:lpstr>PowerPoint Presentation</vt:lpstr>
      <vt:lpstr>Figure 2.8 Network layer</vt:lpstr>
      <vt:lpstr>Figure 2.8 Network layer</vt:lpstr>
      <vt:lpstr>Figure 2.9 Source-to-destination delivery</vt:lpstr>
      <vt:lpstr>PowerPoint Presentation</vt:lpstr>
      <vt:lpstr>Figure 2.10 Transport layer</vt:lpstr>
      <vt:lpstr>Figure 2.10 Transport layer</vt:lpstr>
      <vt:lpstr>Figure 2.11 Reliable process-to-process delivery of a message</vt:lpstr>
      <vt:lpstr>PowerPoint Presentation</vt:lpstr>
      <vt:lpstr>Figure 2.12 Session layer</vt:lpstr>
      <vt:lpstr>Figure 2.12 Session layer</vt:lpstr>
      <vt:lpstr>PowerPoint Presentation</vt:lpstr>
      <vt:lpstr>Figure 2.13 Presentation layer</vt:lpstr>
      <vt:lpstr>Figure 2.13 Presentation layer</vt:lpstr>
      <vt:lpstr>PowerPoint Presentation</vt:lpstr>
      <vt:lpstr>Figure 2.14 Application layer</vt:lpstr>
      <vt:lpstr>Figure 2.14 Application layer</vt:lpstr>
      <vt:lpstr>Figure 2.15 Summary of layers</vt:lpstr>
      <vt:lpstr>2-4 TCP/IP PROTOCOL SUITE</vt:lpstr>
      <vt:lpstr>Figure 2.16 TCP/IP and OSI model</vt:lpstr>
      <vt:lpstr>Figure 2.16 TCP/IP and OSI model</vt:lpstr>
      <vt:lpstr>Figure 2.16 TCP/IP and OSI model</vt:lpstr>
      <vt:lpstr>Figure 2.16 TCP/IP and OSI model</vt:lpstr>
      <vt:lpstr>Figure 2.16 TCP/IP and OSI model</vt:lpstr>
      <vt:lpstr>Figure 2.16 TCP/IP and OSI model</vt:lpstr>
      <vt:lpstr>2-5 ADDRESSING</vt:lpstr>
      <vt:lpstr>Figure 2.17 Addresses in TCP/IP</vt:lpstr>
      <vt:lpstr>Figure 2.18 Relationship of layers and addresses in TCP/IP</vt:lpstr>
      <vt:lpstr>Physical Addresses</vt:lpstr>
      <vt:lpstr>Example 2.1</vt:lpstr>
      <vt:lpstr>Figure 2.19 Physical addresses</vt:lpstr>
      <vt:lpstr>Example 2.2</vt:lpstr>
      <vt:lpstr>Example 2.3</vt:lpstr>
      <vt:lpstr>Figure 2.20 IP addresses</vt:lpstr>
      <vt:lpstr>Example 2.4</vt:lpstr>
      <vt:lpstr>Figure 2.21 Port addresses</vt:lpstr>
      <vt:lpstr>PowerPoint Presentation</vt:lpstr>
      <vt:lpstr>Example 2.5</vt:lpstr>
      <vt:lpstr>Note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PowerPoint - ch02.ppt [Compatibility Mode]</dc:title>
  <dc:creator>Noi</dc:creator>
  <cp:lastModifiedBy>PRATIVA  ROUTH</cp:lastModifiedBy>
  <cp:revision>24</cp:revision>
  <dcterms:created xsi:type="dcterms:W3CDTF">2023-08-21T06:38:25Z</dcterms:created>
  <dcterms:modified xsi:type="dcterms:W3CDTF">2024-12-03T06:15:04Z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2009-06-18T00:00:00Z</vt:filetime>
  </property>
  <property fmtid="{D5CDD505-2E9C-101B-9397-08002B2CF9AE}" pid="3" name="Creator">
    <vt:lpwstr>PScript5.dll Version 5.2.2</vt:lpwstr>
  </property>
  <property fmtid="{D5CDD505-2E9C-101B-9397-08002B2CF9AE}" pid="4" name="LastSaved">
    <vt:filetime>2023-08-21T00:00:00Z</vt:filetime>
  </property>
</Properties>
</file>