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4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5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58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8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1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63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0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612E-F6B9-46F6-BA0F-2E806390056F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CF495-4D38-4408-BCA0-424308CCED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9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330" y="1519707"/>
            <a:ext cx="9144000" cy="1429554"/>
          </a:xfrm>
        </p:spPr>
        <p:txBody>
          <a:bodyPr>
            <a:normAutofit/>
          </a:bodyPr>
          <a:lstStyle/>
          <a:p>
            <a:r>
              <a:rPr lang="en-IN" sz="9600" b="1" i="1" dirty="0" smtClean="0">
                <a:solidFill>
                  <a:srgbClr val="FF0000"/>
                </a:solidFill>
              </a:rPr>
              <a:t>Error Correction</a:t>
            </a:r>
            <a:endParaRPr lang="en-IN" sz="9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0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Decoding a message in Hamming Code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receiver gets an incoming message, it performs recalculations to detect errors and correct them. The steps for recalculation are −</a:t>
            </a:r>
          </a:p>
          <a:p>
            <a:r>
              <a:rPr lang="en-US" dirty="0" smtClean="0"/>
              <a:t>Step 1 − Calculation of the number of redundant bits.</a:t>
            </a:r>
          </a:p>
          <a:p>
            <a:r>
              <a:rPr lang="en-US" dirty="0" smtClean="0"/>
              <a:t>Step 2 − Positioning the redundant bits.</a:t>
            </a:r>
          </a:p>
          <a:p>
            <a:r>
              <a:rPr lang="en-US" dirty="0" smtClean="0"/>
              <a:t>Step 3 − Parity checking.</a:t>
            </a:r>
          </a:p>
          <a:p>
            <a:r>
              <a:rPr lang="en-US" dirty="0" smtClean="0"/>
              <a:t>Step 4 − Error detection and correction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39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1) Calculation of the number of redundant 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same formula as in encoding, the number of redundant bits are ascertained.</a:t>
            </a:r>
          </a:p>
          <a:p>
            <a:pPr marL="0" indent="0">
              <a:buNone/>
            </a:pPr>
            <a:r>
              <a:rPr lang="en-US" i="1" dirty="0" smtClean="0">
                <a:effectLst/>
              </a:rPr>
              <a:t>                          2</a:t>
            </a:r>
            <a:r>
              <a:rPr lang="en-US" i="1" baseline="30000" dirty="0" smtClean="0">
                <a:effectLst/>
              </a:rPr>
              <a:t>r</a:t>
            </a:r>
            <a:r>
              <a:rPr lang="en-US" i="1" dirty="0" smtClean="0">
                <a:effectLst/>
              </a:rPr>
              <a:t> ≥ 𝑚 + 𝑟 + 1</a:t>
            </a:r>
            <a:endParaRPr lang="en-US" dirty="0" smtClean="0">
              <a:effectLst/>
            </a:endParaRPr>
          </a:p>
          <a:p>
            <a:r>
              <a:rPr lang="en-US" dirty="0" smtClean="0"/>
              <a:t>where </a:t>
            </a:r>
            <a:r>
              <a:rPr lang="en-US" i="1" dirty="0" smtClean="0"/>
              <a:t>m</a:t>
            </a:r>
            <a:r>
              <a:rPr lang="en-US" dirty="0" smtClean="0"/>
              <a:t> is the number of data bits and </a:t>
            </a:r>
            <a:r>
              <a:rPr lang="en-US" i="1" dirty="0" smtClean="0"/>
              <a:t>r</a:t>
            </a:r>
            <a:r>
              <a:rPr lang="en-US" dirty="0" smtClean="0"/>
              <a:t> is the number of redundant bits.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1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2) Positioning the redundant bits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redundant bits placed at bit positions of powers of 2, i.e. 1, 2, 4, 8, 16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74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Step 3) Parity checking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Parity bits are calculated based upon the data bits and the redundant bits using the same rule as during generation of 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, c</a:t>
            </a:r>
            <a:r>
              <a:rPr lang="en-US" baseline="-25000" dirty="0" smtClean="0"/>
              <a:t>4</a:t>
            </a:r>
            <a:r>
              <a:rPr lang="en-US" dirty="0" smtClean="0"/>
              <a:t> etc. Thus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en-US" dirty="0" smtClean="0"/>
              <a:t> = parity(1, 3, 5, 7, 9, 11 and so on)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= parity(2, 3, 6, 7, 10, 11 and so on)</a:t>
            </a:r>
          </a:p>
          <a:p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 = parity(4-7, 12-15, 20-23 and so 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79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4) Error detection and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decimal equivalent of the parity bits binary values is calculated. If it is 0, there is no error. </a:t>
            </a:r>
          </a:p>
          <a:p>
            <a:r>
              <a:rPr lang="en-US" dirty="0" smtClean="0"/>
              <a:t>Otherwise, the decimal value gives the bit position which has error. </a:t>
            </a:r>
          </a:p>
          <a:p>
            <a:r>
              <a:rPr lang="en-US" dirty="0" smtClean="0"/>
              <a:t>For example, if 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  <a:r>
              <a:rPr lang="en-US" i="1" dirty="0" smtClean="0"/>
              <a:t>c</a:t>
            </a:r>
            <a:r>
              <a:rPr lang="en-US" i="1" baseline="-25000" dirty="0" smtClean="0"/>
              <a:t>3</a:t>
            </a:r>
            <a:r>
              <a:rPr lang="en-US" i="1" dirty="0" smtClean="0"/>
              <a:t>c</a:t>
            </a:r>
            <a:r>
              <a:rPr lang="en-US" i="1" baseline="-25000" dirty="0" smtClean="0"/>
              <a:t>4</a:t>
            </a:r>
            <a:r>
              <a:rPr lang="en-US" dirty="0" smtClean="0"/>
              <a:t> = 1001, it implies that the data bit at position 9, decimal equivalent of 1001, has error. </a:t>
            </a:r>
          </a:p>
          <a:p>
            <a:r>
              <a:rPr lang="en-US" dirty="0" smtClean="0"/>
              <a:t>The bit is flipped (converted from 0 to 1 or vice versa) to get the correct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964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72732"/>
          </a:xfrm>
        </p:spPr>
        <p:txBody>
          <a:bodyPr/>
          <a:lstStyle/>
          <a:p>
            <a:r>
              <a:rPr lang="en-IN" b="1" dirty="0" smtClean="0"/>
              <a:t>Example 4</a:t>
            </a:r>
            <a:r>
              <a:rPr lang="en-IN" dirty="0" smtClean="0"/>
              <a:t> −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92" y="772733"/>
            <a:ext cx="11499761" cy="60852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that an incoming message 11110101101 is received.</a:t>
            </a:r>
          </a:p>
          <a:p>
            <a:r>
              <a:rPr lang="en-US" dirty="0" smtClean="0"/>
              <a:t>Step 1 − At first the number of redundant bits are calculated using the formula 2</a:t>
            </a:r>
            <a:r>
              <a:rPr lang="en-US" baseline="30000" dirty="0" smtClean="0"/>
              <a:t>r</a:t>
            </a:r>
            <a:r>
              <a:rPr lang="en-US" dirty="0" smtClean="0"/>
              <a:t> ≥ m + r + 1. Here, m + r + 1 = 11 + 1 = 12. The minimum value of </a:t>
            </a:r>
            <a:r>
              <a:rPr lang="en-US" i="1" dirty="0" smtClean="0"/>
              <a:t>r</a:t>
            </a:r>
            <a:r>
              <a:rPr lang="en-US" dirty="0" smtClean="0"/>
              <a:t> such that 2</a:t>
            </a:r>
            <a:r>
              <a:rPr lang="en-US" baseline="30000" dirty="0" smtClean="0"/>
              <a:t>r</a:t>
            </a:r>
            <a:r>
              <a:rPr lang="en-US" dirty="0" smtClean="0"/>
              <a:t> ≥ 12 is 4.</a:t>
            </a:r>
          </a:p>
          <a:p>
            <a:r>
              <a:rPr lang="en-US" dirty="0" smtClean="0"/>
              <a:t>Step 2 − The redundant bits are positioned as below −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3 − Even parity checking is done −</a:t>
            </a:r>
          </a:p>
          <a:p>
            <a:pPr marL="0" indent="0">
              <a:buNone/>
            </a:pPr>
            <a:r>
              <a:rPr lang="en-US" dirty="0" smtClean="0"/>
              <a:t>     c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dirty="0" err="1" smtClean="0"/>
              <a:t>even_parity</a:t>
            </a:r>
            <a:r>
              <a:rPr lang="en-US" dirty="0" smtClean="0"/>
              <a:t>(1, 3, 5, 7, 9, 11) = 0</a:t>
            </a:r>
          </a:p>
          <a:p>
            <a:pPr marL="0" indent="0">
              <a:buNone/>
            </a:pPr>
            <a:r>
              <a:rPr lang="en-US" dirty="0" smtClean="0"/>
              <a:t>     c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dirty="0" err="1" smtClean="0"/>
              <a:t>even_parity</a:t>
            </a:r>
            <a:r>
              <a:rPr lang="en-US" dirty="0" smtClean="0"/>
              <a:t>(2, 3, 6, 7, 10, 11) = 0</a:t>
            </a:r>
          </a:p>
          <a:p>
            <a:pPr marL="0" indent="0">
              <a:buNone/>
            </a:pPr>
            <a:r>
              <a:rPr lang="en-US" dirty="0" smtClean="0"/>
              <a:t>     c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en-US" dirty="0" err="1" smtClean="0"/>
              <a:t>even_parity</a:t>
            </a:r>
            <a:r>
              <a:rPr lang="en-US" dirty="0" smtClean="0"/>
              <a:t> (4, 5, 6, 7) = 0</a:t>
            </a:r>
          </a:p>
          <a:p>
            <a:pPr marL="0" indent="0">
              <a:buNone/>
            </a:pPr>
            <a:r>
              <a:rPr lang="en-US" dirty="0" smtClean="0"/>
              <a:t>     c</a:t>
            </a:r>
            <a:r>
              <a:rPr lang="en-US" baseline="-25000" dirty="0" smtClean="0"/>
              <a:t>4</a:t>
            </a:r>
            <a:r>
              <a:rPr lang="en-US" dirty="0" smtClean="0"/>
              <a:t> = </a:t>
            </a:r>
            <a:r>
              <a:rPr lang="en-US" dirty="0" err="1" smtClean="0"/>
              <a:t>even_parity</a:t>
            </a:r>
            <a:r>
              <a:rPr lang="en-US" dirty="0" smtClean="0"/>
              <a:t> (8, 9, 10, 11) = 0</a:t>
            </a:r>
          </a:p>
          <a:p>
            <a:r>
              <a:rPr lang="en-US" dirty="0" smtClean="0"/>
              <a:t>Step 4 - Since the value of the check bits c</a:t>
            </a:r>
            <a:r>
              <a:rPr lang="en-US" baseline="-25000" dirty="0" smtClean="0"/>
              <a:t>1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c</a:t>
            </a:r>
            <a:r>
              <a:rPr lang="en-US" baseline="-25000" dirty="0" smtClean="0"/>
              <a:t>3</a:t>
            </a: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 = 0000 = 0, there are no errors in this message.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93" y="2494365"/>
            <a:ext cx="5638800" cy="10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2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Hamming Distance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6" y="141350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Hamming </a:t>
            </a:r>
            <a:r>
              <a:rPr lang="en-US" dirty="0"/>
              <a:t>distance is a metric for comparing two binary data strings. While comparing two binary strings of equal length, Hamming distance is the number of bit positions in which the two bits are different.</a:t>
            </a:r>
          </a:p>
          <a:p>
            <a:pPr algn="just"/>
            <a:r>
              <a:rPr lang="en-US" dirty="0"/>
              <a:t>The Hamming distance between two strings, a and b is denoted as d(</a:t>
            </a:r>
            <a:r>
              <a:rPr lang="en-US" dirty="0" err="1"/>
              <a:t>a,b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It is used for error detection or error correction when data is transmitted over computer networks. It is also using in coding theory for comparing equal length data words.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63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7728"/>
            <a:ext cx="11475076" cy="5447763"/>
          </a:xfrm>
        </p:spPr>
        <p:txBody>
          <a:bodyPr/>
          <a:lstStyle/>
          <a:p>
            <a:r>
              <a:rPr lang="en-US" b="1" dirty="0"/>
              <a:t>Calculation of Hamming Distance</a:t>
            </a:r>
          </a:p>
          <a:p>
            <a:pPr algn="just"/>
            <a:r>
              <a:rPr lang="en-US" dirty="0"/>
              <a:t>In order to calculate the Hamming distance between two strings, and , we perform their XOR operation, (a⊕ b), and then count the total number of 1s in the resultant string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/>
              <a:t>Example </a:t>
            </a:r>
          </a:p>
          <a:p>
            <a:pPr algn="just"/>
            <a:r>
              <a:rPr lang="en-US" dirty="0"/>
              <a:t>Suppose there are two strings 1101 1001 and 1001 1101.</a:t>
            </a:r>
          </a:p>
          <a:p>
            <a:pPr algn="just"/>
            <a:r>
              <a:rPr lang="en-US" dirty="0"/>
              <a:t>11011001 ⊕ 10011101 = 01000100. Since, this contains two 1s, the Hamming distance, d(11011001, 10011101) = 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431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55" y="202887"/>
            <a:ext cx="11409609" cy="58630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Minimum Hamming Distance</a:t>
            </a:r>
          </a:p>
          <a:p>
            <a:r>
              <a:rPr lang="en-US" dirty="0"/>
              <a:t>In a set of strings of equal lengths, the minimum Hamming distance is the smallest Hamming distance between all possible pairs of strings in that set.</a:t>
            </a:r>
          </a:p>
          <a:p>
            <a:r>
              <a:rPr lang="en-US" b="1" dirty="0"/>
              <a:t>Example </a:t>
            </a:r>
          </a:p>
          <a:p>
            <a:r>
              <a:rPr lang="en-US" dirty="0"/>
              <a:t>Suppose there are four strings 010, 011, 101 and 111.</a:t>
            </a:r>
          </a:p>
          <a:p>
            <a:r>
              <a:rPr lang="en-US" dirty="0"/>
              <a:t>010 ⊕ 011 = 001, d(010, 011) = 1.</a:t>
            </a:r>
          </a:p>
          <a:p>
            <a:r>
              <a:rPr lang="en-US" dirty="0"/>
              <a:t>010 ⊕ 101 = 111, d(010, 101) = 3.</a:t>
            </a:r>
          </a:p>
          <a:p>
            <a:r>
              <a:rPr lang="en-US" dirty="0"/>
              <a:t>010 ⊕ 111 = 101, d(010, 111) = 2.</a:t>
            </a:r>
          </a:p>
          <a:p>
            <a:r>
              <a:rPr lang="en-US" dirty="0"/>
              <a:t>011 ⊕ 101 = 110, d(011, 101) = 2.</a:t>
            </a:r>
          </a:p>
          <a:p>
            <a:r>
              <a:rPr lang="en-US" dirty="0"/>
              <a:t>011 ⊕ 111 = 100, d(011, 111) = 1.</a:t>
            </a:r>
          </a:p>
          <a:p>
            <a:r>
              <a:rPr lang="en-US" dirty="0"/>
              <a:t>101 ⊕ 111 = 010, d(011, 111) = 1.</a:t>
            </a:r>
          </a:p>
          <a:p>
            <a:r>
              <a:rPr lang="en-US" dirty="0"/>
              <a:t>Hence, the Minimum Hamming Distance, </a:t>
            </a:r>
            <a:r>
              <a:rPr lang="en-US" i="1" dirty="0" err="1"/>
              <a:t>d</a:t>
            </a:r>
            <a:r>
              <a:rPr lang="en-US" i="1" baseline="-25000" dirty="0" err="1"/>
              <a:t>min</a:t>
            </a:r>
            <a:r>
              <a:rPr lang="en-US" dirty="0"/>
              <a:t> =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99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Hamming code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Hamming code is a block code that is capable of detecting up to two simultaneous bit errors and correcting single-bit errors. </a:t>
            </a:r>
          </a:p>
          <a:p>
            <a:r>
              <a:rPr lang="en-US" dirty="0" smtClean="0"/>
              <a:t>It was developed by R.W. Hamming for error correction.</a:t>
            </a:r>
          </a:p>
          <a:p>
            <a:r>
              <a:rPr lang="en-US" dirty="0" smtClean="0"/>
              <a:t>In this coding method, the source encodes the message by inserting redundant bits within the message. </a:t>
            </a:r>
          </a:p>
          <a:p>
            <a:r>
              <a:rPr lang="en-US" dirty="0" smtClean="0"/>
              <a:t>These redundant bits are extra bits that are generated and inserted at specific positions in the message itself to enable error detection and correction. </a:t>
            </a:r>
          </a:p>
          <a:p>
            <a:r>
              <a:rPr lang="en-US" dirty="0" smtClean="0"/>
              <a:t>When the destination receives this message, it performs recalculations to detect errors and find the bit position that has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2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Hamming Code for Single Error Correction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procedure for single error correction by Hamming Code includes two parts, encoding at the sender’s end and decoding at receiver’s 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92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Encoding a message by Hamming Code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procedure used by the sender to encode the message encompasses the following steps −</a:t>
            </a:r>
          </a:p>
          <a:p>
            <a:r>
              <a:rPr lang="en-US" dirty="0" smtClean="0"/>
              <a:t>Step 1 − Calculation of the number of redundant bits.</a:t>
            </a:r>
          </a:p>
          <a:p>
            <a:r>
              <a:rPr lang="en-US" dirty="0" smtClean="0"/>
              <a:t>Step 2 − Positioning the redundant bits.</a:t>
            </a:r>
          </a:p>
          <a:p>
            <a:r>
              <a:rPr lang="en-US" dirty="0" smtClean="0"/>
              <a:t>Step 3 − Calculating the values of each redundant bit.</a:t>
            </a:r>
          </a:p>
          <a:p>
            <a:r>
              <a:rPr lang="en-US" dirty="0" smtClean="0"/>
              <a:t>Once the redundant bits are embedded within the message, this is sent to the destination.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80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Step 1 − Calculation of the number of redundant bits.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55" y="142638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the message contains </a:t>
            </a:r>
            <a:r>
              <a:rPr lang="en-US" i="1" dirty="0" smtClean="0"/>
              <a:t>m</a:t>
            </a:r>
            <a:r>
              <a:rPr lang="en-US" dirty="0" smtClean="0"/>
              <a:t> number of data bits, </a:t>
            </a:r>
            <a:r>
              <a:rPr lang="en-US" i="1" dirty="0" smtClean="0"/>
              <a:t>r</a:t>
            </a:r>
            <a:r>
              <a:rPr lang="en-US" dirty="0" smtClean="0"/>
              <a:t> number of redundant bits are added to it so that is able to indicate at least </a:t>
            </a:r>
            <a:r>
              <a:rPr lang="en-US" i="1" dirty="0" smtClean="0"/>
              <a:t>(m + r + 1)</a:t>
            </a:r>
            <a:r>
              <a:rPr lang="en-US" dirty="0" smtClean="0"/>
              <a:t> different states. </a:t>
            </a:r>
          </a:p>
          <a:p>
            <a:r>
              <a:rPr lang="en-US" dirty="0" smtClean="0"/>
              <a:t>Here, </a:t>
            </a:r>
            <a:r>
              <a:rPr lang="en-US" i="1" dirty="0" smtClean="0"/>
              <a:t>(m + r)</a:t>
            </a:r>
            <a:r>
              <a:rPr lang="en-US" dirty="0" smtClean="0"/>
              <a:t> indicates location of an error in each of bit positions and one additional state indicates no error. </a:t>
            </a:r>
          </a:p>
          <a:p>
            <a:r>
              <a:rPr lang="en-US" dirty="0" smtClean="0"/>
              <a:t>Since, </a:t>
            </a:r>
            <a:r>
              <a:rPr lang="en-US" i="1" dirty="0" smtClean="0"/>
              <a:t>r</a:t>
            </a:r>
            <a:r>
              <a:rPr lang="en-US" dirty="0" smtClean="0"/>
              <a:t> bits can indicate </a:t>
            </a:r>
            <a:r>
              <a:rPr lang="en-US" i="1" dirty="0" smtClean="0"/>
              <a:t>2</a:t>
            </a:r>
            <a:r>
              <a:rPr lang="en-US" i="1" baseline="30000" dirty="0" smtClean="0"/>
              <a:t>r</a:t>
            </a:r>
            <a:r>
              <a:rPr lang="en-US" dirty="0" smtClean="0"/>
              <a:t> states, </a:t>
            </a:r>
            <a:r>
              <a:rPr lang="en-US" i="1" dirty="0" smtClean="0"/>
              <a:t>2</a:t>
            </a:r>
            <a:r>
              <a:rPr lang="en-US" i="1" baseline="30000" dirty="0" smtClean="0"/>
              <a:t>r</a:t>
            </a:r>
            <a:r>
              <a:rPr lang="en-US" dirty="0" smtClean="0"/>
              <a:t> must be at least equal to </a:t>
            </a:r>
            <a:r>
              <a:rPr lang="en-US" i="1" dirty="0" smtClean="0"/>
              <a:t>(m + r + 1)</a:t>
            </a:r>
            <a:r>
              <a:rPr lang="en-US" dirty="0" smtClean="0"/>
              <a:t>. Thus the following equation should hold −</a:t>
            </a:r>
          </a:p>
          <a:p>
            <a:pPr marL="0" indent="0">
              <a:buNone/>
            </a:pPr>
            <a:r>
              <a:rPr lang="en-US" i="1" dirty="0" smtClean="0">
                <a:effectLst/>
              </a:rPr>
              <a:t>                                         2</a:t>
            </a:r>
            <a:r>
              <a:rPr lang="en-US" i="1" baseline="30000" dirty="0" smtClean="0">
                <a:effectLst/>
              </a:rPr>
              <a:t>r</a:t>
            </a:r>
            <a:r>
              <a:rPr lang="en-US" i="1" dirty="0" smtClean="0">
                <a:effectLst/>
              </a:rPr>
              <a:t> ≥ 𝑚 + 𝑟 + 1</a:t>
            </a:r>
            <a:endParaRPr lang="en-US" dirty="0" smtClean="0">
              <a:effectLst/>
            </a:endParaRPr>
          </a:p>
          <a:p>
            <a:r>
              <a:rPr lang="en-US" b="1" dirty="0" smtClean="0"/>
              <a:t>Example 1</a:t>
            </a:r>
            <a:r>
              <a:rPr lang="en-US" dirty="0" smtClean="0"/>
              <a:t> − If the data is of 7 bits, i.e. </a:t>
            </a:r>
            <a:r>
              <a:rPr lang="en-US" i="1" dirty="0" smtClean="0"/>
              <a:t>m = 7</a:t>
            </a:r>
            <a:r>
              <a:rPr lang="en-US" dirty="0" smtClean="0"/>
              <a:t>, the minimum value of </a:t>
            </a:r>
            <a:r>
              <a:rPr lang="en-US" i="1" dirty="0" smtClean="0"/>
              <a:t>r</a:t>
            </a:r>
            <a:r>
              <a:rPr lang="en-US" dirty="0" smtClean="0"/>
              <a:t> that will satisfy the above equation is 4, (2</a:t>
            </a:r>
            <a:r>
              <a:rPr lang="en-US" baseline="30000" dirty="0" smtClean="0"/>
              <a:t>4</a:t>
            </a:r>
            <a:r>
              <a:rPr lang="en-US" dirty="0" smtClean="0"/>
              <a:t> ≥ 7 + 4 + 1). The total number of bits in the encoded message, </a:t>
            </a:r>
            <a:r>
              <a:rPr lang="en-US" i="1" dirty="0" smtClean="0"/>
              <a:t>(m + r) = 11</a:t>
            </a:r>
            <a:r>
              <a:rPr lang="en-US" dirty="0" smtClean="0"/>
              <a:t>. This is referred as (11,4)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88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2 − Positioning the redundant bits.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r</a:t>
            </a:r>
            <a:r>
              <a:rPr lang="en-US" dirty="0" smtClean="0"/>
              <a:t> redundant bits placed at bit positions of powers of 2, i.e. 1, 2, 4, 8, 16 etc. </a:t>
            </a:r>
          </a:p>
          <a:p>
            <a:r>
              <a:rPr lang="en-US" dirty="0" smtClean="0"/>
              <a:t>They are referred in the rest of this text as </a:t>
            </a:r>
            <a:r>
              <a:rPr lang="en-US" i="1" dirty="0" smtClean="0"/>
              <a:t>r</a:t>
            </a:r>
            <a:r>
              <a:rPr lang="en-US" i="1" baseline="-25000" dirty="0" smtClean="0"/>
              <a:t>1</a:t>
            </a:r>
            <a:r>
              <a:rPr lang="en-US" dirty="0" smtClean="0"/>
              <a:t> (at position 1), </a:t>
            </a:r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 (at position 2), </a:t>
            </a:r>
            <a:r>
              <a:rPr lang="en-US" i="1" dirty="0" smtClean="0"/>
              <a:t>r</a:t>
            </a:r>
            <a:r>
              <a:rPr lang="en-US" i="1" baseline="-25000" dirty="0" smtClean="0"/>
              <a:t>3</a:t>
            </a:r>
            <a:r>
              <a:rPr lang="en-US" dirty="0" smtClean="0"/>
              <a:t> (at position 4), </a:t>
            </a:r>
            <a:r>
              <a:rPr lang="en-US" i="1" dirty="0" smtClean="0"/>
              <a:t>r</a:t>
            </a:r>
            <a:r>
              <a:rPr lang="en-US" i="1" baseline="-25000" dirty="0" smtClean="0"/>
              <a:t>4</a:t>
            </a:r>
            <a:r>
              <a:rPr lang="en-US" dirty="0" smtClean="0"/>
              <a:t> (at position 8) and so on.</a:t>
            </a:r>
          </a:p>
          <a:p>
            <a:r>
              <a:rPr lang="en-US" b="1" dirty="0" smtClean="0"/>
              <a:t>Example 2</a:t>
            </a:r>
            <a:r>
              <a:rPr lang="en-US" dirty="0" smtClean="0"/>
              <a:t> − If, </a:t>
            </a:r>
            <a:r>
              <a:rPr lang="en-US" i="1" dirty="0" smtClean="0"/>
              <a:t>m = 7</a:t>
            </a:r>
            <a:r>
              <a:rPr lang="en-US" dirty="0" smtClean="0"/>
              <a:t> comes to 4, the positions of the redundant bits are as follows −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8" y="4406989"/>
            <a:ext cx="8487177" cy="12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3 − Calculating the values of each redundant bit.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redundant bits are parity bits. A parity bit is an extra bit that makes the number of 1s either even or odd. The two types of parity are −</a:t>
            </a:r>
          </a:p>
          <a:p>
            <a:r>
              <a:rPr lang="en-US" b="1" dirty="0" smtClean="0"/>
              <a:t>Even Parity</a:t>
            </a:r>
            <a:r>
              <a:rPr lang="en-US" dirty="0" smtClean="0"/>
              <a:t> − Here the total number of bits in the message is made even.</a:t>
            </a:r>
          </a:p>
          <a:p>
            <a:r>
              <a:rPr lang="en-US" b="1" dirty="0" smtClean="0"/>
              <a:t>Odd Parity</a:t>
            </a:r>
            <a:r>
              <a:rPr lang="en-US" dirty="0" smtClean="0"/>
              <a:t> − Here the total number of bits in the message is made odd.</a:t>
            </a:r>
          </a:p>
          <a:p>
            <a:r>
              <a:rPr lang="en-US" dirty="0" smtClean="0"/>
              <a:t>Each redundant bit,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, is calculated as the parity, generally even parity, based upon its bit position.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4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18" y="447586"/>
            <a:ext cx="10515600" cy="5888820"/>
          </a:xfrm>
        </p:spPr>
        <p:txBody>
          <a:bodyPr>
            <a:normAutofit/>
          </a:bodyPr>
          <a:lstStyle/>
          <a:p>
            <a:r>
              <a:rPr lang="en-US" dirty="0" smtClean="0"/>
              <a:t>It covers all bit positions whose binary representation includes a 1 in the </a:t>
            </a:r>
            <a:r>
              <a:rPr lang="en-US" i="1" dirty="0" err="1" smtClean="0"/>
              <a:t>i</a:t>
            </a:r>
            <a:r>
              <a:rPr lang="en-US" i="1" baseline="30000" dirty="0" err="1" smtClean="0"/>
              <a:t>th</a:t>
            </a:r>
            <a:r>
              <a:rPr lang="en-US" dirty="0" smtClean="0"/>
              <a:t> position except the position of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Thus −</a:t>
            </a:r>
          </a:p>
          <a:p>
            <a:r>
              <a:rPr lang="en-US" i="1" dirty="0" smtClean="0"/>
              <a:t>r</a:t>
            </a:r>
            <a:r>
              <a:rPr lang="en-US" i="1" baseline="-25000" dirty="0" smtClean="0"/>
              <a:t>1 </a:t>
            </a:r>
            <a:r>
              <a:rPr lang="en-US" dirty="0" smtClean="0"/>
              <a:t>is the parity bit for all data bits in positions whose binary representation includes a 1 in the least significant position excluding 1 (3, 5, 7, 9, 11 and so on)</a:t>
            </a:r>
          </a:p>
          <a:p>
            <a:r>
              <a:rPr lang="en-US" i="1" dirty="0" smtClean="0"/>
              <a:t>r</a:t>
            </a:r>
            <a:r>
              <a:rPr lang="en-US" i="1" baseline="-25000" dirty="0" smtClean="0"/>
              <a:t>2</a:t>
            </a:r>
            <a:r>
              <a:rPr lang="en-US" dirty="0" smtClean="0"/>
              <a:t> is the parity bit for all data bits in positions whose binary representation includes a 1 in the position 2 from right except 2 (3, 6, 7, 10, 11 and so on)</a:t>
            </a:r>
          </a:p>
          <a:p>
            <a:r>
              <a:rPr lang="en-US" i="1" dirty="0" smtClean="0"/>
              <a:t>r</a:t>
            </a:r>
            <a:r>
              <a:rPr lang="en-US" i="1" baseline="-25000" dirty="0" smtClean="0"/>
              <a:t>3</a:t>
            </a:r>
            <a:r>
              <a:rPr lang="en-US" dirty="0" smtClean="0"/>
              <a:t> is the parity bit for all data bits in positions whose binary representation includes a 1 in the position 3 from right except 4 (5-7, 12-15, 20-23 and so 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116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62" y="177129"/>
            <a:ext cx="10515600" cy="5566847"/>
          </a:xfrm>
        </p:spPr>
        <p:txBody>
          <a:bodyPr/>
          <a:lstStyle/>
          <a:p>
            <a:r>
              <a:rPr lang="en-US" b="1" dirty="0" smtClean="0"/>
              <a:t>Example 3</a:t>
            </a:r>
            <a:r>
              <a:rPr lang="en-US" dirty="0" smtClean="0"/>
              <a:t> − Suppose that the message 1100101 needs to be encoded using even parity Hamming code. </a:t>
            </a:r>
          </a:p>
          <a:p>
            <a:r>
              <a:rPr lang="en-US" dirty="0" smtClean="0"/>
              <a:t>Here, </a:t>
            </a:r>
            <a:r>
              <a:rPr lang="en-US" i="1" dirty="0" smtClean="0"/>
              <a:t>m = 7</a:t>
            </a:r>
            <a:r>
              <a:rPr lang="en-US" dirty="0" smtClean="0"/>
              <a:t> and </a:t>
            </a:r>
            <a:r>
              <a:rPr lang="en-US" i="1" dirty="0" smtClean="0"/>
              <a:t>r</a:t>
            </a:r>
            <a:r>
              <a:rPr lang="en-US" dirty="0" smtClean="0"/>
              <a:t> comes to 4. The values of redundant bits will be as follows −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Hence, the message sent will be 11000101100.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85" y="2117366"/>
            <a:ext cx="7224445" cy="20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3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1285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Error Correction</vt:lpstr>
      <vt:lpstr>Hamming code</vt:lpstr>
      <vt:lpstr>Hamming Code for Single Error Correction </vt:lpstr>
      <vt:lpstr>Encoding a message by Hamming Code </vt:lpstr>
      <vt:lpstr>Step 1 − Calculation of the number of redundant bits.</vt:lpstr>
      <vt:lpstr>Step 2 − Positioning the redundant bits.</vt:lpstr>
      <vt:lpstr>Step 3 − Calculating the values of each redundant bit.</vt:lpstr>
      <vt:lpstr>PowerPoint Presentation</vt:lpstr>
      <vt:lpstr>PowerPoint Presentation</vt:lpstr>
      <vt:lpstr>Decoding a message in Hamming Code </vt:lpstr>
      <vt:lpstr>Step 1) Calculation of the number of redundant bits</vt:lpstr>
      <vt:lpstr>Step 2) Positioning the redundant bits</vt:lpstr>
      <vt:lpstr>Step 3) Parity checking</vt:lpstr>
      <vt:lpstr>Step 4) Error detection and correction</vt:lpstr>
      <vt:lpstr>Example 4 − </vt:lpstr>
      <vt:lpstr>Hamming Distance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2022-02-23T00:44:43Z</dcterms:created>
  <dcterms:modified xsi:type="dcterms:W3CDTF">2024-09-08T22:46:08Z</dcterms:modified>
</cp:coreProperties>
</file>