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433" y="144602"/>
            <a:ext cx="713313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250" y="1822450"/>
            <a:ext cx="8096250" cy="476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3109" y="6374993"/>
            <a:ext cx="2562225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 </a:t>
            </a:r>
            <a:r>
              <a:rPr spc="-5" dirty="0"/>
              <a:t>Associate</a:t>
            </a:r>
            <a:r>
              <a:rPr spc="15" dirty="0"/>
              <a:t> </a:t>
            </a:r>
            <a:r>
              <a:rPr spc="-20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</a:t>
            </a:r>
            <a:r>
              <a:rPr spc="-35" dirty="0"/>
              <a:t>VIT.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882" y="2500375"/>
            <a:ext cx="49358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NETWORK</a:t>
            </a:r>
            <a:r>
              <a:rPr spc="-7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304" y="281381"/>
            <a:ext cx="37738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90" dirty="0"/>
              <a:t> </a:t>
            </a:r>
            <a:r>
              <a:rPr spc="-5" dirty="0"/>
              <a:t>Internetwork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84196"/>
            <a:ext cx="7988934" cy="34651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When two or </a:t>
            </a:r>
            <a:r>
              <a:rPr sz="2200" spc="-5" dirty="0">
                <a:latin typeface="Times New Roman"/>
                <a:cs typeface="Times New Roman"/>
              </a:rPr>
              <a:t>more networks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connected, they </a:t>
            </a:r>
            <a:r>
              <a:rPr sz="2200" spc="-15" dirty="0">
                <a:latin typeface="Times New Roman"/>
                <a:cs typeface="Times New Roman"/>
              </a:rPr>
              <a:t>make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65"/>
              </a:spcBef>
            </a:pP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internetwork</a:t>
            </a:r>
            <a:r>
              <a:rPr sz="2200" b="1" spc="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200" b="1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Ex: </a:t>
            </a:r>
            <a:r>
              <a:rPr sz="2200" spc="-5" dirty="0">
                <a:latin typeface="Times New Roman"/>
                <a:cs typeface="Times New Roman"/>
              </a:rPr>
              <a:t>Organization </a:t>
            </a:r>
            <a:r>
              <a:rPr sz="2200" dirty="0">
                <a:latin typeface="Times New Roman"/>
                <a:cs typeface="Times New Roman"/>
              </a:rPr>
              <a:t>has two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offices.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office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has a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2200" spc="5" dirty="0">
                <a:latin typeface="Times New Roman"/>
                <a:cs typeface="Times New Roman"/>
              </a:rPr>
              <a:t>N that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allows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employees</a:t>
            </a:r>
            <a:r>
              <a:rPr sz="220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8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communicate </a:t>
            </a:r>
            <a:r>
              <a:rPr sz="2200" dirty="0">
                <a:latin typeface="Times New Roman"/>
                <a:cs typeface="Times New Roman"/>
              </a:rPr>
              <a:t>with each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other.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between offices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management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leases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dedicated 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WAN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 service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provider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such as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85"/>
              </a:spcBef>
            </a:pPr>
            <a:r>
              <a:rPr sz="2200" spc="5" dirty="0">
                <a:latin typeface="Times New Roman"/>
                <a:cs typeface="Times New Roman"/>
              </a:rPr>
              <a:t>telephone </a:t>
            </a:r>
            <a:r>
              <a:rPr sz="2200" spc="-25" dirty="0">
                <a:latin typeface="Times New Roman"/>
                <a:cs typeface="Times New Roman"/>
              </a:rPr>
              <a:t>company, </a:t>
            </a:r>
            <a:r>
              <a:rPr sz="2200" dirty="0">
                <a:latin typeface="Times New Roman"/>
                <a:cs typeface="Times New Roman"/>
              </a:rPr>
              <a:t>and connects the two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 </a:t>
            </a:r>
            <a:r>
              <a:rPr sz="2200" spc="-5" dirty="0">
                <a:latin typeface="Times New Roman"/>
                <a:cs typeface="Times New Roman"/>
              </a:rPr>
              <a:t>company </a:t>
            </a:r>
            <a:r>
              <a:rPr sz="2200" dirty="0">
                <a:latin typeface="Times New Roman"/>
                <a:cs typeface="Times New Roman"/>
              </a:rPr>
              <a:t>has an internetwork, or a private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internet.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4648198"/>
            <a:ext cx="7724775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626" y="480136"/>
            <a:ext cx="52235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Internetwork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721600" cy="2526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6870" marR="5080" indent="-344805">
              <a:lnSpc>
                <a:spcPct val="113799"/>
              </a:lnSpc>
              <a:spcBef>
                <a:spcPts val="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host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host 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office</a:t>
            </a:r>
            <a:r>
              <a:rPr sz="2400" spc="-15" dirty="0">
                <a:latin typeface="Times New Roman"/>
                <a:cs typeface="Times New Roman"/>
              </a:rPr>
              <a:t>,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blocks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 directs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426720" indent="-344805" algn="just">
              <a:lnSpc>
                <a:spcPct val="114199"/>
              </a:lnSpc>
              <a:spcBef>
                <a:spcPts val="5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host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to a host 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another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office</a:t>
            </a:r>
            <a:r>
              <a:rPr sz="2400" spc="-15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router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R1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routes packet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router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2400" spc="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and packet </a:t>
            </a:r>
            <a:r>
              <a:rPr sz="2400" spc="-10" dirty="0">
                <a:latin typeface="Times New Roman"/>
                <a:cs typeface="Times New Roman"/>
              </a:rPr>
              <a:t>reaches  </a:t>
            </a:r>
            <a:r>
              <a:rPr sz="2400" spc="-5" dirty="0">
                <a:latin typeface="Times New Roman"/>
                <a:cs typeface="Times New Roman"/>
              </a:rPr>
              <a:t>destination.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4343400"/>
            <a:ext cx="772477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65935" marR="5080" indent="-1707514">
              <a:lnSpc>
                <a:spcPts val="5190"/>
              </a:lnSpc>
              <a:spcBef>
                <a:spcPts val="340"/>
              </a:spcBef>
            </a:pPr>
            <a:r>
              <a:rPr b="0" spc="-5" dirty="0">
                <a:latin typeface="Times New Roman"/>
                <a:cs typeface="Times New Roman"/>
              </a:rPr>
              <a:t>internet with several LANs and  switched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-125" dirty="0">
                <a:latin typeface="Times New Roman"/>
                <a:cs typeface="Times New Roman"/>
              </a:rPr>
              <a:t>WANs</a:t>
            </a:r>
          </a:p>
        </p:txBody>
      </p:sp>
      <p:sp>
        <p:nvSpPr>
          <p:cNvPr id="3" name="object 3"/>
          <p:cNvSpPr/>
          <p:nvPr/>
        </p:nvSpPr>
        <p:spPr>
          <a:xfrm>
            <a:off x="937616" y="1640850"/>
            <a:ext cx="6989309" cy="470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832" y="480136"/>
            <a:ext cx="29400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80" dirty="0"/>
              <a:t> </a:t>
            </a:r>
            <a:r>
              <a:rPr spc="-5" dirty="0"/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807325" cy="3026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Switched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 connects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least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links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together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needs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forward data from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another </a:t>
            </a:r>
            <a:r>
              <a:rPr sz="2400" spc="-5" dirty="0">
                <a:latin typeface="Times New Roman"/>
                <a:cs typeface="Times New Roman"/>
              </a:rPr>
              <a:t> network when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1326515" lvl="2" indent="-51308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326515" algn="l"/>
                <a:tab pos="132715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Circuit-switched networks</a:t>
            </a:r>
            <a:endParaRPr sz="2400">
              <a:latin typeface="Times New Roman"/>
              <a:cs typeface="Times New Roman"/>
            </a:endParaRPr>
          </a:p>
          <a:p>
            <a:pPr marL="1326515" lvl="2" indent="-51308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26515" algn="l"/>
                <a:tab pos="132715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Packet-switched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3.1 </a:t>
            </a:r>
            <a:r>
              <a:rPr spc="-10" dirty="0"/>
              <a:t>Circuit-Switched</a:t>
            </a:r>
            <a:r>
              <a:rPr spc="-20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91310"/>
            <a:ext cx="8030209" cy="175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33528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100" spc="5" dirty="0">
                <a:latin typeface="Times New Roman"/>
                <a:cs typeface="Times New Roman"/>
              </a:rPr>
              <a:t>A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dedicated connection</a:t>
            </a:r>
            <a:r>
              <a:rPr sz="2100" dirty="0">
                <a:latin typeface="Times New Roman"/>
                <a:cs typeface="Times New Roman"/>
              </a:rPr>
              <a:t>, </a:t>
            </a:r>
            <a:r>
              <a:rPr sz="2100" spc="-5" dirty="0">
                <a:latin typeface="Times New Roman"/>
                <a:cs typeface="Times New Roman"/>
              </a:rPr>
              <a:t>called </a:t>
            </a:r>
            <a:r>
              <a:rPr sz="2100" spc="5" dirty="0">
                <a:latin typeface="Times New Roman"/>
                <a:cs typeface="Times New Roman"/>
              </a:rPr>
              <a:t>a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circuit</a:t>
            </a:r>
            <a:r>
              <a:rPr sz="2100" spc="-5" dirty="0">
                <a:latin typeface="Times New Roman"/>
                <a:cs typeface="Times New Roman"/>
              </a:rPr>
              <a:t>, is </a:t>
            </a:r>
            <a:r>
              <a:rPr sz="2100" spc="-15" dirty="0">
                <a:latin typeface="Times New Roman"/>
                <a:cs typeface="Times New Roman"/>
              </a:rPr>
              <a:t>always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available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between 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2100" spc="-1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 </a:t>
            </a:r>
            <a:r>
              <a:rPr sz="2100" spc="5" dirty="0">
                <a:latin typeface="Times New Roman"/>
                <a:cs typeface="Times New Roman"/>
              </a:rPr>
              <a:t>can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make the circuit active </a:t>
            </a:r>
            <a:r>
              <a:rPr sz="2100" spc="5" dirty="0">
                <a:latin typeface="Times New Roman"/>
                <a:cs typeface="Times New Roman"/>
              </a:rPr>
              <a:t>or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inactive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100" b="1" spc="5" dirty="0">
                <a:latin typeface="Times New Roman"/>
                <a:cs typeface="Times New Roman"/>
              </a:rPr>
              <a:t>Ex: </a:t>
            </a:r>
            <a:r>
              <a:rPr sz="2100" spc="-5" dirty="0">
                <a:latin typeface="Times New Roman"/>
                <a:cs typeface="Times New Roman"/>
              </a:rPr>
              <a:t>Switch </a:t>
            </a:r>
            <a:r>
              <a:rPr sz="2100" dirty="0">
                <a:latin typeface="Times New Roman"/>
                <a:cs typeface="Times New Roman"/>
              </a:rPr>
              <a:t>connects </a:t>
            </a:r>
            <a:r>
              <a:rPr sz="2100" spc="5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telephone set at </a:t>
            </a:r>
            <a:r>
              <a:rPr sz="2100" spc="5" dirty="0">
                <a:latin typeface="Times New Roman"/>
                <a:cs typeface="Times New Roman"/>
              </a:rPr>
              <a:t>one </a:t>
            </a:r>
            <a:r>
              <a:rPr sz="2100" spc="-5" dirty="0">
                <a:latin typeface="Times New Roman"/>
                <a:cs typeface="Times New Roman"/>
              </a:rPr>
              <a:t>side to </a:t>
            </a:r>
            <a:r>
              <a:rPr sz="2100" spc="5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telephone set at </a:t>
            </a:r>
            <a:r>
              <a:rPr sz="2100" spc="-5" dirty="0">
                <a:latin typeface="Times New Roman"/>
                <a:cs typeface="Times New Roman"/>
              </a:rPr>
              <a:t>the  </a:t>
            </a:r>
            <a:r>
              <a:rPr sz="2100" dirty="0">
                <a:latin typeface="Times New Roman"/>
                <a:cs typeface="Times New Roman"/>
              </a:rPr>
              <a:t>other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side.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8312" y="2970213"/>
            <a:ext cx="7385424" cy="3125788"/>
            <a:chOff x="468312" y="2970212"/>
            <a:chExt cx="7385684" cy="3725545"/>
          </a:xfrm>
        </p:grpSpPr>
        <p:sp>
          <p:nvSpPr>
            <p:cNvPr id="6" name="object 6"/>
            <p:cNvSpPr/>
            <p:nvPr/>
          </p:nvSpPr>
          <p:spPr>
            <a:xfrm>
              <a:off x="1630655" y="4445237"/>
              <a:ext cx="6223081" cy="22505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900" y="2971800"/>
              <a:ext cx="5924550" cy="1323975"/>
            </a:xfrm>
            <a:custGeom>
              <a:avLst/>
              <a:gdLst/>
              <a:ahLst/>
              <a:cxnLst/>
              <a:rect l="l" t="t" r="r" b="b"/>
              <a:pathLst>
                <a:path w="5924550" h="1323975">
                  <a:moveTo>
                    <a:pt x="0" y="1323975"/>
                  </a:moveTo>
                  <a:lnTo>
                    <a:pt x="5924550" y="1323975"/>
                  </a:lnTo>
                  <a:lnTo>
                    <a:pt x="5924550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1441" y="2996895"/>
            <a:ext cx="574040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High-capacity communication</a:t>
            </a:r>
            <a:r>
              <a:rPr sz="20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 marL="344170" indent="-344805">
              <a:lnSpc>
                <a:spcPct val="100000"/>
              </a:lnSpc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Connect </a:t>
            </a:r>
            <a:r>
              <a:rPr sz="2000" spc="-25" dirty="0">
                <a:latin typeface="Times New Roman"/>
                <a:cs typeface="Times New Roman"/>
              </a:rPr>
              <a:t>two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switches</a:t>
            </a:r>
            <a:endParaRPr sz="2000">
              <a:latin typeface="Times New Roman"/>
              <a:cs typeface="Times New Roman"/>
            </a:endParaRPr>
          </a:p>
          <a:p>
            <a:pPr marL="344170" indent="-344805">
              <a:lnSpc>
                <a:spcPct val="100000"/>
              </a:lnSpc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sz="2000" spc="-5" dirty="0">
                <a:latin typeface="Times New Roman"/>
                <a:cs typeface="Times New Roman"/>
              </a:rPr>
              <a:t>Handle </a:t>
            </a:r>
            <a:r>
              <a:rPr sz="2000" spc="-10" dirty="0">
                <a:latin typeface="Times New Roman"/>
                <a:cs typeface="Times New Roman"/>
              </a:rPr>
              <a:t>four </a:t>
            </a:r>
            <a:r>
              <a:rPr sz="2000" spc="-5" dirty="0">
                <a:latin typeface="Times New Roman"/>
                <a:cs typeface="Times New Roman"/>
              </a:rPr>
              <a:t>voice </a:t>
            </a:r>
            <a:r>
              <a:rPr sz="2000" spc="-15" dirty="0">
                <a:latin typeface="Times New Roman"/>
                <a:cs typeface="Times New Roman"/>
              </a:rPr>
              <a:t>communications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44170" indent="-344805">
              <a:lnSpc>
                <a:spcPct val="100000"/>
              </a:lnSpc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sz="2000" spc="-5" dirty="0">
                <a:latin typeface="Times New Roman"/>
                <a:cs typeface="Times New Roman"/>
              </a:rPr>
              <a:t>Capacity - </a:t>
            </a:r>
            <a:r>
              <a:rPr sz="2000" spc="-10" dirty="0">
                <a:latin typeface="Times New Roman"/>
                <a:cs typeface="Times New Roman"/>
              </a:rPr>
              <a:t>shared between </a:t>
            </a:r>
            <a:r>
              <a:rPr sz="2000" spc="-5" dirty="0">
                <a:latin typeface="Times New Roman"/>
                <a:cs typeface="Times New Roman"/>
              </a:rPr>
              <a:t>all pairs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telephone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200" y="2959100"/>
            <a:ext cx="248158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3345" marR="90805">
              <a:lnSpc>
                <a:spcPct val="101099"/>
              </a:lnSpc>
              <a:spcBef>
                <a:spcPts val="275"/>
              </a:spcBef>
            </a:pPr>
            <a:r>
              <a:rPr sz="1800" spc="-10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forwarding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tasks  </a:t>
            </a:r>
            <a:r>
              <a:rPr sz="1800" spc="5" dirty="0">
                <a:latin typeface="Times New Roman"/>
                <a:cs typeface="Times New Roman"/>
              </a:rPr>
              <a:t>but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storing</a:t>
            </a:r>
            <a:r>
              <a:rPr sz="18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capability</a:t>
            </a:r>
            <a:r>
              <a:rPr sz="1800" spc="-1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2295" y="4303648"/>
            <a:ext cx="617220" cy="1292225"/>
          </a:xfrm>
          <a:custGeom>
            <a:avLst/>
            <a:gdLst/>
            <a:ahLst/>
            <a:cxnLst/>
            <a:rect l="l" t="t" r="r" b="b"/>
            <a:pathLst>
              <a:path w="617220" h="1292225">
                <a:moveTo>
                  <a:pt x="40240" y="66245"/>
                </a:moveTo>
                <a:lnTo>
                  <a:pt x="28782" y="71647"/>
                </a:lnTo>
                <a:lnTo>
                  <a:pt x="605790" y="1291831"/>
                </a:lnTo>
                <a:lnTo>
                  <a:pt x="617219" y="1286395"/>
                </a:lnTo>
                <a:lnTo>
                  <a:pt x="40240" y="66245"/>
                </a:lnTo>
                <a:close/>
              </a:path>
              <a:path w="617220" h="1292225">
                <a:moveTo>
                  <a:pt x="1905" y="0"/>
                </a:moveTo>
                <a:lnTo>
                  <a:pt x="0" y="85217"/>
                </a:lnTo>
                <a:lnTo>
                  <a:pt x="28782" y="71647"/>
                </a:lnTo>
                <a:lnTo>
                  <a:pt x="23368" y="60198"/>
                </a:lnTo>
                <a:lnTo>
                  <a:pt x="34798" y="54737"/>
                </a:lnTo>
                <a:lnTo>
                  <a:pt x="64650" y="54737"/>
                </a:lnTo>
                <a:lnTo>
                  <a:pt x="68961" y="52705"/>
                </a:lnTo>
                <a:lnTo>
                  <a:pt x="1905" y="0"/>
                </a:lnTo>
                <a:close/>
              </a:path>
              <a:path w="617220" h="1292225">
                <a:moveTo>
                  <a:pt x="34798" y="54737"/>
                </a:moveTo>
                <a:lnTo>
                  <a:pt x="23368" y="60198"/>
                </a:lnTo>
                <a:lnTo>
                  <a:pt x="28782" y="71647"/>
                </a:lnTo>
                <a:lnTo>
                  <a:pt x="40240" y="66245"/>
                </a:lnTo>
                <a:lnTo>
                  <a:pt x="34798" y="54737"/>
                </a:lnTo>
                <a:close/>
              </a:path>
              <a:path w="617220" h="1292225">
                <a:moveTo>
                  <a:pt x="64650" y="54737"/>
                </a:moveTo>
                <a:lnTo>
                  <a:pt x="34798" y="54737"/>
                </a:lnTo>
                <a:lnTo>
                  <a:pt x="40240" y="66245"/>
                </a:lnTo>
                <a:lnTo>
                  <a:pt x="64650" y="547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1428" y="3606800"/>
            <a:ext cx="1757680" cy="1807845"/>
          </a:xfrm>
          <a:custGeom>
            <a:avLst/>
            <a:gdLst/>
            <a:ahLst/>
            <a:cxnLst/>
            <a:rect l="l" t="t" r="r" b="b"/>
            <a:pathLst>
              <a:path w="1757679" h="1807845">
                <a:moveTo>
                  <a:pt x="1699578" y="50228"/>
                </a:moveTo>
                <a:lnTo>
                  <a:pt x="0" y="1798955"/>
                </a:lnTo>
                <a:lnTo>
                  <a:pt x="9144" y="1807845"/>
                </a:lnTo>
                <a:lnTo>
                  <a:pt x="1708595" y="58993"/>
                </a:lnTo>
                <a:lnTo>
                  <a:pt x="1699578" y="50228"/>
                </a:lnTo>
                <a:close/>
              </a:path>
              <a:path w="1757679" h="1807845">
                <a:moveTo>
                  <a:pt x="1744099" y="41148"/>
                </a:moveTo>
                <a:lnTo>
                  <a:pt x="1708403" y="41148"/>
                </a:lnTo>
                <a:lnTo>
                  <a:pt x="1717421" y="49911"/>
                </a:lnTo>
                <a:lnTo>
                  <a:pt x="1708595" y="58993"/>
                </a:lnTo>
                <a:lnTo>
                  <a:pt x="1731391" y="81152"/>
                </a:lnTo>
                <a:lnTo>
                  <a:pt x="1744099" y="41148"/>
                </a:lnTo>
                <a:close/>
              </a:path>
              <a:path w="1757679" h="1807845">
                <a:moveTo>
                  <a:pt x="1708403" y="41148"/>
                </a:moveTo>
                <a:lnTo>
                  <a:pt x="1699578" y="50228"/>
                </a:lnTo>
                <a:lnTo>
                  <a:pt x="1708595" y="58993"/>
                </a:lnTo>
                <a:lnTo>
                  <a:pt x="1717421" y="49911"/>
                </a:lnTo>
                <a:lnTo>
                  <a:pt x="1708403" y="41148"/>
                </a:lnTo>
                <a:close/>
              </a:path>
              <a:path w="1757679" h="1807845">
                <a:moveTo>
                  <a:pt x="1757172" y="0"/>
                </a:moveTo>
                <a:lnTo>
                  <a:pt x="1676780" y="28067"/>
                </a:lnTo>
                <a:lnTo>
                  <a:pt x="1699578" y="50228"/>
                </a:lnTo>
                <a:lnTo>
                  <a:pt x="1708403" y="41148"/>
                </a:lnTo>
                <a:lnTo>
                  <a:pt x="1744099" y="41148"/>
                </a:lnTo>
                <a:lnTo>
                  <a:pt x="17571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285" marR="5080" indent="-2902585">
              <a:lnSpc>
                <a:spcPct val="100000"/>
              </a:lnSpc>
              <a:spcBef>
                <a:spcPts val="95"/>
              </a:spcBef>
            </a:pPr>
            <a:r>
              <a:rPr dirty="0"/>
              <a:t>3.1 </a:t>
            </a:r>
            <a:r>
              <a:rPr spc="-10" dirty="0"/>
              <a:t>Circuit-Switched Network 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792035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telephone sets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busy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thick line is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fully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telephone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one side is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telephone set  at </a:t>
            </a:r>
            <a:r>
              <a:rPr sz="2400" dirty="0">
                <a:latin typeface="Times New Roman"/>
                <a:cs typeface="Times New Roman"/>
              </a:rPr>
              <a:t>the other side -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one-fourth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thick </a:t>
            </a:r>
            <a:r>
              <a:rPr sz="2400" dirty="0">
                <a:latin typeface="Times New Roman"/>
                <a:cs typeface="Times New Roman"/>
              </a:rPr>
              <a:t>line  </a:t>
            </a:r>
            <a:r>
              <a:rPr sz="2400" spc="-5" dirty="0">
                <a:latin typeface="Times New Roman"/>
                <a:cs typeface="Times New Roman"/>
              </a:rPr>
              <a:t>is used.</a:t>
            </a:r>
            <a:endParaRPr sz="24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Advantage: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efficient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working 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its full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Disadvantage:</a:t>
            </a:r>
            <a:endParaRPr sz="2400">
              <a:latin typeface="Times New Roman"/>
              <a:cs typeface="Times New Roman"/>
            </a:endParaRPr>
          </a:p>
          <a:p>
            <a:pPr marL="756285" marR="11874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inefficient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most of the it is </a:t>
            </a:r>
            <a:r>
              <a:rPr sz="2400" spc="-5" dirty="0">
                <a:latin typeface="Times New Roman"/>
                <a:cs typeface="Times New Roman"/>
              </a:rPr>
              <a:t>working 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partial 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870" y="480136"/>
            <a:ext cx="7049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3.2 </a:t>
            </a:r>
            <a:r>
              <a:rPr spc="-5" dirty="0"/>
              <a:t>Packet-Switched</a:t>
            </a:r>
            <a:r>
              <a:rPr spc="-20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5412"/>
            <a:ext cx="7794625" cy="429604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2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computer </a:t>
            </a:r>
            <a:r>
              <a:rPr sz="2200" dirty="0">
                <a:latin typeface="Times New Roman"/>
                <a:cs typeface="Times New Roman"/>
              </a:rPr>
              <a:t>network, communication can be performed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by</a:t>
            </a: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Times New Roman"/>
                <a:cs typeface="Times New Roman"/>
              </a:rPr>
              <a:t>exchange of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packets between the two</a:t>
            </a:r>
            <a:r>
              <a:rPr sz="22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computers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Source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message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packets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one by</a:t>
            </a:r>
            <a:r>
              <a:rPr sz="2200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Destination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message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receives the packets one by</a:t>
            </a:r>
            <a:r>
              <a:rPr sz="220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Destination waits for </a:t>
            </a:r>
            <a:r>
              <a:rPr sz="2200" spc="5" dirty="0">
                <a:latin typeface="Times New Roman"/>
                <a:cs typeface="Times New Roman"/>
              </a:rPr>
              <a:t>all </a:t>
            </a:r>
            <a:r>
              <a:rPr sz="2200" dirty="0">
                <a:latin typeface="Times New Roman"/>
                <a:cs typeface="Times New Roman"/>
              </a:rPr>
              <a:t>packets belonging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same message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65"/>
              </a:spcBef>
            </a:pPr>
            <a:r>
              <a:rPr sz="2200" dirty="0">
                <a:latin typeface="Times New Roman"/>
                <a:cs typeface="Times New Roman"/>
              </a:rPr>
              <a:t>arrive </a:t>
            </a:r>
            <a:r>
              <a:rPr sz="2200" spc="5" dirty="0">
                <a:latin typeface="Times New Roman"/>
                <a:cs typeface="Times New Roman"/>
              </a:rPr>
              <a:t>before </a:t>
            </a:r>
            <a:r>
              <a:rPr sz="2200" dirty="0">
                <a:latin typeface="Times New Roman"/>
                <a:cs typeface="Times New Roman"/>
              </a:rPr>
              <a:t>delivering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message </a:t>
            </a:r>
            <a:r>
              <a:rPr sz="2200" spc="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upper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layer.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Connecting devices need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decide how </a:t>
            </a:r>
            <a:r>
              <a:rPr sz="2200" spc="5" dirty="0">
                <a:latin typeface="Times New Roman"/>
                <a:cs typeface="Times New Roman"/>
              </a:rPr>
              <a:t>to route </a:t>
            </a:r>
            <a:r>
              <a:rPr sz="2200" dirty="0">
                <a:latin typeface="Times New Roman"/>
                <a:cs typeface="Times New Roman"/>
              </a:rPr>
              <a:t>the packets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2200" spc="5" dirty="0">
                <a:latin typeface="Times New Roman"/>
                <a:cs typeface="Times New Roman"/>
              </a:rPr>
              <a:t>final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destination.</a:t>
            </a: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45" dirty="0">
                <a:latin typeface="Times New Roman"/>
                <a:cs typeface="Times New Roman"/>
              </a:rPr>
              <a:t>Two </a:t>
            </a:r>
            <a:r>
              <a:rPr sz="2200" dirty="0">
                <a:latin typeface="Times New Roman"/>
                <a:cs typeface="Times New Roman"/>
              </a:rPr>
              <a:t>different approaches </a:t>
            </a:r>
            <a:r>
              <a:rPr sz="2200" spc="5" dirty="0">
                <a:latin typeface="Times New Roman"/>
                <a:cs typeface="Times New Roman"/>
              </a:rPr>
              <a:t>to route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packets:</a:t>
            </a:r>
          </a:p>
          <a:p>
            <a:pPr marL="868680" lvl="1" indent="-457834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200" dirty="0">
                <a:latin typeface="Times New Roman"/>
                <a:cs typeface="Times New Roman"/>
              </a:rPr>
              <a:t>Datagram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approach</a:t>
            </a:r>
          </a:p>
          <a:p>
            <a:pPr marL="868680" lvl="1" indent="-45783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200" spc="-15" dirty="0">
                <a:latin typeface="Times New Roman"/>
                <a:cs typeface="Times New Roman"/>
              </a:rPr>
              <a:t>Virtual </a:t>
            </a:r>
            <a:r>
              <a:rPr sz="2200" spc="5" dirty="0">
                <a:latin typeface="Times New Roman"/>
                <a:cs typeface="Times New Roman"/>
              </a:rPr>
              <a:t>circuit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approach</a:t>
            </a:r>
            <a:r>
              <a:rPr lang="en-US" sz="2200" dirty="0">
                <a:latin typeface="Times New Roman"/>
                <a:cs typeface="Times New Roman"/>
              </a:rPr>
              <a:t>(connection-oriented switching)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490804"/>
            <a:ext cx="7925434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5" dirty="0"/>
              <a:t>3.2 </a:t>
            </a:r>
            <a:r>
              <a:rPr sz="4100" dirty="0"/>
              <a:t>Packet-Switched Network</a:t>
            </a:r>
            <a:r>
              <a:rPr sz="4100" spc="-120" dirty="0"/>
              <a:t> </a:t>
            </a:r>
            <a:r>
              <a:rPr sz="4100" dirty="0"/>
              <a:t>cont..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6770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four computers at </a:t>
            </a:r>
            <a:r>
              <a:rPr sz="2400" dirty="0">
                <a:latin typeface="Times New Roman"/>
                <a:cs typeface="Times New Roman"/>
              </a:rPr>
              <a:t>one site 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5503570"/>
            <a:ext cx="80492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efficient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than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circuit </a:t>
            </a:r>
            <a:r>
              <a:rPr sz="2400" spc="-5" dirty="0">
                <a:latin typeface="Times New Roman"/>
                <a:cs typeface="Times New Roman"/>
              </a:rPr>
              <a:t>switched network,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packets  may encounter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delays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704" y="2565455"/>
            <a:ext cx="7456068" cy="219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9176" y="4287901"/>
            <a:ext cx="2783205" cy="10160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 marR="109855" algn="just">
              <a:lnSpc>
                <a:spcPct val="100000"/>
              </a:lnSpc>
              <a:spcBef>
                <a:spcPts val="295"/>
              </a:spcBef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router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queue that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can store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 forward the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5100" y="38305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5" y="480136"/>
            <a:ext cx="35966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The</a:t>
            </a:r>
            <a:r>
              <a:rPr spc="-15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3204"/>
            <a:ext cx="7303770" cy="15525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It is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composed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thousands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spc="-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interconnected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networks.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076" y="163779"/>
            <a:ext cx="30460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3" name="object 3"/>
          <p:cNvSpPr/>
          <p:nvPr/>
        </p:nvSpPr>
        <p:spPr>
          <a:xfrm>
            <a:off x="3648075" y="2209800"/>
            <a:ext cx="5191125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2867025"/>
            <a:ext cx="3441700" cy="6762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900" spc="-5" dirty="0">
                <a:latin typeface="Times New Roman"/>
                <a:cs typeface="Times New Roman"/>
              </a:rPr>
              <a:t>Complex </a:t>
            </a:r>
            <a:r>
              <a:rPr sz="1900" dirty="0">
                <a:latin typeface="Times New Roman"/>
                <a:cs typeface="Times New Roman"/>
              </a:rPr>
              <a:t>switching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system</a:t>
            </a:r>
            <a:endParaRPr sz="19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900" dirty="0">
                <a:latin typeface="Times New Roman"/>
                <a:cs typeface="Times New Roman"/>
              </a:rPr>
              <a:t>Connect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Backbones</a:t>
            </a:r>
            <a:r>
              <a:rPr sz="19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052951"/>
            <a:ext cx="3424554" cy="2430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7825" indent="-287655" algn="just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78460" algn="l"/>
              </a:tabLst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Smaller</a:t>
            </a:r>
            <a:r>
              <a:rPr sz="19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endParaRPr sz="1900">
              <a:latin typeface="Times New Roman"/>
              <a:cs typeface="Times New Roman"/>
            </a:endParaRPr>
          </a:p>
          <a:p>
            <a:pPr marL="377825" indent="-28765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</a:tabLst>
            </a:pPr>
            <a:r>
              <a:rPr sz="1900" dirty="0">
                <a:latin typeface="Times New Roman"/>
                <a:cs typeface="Times New Roman"/>
              </a:rPr>
              <a:t>Use </a:t>
            </a:r>
            <a:r>
              <a:rPr sz="1900" spc="-5" dirty="0">
                <a:latin typeface="Times New Roman"/>
                <a:cs typeface="Times New Roman"/>
              </a:rPr>
              <a:t>- services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backbones</a:t>
            </a:r>
            <a:endParaRPr sz="1900">
              <a:latin typeface="Times New Roman"/>
              <a:cs typeface="Times New Roman"/>
            </a:endParaRPr>
          </a:p>
          <a:p>
            <a:pPr marL="377825" algn="just">
              <a:lnSpc>
                <a:spcPct val="100000"/>
              </a:lnSpc>
            </a:pPr>
            <a:r>
              <a:rPr sz="1900" spc="5" dirty="0">
                <a:latin typeface="Times New Roman"/>
                <a:cs typeface="Times New Roman"/>
              </a:rPr>
              <a:t>for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fee.</a:t>
            </a:r>
            <a:endParaRPr sz="1900">
              <a:latin typeface="Times New Roman"/>
              <a:cs typeface="Times New Roman"/>
            </a:endParaRPr>
          </a:p>
          <a:p>
            <a:pPr marL="377825" marR="274320" indent="-287020" algn="just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backbones</a:t>
            </a:r>
            <a:r>
              <a:rPr sz="19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  </a:t>
            </a:r>
            <a:r>
              <a:rPr sz="1900" spc="-5" dirty="0">
                <a:latin typeface="Times New Roman"/>
                <a:cs typeface="Times New Roman"/>
              </a:rPr>
              <a:t>sometimes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provider </a:t>
            </a:r>
            <a:r>
              <a:rPr sz="1900" spc="-5" dirty="0">
                <a:latin typeface="Times New Roman"/>
                <a:cs typeface="Times New Roman"/>
              </a:rPr>
              <a:t> networks.</a:t>
            </a:r>
            <a:endParaRPr sz="1900">
              <a:latin typeface="Times New Roman"/>
              <a:cs typeface="Times New Roman"/>
            </a:endParaRPr>
          </a:p>
          <a:p>
            <a:pPr marL="377825" indent="-28765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</a:tabLst>
            </a:pPr>
            <a:r>
              <a:rPr sz="1900" dirty="0">
                <a:latin typeface="Times New Roman"/>
                <a:cs typeface="Times New Roman"/>
              </a:rPr>
              <a:t>Often </a:t>
            </a:r>
            <a:r>
              <a:rPr sz="1900" spc="-5" dirty="0">
                <a:latin typeface="Times New Roman"/>
                <a:cs typeface="Times New Roman"/>
              </a:rPr>
              <a:t>referred as </a:t>
            </a:r>
            <a:r>
              <a:rPr sz="19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national</a:t>
            </a:r>
            <a:r>
              <a:rPr sz="19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1900">
              <a:latin typeface="Times New Roman"/>
              <a:cs typeface="Times New Roman"/>
            </a:endParaRPr>
          </a:p>
          <a:p>
            <a:pPr marL="377825" algn="just">
              <a:lnSpc>
                <a:spcPct val="100000"/>
              </a:lnSpc>
            </a:pPr>
            <a:r>
              <a:rPr sz="19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regional</a:t>
            </a:r>
            <a:r>
              <a:rPr sz="19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ISPs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00" y="995425"/>
            <a:ext cx="4521200" cy="15544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19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networks.</a:t>
            </a:r>
            <a:endParaRPr sz="1900">
              <a:latin typeface="Times New Roman"/>
              <a:cs typeface="Times New Roman"/>
            </a:endParaRPr>
          </a:p>
          <a:p>
            <a:pPr marL="377825" marR="1009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900" spc="-5" dirty="0">
                <a:latin typeface="Times New Roman"/>
                <a:cs typeface="Times New Roman"/>
              </a:rPr>
              <a:t>Owned </a:t>
            </a:r>
            <a:r>
              <a:rPr sz="1900" dirty="0">
                <a:latin typeface="Times New Roman"/>
                <a:cs typeface="Times New Roman"/>
              </a:rPr>
              <a:t>by </a:t>
            </a:r>
            <a:r>
              <a:rPr sz="1900" spc="-5" dirty="0">
                <a:latin typeface="Times New Roman"/>
                <a:cs typeface="Times New Roman"/>
              </a:rPr>
              <a:t>some communication  companies such as Sprint, </a:t>
            </a:r>
            <a:r>
              <a:rPr sz="1900" spc="-35" dirty="0">
                <a:latin typeface="Times New Roman"/>
                <a:cs typeface="Times New Roman"/>
              </a:rPr>
              <a:t>Verizon </a:t>
            </a:r>
            <a:r>
              <a:rPr sz="1900" spc="-15" dirty="0">
                <a:latin typeface="Times New Roman"/>
                <a:cs typeface="Times New Roman"/>
              </a:rPr>
              <a:t>(MCI),  </a:t>
            </a:r>
            <a:r>
              <a:rPr sz="1900" spc="-95" dirty="0">
                <a:latin typeface="Times New Roman"/>
                <a:cs typeface="Times New Roman"/>
              </a:rPr>
              <a:t>AT&amp;T,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25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Times New Roman"/>
                <a:cs typeface="Times New Roman"/>
              </a:rPr>
              <a:t>NTT.</a:t>
            </a:r>
            <a:endParaRPr sz="19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900" dirty="0">
                <a:latin typeface="Times New Roman"/>
                <a:cs typeface="Times New Roman"/>
              </a:rPr>
              <a:t>Often </a:t>
            </a:r>
            <a:r>
              <a:rPr sz="1900" spc="-5" dirty="0">
                <a:latin typeface="Times New Roman"/>
                <a:cs typeface="Times New Roman"/>
              </a:rPr>
              <a:t>referred as </a:t>
            </a: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9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ISPs</a:t>
            </a:r>
            <a:r>
              <a:rPr sz="1900" i="1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700" y="379475"/>
            <a:ext cx="2971800" cy="1847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9730" marR="235585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1900" spc="-20" dirty="0">
                <a:latin typeface="Times New Roman"/>
                <a:cs typeface="Times New Roman"/>
              </a:rPr>
              <a:t>It </a:t>
            </a:r>
            <a:r>
              <a:rPr sz="1900" spc="-5" dirty="0">
                <a:latin typeface="Times New Roman"/>
                <a:cs typeface="Times New Roman"/>
              </a:rPr>
              <a:t>actually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use the 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services provided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9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Internet.</a:t>
            </a:r>
            <a:endParaRPr sz="1900">
              <a:latin typeface="Times New Roman"/>
              <a:cs typeface="Times New Roman"/>
            </a:endParaRPr>
          </a:p>
          <a:p>
            <a:pPr marL="379730" marR="40449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Pay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fees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to provider </a:t>
            </a:r>
            <a:r>
              <a:rPr sz="1900" spc="-5" dirty="0">
                <a:latin typeface="Times New Roman"/>
                <a:cs typeface="Times New Roman"/>
              </a:rPr>
              <a:t> networks </a:t>
            </a:r>
            <a:r>
              <a:rPr sz="1900" spc="5" dirty="0">
                <a:latin typeface="Times New Roman"/>
                <a:cs typeface="Times New Roman"/>
              </a:rPr>
              <a:t>for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receiving</a:t>
            </a:r>
            <a:endParaRPr sz="19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25"/>
              </a:spcBef>
            </a:pPr>
            <a:r>
              <a:rPr sz="1900" spc="-5" dirty="0">
                <a:latin typeface="Times New Roman"/>
                <a:cs typeface="Times New Roman"/>
              </a:rPr>
              <a:t>services.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101" y="1303273"/>
            <a:ext cx="2379980" cy="4112260"/>
          </a:xfrm>
          <a:custGeom>
            <a:avLst/>
            <a:gdLst/>
            <a:ahLst/>
            <a:cxnLst/>
            <a:rect l="l" t="t" r="r" b="b"/>
            <a:pathLst>
              <a:path w="2379979" h="4112260">
                <a:moveTo>
                  <a:pt x="617601" y="4101592"/>
                </a:moveTo>
                <a:lnTo>
                  <a:pt x="68046" y="3760686"/>
                </a:lnTo>
                <a:lnTo>
                  <a:pt x="72199" y="3753993"/>
                </a:lnTo>
                <a:lnTo>
                  <a:pt x="84836" y="3733673"/>
                </a:lnTo>
                <a:lnTo>
                  <a:pt x="0" y="3725926"/>
                </a:lnTo>
                <a:lnTo>
                  <a:pt x="44577" y="3798443"/>
                </a:lnTo>
                <a:lnTo>
                  <a:pt x="61328" y="3771481"/>
                </a:lnTo>
                <a:lnTo>
                  <a:pt x="610997" y="4112260"/>
                </a:lnTo>
                <a:lnTo>
                  <a:pt x="617601" y="4101592"/>
                </a:lnTo>
                <a:close/>
              </a:path>
              <a:path w="2379979" h="4112260">
                <a:moveTo>
                  <a:pt x="771398" y="2745359"/>
                </a:moveTo>
                <a:lnTo>
                  <a:pt x="136093" y="2026196"/>
                </a:lnTo>
                <a:lnTo>
                  <a:pt x="146786" y="2016760"/>
                </a:lnTo>
                <a:lnTo>
                  <a:pt x="159893" y="2005203"/>
                </a:lnTo>
                <a:lnTo>
                  <a:pt x="80899" y="1973326"/>
                </a:lnTo>
                <a:lnTo>
                  <a:pt x="102743" y="2055622"/>
                </a:lnTo>
                <a:lnTo>
                  <a:pt x="126580" y="2034590"/>
                </a:lnTo>
                <a:lnTo>
                  <a:pt x="762000" y="2753868"/>
                </a:lnTo>
                <a:lnTo>
                  <a:pt x="771398" y="2745359"/>
                </a:lnTo>
                <a:close/>
              </a:path>
              <a:path w="2379979" h="4112260">
                <a:moveTo>
                  <a:pt x="1534541" y="3342386"/>
                </a:moveTo>
                <a:lnTo>
                  <a:pt x="650621" y="1313561"/>
                </a:lnTo>
                <a:lnTo>
                  <a:pt x="677367" y="1301877"/>
                </a:lnTo>
                <a:lnTo>
                  <a:pt x="679704" y="1300861"/>
                </a:lnTo>
                <a:lnTo>
                  <a:pt x="614299" y="1246251"/>
                </a:lnTo>
                <a:lnTo>
                  <a:pt x="609854" y="1331341"/>
                </a:lnTo>
                <a:lnTo>
                  <a:pt x="638937" y="1318653"/>
                </a:lnTo>
                <a:lnTo>
                  <a:pt x="1522857" y="3347466"/>
                </a:lnTo>
                <a:lnTo>
                  <a:pt x="1534541" y="3342386"/>
                </a:lnTo>
                <a:close/>
              </a:path>
              <a:path w="2379979" h="4112260">
                <a:moveTo>
                  <a:pt x="2379599" y="0"/>
                </a:moveTo>
                <a:lnTo>
                  <a:pt x="2299462" y="29083"/>
                </a:lnTo>
                <a:lnTo>
                  <a:pt x="2322423" y="50901"/>
                </a:lnTo>
                <a:lnTo>
                  <a:pt x="1295527" y="1130808"/>
                </a:lnTo>
                <a:lnTo>
                  <a:pt x="1304671" y="1139444"/>
                </a:lnTo>
                <a:lnTo>
                  <a:pt x="2331669" y="59677"/>
                </a:lnTo>
                <a:lnTo>
                  <a:pt x="2354707" y="81534"/>
                </a:lnTo>
                <a:lnTo>
                  <a:pt x="2366873" y="41656"/>
                </a:lnTo>
                <a:lnTo>
                  <a:pt x="237959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3109" y="6374993"/>
            <a:ext cx="3136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spc="-1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882" y="480136"/>
            <a:ext cx="4935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NETWORK</a:t>
            </a:r>
            <a:r>
              <a:rPr spc="-8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156"/>
            <a:ext cx="3953510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Local </a:t>
            </a:r>
            <a:r>
              <a:rPr sz="3000" spc="-5" dirty="0">
                <a:latin typeface="Times New Roman"/>
                <a:cs typeface="Times New Roman"/>
              </a:rPr>
              <a:t>Area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Network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30" dirty="0">
                <a:latin typeface="Times New Roman"/>
                <a:cs typeface="Times New Roman"/>
              </a:rPr>
              <a:t>Wide </a:t>
            </a:r>
            <a:r>
              <a:rPr sz="3000" spc="-5" dirty="0">
                <a:latin typeface="Times New Roman"/>
                <a:cs typeface="Times New Roman"/>
              </a:rPr>
              <a:t>Area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Network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Switching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Internet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Accessing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Internet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633" y="480136"/>
            <a:ext cx="58559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</a:t>
            </a:r>
            <a:r>
              <a:rPr spc="-10" dirty="0"/>
              <a:t>Accessing </a:t>
            </a:r>
            <a:r>
              <a:rPr spc="-5" dirty="0"/>
              <a:t>the</a:t>
            </a:r>
            <a:r>
              <a:rPr spc="-22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978775" cy="33585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Times New Roman"/>
                <a:cs typeface="Times New Roman"/>
              </a:rPr>
              <a:t>Internet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internetwork that allows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user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become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needs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ISP</a:t>
            </a:r>
            <a:r>
              <a:rPr sz="2400" spc="-7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Times New Roman"/>
                <a:cs typeface="Times New Roman"/>
              </a:rPr>
              <a:t>Physical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WAN</a:t>
            </a:r>
            <a:r>
              <a:rPr sz="2400" spc="-6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spc="-25" dirty="0">
                <a:latin typeface="Times New Roman"/>
                <a:cs typeface="Times New Roman"/>
              </a:rPr>
              <a:t>Telephone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dirty="0">
                <a:latin typeface="Times New Roman"/>
                <a:cs typeface="Times New Roman"/>
              </a:rPr>
              <a:t>Using Cable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spc="-15" dirty="0">
                <a:latin typeface="Times New Roman"/>
                <a:cs typeface="Times New Roman"/>
              </a:rPr>
              <a:t>Wireless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 Connection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526" y="480136"/>
            <a:ext cx="7223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5.1 </a:t>
            </a:r>
            <a:r>
              <a:rPr spc="-10" dirty="0"/>
              <a:t>Using </a:t>
            </a:r>
            <a:r>
              <a:rPr spc="-50" dirty="0"/>
              <a:t>Telephone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685405" cy="210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290"/>
              </a:lnSpc>
              <a:spcBef>
                <a:spcPts val="15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Change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voice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line </a:t>
            </a:r>
            <a:r>
              <a:rPr sz="2400" spc="-5" dirty="0">
                <a:latin typeface="Times New Roman"/>
                <a:cs typeface="Times New Roman"/>
              </a:rPr>
              <a:t>between residence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telephone center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point-to-point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WAN</a:t>
            </a:r>
            <a:r>
              <a:rPr sz="2400" spc="-6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done in two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ways.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8147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Dial-up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728669"/>
            <a:ext cx="1968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2. </a:t>
            </a:r>
            <a:r>
              <a:rPr sz="2400" b="1" dirty="0">
                <a:latin typeface="Times New Roman"/>
                <a:cs typeface="Times New Roman"/>
              </a:rPr>
              <a:t>DSL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1926" y="4568825"/>
            <a:ext cx="5519674" cy="1970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737" y="5070411"/>
            <a:ext cx="2971800" cy="14687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 marR="194945">
              <a:lnSpc>
                <a:spcPct val="1141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Most residences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small 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businesses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 to a telephone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to  </a:t>
            </a:r>
            <a:r>
              <a:rPr sz="2000" spc="-10" dirty="0">
                <a:latin typeface="Times New Roman"/>
                <a:cs typeface="Times New Roman"/>
              </a:rPr>
              <a:t>get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telephone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6950" y="3862323"/>
            <a:ext cx="3040380" cy="647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3345" marR="139065">
              <a:lnSpc>
                <a:spcPct val="101099"/>
              </a:lnSpc>
              <a:spcBef>
                <a:spcPts val="280"/>
              </a:spcBef>
            </a:pPr>
            <a:r>
              <a:rPr sz="1800" dirty="0"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telephone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 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connected to the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6600" y="4510151"/>
            <a:ext cx="3276600" cy="1654175"/>
          </a:xfrm>
          <a:custGeom>
            <a:avLst/>
            <a:gdLst/>
            <a:ahLst/>
            <a:cxnLst/>
            <a:rect l="l" t="t" r="r" b="b"/>
            <a:pathLst>
              <a:path w="3276600" h="1654175">
                <a:moveTo>
                  <a:pt x="762000" y="1609661"/>
                </a:moveTo>
                <a:lnTo>
                  <a:pt x="76200" y="1609661"/>
                </a:lnTo>
                <a:lnTo>
                  <a:pt x="76200" y="1577911"/>
                </a:lnTo>
                <a:lnTo>
                  <a:pt x="0" y="1616011"/>
                </a:lnTo>
                <a:lnTo>
                  <a:pt x="76200" y="1654111"/>
                </a:lnTo>
                <a:lnTo>
                  <a:pt x="76200" y="1622361"/>
                </a:lnTo>
                <a:lnTo>
                  <a:pt x="762000" y="1622361"/>
                </a:lnTo>
                <a:lnTo>
                  <a:pt x="762000" y="1609661"/>
                </a:lnTo>
                <a:close/>
              </a:path>
              <a:path w="3276600" h="1654175">
                <a:moveTo>
                  <a:pt x="3276600" y="0"/>
                </a:moveTo>
                <a:lnTo>
                  <a:pt x="3201416" y="40005"/>
                </a:lnTo>
                <a:lnTo>
                  <a:pt x="3227336" y="58369"/>
                </a:lnTo>
                <a:lnTo>
                  <a:pt x="2795143" y="667766"/>
                </a:lnTo>
                <a:lnTo>
                  <a:pt x="2805557" y="675132"/>
                </a:lnTo>
                <a:lnTo>
                  <a:pt x="3237750" y="65747"/>
                </a:lnTo>
                <a:lnTo>
                  <a:pt x="3263646" y="84074"/>
                </a:lnTo>
                <a:lnTo>
                  <a:pt x="3269196" y="48006"/>
                </a:lnTo>
                <a:lnTo>
                  <a:pt x="32766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3992545"/>
            <a:ext cx="4999152" cy="263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457" y="281381"/>
            <a:ext cx="48641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5.1.1 </a:t>
            </a:r>
            <a:r>
              <a:rPr spc="-5" dirty="0"/>
              <a:t>Dial-up</a:t>
            </a:r>
            <a:r>
              <a:rPr spc="-4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091310"/>
            <a:ext cx="804037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8199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170053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modem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added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telephone </a:t>
            </a:r>
            <a:r>
              <a:rPr sz="2400" dirty="0">
                <a:latin typeface="Times New Roman"/>
                <a:cs typeface="Times New Roman"/>
              </a:rPr>
              <a:t>line 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converts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voice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248285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installed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dials the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ISP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imitates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making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telephone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Disadvantage: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used for telephone (voice) connection </a:t>
            </a:r>
            <a:r>
              <a:rPr sz="2400" dirty="0">
                <a:latin typeface="Times New Roman"/>
                <a:cs typeface="Times New Roman"/>
              </a:rPr>
              <a:t>if it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used for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useful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 small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residences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very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slow.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848" y="357886"/>
            <a:ext cx="42144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5.1.2 </a:t>
            </a:r>
            <a:r>
              <a:rPr spc="-10" dirty="0"/>
              <a:t>DSL</a:t>
            </a:r>
            <a:r>
              <a:rPr spc="-305" dirty="0"/>
              <a:t> </a:t>
            </a:r>
            <a:r>
              <a:rPr spc="-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35785"/>
            <a:ext cx="7740015" cy="5026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Digital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Subscriber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290"/>
              </a:lnSpc>
              <a:spcBef>
                <a:spcPts val="1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latin typeface="Times New Roman"/>
                <a:cs typeface="Times New Roman"/>
              </a:rPr>
              <a:t>Telephone </a:t>
            </a:r>
            <a:r>
              <a:rPr sz="2400" spc="-5" dirty="0">
                <a:latin typeface="Times New Roman"/>
                <a:cs typeface="Times New Roman"/>
              </a:rPr>
              <a:t>companies developed DSL technology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provide 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higher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residences </a:t>
            </a:r>
            <a:r>
              <a:rPr sz="2400" dirty="0">
                <a:latin typeface="Times New Roman"/>
                <a:cs typeface="Times New Roman"/>
              </a:rPr>
              <a:t>or small  </a:t>
            </a:r>
            <a:r>
              <a:rPr sz="2400" spc="-5" dirty="0">
                <a:latin typeface="Times New Roman"/>
                <a:cs typeface="Times New Roman"/>
              </a:rPr>
              <a:t>businesses.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Line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used simultaneously for voice and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List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DSL Internet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Providers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75" dirty="0">
                <a:latin typeface="Times New Roman"/>
                <a:cs typeface="Times New Roman"/>
              </a:rPr>
              <a:t>AT&amp;T </a:t>
            </a:r>
            <a:r>
              <a:rPr sz="2400" dirty="0">
                <a:latin typeface="Times New Roman"/>
                <a:cs typeface="Times New Roman"/>
              </a:rPr>
              <a:t>- DSL </a:t>
            </a:r>
            <a:r>
              <a:rPr sz="2400" spc="-5" dirty="0">
                <a:latin typeface="Times New Roman"/>
                <a:cs typeface="Times New Roman"/>
              </a:rPr>
              <a:t>speeds </a:t>
            </a:r>
            <a:r>
              <a:rPr sz="2400" dirty="0">
                <a:latin typeface="Times New Roman"/>
                <a:cs typeface="Times New Roman"/>
              </a:rPr>
              <a:t>up to 5–100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5" dirty="0">
                <a:latin typeface="Times New Roman"/>
                <a:cs typeface="Times New Roman"/>
              </a:rPr>
              <a:t>CenturyLink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1-100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Frontier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25" dirty="0">
                <a:latin typeface="Times New Roman"/>
                <a:cs typeface="Times New Roman"/>
              </a:rPr>
              <a:t>6–115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40" dirty="0">
                <a:latin typeface="Times New Roman"/>
                <a:cs typeface="Times New Roman"/>
              </a:rPr>
              <a:t>Verizon </a:t>
            </a:r>
            <a:r>
              <a:rPr sz="2400" dirty="0">
                <a:latin typeface="Times New Roman"/>
                <a:cs typeface="Times New Roman"/>
              </a:rPr>
              <a:t>- 0.5–15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5" dirty="0">
                <a:latin typeface="Times New Roman"/>
                <a:cs typeface="Times New Roman"/>
              </a:rPr>
              <a:t>Windstream </a:t>
            </a:r>
            <a:r>
              <a:rPr sz="2400" dirty="0">
                <a:latin typeface="Times New Roman"/>
                <a:cs typeface="Times New Roman"/>
              </a:rPr>
              <a:t>- 25–100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3800" y="3891026"/>
            <a:ext cx="2625725" cy="241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946" y="480136"/>
            <a:ext cx="61963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5.2 </a:t>
            </a:r>
            <a:r>
              <a:rPr spc="-10" dirty="0"/>
              <a:t>Using </a:t>
            </a:r>
            <a:r>
              <a:rPr spc="-5" dirty="0"/>
              <a:t>Cable</a:t>
            </a:r>
            <a:r>
              <a:rPr spc="-1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7690484" cy="36849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receive </a:t>
            </a:r>
            <a:r>
              <a:rPr sz="2400" dirty="0">
                <a:latin typeface="Times New Roman"/>
                <a:cs typeface="Times New Roman"/>
              </a:rPr>
              <a:t>TV </a:t>
            </a:r>
            <a:r>
              <a:rPr sz="2400" spc="-5" dirty="0">
                <a:latin typeface="Times New Roman"/>
                <a:cs typeface="Times New Roman"/>
              </a:rPr>
              <a:t>broadcasting,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residents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TV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250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Cable companies connecting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cable networks and </a:t>
            </a:r>
            <a:r>
              <a:rPr sz="2400" dirty="0">
                <a:latin typeface="Times New Roman"/>
                <a:cs typeface="Times New Roman"/>
              </a:rPr>
              <a:t>to the  </a:t>
            </a:r>
            <a:r>
              <a:rPr sz="2400" spc="-10" dirty="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 marL="356870" marR="574675" indent="-344805">
              <a:lnSpc>
                <a:spcPts val="3600"/>
              </a:lnSpc>
              <a:spcBef>
                <a:spcPts val="2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residence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a small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business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using this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provides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higher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 connection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but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speed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varies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number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neighbors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cable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694" y="480136"/>
            <a:ext cx="68173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5.3 </a:t>
            </a:r>
            <a:r>
              <a:rPr spc="-10" dirty="0"/>
              <a:t>Using </a:t>
            </a:r>
            <a:r>
              <a:rPr spc="-25" dirty="0"/>
              <a:t>Wireless</a:t>
            </a:r>
            <a:r>
              <a:rPr spc="-7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73596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25099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growing </a:t>
            </a:r>
            <a:r>
              <a:rPr sz="2400" spc="-5" dirty="0">
                <a:latin typeface="Times New Roman"/>
                <a:cs typeface="Times New Roman"/>
              </a:rPr>
              <a:t>wireless </a:t>
            </a:r>
            <a:r>
              <a:rPr sz="2400" spc="-85" dirty="0">
                <a:latin typeface="Times New Roman"/>
                <a:cs typeface="Times New Roman"/>
              </a:rPr>
              <a:t>WAN </a:t>
            </a:r>
            <a:r>
              <a:rPr sz="2400" spc="-10" dirty="0">
                <a:latin typeface="Times New Roman"/>
                <a:cs typeface="Times New Roman"/>
              </a:rPr>
              <a:t>access,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household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business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through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wireless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WAN</a:t>
            </a:r>
            <a:r>
              <a:rPr sz="2400" spc="-6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2705" marR="5080" indent="-2363470">
              <a:lnSpc>
                <a:spcPct val="100000"/>
              </a:lnSpc>
              <a:spcBef>
                <a:spcPts val="95"/>
              </a:spcBef>
            </a:pPr>
            <a:r>
              <a:rPr dirty="0"/>
              <a:t>5.4 </a:t>
            </a:r>
            <a:r>
              <a:rPr spc="-25" dirty="0"/>
              <a:t>Direct </a:t>
            </a:r>
            <a:r>
              <a:rPr spc="-5" dirty="0"/>
              <a:t>Connection to the  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8017509" cy="3227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corporation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itself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become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local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ISP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25000"/>
              </a:lnSpc>
              <a:spcBef>
                <a:spcPts val="5"/>
              </a:spcBef>
              <a:buFont typeface="Arial"/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done if the </a:t>
            </a:r>
            <a:r>
              <a:rPr sz="2400" spc="-10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or the </a:t>
            </a:r>
            <a:r>
              <a:rPr sz="2400" spc="-5" dirty="0">
                <a:latin typeface="Times New Roman"/>
                <a:cs typeface="Times New Roman"/>
              </a:rPr>
              <a:t>corporation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leases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high-speed 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WAN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carrier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provider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connects itself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 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regional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ISP</a:t>
            </a:r>
            <a:r>
              <a:rPr sz="2400" spc="-8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23495" indent="-344805" algn="just">
              <a:lnSpc>
                <a:spcPct val="125099"/>
              </a:lnSpc>
              <a:buFont typeface="Arial"/>
              <a:buChar char="•"/>
              <a:tabLst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2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university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campuses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  internetwork </a:t>
            </a:r>
            <a:r>
              <a:rPr sz="2400" spc="-5" dirty="0">
                <a:latin typeface="Times New Roman"/>
                <a:cs typeface="Times New Roman"/>
              </a:rPr>
              <a:t>and then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internetwork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882" y="480136"/>
            <a:ext cx="4935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NETWORK</a:t>
            </a:r>
            <a:r>
              <a:rPr spc="-8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8040370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Criteria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distinguishing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from another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Geographical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coverage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Ownership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486" y="480136"/>
            <a:ext cx="71031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Local </a:t>
            </a:r>
            <a:r>
              <a:rPr spc="-25" dirty="0"/>
              <a:t>Area </a:t>
            </a:r>
            <a:r>
              <a:rPr spc="-5" dirty="0"/>
              <a:t>Network</a:t>
            </a:r>
            <a:r>
              <a:rPr spc="-245" dirty="0"/>
              <a:t> </a:t>
            </a:r>
            <a:r>
              <a:rPr spc="-5" dirty="0"/>
              <a:t>(LAN)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959090" cy="4343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Privately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owned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Links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office</a:t>
            </a:r>
            <a:r>
              <a:rPr sz="2400" spc="-15" dirty="0"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building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campus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Ex: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Simple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LAN</a:t>
            </a:r>
            <a:r>
              <a:rPr sz="2400" spc="-15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 PCs &amp; 1 printer </a:t>
            </a:r>
            <a:r>
              <a:rPr sz="2400" dirty="0">
                <a:latin typeface="Times New Roman"/>
                <a:cs typeface="Times New Roman"/>
              </a:rPr>
              <a:t>in home 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office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 </a:t>
            </a:r>
            <a:r>
              <a:rPr sz="2400" spc="-5" dirty="0">
                <a:latin typeface="Times New Roman"/>
                <a:cs typeface="Times New Roman"/>
              </a:rPr>
              <a:t>has an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identifier</a:t>
            </a:r>
            <a:r>
              <a:rPr sz="2400" spc="-1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sz="2400" spc="-5" dirty="0">
                <a:latin typeface="Times New Roman"/>
                <a:cs typeface="Times New Roman"/>
              </a:rPr>
              <a:t>, 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uniquely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 carries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destination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host’s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limited to 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few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kilometers.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Allow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resources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shared </a:t>
            </a:r>
            <a:r>
              <a:rPr sz="2400" spc="-10" dirty="0">
                <a:latin typeface="Times New Roman"/>
                <a:cs typeface="Times New Roman"/>
              </a:rPr>
              <a:t>(hardware, </a:t>
            </a:r>
            <a:r>
              <a:rPr sz="2400" spc="-5" dirty="0">
                <a:latin typeface="Times New Roman"/>
                <a:cs typeface="Times New Roman"/>
              </a:rPr>
              <a:t>software,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data).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minimum or maximum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hosts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use either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common cable </a:t>
            </a:r>
            <a:r>
              <a:rPr sz="2400" dirty="0">
                <a:latin typeface="Times New Roman"/>
                <a:cs typeface="Times New Roman"/>
              </a:rPr>
              <a:t>or a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74" y="502996"/>
            <a:ext cx="797560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1. </a:t>
            </a:r>
            <a:r>
              <a:rPr sz="4100" spc="5" dirty="0"/>
              <a:t>Local </a:t>
            </a:r>
            <a:r>
              <a:rPr sz="4100" spc="-20" dirty="0"/>
              <a:t>Area </a:t>
            </a:r>
            <a:r>
              <a:rPr sz="4100" dirty="0"/>
              <a:t>Network </a:t>
            </a:r>
            <a:r>
              <a:rPr sz="4100" spc="-5" dirty="0"/>
              <a:t>(LAN)</a:t>
            </a:r>
            <a:r>
              <a:rPr sz="4100" spc="-295" dirty="0"/>
              <a:t> </a:t>
            </a:r>
            <a:r>
              <a:rPr sz="4100" dirty="0"/>
              <a:t>cont..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7011034" cy="23126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318135" algn="l"/>
              </a:tabLst>
            </a:pPr>
            <a:r>
              <a:rPr sz="2400" b="1" dirty="0">
                <a:latin typeface="Times New Roman"/>
                <a:cs typeface="Times New Roman"/>
              </a:rPr>
              <a:t>LAN with a </a:t>
            </a:r>
            <a:r>
              <a:rPr sz="2400" b="1" spc="-15" dirty="0">
                <a:latin typeface="Times New Roman"/>
                <a:cs typeface="Times New Roman"/>
              </a:rPr>
              <a:t>common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cable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All hosts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connected through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common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packet was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Intended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recipient kept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Others dropped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303" y="4102758"/>
            <a:ext cx="7239000" cy="216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190929"/>
            <a:ext cx="6729792" cy="251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574" y="151257"/>
            <a:ext cx="797242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1. Local </a:t>
            </a:r>
            <a:r>
              <a:rPr sz="4100" spc="-20" dirty="0"/>
              <a:t>Area </a:t>
            </a:r>
            <a:r>
              <a:rPr sz="4100" dirty="0"/>
              <a:t>Network </a:t>
            </a:r>
            <a:r>
              <a:rPr sz="4100" spc="-5" dirty="0"/>
              <a:t>(LAN)</a:t>
            </a:r>
            <a:r>
              <a:rPr sz="4100" spc="-285" dirty="0"/>
              <a:t> </a:t>
            </a:r>
            <a:r>
              <a:rPr sz="4100" dirty="0"/>
              <a:t>cont..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536244" y="897122"/>
            <a:ext cx="7834630" cy="33832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00" b="1" dirty="0">
                <a:latin typeface="Times New Roman"/>
                <a:cs typeface="Times New Roman"/>
              </a:rPr>
              <a:t>2. </a:t>
            </a:r>
            <a:r>
              <a:rPr sz="2200" b="1" spc="-5" dirty="0">
                <a:latin typeface="Times New Roman"/>
                <a:cs typeface="Times New Roman"/>
              </a:rPr>
              <a:t>LANs </a:t>
            </a:r>
            <a:r>
              <a:rPr sz="2200" b="1" spc="10" dirty="0">
                <a:latin typeface="Times New Roman"/>
                <a:cs typeface="Times New Roman"/>
              </a:rPr>
              <a:t>with </a:t>
            </a:r>
            <a:r>
              <a:rPr sz="2200" b="1" spc="5" dirty="0">
                <a:latin typeface="Times New Roman"/>
                <a:cs typeface="Times New Roman"/>
              </a:rPr>
              <a:t>a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Times New Roman"/>
                <a:cs typeface="Times New Roman"/>
              </a:rPr>
              <a:t>Switch</a:t>
            </a: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able to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recognize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destination</a:t>
            </a:r>
            <a:r>
              <a:rPr sz="22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address.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Guide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to its destination </a:t>
            </a:r>
            <a:r>
              <a:rPr sz="2200" dirty="0">
                <a:latin typeface="Times New Roman"/>
                <a:cs typeface="Times New Roman"/>
              </a:rPr>
              <a:t>without sending </a:t>
            </a:r>
            <a:r>
              <a:rPr sz="2200" spc="5" dirty="0">
                <a:latin typeface="Times New Roman"/>
                <a:cs typeface="Times New Roman"/>
              </a:rPr>
              <a:t>it to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all.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alleviates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LAN.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25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allows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than one pair to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each other</a:t>
            </a:r>
            <a:r>
              <a:rPr sz="22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at 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time </a:t>
            </a: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5" dirty="0">
                <a:latin typeface="Times New Roman"/>
                <a:cs typeface="Times New Roman"/>
              </a:rPr>
              <a:t>there is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10" dirty="0">
                <a:latin typeface="Times New Roman"/>
                <a:cs typeface="Times New Roman"/>
              </a:rPr>
              <a:t>common </a:t>
            </a:r>
            <a:r>
              <a:rPr sz="2200" spc="5" dirty="0">
                <a:latin typeface="Times New Roman"/>
                <a:cs typeface="Times New Roman"/>
              </a:rPr>
              <a:t>source </a:t>
            </a:r>
            <a:r>
              <a:rPr sz="2200" dirty="0">
                <a:latin typeface="Times New Roman"/>
                <a:cs typeface="Times New Roman"/>
              </a:rPr>
              <a:t>and destination  </a:t>
            </a:r>
            <a:r>
              <a:rPr sz="2200" spc="-5" dirty="0">
                <a:latin typeface="Times New Roman"/>
                <a:cs typeface="Times New Roman"/>
              </a:rPr>
              <a:t>among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50" y="294208"/>
            <a:ext cx="71488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</a:t>
            </a:r>
            <a:r>
              <a:rPr spc="-25" dirty="0"/>
              <a:t>Wide Area </a:t>
            </a:r>
            <a:r>
              <a:rPr spc="-5" dirty="0"/>
              <a:t>Network</a:t>
            </a:r>
            <a:r>
              <a:rPr spc="-275" dirty="0"/>
              <a:t> </a:t>
            </a:r>
            <a:r>
              <a:rPr spc="-105" dirty="0"/>
              <a:t>(WAN)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43710"/>
            <a:ext cx="787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interconnection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 </a:t>
            </a:r>
            <a:r>
              <a:rPr sz="2400" spc="-5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0870"/>
              </p:ext>
            </p:extLst>
          </p:nvPr>
        </p:nvGraphicFramePr>
        <p:xfrm>
          <a:off x="603250" y="1282589"/>
          <a:ext cx="8086725" cy="4920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10">
                <a:tc>
                  <a:txBody>
                    <a:bodyPr/>
                    <a:lstStyle/>
                    <a:p>
                      <a:pPr marL="73025" marR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LAN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b="1" spc="-80" dirty="0">
                          <a:latin typeface="Times New Roman"/>
                          <a:cs typeface="Times New Roman"/>
                        </a:rPr>
                        <a:t>WAN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82"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Limited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2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has a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wider geographical</a:t>
                      </a:r>
                      <a:r>
                        <a:rPr sz="22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span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853">
                <a:tc>
                  <a:txBody>
                    <a:bodyPr/>
                    <a:lstStyle/>
                    <a:p>
                      <a:pPr marL="91440" marR="483234">
                        <a:lnSpc>
                          <a:spcPct val="113700"/>
                        </a:lnSpc>
                        <a:spcBef>
                          <a:spcPts val="6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Spanning an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office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, a 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, or a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campus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43255">
                        <a:lnSpc>
                          <a:spcPct val="113700"/>
                        </a:lnSpc>
                        <a:spcBef>
                          <a:spcPts val="6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Spanning a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town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, a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2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country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or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even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853"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Interconnects</a:t>
                      </a:r>
                      <a:r>
                        <a:rPr sz="22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hosts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Interconnects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connecting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devices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22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switche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s,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routers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2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modems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110"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Privately owned</a:t>
                      </a:r>
                      <a:r>
                        <a:rPr sz="2200" spc="-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 marR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organization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that uses</a:t>
                      </a:r>
                      <a:r>
                        <a:rPr sz="22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it.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16865">
                        <a:lnSpc>
                          <a:spcPct val="114100"/>
                        </a:lnSpc>
                        <a:spcBef>
                          <a:spcPts val="6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Normally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created and run by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communication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companies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leased</a:t>
                      </a:r>
                      <a:r>
                        <a:rPr sz="2200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by  an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organization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200" spc="-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4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Examples: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Point-to-point </a:t>
                      </a:r>
                      <a:r>
                        <a:rPr sz="2200" spc="-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WANs</a:t>
                      </a:r>
                      <a:r>
                        <a:rPr sz="220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IN"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Switched WAN</a:t>
                      </a:r>
                      <a:endParaRPr sz="22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spc="-430" dirty="0">
                          <a:solidFill>
                            <a:srgbClr val="888888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3300" baseline="12626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073" y="480136"/>
            <a:ext cx="56781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2.1 Point-to-Point</a:t>
            </a:r>
            <a:r>
              <a:rPr spc="-200" dirty="0"/>
              <a:t> </a:t>
            </a:r>
            <a:r>
              <a:rPr spc="-170" dirty="0"/>
              <a:t>WAN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81957"/>
            <a:ext cx="7844790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communicating devices through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media </a:t>
            </a:r>
            <a:r>
              <a:rPr sz="2400" spc="-5" dirty="0">
                <a:latin typeface="Times New Roman"/>
                <a:cs typeface="Times New Roman"/>
              </a:rPr>
              <a:t>(cable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air).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203" y="3070555"/>
            <a:ext cx="7477628" cy="189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228" y="3256124"/>
            <a:ext cx="7801651" cy="3021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860540" cy="1709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 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ends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backbone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global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communication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Combination of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point-to-point 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WANs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connected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switches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8832" y="480136"/>
            <a:ext cx="44697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2.2 </a:t>
            </a:r>
            <a:r>
              <a:rPr spc="-5" dirty="0"/>
              <a:t>Switched</a:t>
            </a:r>
            <a:r>
              <a:rPr spc="-135" dirty="0"/>
              <a:t> </a:t>
            </a:r>
            <a:r>
              <a:rPr spc="-170" dirty="0"/>
              <a:t>WAN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1414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Carlito</vt:lpstr>
      <vt:lpstr>Times New Roman</vt:lpstr>
      <vt:lpstr>Office Theme</vt:lpstr>
      <vt:lpstr>NETWORK TYPES</vt:lpstr>
      <vt:lpstr>NETWORK TYPES</vt:lpstr>
      <vt:lpstr>NETWORK TYPES</vt:lpstr>
      <vt:lpstr>1. Local Area Network (LAN)</vt:lpstr>
      <vt:lpstr>1. Local Area Network (LAN) cont..</vt:lpstr>
      <vt:lpstr>1. Local Area Network (LAN) cont..</vt:lpstr>
      <vt:lpstr>2. Wide Area Network (WAN)</vt:lpstr>
      <vt:lpstr>2.1 Point-to-Point WAN</vt:lpstr>
      <vt:lpstr>2.2 Switched WAN</vt:lpstr>
      <vt:lpstr>3. Internetwork</vt:lpstr>
      <vt:lpstr>3. Internetwork cont..</vt:lpstr>
      <vt:lpstr>internet with several LANs and  switched WANs</vt:lpstr>
      <vt:lpstr>3. Switching</vt:lpstr>
      <vt:lpstr>3.1 Circuit-Switched Network</vt:lpstr>
      <vt:lpstr>3.1 Circuit-Switched Network  cont..</vt:lpstr>
      <vt:lpstr>3.2 Packet-Switched Network</vt:lpstr>
      <vt:lpstr>3.2 Packet-Switched Network cont..</vt:lpstr>
      <vt:lpstr>4. The Internet</vt:lpstr>
      <vt:lpstr>The Internet</vt:lpstr>
      <vt:lpstr>5. Accessing the Internet</vt:lpstr>
      <vt:lpstr>5.1 Using Telephone Networks</vt:lpstr>
      <vt:lpstr>5.1.1 Dial-up service</vt:lpstr>
      <vt:lpstr>5.1.2 DSL Service</vt:lpstr>
      <vt:lpstr>5.2 Using Cable Networks</vt:lpstr>
      <vt:lpstr>5.3 Using Wireless Networks</vt:lpstr>
      <vt:lpstr>5.4 Direct Connection to the 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admin</dc:creator>
  <cp:lastModifiedBy>Barsha Routh</cp:lastModifiedBy>
  <cp:revision>8</cp:revision>
  <dcterms:created xsi:type="dcterms:W3CDTF">2022-01-04T05:53:38Z</dcterms:created>
  <dcterms:modified xsi:type="dcterms:W3CDTF">2024-08-04T16:57:53Z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2022-01-04T00:00:00Z</vt:filetime>
  </property>
</Properties>
</file>