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  <p:sldMasterId id="2147483673" r:id="rId2"/>
    <p:sldMasterId id="2147483685" r:id="rId3"/>
    <p:sldMasterId id="2147483723" r:id="rId4"/>
    <p:sldMasterId id="2147483735" r:id="rId5"/>
  </p:sldMasterIdLst>
  <p:notesMasterIdLst>
    <p:notesMasterId r:id="rId14"/>
  </p:notesMasterIdLst>
  <p:sldIdLst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78810C-A8ED-4B40-8764-5E20C32E363D}">
          <p14:sldIdLst>
            <p14:sldId id="297"/>
            <p14:sldId id="298"/>
            <p14:sldId id="299"/>
            <p14:sldId id="300"/>
          </p14:sldIdLst>
        </p14:section>
        <p14:section name="Cloud pricing models" id="{32DBA333-D208-314C-A899-727501A04094}">
          <p14:sldIdLst>
            <p14:sldId id="301"/>
            <p14:sldId id="302"/>
            <p14:sldId id="303"/>
            <p14:sldId id="304"/>
          </p14:sldIdLst>
        </p14:section>
        <p14:section name="Scratch" id="{6615E67A-32CB-BB42-B9E6-A96796EBFB3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 autoAdjust="0"/>
    <p:restoredTop sz="84720" autoAdjust="0"/>
  </p:normalViewPr>
  <p:slideViewPr>
    <p:cSldViewPr snapToGrid="0" snapToObjects="1">
      <p:cViewPr>
        <p:scale>
          <a:sx n="90" d="100"/>
          <a:sy n="90" d="100"/>
        </p:scale>
        <p:origin x="-72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3B13B-4C90-C041-8641-9AC647856DFE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13EF3-1D14-4641-9491-3D3CC9058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94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3EF3-1D14-4641-9491-3D3CC9058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6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445C-EA14-8944-9A0C-D6E7BA1950E2}" type="datetime1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1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36E2-610A-234D-A8E3-F01C93E31AE1}" type="datetime1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2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A0E0-97D7-A745-8AD0-2AABAB02AE83}" type="datetime1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48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B1DC-C375-7D4A-9D33-ACD470AA8493}" type="datetime1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87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445C-EA14-8944-9A0C-D6E7BA1950E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6825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C701-369F-714B-968F-B90132D10EB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9756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E775-38CF-C54B-A7F3-227DED17C33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8314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EB7C-A528-B94A-8ED2-515DEDF97FE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1801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075D-52BA-DE40-8A42-9B4EC211BA9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4152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256AD-6963-9E4B-AB1E-666F20524E7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3397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DAC9-DC56-BC42-8F12-701F938D93A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776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24174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alpha val="50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en-US" sz="2400" b="0">
                <a:latin typeface="Times New Roman" pitchFamily="18" charset="0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en-US" sz="2400" b="0">
                <a:latin typeface="Times New Roman" pitchFamily="18" charset="0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en-US" sz="2400" b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en-US" sz="2400" b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en-US" sz="2400" b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en-US" sz="2400" b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en-US" sz="2400" b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en-US" sz="2400" b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en-US" sz="2400" b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en-US" sz="2400" b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en-US" sz="2400" b="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en-US" sz="2400" b="0">
                  <a:latin typeface="Times New Roman" pitchFamily="18" charset="0"/>
                  <a:cs typeface="+mn-cs"/>
                </a:endParaRPr>
              </a:p>
            </p:txBody>
          </p:sp>
        </p:grpSp>
      </p:grpSp>
      <p:sp>
        <p:nvSpPr>
          <p:cNvPr id="317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7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3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492E4-6F46-484B-BD55-B5BB70A45E28}" type="datetime1">
              <a:rPr lang="en-US" smtClean="0"/>
              <a:t>4/25/16</a:t>
            </a:fld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50567" y="6487582"/>
            <a:ext cx="2133600" cy="37041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9090D-D89E-4B13-B2DC-198D8FEE9B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239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3A65-50A6-7C4E-9D7A-63F611CDF86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53656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36E2-610A-234D-A8E3-F01C93E31AE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93152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A0E0-97D7-A745-8AD0-2AABAB02AE8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10279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B1DC-C375-7D4A-9D33-ACD470AA849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93274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445C-EA14-8944-9A0C-D6E7BA1950E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07286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24174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alpha val="50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317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7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3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492E4-6F46-484B-BD55-B5BB70A45E2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4/25/16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50567" y="6487582"/>
            <a:ext cx="2133600" cy="37041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9090D-D89E-4B13-B2DC-198D8FEE9BE5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91517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C701-369F-714B-968F-B90132D10EB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94421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E775-38CF-C54B-A7F3-227DED17C33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69367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09140"/>
            <a:ext cx="4038600" cy="49220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9140"/>
            <a:ext cx="4038600" cy="49220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EB7C-A528-B94A-8ED2-515DEDF97FE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8555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075D-52BA-DE40-8A42-9B4EC211BA9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647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C701-369F-714B-968F-B90132D10EBA}" type="datetime1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475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256AD-6963-9E4B-AB1E-666F20524E7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38492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DAC9-DC56-BC42-8F12-701F938D93A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95379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3A65-50A6-7C4E-9D7A-63F611CDF86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80313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36E2-610A-234D-A8E3-F01C93E31AE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90443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A0E0-97D7-A745-8AD0-2AABAB02AE8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78652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B1DC-C375-7D4A-9D33-ACD470AA849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26156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445C-EA14-8944-9A0C-D6E7BA1950E2}" type="datetime1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250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C701-369F-714B-968F-B90132D10EBA}" type="datetime1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69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E775-38CF-C54B-A7F3-227DED17C335}" type="datetime1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145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EB7C-A528-B94A-8ED2-515DEDF97FE7}" type="datetime1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0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E775-38CF-C54B-A7F3-227DED17C335}" type="datetime1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3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075D-52BA-DE40-8A42-9B4EC211BA9A}" type="datetime1">
              <a:rPr lang="en-US" smtClean="0"/>
              <a:t>4/25/16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523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256AD-6963-9E4B-AB1E-666F20524E77}" type="datetime1">
              <a:rPr lang="en-US" smtClean="0"/>
              <a:t>4/25/16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971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DAC9-DC56-BC42-8F12-701F938D93A1}" type="datetime1">
              <a:rPr lang="en-US" smtClean="0"/>
              <a:t>4/25/16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605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3A65-50A6-7C4E-9D7A-63F611CDF86A}" type="datetime1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656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36E2-610A-234D-A8E3-F01C93E31AE1}" type="datetime1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152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A0E0-97D7-A745-8AD0-2AABAB02AE83}" type="datetime1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279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B1DC-C375-7D4A-9D33-ACD470AA8493}" type="datetime1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74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445C-EA14-8944-9A0C-D6E7BA1950E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07286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24174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alpha val="50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317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7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3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492E4-6F46-484B-BD55-B5BB70A45E2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4/25/16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50567" y="6487582"/>
            <a:ext cx="2133600" cy="37041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9090D-D89E-4B13-B2DC-198D8FEE9BE5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91517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C701-369F-714B-968F-B90132D10EB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944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09140"/>
            <a:ext cx="4038600" cy="49220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9140"/>
            <a:ext cx="4038600" cy="49220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EB7C-A528-B94A-8ED2-515DEDF97FE7}" type="datetime1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565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E775-38CF-C54B-A7F3-227DED17C33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69367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09140"/>
            <a:ext cx="4038600" cy="49220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9140"/>
            <a:ext cx="4038600" cy="49220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EB7C-A528-B94A-8ED2-515DEDF97FE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85554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075D-52BA-DE40-8A42-9B4EC211BA9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64713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256AD-6963-9E4B-AB1E-666F20524E7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38492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DAC9-DC56-BC42-8F12-701F938D93A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95379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3A65-50A6-7C4E-9D7A-63F611CDF86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80313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36E2-610A-234D-A8E3-F01C93E31AE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904430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A0E0-97D7-A745-8AD0-2AABAB02AE8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786520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B1DC-C375-7D4A-9D33-ACD470AA849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261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075D-52BA-DE40-8A42-9B4EC211BA9A}" type="datetime1">
              <a:rPr lang="en-US" smtClean="0"/>
              <a:t>4/25/16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4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256AD-6963-9E4B-AB1E-666F20524E77}" type="datetime1">
              <a:rPr lang="en-US" smtClean="0"/>
              <a:t>4/25/16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7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DAC9-DC56-BC42-8F12-701F938D93A1}" type="datetime1">
              <a:rPr lang="en-US" smtClean="0"/>
              <a:t>4/25/16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9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3A65-50A6-7C4E-9D7A-63F611CDF86A}" type="datetime1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9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theme" Target="../theme/theme5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079" y="195258"/>
            <a:ext cx="8543049" cy="836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079" y="1177454"/>
            <a:ext cx="8543049" cy="510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34039-D090-A040-9666-31C74308C467}" type="datetime1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Line 23"/>
          <p:cNvSpPr>
            <a:spLocks noChangeShapeType="1"/>
          </p:cNvSpPr>
          <p:nvPr userDrawn="1"/>
        </p:nvSpPr>
        <p:spPr bwMode="auto">
          <a:xfrm flipV="1">
            <a:off x="333079" y="1071440"/>
            <a:ext cx="8543049" cy="0"/>
          </a:xfrm>
          <a:prstGeom prst="line">
            <a:avLst/>
          </a:prstGeom>
          <a:noFill/>
          <a:ln w="38100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0" y="6564313"/>
            <a:ext cx="9144000" cy="300983"/>
          </a:xfrm>
          <a:prstGeom prst="rect">
            <a:avLst/>
          </a:prstGeom>
          <a:solidFill>
            <a:schemeClr val="accent2">
              <a:lumMod val="50000"/>
              <a:alpha val="8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9953" tIns="49976" rIns="99953" bIns="49976">
            <a:prstTxWarp prst="textNoShape">
              <a:avLst/>
            </a:prstTxWarp>
            <a:spAutoFit/>
          </a:bodyPr>
          <a:lstStyle/>
          <a:p>
            <a:pPr defTabSz="1000125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1300" b="0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                                   U</a:t>
            </a:r>
            <a:r>
              <a:rPr lang="en-US" sz="1100" b="0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NIVERSITY OF </a:t>
            </a:r>
            <a:r>
              <a:rPr lang="en-US" sz="1300" b="0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M</a:t>
            </a:r>
            <a:r>
              <a:rPr lang="en-US" sz="1100" b="0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ASSACHUSETTS</a:t>
            </a:r>
            <a:r>
              <a:rPr lang="en-US" sz="1300" b="0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 A</a:t>
            </a:r>
            <a:r>
              <a:rPr lang="en-US" sz="1100" b="0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MHERST  • </a:t>
            </a:r>
            <a:r>
              <a:rPr lang="en-US" sz="1300" b="0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 School of Computer Science</a:t>
            </a:r>
            <a:endParaRPr lang="en-US" sz="1100" b="0" i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utiger Linotype" pitchFamily="34" charset="0"/>
            </a:endParaRPr>
          </a:p>
        </p:txBody>
      </p:sp>
      <p:pic>
        <p:nvPicPr>
          <p:cNvPr id="9" name="Picture 6" descr="newseal200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49213" y="6286500"/>
            <a:ext cx="5889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1672" y="65151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B13335D-4FC9-924F-B266-DEE7D65B6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9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-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16800-7F20-4647-9696-F64818BA3B76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F6F62-8C44-2D4F-BDDF-B34409CC68E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Line 23"/>
          <p:cNvSpPr>
            <a:spLocks noChangeShapeType="1"/>
          </p:cNvSpPr>
          <p:nvPr userDrawn="1"/>
        </p:nvSpPr>
        <p:spPr bwMode="auto">
          <a:xfrm flipV="1">
            <a:off x="333079" y="1071440"/>
            <a:ext cx="8543049" cy="0"/>
          </a:xfrm>
          <a:prstGeom prst="line">
            <a:avLst/>
          </a:prstGeom>
          <a:noFill/>
          <a:ln w="38100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0" y="6564313"/>
            <a:ext cx="9144000" cy="300983"/>
          </a:xfrm>
          <a:prstGeom prst="rect">
            <a:avLst/>
          </a:prstGeom>
          <a:solidFill>
            <a:schemeClr val="accent2">
              <a:lumMod val="50000"/>
              <a:alpha val="8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9953" tIns="49976" rIns="99953" bIns="49976">
            <a:prstTxWarp prst="textNoShape">
              <a:avLst/>
            </a:prstTxWarp>
            <a:spAutoFit/>
          </a:bodyPr>
          <a:lstStyle/>
          <a:p>
            <a:pPr defTabSz="1000125">
              <a:spcBef>
                <a:spcPct val="50000"/>
              </a:spcBef>
              <a:defRPr/>
            </a:pPr>
            <a:r>
              <a:rPr lang="en-US" sz="13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                                   U</a:t>
            </a:r>
            <a:r>
              <a:rPr lang="en-US" sz="11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NIVERSITY OF </a:t>
            </a:r>
            <a:r>
              <a:rPr lang="en-US" sz="13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M</a:t>
            </a:r>
            <a:r>
              <a:rPr lang="en-US" sz="11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ASSACHUSETTS</a:t>
            </a:r>
            <a:r>
              <a:rPr lang="en-US" sz="13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 A</a:t>
            </a:r>
            <a:r>
              <a:rPr lang="en-US" sz="11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MHERST  • </a:t>
            </a:r>
            <a:r>
              <a:rPr lang="en-US" sz="13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 Department of Computer Science</a:t>
            </a:r>
            <a:endParaRPr lang="en-US" sz="11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utiger Linotype" pitchFamily="34" charset="0"/>
            </a:endParaRPr>
          </a:p>
        </p:txBody>
      </p:sp>
      <p:pic>
        <p:nvPicPr>
          <p:cNvPr id="9" name="Picture 6" descr="newseal200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49213" y="6286500"/>
            <a:ext cx="5889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23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079" y="195258"/>
            <a:ext cx="8543049" cy="836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079" y="1177454"/>
            <a:ext cx="8543049" cy="510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34039-D090-A040-9666-31C74308C46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Line 23"/>
          <p:cNvSpPr>
            <a:spLocks noChangeShapeType="1"/>
          </p:cNvSpPr>
          <p:nvPr/>
        </p:nvSpPr>
        <p:spPr bwMode="auto">
          <a:xfrm flipV="1">
            <a:off x="333079" y="1071440"/>
            <a:ext cx="8543049" cy="0"/>
          </a:xfrm>
          <a:prstGeom prst="line">
            <a:avLst/>
          </a:prstGeom>
          <a:noFill/>
          <a:ln w="38100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6564313"/>
            <a:ext cx="9144000" cy="300983"/>
          </a:xfrm>
          <a:prstGeom prst="rect">
            <a:avLst/>
          </a:prstGeom>
          <a:solidFill>
            <a:schemeClr val="accent2">
              <a:lumMod val="50000"/>
              <a:alpha val="8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9953" tIns="49976" rIns="99953" bIns="49976">
            <a:prstTxWarp prst="textNoShape">
              <a:avLst/>
            </a:prstTxWarp>
            <a:spAutoFit/>
          </a:bodyPr>
          <a:lstStyle/>
          <a:p>
            <a:pPr defTabSz="1000125">
              <a:spcBef>
                <a:spcPct val="50000"/>
              </a:spcBef>
              <a:defRPr/>
            </a:pPr>
            <a:r>
              <a:rPr lang="en-US" sz="13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                                   U</a:t>
            </a:r>
            <a:r>
              <a:rPr lang="en-US" sz="11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NIVERSITY OF </a:t>
            </a:r>
            <a:r>
              <a:rPr lang="en-US" sz="13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M</a:t>
            </a:r>
            <a:r>
              <a:rPr lang="en-US" sz="11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ASSACHUSETTS</a:t>
            </a:r>
            <a:r>
              <a:rPr lang="en-US" sz="13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 A</a:t>
            </a:r>
            <a:r>
              <a:rPr lang="en-US" sz="11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MHERST  • </a:t>
            </a:r>
            <a:r>
              <a:rPr lang="en-US" sz="13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 Department of Computer Science</a:t>
            </a:r>
            <a:endParaRPr lang="en-US" sz="11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utiger Linotype" pitchFamily="34" charset="0"/>
            </a:endParaRPr>
          </a:p>
        </p:txBody>
      </p:sp>
      <p:pic>
        <p:nvPicPr>
          <p:cNvPr id="9" name="Picture 6" descr="newseal200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9213" y="6286500"/>
            <a:ext cx="5889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1672" y="65151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214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-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34039-D090-A040-9666-31C74308C467}" type="datetime1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3335D-4FC9-924F-B266-DEE7D65B6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Line 23"/>
          <p:cNvSpPr>
            <a:spLocks noChangeShapeType="1"/>
          </p:cNvSpPr>
          <p:nvPr userDrawn="1"/>
        </p:nvSpPr>
        <p:spPr bwMode="auto">
          <a:xfrm flipV="1">
            <a:off x="333079" y="1071440"/>
            <a:ext cx="8543049" cy="0"/>
          </a:xfrm>
          <a:prstGeom prst="line">
            <a:avLst/>
          </a:prstGeom>
          <a:noFill/>
          <a:ln w="38100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0" y="6564313"/>
            <a:ext cx="9144000" cy="300983"/>
          </a:xfrm>
          <a:prstGeom prst="rect">
            <a:avLst/>
          </a:prstGeom>
          <a:solidFill>
            <a:schemeClr val="accent2">
              <a:lumMod val="50000"/>
              <a:alpha val="8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9953" tIns="49976" rIns="99953" bIns="49976">
            <a:prstTxWarp prst="textNoShape">
              <a:avLst/>
            </a:prstTxWarp>
            <a:spAutoFit/>
          </a:bodyPr>
          <a:lstStyle/>
          <a:p>
            <a:pPr defTabSz="1000125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1300" b="0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                                   U</a:t>
            </a:r>
            <a:r>
              <a:rPr lang="en-US" sz="1100" b="0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NIVERSITY </a:t>
            </a:r>
            <a:r>
              <a:rPr lang="en-US" sz="11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OF </a:t>
            </a:r>
            <a:r>
              <a:rPr lang="en-US" sz="13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M</a:t>
            </a:r>
            <a:r>
              <a:rPr lang="en-US" sz="11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ASSACHUSETTS</a:t>
            </a:r>
            <a:r>
              <a:rPr lang="en-US" sz="13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 A</a:t>
            </a:r>
            <a:r>
              <a:rPr lang="en-US" sz="11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MHERST  • </a:t>
            </a:r>
            <a:r>
              <a:rPr lang="en-US" sz="13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 Department of Computer Science</a:t>
            </a:r>
            <a:endParaRPr lang="en-US" sz="1100" b="0" i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utiger Linotype" pitchFamily="34" charset="0"/>
            </a:endParaRPr>
          </a:p>
        </p:txBody>
      </p:sp>
      <p:pic>
        <p:nvPicPr>
          <p:cNvPr id="9" name="Picture 6" descr="newseal200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49213" y="6286500"/>
            <a:ext cx="5889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23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079" y="195258"/>
            <a:ext cx="8543049" cy="836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079" y="1177454"/>
            <a:ext cx="8543049" cy="510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34039-D090-A040-9666-31C74308C46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4/25/16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Line 23"/>
          <p:cNvSpPr>
            <a:spLocks noChangeShapeType="1"/>
          </p:cNvSpPr>
          <p:nvPr/>
        </p:nvSpPr>
        <p:spPr bwMode="auto">
          <a:xfrm flipV="1">
            <a:off x="333079" y="1071440"/>
            <a:ext cx="8543049" cy="0"/>
          </a:xfrm>
          <a:prstGeom prst="line">
            <a:avLst/>
          </a:prstGeom>
          <a:noFill/>
          <a:ln w="38100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6564313"/>
            <a:ext cx="9144000" cy="300983"/>
          </a:xfrm>
          <a:prstGeom prst="rect">
            <a:avLst/>
          </a:prstGeom>
          <a:solidFill>
            <a:schemeClr val="accent2">
              <a:lumMod val="50000"/>
              <a:alpha val="8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9953" tIns="49976" rIns="99953" bIns="49976">
            <a:prstTxWarp prst="textNoShape">
              <a:avLst/>
            </a:prstTxWarp>
            <a:spAutoFit/>
          </a:bodyPr>
          <a:lstStyle/>
          <a:p>
            <a:pPr defTabSz="1000125">
              <a:spcBef>
                <a:spcPct val="50000"/>
              </a:spcBef>
              <a:defRPr/>
            </a:pPr>
            <a:r>
              <a:rPr lang="en-US" sz="13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                                   U</a:t>
            </a:r>
            <a:r>
              <a:rPr lang="en-US" sz="11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NIVERSITY OF </a:t>
            </a:r>
            <a:r>
              <a:rPr lang="en-US" sz="13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M</a:t>
            </a:r>
            <a:r>
              <a:rPr lang="en-US" sz="11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ASSACHUSETTS</a:t>
            </a:r>
            <a:r>
              <a:rPr lang="en-US" sz="13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 A</a:t>
            </a:r>
            <a:r>
              <a:rPr lang="en-US" sz="11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MHERST  • </a:t>
            </a:r>
            <a:r>
              <a:rPr lang="en-US" sz="13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 Department of Computer Science</a:t>
            </a:r>
            <a:endParaRPr lang="en-US" sz="11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utiger Linotype" pitchFamily="34" charset="0"/>
            </a:endParaRPr>
          </a:p>
        </p:txBody>
      </p:sp>
      <p:pic>
        <p:nvPicPr>
          <p:cNvPr id="9" name="Picture 6" descr="newseal200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9213" y="6286500"/>
            <a:ext cx="5889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1672" y="65151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214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-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6330" y="1772356"/>
            <a:ext cx="5954891" cy="2209800"/>
          </a:xfrm>
        </p:spPr>
        <p:txBody>
          <a:bodyPr/>
          <a:lstStyle/>
          <a:p>
            <a:r>
              <a:rPr lang="en-US" dirty="0" smtClean="0"/>
              <a:t>Cloud Computing </a:t>
            </a:r>
            <a:r>
              <a:rPr lang="en-US" smtClean="0"/>
              <a:t>Service Architectures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8999" y="4267200"/>
            <a:ext cx="8102601" cy="175260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V. Arun</a:t>
            </a:r>
          </a:p>
          <a:p>
            <a:pPr algn="ctr"/>
            <a:r>
              <a:rPr lang="en-US" sz="2800" b="1" dirty="0" smtClean="0">
                <a:solidFill>
                  <a:schemeClr val="accent2"/>
                </a:solidFill>
              </a:rPr>
              <a:t>College of Computer Science</a:t>
            </a:r>
          </a:p>
          <a:p>
            <a:pPr algn="ctr"/>
            <a:r>
              <a:rPr lang="en-US" sz="2800" b="1" dirty="0" smtClean="0">
                <a:solidFill>
                  <a:schemeClr val="accent2"/>
                </a:solidFill>
              </a:rPr>
              <a:t>University of Massachusetts Amherst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9090D-D89E-4B13-B2DC-198D8FEE9BE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3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20"/>
    </mc:Choice>
    <mc:Fallback xmlns="">
      <p:transition xmlns:p14="http://schemas.microsoft.com/office/powerpoint/2010/main" spd="slow" advTm="922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cloud computing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Service models:</a:t>
            </a:r>
          </a:p>
          <a:p>
            <a:pPr lvl="1"/>
            <a:r>
              <a:rPr lang="en-US" b="1" dirty="0" err="1" smtClean="0"/>
              <a:t>IaaS</a:t>
            </a:r>
            <a:r>
              <a:rPr lang="en-US" dirty="0" smtClean="0"/>
              <a:t>: Infrastructure as a Service </a:t>
            </a:r>
            <a:endParaRPr lang="en-US" dirty="0" smtClean="0"/>
          </a:p>
          <a:p>
            <a:pPr lvl="2"/>
            <a:r>
              <a:rPr lang="en-US" dirty="0" smtClean="0"/>
              <a:t>e.g</a:t>
            </a:r>
            <a:r>
              <a:rPr lang="en-US" dirty="0" smtClean="0"/>
              <a:t>., Amazon EC2, Microsoft Azure, Google Compute </a:t>
            </a:r>
            <a:r>
              <a:rPr lang="en-US" dirty="0" smtClean="0"/>
              <a:t>Engine</a:t>
            </a:r>
            <a:endParaRPr lang="en-US" dirty="0" smtClean="0"/>
          </a:p>
          <a:p>
            <a:pPr lvl="1"/>
            <a:r>
              <a:rPr lang="en-US" b="1" dirty="0" err="1" smtClean="0"/>
              <a:t>PaaS</a:t>
            </a:r>
            <a:r>
              <a:rPr lang="en-US" dirty="0" smtClean="0"/>
              <a:t>: Platform as a Service </a:t>
            </a:r>
            <a:endParaRPr lang="en-US" dirty="0" smtClean="0"/>
          </a:p>
          <a:p>
            <a:pPr lvl="2"/>
            <a:r>
              <a:rPr lang="en-US" dirty="0" smtClean="0"/>
              <a:t>e.g</a:t>
            </a:r>
            <a:r>
              <a:rPr lang="en-US" dirty="0" smtClean="0"/>
              <a:t>., Google </a:t>
            </a:r>
            <a:r>
              <a:rPr lang="en-US" dirty="0" err="1" smtClean="0"/>
              <a:t>AppEngine</a:t>
            </a:r>
            <a:r>
              <a:rPr lang="en-US" dirty="0" smtClean="0"/>
              <a:t>, </a:t>
            </a:r>
            <a:r>
              <a:rPr lang="en-US" dirty="0" err="1" smtClean="0"/>
              <a:t>Heroku</a:t>
            </a:r>
            <a:r>
              <a:rPr lang="en-US" dirty="0" smtClean="0"/>
              <a:t>, Apache </a:t>
            </a:r>
            <a:r>
              <a:rPr lang="en-US" dirty="0" err="1" smtClean="0"/>
              <a:t>Stratos</a:t>
            </a:r>
            <a:endParaRPr lang="en-US" dirty="0" smtClean="0"/>
          </a:p>
          <a:p>
            <a:pPr lvl="1"/>
            <a:r>
              <a:rPr lang="en-US" b="1" dirty="0" err="1" smtClean="0"/>
              <a:t>SaaS</a:t>
            </a:r>
            <a:r>
              <a:rPr lang="en-US" dirty="0" smtClean="0"/>
              <a:t>: Software as a Service </a:t>
            </a:r>
            <a:endParaRPr lang="en-US" dirty="0"/>
          </a:p>
          <a:p>
            <a:pPr lvl="2"/>
            <a:r>
              <a:rPr lang="en-US" dirty="0" smtClean="0"/>
              <a:t>Microsoft Office365, </a:t>
            </a:r>
            <a:r>
              <a:rPr lang="en-US" dirty="0" smtClean="0"/>
              <a:t>Amazon </a:t>
            </a:r>
            <a:r>
              <a:rPr lang="en-US" dirty="0" err="1" smtClean="0"/>
              <a:t>DynamoDB</a:t>
            </a:r>
            <a:r>
              <a:rPr lang="en-US" dirty="0" smtClean="0"/>
              <a:t>, </a:t>
            </a:r>
            <a:r>
              <a:rPr lang="en-US" dirty="0" err="1" smtClean="0"/>
              <a:t>gmail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2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infrastructure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Management models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b="1" dirty="0"/>
              <a:t>Public </a:t>
            </a:r>
            <a:r>
              <a:rPr lang="en-US" b="1" dirty="0" smtClean="0"/>
              <a:t>clouds</a:t>
            </a:r>
            <a:endParaRPr lang="en-US" dirty="0"/>
          </a:p>
          <a:p>
            <a:pPr lvl="2"/>
            <a:r>
              <a:rPr lang="en-US" dirty="0" smtClean="0"/>
              <a:t>Utility model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hared hardware</a:t>
            </a:r>
            <a:endParaRPr lang="en-US" dirty="0"/>
          </a:p>
          <a:p>
            <a:pPr lvl="2"/>
            <a:r>
              <a:rPr lang="en-US" dirty="0" smtClean="0"/>
              <a:t>No </a:t>
            </a:r>
            <a:r>
              <a:rPr lang="en-US" dirty="0"/>
              <a:t>control of hardware, </a:t>
            </a:r>
            <a:endParaRPr lang="en-US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elf</a:t>
            </a:r>
            <a:r>
              <a:rPr lang="en-US" dirty="0"/>
              <a:t>-managed </a:t>
            </a:r>
            <a:r>
              <a:rPr lang="en-US" dirty="0" smtClean="0"/>
              <a:t>(e.g., AWS</a:t>
            </a:r>
            <a:r>
              <a:rPr lang="en-US" dirty="0"/>
              <a:t>, Azure, GCE)</a:t>
            </a:r>
          </a:p>
          <a:p>
            <a:pPr lvl="1"/>
            <a:r>
              <a:rPr lang="en-US" b="1" dirty="0"/>
              <a:t>Private clouds</a:t>
            </a:r>
            <a:r>
              <a:rPr lang="en-US" dirty="0"/>
              <a:t>: </a:t>
            </a:r>
            <a:endParaRPr lang="en-US" dirty="0" smtClean="0"/>
          </a:p>
          <a:p>
            <a:pPr lvl="2"/>
            <a:r>
              <a:rPr lang="en-US" dirty="0" smtClean="0"/>
              <a:t>More </a:t>
            </a:r>
            <a:r>
              <a:rPr lang="en-US" dirty="0"/>
              <a:t>isolated (secure?), </a:t>
            </a:r>
            <a:endParaRPr lang="en-US" dirty="0" smtClean="0"/>
          </a:p>
          <a:p>
            <a:pPr lvl="2"/>
            <a:r>
              <a:rPr lang="en-US" dirty="0"/>
              <a:t>F</a:t>
            </a:r>
            <a:r>
              <a:rPr lang="en-US" dirty="0" smtClean="0"/>
              <a:t>ederal compliance friendly</a:t>
            </a:r>
            <a:endParaRPr lang="en-US" dirty="0"/>
          </a:p>
          <a:p>
            <a:pPr lvl="2"/>
            <a:r>
              <a:rPr lang="en-US" dirty="0" smtClean="0"/>
              <a:t>Customizable hardware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hardware </a:t>
            </a:r>
            <a:r>
              <a:rPr lang="en-US" dirty="0" smtClean="0"/>
              <a:t>sharing</a:t>
            </a:r>
          </a:p>
          <a:p>
            <a:pPr lvl="2"/>
            <a:r>
              <a:rPr lang="en-US" dirty="0" smtClean="0"/>
              <a:t>Example: </a:t>
            </a:r>
            <a:r>
              <a:rPr lang="en-US" dirty="0" err="1" smtClean="0"/>
              <a:t>OpenStack</a:t>
            </a:r>
            <a:r>
              <a:rPr lang="en-US" dirty="0" smtClean="0"/>
              <a:t>, an open source platform for virtualized clouds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88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Virtualization: key to cloud boom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Physical machine virtualization</a:t>
            </a:r>
          </a:p>
          <a:p>
            <a:pPr lvl="1"/>
            <a:r>
              <a:rPr lang="en-US" dirty="0" smtClean="0"/>
              <a:t>Full virtualization: masking as physical machine to guest</a:t>
            </a:r>
          </a:p>
          <a:p>
            <a:pPr lvl="1"/>
            <a:r>
              <a:rPr lang="en-US" dirty="0" smtClean="0"/>
              <a:t>Para-virtualization: Semi-transparent to guest</a:t>
            </a:r>
          </a:p>
          <a:p>
            <a:r>
              <a:rPr lang="en-US" dirty="0" smtClean="0"/>
              <a:t>Virtualization goes well beyond CPU or physical machines</a:t>
            </a:r>
          </a:p>
          <a:p>
            <a:pPr lvl="1"/>
            <a:r>
              <a:rPr lang="en-US" dirty="0" smtClean="0"/>
              <a:t>Virtualized I/O (Elastic Block Storage)</a:t>
            </a:r>
          </a:p>
          <a:p>
            <a:pPr lvl="1"/>
            <a:r>
              <a:rPr lang="en-US" dirty="0" smtClean="0"/>
              <a:t>Virtual private networks</a:t>
            </a:r>
          </a:p>
          <a:p>
            <a:pPr lvl="1"/>
            <a:r>
              <a:rPr lang="en-US" dirty="0" smtClean="0"/>
              <a:t>Containers (e.g., AWS or Google Container Service)</a:t>
            </a:r>
          </a:p>
          <a:p>
            <a:pPr lvl="1"/>
            <a:r>
              <a:rPr lang="en-US" dirty="0" smtClean="0"/>
              <a:t>Virtual switches/routers with software-defined networking (SDN)</a:t>
            </a:r>
          </a:p>
          <a:p>
            <a:pPr lvl="1"/>
            <a:r>
              <a:rPr lang="en-US" dirty="0" smtClean="0"/>
              <a:t>Network function virtualization (NFV) forwarding-plane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2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pricing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Market-driven: variety of pricing models for each of </a:t>
            </a:r>
            <a:r>
              <a:rPr lang="en-US" dirty="0" err="1" smtClean="0"/>
              <a:t>IaaS</a:t>
            </a:r>
            <a:r>
              <a:rPr lang="en-US" dirty="0" smtClean="0"/>
              <a:t>, </a:t>
            </a:r>
            <a:r>
              <a:rPr lang="en-US" dirty="0" err="1" smtClean="0"/>
              <a:t>PaaS</a:t>
            </a:r>
            <a:r>
              <a:rPr lang="en-US" dirty="0" smtClean="0"/>
              <a:t>, </a:t>
            </a:r>
            <a:r>
              <a:rPr lang="en-US" dirty="0" err="1" smtClean="0"/>
              <a:t>SaaS</a:t>
            </a:r>
            <a:r>
              <a:rPr lang="en-US" dirty="0" smtClean="0"/>
              <a:t> service models</a:t>
            </a:r>
          </a:p>
          <a:p>
            <a:r>
              <a:rPr lang="en-US" dirty="0" smtClean="0"/>
              <a:t>Let’s ask some questions:</a:t>
            </a:r>
          </a:p>
          <a:p>
            <a:pPr lvl="1"/>
            <a:r>
              <a:rPr lang="en-US" dirty="0" smtClean="0"/>
              <a:t>How much does an hour of computing on a commodity core cost today?</a:t>
            </a:r>
          </a:p>
          <a:p>
            <a:pPr lvl="1"/>
            <a:r>
              <a:rPr lang="en-US" dirty="0" smtClean="0"/>
              <a:t>How much does transferring 1GB of data over a wide-area network cost today?</a:t>
            </a:r>
          </a:p>
          <a:p>
            <a:pPr lvl="1"/>
            <a:r>
              <a:rPr lang="en-US" dirty="0" smtClean="0"/>
              <a:t>How much does 1GB of storage for a month cost today?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1000" y="5404555"/>
            <a:ext cx="6088325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Let’s find out what the market looks like today!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3597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compute pricing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Screen Shot 2016-04-25 at 1.47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47150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86556" y="5684113"/>
            <a:ext cx="7708716" cy="830997"/>
          </a:xfrm>
          <a:prstGeom prst="rect">
            <a:avLst/>
          </a:prstGeom>
          <a:solidFill>
            <a:srgbClr val="FCD5B5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 these numbers match our intuition based on market prices for computers and peripherals?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9440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Cloud compute pricing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Screen Shot 2016-04-25 at 1.53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200"/>
            <a:ext cx="9144000" cy="416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7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Spot pricing: market inside a 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Screen Shot 2016-04-25 at 1.59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400"/>
            <a:ext cx="9144000" cy="475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51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35722</TotalTime>
  <Words>324</Words>
  <Application>Microsoft Macintosh PowerPoint</Application>
  <PresentationFormat>On-screen Show (4:3)</PresentationFormat>
  <Paragraphs>54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2_Office Theme</vt:lpstr>
      <vt:lpstr>Default Theme</vt:lpstr>
      <vt:lpstr>1_Office Theme</vt:lpstr>
      <vt:lpstr>1_Default Theme</vt:lpstr>
      <vt:lpstr>3_Office Theme</vt:lpstr>
      <vt:lpstr>Cloud Computing Service Architectures</vt:lpstr>
      <vt:lpstr>Common cloud computing models</vt:lpstr>
      <vt:lpstr>Cloud infrastructure management</vt:lpstr>
      <vt:lpstr>Virtualization: key to cloud boom</vt:lpstr>
      <vt:lpstr>Cloud pricing models</vt:lpstr>
      <vt:lpstr>EC2 compute pricing</vt:lpstr>
      <vt:lpstr>Google Cloud compute pricing</vt:lpstr>
      <vt:lpstr>Spot pricing: market inside a cloud</vt:lpstr>
    </vt:vector>
  </TitlesOfParts>
  <Company>University of Massachusetts Amherst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Abhigyan Sharma</dc:creator>
  <cp:lastModifiedBy>Arun Venkataramani</cp:lastModifiedBy>
  <cp:revision>1392</cp:revision>
  <dcterms:created xsi:type="dcterms:W3CDTF">2014-08-06T12:53:41Z</dcterms:created>
  <dcterms:modified xsi:type="dcterms:W3CDTF">2016-04-27T18:14:02Z</dcterms:modified>
</cp:coreProperties>
</file>