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 id="264" r:id="rId10"/>
    <p:sldId id="266" r:id="rId11"/>
    <p:sldId id="265"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7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ws.amazon.com/what-is/computer-network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aws.amazon.com/workspaces-famil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aws.amazon.com/what-is/api/" TargetMode="External"/><Relationship Id="rId2" Type="http://schemas.openxmlformats.org/officeDocument/2006/relationships/hyperlink" Target="https://aws.amazon.com/compliance/data-center/people/"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docs.aws.amazon.com/decision-guides/latest/containers-on-aws-how-to-choose/choosing-aws-container-service.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Virtualization</a:t>
            </a:r>
            <a:br>
              <a:rPr lang="en-US" b="1" dirty="0"/>
            </a:br>
            <a:endParaRPr lang="en-US" dirty="0"/>
          </a:p>
        </p:txBody>
      </p:sp>
      <p:sp>
        <p:nvSpPr>
          <p:cNvPr id="3" name="Subtitle 2"/>
          <p:cNvSpPr>
            <a:spLocks noGrp="1"/>
          </p:cNvSpPr>
          <p:nvPr>
            <p:ph type="subTitle" idx="1"/>
          </p:nvPr>
        </p:nvSpPr>
        <p:spPr/>
        <p:txBody>
          <a:bodyPr/>
          <a:lstStyle/>
          <a:p>
            <a:r>
              <a:rPr lang="en-US" dirty="0" err="1" smtClean="0"/>
              <a:t>Brijendra</a:t>
            </a:r>
            <a:r>
              <a:rPr lang="en-US" dirty="0" smtClean="0"/>
              <a:t> Singh</a:t>
            </a:r>
            <a:endParaRPr lang="en-US" dirty="0"/>
          </a:p>
        </p:txBody>
      </p:sp>
    </p:spTree>
    <p:extLst>
      <p:ext uri="{BB962C8B-B14F-4D97-AF65-F5344CB8AC3E}">
        <p14:creationId xmlns:p14="http://schemas.microsoft.com/office/powerpoint/2010/main" val="20606732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381001"/>
            <a:ext cx="8610599"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82018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Comparison</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534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1064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a:t>
            </a:r>
            <a:endParaRPr lang="en-US" dirty="0"/>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6" y="1485900"/>
            <a:ext cx="87630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689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Approaches to Virtualization</a:t>
            </a:r>
            <a:endParaRPr lang="en-US" sz="5400" dirty="0"/>
          </a:p>
        </p:txBody>
      </p:sp>
      <p:sp>
        <p:nvSpPr>
          <p:cNvPr id="3" name="Content Placeholder 2"/>
          <p:cNvSpPr>
            <a:spLocks noGrp="1"/>
          </p:cNvSpPr>
          <p:nvPr>
            <p:ph idx="1"/>
          </p:nvPr>
        </p:nvSpPr>
        <p:spPr>
          <a:xfrm>
            <a:off x="457200" y="1600200"/>
            <a:ext cx="8305800" cy="4495799"/>
          </a:xfrm>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75" y="1524000"/>
            <a:ext cx="8315709"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241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US" dirty="0"/>
              <a:t>Hardware virtualization is </a:t>
            </a:r>
            <a:r>
              <a:rPr lang="en-US" b="1" dirty="0"/>
              <a:t>the method used to create virtual versions of physical desktops and </a:t>
            </a:r>
            <a:r>
              <a:rPr lang="en-US" b="1" dirty="0" smtClean="0"/>
              <a:t>hardware resources</a:t>
            </a:r>
            <a:r>
              <a:rPr lang="en-US" dirty="0" smtClean="0"/>
              <a:t>. </a:t>
            </a:r>
          </a:p>
          <a:p>
            <a:pPr algn="just"/>
            <a:r>
              <a:rPr lang="en-US" b="1" i="1" dirty="0"/>
              <a:t>P</a:t>
            </a:r>
            <a:r>
              <a:rPr lang="en-US" b="1" i="1" dirty="0" smtClean="0"/>
              <a:t>ara-virtualization</a:t>
            </a:r>
            <a:r>
              <a:rPr lang="en-US" b="1" dirty="0"/>
              <a:t>,</a:t>
            </a:r>
            <a:r>
              <a:rPr lang="en-US" dirty="0"/>
              <a:t> </a:t>
            </a:r>
            <a:r>
              <a:rPr lang="en-US" dirty="0" smtClean="0"/>
              <a:t>an approach to virtualization is designed to allow multiple operating systems to run on </a:t>
            </a:r>
            <a:r>
              <a:rPr lang="en-US" dirty="0"/>
              <a:t>a </a:t>
            </a:r>
            <a:r>
              <a:rPr lang="en-US" dirty="0" smtClean="0"/>
              <a:t>single computer at the same time. Of course, the virtualization mechanism can not allow a given operating system to take over the underlying hardware completely. </a:t>
            </a:r>
          </a:p>
          <a:p>
            <a:pPr algn="just"/>
            <a:r>
              <a:rPr lang="en-US" dirty="0" smtClean="0"/>
              <a:t>Instead, </a:t>
            </a:r>
            <a:r>
              <a:rPr lang="en-US" dirty="0" err="1" smtClean="0"/>
              <a:t>para</a:t>
            </a:r>
            <a:r>
              <a:rPr lang="en-US" dirty="0" smtClean="0"/>
              <a:t>-virtualization uses a piece of software known as a </a:t>
            </a:r>
            <a:r>
              <a:rPr lang="en-US" i="1" dirty="0"/>
              <a:t>hypervisor </a:t>
            </a:r>
            <a:r>
              <a:rPr lang="en-US" dirty="0"/>
              <a:t>to </a:t>
            </a:r>
            <a:r>
              <a:rPr lang="en-US" dirty="0" smtClean="0"/>
              <a:t>control multiple </a:t>
            </a:r>
            <a:r>
              <a:rPr lang="en-US" dirty="0"/>
              <a:t>operating </a:t>
            </a:r>
            <a:r>
              <a:rPr lang="en-US" dirty="0" smtClean="0"/>
              <a:t>systems and move the processors among them analogous to the way a single operating system moves the processor among a set of running processes</a:t>
            </a:r>
            <a:r>
              <a:rPr lang="en-US" dirty="0"/>
              <a:t>. </a:t>
            </a:r>
            <a:endParaRPr lang="en-US" dirty="0" smtClean="0"/>
          </a:p>
        </p:txBody>
      </p:sp>
    </p:spTree>
    <p:extLst>
      <p:ext uri="{BB962C8B-B14F-4D97-AF65-F5344CB8AC3E}">
        <p14:creationId xmlns:p14="http://schemas.microsoft.com/office/powerpoint/2010/main" val="2452433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gn="just"/>
            <a:r>
              <a:rPr lang="en-US" dirty="0"/>
              <a:t>To prohibit a given operating system from commandeering the hardware, </a:t>
            </a:r>
            <a:r>
              <a:rPr lang="en-US" dirty="0" err="1"/>
              <a:t>para</a:t>
            </a:r>
            <a:r>
              <a:rPr lang="en-US" dirty="0"/>
              <a:t>- virtualization requires the code for an operating system to be altered before it can be </a:t>
            </a:r>
            <a:r>
              <a:rPr lang="en-US" dirty="0" smtClean="0"/>
              <a:t>used.</a:t>
            </a:r>
          </a:p>
          <a:p>
            <a:pPr marL="0" indent="0" algn="just">
              <a:buNone/>
            </a:pPr>
            <a:r>
              <a:rPr lang="en-US" dirty="0" smtClean="0"/>
              <a:t>Examples </a:t>
            </a:r>
            <a:r>
              <a:rPr lang="en-US" dirty="0"/>
              <a:t>of </a:t>
            </a:r>
            <a:r>
              <a:rPr lang="en-US" dirty="0" err="1" smtClean="0"/>
              <a:t>para</a:t>
            </a:r>
            <a:r>
              <a:rPr lang="en-US" dirty="0" smtClean="0"/>
              <a:t> virtualization </a:t>
            </a:r>
            <a:r>
              <a:rPr lang="en-US" dirty="0"/>
              <a:t>are Microsoft Hyper-V, Citrix </a:t>
            </a:r>
            <a:r>
              <a:rPr lang="en-US" dirty="0" err="1"/>
              <a:t>Xen</a:t>
            </a:r>
            <a:r>
              <a:rPr lang="en-US" dirty="0"/>
              <a:t>, etc.</a:t>
            </a:r>
            <a:endParaRPr lang="en-US" dirty="0" smtClean="0"/>
          </a:p>
          <a:p>
            <a:r>
              <a:rPr lang="en-US" b="1" i="1" dirty="0"/>
              <a:t>Full </a:t>
            </a:r>
            <a:r>
              <a:rPr lang="en-US" b="1" i="1" dirty="0" smtClean="0"/>
              <a:t>virtualization</a:t>
            </a:r>
            <a:endParaRPr lang="en-US" b="1" dirty="0"/>
          </a:p>
          <a:p>
            <a:pPr marL="0" indent="0" algn="just">
              <a:buNone/>
            </a:pPr>
            <a:r>
              <a:rPr lang="en-US" dirty="0" smtClean="0"/>
              <a:t>Like </a:t>
            </a:r>
            <a:r>
              <a:rPr lang="en-US" dirty="0" err="1" smtClean="0"/>
              <a:t>para</a:t>
            </a:r>
            <a:r>
              <a:rPr lang="en-US" dirty="0" smtClean="0"/>
              <a:t>-virtualization, the approach known as </a:t>
            </a:r>
            <a:r>
              <a:rPr lang="en-US" i="1" dirty="0"/>
              <a:t>full </a:t>
            </a:r>
            <a:r>
              <a:rPr lang="en-US" i="1" dirty="0" smtClean="0"/>
              <a:t>virtualization </a:t>
            </a:r>
            <a:r>
              <a:rPr lang="en-US" dirty="0" smtClean="0"/>
              <a:t>allows multiple operating systems to run on the same computer at the same time</a:t>
            </a:r>
            <a:r>
              <a:rPr lang="en-US" dirty="0"/>
              <a:t>. Furthermore, </a:t>
            </a:r>
            <a:r>
              <a:rPr lang="en-US" dirty="0" smtClean="0"/>
              <a:t>full virtualization allows </a:t>
            </a:r>
            <a:r>
              <a:rPr lang="en-US" dirty="0"/>
              <a:t>operating </a:t>
            </a:r>
            <a:r>
              <a:rPr lang="en-US" dirty="0" smtClean="0"/>
              <a:t>system code to run unaltered.</a:t>
            </a:r>
          </a:p>
          <a:p>
            <a:pPr marL="0" indent="0" algn="just">
              <a:buNone/>
            </a:pPr>
            <a:r>
              <a:rPr lang="en-US" dirty="0"/>
              <a:t>Examples of full virtualization are Microsoft and Parallels systems.</a:t>
            </a:r>
          </a:p>
        </p:txBody>
      </p:sp>
    </p:spTree>
    <p:extLst>
      <p:ext uri="{BB962C8B-B14F-4D97-AF65-F5344CB8AC3E}">
        <p14:creationId xmlns:p14="http://schemas.microsoft.com/office/powerpoint/2010/main" val="14522544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Conceptual organization of VM systems</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71601"/>
            <a:ext cx="8915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77821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Conceptual organization of VM systems</a:t>
            </a:r>
          </a:p>
        </p:txBody>
      </p:sp>
      <p:sp>
        <p:nvSpPr>
          <p:cNvPr id="3" name="Content Placeholder 2"/>
          <p:cNvSpPr>
            <a:spLocks noGrp="1"/>
          </p:cNvSpPr>
          <p:nvPr>
            <p:ph idx="1"/>
          </p:nvPr>
        </p:nvSpPr>
        <p:spPr/>
        <p:txBody>
          <a:bodyPr>
            <a:normAutofit fontScale="85000" lnSpcReduction="10000"/>
          </a:bodyPr>
          <a:lstStyle/>
          <a:p>
            <a:pPr algn="just"/>
            <a:r>
              <a:rPr lang="en-US" dirty="0"/>
              <a:t>The general idea behind VM </a:t>
            </a:r>
            <a:r>
              <a:rPr lang="en-US" dirty="0" smtClean="0"/>
              <a:t>is straightforward</a:t>
            </a:r>
            <a:r>
              <a:rPr lang="en-US" dirty="0"/>
              <a:t>: load software onto a server that </a:t>
            </a:r>
            <a:r>
              <a:rPr lang="en-US" dirty="0" smtClean="0"/>
              <a:t>allows </a:t>
            </a:r>
            <a:r>
              <a:rPr lang="en-US" dirty="0"/>
              <a:t>the cloud provider to create one or more VMs. </a:t>
            </a:r>
            <a:endParaRPr lang="en-US" dirty="0" smtClean="0"/>
          </a:p>
          <a:p>
            <a:pPr algn="just"/>
            <a:r>
              <a:rPr lang="en-US" dirty="0" smtClean="0"/>
              <a:t>Allow </a:t>
            </a:r>
            <a:r>
              <a:rPr lang="en-US" dirty="0"/>
              <a:t>the tenant who owns each VM to boot an operating system on the VM, and then use the operating system to launch one or more applications. </a:t>
            </a:r>
            <a:endParaRPr lang="en-US" dirty="0" smtClean="0"/>
          </a:p>
          <a:p>
            <a:pPr algn="just"/>
            <a:r>
              <a:rPr lang="en-US" dirty="0" smtClean="0"/>
              <a:t>The key piece of software responsible for creating and managing VMs is known as </a:t>
            </a:r>
            <a:r>
              <a:rPr lang="en-US" dirty="0"/>
              <a:t>a </a:t>
            </a:r>
            <a:r>
              <a:rPr lang="en-US" i="1" dirty="0"/>
              <a:t>hypervisor</a:t>
            </a:r>
            <a:r>
              <a:rPr lang="en-US" dirty="0"/>
              <a:t>. </a:t>
            </a:r>
            <a:r>
              <a:rPr lang="en-US" dirty="0" smtClean="0"/>
              <a:t>We think of a hypervisor as controlling the underlying hardware.</a:t>
            </a:r>
          </a:p>
          <a:p>
            <a:pPr algn="just"/>
            <a:r>
              <a:rPr lang="en-US" dirty="0" smtClean="0"/>
              <a:t>Each VM the hypervisor creates is independent of other VMs </a:t>
            </a:r>
          </a:p>
        </p:txBody>
      </p:sp>
    </p:spTree>
    <p:extLst>
      <p:ext uri="{BB962C8B-B14F-4D97-AF65-F5344CB8AC3E}">
        <p14:creationId xmlns:p14="http://schemas.microsoft.com/office/powerpoint/2010/main" val="1248823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500" b="1" dirty="0"/>
              <a:t>Illustration of operating system and app code in memory. </a:t>
            </a:r>
          </a:p>
        </p:txBody>
      </p:sp>
      <p:sp>
        <p:nvSpPr>
          <p:cNvPr id="3" name="Content Placeholder 2"/>
          <p:cNvSpPr>
            <a:spLocks noGrp="1"/>
          </p:cNvSpPr>
          <p:nvPr>
            <p:ph idx="1"/>
          </p:nvPr>
        </p:nvSpPr>
        <p:spPr/>
        <p:txBody>
          <a:bodyPr/>
          <a:lstStyle/>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551330"/>
            <a:ext cx="7543800" cy="3468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62000" y="1905000"/>
            <a:ext cx="8077200" cy="646331"/>
          </a:xfrm>
          <a:prstGeom prst="rect">
            <a:avLst/>
          </a:prstGeom>
        </p:spPr>
        <p:txBody>
          <a:bodyPr wrap="square">
            <a:spAutoFit/>
          </a:bodyPr>
          <a:lstStyle/>
          <a:p>
            <a:r>
              <a:rPr lang="en-US" b="1" dirty="0"/>
              <a:t>The processor executes each at the same high speed, changing mode when transitioning from one to the other. </a:t>
            </a:r>
            <a:endParaRPr lang="en-US" dirty="0"/>
          </a:p>
        </p:txBody>
      </p:sp>
    </p:spTree>
    <p:extLst>
      <p:ext uri="{BB962C8B-B14F-4D97-AF65-F5344CB8AC3E}">
        <p14:creationId xmlns:p14="http://schemas.microsoft.com/office/powerpoint/2010/main" val="2480269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a:t>Extending Privilege To A Hypervisor </a:t>
            </a:r>
            <a:endParaRPr lang="en-US" dirty="0"/>
          </a:p>
        </p:txBody>
      </p:sp>
      <p:sp>
        <p:nvSpPr>
          <p:cNvPr id="3" name="Content Placeholder 2"/>
          <p:cNvSpPr>
            <a:spLocks noGrp="1"/>
          </p:cNvSpPr>
          <p:nvPr>
            <p:ph idx="1"/>
          </p:nvPr>
        </p:nvSpPr>
        <p:spPr/>
        <p:txBody>
          <a:bodyPr>
            <a:normAutofit fontScale="25000" lnSpcReduction="20000"/>
          </a:bodyPr>
          <a:lstStyle/>
          <a:p>
            <a:pPr marL="0" indent="0">
              <a:buNone/>
            </a:pPr>
            <a:endParaRPr lang="en-US" dirty="0"/>
          </a:p>
          <a:p>
            <a:r>
              <a:rPr lang="en-US" sz="12000" dirty="0"/>
              <a:t>Three levels of privilege: one for the hypervisor, a second for an operating system, and a third for apps. </a:t>
            </a:r>
            <a:endParaRPr lang="en-US" sz="12000" dirty="0" smtClean="0"/>
          </a:p>
          <a:p>
            <a:r>
              <a:rPr lang="en-US" sz="12000" dirty="0" smtClean="0"/>
              <a:t>Only </a:t>
            </a:r>
            <a:r>
              <a:rPr lang="en-US" sz="12000" dirty="0"/>
              <a:t>the hypervisor can create a VM and allocate memory to the VM. </a:t>
            </a:r>
            <a:endParaRPr lang="en-US" sz="12000" dirty="0" smtClean="0"/>
          </a:p>
          <a:p>
            <a:r>
              <a:rPr lang="en-US" sz="12000" dirty="0" smtClean="0"/>
              <a:t>The </a:t>
            </a:r>
            <a:r>
              <a:rPr lang="en-US" sz="12000" dirty="0"/>
              <a:t>operating system is restricted to the memory that has been allocated to its VM</a:t>
            </a:r>
            <a:r>
              <a:rPr lang="en-US" sz="12000" dirty="0" smtClean="0"/>
              <a:t>.</a:t>
            </a:r>
          </a:p>
          <a:p>
            <a:pPr marL="0" indent="0">
              <a:buNone/>
            </a:pPr>
            <a:r>
              <a:rPr lang="en-US" dirty="0" smtClean="0"/>
              <a:t> </a:t>
            </a:r>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0"/>
            <a:ext cx="6007159" cy="2043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366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Virtualization</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a:t>
            </a:r>
            <a:r>
              <a:rPr lang="en-US" dirty="0" smtClean="0"/>
              <a:t>echnology </a:t>
            </a:r>
            <a:r>
              <a:rPr lang="en-US" dirty="0"/>
              <a:t>that you can use to create virtual representations of servers, storage, networks, and other physical machines. </a:t>
            </a:r>
            <a:endParaRPr lang="en-US" dirty="0" smtClean="0"/>
          </a:p>
          <a:p>
            <a:pPr algn="just"/>
            <a:r>
              <a:rPr lang="en-US" dirty="0" smtClean="0"/>
              <a:t>Virtual </a:t>
            </a:r>
            <a:r>
              <a:rPr lang="en-US" dirty="0"/>
              <a:t>software mimics the functions of physical hardware to run multiple virtual machines simultaneously on a single physical </a:t>
            </a:r>
            <a:r>
              <a:rPr lang="en-US" dirty="0" smtClean="0"/>
              <a:t>machine.</a:t>
            </a:r>
          </a:p>
          <a:p>
            <a:pPr algn="just"/>
            <a:r>
              <a:rPr lang="en-US" dirty="0" smtClean="0"/>
              <a:t>Businesses </a:t>
            </a:r>
            <a:r>
              <a:rPr lang="en-US" dirty="0"/>
              <a:t>use virtualization to use their hardware resources efficiently and get greater returns from their investment. </a:t>
            </a:r>
            <a:endParaRPr lang="en-US" dirty="0" smtClean="0"/>
          </a:p>
          <a:p>
            <a:pPr algn="just"/>
            <a:r>
              <a:rPr lang="en-US" dirty="0" smtClean="0"/>
              <a:t>It </a:t>
            </a:r>
            <a:r>
              <a:rPr lang="en-US" dirty="0"/>
              <a:t>also powers cloud computing services that help organizations manage infrastructure more efficiently.</a:t>
            </a:r>
          </a:p>
        </p:txBody>
      </p:sp>
    </p:spTree>
    <p:extLst>
      <p:ext uri="{BB962C8B-B14F-4D97-AF65-F5344CB8AC3E}">
        <p14:creationId xmlns:p14="http://schemas.microsoft.com/office/powerpoint/2010/main" val="23666411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b="1" dirty="0" smtClean="0"/>
              <a:t>Different types of Virtualization  </a:t>
            </a:r>
            <a:endParaRPr lang="en-US" b="1" dirty="0"/>
          </a:p>
        </p:txBody>
      </p:sp>
      <p:sp>
        <p:nvSpPr>
          <p:cNvPr id="3" name="Content Placeholder 2"/>
          <p:cNvSpPr>
            <a:spLocks noGrp="1"/>
          </p:cNvSpPr>
          <p:nvPr>
            <p:ph idx="1"/>
          </p:nvPr>
        </p:nvSpPr>
        <p:spPr/>
        <p:txBody>
          <a:bodyPr>
            <a:normAutofit lnSpcReduction="10000"/>
          </a:bodyPr>
          <a:lstStyle/>
          <a:p>
            <a:pPr algn="just"/>
            <a:r>
              <a:rPr lang="en-US" b="1" dirty="0"/>
              <a:t>Server virtualization </a:t>
            </a:r>
            <a:r>
              <a:rPr lang="en-US" dirty="0"/>
              <a:t>is a process that partitions a physical server into multiple virtual servers. </a:t>
            </a:r>
            <a:endParaRPr lang="en-US" dirty="0" smtClean="0"/>
          </a:p>
          <a:p>
            <a:pPr algn="just"/>
            <a:r>
              <a:rPr lang="en-US" dirty="0" smtClean="0"/>
              <a:t>It </a:t>
            </a:r>
            <a:r>
              <a:rPr lang="en-US" dirty="0"/>
              <a:t>is an efficient and cost-effective way to use server resources and deploy IT services in an organization. </a:t>
            </a:r>
            <a:endParaRPr lang="en-US" dirty="0" smtClean="0"/>
          </a:p>
          <a:p>
            <a:pPr algn="just"/>
            <a:r>
              <a:rPr lang="en-US" dirty="0" smtClean="0"/>
              <a:t>Without </a:t>
            </a:r>
            <a:r>
              <a:rPr lang="en-US" dirty="0"/>
              <a:t>server virtualization, physical servers use only a small amount of their processing capacities, which leave devices idle.</a:t>
            </a:r>
          </a:p>
        </p:txBody>
      </p:sp>
    </p:spTree>
    <p:extLst>
      <p:ext uri="{BB962C8B-B14F-4D97-AF65-F5344CB8AC3E}">
        <p14:creationId xmlns:p14="http://schemas.microsoft.com/office/powerpoint/2010/main" val="42926459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Storage virtualization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b="1" dirty="0" smtClean="0"/>
              <a:t>Storage virtualization </a:t>
            </a:r>
            <a:r>
              <a:rPr lang="en-US" dirty="0" smtClean="0"/>
              <a:t>combines </a:t>
            </a:r>
            <a:r>
              <a:rPr lang="en-US" dirty="0"/>
              <a:t>the functions of physical storage devices such as network attached storage (NAS) and storage area network (SAN). </a:t>
            </a:r>
            <a:endParaRPr lang="en-US" dirty="0" smtClean="0"/>
          </a:p>
          <a:p>
            <a:pPr algn="just"/>
            <a:r>
              <a:rPr lang="en-US" dirty="0" smtClean="0"/>
              <a:t>You </a:t>
            </a:r>
            <a:r>
              <a:rPr lang="en-US" dirty="0"/>
              <a:t>can pool the storage hardware in your data center, even if it is from different vendors or of different </a:t>
            </a:r>
            <a:r>
              <a:rPr lang="en-US" dirty="0" smtClean="0"/>
              <a:t>types.</a:t>
            </a:r>
          </a:p>
          <a:p>
            <a:pPr algn="just"/>
            <a:r>
              <a:rPr lang="en-US" dirty="0" smtClean="0"/>
              <a:t>Storage </a:t>
            </a:r>
            <a:r>
              <a:rPr lang="en-US" dirty="0"/>
              <a:t>virtualization uses all your physical data storage and creates a large unit of virtual storage that you can assign and control by using management software. </a:t>
            </a:r>
            <a:endParaRPr lang="en-US" dirty="0" smtClean="0"/>
          </a:p>
          <a:p>
            <a:pPr algn="just"/>
            <a:r>
              <a:rPr lang="en-US" dirty="0" smtClean="0"/>
              <a:t>IT </a:t>
            </a:r>
            <a:r>
              <a:rPr lang="en-US" dirty="0"/>
              <a:t>administrators can streamline storage activities, such as archiving, backup, and recovery, because they can combine multiple network storage devices virtually into a single storage device.</a:t>
            </a:r>
          </a:p>
        </p:txBody>
      </p:sp>
    </p:spTree>
    <p:extLst>
      <p:ext uri="{BB962C8B-B14F-4D97-AF65-F5344CB8AC3E}">
        <p14:creationId xmlns:p14="http://schemas.microsoft.com/office/powerpoint/2010/main" val="18567253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a:t>
            </a:r>
            <a:r>
              <a:rPr lang="en-US" b="1" dirty="0" smtClean="0"/>
              <a:t>Virtualization</a:t>
            </a:r>
            <a:r>
              <a:rPr lang="en-US" b="1" dirty="0"/>
              <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Any </a:t>
            </a:r>
            <a:r>
              <a:rPr lang="en-US" dirty="0">
                <a:hlinkClick r:id="rId2"/>
              </a:rPr>
              <a:t>computer network</a:t>
            </a:r>
            <a:r>
              <a:rPr lang="en-US" dirty="0"/>
              <a:t> has hardware elements such as switches, routers, and firewalls. </a:t>
            </a:r>
            <a:endParaRPr lang="en-US" dirty="0" smtClean="0"/>
          </a:p>
          <a:p>
            <a:pPr algn="just"/>
            <a:r>
              <a:rPr lang="en-US" dirty="0" smtClean="0"/>
              <a:t>An </a:t>
            </a:r>
            <a:r>
              <a:rPr lang="en-US" dirty="0"/>
              <a:t>organization with offices in multiple geographic locations can have several different network technologies working together to create its enterprise network. </a:t>
            </a:r>
            <a:endParaRPr lang="en-US" dirty="0" smtClean="0"/>
          </a:p>
          <a:p>
            <a:pPr algn="just"/>
            <a:r>
              <a:rPr lang="en-US" dirty="0" smtClean="0"/>
              <a:t>Network </a:t>
            </a:r>
            <a:r>
              <a:rPr lang="en-US" dirty="0"/>
              <a:t>virtualization is a process that combines all of these network resources to centralize administrative tasks. </a:t>
            </a:r>
            <a:endParaRPr lang="en-US" dirty="0" smtClean="0"/>
          </a:p>
          <a:p>
            <a:pPr algn="just"/>
            <a:r>
              <a:rPr lang="en-US" dirty="0" smtClean="0"/>
              <a:t>Administrators </a:t>
            </a:r>
            <a:r>
              <a:rPr lang="en-US" dirty="0"/>
              <a:t>can adjust and control these elements virtually without touching the physical components, which greatly simplifies network management.</a:t>
            </a:r>
          </a:p>
        </p:txBody>
      </p:sp>
    </p:spTree>
    <p:extLst>
      <p:ext uri="{BB962C8B-B14F-4D97-AF65-F5344CB8AC3E}">
        <p14:creationId xmlns:p14="http://schemas.microsoft.com/office/powerpoint/2010/main" val="3033455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Data Virtualization</a:t>
            </a:r>
            <a:r>
              <a:rPr lang="en-US" b="1" dirty="0"/>
              <a:t/>
            </a:r>
            <a:br>
              <a:rPr lang="en-US" b="1" dirty="0"/>
            </a:br>
            <a:r>
              <a:rPr lang="en-US" dirty="0" smtClean="0"/>
              <a:t> </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Modern organizations collect data from several sources and store it in different formats. </a:t>
            </a:r>
            <a:endParaRPr lang="en-US" dirty="0" smtClean="0"/>
          </a:p>
          <a:p>
            <a:pPr algn="just"/>
            <a:r>
              <a:rPr lang="en-US" dirty="0" smtClean="0"/>
              <a:t>They </a:t>
            </a:r>
            <a:r>
              <a:rPr lang="en-US" dirty="0"/>
              <a:t>might also store data in different places, such as in a cloud infrastructure and an on-premises data center. </a:t>
            </a:r>
            <a:endParaRPr lang="en-US" dirty="0" smtClean="0"/>
          </a:p>
          <a:p>
            <a:pPr algn="just"/>
            <a:r>
              <a:rPr lang="en-US" dirty="0" smtClean="0"/>
              <a:t>Data </a:t>
            </a:r>
            <a:r>
              <a:rPr lang="en-US" dirty="0"/>
              <a:t>virtualization creates a software layer between this data and the applications that need it. </a:t>
            </a:r>
            <a:endParaRPr lang="en-US" dirty="0" smtClean="0"/>
          </a:p>
          <a:p>
            <a:pPr algn="just"/>
            <a:r>
              <a:rPr lang="en-US" dirty="0" smtClean="0"/>
              <a:t>Data </a:t>
            </a:r>
            <a:r>
              <a:rPr lang="en-US" dirty="0"/>
              <a:t>virtualization tools process an application’s data request and return results in a suitable format. </a:t>
            </a:r>
            <a:endParaRPr lang="en-US" dirty="0" smtClean="0"/>
          </a:p>
          <a:p>
            <a:pPr algn="just"/>
            <a:r>
              <a:rPr lang="en-US" dirty="0" smtClean="0"/>
              <a:t>Thus</a:t>
            </a:r>
            <a:r>
              <a:rPr lang="en-US" dirty="0"/>
              <a:t>, organizations use data virtualization solutions to increase flexibility for data integration and support cross-functional data analysis.</a:t>
            </a:r>
          </a:p>
        </p:txBody>
      </p:sp>
    </p:spTree>
    <p:extLst>
      <p:ext uri="{BB962C8B-B14F-4D97-AF65-F5344CB8AC3E}">
        <p14:creationId xmlns:p14="http://schemas.microsoft.com/office/powerpoint/2010/main" val="35092982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 </a:t>
            </a:r>
            <a:r>
              <a:rPr lang="en-US" b="1" dirty="0"/>
              <a:t>Virtualization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Application virtualization pulls out the functions of applications to run on operating systems other than the operating systems for which they were designed. </a:t>
            </a:r>
            <a:endParaRPr lang="en-US" dirty="0" smtClean="0"/>
          </a:p>
          <a:p>
            <a:pPr algn="just"/>
            <a:r>
              <a:rPr lang="en-US" dirty="0" smtClean="0"/>
              <a:t>For </a:t>
            </a:r>
            <a:r>
              <a:rPr lang="en-US" dirty="0"/>
              <a:t>example, users can run a Microsoft Windows application on a Linux machine without changing the machine configuration. To achieve application virtualization, follow these practices:</a:t>
            </a:r>
          </a:p>
          <a:p>
            <a:pPr algn="just"/>
            <a:r>
              <a:rPr lang="en-US" b="1" dirty="0"/>
              <a:t>Application streaming</a:t>
            </a:r>
            <a:r>
              <a:rPr lang="en-US" dirty="0"/>
              <a:t> – Users stream the application from a remote server, so it runs only on the end user's device when needed.</a:t>
            </a:r>
          </a:p>
          <a:p>
            <a:pPr algn="just"/>
            <a:r>
              <a:rPr lang="en-US" b="1" dirty="0"/>
              <a:t>Server-based application virtualization</a:t>
            </a:r>
            <a:r>
              <a:rPr lang="en-US" dirty="0"/>
              <a:t> – Users can access the remote application from their browser or client interface without installing it.</a:t>
            </a:r>
          </a:p>
          <a:p>
            <a:pPr algn="just"/>
            <a:r>
              <a:rPr lang="en-US" b="1" dirty="0"/>
              <a:t>Local application virtualization</a:t>
            </a:r>
            <a:r>
              <a:rPr lang="en-US" dirty="0"/>
              <a:t> – The application code is shipped with its own environment to run on all operating systems without changes.</a:t>
            </a:r>
          </a:p>
          <a:p>
            <a:endParaRPr lang="en-US" dirty="0"/>
          </a:p>
        </p:txBody>
      </p:sp>
    </p:spTree>
    <p:extLst>
      <p:ext uri="{BB962C8B-B14F-4D97-AF65-F5344CB8AC3E}">
        <p14:creationId xmlns:p14="http://schemas.microsoft.com/office/powerpoint/2010/main" val="2492225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Desktop </a:t>
            </a:r>
            <a:r>
              <a:rPr lang="en-US" b="1" dirty="0"/>
              <a:t>Virtualization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Most organizations have </a:t>
            </a:r>
            <a:r>
              <a:rPr lang="en-US" dirty="0" smtClean="0"/>
              <a:t>non technical </a:t>
            </a:r>
            <a:r>
              <a:rPr lang="en-US" dirty="0"/>
              <a:t>staff that use desktop operating systems to run common business applications. </a:t>
            </a:r>
            <a:endParaRPr lang="en-US" dirty="0" smtClean="0"/>
          </a:p>
          <a:p>
            <a:pPr algn="just"/>
            <a:r>
              <a:rPr lang="en-US" dirty="0" smtClean="0"/>
              <a:t>For </a:t>
            </a:r>
            <a:r>
              <a:rPr lang="en-US" dirty="0"/>
              <a:t>instance, you might have the following staff:</a:t>
            </a:r>
          </a:p>
          <a:p>
            <a:pPr algn="just"/>
            <a:r>
              <a:rPr lang="en-US" dirty="0"/>
              <a:t>A customer service team that requires a desktop computer with Windows 10 and customer-relationship management software</a:t>
            </a:r>
          </a:p>
          <a:p>
            <a:pPr algn="just"/>
            <a:r>
              <a:rPr lang="en-US" dirty="0"/>
              <a:t>A marketing team that requires Windows Vista for sales applications</a:t>
            </a:r>
          </a:p>
          <a:p>
            <a:pPr algn="just"/>
            <a:r>
              <a:rPr lang="en-US" dirty="0"/>
              <a:t>You can use desktop virtualization to run these different desktop operating systems on virtual machines, which your teams can access remotely. </a:t>
            </a:r>
            <a:endParaRPr lang="en-US" dirty="0" smtClean="0"/>
          </a:p>
          <a:p>
            <a:pPr algn="just"/>
            <a:r>
              <a:rPr lang="en-US" dirty="0" smtClean="0"/>
              <a:t>This </a:t>
            </a:r>
            <a:r>
              <a:rPr lang="en-US" dirty="0"/>
              <a:t>type of virtualization makes desktop management efficient and secure, saving money on desktop hardware. </a:t>
            </a:r>
          </a:p>
          <a:p>
            <a:endParaRPr lang="en-US" dirty="0"/>
          </a:p>
        </p:txBody>
      </p:sp>
    </p:spTree>
    <p:extLst>
      <p:ext uri="{BB962C8B-B14F-4D97-AF65-F5344CB8AC3E}">
        <p14:creationId xmlns:p14="http://schemas.microsoft.com/office/powerpoint/2010/main" val="1659889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Desktop Virtualization</a:t>
            </a:r>
            <a:endParaRPr lang="en-US"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dirty="0"/>
              <a:t>The following are types of desktop virtualization.</a:t>
            </a:r>
          </a:p>
          <a:p>
            <a:pPr marL="0" indent="0" algn="just">
              <a:buNone/>
            </a:pPr>
            <a:r>
              <a:rPr lang="en-US" b="1" i="1" dirty="0"/>
              <a:t>Virtual desktop infrastructure </a:t>
            </a:r>
            <a:endParaRPr lang="en-US" b="1" dirty="0"/>
          </a:p>
          <a:p>
            <a:pPr marL="0" indent="0" algn="just">
              <a:buNone/>
            </a:pPr>
            <a:r>
              <a:rPr lang="en-US" dirty="0">
                <a:hlinkClick r:id="rId2"/>
              </a:rPr>
              <a:t>Virtual desktop infrastructure</a:t>
            </a:r>
            <a:r>
              <a:rPr lang="en-US" dirty="0"/>
              <a:t> runs virtual desktops on a remote server. U</a:t>
            </a:r>
            <a:r>
              <a:rPr lang="en-US" dirty="0" smtClean="0"/>
              <a:t>sers </a:t>
            </a:r>
            <a:r>
              <a:rPr lang="en-US" dirty="0"/>
              <a:t>can access them by using client devices.</a:t>
            </a:r>
          </a:p>
          <a:p>
            <a:pPr marL="0" indent="0" algn="just">
              <a:buNone/>
            </a:pPr>
            <a:r>
              <a:rPr lang="en-US" b="1" i="1" dirty="0"/>
              <a:t>Local desktop virtualization</a:t>
            </a:r>
            <a:endParaRPr lang="en-US" b="1" dirty="0"/>
          </a:p>
          <a:p>
            <a:pPr algn="just"/>
            <a:r>
              <a:rPr lang="en-US" dirty="0"/>
              <a:t>In local desktop virtualization, you run the hypervisor on a local computer and create a virtual computer with a different operating system. </a:t>
            </a:r>
            <a:endParaRPr lang="en-US" dirty="0" smtClean="0"/>
          </a:p>
          <a:p>
            <a:pPr algn="just"/>
            <a:r>
              <a:rPr lang="en-US" dirty="0" smtClean="0"/>
              <a:t>You </a:t>
            </a:r>
            <a:r>
              <a:rPr lang="en-US" dirty="0"/>
              <a:t>can switch between your local and virtual environment in the same way you can switch between applications. </a:t>
            </a:r>
          </a:p>
          <a:p>
            <a:endParaRPr lang="en-US" dirty="0"/>
          </a:p>
        </p:txBody>
      </p:sp>
    </p:spTree>
    <p:extLst>
      <p:ext uri="{BB962C8B-B14F-4D97-AF65-F5344CB8AC3E}">
        <p14:creationId xmlns:p14="http://schemas.microsoft.com/office/powerpoint/2010/main" val="23538740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is virtualization different from cloud computing?</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Cloud computing is the on-demand delivery of computing resources over the internet with pay-as-you-go pricing. Instead of buying, owning, and maintaining a physical data center, you can access technology services, such as computing power, storage, and databases, as you need them from a cloud provider.</a:t>
            </a:r>
          </a:p>
          <a:p>
            <a:pPr algn="just"/>
            <a:r>
              <a:rPr lang="en-US" dirty="0"/>
              <a:t>Virtualization technology makes cloud computing possible. Cloud providers set up and maintain their own </a:t>
            </a:r>
            <a:r>
              <a:rPr lang="en-US" dirty="0">
                <a:hlinkClick r:id="rId2"/>
              </a:rPr>
              <a:t>data centers</a:t>
            </a:r>
            <a:r>
              <a:rPr lang="en-US" dirty="0"/>
              <a:t>. They create different virtual environments that use the underlying hardware resources. You can then program your system to access these cloud resources by using </a:t>
            </a:r>
            <a:r>
              <a:rPr lang="en-US" dirty="0">
                <a:hlinkClick r:id="rId3"/>
              </a:rPr>
              <a:t>APIs</a:t>
            </a:r>
            <a:r>
              <a:rPr lang="en-US" dirty="0"/>
              <a:t>. Your infrastructure needs can be met as a fully managed service.</a:t>
            </a:r>
          </a:p>
          <a:p>
            <a:endParaRPr lang="en-US" dirty="0"/>
          </a:p>
        </p:txBody>
      </p:sp>
    </p:spTree>
    <p:extLst>
      <p:ext uri="{BB962C8B-B14F-4D97-AF65-F5344CB8AC3E}">
        <p14:creationId xmlns:p14="http://schemas.microsoft.com/office/powerpoint/2010/main" val="18037932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is server virtualization different from containerization?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Containerization is a way to deploy application code to run on any physical or virtual environment without changes. Developers bundle application code with related libraries, configuration files, and other dependencies that the code needs to run. This single package of the software, called a </a:t>
            </a:r>
            <a:r>
              <a:rPr lang="en-US" dirty="0">
                <a:hlinkClick r:id="rId2"/>
              </a:rPr>
              <a:t>container</a:t>
            </a:r>
            <a:r>
              <a:rPr lang="en-US" dirty="0"/>
              <a:t>, can run independently on any platform. Containerization is a type of application virtualization.</a:t>
            </a:r>
          </a:p>
          <a:p>
            <a:pPr algn="just"/>
            <a:r>
              <a:rPr lang="en-US" dirty="0"/>
              <a:t>You can think of server virtualization as building a road to connect two places. You have to recreate an entire virtual environment and then run your application on it. By comparison, containerization is like building a helicopter that can fly to either of those places. Your application is inside a container and can run on all types of physical or virtual environments.</a:t>
            </a:r>
          </a:p>
          <a:p>
            <a:endParaRPr lang="en-US" dirty="0"/>
          </a:p>
        </p:txBody>
      </p:sp>
    </p:spTree>
    <p:extLst>
      <p:ext uri="{BB962C8B-B14F-4D97-AF65-F5344CB8AC3E}">
        <p14:creationId xmlns:p14="http://schemas.microsoft.com/office/powerpoint/2010/main" val="17789997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VM As A Digital Object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 VM differs from a real server in a significant way: a VM is created and managed entirely by </a:t>
            </a:r>
            <a:r>
              <a:rPr lang="en-US" dirty="0" smtClean="0"/>
              <a:t>software(Hypervisor).</a:t>
            </a:r>
          </a:p>
          <a:p>
            <a:pPr algn="just"/>
            <a:r>
              <a:rPr lang="en-US" dirty="0"/>
              <a:t>A hypervisor must keep a record of the VM, the region(s) of memory that have been allocated to the VM, the virtual I/O devices that have been created for the VM (including disk space that has been allocated in the data center storage facility), and the current status of the VM (e.g., whether the VM is currently running or has been suspended to allow another VM to run). </a:t>
            </a:r>
            <a:endParaRPr lang="en-US" dirty="0" smtClean="0"/>
          </a:p>
          <a:p>
            <a:pPr algn="just"/>
            <a:r>
              <a:rPr lang="en-US" b="1" i="1" dirty="0"/>
              <a:t>Because a VM is implemented with software, all the pieces of a VM can be collected together into a digital object. </a:t>
            </a:r>
            <a:endParaRPr lang="en-US" b="1" dirty="0" smtClean="0"/>
          </a:p>
          <a:p>
            <a:pPr algn="just"/>
            <a:endParaRPr lang="en-US" b="1" dirty="0"/>
          </a:p>
        </p:txBody>
      </p:sp>
    </p:spTree>
    <p:extLst>
      <p:ext uri="{BB962C8B-B14F-4D97-AF65-F5344CB8AC3E}">
        <p14:creationId xmlns:p14="http://schemas.microsoft.com/office/powerpoint/2010/main" val="130436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Why is virtualization important?</a:t>
            </a:r>
            <a:br>
              <a:rPr lang="en-US" b="1" dirty="0"/>
            </a:b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Y</a:t>
            </a:r>
            <a:r>
              <a:rPr lang="en-US" dirty="0" smtClean="0"/>
              <a:t>ou </a:t>
            </a:r>
            <a:r>
              <a:rPr lang="en-US" dirty="0"/>
              <a:t>can interact with any hardware resource with greater flexibility. </a:t>
            </a:r>
            <a:endParaRPr lang="en-US" dirty="0" smtClean="0"/>
          </a:p>
          <a:p>
            <a:pPr algn="just"/>
            <a:r>
              <a:rPr lang="en-US" dirty="0" smtClean="0"/>
              <a:t>Physical </a:t>
            </a:r>
            <a:r>
              <a:rPr lang="en-US" dirty="0"/>
              <a:t>servers consume electricity, take up storage space, and need maintenance. You are often limited by physical proximity and network design if you want to access them. </a:t>
            </a:r>
            <a:endParaRPr lang="en-US" dirty="0" smtClean="0"/>
          </a:p>
          <a:p>
            <a:pPr algn="just"/>
            <a:r>
              <a:rPr lang="en-US" dirty="0" smtClean="0"/>
              <a:t>Virtualization </a:t>
            </a:r>
            <a:r>
              <a:rPr lang="en-US" dirty="0"/>
              <a:t>removes all these limitations by abstracting physical hardware functionality into software. </a:t>
            </a:r>
            <a:endParaRPr lang="en-US" dirty="0" smtClean="0"/>
          </a:p>
          <a:p>
            <a:pPr algn="just"/>
            <a:r>
              <a:rPr lang="en-US" dirty="0" smtClean="0"/>
              <a:t>You </a:t>
            </a:r>
            <a:r>
              <a:rPr lang="en-US" dirty="0"/>
              <a:t>can manage, maintain, and use your hardware infrastructure like an application on the web</a:t>
            </a:r>
            <a:r>
              <a:rPr lang="en-US" dirty="0" smtClean="0"/>
              <a:t>.</a:t>
            </a:r>
          </a:p>
          <a:p>
            <a:pPr algn="just"/>
            <a:endParaRPr lang="en-US" dirty="0"/>
          </a:p>
        </p:txBody>
      </p:sp>
    </p:spTree>
    <p:extLst>
      <p:ext uri="{BB962C8B-B14F-4D97-AF65-F5344CB8AC3E}">
        <p14:creationId xmlns:p14="http://schemas.microsoft.com/office/powerpoint/2010/main" val="31663265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b="1" dirty="0"/>
              <a:t>VM As A Digital Object </a:t>
            </a:r>
            <a:endParaRPr lang="en-US" dirty="0"/>
          </a:p>
        </p:txBody>
      </p:sp>
      <p:sp>
        <p:nvSpPr>
          <p:cNvPr id="3" name="Content Placeholder 2"/>
          <p:cNvSpPr>
            <a:spLocks noGrp="1"/>
          </p:cNvSpPr>
          <p:nvPr>
            <p:ph idx="1"/>
          </p:nvPr>
        </p:nvSpPr>
        <p:spPr/>
        <p:txBody>
          <a:bodyPr>
            <a:noAutofit/>
          </a:bodyPr>
          <a:lstStyle/>
          <a:p>
            <a:pPr algn="just"/>
            <a:r>
              <a:rPr lang="en-US" sz="2300" dirty="0"/>
              <a:t>Having a complete record of each VM in a hypervisor has an interesting </a:t>
            </a:r>
            <a:r>
              <a:rPr lang="en-US" sz="2300" dirty="0" smtClean="0"/>
              <a:t>consequence</a:t>
            </a:r>
            <a:r>
              <a:rPr lang="en-US" sz="2300" dirty="0"/>
              <a:t>: a VM can be turned into a digital object. </a:t>
            </a:r>
            <a:endParaRPr lang="en-US" sz="2300" dirty="0" smtClean="0"/>
          </a:p>
          <a:p>
            <a:pPr algn="just"/>
            <a:r>
              <a:rPr lang="en-US" sz="2300" dirty="0" smtClean="0"/>
              <a:t>That </a:t>
            </a:r>
            <a:r>
              <a:rPr lang="en-US" sz="2300" dirty="0"/>
              <a:t>is, the entire VM can be transformed into a set of bytes. </a:t>
            </a:r>
            <a:endParaRPr lang="en-US" sz="2300" dirty="0" smtClean="0"/>
          </a:p>
          <a:p>
            <a:pPr algn="just"/>
            <a:r>
              <a:rPr lang="en-US" sz="2300" dirty="0" smtClean="0"/>
              <a:t>To </a:t>
            </a:r>
            <a:r>
              <a:rPr lang="en-US" sz="2300" dirty="0"/>
              <a:t>understand how, imagine that a VM is currently suspended. The hypervisor has a record of all the memory the VM is using, so the VM’s memory segments can be collected. </a:t>
            </a:r>
            <a:endParaRPr lang="en-US" sz="2300" dirty="0" smtClean="0"/>
          </a:p>
          <a:p>
            <a:pPr algn="just"/>
            <a:r>
              <a:rPr lang="en-US" sz="2300" dirty="0" smtClean="0"/>
              <a:t>Imagine</a:t>
            </a:r>
            <a:r>
              <a:rPr lang="en-US" sz="2300" dirty="0"/>
              <a:t>, for example, that they are placed in a special file. The code and data for the operating system and apps that the VM is </a:t>
            </a:r>
            <a:r>
              <a:rPr lang="en-US" sz="2300" dirty="0" smtClean="0"/>
              <a:t>running </a:t>
            </a:r>
            <a:r>
              <a:rPr lang="en-US" sz="2300" dirty="0"/>
              <a:t>are all stored in memory, so when the VM’s memory has been collected, the OS and apps will be collected. </a:t>
            </a:r>
            <a:endParaRPr lang="en-US" sz="2300" dirty="0" smtClean="0"/>
          </a:p>
          <a:p>
            <a:pPr algn="just"/>
            <a:r>
              <a:rPr lang="en-US" sz="2300" dirty="0" smtClean="0"/>
              <a:t>Similarly</a:t>
            </a:r>
            <a:r>
              <a:rPr lang="en-US" sz="2300" dirty="0"/>
              <a:t>, the virtual devices that have been created for the VM consist of software, so they can be collected as well.</a:t>
            </a:r>
            <a:endParaRPr lang="en-US" sz="2300" dirty="0"/>
          </a:p>
        </p:txBody>
      </p:sp>
    </p:spTree>
    <p:extLst>
      <p:ext uri="{BB962C8B-B14F-4D97-AF65-F5344CB8AC3E}">
        <p14:creationId xmlns:p14="http://schemas.microsoft.com/office/powerpoint/2010/main" val="3920085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 Migration </a:t>
            </a:r>
            <a:endParaRPr lang="en-US" dirty="0"/>
          </a:p>
        </p:txBody>
      </p:sp>
      <p:sp>
        <p:nvSpPr>
          <p:cNvPr id="3" name="Content Placeholder 2"/>
          <p:cNvSpPr>
            <a:spLocks noGrp="1"/>
          </p:cNvSpPr>
          <p:nvPr>
            <p:ph idx="1"/>
          </p:nvPr>
        </p:nvSpPr>
        <p:spPr/>
        <p:txBody>
          <a:bodyPr>
            <a:normAutofit fontScale="85000" lnSpcReduction="10000"/>
          </a:bodyPr>
          <a:lstStyle/>
          <a:p>
            <a:r>
              <a:rPr lang="en-US" dirty="0"/>
              <a:t>The ability to collect all the pieces of a VM into a digital object has great </a:t>
            </a:r>
            <a:r>
              <a:rPr lang="en-US" dirty="0" smtClean="0"/>
              <a:t>significance</a:t>
            </a:r>
            <a:r>
              <a:rPr lang="en-US" dirty="0"/>
              <a:t>, and data centers take advantage of it. </a:t>
            </a:r>
            <a:endParaRPr lang="en-US" dirty="0" smtClean="0"/>
          </a:p>
          <a:p>
            <a:r>
              <a:rPr lang="en-US" dirty="0" smtClean="0"/>
              <a:t>Suppose</a:t>
            </a:r>
            <a:r>
              <a:rPr lang="en-US" dirty="0"/>
              <a:t>, for example, that a data center manager receives an alert that a power supply is about to fail on a server. The manager can instruct the hypervisor to stop all the VMs running on the server, save a copy of each VM on disk, and then shut the server down</a:t>
            </a:r>
            <a:r>
              <a:rPr lang="en-US" dirty="0" smtClean="0"/>
              <a:t>.</a:t>
            </a:r>
          </a:p>
          <a:p>
            <a:r>
              <a:rPr lang="en-US" dirty="0" smtClean="0"/>
              <a:t>The </a:t>
            </a:r>
            <a:r>
              <a:rPr lang="en-US" dirty="0"/>
              <a:t>manager can replace the server hardware, reboot the server, reload all the VMs, and resume operating, allowing each of them to continue where it left off. </a:t>
            </a:r>
            <a:endParaRPr lang="en-US" dirty="0"/>
          </a:p>
        </p:txBody>
      </p:sp>
    </p:spTree>
    <p:extLst>
      <p:ext uri="{BB962C8B-B14F-4D97-AF65-F5344CB8AC3E}">
        <p14:creationId xmlns:p14="http://schemas.microsoft.com/office/powerpoint/2010/main" val="4072559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 Migration </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t>Although </a:t>
            </a:r>
            <a:r>
              <a:rPr lang="en-US" dirty="0" smtClean="0"/>
              <a:t>it allows one to stop and restart a server, the ability to convert a VM to a digital object enables something much more important in cloud data centers</a:t>
            </a:r>
            <a:r>
              <a:rPr lang="en-US" dirty="0"/>
              <a:t>: </a:t>
            </a:r>
            <a:r>
              <a:rPr lang="en-US" i="1" dirty="0"/>
              <a:t>VM </a:t>
            </a:r>
            <a:r>
              <a:rPr lang="en-US" i="1" dirty="0" smtClean="0"/>
              <a:t>migration</a:t>
            </a:r>
            <a:r>
              <a:rPr lang="en-US" dirty="0"/>
              <a:t>. </a:t>
            </a:r>
            <a:r>
              <a:rPr lang="en-US" dirty="0" smtClean="0"/>
              <a:t>That is, a VM can be moved.</a:t>
            </a:r>
          </a:p>
          <a:p>
            <a:pPr algn="just"/>
            <a:r>
              <a:rPr lang="en-US" dirty="0" smtClean="0"/>
              <a:t>The basic idea is straightforward: stop a VM that is </a:t>
            </a:r>
            <a:r>
              <a:rPr lang="en-US" dirty="0"/>
              <a:t>running </a:t>
            </a:r>
            <a:r>
              <a:rPr lang="en-US" dirty="0" smtClean="0"/>
              <a:t>on one server, convert the VM to a digital object, send the bytes across the network to a new server, and resume the VM on the new server. </a:t>
            </a:r>
          </a:p>
          <a:p>
            <a:pPr algn="just"/>
            <a:r>
              <a:rPr lang="en-US" dirty="0" smtClean="0"/>
              <a:t>That is, a hypervisor on one server converts a VM into a digital object, sends the object to the hypervisor on </a:t>
            </a:r>
            <a:r>
              <a:rPr lang="en-US" dirty="0"/>
              <a:t>another </a:t>
            </a:r>
            <a:r>
              <a:rPr lang="en-US" dirty="0" smtClean="0"/>
              <a:t>server, and the receiving hypervisor resumes the VM on its server. Although </a:t>
            </a:r>
            <a:r>
              <a:rPr lang="en-US" dirty="0"/>
              <a:t>the </a:t>
            </a:r>
            <a:r>
              <a:rPr lang="en-US" dirty="0" smtClean="0"/>
              <a:t>VM is moved and the hypervisors do the work, the cloud industry says the VM </a:t>
            </a:r>
            <a:r>
              <a:rPr lang="en-US" i="1" dirty="0" smtClean="0"/>
              <a:t>migrates </a:t>
            </a:r>
            <a:r>
              <a:rPr lang="en-US" dirty="0"/>
              <a:t>from </a:t>
            </a:r>
            <a:r>
              <a:rPr lang="en-US" dirty="0" smtClean="0"/>
              <a:t>one server to another</a:t>
            </a:r>
            <a:r>
              <a:rPr lang="en-US" dirty="0"/>
              <a:t>. </a:t>
            </a:r>
            <a:endParaRPr lang="en-US" dirty="0" smtClean="0"/>
          </a:p>
        </p:txBody>
      </p:sp>
    </p:spTree>
    <p:extLst>
      <p:ext uri="{BB962C8B-B14F-4D97-AF65-F5344CB8AC3E}">
        <p14:creationId xmlns:p14="http://schemas.microsoft.com/office/powerpoint/2010/main" val="1677130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VM Migration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b="1" dirty="0"/>
              <a:t>The ability to migrate VMs allows a provider to rebalance loads </a:t>
            </a:r>
            <a:r>
              <a:rPr lang="en-US" b="1" dirty="0" smtClean="0"/>
              <a:t>dynamically.</a:t>
            </a:r>
          </a:p>
          <a:p>
            <a:pPr algn="just"/>
            <a:r>
              <a:rPr lang="en-US" dirty="0"/>
              <a:t>Suppose, for example, that the VMs running on server X all </a:t>
            </a:r>
            <a:r>
              <a:rPr lang="en-US" dirty="0" smtClean="0"/>
              <a:t>perform </a:t>
            </a:r>
            <a:r>
              <a:rPr lang="en-US" dirty="0"/>
              <a:t>intensive long-running computations with little or no I/O activity. Further suppose that the VMs running on server Y transfer huge amounts of data, but do not spend much time </a:t>
            </a:r>
            <a:r>
              <a:rPr lang="en-US" dirty="0" smtClean="0"/>
              <a:t>on computing</a:t>
            </a:r>
            <a:r>
              <a:rPr lang="en-US" dirty="0"/>
              <a:t>. </a:t>
            </a:r>
            <a:endParaRPr lang="en-US" dirty="0" smtClean="0"/>
          </a:p>
          <a:p>
            <a:pPr algn="just"/>
            <a:r>
              <a:rPr lang="en-US" dirty="0" smtClean="0"/>
              <a:t>The </a:t>
            </a:r>
            <a:r>
              <a:rPr lang="en-US" dirty="0"/>
              <a:t>processor on server X will be saturated while the processor on server Y will remain relatively </a:t>
            </a:r>
            <a:r>
              <a:rPr lang="en-US" dirty="0" smtClean="0"/>
              <a:t>idle. Meanwhile</a:t>
            </a:r>
            <a:r>
              <a:rPr lang="en-US" dirty="0"/>
              <a:t>, the I/O bus on server Y will be </a:t>
            </a:r>
            <a:r>
              <a:rPr lang="en-US" dirty="0" smtClean="0"/>
              <a:t>saturated </a:t>
            </a:r>
            <a:r>
              <a:rPr lang="en-US" dirty="0"/>
              <a:t>while the bus on X is relatively idle. Migration allows a data center owner to balance the two servers by moving some of the VMs from Y to X and some of the VMs originally on X to Y</a:t>
            </a:r>
            <a:r>
              <a:rPr lang="en-US" dirty="0" smtClean="0"/>
              <a:t>.</a:t>
            </a:r>
          </a:p>
          <a:p>
            <a:pPr algn="just"/>
            <a:r>
              <a:rPr lang="en-US" dirty="0"/>
              <a:t>As a result, neither server will have a saturated processor or a </a:t>
            </a:r>
            <a:r>
              <a:rPr lang="en-US" dirty="0" smtClean="0"/>
              <a:t>saturated </a:t>
            </a:r>
            <a:r>
              <a:rPr lang="en-US" dirty="0"/>
              <a:t>I/O bus.</a:t>
            </a:r>
            <a:endParaRPr lang="en-US" dirty="0"/>
          </a:p>
        </p:txBody>
      </p:sp>
    </p:spTree>
    <p:extLst>
      <p:ext uri="{BB962C8B-B14F-4D97-AF65-F5344CB8AC3E}">
        <p14:creationId xmlns:p14="http://schemas.microsoft.com/office/powerpoint/2010/main" val="2021615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Conflicting Goals For A Data Center Network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Interestingly, data center network designers face a challenge of balancing between </a:t>
            </a:r>
            <a:r>
              <a:rPr lang="en-US" dirty="0"/>
              <a:t>two </a:t>
            </a:r>
            <a:r>
              <a:rPr lang="en-US" dirty="0" smtClean="0"/>
              <a:t>conflicting goals</a:t>
            </a:r>
            <a:r>
              <a:rPr lang="en-US" dirty="0"/>
              <a:t>: </a:t>
            </a:r>
            <a:endParaRPr lang="en-US" dirty="0" smtClean="0"/>
          </a:p>
          <a:p>
            <a:pPr>
              <a:buFont typeface="Wingdings" pitchFamily="2" charset="2"/>
              <a:buChar char="Ø"/>
            </a:pPr>
            <a:r>
              <a:rPr lang="en-US" dirty="0" smtClean="0"/>
              <a:t>Universal connectivity</a:t>
            </a:r>
          </a:p>
          <a:p>
            <a:pPr>
              <a:buFont typeface="Wingdings" pitchFamily="2" charset="2"/>
              <a:buChar char="Ø"/>
            </a:pPr>
            <a:r>
              <a:rPr lang="en-US" dirty="0" smtClean="0"/>
              <a:t>Safe</a:t>
            </a:r>
            <a:r>
              <a:rPr lang="en-US" dirty="0"/>
              <a:t>, isolated </a:t>
            </a:r>
            <a:r>
              <a:rPr lang="en-US" dirty="0" smtClean="0"/>
              <a:t>communication</a:t>
            </a:r>
          </a:p>
          <a:p>
            <a:pPr marL="0" indent="0" algn="just">
              <a:buNone/>
            </a:pPr>
            <a:r>
              <a:rPr lang="en-US" i="1" dirty="0"/>
              <a:t>On the one hand, to permit VMs and containers to communicate between arbitrary physical servers, a data center network must pro- vide universal connectivity. On the other hand, a given tenant seeks a network architecture that keeps their VMs and containers isolated and safe. </a:t>
            </a:r>
            <a:r>
              <a:rPr lang="en-US" dirty="0" smtClean="0"/>
              <a:t> </a:t>
            </a:r>
            <a:endParaRPr lang="en-US" dirty="0"/>
          </a:p>
        </p:txBody>
      </p:sp>
    </p:spTree>
    <p:extLst>
      <p:ext uri="{BB962C8B-B14F-4D97-AF65-F5344CB8AC3E}">
        <p14:creationId xmlns:p14="http://schemas.microsoft.com/office/powerpoint/2010/main" val="2833745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 Networks, Overlays, And Underlays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Conceptually, each virtual network links a tenant’s virtual machines and containers. </a:t>
            </a:r>
            <a:r>
              <a:rPr lang="en-US" dirty="0" smtClean="0"/>
              <a:t>Next Figure </a:t>
            </a:r>
            <a:r>
              <a:rPr lang="en-US" dirty="0"/>
              <a:t>illustrates the idea by showing two virtual networks that each link four VMs. Keep in mind that the two networks in the figure are fiction. In reality, each VM runs on a server in a rack, and racks are connected by spine switches</a:t>
            </a:r>
            <a:r>
              <a:rPr lang="en-US" dirty="0" smtClean="0"/>
              <a:t>.</a:t>
            </a:r>
            <a:r>
              <a:rPr lang="en-US" dirty="0"/>
              <a:t> Suppose, for example, that VM 2 and VM 5 run on servers in separate racks. The network path between them includes two leaf switches and at least a spine switch. </a:t>
            </a:r>
            <a:endParaRPr lang="en-US" dirty="0" smtClean="0"/>
          </a:p>
        </p:txBody>
      </p:sp>
    </p:spTree>
    <p:extLst>
      <p:ext uri="{BB962C8B-B14F-4D97-AF65-F5344CB8AC3E}">
        <p14:creationId xmlns:p14="http://schemas.microsoft.com/office/powerpoint/2010/main" val="3020801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Illustration of two </a:t>
            </a:r>
            <a:r>
              <a:rPr lang="en-US" dirty="0" smtClean="0"/>
              <a:t>virtual networks that each connect four VMs</a:t>
            </a:r>
            <a:r>
              <a:rPr lang="en-US" dirty="0"/>
              <a:t>. Each </a:t>
            </a:r>
            <a:r>
              <a:rPr lang="en-US" dirty="0" smtClean="0"/>
              <a:t>virtual network forms an </a:t>
            </a:r>
            <a:r>
              <a:rPr lang="en-US" i="1" dirty="0"/>
              <a:t>overlay</a:t>
            </a:r>
            <a:r>
              <a:rPr lang="en-US" dirty="0"/>
              <a:t>. </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smtClean="0"/>
          </a:p>
          <a:p>
            <a:endParaRPr lang="en-US" dirty="0"/>
          </a:p>
          <a:p>
            <a:endParaRPr lang="en-US" dirty="0" smtClean="0"/>
          </a:p>
          <a:p>
            <a:endParaRPr lang="en-US" dirty="0"/>
          </a:p>
          <a:p>
            <a:endParaRPr lang="en-US" dirty="0" smtClean="0"/>
          </a:p>
          <a:p>
            <a:endParaRPr lang="en-US" i="1" dirty="0" smtClean="0"/>
          </a:p>
          <a:p>
            <a:endParaRPr lang="en-US" i="1" dirty="0"/>
          </a:p>
          <a:p>
            <a:r>
              <a:rPr lang="en-US" i="1" dirty="0" smtClean="0"/>
              <a:t>The </a:t>
            </a:r>
            <a:r>
              <a:rPr lang="en-US" i="1" dirty="0"/>
              <a:t>term </a:t>
            </a:r>
            <a:r>
              <a:rPr lang="en-US" dirty="0"/>
              <a:t>overlay network </a:t>
            </a:r>
            <a:r>
              <a:rPr lang="en-US" i="1" dirty="0"/>
              <a:t>refers to </a:t>
            </a:r>
            <a:r>
              <a:rPr lang="en-US" i="1" dirty="0" smtClean="0"/>
              <a:t>a virtual network created by configuring </a:t>
            </a:r>
            <a:r>
              <a:rPr lang="en-US" i="1" dirty="0"/>
              <a:t>switches</a:t>
            </a:r>
            <a:r>
              <a:rPr lang="en-US" i="1" dirty="0" smtClean="0"/>
              <a:t>, and the term </a:t>
            </a:r>
            <a:r>
              <a:rPr lang="en-US" dirty="0"/>
              <a:t>underlay network </a:t>
            </a:r>
            <a:r>
              <a:rPr lang="en-US" i="1" dirty="0"/>
              <a:t>refers </a:t>
            </a:r>
            <a:r>
              <a:rPr lang="en-US" i="1" dirty="0" smtClean="0"/>
              <a:t>to the underlying physical network that provides actual network connections</a:t>
            </a:r>
            <a:r>
              <a:rPr lang="en-US" i="1" dirty="0"/>
              <a:t>. </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00224"/>
            <a:ext cx="85344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500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VLAN technology</a:t>
            </a:r>
            <a:endParaRPr lang="en-US" dirty="0"/>
          </a:p>
        </p:txBody>
      </p:sp>
      <p:sp>
        <p:nvSpPr>
          <p:cNvPr id="3" name="Content Placeholder 2"/>
          <p:cNvSpPr>
            <a:spLocks noGrp="1"/>
          </p:cNvSpPr>
          <p:nvPr>
            <p:ph idx="1"/>
          </p:nvPr>
        </p:nvSpPr>
        <p:spPr/>
        <p:txBody>
          <a:bodyPr/>
          <a:lstStyle/>
          <a:p>
            <a:r>
              <a:rPr lang="en-US" i="1" dirty="0"/>
              <a:t>VLAN technology imposes a set of virtual overlay networks on a set of switches, and each computer attached to the switches is assigned to one of the virtual networks. The technology does not solve the </a:t>
            </a:r>
            <a:r>
              <a:rPr lang="en-US" i="1" dirty="0" smtClean="0"/>
              <a:t>problem </a:t>
            </a:r>
            <a:r>
              <a:rPr lang="en-US" i="1" dirty="0"/>
              <a:t>of separate virtual networks for tenants in a large data center. </a:t>
            </a:r>
            <a:endParaRPr lang="en-US" dirty="0"/>
          </a:p>
        </p:txBody>
      </p:sp>
    </p:spTree>
    <p:extLst>
      <p:ext uri="{BB962C8B-B14F-4D97-AF65-F5344CB8AC3E}">
        <p14:creationId xmlns:p14="http://schemas.microsoft.com/office/powerpoint/2010/main" val="3878451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Scaling VLANs To A Data Center With VXLAN</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a:t>Engineers </a:t>
            </a:r>
            <a:r>
              <a:rPr lang="en-US" dirty="0" smtClean="0"/>
              <a:t>observed that Internet packets could be used to extend VLAN technology to a scale sufficient for the largest data centers. They devised a technology known </a:t>
            </a:r>
            <a:r>
              <a:rPr lang="en-US" dirty="0"/>
              <a:t>as </a:t>
            </a:r>
            <a:r>
              <a:rPr lang="en-US" i="1" dirty="0"/>
              <a:t>Virtual </a:t>
            </a:r>
            <a:r>
              <a:rPr lang="en-US" i="1" dirty="0" smtClean="0"/>
              <a:t>Extensible LAN </a:t>
            </a:r>
            <a:r>
              <a:rPr lang="en-US" dirty="0"/>
              <a:t>(</a:t>
            </a:r>
            <a:r>
              <a:rPr lang="en-US" i="1" dirty="0"/>
              <a:t>VXLAN</a:t>
            </a:r>
            <a:r>
              <a:rPr lang="en-US" dirty="0"/>
              <a:t>) </a:t>
            </a:r>
            <a:r>
              <a:rPr lang="en-US" dirty="0" smtClean="0"/>
              <a:t>that many data centers use.</a:t>
            </a:r>
          </a:p>
          <a:p>
            <a:pPr algn="just"/>
            <a:r>
              <a:rPr lang="en-US" dirty="0" smtClean="0"/>
              <a:t>The technology requires each switch to include VXLAN software, and requires the network administrator </a:t>
            </a:r>
            <a:r>
              <a:rPr lang="en-US" dirty="0"/>
              <a:t>to </a:t>
            </a:r>
            <a:r>
              <a:rPr lang="en-US" dirty="0" smtClean="0"/>
              <a:t>configure special routing protocols so the VXLAN system can learn the locations of </a:t>
            </a:r>
            <a:r>
              <a:rPr lang="en-US" dirty="0"/>
              <a:t>computers </a:t>
            </a:r>
            <a:r>
              <a:rPr lang="en-US" dirty="0" smtClean="0"/>
              <a:t>in the datacenter. Once it has been configured, VXLAN can provide the </a:t>
            </a:r>
            <a:r>
              <a:rPr lang="en-US" dirty="0"/>
              <a:t>equivalent of more than sixteen million virtual networks — enough for even the largest cloud providers</a:t>
            </a:r>
            <a:r>
              <a:rPr lang="en-US" dirty="0" smtClean="0"/>
              <a:t>.</a:t>
            </a:r>
          </a:p>
          <a:p>
            <a:pPr algn="just"/>
            <a:r>
              <a:rPr lang="en-US" i="1" dirty="0"/>
              <a:t>VXLAN technology uses Internet packets to scale the VLAN approach to a size that suffices for a large data center</a:t>
            </a:r>
            <a:r>
              <a:rPr lang="en-US" i="1" dirty="0" smtClean="0"/>
              <a:t>.</a:t>
            </a:r>
          </a:p>
          <a:p>
            <a:pPr algn="just"/>
            <a:r>
              <a:rPr lang="en-US" dirty="0"/>
              <a:t>VXLANs help network admins overcome the challenges of VLANs, such as: </a:t>
            </a:r>
            <a:r>
              <a:rPr lang="en-US" b="1" dirty="0"/>
              <a:t>Scaling limitations for network segmentation and isolation</a:t>
            </a:r>
            <a:r>
              <a:rPr lang="en-US" dirty="0"/>
              <a:t>.</a:t>
            </a:r>
          </a:p>
        </p:txBody>
      </p:sp>
    </p:spTree>
    <p:extLst>
      <p:ext uri="{BB962C8B-B14F-4D97-AF65-F5344CB8AC3E}">
        <p14:creationId xmlns:p14="http://schemas.microsoft.com/office/powerpoint/2010/main" val="2250981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Network Address Translation (NAT) </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dirty="0"/>
              <a:t>Recall that container technology allows an app to run in a separate environment, isolated and protected from other containers. The question arises, does each container have its own IP address, or do containers all share the IP address of the host OS? The answer is that container technology supports three possibilities: </a:t>
            </a:r>
            <a:endParaRPr lang="en-US" dirty="0" smtClean="0"/>
          </a:p>
          <a:p>
            <a:pPr algn="just"/>
            <a:r>
              <a:rPr lang="en-US" dirty="0"/>
              <a:t>A </a:t>
            </a:r>
            <a:r>
              <a:rPr lang="en-US" dirty="0" smtClean="0"/>
              <a:t>container can clone the host’s IP address</a:t>
            </a:r>
          </a:p>
          <a:p>
            <a:pPr algn="just"/>
            <a:r>
              <a:rPr lang="en-US" dirty="0" smtClean="0"/>
              <a:t>A </a:t>
            </a:r>
            <a:r>
              <a:rPr lang="en-US" dirty="0"/>
              <a:t>container </a:t>
            </a:r>
            <a:r>
              <a:rPr lang="en-US" dirty="0" smtClean="0"/>
              <a:t>can receive a new IP address</a:t>
            </a:r>
          </a:p>
          <a:p>
            <a:pPr algn="just"/>
            <a:r>
              <a:rPr lang="en-US" dirty="0" smtClean="0"/>
              <a:t>A container can use address translation</a:t>
            </a:r>
            <a:endParaRPr lang="en-US" dirty="0"/>
          </a:p>
        </p:txBody>
      </p:sp>
    </p:spTree>
    <p:extLst>
      <p:ext uri="{BB962C8B-B14F-4D97-AF65-F5344CB8AC3E}">
        <p14:creationId xmlns:p14="http://schemas.microsoft.com/office/powerpoint/2010/main" val="45954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virtualization</a:t>
            </a:r>
            <a:r>
              <a:rPr lang="en-US" b="1" dirty="0"/>
              <a:t>?</a:t>
            </a:r>
          </a:p>
        </p:txBody>
      </p:sp>
      <p:sp>
        <p:nvSpPr>
          <p:cNvPr id="3" name="Content Placeholder 2"/>
          <p:cNvSpPr>
            <a:spLocks noGrp="1"/>
          </p:cNvSpPr>
          <p:nvPr>
            <p:ph idx="1"/>
          </p:nvPr>
        </p:nvSpPr>
        <p:spPr/>
        <p:txBody>
          <a:bodyPr>
            <a:normAutofit/>
          </a:bodyPr>
          <a:lstStyle/>
          <a:p>
            <a:pPr marL="0" indent="0">
              <a:buNone/>
            </a:pPr>
            <a:endParaRPr lang="en-US" dirty="0"/>
          </a:p>
          <a:p>
            <a:r>
              <a:rPr lang="en-US" dirty="0"/>
              <a:t>Too many servers for too little work </a:t>
            </a:r>
          </a:p>
          <a:p>
            <a:r>
              <a:rPr lang="en-US" dirty="0" smtClean="0"/>
              <a:t>Aging </a:t>
            </a:r>
            <a:r>
              <a:rPr lang="en-US" dirty="0"/>
              <a:t>hardware reaching end of usable life </a:t>
            </a:r>
          </a:p>
          <a:p>
            <a:r>
              <a:rPr lang="en-US" dirty="0" smtClean="0"/>
              <a:t>High </a:t>
            </a:r>
            <a:r>
              <a:rPr lang="en-US" dirty="0"/>
              <a:t>infrastructure requirements </a:t>
            </a:r>
            <a:endParaRPr lang="en-US" dirty="0" smtClean="0"/>
          </a:p>
          <a:p>
            <a:r>
              <a:rPr lang="en-US" dirty="0" smtClean="0"/>
              <a:t>Limited </a:t>
            </a:r>
            <a:r>
              <a:rPr lang="en-US" dirty="0"/>
              <a:t>flexibility in shared environments </a:t>
            </a:r>
            <a:endParaRPr lang="en-US" dirty="0" smtClean="0"/>
          </a:p>
          <a:p>
            <a:pPr marL="0" indent="0">
              <a:buNone/>
            </a:pPr>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4724400"/>
            <a:ext cx="7696200" cy="1805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61565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 container </a:t>
            </a:r>
            <a:r>
              <a:rPr lang="en-US" i="1" dirty="0" smtClean="0"/>
              <a:t>can clone the host’s IP address</a:t>
            </a:r>
            <a:r>
              <a:rPr lang="en-US" dirty="0"/>
              <a:t>. </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If a container uses the same IP address as the </a:t>
            </a:r>
            <a:r>
              <a:rPr lang="en-US" dirty="0" err="1" smtClean="0"/>
              <a:t>hostOS</a:t>
            </a:r>
            <a:r>
              <a:rPr lang="en-US" dirty="0" smtClean="0"/>
              <a:t>, we say that the container has </a:t>
            </a:r>
            <a:r>
              <a:rPr lang="en-US" i="1" dirty="0"/>
              <a:t>cloned </a:t>
            </a:r>
            <a:r>
              <a:rPr lang="en-US" dirty="0"/>
              <a:t>the address</a:t>
            </a:r>
            <a:r>
              <a:rPr lang="en-US" dirty="0" smtClean="0"/>
              <a:t>. Using the same address as the host OS means the container’s network use may conflict with the use by </a:t>
            </a:r>
            <a:r>
              <a:rPr lang="en-US" dirty="0"/>
              <a:t>normal </a:t>
            </a:r>
            <a:r>
              <a:rPr lang="en-US" dirty="0" smtClean="0"/>
              <a:t> apps or other containers that have cloned the address.</a:t>
            </a:r>
          </a:p>
          <a:p>
            <a:pPr algn="just"/>
            <a:r>
              <a:rPr lang="en-US" dirty="0" smtClean="0"/>
              <a:t>For example, if two containers clone the host’s IP address and both attempt to run a web server on port80, only the first to request the port will succeed. Consequently, cloning is seldom used in a </a:t>
            </a:r>
            <a:r>
              <a:rPr lang="en-US" dirty="0"/>
              <a:t>cloud </a:t>
            </a:r>
            <a:r>
              <a:rPr lang="en-US" dirty="0" smtClean="0"/>
              <a:t>data center</a:t>
            </a:r>
            <a:r>
              <a:rPr lang="en-US" dirty="0"/>
              <a:t>. </a:t>
            </a:r>
            <a:endParaRPr lang="en-US" dirty="0"/>
          </a:p>
        </p:txBody>
      </p:sp>
    </p:spTree>
    <p:extLst>
      <p:ext uri="{BB962C8B-B14F-4D97-AF65-F5344CB8AC3E}">
        <p14:creationId xmlns:p14="http://schemas.microsoft.com/office/powerpoint/2010/main" val="3485800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 </a:t>
            </a:r>
            <a:r>
              <a:rPr lang="en-US" i="1" dirty="0" smtClean="0"/>
              <a:t>container can receive a new IP address</a:t>
            </a:r>
            <a:r>
              <a:rPr lang="en-US" dirty="0"/>
              <a:t>. </a:t>
            </a:r>
            <a:endParaRPr lang="en-US" dirty="0"/>
          </a:p>
        </p:txBody>
      </p:sp>
      <p:sp>
        <p:nvSpPr>
          <p:cNvPr id="3" name="Content Placeholder 2"/>
          <p:cNvSpPr>
            <a:spLocks noGrp="1"/>
          </p:cNvSpPr>
          <p:nvPr>
            <p:ph idx="1"/>
          </p:nvPr>
        </p:nvSpPr>
        <p:spPr/>
        <p:txBody>
          <a:bodyPr/>
          <a:lstStyle/>
          <a:p>
            <a:r>
              <a:rPr lang="en-US" dirty="0"/>
              <a:t>Each container can be assigned a unique IP address, and the host operating system can use a virtual switch to provide </a:t>
            </a:r>
            <a:r>
              <a:rPr lang="en-US" dirty="0" smtClean="0"/>
              <a:t>connectivity.</a:t>
            </a:r>
            <a:endParaRPr lang="en-US" dirty="0"/>
          </a:p>
        </p:txBody>
      </p:sp>
    </p:spTree>
    <p:extLst>
      <p:ext uri="{BB962C8B-B14F-4D97-AF65-F5344CB8AC3E}">
        <p14:creationId xmlns:p14="http://schemas.microsoft.com/office/powerpoint/2010/main" val="903975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a:t>A </a:t>
            </a:r>
            <a:r>
              <a:rPr lang="en-US" i="1" dirty="0" smtClean="0"/>
              <a:t>container can use address translation</a:t>
            </a:r>
            <a:r>
              <a:rPr lang="en-US" dirty="0"/>
              <a:t>. </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Address translation was invented and </a:t>
            </a:r>
            <a:r>
              <a:rPr lang="en-US" dirty="0"/>
              <a:t>widely </a:t>
            </a:r>
            <a:r>
              <a:rPr lang="en-US" dirty="0" smtClean="0"/>
              <a:t>deployed before cloud computing </a:t>
            </a:r>
            <a:r>
              <a:rPr lang="en-US" smtClean="0"/>
              <a:t>arose.</a:t>
            </a:r>
          </a:p>
          <a:p>
            <a:pPr algn="just"/>
            <a:r>
              <a:rPr lang="en-US" smtClean="0"/>
              <a:t>Infact</a:t>
            </a:r>
            <a:r>
              <a:rPr lang="en-US" dirty="0" smtClean="0"/>
              <a:t>, many  individuals have used </a:t>
            </a:r>
            <a:r>
              <a:rPr lang="en-US" dirty="0"/>
              <a:t>NAT </a:t>
            </a:r>
            <a:r>
              <a:rPr lang="en-US" dirty="0" smtClean="0"/>
              <a:t>technology either from a </a:t>
            </a:r>
            <a:r>
              <a:rPr lang="en-US" i="1" dirty="0"/>
              <a:t>wireless router </a:t>
            </a:r>
            <a:r>
              <a:rPr lang="en-US" dirty="0"/>
              <a:t>in </a:t>
            </a:r>
            <a:r>
              <a:rPr lang="en-US" dirty="0" smtClean="0"/>
              <a:t>their residence or a Wi-Fi hotspot</a:t>
            </a:r>
            <a:r>
              <a:rPr lang="en-US" dirty="0"/>
              <a:t>, such </a:t>
            </a:r>
            <a:r>
              <a:rPr lang="en-US" dirty="0" smtClean="0"/>
              <a:t>as those in coffee shops and hotels. Known by the acronym </a:t>
            </a:r>
            <a:r>
              <a:rPr lang="en-US" i="1" dirty="0"/>
              <a:t>NAT </a:t>
            </a:r>
            <a:r>
              <a:rPr lang="en-US" dirty="0"/>
              <a:t>(</a:t>
            </a:r>
            <a:r>
              <a:rPr lang="en-US" i="1" dirty="0"/>
              <a:t>Network </a:t>
            </a:r>
            <a:r>
              <a:rPr lang="en-US" i="1" dirty="0" smtClean="0"/>
              <a:t>Address </a:t>
            </a:r>
            <a:r>
              <a:rPr lang="en-US" i="1" dirty="0"/>
              <a:t>Translation</a:t>
            </a:r>
            <a:r>
              <a:rPr lang="en-US" dirty="0"/>
              <a:t>), </a:t>
            </a:r>
            <a:r>
              <a:rPr lang="en-US" dirty="0" smtClean="0"/>
              <a:t>the technology allows multiple computers to share a single IP address</a:t>
            </a:r>
            <a:r>
              <a:rPr lang="en-US" dirty="0"/>
              <a:t>.</a:t>
            </a:r>
            <a:endParaRPr lang="en-US" dirty="0"/>
          </a:p>
        </p:txBody>
      </p:sp>
    </p:spTree>
    <p:extLst>
      <p:ext uri="{BB962C8B-B14F-4D97-AF65-F5344CB8AC3E}">
        <p14:creationId xmlns:p14="http://schemas.microsoft.com/office/powerpoint/2010/main" val="859291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Virtualization example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Consider a company that needs servers for three </a:t>
            </a:r>
            <a:r>
              <a:rPr lang="en-US" dirty="0" smtClean="0"/>
              <a:t>functions:</a:t>
            </a:r>
          </a:p>
          <a:p>
            <a:pPr marL="0" indent="0" algn="just">
              <a:buNone/>
            </a:pPr>
            <a:endParaRPr lang="en-US" dirty="0" smtClean="0"/>
          </a:p>
          <a:p>
            <a:pPr marL="0" indent="0" algn="just">
              <a:buNone/>
            </a:pPr>
            <a:r>
              <a:rPr lang="en-US" dirty="0" smtClean="0"/>
              <a:t>(</a:t>
            </a:r>
            <a:r>
              <a:rPr lang="en-US" dirty="0" err="1" smtClean="0"/>
              <a:t>i</a:t>
            </a:r>
            <a:r>
              <a:rPr lang="en-US" dirty="0" smtClean="0"/>
              <a:t>)   Store </a:t>
            </a:r>
            <a:r>
              <a:rPr lang="en-US" dirty="0"/>
              <a:t>business email securely</a:t>
            </a:r>
          </a:p>
          <a:p>
            <a:pPr marL="0" indent="0" algn="just">
              <a:buNone/>
            </a:pPr>
            <a:r>
              <a:rPr lang="en-US" dirty="0" smtClean="0"/>
              <a:t>(ii)  Run </a:t>
            </a:r>
            <a:r>
              <a:rPr lang="en-US" dirty="0"/>
              <a:t>a customer-facing application</a:t>
            </a:r>
          </a:p>
          <a:p>
            <a:pPr marL="0" indent="0" algn="just">
              <a:buNone/>
            </a:pPr>
            <a:r>
              <a:rPr lang="en-US" dirty="0" smtClean="0"/>
              <a:t>(iii)  Run </a:t>
            </a:r>
            <a:r>
              <a:rPr lang="en-US" dirty="0"/>
              <a:t>internal business </a:t>
            </a:r>
            <a:r>
              <a:rPr lang="en-US" dirty="0" smtClean="0"/>
              <a:t>applications</a:t>
            </a:r>
          </a:p>
          <a:p>
            <a:pPr marL="0" indent="0" algn="just">
              <a:buNone/>
            </a:pPr>
            <a:endParaRPr lang="en-US" dirty="0"/>
          </a:p>
          <a:p>
            <a:pPr marL="0" indent="0" algn="just">
              <a:buNone/>
            </a:pPr>
            <a:r>
              <a:rPr lang="en-US" dirty="0"/>
              <a:t>Each of these functions has different configuration requirements: </a:t>
            </a:r>
          </a:p>
          <a:p>
            <a:pPr algn="just"/>
            <a:r>
              <a:rPr lang="en-US" dirty="0"/>
              <a:t>The email application requires more storage capacity and a Windows operating system.</a:t>
            </a:r>
          </a:p>
          <a:p>
            <a:pPr algn="just"/>
            <a:r>
              <a:rPr lang="en-US" dirty="0"/>
              <a:t>The customer-facing application requires a Linux operating system and high processing power to handle large volumes of website traffic.</a:t>
            </a:r>
          </a:p>
          <a:p>
            <a:pPr algn="just"/>
            <a:r>
              <a:rPr lang="en-US" dirty="0"/>
              <a:t>The internal business application requires </a:t>
            </a:r>
            <a:r>
              <a:rPr lang="en-US" dirty="0" err="1"/>
              <a:t>iOS</a:t>
            </a:r>
            <a:r>
              <a:rPr lang="en-US" dirty="0"/>
              <a:t> and more internal memory (RAM).</a:t>
            </a:r>
          </a:p>
          <a:p>
            <a:endParaRPr lang="en-US" dirty="0"/>
          </a:p>
        </p:txBody>
      </p:sp>
    </p:spTree>
    <p:extLst>
      <p:ext uri="{BB962C8B-B14F-4D97-AF65-F5344CB8AC3E}">
        <p14:creationId xmlns:p14="http://schemas.microsoft.com/office/powerpoint/2010/main" val="32810844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Virtualization example</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algn="just">
              <a:buFont typeface="Wingdings" pitchFamily="2" charset="2"/>
              <a:buChar char="Ø"/>
            </a:pPr>
            <a:r>
              <a:rPr lang="en-US" dirty="0"/>
              <a:t>To meet these requirements, the company sets up three different dedicated physical servers for each application. </a:t>
            </a:r>
            <a:endParaRPr lang="en-US" dirty="0" smtClean="0"/>
          </a:p>
          <a:p>
            <a:pPr algn="just">
              <a:buFont typeface="Wingdings" pitchFamily="2" charset="2"/>
              <a:buChar char="Ø"/>
            </a:pPr>
            <a:r>
              <a:rPr lang="en-US" dirty="0" smtClean="0"/>
              <a:t>The </a:t>
            </a:r>
            <a:r>
              <a:rPr lang="en-US" dirty="0"/>
              <a:t>company must make a high initial investment and perform ongoing maintenance and upgrades for one machine at a time. </a:t>
            </a:r>
            <a:endParaRPr lang="en-US" dirty="0" smtClean="0"/>
          </a:p>
          <a:p>
            <a:pPr algn="just">
              <a:buFont typeface="Wingdings" pitchFamily="2" charset="2"/>
              <a:buChar char="Ø"/>
            </a:pPr>
            <a:r>
              <a:rPr lang="en-US" dirty="0" smtClean="0"/>
              <a:t>The </a:t>
            </a:r>
            <a:r>
              <a:rPr lang="en-US" dirty="0"/>
              <a:t>company also cannot optimize its computing capacity. It pays 100% of the servers’ maintenance costs but uses only a fraction of their storage and processing capacities</a:t>
            </a:r>
            <a:r>
              <a:rPr lang="en-US" dirty="0" smtClean="0"/>
              <a:t>.</a:t>
            </a:r>
          </a:p>
          <a:p>
            <a:endParaRPr lang="en-US" dirty="0"/>
          </a:p>
          <a:p>
            <a:endParaRPr lang="en-US" dirty="0"/>
          </a:p>
        </p:txBody>
      </p:sp>
    </p:spTree>
    <p:extLst>
      <p:ext uri="{BB962C8B-B14F-4D97-AF65-F5344CB8AC3E}">
        <p14:creationId xmlns:p14="http://schemas.microsoft.com/office/powerpoint/2010/main" val="207325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Virtualization example</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b="1" i="1" dirty="0"/>
              <a:t>Efficient hardware use</a:t>
            </a:r>
            <a:endParaRPr lang="en-US" b="1" dirty="0"/>
          </a:p>
          <a:p>
            <a:pPr marL="0" indent="0" algn="just">
              <a:buNone/>
            </a:pPr>
            <a:r>
              <a:rPr lang="en-US" dirty="0"/>
              <a:t>With virtualization, the company creates three digital servers, or virtual machines, on a single physical server. It specifies the operating system requirements for the virtual machines and can use them like the physical servers. However, the company now has less hardware and fewer related expenses. </a:t>
            </a:r>
            <a:endParaRPr lang="en-US" dirty="0" smtClean="0"/>
          </a:p>
          <a:p>
            <a:pPr marL="0" indent="0" algn="just">
              <a:buNone/>
            </a:pPr>
            <a:endParaRPr lang="en-US" dirty="0" smtClean="0"/>
          </a:p>
          <a:p>
            <a:r>
              <a:rPr lang="en-US" b="1" i="1" dirty="0"/>
              <a:t>Infrastructure as a service</a:t>
            </a:r>
            <a:endParaRPr lang="en-US" b="1" dirty="0"/>
          </a:p>
          <a:p>
            <a:pPr marL="0" indent="0" algn="just">
              <a:buNone/>
            </a:pPr>
            <a:r>
              <a:rPr lang="en-US" dirty="0"/>
              <a:t>The company can go one step further and use a cloud instance or virtual machine from a cloud computing provider such as AWS. AWS manages all the underlying hardware, and the company can request server resources with varying configurations. All the applications run on these virtual servers without the users noticing any difference. Server management also becomes easier for the company’s IT team.</a:t>
            </a:r>
          </a:p>
          <a:p>
            <a:pPr marL="0" indent="0" algn="just">
              <a:buNone/>
            </a:pPr>
            <a:endParaRPr lang="en-US" dirty="0"/>
          </a:p>
          <a:p>
            <a:endParaRPr lang="en-US" dirty="0"/>
          </a:p>
        </p:txBody>
      </p:sp>
    </p:spTree>
    <p:extLst>
      <p:ext uri="{BB962C8B-B14F-4D97-AF65-F5344CB8AC3E}">
        <p14:creationId xmlns:p14="http://schemas.microsoft.com/office/powerpoint/2010/main" val="42753555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virtualization?</a:t>
            </a:r>
            <a:br>
              <a:rPr lang="en-US" b="1" dirty="0"/>
            </a:b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smtClean="0"/>
              <a:t>Virtualization </a:t>
            </a:r>
            <a:r>
              <a:rPr lang="en-US" dirty="0"/>
              <a:t>is a process that allows a computer to share its hardware resources with multiple digitally separated environments. </a:t>
            </a:r>
            <a:endParaRPr lang="en-US" dirty="0" smtClean="0"/>
          </a:p>
          <a:p>
            <a:pPr algn="just"/>
            <a:r>
              <a:rPr lang="en-US" dirty="0" smtClean="0"/>
              <a:t>Each </a:t>
            </a:r>
            <a:r>
              <a:rPr lang="en-US" dirty="0"/>
              <a:t>virtualized environment runs within its allocated resources, such as memory, processing power, and storage. </a:t>
            </a:r>
            <a:endParaRPr lang="en-US" dirty="0" smtClean="0"/>
          </a:p>
          <a:p>
            <a:pPr algn="just"/>
            <a:r>
              <a:rPr lang="en-US" dirty="0" smtClean="0"/>
              <a:t>With </a:t>
            </a:r>
            <a:r>
              <a:rPr lang="en-US" dirty="0"/>
              <a:t>virtualization, organizations can switch between different operating systems on the same server without rebooting. </a:t>
            </a:r>
          </a:p>
          <a:p>
            <a:pPr algn="just"/>
            <a:r>
              <a:rPr lang="en-US" dirty="0"/>
              <a:t>Virtual machines and hypervisors are two important concepts in virtualization.</a:t>
            </a:r>
          </a:p>
          <a:p>
            <a:endParaRPr lang="en-US" dirty="0"/>
          </a:p>
        </p:txBody>
      </p:sp>
    </p:spTree>
    <p:extLst>
      <p:ext uri="{BB962C8B-B14F-4D97-AF65-F5344CB8AC3E}">
        <p14:creationId xmlns:p14="http://schemas.microsoft.com/office/powerpoint/2010/main" val="1434614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fontScale="62500" lnSpcReduction="20000"/>
          </a:bodyPr>
          <a:lstStyle/>
          <a:p>
            <a:pPr algn="just"/>
            <a:r>
              <a:rPr lang="en-US" b="1" dirty="0"/>
              <a:t>Virtual machine</a:t>
            </a:r>
          </a:p>
          <a:p>
            <a:pPr algn="just"/>
            <a:r>
              <a:rPr lang="en-US" dirty="0"/>
              <a:t>A </a:t>
            </a:r>
            <a:r>
              <a:rPr lang="en-US" i="1" dirty="0"/>
              <a:t>virtual machine</a:t>
            </a:r>
            <a:r>
              <a:rPr lang="en-US" dirty="0"/>
              <a:t> is a software-defined computer that runs on a physical computer with a separate operating system and computing resources. The physical computer is called the </a:t>
            </a:r>
            <a:r>
              <a:rPr lang="en-US" i="1" dirty="0"/>
              <a:t>host machine</a:t>
            </a:r>
            <a:r>
              <a:rPr lang="en-US" dirty="0"/>
              <a:t> and virtual machines are </a:t>
            </a:r>
            <a:r>
              <a:rPr lang="en-US" i="1" dirty="0"/>
              <a:t>guest machines</a:t>
            </a:r>
            <a:r>
              <a:rPr lang="en-US" dirty="0"/>
              <a:t>. Multiple virtual machines can run on a single physical machine. Virtual machines are abstracted from the computer hardware by a hypervisor.</a:t>
            </a:r>
          </a:p>
          <a:p>
            <a:pPr algn="just"/>
            <a:r>
              <a:rPr lang="en-US" b="1" dirty="0"/>
              <a:t>Hypervisor</a:t>
            </a:r>
          </a:p>
          <a:p>
            <a:pPr algn="just"/>
            <a:r>
              <a:rPr lang="en-US" dirty="0"/>
              <a:t>The </a:t>
            </a:r>
            <a:r>
              <a:rPr lang="en-US" i="1" dirty="0"/>
              <a:t>hypervisor</a:t>
            </a:r>
            <a:r>
              <a:rPr lang="en-US" dirty="0"/>
              <a:t> is a software component that manages multiple virtual machines in a computer. It ensures that each virtual machine gets the allocated resources and does not interfere with the operation of other virtual machines. There are two types of hypervisors.</a:t>
            </a:r>
          </a:p>
          <a:p>
            <a:pPr marL="0" indent="0" algn="just">
              <a:buNone/>
            </a:pPr>
            <a:r>
              <a:rPr lang="en-US" b="1" i="1" dirty="0"/>
              <a:t>Type 1 hypervisor</a:t>
            </a:r>
            <a:endParaRPr lang="en-US" b="1" dirty="0"/>
          </a:p>
          <a:p>
            <a:pPr algn="just"/>
            <a:r>
              <a:rPr lang="en-US" dirty="0"/>
              <a:t>A type 1 hypervisor, or bare-metal hypervisor, is a hypervisor program installed directly on the computer’s hardware instead of the operating system. Therefore, type 1 hypervisors have better performance and are commonly used by enterprise applications. KVM uses the type 1 hypervisor to host multiple virtual machines on the Linux operating system.</a:t>
            </a:r>
          </a:p>
          <a:p>
            <a:pPr marL="0" indent="0" algn="just">
              <a:buNone/>
            </a:pPr>
            <a:r>
              <a:rPr lang="en-US" b="1" i="1" dirty="0"/>
              <a:t>Type 2 hypervisor</a:t>
            </a:r>
            <a:endParaRPr lang="en-US" b="1" dirty="0"/>
          </a:p>
          <a:p>
            <a:pPr algn="just"/>
            <a:r>
              <a:rPr lang="en-US" dirty="0"/>
              <a:t>Also known as a hosted hypervisor, the type 2 hypervisor is installed on an operating system. Type 2 hypervisors are suitable for end-user computing.</a:t>
            </a:r>
          </a:p>
          <a:p>
            <a:pPr algn="just"/>
            <a:endParaRPr lang="en-US" dirty="0"/>
          </a:p>
        </p:txBody>
      </p:sp>
    </p:spTree>
    <p:extLst>
      <p:ext uri="{BB962C8B-B14F-4D97-AF65-F5344CB8AC3E}">
        <p14:creationId xmlns:p14="http://schemas.microsoft.com/office/powerpoint/2010/main" val="20574170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2518</TotalTime>
  <Words>3236</Words>
  <Application>Microsoft Office PowerPoint</Application>
  <PresentationFormat>On-screen Show (4:3)</PresentationFormat>
  <Paragraphs>182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Virtualization </vt:lpstr>
      <vt:lpstr>Virtualization </vt:lpstr>
      <vt:lpstr>Why is virtualization important? </vt:lpstr>
      <vt:lpstr>Why virtualization?</vt:lpstr>
      <vt:lpstr>Virtualization example </vt:lpstr>
      <vt:lpstr>Virtualization example </vt:lpstr>
      <vt:lpstr>Virtualization example </vt:lpstr>
      <vt:lpstr>What is virtualization? </vt:lpstr>
      <vt:lpstr>PowerPoint Presentation</vt:lpstr>
      <vt:lpstr>PowerPoint Presentation</vt:lpstr>
      <vt:lpstr>Comparison</vt:lpstr>
      <vt:lpstr>Virtual Machine</vt:lpstr>
      <vt:lpstr>Approaches to Virtualization</vt:lpstr>
      <vt:lpstr>PowerPoint Presentation</vt:lpstr>
      <vt:lpstr>PowerPoint Presentation</vt:lpstr>
      <vt:lpstr>Conceptual organization of VM systems</vt:lpstr>
      <vt:lpstr>Conceptual organization of VM systems</vt:lpstr>
      <vt:lpstr>Illustration of operating system and app code in memory. </vt:lpstr>
      <vt:lpstr> Extending Privilege To A Hypervisor </vt:lpstr>
      <vt:lpstr> Different types of Virtualization  </vt:lpstr>
      <vt:lpstr>Storage virtualization </vt:lpstr>
      <vt:lpstr>Network Virtualization </vt:lpstr>
      <vt:lpstr>Data Virtualization  </vt:lpstr>
      <vt:lpstr>Application Virtualization</vt:lpstr>
      <vt:lpstr>Desktop Virtualization</vt:lpstr>
      <vt:lpstr>Desktop Virtualization</vt:lpstr>
      <vt:lpstr>How is virtualization different from cloud computing? </vt:lpstr>
      <vt:lpstr>How is server virtualization different from containerization? </vt:lpstr>
      <vt:lpstr>VM As A Digital Object </vt:lpstr>
      <vt:lpstr>VM As A Digital Object </vt:lpstr>
      <vt:lpstr>VM Migration </vt:lpstr>
      <vt:lpstr>VM Migration </vt:lpstr>
      <vt:lpstr>VM Migration </vt:lpstr>
      <vt:lpstr>Conflicting Goals For A Data Center Network </vt:lpstr>
      <vt:lpstr>Virtual Networks, Overlays, And Underlays </vt:lpstr>
      <vt:lpstr>Illustration of two virtual networks that each connect four VMs. Each virtual network forms an overlay. </vt:lpstr>
      <vt:lpstr>VLAN technology</vt:lpstr>
      <vt:lpstr>Scaling VLANs To A Data Center With VXLAN</vt:lpstr>
      <vt:lpstr>Network Address Translation (NAT) </vt:lpstr>
      <vt:lpstr>A container can clone the host’s IP address. </vt:lpstr>
      <vt:lpstr>A container can receive a new IP address. </vt:lpstr>
      <vt:lpstr>A container can use address translation.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dc:title>
  <dc:creator>Brijendra Singh</dc:creator>
  <cp:lastModifiedBy>Dell</cp:lastModifiedBy>
  <cp:revision>67</cp:revision>
  <dcterms:created xsi:type="dcterms:W3CDTF">2006-08-16T00:00:00Z</dcterms:created>
  <dcterms:modified xsi:type="dcterms:W3CDTF">2024-08-18T11:31:19Z</dcterms:modified>
</cp:coreProperties>
</file>