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97" r:id="rId3"/>
    <p:sldId id="498" r:id="rId4"/>
    <p:sldId id="499" r:id="rId5"/>
    <p:sldId id="489" r:id="rId6"/>
    <p:sldId id="454" r:id="rId7"/>
    <p:sldId id="477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91" r:id="rId17"/>
    <p:sldId id="465" r:id="rId18"/>
    <p:sldId id="483" r:id="rId19"/>
    <p:sldId id="485" r:id="rId20"/>
    <p:sldId id="466" r:id="rId21"/>
    <p:sldId id="467" r:id="rId22"/>
    <p:sldId id="468" r:id="rId23"/>
    <p:sldId id="500" r:id="rId24"/>
    <p:sldId id="501" r:id="rId25"/>
    <p:sldId id="486" r:id="rId26"/>
    <p:sldId id="487" r:id="rId27"/>
    <p:sldId id="469" r:id="rId28"/>
    <p:sldId id="492" r:id="rId29"/>
    <p:sldId id="470" r:id="rId30"/>
    <p:sldId id="493" r:id="rId31"/>
    <p:sldId id="471" r:id="rId32"/>
    <p:sldId id="494" r:id="rId33"/>
    <p:sldId id="472" r:id="rId34"/>
    <p:sldId id="495" r:id="rId35"/>
    <p:sldId id="473" r:id="rId36"/>
    <p:sldId id="496" r:id="rId37"/>
    <p:sldId id="4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Relationship Id="rId5" Type="http://schemas.openxmlformats.org/officeDocument/2006/relationships/image" Target="../media/image34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Relationship Id="rId6" Type="http://schemas.openxmlformats.org/officeDocument/2006/relationships/image" Target="../media/image20.wmf"/><Relationship Id="rId5" Type="http://schemas.openxmlformats.org/officeDocument/2006/relationships/image" Target="../media/image30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8.wmf"/><Relationship Id="rId1" Type="http://schemas.openxmlformats.org/officeDocument/2006/relationships/image" Target="../media/image32.wmf"/><Relationship Id="rId6" Type="http://schemas.openxmlformats.org/officeDocument/2006/relationships/image" Target="../media/image20.wmf"/><Relationship Id="rId5" Type="http://schemas.openxmlformats.org/officeDocument/2006/relationships/image" Target="../media/image30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9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9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3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4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4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37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0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3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2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1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0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43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0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9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0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0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0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95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4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Duplicate elimination follows from the definition of a relation</a:t>
            </a:r>
            <a:r>
              <a:rPr lang="en-US" baseline="0" dirty="0">
                <a:solidFill>
                  <a:schemeClr val="bg1">
                    <a:lumMod val="50000"/>
                  </a:schemeClr>
                </a:solidFill>
              </a:rPr>
              <a:t> as a “set” of tuples.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9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3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5988-4918-427C-A659-3547D6B81258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D45B-D4C6-4F34-9BD0-4B9A5A7C1240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2255-BB4C-4EF4-BCF9-1EE0F7BA0E5A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852-1DED-49B9-B3ED-5F9F58CA7909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6DA7-8DD8-455E-9186-F899F4162419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F456-3E4B-43F4-97CA-00EF431147B0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29FB-BDC1-40A6-9665-C0DE905951C7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0A9C-20FC-4FBF-B3D2-2C964A302B31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C156-D8F9-404F-A8E7-A2C2FFE470F1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AD8B-D708-46CD-AD6A-04D915F6F954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D68-C89D-4795-9B4C-29827EAF877C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54A9-DEF9-4B38-9F89-D0D96D68F955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7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9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9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9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9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3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20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90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6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9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4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9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772400" cy="33528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Relational </a:t>
            </a:r>
            <a:r>
              <a:rPr lang="en-US" sz="6600" dirty="0"/>
              <a:t>Algebra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Selection: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Selects rows that satisfy the selection </a:t>
            </a:r>
            <a:r>
              <a:rPr lang="en-US" sz="2000" i="1" dirty="0"/>
              <a:t>condition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the input relation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544913"/>
              </p:ext>
            </p:extLst>
          </p:nvPr>
        </p:nvGraphicFramePr>
        <p:xfrm>
          <a:off x="609600" y="45074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" name="Document" r:id="rId4" imgW="4398963" imgH="2365375" progId="Word.Document.8">
                  <p:embed/>
                </p:oleObj>
              </mc:Choice>
              <mc:Fallback>
                <p:oleObj name="Document" r:id="rId4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074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33600" y="6031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089876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4076344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37114"/>
              </p:ext>
            </p:extLst>
          </p:nvPr>
        </p:nvGraphicFramePr>
        <p:xfrm>
          <a:off x="2353009" y="1219200"/>
          <a:ext cx="24717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3" name="Equation" r:id="rId6" imgW="939392" imgH="241195" progId="Equation.3">
                  <p:embed/>
                </p:oleObj>
              </mc:Choice>
              <mc:Fallback>
                <p:oleObj name="Equation" r:id="rId6" imgW="939392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09" y="1219200"/>
                        <a:ext cx="24717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95416"/>
              </p:ext>
            </p:extLst>
          </p:nvPr>
        </p:nvGraphicFramePr>
        <p:xfrm>
          <a:off x="2541084" y="3200400"/>
          <a:ext cx="24749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4" name="Equation" r:id="rId8" imgW="2476440" imgH="685800" progId="Equation.3">
                  <p:embed/>
                </p:oleObj>
              </mc:Choice>
              <mc:Fallback>
                <p:oleObj name="Equation" r:id="rId8" imgW="2476440" imgH="685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084" y="3200400"/>
                        <a:ext cx="24749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425836"/>
              </p:ext>
            </p:extLst>
          </p:nvPr>
        </p:nvGraphicFramePr>
        <p:xfrm>
          <a:off x="4737936" y="4486540"/>
          <a:ext cx="3935328" cy="134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5" name="Document" r:id="rId10" imgW="4702175" imgH="1695450" progId="Word.Document.8">
                  <p:embed/>
                </p:oleObj>
              </mc:Choice>
              <mc:Fallback>
                <p:oleObj name="Document" r:id="rId10" imgW="4702175" imgH="169545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936" y="4486540"/>
                        <a:ext cx="3935328" cy="1349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triped Right Arrow 12"/>
          <p:cNvSpPr/>
          <p:nvPr/>
        </p:nvSpPr>
        <p:spPr>
          <a:xfrm>
            <a:off x="4264350" y="4717991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Composition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/>
              <a:t>The output </a:t>
            </a:r>
            <a:r>
              <a:rPr lang="en-US" sz="2400" dirty="0"/>
              <a:t>relation can be the </a:t>
            </a:r>
            <a:r>
              <a:rPr lang="en-US" sz="2400" i="1" dirty="0"/>
              <a:t>input </a:t>
            </a:r>
            <a:r>
              <a:rPr lang="en-US" sz="2400" dirty="0"/>
              <a:t>for another relational algebra operation!  (</a:t>
            </a:r>
            <a:r>
              <a:rPr lang="en-US" sz="2400" i="1" dirty="0">
                <a:solidFill>
                  <a:srgbClr val="0070C0"/>
                </a:solidFill>
              </a:rPr>
              <a:t>Operator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composition</a:t>
            </a:r>
            <a:r>
              <a:rPr lang="en-US" sz="2400" dirty="0"/>
              <a:t>)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48319"/>
              </p:ext>
            </p:extLst>
          </p:nvPr>
        </p:nvGraphicFramePr>
        <p:xfrm>
          <a:off x="532896" y="3819895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0" name="Document" r:id="rId4" imgW="4398963" imgH="2365375" progId="Word.Document.8">
                  <p:embed/>
                </p:oleObj>
              </mc:Choice>
              <mc:Fallback>
                <p:oleObj name="Document" r:id="rId4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96" y="3819895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6896" y="53438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696" y="3351027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0038" y="3353526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06FA"/>
                </a:solidFill>
              </a:rPr>
              <a:t>Intermediate Relation: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22501"/>
              </p:ext>
            </p:extLst>
          </p:nvPr>
        </p:nvGraphicFramePr>
        <p:xfrm>
          <a:off x="4857549" y="3808007"/>
          <a:ext cx="3935328" cy="134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" name="Document" r:id="rId6" imgW="4702175" imgH="1695450" progId="Word.Document.8">
                  <p:embed/>
                </p:oleObj>
              </mc:Choice>
              <mc:Fallback>
                <p:oleObj name="Document" r:id="rId6" imgW="4702175" imgH="169545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549" y="3808007"/>
                        <a:ext cx="3935328" cy="1349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0509"/>
              </p:ext>
            </p:extLst>
          </p:nvPr>
        </p:nvGraphicFramePr>
        <p:xfrm>
          <a:off x="2381600" y="2610183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" name="Equation" r:id="rId8" imgW="4883150" imgH="855663" progId="Equation.3">
                  <p:embed/>
                </p:oleObj>
              </mc:Choice>
              <mc:Fallback>
                <p:oleObj name="Equation" r:id="rId8" imgW="4883150" imgH="8556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00" y="2610183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643938"/>
              </p:ext>
            </p:extLst>
          </p:nvPr>
        </p:nvGraphicFramePr>
        <p:xfrm>
          <a:off x="5410200" y="5434568"/>
          <a:ext cx="289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" name="Document" r:id="rId10" imgW="3117850" imgH="1692275" progId="Word.Document.8">
                  <p:embed/>
                </p:oleObj>
              </mc:Choice>
              <mc:Fallback>
                <p:oleObj name="Document" r:id="rId10" imgW="3117850" imgH="169227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34568"/>
                        <a:ext cx="2895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0" y="502920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Output Relation: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22788" y="2514599"/>
            <a:ext cx="2056049" cy="684913"/>
          </a:xfrm>
          <a:prstGeom prst="roundRect">
            <a:avLst/>
          </a:prstGeom>
          <a:noFill/>
          <a:ln w="22225"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50812" y="3184736"/>
            <a:ext cx="120194" cy="303027"/>
          </a:xfrm>
          <a:prstGeom prst="straightConnector1">
            <a:avLst/>
          </a:prstGeom>
          <a:ln w="22225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62200" y="2480416"/>
            <a:ext cx="4419600" cy="796184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276600"/>
            <a:ext cx="1219200" cy="2067295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Union: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dirty="0">
                <a:solidFill>
                  <a:srgbClr val="0070C0"/>
                </a:solidFill>
              </a:rPr>
              <a:t>union-compatible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sz="2000" dirty="0"/>
              <a:t>Same number of fields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sz="2000" dirty="0"/>
              <a:t>`Corresponding’ fields have the same type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</a:t>
            </a:r>
            <a:r>
              <a:rPr lang="en-US" sz="2000" dirty="0">
                <a:solidFill>
                  <a:srgbClr val="0070C0"/>
                </a:solidFill>
              </a:rPr>
              <a:t>“in either” </a:t>
            </a:r>
            <a:r>
              <a:rPr lang="en-US" sz="2000" dirty="0"/>
              <a:t>R or S </a:t>
            </a:r>
            <a:r>
              <a:rPr lang="en-US" sz="2000" dirty="0">
                <a:solidFill>
                  <a:srgbClr val="0070C0"/>
                </a:solidFill>
              </a:rPr>
              <a:t>“or both”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885208"/>
              </p:ext>
            </p:extLst>
          </p:nvPr>
        </p:nvGraphicFramePr>
        <p:xfrm>
          <a:off x="2895600" y="5234081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0" name="Document" r:id="rId4" imgW="4398963" imgH="2365375" progId="Word.Document.8">
                  <p:embed/>
                </p:oleObj>
              </mc:Choice>
              <mc:Fallback>
                <p:oleObj name="Document" r:id="rId4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34081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35916" y="6342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670333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4280073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54302" y="1384611"/>
            <a:ext cx="955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R U S</a:t>
            </a:r>
            <a:endParaRPr lang="en-US" dirty="0"/>
          </a:p>
        </p:txBody>
      </p:sp>
      <p:graphicFrame>
        <p:nvGraphicFramePr>
          <p:cNvPr id="18" name="Object 1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36898"/>
              </p:ext>
            </p:extLst>
          </p:nvPr>
        </p:nvGraphicFramePr>
        <p:xfrm>
          <a:off x="381000" y="5230546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1" name="Document" r:id="rId6" imgW="4235450" imgH="2208213" progId="Word.Document.8">
                  <p:embed/>
                </p:oleObj>
              </mc:Choice>
              <mc:Fallback>
                <p:oleObj name="Document" r:id="rId6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30546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109048"/>
              </p:ext>
            </p:extLst>
          </p:nvPr>
        </p:nvGraphicFramePr>
        <p:xfrm>
          <a:off x="5867400" y="4800600"/>
          <a:ext cx="3175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2" name="Document" r:id="rId8" imgW="4471988" imgH="2947988" progId="Word.Document.8">
                  <p:embed/>
                </p:oleObj>
              </mc:Choice>
              <mc:Fallback>
                <p:oleObj name="Document" r:id="rId8" imgW="4471988" imgH="294798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3175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88257"/>
              </p:ext>
            </p:extLst>
          </p:nvPr>
        </p:nvGraphicFramePr>
        <p:xfrm>
          <a:off x="2251948" y="4121839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63" name="Equation" r:id="rId10" imgW="1155600" imgH="342720" progId="Equation.3">
                  <p:embed/>
                </p:oleObj>
              </mc:Choice>
              <mc:Fallback>
                <p:oleObj name="Equation" r:id="rId10" imgW="1155600" imgH="3427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948" y="4121839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19200" y="63106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5408063" y="5257800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21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Intersection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Intersection: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i="1" dirty="0"/>
              <a:t>union-compatible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</a:t>
            </a:r>
            <a:r>
              <a:rPr lang="en-US" sz="2000" dirty="0">
                <a:solidFill>
                  <a:srgbClr val="0070C0"/>
                </a:solidFill>
              </a:rPr>
              <a:t>“in both” </a:t>
            </a:r>
            <a:r>
              <a:rPr lang="en-US" sz="2000" dirty="0"/>
              <a:t>R and 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4340" y="4227653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25099" y="1355222"/>
                <a:ext cx="1124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099" y="1355222"/>
                <a:ext cx="112485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617611"/>
              </p:ext>
            </p:extLst>
          </p:nvPr>
        </p:nvGraphicFramePr>
        <p:xfrm>
          <a:off x="6037744" y="4640919"/>
          <a:ext cx="2811463" cy="100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0" name="Document" r:id="rId5" imgW="4337050" imgH="1500188" progId="Word.Document.8">
                  <p:embed/>
                </p:oleObj>
              </mc:Choice>
              <mc:Fallback>
                <p:oleObj name="Document" r:id="rId5" imgW="4337050" imgH="150018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744" y="4640919"/>
                        <a:ext cx="2811463" cy="1002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384072"/>
              </p:ext>
            </p:extLst>
          </p:nvPr>
        </p:nvGraphicFramePr>
        <p:xfrm>
          <a:off x="2133600" y="335280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1" name="Equation" r:id="rId7" imgW="1155600" imgH="342720" progId="Equation.3">
                  <p:embed/>
                </p:oleObj>
              </mc:Choice>
              <mc:Fallback>
                <p:oleObj name="Equation" r:id="rId7" imgW="1155600" imgH="34272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539528"/>
              </p:ext>
            </p:extLst>
          </p:nvPr>
        </p:nvGraphicFramePr>
        <p:xfrm>
          <a:off x="2895600" y="4670333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2" name="Document" r:id="rId9" imgW="4398963" imgH="2365375" progId="Word.Document.8">
                  <p:embed/>
                </p:oleObj>
              </mc:Choice>
              <mc:Fallback>
                <p:oleObj name="Document" r:id="rId9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70333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35916" y="57791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00" y="4106585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2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638718"/>
              </p:ext>
            </p:extLst>
          </p:nvPr>
        </p:nvGraphicFramePr>
        <p:xfrm>
          <a:off x="381000" y="4666798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83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66798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19200" y="5746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5486400" y="4640482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3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Set-Difference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Set-Difference: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i="1" dirty="0"/>
              <a:t>union-compatible</a:t>
            </a:r>
            <a:endParaRPr lang="en-US" sz="2000" dirty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in R </a:t>
            </a:r>
            <a:r>
              <a:rPr lang="en-US" sz="2000" dirty="0">
                <a:solidFill>
                  <a:srgbClr val="0070C0"/>
                </a:solidFill>
              </a:rPr>
              <a:t>“but not” </a:t>
            </a:r>
            <a:r>
              <a:rPr lang="en-US" sz="2000" dirty="0"/>
              <a:t>in 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5500" y="4116718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71800" y="1355222"/>
                <a:ext cx="1147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355222"/>
                <a:ext cx="11473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34875"/>
              </p:ext>
            </p:extLst>
          </p:nvPr>
        </p:nvGraphicFramePr>
        <p:xfrm>
          <a:off x="5943600" y="4682384"/>
          <a:ext cx="304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0" name="Document" r:id="rId5" imgW="4332288" imgH="1200150" progId="Word.Document.8">
                  <p:embed/>
                </p:oleObj>
              </mc:Choice>
              <mc:Fallback>
                <p:oleObj name="Document" r:id="rId5" imgW="4332288" imgH="120015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82384"/>
                        <a:ext cx="3048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600637"/>
              </p:ext>
            </p:extLst>
          </p:nvPr>
        </p:nvGraphicFramePr>
        <p:xfrm>
          <a:off x="2133600" y="3394816"/>
          <a:ext cx="10810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1" name="Equation" r:id="rId7" imgW="1079280" imgH="342720" progId="Equation.3">
                  <p:embed/>
                </p:oleObj>
              </mc:Choice>
              <mc:Fallback>
                <p:oleObj name="Equation" r:id="rId7" imgW="1079280" imgH="34272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94816"/>
                        <a:ext cx="10810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75410"/>
              </p:ext>
            </p:extLst>
          </p:nvPr>
        </p:nvGraphicFramePr>
        <p:xfrm>
          <a:off x="2895600" y="4670333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2" name="Document" r:id="rId9" imgW="4398963" imgH="2365375" progId="Word.Document.8">
                  <p:embed/>
                </p:oleObj>
              </mc:Choice>
              <mc:Fallback>
                <p:oleObj name="Document" r:id="rId9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70333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35916" y="57791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4106585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1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450269"/>
              </p:ext>
            </p:extLst>
          </p:nvPr>
        </p:nvGraphicFramePr>
        <p:xfrm>
          <a:off x="381000" y="4666798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3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66798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9200" y="5746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5486400" y="4640482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Cross-Product and Renaming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Cross Product: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Each row of R is paired with each row of 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concatenates S1’s and R1’s schemas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Conflict</a:t>
            </a:r>
            <a:r>
              <a:rPr lang="en-US" sz="2000" dirty="0"/>
              <a:t>:  R and S might have the same field 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Solution</a:t>
            </a:r>
            <a:r>
              <a:rPr lang="en-US" sz="2000" dirty="0"/>
              <a:t>: Rename fields using the “Renaming Operator”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Renaming: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1540" y="3810000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𝑹𝑿𝑺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519121"/>
              </p:ext>
            </p:extLst>
          </p:nvPr>
        </p:nvGraphicFramePr>
        <p:xfrm>
          <a:off x="2139950" y="4075113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3" name="Equation" r:id="rId5" imgW="1028520" imgH="342720" progId="Equation.3">
                  <p:embed/>
                </p:oleObj>
              </mc:Choice>
              <mc:Fallback>
                <p:oleObj name="Equation" r:id="rId5" imgW="10285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075113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163711"/>
              </p:ext>
            </p:extLst>
          </p:nvPr>
        </p:nvGraphicFramePr>
        <p:xfrm>
          <a:off x="2442580" y="3276600"/>
          <a:ext cx="1789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4" name="Equation" r:id="rId7" imgW="1790640" imgH="482400" progId="Equation.3">
                  <p:embed/>
                </p:oleObj>
              </mc:Choice>
              <mc:Fallback>
                <p:oleObj name="Equation" r:id="rId7" imgW="1790640" imgH="482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580" y="3276600"/>
                        <a:ext cx="1789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81064"/>
              </p:ext>
            </p:extLst>
          </p:nvPr>
        </p:nvGraphicFramePr>
        <p:xfrm>
          <a:off x="4962827" y="4348163"/>
          <a:ext cx="4714573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5" name="Document" r:id="rId9" imgW="6991350" imgH="2908300" progId="Word.Document.8">
                  <p:embed/>
                </p:oleObj>
              </mc:Choice>
              <mc:Fallback>
                <p:oleObj name="Document" r:id="rId9" imgW="6991350" imgH="29083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27" y="4348163"/>
                        <a:ext cx="4714573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stCxn id="39" idx="2"/>
          </p:cNvCxnSpPr>
          <p:nvPr/>
        </p:nvCxnSpPr>
        <p:spPr>
          <a:xfrm flipH="1">
            <a:off x="4648200" y="4554908"/>
            <a:ext cx="2864678" cy="1731179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4548504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31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98822"/>
              </p:ext>
            </p:extLst>
          </p:nvPr>
        </p:nvGraphicFramePr>
        <p:xfrm>
          <a:off x="381000" y="4937797"/>
          <a:ext cx="21336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6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37797"/>
                        <a:ext cx="21336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19200" y="60178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32162" y="4267200"/>
            <a:ext cx="347236" cy="28770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39260" y="4267200"/>
            <a:ext cx="347236" cy="28770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626684" y="6310300"/>
            <a:ext cx="6629400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Conflict</a:t>
            </a:r>
            <a:r>
              <a:rPr lang="en-US" dirty="0">
                <a:solidFill>
                  <a:schemeClr val="bg1"/>
                </a:solidFill>
              </a:rPr>
              <a:t>:  Both S1 and R1 have a field called </a:t>
            </a:r>
            <a:r>
              <a:rPr lang="en-US" i="1" dirty="0" err="1">
                <a:solidFill>
                  <a:schemeClr val="bg1"/>
                </a:solidFill>
              </a:rPr>
              <a:t>sid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41520"/>
              </p:ext>
            </p:extLst>
          </p:nvPr>
        </p:nvGraphicFramePr>
        <p:xfrm>
          <a:off x="2573496" y="495202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37" name="Document" r:id="rId13" imgW="3405188" imgH="1689100" progId="Word.Document.8">
                  <p:embed/>
                </p:oleObj>
              </mc:Choice>
              <mc:Fallback>
                <p:oleObj name="Document" r:id="rId13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96" y="495202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6833" y="5892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1" name="Striped Right Arrow 20"/>
          <p:cNvSpPr/>
          <p:nvPr/>
        </p:nvSpPr>
        <p:spPr>
          <a:xfrm>
            <a:off x="4732724" y="4917836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8200" y="4554908"/>
            <a:ext cx="757580" cy="1755392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2" grpId="0"/>
      <p:bldP spid="7" grpId="0" animBg="1"/>
      <p:bldP spid="39" grpId="0" animBg="1"/>
      <p:bldP spid="40" grpId="0" animBg="1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Cross-Product and Renaming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Cross Product: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Each row of R is paired with each row of 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concatenates S1’s and R1’s schemas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Conflict</a:t>
            </a:r>
            <a:r>
              <a:rPr lang="en-US" sz="2000" dirty="0"/>
              <a:t>:  R and S might have the same field 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Solution</a:t>
            </a:r>
            <a:r>
              <a:rPr lang="en-US" sz="2000" dirty="0"/>
              <a:t>: Rename fields using the “Renaming Operator”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Renaming: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1540" y="3810000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𝑹𝑿𝑺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885567"/>
              </p:ext>
            </p:extLst>
          </p:nvPr>
        </p:nvGraphicFramePr>
        <p:xfrm>
          <a:off x="2139950" y="4075113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5" name="Equation" r:id="rId5" imgW="1028520" imgH="342720" progId="Equation.3">
                  <p:embed/>
                </p:oleObj>
              </mc:Choice>
              <mc:Fallback>
                <p:oleObj name="Equation" r:id="rId5" imgW="10285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075113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25111"/>
              </p:ext>
            </p:extLst>
          </p:nvPr>
        </p:nvGraphicFramePr>
        <p:xfrm>
          <a:off x="2442580" y="3276600"/>
          <a:ext cx="1789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6" name="Equation" r:id="rId7" imgW="1790640" imgH="482400" progId="Equation.3">
                  <p:embed/>
                </p:oleObj>
              </mc:Choice>
              <mc:Fallback>
                <p:oleObj name="Equation" r:id="rId7" imgW="179064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580" y="3276600"/>
                        <a:ext cx="1789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32084"/>
              </p:ext>
            </p:extLst>
          </p:nvPr>
        </p:nvGraphicFramePr>
        <p:xfrm>
          <a:off x="4962827" y="4348163"/>
          <a:ext cx="4714573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7" name="Document" r:id="rId9" imgW="6991350" imgH="2908300" progId="Word.Document.8">
                  <p:embed/>
                </p:oleObj>
              </mc:Choice>
              <mc:Fallback>
                <p:oleObj name="Document" r:id="rId9" imgW="6991350" imgH="29083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27" y="4348163"/>
                        <a:ext cx="4714573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81200" y="4548504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31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199864"/>
              </p:ext>
            </p:extLst>
          </p:nvPr>
        </p:nvGraphicFramePr>
        <p:xfrm>
          <a:off x="381000" y="4937797"/>
          <a:ext cx="21336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8"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37797"/>
                        <a:ext cx="21336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19200" y="60178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62365"/>
              </p:ext>
            </p:extLst>
          </p:nvPr>
        </p:nvGraphicFramePr>
        <p:xfrm>
          <a:off x="2573496" y="495202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9" name="Document" r:id="rId13" imgW="3405188" imgH="1689100" progId="Word.Document.8">
                  <p:embed/>
                </p:oleObj>
              </mc:Choice>
              <mc:Fallback>
                <p:oleObj name="Document" r:id="rId13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96" y="495202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6833" y="5892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1" name="Striped Right Arrow 20"/>
          <p:cNvSpPr/>
          <p:nvPr/>
        </p:nvSpPr>
        <p:spPr>
          <a:xfrm>
            <a:off x="4732724" y="4917836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32046"/>
              </p:ext>
            </p:extLst>
          </p:nvPr>
        </p:nvGraphicFramePr>
        <p:xfrm>
          <a:off x="4254500" y="6226175"/>
          <a:ext cx="4824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0" name="Equation" r:id="rId15" imgW="4825800" imgH="482400" progId="Equation.3">
                  <p:embed/>
                </p:oleObj>
              </mc:Choice>
              <mc:Fallback>
                <p:oleObj name="Equation" r:id="rId15" imgW="4825800" imgH="4824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6226175"/>
                        <a:ext cx="4824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0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(Theta) Join </a:t>
            </a:r>
            <a:r>
              <a:rPr lang="en-US" sz="2600" dirty="0"/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It usually includes fewer tuples than cross-product</a:t>
            </a:r>
          </a:p>
          <a:p>
            <a:pPr lvl="1">
              <a:buFont typeface="Wingdings" pitchFamily="2" charset="2"/>
              <a:buChar char="§"/>
            </a:pPr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9918" y="4008467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354005"/>
              </p:ext>
            </p:extLst>
          </p:nvPr>
        </p:nvGraphicFramePr>
        <p:xfrm>
          <a:off x="2768695" y="1447800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8" name="Equation" r:id="rId4" imgW="2895480" imgH="507960" progId="Equation.3">
                  <p:embed/>
                </p:oleObj>
              </mc:Choice>
              <mc:Fallback>
                <p:oleObj name="Equation" r:id="rId4" imgW="2895480" imgH="5079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95" y="1447800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032689"/>
              </p:ext>
            </p:extLst>
          </p:nvPr>
        </p:nvGraphicFramePr>
        <p:xfrm>
          <a:off x="2205526" y="4543712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9" name="Document" r:id="rId6" imgW="3405188" imgH="1689100" progId="Word.Document.8">
                  <p:embed/>
                </p:oleObj>
              </mc:Choice>
              <mc:Fallback>
                <p:oleObj name="Document" r:id="rId6" imgW="3405188" imgH="16891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526" y="4543712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01559"/>
              </p:ext>
            </p:extLst>
          </p:nvPr>
        </p:nvGraphicFramePr>
        <p:xfrm>
          <a:off x="2257425" y="2997623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0" name="Equation" r:id="rId8" imgW="4297363" imgH="944563" progId="Equation.3">
                  <p:embed/>
                </p:oleObj>
              </mc:Choice>
              <mc:Fallback>
                <p:oleObj name="Equation" r:id="rId8" imgW="4297363" imgH="9445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997623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82305" y="565489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0287" y="4008467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6" name="Object 2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640314"/>
              </p:ext>
            </p:extLst>
          </p:nvPr>
        </p:nvGraphicFramePr>
        <p:xfrm>
          <a:off x="152400" y="4547745"/>
          <a:ext cx="2011110" cy="116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1" name="Document" r:id="rId10" imgW="4235450" imgH="2208213" progId="Word.Document.8">
                  <p:embed/>
                </p:oleObj>
              </mc:Choice>
              <mc:Fallback>
                <p:oleObj name="Document" r:id="rId10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547745"/>
                        <a:ext cx="2011110" cy="116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68110" y="56278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graphicFrame>
        <p:nvGraphicFramePr>
          <p:cNvPr id="21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028136"/>
              </p:ext>
            </p:extLst>
          </p:nvPr>
        </p:nvGraphicFramePr>
        <p:xfrm>
          <a:off x="4791696" y="4530201"/>
          <a:ext cx="4199903" cy="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22" name="Document" r:id="rId12" imgW="8307388" imgH="1620838" progId="Word.Document.8">
                  <p:embed/>
                </p:oleObj>
              </mc:Choice>
              <mc:Fallback>
                <p:oleObj name="Document" r:id="rId12" imgW="8307388" imgH="162083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696" y="4530201"/>
                        <a:ext cx="4199903" cy="8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4793482" y="4377799"/>
            <a:ext cx="475006" cy="103240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053130" y="4368540"/>
            <a:ext cx="475006" cy="103240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09800" y="6232733"/>
            <a:ext cx="6324600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Will be redundant “if” the condition is S1.sid = R1.sid!</a:t>
            </a:r>
          </a:p>
        </p:txBody>
      </p:sp>
      <p:cxnSp>
        <p:nvCxnSpPr>
          <p:cNvPr id="29" name="Straight Arrow Connector 28"/>
          <p:cNvCxnSpPr>
            <a:stCxn id="22" idx="2"/>
          </p:cNvCxnSpPr>
          <p:nvPr/>
        </p:nvCxnSpPr>
        <p:spPr>
          <a:xfrm>
            <a:off x="5030985" y="5410200"/>
            <a:ext cx="589209" cy="822533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 flipH="1">
            <a:off x="5620194" y="5410200"/>
            <a:ext cx="1627710" cy="822533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riped Right Arrow 18"/>
          <p:cNvSpPr/>
          <p:nvPr/>
        </p:nvSpPr>
        <p:spPr>
          <a:xfrm>
            <a:off x="4339490" y="4495800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  <p:bldP spid="27" grpId="0"/>
      <p:bldP spid="22" grpId="0" animBg="1"/>
      <p:bldP spid="30" grpId="0" animBg="1"/>
      <p:bldP spid="23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Equi</a:t>
            </a:r>
            <a:r>
              <a:rPr lang="en-US" sz="2400" dirty="0"/>
              <a:t>-Join:</a:t>
            </a:r>
            <a:r>
              <a:rPr lang="en-US" sz="2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special case of theta join where the condition </a:t>
            </a:r>
            <a:r>
              <a:rPr lang="en-US" sz="2000" i="1" dirty="0"/>
              <a:t>c</a:t>
            </a:r>
            <a:r>
              <a:rPr lang="en-US" sz="2000" dirty="0"/>
              <a:t> contains only </a:t>
            </a:r>
            <a:r>
              <a:rPr lang="en-US" sz="2000" b="1" i="1" dirty="0"/>
              <a:t>equalities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cross-product, </a:t>
            </a: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sz="2000" i="1" dirty="0">
                <a:solidFill>
                  <a:srgbClr val="0070C0"/>
                </a:solidFill>
              </a:rPr>
              <a:t>but only one copy of the fields for which equality is specified”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Natural Join: 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Equijoin on </a:t>
            </a:r>
            <a:r>
              <a:rPr lang="en-US" sz="2000" i="1" dirty="0">
                <a:solidFill>
                  <a:srgbClr val="0070C0"/>
                </a:solidFill>
              </a:rPr>
              <a:t>“all”</a:t>
            </a:r>
            <a:r>
              <a:rPr lang="en-US" sz="2000" dirty="0"/>
              <a:t> common fields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5104686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79338"/>
              </p:ext>
            </p:extLst>
          </p:nvPr>
        </p:nvGraphicFramePr>
        <p:xfrm>
          <a:off x="2121484" y="1397238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2" name="Equation" r:id="rId4" imgW="2895480" imgH="507960" progId="Equation.3">
                  <p:embed/>
                </p:oleObj>
              </mc:Choice>
              <mc:Fallback>
                <p:oleObj name="Equation" r:id="rId4" imgW="28954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84" y="1397238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916698"/>
              </p:ext>
            </p:extLst>
          </p:nvPr>
        </p:nvGraphicFramePr>
        <p:xfrm>
          <a:off x="2133600" y="4518716"/>
          <a:ext cx="33147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3" name="Equation" r:id="rId6" imgW="3314520" imgH="558720" progId="Equation.3">
                  <p:embed/>
                </p:oleObj>
              </mc:Choice>
              <mc:Fallback>
                <p:oleObj name="Equation" r:id="rId6" imgW="3314520" imgH="558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18716"/>
                        <a:ext cx="33147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21419"/>
              </p:ext>
            </p:extLst>
          </p:nvPr>
        </p:nvGraphicFramePr>
        <p:xfrm>
          <a:off x="5217920" y="5515159"/>
          <a:ext cx="3849880" cy="93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4" name="Document" r:id="rId8" imgW="7526338" imgH="1620838" progId="Word.Document.8">
                  <p:embed/>
                </p:oleObj>
              </mc:Choice>
              <mc:Fallback>
                <p:oleObj name="Document" r:id="rId8" imgW="7526338" imgH="16208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920" y="5515159"/>
                        <a:ext cx="3849880" cy="932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371930"/>
              </p:ext>
            </p:extLst>
          </p:nvPr>
        </p:nvGraphicFramePr>
        <p:xfrm>
          <a:off x="2514600" y="3276600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5" name="Equation" r:id="rId10" imgW="1079280" imgH="368280" progId="Equation.3">
                  <p:embed/>
                </p:oleObj>
              </mc:Choice>
              <mc:Fallback>
                <p:oleObj name="Equation" r:id="rId10" imgW="1079280" imgH="3682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524414"/>
              </p:ext>
            </p:extLst>
          </p:nvPr>
        </p:nvGraphicFramePr>
        <p:xfrm>
          <a:off x="2209800" y="5572123"/>
          <a:ext cx="2209800" cy="94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6" name="Document" r:id="rId12" imgW="3405188" imgH="1689100" progId="Word.Document.8">
                  <p:embed/>
                </p:oleObj>
              </mc:Choice>
              <mc:Fallback>
                <p:oleObj name="Document" r:id="rId12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72123"/>
                        <a:ext cx="2209800" cy="94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922" y="64630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147" y="5178318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66124"/>
              </p:ext>
            </p:extLst>
          </p:nvPr>
        </p:nvGraphicFramePr>
        <p:xfrm>
          <a:off x="156674" y="5567611"/>
          <a:ext cx="2011110" cy="102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7" name="Document" r:id="rId14" imgW="4235450" imgH="2208213" progId="Word.Document.8">
                  <p:embed/>
                </p:oleObj>
              </mc:Choice>
              <mc:Fallback>
                <p:oleObj name="Document" r:id="rId14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" y="5567611"/>
                        <a:ext cx="2011110" cy="102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7663" y="64630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92994" y="6366616"/>
            <a:ext cx="3722406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ONLY one </a:t>
            </a:r>
            <a:r>
              <a:rPr lang="en-US" sz="2000" dirty="0" err="1"/>
              <a:t>sid</a:t>
            </a:r>
            <a:r>
              <a:rPr lang="en-US" sz="2000" dirty="0"/>
              <a:t> column!</a:t>
            </a:r>
          </a:p>
        </p:txBody>
      </p:sp>
      <p:sp>
        <p:nvSpPr>
          <p:cNvPr id="20" name="Striped Right Arrow 19"/>
          <p:cNvSpPr/>
          <p:nvPr/>
        </p:nvSpPr>
        <p:spPr>
          <a:xfrm>
            <a:off x="4419600" y="5499222"/>
            <a:ext cx="7620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  <p:bldP spid="15" grpId="0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Equi</a:t>
            </a:r>
            <a:r>
              <a:rPr lang="en-US" sz="2400" dirty="0"/>
              <a:t>-Join:</a:t>
            </a:r>
            <a:r>
              <a:rPr lang="en-US" sz="2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special case of theta join where the condition </a:t>
            </a:r>
            <a:r>
              <a:rPr lang="en-US" sz="2000" i="1" dirty="0"/>
              <a:t>c</a:t>
            </a:r>
            <a:r>
              <a:rPr lang="en-US" sz="2000" dirty="0"/>
              <a:t> contains only </a:t>
            </a:r>
            <a:r>
              <a:rPr lang="en-US" sz="2000" b="1" i="1" dirty="0"/>
              <a:t>equalities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cross-product, </a:t>
            </a: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sz="2000" i="1" dirty="0">
                <a:solidFill>
                  <a:srgbClr val="0070C0"/>
                </a:solidFill>
              </a:rPr>
              <a:t>but only one copy of the fields for which equality is specified”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Natural Join: 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Equijoin on </a:t>
            </a:r>
            <a:r>
              <a:rPr lang="en-US" sz="2000" i="1" dirty="0">
                <a:solidFill>
                  <a:srgbClr val="0070C0"/>
                </a:solidFill>
              </a:rPr>
              <a:t>“all”</a:t>
            </a:r>
            <a:r>
              <a:rPr lang="en-US" sz="2000" dirty="0"/>
              <a:t> common fields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5104686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716762"/>
              </p:ext>
            </p:extLst>
          </p:nvPr>
        </p:nvGraphicFramePr>
        <p:xfrm>
          <a:off x="2121484" y="1397238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6" name="Equation" r:id="rId4" imgW="2895480" imgH="507960" progId="Equation.3">
                  <p:embed/>
                </p:oleObj>
              </mc:Choice>
              <mc:Fallback>
                <p:oleObj name="Equation" r:id="rId4" imgW="28954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84" y="1397238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21331"/>
              </p:ext>
            </p:extLst>
          </p:nvPr>
        </p:nvGraphicFramePr>
        <p:xfrm>
          <a:off x="2153745" y="4572000"/>
          <a:ext cx="1295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7" name="Equation" r:id="rId6" imgW="1295280" imgH="368280" progId="Equation.3">
                  <p:embed/>
                </p:oleObj>
              </mc:Choice>
              <mc:Fallback>
                <p:oleObj name="Equation" r:id="rId6" imgW="1295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745" y="4572000"/>
                        <a:ext cx="1295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666431"/>
              </p:ext>
            </p:extLst>
          </p:nvPr>
        </p:nvGraphicFramePr>
        <p:xfrm>
          <a:off x="5217920" y="5515159"/>
          <a:ext cx="3849880" cy="93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8" name="Document" r:id="rId8" imgW="7526338" imgH="1620838" progId="Word.Document.8">
                  <p:embed/>
                </p:oleObj>
              </mc:Choice>
              <mc:Fallback>
                <p:oleObj name="Document" r:id="rId8" imgW="7526338" imgH="16208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920" y="5515159"/>
                        <a:ext cx="3849880" cy="932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329912"/>
              </p:ext>
            </p:extLst>
          </p:nvPr>
        </p:nvGraphicFramePr>
        <p:xfrm>
          <a:off x="2514600" y="3276600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9" name="Equation" r:id="rId10" imgW="1079280" imgH="368280" progId="Equation.3">
                  <p:embed/>
                </p:oleObj>
              </mc:Choice>
              <mc:Fallback>
                <p:oleObj name="Equation" r:id="rId10" imgW="1079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51044"/>
              </p:ext>
            </p:extLst>
          </p:nvPr>
        </p:nvGraphicFramePr>
        <p:xfrm>
          <a:off x="2209800" y="5572123"/>
          <a:ext cx="2209800" cy="94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0" name="Document" r:id="rId12" imgW="3405188" imgH="1689100" progId="Word.Document.8">
                  <p:embed/>
                </p:oleObj>
              </mc:Choice>
              <mc:Fallback>
                <p:oleObj name="Document" r:id="rId12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72123"/>
                        <a:ext cx="2209800" cy="94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922" y="64630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147" y="5178318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89984"/>
              </p:ext>
            </p:extLst>
          </p:nvPr>
        </p:nvGraphicFramePr>
        <p:xfrm>
          <a:off x="156674" y="5567611"/>
          <a:ext cx="2011110" cy="102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1" name="Document" r:id="rId14" imgW="4235450" imgH="2208213" progId="Word.Document.8">
                  <p:embed/>
                </p:oleObj>
              </mc:Choice>
              <mc:Fallback>
                <p:oleObj name="Document" r:id="rId14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" y="5567611"/>
                        <a:ext cx="2011110" cy="102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7663" y="64630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05200" y="4533900"/>
            <a:ext cx="665148" cy="189295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70348" y="4353863"/>
            <a:ext cx="1303114" cy="369332"/>
          </a:xfrm>
          <a:prstGeom prst="rect">
            <a:avLst/>
          </a:prstGeom>
          <a:noFill/>
          <a:ln w="15875">
            <a:solidFill>
              <a:srgbClr val="0070C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Natural Join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92994" y="6366616"/>
            <a:ext cx="3722406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 this case, same as equi-join!</a:t>
            </a:r>
          </a:p>
        </p:txBody>
      </p:sp>
      <p:sp>
        <p:nvSpPr>
          <p:cNvPr id="18" name="Striped Right Arrow 17"/>
          <p:cNvSpPr/>
          <p:nvPr/>
        </p:nvSpPr>
        <p:spPr>
          <a:xfrm>
            <a:off x="4419600" y="5499222"/>
            <a:ext cx="7620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541" rIns="0" bIns="0" rtlCol="0">
            <a:spAutoFit/>
          </a:bodyPr>
          <a:lstStyle/>
          <a:p>
            <a:pPr marL="1843405">
              <a:lnSpc>
                <a:spcPct val="100000"/>
              </a:lnSpc>
            </a:pPr>
            <a:r>
              <a:rPr sz="4400" spc="-25" dirty="0">
                <a:solidFill>
                  <a:srgbClr val="00AF50"/>
                </a:solidFill>
              </a:rPr>
              <a:t>Relational</a:t>
            </a:r>
            <a:r>
              <a:rPr sz="4400" spc="35" dirty="0">
                <a:solidFill>
                  <a:srgbClr val="00AF50"/>
                </a:solidFill>
              </a:rPr>
              <a:t> </a:t>
            </a:r>
            <a:r>
              <a:rPr sz="4400" spc="-30" dirty="0">
                <a:solidFill>
                  <a:srgbClr val="00AF50"/>
                </a:solidFill>
              </a:rPr>
              <a:t>Algebra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361694"/>
            <a:ext cx="201485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Relational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3413" y="1361694"/>
            <a:ext cx="56857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28139" algn="l"/>
                <a:tab pos="2274570" algn="l"/>
                <a:tab pos="3220085" algn="l"/>
                <a:tab pos="4448810" algn="l"/>
                <a:tab pos="533590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eb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849754"/>
            <a:ext cx="807402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operations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relational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1606550" algn="l"/>
                <a:tab pos="3027680" algn="l"/>
                <a:tab pos="3975735" algn="l"/>
                <a:tab pos="4262755" algn="l"/>
                <a:tab pos="4924425" algn="l"/>
                <a:tab pos="5314315" algn="l"/>
                <a:tab pos="6287135" algn="l"/>
                <a:tab pos="7043420" algn="l"/>
              </a:tabLst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35" dirty="0">
                <a:latin typeface="Arial"/>
                <a:cs typeface="Arial"/>
              </a:rPr>
              <a:t> </a:t>
            </a:r>
            <a:r>
              <a:rPr sz="2300" dirty="0">
                <a:latin typeface="Calibri"/>
                <a:cs typeface="Calibri"/>
              </a:rPr>
              <a:t>These	</a:t>
            </a:r>
            <a:r>
              <a:rPr sz="2300" spc="-10" dirty="0">
                <a:latin typeface="Calibri"/>
                <a:cs typeface="Calibri"/>
              </a:rPr>
              <a:t>operations	</a:t>
            </a:r>
            <a:r>
              <a:rPr sz="2300" spc="-5" dirty="0">
                <a:latin typeface="Calibri"/>
                <a:cs typeface="Calibri"/>
              </a:rPr>
              <a:t>enable	</a:t>
            </a:r>
            <a:r>
              <a:rPr sz="2300" dirty="0">
                <a:latin typeface="Calibri"/>
                <a:cs typeface="Calibri"/>
              </a:rPr>
              <a:t>a	user	</a:t>
            </a:r>
            <a:r>
              <a:rPr sz="2300" spc="-25" dirty="0">
                <a:latin typeface="Calibri"/>
                <a:cs typeface="Calibri"/>
              </a:rPr>
              <a:t>to	</a:t>
            </a:r>
            <a:r>
              <a:rPr sz="2300" dirty="0">
                <a:latin typeface="Calibri"/>
                <a:cs typeface="Calibri"/>
              </a:rPr>
              <a:t>specify	</a:t>
            </a:r>
            <a:r>
              <a:rPr sz="2300" b="1" spc="-5" dirty="0">
                <a:latin typeface="Calibri"/>
                <a:cs typeface="Calibri"/>
              </a:rPr>
              <a:t>basic	</a:t>
            </a:r>
            <a:r>
              <a:rPr sz="2300" b="1" spc="-15" dirty="0">
                <a:latin typeface="Calibri"/>
                <a:cs typeface="Calibri"/>
              </a:rPr>
              <a:t>retrieval</a:t>
            </a:r>
            <a:endParaRPr sz="23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300" b="1" spc="-10" dirty="0">
                <a:latin typeface="Calibri"/>
                <a:cs typeface="Calibri"/>
              </a:rPr>
              <a:t>requests </a:t>
            </a:r>
            <a:r>
              <a:rPr sz="2300" dirty="0">
                <a:latin typeface="Calibri"/>
                <a:cs typeface="Calibri"/>
              </a:rPr>
              <a:t>(or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queries</a:t>
            </a:r>
            <a:r>
              <a:rPr sz="2300" dirty="0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result </a:t>
            </a:r>
            <a:r>
              <a:rPr sz="3200" spc="-5" dirty="0">
                <a:latin typeface="Calibri"/>
                <a:cs typeface="Calibri"/>
              </a:rPr>
              <a:t>of an </a:t>
            </a:r>
            <a:r>
              <a:rPr sz="3200" spc="-15" dirty="0">
                <a:latin typeface="Calibri"/>
                <a:cs typeface="Calibri"/>
              </a:rPr>
              <a:t>operation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b="1" i="1" spc="-15" dirty="0">
                <a:solidFill>
                  <a:srgbClr val="0000CC"/>
                </a:solidFill>
                <a:latin typeface="Calibri"/>
                <a:cs typeface="Calibri"/>
              </a:rPr>
              <a:t>new </a:t>
            </a:r>
            <a:r>
              <a:rPr sz="3200" b="1" i="1" spc="-5" dirty="0">
                <a:solidFill>
                  <a:srgbClr val="0000CC"/>
                </a:solidFill>
                <a:latin typeface="Calibri"/>
                <a:cs typeface="Calibri"/>
              </a:rPr>
              <a:t>relation</a:t>
            </a:r>
            <a:r>
              <a:rPr sz="3200" spc="-5" dirty="0">
                <a:latin typeface="Calibri"/>
                <a:cs typeface="Calibri"/>
              </a:rPr>
              <a:t>,  which </a:t>
            </a:r>
            <a:r>
              <a:rPr sz="3200" spc="-25" dirty="0">
                <a:latin typeface="Calibri"/>
                <a:cs typeface="Calibri"/>
              </a:rPr>
              <a:t>may </a:t>
            </a:r>
            <a:r>
              <a:rPr sz="3200" spc="-15" dirty="0">
                <a:latin typeface="Calibri"/>
                <a:cs typeface="Calibri"/>
              </a:rPr>
              <a:t>have </a:t>
            </a:r>
            <a:r>
              <a:rPr sz="3200" spc="-10" dirty="0">
                <a:latin typeface="Calibri"/>
                <a:cs typeface="Calibri"/>
              </a:rPr>
              <a:t>been </a:t>
            </a:r>
            <a:r>
              <a:rPr sz="3200" spc="-15" dirty="0">
                <a:latin typeface="Calibri"/>
                <a:cs typeface="Calibri"/>
              </a:rPr>
              <a:t>formed </a:t>
            </a:r>
            <a:r>
              <a:rPr sz="3200" b="1" spc="-10" dirty="0">
                <a:solidFill>
                  <a:srgbClr val="0000CC"/>
                </a:solidFill>
                <a:latin typeface="Calibri"/>
                <a:cs typeface="Calibri"/>
              </a:rPr>
              <a:t>from </a:t>
            </a:r>
            <a:r>
              <a:rPr sz="3200" b="1" spc="-5" dirty="0">
                <a:solidFill>
                  <a:srgbClr val="0000CC"/>
                </a:solidFill>
                <a:latin typeface="Calibri"/>
                <a:cs typeface="Calibri"/>
              </a:rPr>
              <a:t>one </a:t>
            </a:r>
            <a:r>
              <a:rPr sz="3200" b="1" spc="5" dirty="0">
                <a:solidFill>
                  <a:srgbClr val="0000CC"/>
                </a:solidFill>
                <a:latin typeface="Calibri"/>
                <a:cs typeface="Calibri"/>
              </a:rPr>
              <a:t>or  </a:t>
            </a:r>
            <a:r>
              <a:rPr sz="3200" b="1" spc="-20" dirty="0">
                <a:solidFill>
                  <a:srgbClr val="0000CC"/>
                </a:solidFill>
                <a:latin typeface="Calibri"/>
                <a:cs typeface="Calibri"/>
              </a:rPr>
              <a:t>more </a:t>
            </a:r>
            <a:r>
              <a:rPr sz="3200" b="1" i="1" spc="-5" dirty="0">
                <a:solidFill>
                  <a:srgbClr val="0000CC"/>
                </a:solidFill>
                <a:latin typeface="Calibri"/>
                <a:cs typeface="Calibri"/>
              </a:rPr>
              <a:t>input</a:t>
            </a:r>
            <a:r>
              <a:rPr sz="3200" b="1" i="1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CC"/>
                </a:solidFill>
                <a:latin typeface="Calibri"/>
                <a:cs typeface="Calibri"/>
              </a:rPr>
              <a:t>relations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4757673"/>
            <a:ext cx="893444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4958" y="4757673"/>
            <a:ext cx="6525259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97330" algn="l"/>
                <a:tab pos="2643505" algn="l"/>
                <a:tab pos="3350895" algn="l"/>
                <a:tab pos="4643755" algn="l"/>
                <a:tab pos="60706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opert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	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al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	</a:t>
            </a:r>
            <a:r>
              <a:rPr sz="2800" spc="-120" dirty="0">
                <a:latin typeface="Calibri"/>
                <a:cs typeface="Calibri"/>
              </a:rPr>
              <a:t>“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”	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905" y="5184775"/>
            <a:ext cx="601599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objects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relational algebra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relations)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Division: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Not supported as a primitive operator, but useful for expressing queries like: 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have 2 fields,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; </a:t>
            </a:r>
            <a:r>
              <a:rPr lang="en-US" sz="2400" i="1" dirty="0"/>
              <a:t>B</a:t>
            </a:r>
            <a:r>
              <a:rPr lang="en-US" sz="2400" dirty="0"/>
              <a:t> have only field </a:t>
            </a:r>
            <a:r>
              <a:rPr lang="en-US" sz="2400" i="1" dirty="0"/>
              <a:t>y</a:t>
            </a:r>
            <a:r>
              <a:rPr lang="en-US" sz="2400" dirty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i="1" dirty="0"/>
              <a:t>A/B </a:t>
            </a:r>
            <a:r>
              <a:rPr lang="en-US" sz="2200" dirty="0"/>
              <a:t>contains all </a:t>
            </a:r>
            <a:r>
              <a:rPr lang="en-US" sz="2200" i="1" dirty="0"/>
              <a:t>x</a:t>
            </a:r>
            <a:r>
              <a:rPr lang="en-US" sz="2200" dirty="0"/>
              <a:t> tuples (sailors) such that for </a:t>
            </a:r>
            <a:r>
              <a:rPr lang="en-US" sz="2200" i="1" u="sng" dirty="0"/>
              <a:t>every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tuple (boat) in </a:t>
            </a:r>
            <a:r>
              <a:rPr lang="en-US" sz="2200" i="1" dirty="0"/>
              <a:t>B</a:t>
            </a:r>
            <a:r>
              <a:rPr lang="en-US" sz="2200" dirty="0"/>
              <a:t>, there is an </a:t>
            </a:r>
            <a:r>
              <a:rPr lang="en-US" sz="2200" i="1" dirty="0" err="1"/>
              <a:t>xy</a:t>
            </a:r>
            <a:r>
              <a:rPr lang="en-US" sz="2200" dirty="0"/>
              <a:t> tuple in </a:t>
            </a:r>
            <a:r>
              <a:rPr lang="en-US" sz="2200" i="1" dirty="0"/>
              <a:t>A</a:t>
            </a:r>
            <a:endParaRPr lang="en-US" sz="2200" dirty="0"/>
          </a:p>
          <a:p>
            <a:pPr lvl="2">
              <a:buFont typeface="Wingdings" pitchFamily="2" charset="2"/>
              <a:buChar char="§"/>
            </a:pPr>
            <a:endParaRPr lang="en-US" sz="2200" i="1" dirty="0"/>
          </a:p>
          <a:p>
            <a:pPr lvl="2">
              <a:buFont typeface="Wingdings" pitchFamily="2" charset="2"/>
              <a:buChar char="§"/>
            </a:pPr>
            <a:r>
              <a:rPr lang="en-US" sz="2200" i="1" dirty="0"/>
              <a:t>Or</a:t>
            </a:r>
            <a:r>
              <a:rPr lang="en-US" sz="2200" dirty="0"/>
              <a:t>:  If the set of </a:t>
            </a:r>
            <a:r>
              <a:rPr lang="en-US" sz="2200" i="1" dirty="0"/>
              <a:t>y</a:t>
            </a:r>
            <a:r>
              <a:rPr lang="en-US" sz="2200" dirty="0"/>
              <a:t> values (boats) associated with an </a:t>
            </a:r>
            <a:r>
              <a:rPr lang="en-US" sz="2200" i="1" dirty="0"/>
              <a:t>x </a:t>
            </a:r>
            <a:r>
              <a:rPr lang="en-US" sz="2200" dirty="0"/>
              <a:t>value (sailor) in </a:t>
            </a:r>
            <a:r>
              <a:rPr lang="en-US" sz="2200" i="1" dirty="0"/>
              <a:t>A</a:t>
            </a:r>
            <a:r>
              <a:rPr lang="en-US" sz="2200" dirty="0"/>
              <a:t> contains all </a:t>
            </a:r>
            <a:r>
              <a:rPr lang="en-US" sz="2200" i="1" dirty="0"/>
              <a:t>y </a:t>
            </a:r>
            <a:r>
              <a:rPr lang="en-US" sz="2200" dirty="0"/>
              <a:t>values in </a:t>
            </a:r>
            <a:r>
              <a:rPr lang="en-US" sz="2200" i="1" dirty="0"/>
              <a:t>B</a:t>
            </a:r>
            <a:r>
              <a:rPr lang="en-US" sz="2200" dirty="0"/>
              <a:t>, then </a:t>
            </a:r>
            <a:r>
              <a:rPr lang="en-US" sz="2200" i="1" dirty="0"/>
              <a:t>x </a:t>
            </a:r>
            <a:r>
              <a:rPr lang="en-US" sz="2200" dirty="0"/>
              <a:t>value is in </a:t>
            </a:r>
            <a:r>
              <a:rPr lang="en-US" sz="2200" i="1" dirty="0"/>
              <a:t>A/B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Formally: A/B =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In general,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can be any lists of fields; </a:t>
            </a:r>
            <a:r>
              <a:rPr lang="en-US" sz="2200" i="1" dirty="0"/>
              <a:t>y</a:t>
            </a:r>
            <a:r>
              <a:rPr lang="en-US" sz="2200" dirty="0"/>
              <a:t> is the list of fields in </a:t>
            </a:r>
            <a:r>
              <a:rPr lang="en-US" sz="2200" i="1" dirty="0"/>
              <a:t>B</a:t>
            </a:r>
            <a:r>
              <a:rPr lang="en-US" sz="2200" dirty="0"/>
              <a:t>, and</a:t>
            </a:r>
            <a:r>
              <a:rPr lang="en-US" sz="2200" i="1" dirty="0"/>
              <a:t> x </a:t>
            </a:r>
            <a:r>
              <a:rPr lang="en-US" sz="2200" dirty="0"/>
              <a:t>   </a:t>
            </a:r>
            <a:r>
              <a:rPr lang="en-US" sz="2200" i="1" dirty="0"/>
              <a:t>y</a:t>
            </a:r>
            <a:r>
              <a:rPr lang="en-US" sz="2200" dirty="0"/>
              <a:t> is the list of fields in </a:t>
            </a:r>
            <a:r>
              <a:rPr lang="en-US" sz="2200" i="1" dirty="0"/>
              <a:t>A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20398"/>
              </p:ext>
            </p:extLst>
          </p:nvPr>
        </p:nvGraphicFramePr>
        <p:xfrm>
          <a:off x="1981200" y="1371600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2" name="Equation" r:id="rId4" imgW="787320" imgH="368280" progId="Equation.3">
                  <p:embed/>
                </p:oleObj>
              </mc:Choice>
              <mc:Fallback>
                <p:oleObj name="Equation" r:id="rId4" imgW="78732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78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67000" y="2422736"/>
            <a:ext cx="43131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Find sailors who have reserved </a:t>
            </a:r>
            <a:r>
              <a:rPr lang="en-US" sz="2000" b="1" i="1" u="sng" dirty="0">
                <a:solidFill>
                  <a:schemeClr val="accent2"/>
                </a:solidFill>
              </a:rPr>
              <a:t>all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/>
              <a:t>boats</a:t>
            </a:r>
            <a:endParaRPr lang="en-US" sz="2000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99131"/>
              </p:ext>
            </p:extLst>
          </p:nvPr>
        </p:nvGraphicFramePr>
        <p:xfrm>
          <a:off x="3317902" y="4995730"/>
          <a:ext cx="51609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3" name="Equation" r:id="rId5" imgW="5162550" imgH="687388" progId="Equation.3">
                  <p:embed/>
                </p:oleObj>
              </mc:Choice>
              <mc:Fallback>
                <p:oleObj name="Equation" r:id="rId5" imgW="5162550" imgH="6873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902" y="4995730"/>
                        <a:ext cx="51609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8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Divisions</a:t>
            </a: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9" name="Document" r:id="rId4" imgW="2003400" imgH="4273200" progId="Word.Document.8">
                  <p:embed/>
                </p:oleObj>
              </mc:Choice>
              <mc:Fallback>
                <p:oleObj name="Document" r:id="rId4" imgW="2003400" imgH="427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521466"/>
              </p:ext>
            </p:extLst>
          </p:nvPr>
        </p:nvGraphicFramePr>
        <p:xfrm>
          <a:off x="3124200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" name="Document" r:id="rId6" imgW="1177920" imgH="1047600" progId="Word.Document.8">
                  <p:embed/>
                </p:oleObj>
              </mc:Choice>
              <mc:Fallback>
                <p:oleObj name="Document" r:id="rId6" imgW="1177920" imgH="1047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369547"/>
              </p:ext>
            </p:extLst>
          </p:nvPr>
        </p:nvGraphicFramePr>
        <p:xfrm>
          <a:off x="3124200" y="3336703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1" name="Document" r:id="rId8" imgW="1339560" imgH="1650960" progId="Word.Document.8">
                  <p:embed/>
                </p:oleObj>
              </mc:Choice>
              <mc:Fallback>
                <p:oleObj name="Document" r:id="rId8" imgW="1339560" imgH="16509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36703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61499"/>
              </p:ext>
            </p:extLst>
          </p:nvPr>
        </p:nvGraphicFramePr>
        <p:xfrm>
          <a:off x="4665314" y="1748550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Document" r:id="rId10" imgW="1339560" imgH="2100240" progId="Word.Document.8">
                  <p:embed/>
                </p:oleObj>
              </mc:Choice>
              <mc:Fallback>
                <p:oleObj name="Document" r:id="rId10" imgW="1339560" imgH="2100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314" y="1748550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558"/>
              </p:ext>
            </p:extLst>
          </p:nvPr>
        </p:nvGraphicFramePr>
        <p:xfrm>
          <a:off x="6967670" y="1584720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Document" r:id="rId12" imgW="1339560" imgH="2263680" progId="Word.Document.8">
                  <p:embed/>
                </p:oleObj>
              </mc:Choice>
              <mc:Fallback>
                <p:oleObj name="Document" r:id="rId12" imgW="1339560" imgH="2263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670" y="1584720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74508"/>
              </p:ext>
            </p:extLst>
          </p:nvPr>
        </p:nvGraphicFramePr>
        <p:xfrm>
          <a:off x="6223133" y="4494215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4" name="Document" r:id="rId14" imgW="1339560" imgH="1452240" progId="Word.Document.8">
                  <p:embed/>
                </p:oleObj>
              </mc:Choice>
              <mc:Fallback>
                <p:oleObj name="Document" r:id="rId14" imgW="1339560" imgH="1452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133" y="4494215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693484"/>
              </p:ext>
            </p:extLst>
          </p:nvPr>
        </p:nvGraphicFramePr>
        <p:xfrm>
          <a:off x="7653470" y="4494348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5" name="Document" r:id="rId16" imgW="1339560" imgH="1333440" progId="Word.Document.8">
                  <p:embed/>
                </p:oleObj>
              </mc:Choice>
              <mc:Fallback>
                <p:oleObj name="Document" r:id="rId16" imgW="1339560" imgH="1333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470" y="4494348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 dirty="0">
                <a:latin typeface="Book Antiqua" pitchFamily="18" charset="0"/>
              </a:rPr>
              <a:t>A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63900" y="2640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B1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62313" y="4609878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B2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798664" y="3477337"/>
            <a:ext cx="631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B3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874007" y="3618307"/>
            <a:ext cx="10461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A/B1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132646" y="5765802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A/B2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575060" y="5345589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 dirty="0">
                <a:latin typeface="Book Antiqua" pitchFamily="18" charset="0"/>
              </a:rPr>
              <a:t>A/B3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371600"/>
            <a:ext cx="0" cy="480060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rved Up Arrow 6"/>
          <p:cNvSpPr/>
          <p:nvPr/>
        </p:nvSpPr>
        <p:spPr>
          <a:xfrm>
            <a:off x="5334000" y="6324600"/>
            <a:ext cx="914400" cy="38100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Expressing A/B Using Basic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Division can be derived from the fundamental operators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:  For A/B, compute all x values that are not `disqualified’ by some y value in B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x value is disqualified if by attaching y value from B, we obtain an </a:t>
            </a:r>
            <a:r>
              <a:rPr lang="en-US" sz="2400" dirty="0" err="1"/>
              <a:t>xy</a:t>
            </a:r>
            <a:r>
              <a:rPr lang="en-US" sz="2400" dirty="0"/>
              <a:t> tuple that is “not” in A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5500" y="4347243"/>
            <a:ext cx="358752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Disqualified </a:t>
            </a:r>
            <a:r>
              <a:rPr lang="en-US" sz="2400" i="1" dirty="0">
                <a:solidFill>
                  <a:schemeClr val="folHlink"/>
                </a:solidFill>
                <a:latin typeface="Book Antiqua" pitchFamily="18" charset="0"/>
              </a:rPr>
              <a:t>x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values: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50018" y="5304631"/>
            <a:ext cx="925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A/B:</a:t>
            </a:r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74736"/>
              </p:ext>
            </p:extLst>
          </p:nvPr>
        </p:nvGraphicFramePr>
        <p:xfrm>
          <a:off x="4724400" y="4310730"/>
          <a:ext cx="38687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4" name="Equation" r:id="rId4" imgW="3868560" imgH="871200" progId="Equation.3">
                  <p:embed/>
                </p:oleObj>
              </mc:Choice>
              <mc:Fallback>
                <p:oleObj name="Equation" r:id="rId4" imgW="3868560" imgH="87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10730"/>
                        <a:ext cx="38687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210518" y="5274469"/>
            <a:ext cx="4721225" cy="790575"/>
            <a:chOff x="1776" y="3639"/>
            <a:chExt cx="2974" cy="498"/>
          </a:xfrm>
        </p:grpSpPr>
        <p:graphicFrame>
          <p:nvGraphicFramePr>
            <p:cNvPr id="12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5" name="Equation" r:id="rId6" imgW="2155680" imgH="750600" progId="Equation.3">
                    <p:embed/>
                  </p:oleObj>
                </mc:Choice>
                <mc:Fallback>
                  <p:oleObj name="Equation" r:id="rId6" imgW="2155680" imgH="750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7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Book Antiqua" pitchFamily="18" charset="0"/>
                </a:rPr>
                <a:t>all disqualified 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8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 Antiqua" panose="02040602050305030304" pitchFamily="18" charset="0"/>
              </a:rPr>
              <a:t>Aggregate Functions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Summarize column information like min, max, avg, count, sum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Given by the syntax </a:t>
            </a:r>
          </a:p>
          <a:p>
            <a:pPr lvl="1" eaLnBrk="1" hangingPunct="1">
              <a:buFontTx/>
              <a:buNone/>
            </a:pP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	ℱ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&lt;</a:t>
            </a:r>
            <a:r>
              <a:rPr lang="en-US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functionname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 &lt;</a:t>
            </a:r>
            <a:r>
              <a:rPr lang="en-US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columnnanme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Relation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endParaRPr lang="en-US" sz="2200" dirty="0">
              <a:latin typeface="Book Antiqua" panose="0204060205030503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MIN Salary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(EMPLOYEE) 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SUM Salary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(EMPLOYEE) 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COUNT </a:t>
            </a:r>
            <a:r>
              <a:rPr lang="en-US" sz="2200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eno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 </a:t>
            </a:r>
            <a:r>
              <a:rPr lang="en-US" sz="2400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eno</a:t>
            </a:r>
            <a:r>
              <a:rPr lang="en-US" sz="24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=4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(DEPENDENT))</a:t>
            </a:r>
          </a:p>
          <a:p>
            <a:pPr eaLnBrk="1" hangingPunct="1"/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4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 Antiqua" panose="02040602050305030304" pitchFamily="18" charset="0"/>
              </a:rPr>
              <a:t>Grouping with Aggregation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Grouping can be combined with 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Example: For each department, retrieve the DNO, number of employees , and AVERAGE SALARY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A variation of aggregate operation ℱ allows this</a:t>
            </a:r>
            <a:r>
              <a:rPr lang="en-US" sz="2400" dirty="0" smtClean="0">
                <a:latin typeface="Book Antiqua" panose="0204060205030503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Book Antiqua" panose="02040602050305030304" pitchFamily="18" charset="0"/>
              </a:rPr>
              <a:t>Grouping attribute placed to left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Book Antiqua" panose="02040602050305030304" pitchFamily="18" charset="0"/>
              </a:rPr>
              <a:t>Aggregate functions to right of symbol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200" baseline="-250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200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Example:  </a:t>
            </a:r>
            <a:r>
              <a:rPr lang="en-US" sz="2400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DNO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ℱ</a:t>
            </a:r>
            <a:r>
              <a:rPr lang="en-US" sz="2400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COUNT SSN, AVERAGE Salary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(EMPLOYEE)</a:t>
            </a:r>
          </a:p>
          <a:p>
            <a:pPr eaLnBrk="1" hangingPunct="1"/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Selection</a:t>
                </a:r>
                <a:r>
                  <a:rPr lang="en-US" sz="2200" dirty="0"/>
                  <a:t>  (     ): selects a subset of rows from a relation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Projection</a:t>
                </a:r>
                <a:r>
                  <a:rPr lang="en-US" sz="2200" dirty="0"/>
                  <a:t>  (     ): </a:t>
                </a:r>
                <a:r>
                  <a:rPr lang="en-US" sz="2400" dirty="0"/>
                  <a:t>deletes unwanted columns from a relation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Cross-product</a:t>
                </a:r>
                <a:r>
                  <a:rPr lang="en-US" sz="2200" dirty="0"/>
                  <a:t>  (     ): </a:t>
                </a:r>
                <a:r>
                  <a:rPr lang="en-US" sz="2400" dirty="0"/>
                  <a:t>allows combining two relations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Set-difference </a:t>
                </a:r>
                <a:r>
                  <a:rPr lang="en-US" sz="2200" dirty="0"/>
                  <a:t> (     ): </a:t>
                </a:r>
                <a:r>
                  <a:rPr lang="en-US" sz="2400" dirty="0"/>
                  <a:t>retains tuples which are in relation 1, “but not” in relation 2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Union</a:t>
                </a:r>
                <a:r>
                  <a:rPr lang="en-US" sz="2200" dirty="0"/>
                  <a:t>  (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200" dirty="0"/>
                  <a:t> ): </a:t>
                </a:r>
                <a:r>
                  <a:rPr lang="en-US" sz="2400" dirty="0"/>
                  <a:t>retains tuples which are in “either” relation 1 or relation 2, “or in both”</a:t>
                </a:r>
                <a:endParaRPr lang="en-US" sz="22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71133"/>
              </p:ext>
            </p:extLst>
          </p:nvPr>
        </p:nvGraphicFramePr>
        <p:xfrm>
          <a:off x="2743200" y="171129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0" name="Equation" r:id="rId5" imgW="2224987" imgH="762264" progId="Equation.3">
                  <p:embed/>
                </p:oleObj>
              </mc:Choice>
              <mc:Fallback>
                <p:oleObj name="Equation" r:id="rId5" imgW="2224987" imgH="7622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1129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16962"/>
              </p:ext>
            </p:extLst>
          </p:nvPr>
        </p:nvGraphicFramePr>
        <p:xfrm>
          <a:off x="2878508" y="2523146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1" name="Equation" r:id="rId7" imgW="2055419" imgH="1025332" progId="Equation.3">
                  <p:embed/>
                </p:oleObj>
              </mc:Choice>
              <mc:Fallback>
                <p:oleObj name="Equation" r:id="rId7" imgW="2055419" imgH="1025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508" y="2523146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26117"/>
              </p:ext>
            </p:extLst>
          </p:nvPr>
        </p:nvGraphicFramePr>
        <p:xfrm>
          <a:off x="3293692" y="3293692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2" name="Equation" r:id="rId9" imgW="1763825" imgH="1269384" progId="Equation.3">
                  <p:embed/>
                </p:oleObj>
              </mc:Choice>
              <mc:Fallback>
                <p:oleObj name="Equation" r:id="rId9" imgW="1763825" imgH="12693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692" y="3293692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542196"/>
              </p:ext>
            </p:extLst>
          </p:nvPr>
        </p:nvGraphicFramePr>
        <p:xfrm>
          <a:off x="3310784" y="43013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3" name="Equation" r:id="rId11" imgW="534060" imgH="1421520" progId="Equation.3">
                  <p:embed/>
                </p:oleObj>
              </mc:Choice>
              <mc:Fallback>
                <p:oleObj name="Equation" r:id="rId11" imgW="534060" imgH="1421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784" y="43013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3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Intersection</a:t>
                </a:r>
                <a:r>
                  <a:rPr lang="en-US" sz="2200" dirty="0"/>
                  <a:t> (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200" dirty="0"/>
                  <a:t> ): </a:t>
                </a:r>
                <a:r>
                  <a:rPr lang="en-US" sz="2000" dirty="0"/>
                  <a:t>retains tuples which are in relation 1 “and” in relation 2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Join</a:t>
                </a:r>
                <a:r>
                  <a:rPr lang="en-US" sz="2200" dirty="0"/>
                  <a:t> (       ): </a:t>
                </a:r>
                <a:r>
                  <a:rPr lang="en-US" sz="2000" dirty="0"/>
                  <a:t>allows combining two relations according to a </a:t>
                </a:r>
                <a:br>
                  <a:rPr lang="en-US" sz="2000" dirty="0"/>
                </a:br>
                <a:r>
                  <a:rPr lang="en-US" sz="2000" dirty="0"/>
                  <a:t>specific condition (e.g., </a:t>
                </a:r>
                <a:r>
                  <a:rPr lang="en-US" sz="2000" i="1" dirty="0"/>
                  <a:t>theta</a:t>
                </a:r>
                <a:r>
                  <a:rPr lang="en-US" sz="2000" dirty="0"/>
                  <a:t>, </a:t>
                </a:r>
                <a:r>
                  <a:rPr lang="en-US" sz="2000" i="1" dirty="0"/>
                  <a:t>equi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natural</a:t>
                </a:r>
                <a:r>
                  <a:rPr lang="en-US" sz="2000" dirty="0"/>
                  <a:t> joins)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Division</a:t>
                </a:r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200" dirty="0"/>
                  <a:t> ): generates the largest instance Q such that Q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200" dirty="0"/>
                  <a:t>B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⊆</m:t>
                    </m:r>
                  </m:oMath>
                </a14:m>
                <a:r>
                  <a:rPr lang="en-US" sz="2200" dirty="0"/>
                  <a:t>A when computing A/B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Renaming</a:t>
                </a:r>
                <a:r>
                  <a:rPr lang="en-US" sz="2200" dirty="0"/>
                  <a:t> (    ): returns an instance of a new relation with some fields being potentially “renamed”</a:t>
                </a:r>
              </a:p>
              <a:p>
                <a:pPr>
                  <a:buSzPct val="75000"/>
                </a:pPr>
                <a:endParaRPr lang="en-US" sz="2200" dirty="0"/>
              </a:p>
              <a:p>
                <a:pPr>
                  <a:buSzPct val="75000"/>
                </a:pPr>
                <a:endParaRPr lang="en-US" sz="22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66923"/>
              </p:ext>
            </p:extLst>
          </p:nvPr>
        </p:nvGraphicFramePr>
        <p:xfrm>
          <a:off x="2133600" y="2895600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" name="Equation" r:id="rId5" imgW="444240" imgH="266400" progId="Equation.3">
                  <p:embed/>
                </p:oleObj>
              </mc:Choice>
              <mc:Fallback>
                <p:oleObj name="Equation" r:id="rId5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895600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72390"/>
              </p:ext>
            </p:extLst>
          </p:nvPr>
        </p:nvGraphicFramePr>
        <p:xfrm>
          <a:off x="2777384" y="5113946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" name="Equation" r:id="rId7" imgW="304560" imgH="330120" progId="Equation.3">
                  <p:embed/>
                </p:oleObj>
              </mc:Choice>
              <mc:Fallback>
                <p:oleObj name="Equation" r:id="rId7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7384" y="5113946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Q1: Find names of sailors who’ve reserved boat #103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3616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37912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47108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15868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Q1: Find names of sailors who’ve reserved boat #103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600200" y="1981200"/>
          <a:ext cx="63103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" name="Equation" r:id="rId4" imgW="6311880" imgH="571320" progId="Equation.3">
                  <p:embed/>
                </p:oleObj>
              </mc:Choice>
              <mc:Fallback>
                <p:oleObj name="Equation" r:id="rId4" imgW="6311880" imgH="57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63103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600200" y="3048000"/>
          <a:ext cx="660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" name="Equation" r:id="rId6" imgW="6603840" imgH="609480" progId="Equation.3">
                  <p:embed/>
                </p:oleObj>
              </mc:Choice>
              <mc:Fallback>
                <p:oleObj name="Equation" r:id="rId6" imgW="660384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660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543050" y="4065388"/>
          <a:ext cx="4584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4" name="Equation" r:id="rId8" imgW="4584600" imgH="609480" progId="Equation.3">
                  <p:embed/>
                </p:oleObj>
              </mc:Choice>
              <mc:Fallback>
                <p:oleObj name="Equation" r:id="rId8" imgW="45846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065388"/>
                        <a:ext cx="4584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524000" y="4724400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" name="Equation" r:id="rId10" imgW="4317840" imgH="431640" progId="Equation.3">
                  <p:embed/>
                </p:oleObj>
              </mc:Choice>
              <mc:Fallback>
                <p:oleObj name="Equation" r:id="rId10" imgW="431784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431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524000" y="5257800"/>
          <a:ext cx="252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6" name="Equation" r:id="rId12" imgW="2527200" imgH="482400" progId="Equation.3">
                  <p:embed/>
                </p:oleObj>
              </mc:Choice>
              <mc:Fallback>
                <p:oleObj name="Equation" r:id="rId12" imgW="252720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252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8610" y="26649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8610" y="367948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5943600"/>
            <a:ext cx="80772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937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Q2: Find names of sailors who’ve reserved a red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2938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59295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13097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877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0"/>
            <a:ext cx="891539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2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Q2: Find names of sailors who’ve reserved a red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6561" y="297118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9530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query optimizer can find the second one, given the first solution!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914400" y="2057400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0" name="Equation" r:id="rId4" imgW="7905750" imgH="728663" progId="Equation.3">
                  <p:embed/>
                </p:oleObj>
              </mc:Choice>
              <mc:Fallback>
                <p:oleObj name="Equation" r:id="rId4" imgW="7905750" imgH="7286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04799" y="3581400"/>
          <a:ext cx="8686801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tion" r:id="rId6" imgW="9334440" imgH="634680" progId="Equation.3">
                  <p:embed/>
                </p:oleObj>
              </mc:Choice>
              <mc:Fallback>
                <p:oleObj name="Equation" r:id="rId6" imgW="933444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3581400"/>
                        <a:ext cx="8686801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8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Q3: Find sailors who’ve reserved a red </a:t>
            </a:r>
            <a:r>
              <a:rPr lang="en-US" sz="2800" u="sng" dirty="0"/>
              <a:t>or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6298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25506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277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22651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Q3: Find sailors who’ve reserved a red </a:t>
            </a:r>
            <a:r>
              <a:rPr lang="en-US" sz="2800" u="sng" dirty="0"/>
              <a:t>or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42672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Can we define Tempboats using union?</a:t>
            </a:r>
            <a:endParaRPr lang="en-US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674687" y="2209800"/>
          <a:ext cx="83169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4" name="Equation" r:id="rId4" imgW="8318500" imgH="844550" progId="Equation.3">
                  <p:embed/>
                </p:oleObj>
              </mc:Choice>
              <mc:Fallback>
                <p:oleObj name="Equation" r:id="rId4" imgW="8318500" imgH="8445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" y="2209800"/>
                        <a:ext cx="83169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632671" y="3073400"/>
          <a:ext cx="75072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5" name="Equation" r:id="rId6" imgW="7508875" imgH="762000" progId="Equation.3">
                  <p:embed/>
                </p:oleObj>
              </mc:Choice>
              <mc:Fallback>
                <p:oleObj name="Equation" r:id="rId6" imgW="7508875" imgH="762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71" y="3073400"/>
                        <a:ext cx="750728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81000" y="51816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happens if       is replaced by    ?</a:t>
            </a:r>
            <a:endParaRPr lang="en-US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Object 1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408912" y="5429858"/>
          <a:ext cx="906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6" name="Equation" r:id="rId8" imgW="906120" imgH="446040" progId="Equation.3">
                  <p:embed/>
                </p:oleObj>
              </mc:Choice>
              <mc:Fallback>
                <p:oleObj name="Equation" r:id="rId8" imgW="906120" imgH="446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912" y="5429858"/>
                        <a:ext cx="9064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62887"/>
              </p:ext>
            </p:extLst>
          </p:nvPr>
        </p:nvGraphicFramePr>
        <p:xfrm>
          <a:off x="6892283" y="5424864"/>
          <a:ext cx="666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7" name="Equation" r:id="rId10" imgW="666720" imgH="363240" progId="Equation.3">
                  <p:embed/>
                </p:oleObj>
              </mc:Choice>
              <mc:Fallback>
                <p:oleObj name="Equation" r:id="rId10" imgW="666720" imgH="363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283" y="5424864"/>
                        <a:ext cx="6667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4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Q4: Find sailors who’ve reserved a red </a:t>
            </a:r>
            <a:r>
              <a:rPr lang="en-US" sz="2800" u="sng" dirty="0"/>
              <a:t>and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03873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27233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16012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37047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Q4: Find sailors who’ve reserved a red </a:t>
            </a:r>
            <a:r>
              <a:rPr lang="en-US" sz="2800" u="sng" dirty="0"/>
              <a:t>and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5181600"/>
            <a:ext cx="86868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Would the previous approach (i.e., using ∩ instead of U) work?</a:t>
            </a:r>
            <a:endParaRPr lang="en-US" sz="2400" i="1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81000" y="2133600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4" imgW="8716963" imgH="788988" progId="Equation.3">
                  <p:embed/>
                </p:oleObj>
              </mc:Choice>
              <mc:Fallback>
                <p:oleObj name="Equation" r:id="rId4" imgW="8716963" imgH="7889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43746" y="2987675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6" imgW="8840788" imgH="920750" progId="Equation.3">
                  <p:embed/>
                </p:oleObj>
              </mc:Choice>
              <mc:Fallback>
                <p:oleObj name="Equation" r:id="rId6" imgW="8840788" imgH="9207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46" y="2987675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284638" y="3978275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8" imgW="7748588" imgH="762000" progId="Equation.3">
                  <p:embed/>
                </p:oleObj>
              </mc:Choice>
              <mc:Fallback>
                <p:oleObj name="Equation" r:id="rId8" imgW="7748588" imgH="762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" y="3978275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0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Q5: Find the names of sailors who’ve reserved </a:t>
            </a:r>
            <a:r>
              <a:rPr lang="en-US" sz="2800" u="sng" dirty="0"/>
              <a:t>all</a:t>
            </a:r>
            <a:r>
              <a:rPr lang="en-US" sz="2800" dirty="0"/>
              <a:t> boats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9993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11314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55525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3544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Q5: Find the names of sailors who’ve reserved </a:t>
            </a:r>
            <a:r>
              <a:rPr lang="en-US" sz="2800" u="sng" dirty="0"/>
              <a:t>all</a:t>
            </a:r>
            <a:r>
              <a:rPr lang="en-US" sz="2800" dirty="0"/>
              <a:t> boats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4060" y="4807365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How can we find sailors who’ve reserved all ‘Interlake’ boats?</a:t>
            </a:r>
            <a:endParaRPr lang="en-US" sz="2400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742060" y="2590800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8" name="Equation" r:id="rId4" imgW="8154988" imgH="841375" progId="Equation.3">
                  <p:embed/>
                </p:oleObj>
              </mc:Choice>
              <mc:Fallback>
                <p:oleObj name="Equation" r:id="rId4" imgW="8154988" imgH="841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60" y="2590800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737298" y="3438525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Equation" r:id="rId6" imgW="5622925" imgH="703263" progId="Equation.3">
                  <p:embed/>
                </p:oleObj>
              </mc:Choice>
              <mc:Fallback>
                <p:oleObj name="Equation" r:id="rId6" imgW="5622925" imgH="7032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98" y="3438525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The relational model has rigorously defined query languages that are simple and powerful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Relational algebra is operational; useful as internal representation for query evaluation plans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Several ways of expressing a given query; a query optimizer should choose the most efficient version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541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z="4400" spc="-25" dirty="0"/>
              <a:t>Relational </a:t>
            </a:r>
            <a:r>
              <a:rPr sz="4400" spc="-30" dirty="0"/>
              <a:t>Algebra</a:t>
            </a:r>
            <a:r>
              <a:rPr sz="4400" spc="85" dirty="0"/>
              <a:t> </a:t>
            </a:r>
            <a:r>
              <a:rPr sz="4400" spc="-25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33016"/>
            <a:ext cx="502158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Unary </a:t>
            </a:r>
            <a:r>
              <a:rPr sz="3200" spc="-10" dirty="0">
                <a:latin typeface="Calibri"/>
                <a:cs typeface="Calibri"/>
              </a:rPr>
              <a:t>Relational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3413" y="2020696"/>
            <a:ext cx="568325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8145" algn="l"/>
                <a:tab pos="3890645" algn="l"/>
                <a:tab pos="5147310" algn="l"/>
              </a:tabLst>
            </a:pPr>
            <a:r>
              <a:rPr sz="3200" spc="-5" dirty="0">
                <a:latin typeface="Calibri"/>
                <a:cs typeface="Calibri"/>
              </a:rPr>
              <a:t>Alg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pe</a:t>
            </a:r>
            <a:r>
              <a:rPr sz="3200" spc="-9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ions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F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2020696"/>
            <a:ext cx="201676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3454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ion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454"/>
              </a:lnSpc>
            </a:pPr>
            <a:r>
              <a:rPr sz="3200" spc="-5" dirty="0">
                <a:latin typeface="Calibri"/>
                <a:cs typeface="Calibri"/>
              </a:rPr>
              <a:t>Theory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2899155"/>
            <a:ext cx="572897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Binary </a:t>
            </a:r>
            <a:r>
              <a:rPr sz="3200" spc="-10" dirty="0">
                <a:latin typeface="Calibri"/>
                <a:cs typeface="Calibri"/>
              </a:rPr>
              <a:t>Relational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Additional </a:t>
            </a:r>
            <a:r>
              <a:rPr sz="3200" spc="-15" dirty="0">
                <a:latin typeface="Calibri"/>
                <a:cs typeface="Calibri"/>
              </a:rPr>
              <a:t>Relational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9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Relational Query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There are two mathematical </a:t>
            </a:r>
            <a:r>
              <a:rPr lang="en-US" sz="2400" dirty="0"/>
              <a:t>Query Languages which form the basis for commercial languages (e.g. SQL)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Algebra 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composed of operators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Each query describes a step-by-step procedure for computing the desired answer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Very useful for representing </a:t>
            </a:r>
            <a:r>
              <a:rPr lang="en-US" sz="2200" i="1" dirty="0"/>
              <a:t>execution plans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Calculus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subsets of first-order logic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describe desired answers without specifying how they will be computed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A type of </a:t>
            </a:r>
            <a:r>
              <a:rPr lang="en-US" sz="2200" i="1" dirty="0">
                <a:solidFill>
                  <a:srgbClr val="C00000"/>
                </a:solidFill>
              </a:rPr>
              <a:t>non-procedural</a:t>
            </a:r>
            <a:r>
              <a:rPr lang="en-US" sz="2200" dirty="0"/>
              <a:t> (or </a:t>
            </a:r>
            <a:r>
              <a:rPr lang="en-US" sz="2200" i="1" dirty="0">
                <a:solidFill>
                  <a:srgbClr val="C00000"/>
                </a:solidFill>
              </a:rPr>
              <a:t>declarative</a:t>
            </a:r>
            <a:r>
              <a:rPr lang="en-US" sz="2200" dirty="0"/>
              <a:t>) formal query language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Selection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Projection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Cross-product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Set-difference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Union 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Intersection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Join (  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Division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Renaming (    )</a:t>
                </a:r>
              </a:p>
              <a:p>
                <a:pPr>
                  <a:buSzPct val="75000"/>
                </a:pPr>
                <a:endParaRPr lang="en-US" sz="2600" dirty="0"/>
              </a:p>
              <a:p>
                <a:pPr>
                  <a:buSzPct val="75000"/>
                </a:pPr>
                <a:r>
                  <a:rPr lang="en-US" sz="2600" dirty="0"/>
                  <a:t>Each operation returns a relation, hence, operations can be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composed</a:t>
                </a:r>
                <a:r>
                  <a:rPr lang="en-US" sz="2600" dirty="0"/>
                  <a:t>! (i.e., Algebra is “closed”)</a:t>
                </a:r>
              </a:p>
              <a:p>
                <a:pPr>
                  <a:buSzPct val="75000"/>
                </a:pPr>
                <a:endParaRPr lang="en-US" sz="30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183729"/>
              </p:ext>
            </p:extLst>
          </p:nvPr>
        </p:nvGraphicFramePr>
        <p:xfrm>
          <a:off x="2879222" y="165930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5" imgW="2224987" imgH="762264" progId="Equation.3">
                  <p:embed/>
                </p:oleObj>
              </mc:Choice>
              <mc:Fallback>
                <p:oleObj name="Equation" r:id="rId5" imgW="2224987" imgH="76226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222" y="165930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139497"/>
              </p:ext>
            </p:extLst>
          </p:nvPr>
        </p:nvGraphicFramePr>
        <p:xfrm>
          <a:off x="3014530" y="2054544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7" imgW="2055419" imgH="1025332" progId="Equation.3">
                  <p:embed/>
                </p:oleObj>
              </mc:Choice>
              <mc:Fallback>
                <p:oleObj name="Equation" r:id="rId7" imgW="2055419" imgH="102533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30" y="2054544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67372"/>
              </p:ext>
            </p:extLst>
          </p:nvPr>
        </p:nvGraphicFramePr>
        <p:xfrm>
          <a:off x="3456780" y="2367890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9" imgW="1763825" imgH="1269384" progId="Equation.3">
                  <p:embed/>
                </p:oleObj>
              </mc:Choice>
              <mc:Fallback>
                <p:oleObj name="Equation" r:id="rId9" imgW="1763825" imgH="126938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80" y="2367890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11315"/>
              </p:ext>
            </p:extLst>
          </p:nvPr>
        </p:nvGraphicFramePr>
        <p:xfrm>
          <a:off x="3489536" y="29297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11" imgW="534060" imgH="1421520" progId="Equation.3">
                  <p:embed/>
                </p:oleObj>
              </mc:Choice>
              <mc:Fallback>
                <p:oleObj name="Equation" r:id="rId11" imgW="534060" imgH="14215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36" y="29297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06561"/>
              </p:ext>
            </p:extLst>
          </p:nvPr>
        </p:nvGraphicFramePr>
        <p:xfrm>
          <a:off x="2186304" y="4131892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3" imgW="444240" imgH="266400" progId="Equation.3">
                  <p:embed/>
                </p:oleObj>
              </mc:Choice>
              <mc:Fallback>
                <p:oleObj name="Equation" r:id="rId13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6304" y="4131892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90088"/>
              </p:ext>
            </p:extLst>
          </p:nvPr>
        </p:nvGraphicFramePr>
        <p:xfrm>
          <a:off x="2887054" y="4935197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15" imgW="304560" imgH="330120" progId="Equation.3">
                  <p:embed/>
                </p:oleObj>
              </mc:Choice>
              <mc:Fallback>
                <p:oleObj name="Equation" r:id="rId15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7054" y="4935197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4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Selection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Projection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Cross-product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Set-difference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Union 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Intersection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Join (  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Division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Renaming (    )</a:t>
                </a:r>
              </a:p>
              <a:p>
                <a:pPr>
                  <a:buSzPct val="75000"/>
                </a:pPr>
                <a:endParaRPr lang="en-US" sz="2600" dirty="0"/>
              </a:p>
              <a:p>
                <a:pPr>
                  <a:buSzPct val="75000"/>
                </a:pPr>
                <a:r>
                  <a:rPr lang="en-US" sz="2600" dirty="0"/>
                  <a:t>Each operation returns a relation, hence, operations can be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composed</a:t>
                </a:r>
                <a:r>
                  <a:rPr lang="en-US" sz="2600" dirty="0"/>
                  <a:t>! (i.e., Algebra is “closed”)</a:t>
                </a:r>
              </a:p>
              <a:p>
                <a:pPr>
                  <a:buSzPct val="75000"/>
                </a:pPr>
                <a:endParaRPr lang="en-US" sz="30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6113"/>
              </p:ext>
            </p:extLst>
          </p:nvPr>
        </p:nvGraphicFramePr>
        <p:xfrm>
          <a:off x="2879222" y="165930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2" name="Equation" r:id="rId5" imgW="2224987" imgH="762264" progId="Equation.3">
                  <p:embed/>
                </p:oleObj>
              </mc:Choice>
              <mc:Fallback>
                <p:oleObj name="Equation" r:id="rId5" imgW="2224987" imgH="7622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222" y="165930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26236"/>
              </p:ext>
            </p:extLst>
          </p:nvPr>
        </p:nvGraphicFramePr>
        <p:xfrm>
          <a:off x="3014530" y="2054544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3" name="Equation" r:id="rId7" imgW="2055419" imgH="1025332" progId="Equation.3">
                  <p:embed/>
                </p:oleObj>
              </mc:Choice>
              <mc:Fallback>
                <p:oleObj name="Equation" r:id="rId7" imgW="2055419" imgH="1025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30" y="2054544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151614"/>
              </p:ext>
            </p:extLst>
          </p:nvPr>
        </p:nvGraphicFramePr>
        <p:xfrm>
          <a:off x="3456780" y="2367890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4" name="Equation" r:id="rId9" imgW="1763825" imgH="1269384" progId="Equation.3">
                  <p:embed/>
                </p:oleObj>
              </mc:Choice>
              <mc:Fallback>
                <p:oleObj name="Equation" r:id="rId9" imgW="1763825" imgH="12693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80" y="2367890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421139"/>
              </p:ext>
            </p:extLst>
          </p:nvPr>
        </p:nvGraphicFramePr>
        <p:xfrm>
          <a:off x="3489536" y="29297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5" name="Equation" r:id="rId11" imgW="534060" imgH="1421520" progId="Equation.3">
                  <p:embed/>
                </p:oleObj>
              </mc:Choice>
              <mc:Fallback>
                <p:oleObj name="Equation" r:id="rId11" imgW="534060" imgH="1421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36" y="29297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44163"/>
              </p:ext>
            </p:extLst>
          </p:nvPr>
        </p:nvGraphicFramePr>
        <p:xfrm>
          <a:off x="2186304" y="4131892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6" name="Equation" r:id="rId13" imgW="444240" imgH="266400" progId="Equation.3">
                  <p:embed/>
                </p:oleObj>
              </mc:Choice>
              <mc:Fallback>
                <p:oleObj name="Equation" r:id="rId13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6304" y="4131892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40962"/>
              </p:ext>
            </p:extLst>
          </p:nvPr>
        </p:nvGraphicFramePr>
        <p:xfrm>
          <a:off x="2887054" y="4935197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7" name="Equation" r:id="rId15" imgW="304560" imgH="330120" progId="Equation.3">
                  <p:embed/>
                </p:oleObj>
              </mc:Choice>
              <mc:Fallback>
                <p:oleObj name="Equation" r:id="rId15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7054" y="4935197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323886" y="1661445"/>
            <a:ext cx="2896312" cy="2272009"/>
          </a:xfrm>
          <a:prstGeom prst="roundRect">
            <a:avLst/>
          </a:prstGeom>
          <a:solidFill>
            <a:srgbClr val="FFC00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28159" y="4038600"/>
            <a:ext cx="2896312" cy="1600200"/>
          </a:xfrm>
          <a:prstGeom prst="roundRect">
            <a:avLst/>
          </a:prstGeom>
          <a:solidFill>
            <a:srgbClr val="92D05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Additional, yet extremely useful!</a:t>
            </a:r>
          </a:p>
        </p:txBody>
      </p:sp>
    </p:spTree>
    <p:extLst>
      <p:ext uri="{BB962C8B-B14F-4D97-AF65-F5344CB8AC3E}">
        <p14:creationId xmlns:p14="http://schemas.microsoft.com/office/powerpoint/2010/main" val="2969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Projection: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“Project out” attributes that are NOT in </a:t>
            </a:r>
            <a:r>
              <a:rPr lang="en-US" sz="2000" i="1" dirty="0"/>
              <a:t>att-list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contains ONLY the fields in att-list, with the same names that they had in the input relation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 1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73482"/>
              </p:ext>
            </p:extLst>
          </p:nvPr>
        </p:nvGraphicFramePr>
        <p:xfrm>
          <a:off x="2514600" y="1295400"/>
          <a:ext cx="18049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" name="Equation" r:id="rId4" imgW="685800" imgH="241300" progId="Equation.3">
                  <p:embed/>
                </p:oleObj>
              </mc:Choice>
              <mc:Fallback>
                <p:oleObj name="Equation" r:id="rId4" imgW="685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18049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46458"/>
              </p:ext>
            </p:extLst>
          </p:nvPr>
        </p:nvGraphicFramePr>
        <p:xfrm>
          <a:off x="860425" y="45074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" name="Document" r:id="rId6" imgW="4398963" imgH="2365375" progId="Word.Document.8">
                  <p:embed/>
                </p:oleObj>
              </mc:Choice>
              <mc:Fallback>
                <p:oleObj name="Document" r:id="rId6" imgW="4398963" imgH="2365375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5074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64214"/>
              </p:ext>
            </p:extLst>
          </p:nvPr>
        </p:nvGraphicFramePr>
        <p:xfrm>
          <a:off x="2514600" y="3276600"/>
          <a:ext cx="31353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" name="Equation" r:id="rId8" imgW="3136680" imgH="660240" progId="Equation.3">
                  <p:embed/>
                </p:oleObj>
              </mc:Choice>
              <mc:Fallback>
                <p:oleObj name="Equation" r:id="rId8" imgW="3136680" imgH="6602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31353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84425" y="6031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225" y="40386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3971"/>
              </p:ext>
            </p:extLst>
          </p:nvPr>
        </p:nvGraphicFramePr>
        <p:xfrm>
          <a:off x="5410200" y="4485610"/>
          <a:ext cx="2514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" name="Document" r:id="rId10" imgW="2714625" imgH="2386013" progId="Word.Document.8">
                  <p:embed/>
                </p:oleObj>
              </mc:Choice>
              <mc:Fallback>
                <p:oleObj name="Document" r:id="rId10" imgW="2714625" imgH="2386013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85610"/>
                        <a:ext cx="2514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10200" y="3996584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sp>
        <p:nvSpPr>
          <p:cNvPr id="2" name="Striped Right Arrow 1"/>
          <p:cNvSpPr/>
          <p:nvPr/>
        </p:nvSpPr>
        <p:spPr>
          <a:xfrm>
            <a:off x="4648200" y="4724400"/>
            <a:ext cx="6096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triped Right Arrow 19"/>
          <p:cNvSpPr/>
          <p:nvPr/>
        </p:nvSpPr>
        <p:spPr>
          <a:xfrm>
            <a:off x="4648200" y="3074185"/>
            <a:ext cx="6096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 2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projection operator eliminates </a:t>
            </a:r>
            <a:r>
              <a:rPr lang="en-US" sz="2400" i="1" dirty="0">
                <a:solidFill>
                  <a:srgbClr val="0070C0"/>
                </a:solidFill>
              </a:rPr>
              <a:t>duplicates</a:t>
            </a:r>
            <a:r>
              <a:rPr lang="en-US" sz="2400" dirty="0"/>
              <a:t>! 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dirty="0"/>
              <a:t>Note: real DBMSs typically do not eliminate duplicates unless explicitly asked for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54276"/>
              </p:ext>
            </p:extLst>
          </p:nvPr>
        </p:nvGraphicFramePr>
        <p:xfrm>
          <a:off x="762000" y="27548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" name="Document" r:id="rId4" imgW="4398963" imgH="2365375" progId="Word.Document.8">
                  <p:embed/>
                </p:oleObj>
              </mc:Choice>
              <mc:Fallback>
                <p:oleObj name="Document" r:id="rId4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548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0" y="42788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2860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2304955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260903"/>
              </p:ext>
            </p:extLst>
          </p:nvPr>
        </p:nvGraphicFramePr>
        <p:xfrm>
          <a:off x="2438400" y="14478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" name="Equation" r:id="rId6" imgW="2161597" imgH="812976" progId="Equation.3">
                  <p:embed/>
                </p:oleObj>
              </mc:Choice>
              <mc:Fallback>
                <p:oleObj name="Equation" r:id="rId6" imgW="2161597" imgH="81297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545253"/>
              </p:ext>
            </p:extLst>
          </p:nvPr>
        </p:nvGraphicFramePr>
        <p:xfrm>
          <a:off x="5715000" y="2776021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6" name="Document" r:id="rId8" imgW="1237689" imgH="1686173" progId="Word.Document.8">
                  <p:embed/>
                </p:oleObj>
              </mc:Choice>
              <mc:Fallback>
                <p:oleObj name="Document" r:id="rId8" imgW="1237689" imgH="1686173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76021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46505" y="3074185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37959" y="3642756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46505" y="3974068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83" name="Picture 29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34" y="2931310"/>
            <a:ext cx="754166" cy="119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232305" y="3226585"/>
            <a:ext cx="1635095" cy="290283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 flipV="1">
            <a:off x="4223759" y="3516868"/>
            <a:ext cx="1643641" cy="278288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4232305" y="3516868"/>
            <a:ext cx="1635095" cy="609600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7300</TotalTime>
  <Words>2105</Words>
  <Application>Microsoft Office PowerPoint</Application>
  <PresentationFormat>On-screen Show (4:3)</PresentationFormat>
  <Paragraphs>1025</Paragraphs>
  <Slides>37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Equation</vt:lpstr>
      <vt:lpstr>Document</vt:lpstr>
      <vt:lpstr>Relational Algebra </vt:lpstr>
      <vt:lpstr>Relational Algebra</vt:lpstr>
      <vt:lpstr>PowerPoint Presentation</vt:lpstr>
      <vt:lpstr>Relational Algebra Operations</vt:lpstr>
      <vt:lpstr>Formal Relational Query Languages</vt:lpstr>
      <vt:lpstr>Relational Algebra</vt:lpstr>
      <vt:lpstr>Relational Algebra</vt:lpstr>
      <vt:lpstr>The Projection Operation</vt:lpstr>
      <vt:lpstr>The Projection Operation</vt:lpstr>
      <vt:lpstr>The Selection Operation</vt:lpstr>
      <vt:lpstr>Operator Composition</vt:lpstr>
      <vt:lpstr>The Union Operation</vt:lpstr>
      <vt:lpstr>The Intersection Operation</vt:lpstr>
      <vt:lpstr>The Set-Difference Operation</vt:lpstr>
      <vt:lpstr>The Cross-Product and Renaming Operations</vt:lpstr>
      <vt:lpstr>The Cross-Product and Renaming Operations</vt:lpstr>
      <vt:lpstr>The Join Operation</vt:lpstr>
      <vt:lpstr>The Join Operation</vt:lpstr>
      <vt:lpstr>The Join Operation</vt:lpstr>
      <vt:lpstr>The Division Operation</vt:lpstr>
      <vt:lpstr>Examples of Divisions</vt:lpstr>
      <vt:lpstr>Expressing A/B Using Basic Operators</vt:lpstr>
      <vt:lpstr>Aggregate Functions</vt:lpstr>
      <vt:lpstr>Grouping with Aggregation</vt:lpstr>
      <vt:lpstr>Relational Algebra: Summary</vt:lpstr>
      <vt:lpstr>Relational Algebra: Summary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Summary</vt:lpstr>
    </vt:vector>
  </TitlesOfParts>
  <Company>Carnegie Mellon University in Qatar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Admin</cp:lastModifiedBy>
  <cp:revision>841</cp:revision>
  <dcterms:created xsi:type="dcterms:W3CDTF">2013-11-24T06:45:02Z</dcterms:created>
  <dcterms:modified xsi:type="dcterms:W3CDTF">2024-08-19T08:22:40Z</dcterms:modified>
</cp:coreProperties>
</file>