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8" r:id="rId7"/>
    <p:sldId id="266" r:id="rId8"/>
    <p:sldId id="267" r:id="rId9"/>
    <p:sldId id="257" r:id="rId10"/>
    <p:sldId id="258" r:id="rId11"/>
    <p:sldId id="259" r:id="rId12"/>
    <p:sldId id="260" r:id="rId13"/>
    <p:sldId id="261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082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834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839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75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819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002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41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79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849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11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82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1F248-5819-4605-8E30-76D2F5645CB1}" type="datetimeFigureOut">
              <a:rPr lang="en-IN" smtClean="0"/>
              <a:t>20-10-2021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8E661-651A-41DE-BC47-36AC5706DE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061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>
                <a:latin typeface="Book Antiqua" panose="02040602050305030304" pitchFamily="18" charset="0"/>
              </a:rPr>
              <a:t>Additional Functional Dependencies</a:t>
            </a:r>
            <a:endParaRPr lang="en-IN" b="1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316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466" y="1"/>
            <a:ext cx="10515600" cy="914400"/>
          </a:xfrm>
        </p:spPr>
        <p:txBody>
          <a:bodyPr/>
          <a:lstStyle/>
          <a:p>
            <a:r>
              <a:rPr lang="en-IN" b="1" dirty="0" smtClean="0">
                <a:latin typeface="Book Antiqua" panose="02040602050305030304" pitchFamily="18" charset="0"/>
              </a:rPr>
              <a:t>Example -1 for Minimal Cover</a:t>
            </a:r>
            <a:endParaRPr lang="en-IN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669" y="914401"/>
            <a:ext cx="11835684" cy="5262562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Book Antiqua" panose="02040602050305030304" pitchFamily="18" charset="0"/>
              </a:rPr>
              <a:t>F = { AB -&gt; C, C -&gt; A, BC -&gt; D, ACD -&gt; B, D -&gt; E, D -&gt; G, BE -&gt; C, CG -&gt; B, CG -&gt; D, CE -&gt; A, CE -&gt; G</a:t>
            </a:r>
            <a:r>
              <a:rPr lang="en-IN" sz="2400" dirty="0" smtClean="0">
                <a:latin typeface="Book Antiqua" panose="02040602050305030304" pitchFamily="18" charset="0"/>
              </a:rPr>
              <a:t>}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Consider ACD -&gt; B to see if any of the three attributes on the LHS is extraneous.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Start </a:t>
            </a:r>
            <a:r>
              <a:rPr lang="en-US" sz="2400" dirty="0">
                <a:latin typeface="Book Antiqua" panose="02040602050305030304" pitchFamily="18" charset="0"/>
              </a:rPr>
              <a:t>with A.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Applying </a:t>
            </a:r>
            <a:r>
              <a:rPr lang="en-US" sz="2400" dirty="0">
                <a:latin typeface="Book Antiqua" panose="02040602050305030304" pitchFamily="18" charset="0"/>
              </a:rPr>
              <a:t>Rule 2, we need to compute ({ACD} – A)+ using the dependencies in F and check if the result contains A</a:t>
            </a:r>
            <a:r>
              <a:rPr lang="en-US" sz="2400" dirty="0" smtClean="0">
                <a:latin typeface="Book Antiqua" panose="02040602050305030304" pitchFamily="18" charset="0"/>
              </a:rPr>
              <a:t>; if </a:t>
            </a:r>
            <a:r>
              <a:rPr lang="en-US" sz="2400" dirty="0">
                <a:latin typeface="Book Antiqua" panose="02040602050305030304" pitchFamily="18" charset="0"/>
              </a:rPr>
              <a:t>it does, attribute A is extraneous.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Computing </a:t>
            </a:r>
            <a:r>
              <a:rPr lang="en-US" sz="2400" dirty="0">
                <a:latin typeface="Book Antiqua" panose="02040602050305030304" pitchFamily="18" charset="0"/>
              </a:rPr>
              <a:t>CD+, we get ACDEGB which contains A and therefore, A is extraneous.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Also </a:t>
            </a:r>
            <a:r>
              <a:rPr lang="en-US" sz="2400" dirty="0">
                <a:latin typeface="Book Antiqua" panose="02040602050305030304" pitchFamily="18" charset="0"/>
              </a:rPr>
              <a:t>the closure contains B, which tells us that CD -&gt; B holds.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0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824248"/>
          </a:xfrm>
        </p:spPr>
        <p:txBody>
          <a:bodyPr/>
          <a:lstStyle/>
          <a:p>
            <a:r>
              <a:rPr lang="en-IN" dirty="0" smtClean="0">
                <a:latin typeface="Book Antiqua" panose="02040602050305030304" pitchFamily="18" charset="0"/>
              </a:rPr>
              <a:t>Example - 2</a:t>
            </a:r>
            <a:endParaRPr lang="en-IN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3183" y="824249"/>
            <a:ext cx="11706896" cy="5769734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Book Antiqua" panose="02040602050305030304" pitchFamily="18" charset="0"/>
              </a:rPr>
              <a:t>Let us apply these properties to F = {A → C, AB → C, C → DI, CD → I, EC → AB, EI → C</a:t>
            </a:r>
            <a:r>
              <a:rPr lang="en-US" dirty="0" smtClean="0">
                <a:latin typeface="Book Antiqua" panose="02040602050305030304" pitchFamily="18" charset="0"/>
              </a:rPr>
              <a:t>}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Book Antiqua" panose="02040602050305030304" pitchFamily="18" charset="0"/>
              </a:rPr>
              <a:t>1.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i="1" dirty="0">
                <a:latin typeface="Book Antiqua" panose="02040602050305030304" pitchFamily="18" charset="0"/>
              </a:rPr>
              <a:t>Right Hand Side (RHS) of all FDs should be single attribute</a:t>
            </a:r>
            <a:r>
              <a:rPr lang="en-US" dirty="0">
                <a:latin typeface="Book Antiqua" panose="02040602050305030304" pitchFamily="18" charset="0"/>
              </a:rPr>
              <a:t>. So we write F as F1, as follows;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b="1" dirty="0">
                <a:latin typeface="Book Antiqua" panose="02040602050305030304" pitchFamily="18" charset="0"/>
              </a:rPr>
              <a:t>F1 = {A → C, AB → C, C → D, C → I, CD → I, EC → A, EC → B, EI → </a:t>
            </a:r>
            <a:r>
              <a:rPr lang="en-US" b="1" dirty="0" smtClean="0">
                <a:latin typeface="Book Antiqua" panose="02040602050305030304" pitchFamily="18" charset="0"/>
              </a:rPr>
              <a:t>C}</a:t>
            </a:r>
          </a:p>
          <a:p>
            <a:pPr marL="0" indent="0">
              <a:buNone/>
            </a:pPr>
            <a:r>
              <a:rPr lang="en-US" b="1" i="1" dirty="0" smtClean="0">
                <a:latin typeface="Book Antiqua" panose="02040602050305030304" pitchFamily="18" charset="0"/>
              </a:rPr>
              <a:t>2</a:t>
            </a:r>
            <a:r>
              <a:rPr lang="en-US" b="1" i="1" dirty="0">
                <a:latin typeface="Book Antiqua" panose="02040602050305030304" pitchFamily="18" charset="0"/>
              </a:rPr>
              <a:t>.</a:t>
            </a:r>
            <a:r>
              <a:rPr lang="en-US" dirty="0">
                <a:latin typeface="Book Antiqua" panose="02040602050305030304" pitchFamily="18" charset="0"/>
              </a:rPr>
              <a:t> </a:t>
            </a:r>
            <a:r>
              <a:rPr lang="en-US" b="1" i="1" dirty="0">
                <a:latin typeface="Book Antiqua" panose="02040602050305030304" pitchFamily="18" charset="0"/>
              </a:rPr>
              <a:t>Remove extraneous attributes</a:t>
            </a:r>
            <a:r>
              <a:rPr lang="en-US" dirty="0">
                <a:latin typeface="Book Antiqua" panose="02040602050305030304" pitchFamily="18" charset="0"/>
              </a:rPr>
              <a:t>.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Extraneous attribute is a redundant attribute on the LHS of the functional dependency.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In </a:t>
            </a:r>
            <a:r>
              <a:rPr lang="en-US" dirty="0">
                <a:latin typeface="Book Antiqua" panose="02040602050305030304" pitchFamily="18" charset="0"/>
              </a:rPr>
              <a:t>the set of FDs, AB → C, CD → I, EC → A, EC → B, and EI → C have more than one attribute in the LHS. </a:t>
            </a:r>
            <a:endParaRPr lang="en-US" dirty="0" smtClean="0">
              <a:latin typeface="Book Antiqua" panose="02040602050305030304" pitchFamily="18" charset="0"/>
            </a:endParaRPr>
          </a:p>
          <a:p>
            <a:r>
              <a:rPr lang="en-US" dirty="0" smtClean="0">
                <a:latin typeface="Book Antiqua" panose="02040602050305030304" pitchFamily="18" charset="0"/>
              </a:rPr>
              <a:t>Hence</a:t>
            </a:r>
            <a:r>
              <a:rPr lang="en-US" dirty="0">
                <a:latin typeface="Book Antiqua" panose="02040602050305030304" pitchFamily="18" charset="0"/>
              </a:rPr>
              <a:t>, we check one of these LHS attributes are extraneous or not.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To check, we need to find the closure of each attribute on the LHS; [apply the closure finding algorithm – refer here]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) A+ = ACDI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>
                <a:latin typeface="Book Antiqua" panose="02040602050305030304" pitchFamily="18" charset="0"/>
              </a:rPr>
              <a:t>ii) B+ = B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>
                <a:latin typeface="Book Antiqua" panose="02040602050305030304" pitchFamily="18" charset="0"/>
              </a:rPr>
              <a:t>iii) C+ = CDI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>
                <a:latin typeface="Book Antiqua" panose="02040602050305030304" pitchFamily="18" charset="0"/>
              </a:rPr>
              <a:t>iv) D+ = D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>
                <a:latin typeface="Book Antiqua" panose="02040602050305030304" pitchFamily="18" charset="0"/>
              </a:rPr>
              <a:t>v) E+ = E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	(</a:t>
            </a:r>
            <a:r>
              <a:rPr lang="en-US" dirty="0">
                <a:latin typeface="Book Antiqua" panose="02040602050305030304" pitchFamily="18" charset="0"/>
              </a:rPr>
              <a:t>vi) I+ = I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From (</a:t>
            </a:r>
            <a:r>
              <a:rPr lang="en-US" dirty="0" err="1">
                <a:latin typeface="Book Antiqua" panose="02040602050305030304" pitchFamily="18" charset="0"/>
              </a:rPr>
              <a:t>i</a:t>
            </a:r>
            <a:r>
              <a:rPr lang="en-US" dirty="0">
                <a:latin typeface="Book Antiqua" panose="02040602050305030304" pitchFamily="18" charset="0"/>
              </a:rPr>
              <a:t>), the closure of A included the attribute C. So, B is extraneous in AB → C, and B can be removed.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From (iii), the closure of C included the attribute I. So, D is extraneous in CD → I, and D can be removed.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dirty="0">
                <a:latin typeface="Book Antiqua" panose="02040602050305030304" pitchFamily="18" charset="0"/>
              </a:rPr>
              <a:t>No more extraneous attributes are found. Hence, we write F1 as F2 after removing extraneous attributes from F1 as follows;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r>
              <a:rPr lang="en-US" b="1" dirty="0">
                <a:latin typeface="Book Antiqua" panose="02040602050305030304" pitchFamily="18" charset="0"/>
              </a:rPr>
              <a:t>F2 = {A → C, C → D, C → I, EC → A, EC → B, EI → C}</a:t>
            </a:r>
            <a:endParaRPr lang="en-US" dirty="0" smtClean="0">
              <a:effectLst/>
              <a:latin typeface="Book Antiqua" panose="02040602050305030304" pitchFamily="18" charset="0"/>
            </a:endParaRPr>
          </a:p>
          <a:p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1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91673"/>
          </a:xfrm>
        </p:spPr>
        <p:txBody>
          <a:bodyPr>
            <a:normAutofit/>
          </a:bodyPr>
          <a:lstStyle/>
          <a:p>
            <a:r>
              <a:rPr lang="en-US" altLang="en-US" sz="3600" b="1" dirty="0" smtClean="0">
                <a:latin typeface="Book Antiqua" panose="02040602050305030304" pitchFamily="18" charset="0"/>
              </a:rPr>
              <a:t>Example - 3</a:t>
            </a:r>
            <a:endParaRPr lang="en-US" altLang="en-US" sz="36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003" y="991673"/>
            <a:ext cx="11616743" cy="518529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The set F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BC, B  C, A  B, AB  C}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is reduced to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F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B, A  C, B  C, AB  C} 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(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by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converting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all functional dependencies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into canonical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form). 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We also find that B can be removed from the 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left hand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side of AB  C.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So F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B, B  C, A  C}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But A  C can be inferred from {A  B, B  C},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And we get  G</a:t>
            </a:r>
            <a:r>
              <a:rPr lang="en-US" sz="2400" dirty="0">
                <a:latin typeface="Book Antiqua" panose="02040602050305030304" pitchFamily="18" charset="0"/>
              </a:rPr>
              <a:t>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B, B  C}.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defRPr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43B5DB7-E095-410C-8EE4-9A94D9852084}" type="slidenum">
              <a:rPr lang="en-US" altLang="en-US" i="0">
                <a:latin typeface="Book Antiqua" panose="02040602050305030304" pitchFamily="18" charset="0"/>
              </a:rPr>
              <a:pPr/>
              <a:t>12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25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9589"/>
          </a:xfrm>
        </p:spPr>
        <p:txBody>
          <a:bodyPr>
            <a:normAutofit/>
          </a:bodyPr>
          <a:lstStyle/>
          <a:p>
            <a:r>
              <a:rPr lang="en-US" altLang="en-US" sz="3200" b="1" dirty="0" smtClean="0">
                <a:latin typeface="Book Antiqua" panose="02040602050305030304" pitchFamily="18" charset="0"/>
              </a:rPr>
              <a:t>Example - 4</a:t>
            </a:r>
            <a:endParaRPr lang="en-US" altLang="en-US" sz="3200" b="1" dirty="0">
              <a:latin typeface="Book Antiqua" panose="0204060205030503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4101"/>
            <a:ext cx="10515600" cy="4592862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Find a minimal cover of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	F = {B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A, D A, AB  D}. 	     					</a:t>
            </a:r>
            <a:endParaRPr lang="en-US" sz="2400" dirty="0" smtClean="0">
              <a:latin typeface="Book Antiqua" panose="02040602050305030304" pitchFamily="18" charset="0"/>
              <a:sym typeface="Wingdings" pitchFamily="2" charset="2"/>
            </a:endParaRPr>
          </a:p>
          <a:p>
            <a:pPr marL="0" indent="0"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	</a:t>
            </a:r>
            <a:r>
              <a:rPr lang="en-US" sz="2400" dirty="0" smtClean="0">
                <a:latin typeface="Book Antiqua" panose="02040602050305030304" pitchFamily="18" charset="0"/>
                <a:sym typeface="Wingdings" pitchFamily="2" charset="2"/>
              </a:rPr>
              <a:t>	[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Answer: G = </a:t>
            </a:r>
            <a:r>
              <a:rPr lang="en-US" sz="2400" dirty="0">
                <a:latin typeface="Book Antiqua" panose="02040602050305030304" pitchFamily="18" charset="0"/>
              </a:rPr>
              <a:t>{D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A, B  D} ]</a:t>
            </a:r>
          </a:p>
          <a:p>
            <a:pPr marL="0" indent="0">
              <a:buNone/>
              <a:defRPr/>
            </a:pPr>
            <a:endParaRPr lang="en-US" sz="2400" dirty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Find a minimal cover of </a:t>
            </a:r>
          </a:p>
          <a:p>
            <a:pPr marL="0" indent="0"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	F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B, B  C, AC  D}.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			[Answer: G = </a:t>
            </a:r>
            <a:r>
              <a:rPr lang="en-US" sz="2400" dirty="0">
                <a:latin typeface="Book Antiqua" panose="02040602050305030304" pitchFamily="18" charset="0"/>
              </a:rPr>
              <a:t>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B, B  C, A  D}]</a:t>
            </a: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defRPr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948497F9-B8AB-4AAC-8ED7-DA0FDC95A753}" type="slidenum">
              <a:rPr lang="en-US" altLang="en-US" i="0">
                <a:latin typeface="Book Antiqua" panose="02040602050305030304" pitchFamily="18" charset="0"/>
              </a:rPr>
              <a:pPr/>
              <a:t>13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96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794" y="605306"/>
            <a:ext cx="9736429" cy="5743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15881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887" y="528034"/>
            <a:ext cx="9530367" cy="5808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90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008" y="862886"/>
            <a:ext cx="9272789" cy="5640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5025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8344" y="669701"/>
            <a:ext cx="8963695" cy="5640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1070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latin typeface="Book Antiqua" panose="02040602050305030304" pitchFamily="18" charset="0"/>
              </a:rPr>
              <a:t>How to infer a functional dependency from a set of functional dependency F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</a:rPr>
              <a:t>Given a relation schema R &amp; a set of functional dependency F. </a:t>
            </a:r>
          </a:p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</a:rPr>
              <a:t>Suppose that X </a:t>
            </a: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 Y has not been mentioned as a member of F.</a:t>
            </a:r>
          </a:p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</a:rPr>
              <a:t>Does X </a:t>
            </a: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 Y hold on R? i.e. Can we infer X  Y from F?</a:t>
            </a:r>
          </a:p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To find it whether X  Y can be inferred from F, </a:t>
            </a:r>
          </a:p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compute X</a:t>
            </a:r>
            <a:r>
              <a:rPr lang="en-US" sz="2380" baseline="30000" dirty="0">
                <a:latin typeface="Book Antiqua" panose="02040602050305030304" pitchFamily="18" charset="0"/>
                <a:sym typeface="Wingdings" pitchFamily="2" charset="2"/>
              </a:rPr>
              <a:t>+</a:t>
            </a: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. </a:t>
            </a:r>
          </a:p>
          <a:p>
            <a:pPr>
              <a:defRPr/>
            </a:pP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If X</a:t>
            </a:r>
            <a:r>
              <a:rPr lang="en-US" sz="2380" baseline="30000" dirty="0">
                <a:latin typeface="Book Antiqua" panose="02040602050305030304" pitchFamily="18" charset="0"/>
                <a:sym typeface="Wingdings" pitchFamily="2" charset="2"/>
              </a:rPr>
              <a:t>+</a:t>
            </a:r>
            <a:r>
              <a:rPr lang="en-US" sz="2380" dirty="0">
                <a:latin typeface="Book Antiqua" panose="02040602050305030304" pitchFamily="18" charset="0"/>
                <a:sym typeface="Wingdings" pitchFamily="2" charset="2"/>
              </a:rPr>
              <a:t> contains Y then X  Y can be inferred from F.</a:t>
            </a:r>
            <a:endParaRPr lang="en-US" sz="2380" dirty="0">
              <a:latin typeface="Book Antiqua" panose="02040602050305030304" pitchFamily="18" charset="0"/>
            </a:endParaRPr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B985FE9-E163-488D-9DCC-244911CE1E45}" type="slidenum">
              <a:rPr lang="en-US" altLang="en-US" i="0">
                <a:latin typeface="Book Antiqua" panose="02040602050305030304" pitchFamily="18" charset="0"/>
              </a:rPr>
              <a:pPr/>
              <a:t>2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214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Suppose that F is a set of functional dependency defined by 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F = {A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C, AC  D, E  AD, E  H}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Is it possible to infer A  CD from F?</a:t>
            </a:r>
          </a:p>
          <a:p>
            <a:pPr>
              <a:defRPr/>
            </a:pPr>
            <a:endParaRPr lang="en-US" sz="2400" dirty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We find that A</a:t>
            </a:r>
            <a:r>
              <a:rPr lang="en-US" sz="2400" baseline="30000" dirty="0">
                <a:latin typeface="Book Antiqua" panose="02040602050305030304" pitchFamily="18" charset="0"/>
                <a:sym typeface="Wingdings" pitchFamily="2" charset="2"/>
              </a:rPr>
              <a:t>+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 = ACD and ACD contains CD.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Hence we can infer A  CD from F.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Similarly we can also infer E  AH from F.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E5BA51E-B699-4105-B55A-3B5CADD0F69F}" type="slidenum">
              <a:rPr lang="en-US" altLang="en-US" i="0">
                <a:latin typeface="Book Antiqua" panose="02040602050305030304" pitchFamily="18" charset="0"/>
              </a:rPr>
              <a:pPr/>
              <a:t>3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39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b="1" dirty="0">
                <a:latin typeface="Book Antiqua" panose="02040602050305030304" pitchFamily="18" charset="0"/>
              </a:rPr>
              <a:t>Equivalence of sets of functional dependency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To test whether two sets of functional dependency F</a:t>
            </a:r>
            <a:r>
              <a:rPr lang="en-US" sz="2400" baseline="-25000" dirty="0">
                <a:latin typeface="Book Antiqua" panose="02040602050305030304" pitchFamily="18" charset="0"/>
              </a:rPr>
              <a:t>1</a:t>
            </a:r>
            <a:r>
              <a:rPr lang="en-US" sz="2400" dirty="0">
                <a:latin typeface="Book Antiqua" panose="02040602050305030304" pitchFamily="18" charset="0"/>
              </a:rPr>
              <a:t> and F</a:t>
            </a:r>
            <a:r>
              <a:rPr 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sz="2400" dirty="0">
                <a:latin typeface="Book Antiqua" panose="02040602050305030304" pitchFamily="18" charset="0"/>
              </a:rPr>
              <a:t> are equivalent it is necessary to show that</a:t>
            </a:r>
          </a:p>
          <a:p>
            <a:pPr marL="0" indent="0">
              <a:buNone/>
              <a:defRPr/>
            </a:pPr>
            <a:endParaRPr lang="en-US" sz="2400" dirty="0">
              <a:latin typeface="Book Antiqua" panose="02040602050305030304" pitchFamily="18" charset="0"/>
            </a:endParaRP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(i) every functional dependency of F</a:t>
            </a:r>
            <a:r>
              <a:rPr 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sz="2400" dirty="0">
                <a:latin typeface="Book Antiqua" panose="02040602050305030304" pitchFamily="18" charset="0"/>
              </a:rPr>
              <a:t> can be inferred from F</a:t>
            </a:r>
            <a:r>
              <a:rPr lang="en-US" sz="2400" baseline="-25000" dirty="0">
                <a:latin typeface="Book Antiqua" panose="02040602050305030304" pitchFamily="18" charset="0"/>
              </a:rPr>
              <a:t>1</a:t>
            </a:r>
            <a:r>
              <a:rPr lang="en-US" sz="2400" dirty="0">
                <a:latin typeface="Book Antiqua" panose="02040602050305030304" pitchFamily="18" charset="0"/>
              </a:rPr>
              <a:t> and</a:t>
            </a: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(ii) every functional dependency of F</a:t>
            </a:r>
            <a:r>
              <a:rPr lang="en-US" sz="2400" baseline="-25000" dirty="0">
                <a:latin typeface="Book Antiqua" panose="02040602050305030304" pitchFamily="18" charset="0"/>
              </a:rPr>
              <a:t>1</a:t>
            </a:r>
            <a:r>
              <a:rPr lang="en-US" sz="2400" dirty="0">
                <a:latin typeface="Book Antiqua" panose="02040602050305030304" pitchFamily="18" charset="0"/>
              </a:rPr>
              <a:t> can be inferred from F</a:t>
            </a:r>
            <a:r>
              <a:rPr lang="en-US" sz="2400" baseline="-25000" dirty="0">
                <a:latin typeface="Book Antiqua" panose="02040602050305030304" pitchFamily="18" charset="0"/>
              </a:rPr>
              <a:t>2</a:t>
            </a:r>
            <a:r>
              <a:rPr lang="en-US" sz="2400" baseline="30000" dirty="0">
                <a:latin typeface="Book Antiqua" panose="02040602050305030304" pitchFamily="18" charset="0"/>
              </a:rPr>
              <a:t>.</a:t>
            </a:r>
          </a:p>
          <a:p>
            <a:pPr>
              <a:defRPr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199A50A9-3226-475A-9F48-C1F75FA1AE7B}" type="slidenum">
              <a:rPr lang="en-US" altLang="en-US" i="0">
                <a:latin typeface="Book Antiqua" panose="02040602050305030304" pitchFamily="18" charset="0"/>
              </a:rPr>
              <a:pPr/>
              <a:t>4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748047" y="0"/>
            <a:ext cx="10515600" cy="875763"/>
          </a:xfrm>
        </p:spPr>
        <p:txBody>
          <a:bodyPr/>
          <a:lstStyle/>
          <a:p>
            <a:r>
              <a:rPr lang="en-US" altLang="en-US" sz="2800" dirty="0">
                <a:latin typeface="Book Antiqua" panose="02040602050305030304" pitchFamily="18" charset="0"/>
              </a:rPr>
              <a:t>Example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257577" y="708339"/>
            <a:ext cx="11384924" cy="58985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</a:rPr>
              <a:t>Let R is a relation schema given by R(A, B, C, D)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</a:rPr>
              <a:t>and two sets of functional dependency specified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</a:rPr>
              <a:t>on R are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</a:rPr>
              <a:t>		F</a:t>
            </a:r>
            <a:r>
              <a:rPr lang="en-US" altLang="en-US" sz="1600" dirty="0" smtClean="0">
                <a:latin typeface="Book Antiqua" panose="02040602050305030304" pitchFamily="18" charset="0"/>
              </a:rPr>
              <a:t> </a:t>
            </a:r>
            <a:r>
              <a:rPr lang="en-US" altLang="en-US" sz="1600" dirty="0">
                <a:latin typeface="Book Antiqua" panose="02040602050305030304" pitchFamily="18" charset="0"/>
              </a:rPr>
              <a:t>= {A </a:t>
            </a:r>
            <a:r>
              <a:rPr lang="en-US" altLang="en-US" sz="1600" dirty="0">
                <a:latin typeface="Book Antiqua" panose="02040602050305030304" pitchFamily="18" charset="0"/>
                <a:sym typeface="Wingdings" panose="05000000000000000000" pitchFamily="2" charset="2"/>
              </a:rPr>
              <a:t> B, B  C, AC  D}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  <a:sym typeface="Wingdings" panose="05000000000000000000" pitchFamily="2" charset="2"/>
              </a:rPr>
              <a:t>		</a:t>
            </a:r>
            <a:r>
              <a:rPr lang="en-US" altLang="en-US" sz="16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G </a:t>
            </a:r>
            <a:r>
              <a:rPr lang="en-US" altLang="en-US" sz="1600" dirty="0">
                <a:latin typeface="Book Antiqua" panose="02040602050305030304" pitchFamily="18" charset="0"/>
                <a:sym typeface="Wingdings" panose="05000000000000000000" pitchFamily="2" charset="2"/>
              </a:rPr>
              <a:t>= {A  B, B  C, A  D}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1600" dirty="0">
                <a:latin typeface="Book Antiqua" panose="02040602050305030304" pitchFamily="18" charset="0"/>
                <a:sym typeface="Wingdings" panose="05000000000000000000" pitchFamily="2" charset="2"/>
              </a:rPr>
              <a:t>Are </a:t>
            </a:r>
            <a:r>
              <a:rPr lang="en-US" altLang="en-US" sz="16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F</a:t>
            </a:r>
            <a:r>
              <a:rPr lang="en-US" altLang="en-US" sz="1600" baseline="-25000" dirty="0">
                <a:latin typeface="Book Antiqua" panose="0204060205030503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6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&amp; G </a:t>
            </a:r>
            <a:r>
              <a:rPr lang="en-US" altLang="en-US" sz="1600" dirty="0">
                <a:latin typeface="Book Antiqua" panose="02040602050305030304" pitchFamily="18" charset="0"/>
                <a:sym typeface="Wingdings" panose="05000000000000000000" pitchFamily="2" charset="2"/>
              </a:rPr>
              <a:t>equivalent?</a:t>
            </a:r>
          </a:p>
          <a:p>
            <a:r>
              <a:rPr lang="en-US" altLang="en-US" sz="1600" dirty="0" smtClean="0">
                <a:latin typeface="Book Antiqua" panose="02040602050305030304" pitchFamily="18" charset="0"/>
              </a:rPr>
              <a:t>To determine their equivalence, we need to prove that F+ = G+.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Let </a:t>
            </a:r>
            <a:r>
              <a:rPr lang="en-US" sz="1600" dirty="0">
                <a:latin typeface="Book Antiqua" panose="02040602050305030304" pitchFamily="18" charset="0"/>
              </a:rPr>
              <a:t>us see if we can infer all FDs in F using G</a:t>
            </a:r>
            <a:r>
              <a:rPr lang="en-US" sz="1600" dirty="0" smtClean="0">
                <a:latin typeface="Book Antiqua" panose="02040602050305030304" pitchFamily="18" charset="0"/>
              </a:rPr>
              <a:t>;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Take </a:t>
            </a:r>
            <a:r>
              <a:rPr lang="en-US" sz="1600" dirty="0">
                <a:latin typeface="Book Antiqua" panose="02040602050305030304" pitchFamily="18" charset="0"/>
              </a:rPr>
              <a:t>the attributes from the LHS of FDs in F and compute attribute closure for each using FDs in G: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A</a:t>
            </a:r>
            <a:r>
              <a:rPr lang="en-US" sz="1600" dirty="0">
                <a:latin typeface="Book Antiqua" panose="02040602050305030304" pitchFamily="18" charset="0"/>
              </a:rPr>
              <a:t>+ using G = ABCD; A -&gt; A;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A -&gt; B; </a:t>
            </a:r>
            <a:r>
              <a:rPr lang="en-US" sz="1600" dirty="0">
                <a:latin typeface="Book Antiqua" panose="02040602050305030304" pitchFamily="18" charset="0"/>
              </a:rPr>
              <a:t>A -&gt; C; A -&gt; D;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B</a:t>
            </a:r>
            <a:r>
              <a:rPr lang="en-US" sz="1600" dirty="0">
                <a:latin typeface="Book Antiqua" panose="02040602050305030304" pitchFamily="18" charset="0"/>
              </a:rPr>
              <a:t>+ using G = BC; B -&gt; B;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B -&gt; C</a:t>
            </a:r>
            <a:r>
              <a:rPr lang="en-US" sz="1600" dirty="0">
                <a:latin typeface="Book Antiqua" panose="02040602050305030304" pitchFamily="18" charset="0"/>
              </a:rPr>
              <a:t>;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AC</a:t>
            </a:r>
            <a:r>
              <a:rPr lang="en-US" sz="1600" dirty="0">
                <a:latin typeface="Book Antiqua" panose="02040602050305030304" pitchFamily="18" charset="0"/>
              </a:rPr>
              <a:t>+ using G = ABCD; AC -&gt; A; AC -&gt; B; AC -&gt; C;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AC -&gt; D</a:t>
            </a:r>
            <a:r>
              <a:rPr lang="en-US" sz="1600" dirty="0">
                <a:latin typeface="Book Antiqua" panose="02040602050305030304" pitchFamily="18" charset="0"/>
              </a:rPr>
              <a:t>;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Notice </a:t>
            </a:r>
            <a:r>
              <a:rPr lang="en-US" sz="1600" dirty="0">
                <a:latin typeface="Book Antiqua" panose="02040602050305030304" pitchFamily="18" charset="0"/>
              </a:rPr>
              <a:t>that all FDs in F (highlighted) can be inferred using FDs in G.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To </a:t>
            </a:r>
            <a:r>
              <a:rPr lang="en-US" sz="1600" dirty="0">
                <a:latin typeface="Book Antiqua" panose="02040602050305030304" pitchFamily="18" charset="0"/>
              </a:rPr>
              <a:t>see if all FDs in G are inferred by F, compute attribute closure for attributes on the LHS of FDs in G using FDs in F: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A</a:t>
            </a:r>
            <a:r>
              <a:rPr lang="en-US" sz="1600" dirty="0">
                <a:latin typeface="Book Antiqua" panose="02040602050305030304" pitchFamily="18" charset="0"/>
              </a:rPr>
              <a:t>+ using F = ABCD; A -&gt; A;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A -&gt; B</a:t>
            </a:r>
            <a:r>
              <a:rPr lang="en-US" sz="1600" dirty="0">
                <a:latin typeface="Book Antiqua" panose="02040602050305030304" pitchFamily="18" charset="0"/>
              </a:rPr>
              <a:t>; A -&gt; C;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A-&gt; D</a:t>
            </a:r>
            <a:r>
              <a:rPr lang="en-US" sz="1600" dirty="0" smtClean="0">
                <a:latin typeface="Book Antiqua" panose="02040602050305030304" pitchFamily="18" charset="0"/>
              </a:rPr>
              <a:t>;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B</a:t>
            </a:r>
            <a:r>
              <a:rPr lang="en-US" sz="1600" dirty="0">
                <a:latin typeface="Book Antiqua" panose="02040602050305030304" pitchFamily="18" charset="0"/>
              </a:rPr>
              <a:t>+ using F = BC; B -&gt; B; </a:t>
            </a:r>
            <a:r>
              <a:rPr lang="en-US" sz="1600" b="1" dirty="0">
                <a:solidFill>
                  <a:srgbClr val="FF0000"/>
                </a:solidFill>
                <a:latin typeface="Book Antiqua" panose="02040602050305030304" pitchFamily="18" charset="0"/>
              </a:rPr>
              <a:t>B -&gt; C</a:t>
            </a:r>
            <a:r>
              <a:rPr lang="en-US" sz="1600" dirty="0">
                <a:latin typeface="Book Antiqua" panose="02040602050305030304" pitchFamily="18" charset="0"/>
              </a:rPr>
              <a:t>;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Since </a:t>
            </a:r>
            <a:r>
              <a:rPr lang="en-US" sz="1600" dirty="0">
                <a:latin typeface="Book Antiqua" panose="02040602050305030304" pitchFamily="18" charset="0"/>
              </a:rPr>
              <a:t>all FDs in F can be obtained from G and vice versa, we conclude that F and G are equivalent</a:t>
            </a:r>
            <a:endParaRPr lang="en-US" altLang="en-US" sz="1600" dirty="0" smtClean="0">
              <a:latin typeface="Book Antiqua" panose="02040602050305030304" pitchFamily="18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20447" y="5991225"/>
            <a:ext cx="2743200" cy="365125"/>
          </a:xfrm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E6E764C7-60F0-4052-AD59-BB92B9F517AC}" type="slidenum">
              <a:rPr lang="en-US" altLang="en-US" i="0">
                <a:latin typeface="Book Antiqua" panose="02040602050305030304" pitchFamily="18" charset="0"/>
              </a:rPr>
              <a:pPr/>
              <a:t>5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91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93" y="128788"/>
            <a:ext cx="11603865" cy="67292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i="1" dirty="0">
                <a:latin typeface="Book Antiqua" panose="02040602050305030304" pitchFamily="18" charset="0"/>
              </a:rPr>
              <a:t>Alternative </a:t>
            </a:r>
            <a:r>
              <a:rPr lang="en-US" sz="1600" b="1" i="1" dirty="0" smtClean="0">
                <a:latin typeface="Book Antiqua" panose="02040602050305030304" pitchFamily="18" charset="0"/>
              </a:rPr>
              <a:t>definition</a:t>
            </a:r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Two sets of functional dependencies F and G are said to be equal if;</a:t>
            </a:r>
          </a:p>
          <a:p>
            <a:r>
              <a:rPr lang="en-US" sz="1600" dirty="0" smtClean="0">
                <a:latin typeface="Book Antiqua" panose="02040602050305030304" pitchFamily="18" charset="0"/>
              </a:rPr>
              <a:t>F </a:t>
            </a:r>
            <a:r>
              <a:rPr lang="en-US" sz="1600" dirty="0">
                <a:latin typeface="Book Antiqua" panose="02040602050305030304" pitchFamily="18" charset="0"/>
              </a:rPr>
              <a:t>can cover G, </a:t>
            </a:r>
            <a:r>
              <a:rPr lang="en-US" sz="1600" dirty="0" smtClean="0">
                <a:latin typeface="Book Antiqua" panose="02040602050305030304" pitchFamily="18" charset="0"/>
              </a:rPr>
              <a:t>and G </a:t>
            </a:r>
            <a:r>
              <a:rPr lang="en-US" sz="1600" dirty="0">
                <a:latin typeface="Book Antiqua" panose="02040602050305030304" pitchFamily="18" charset="0"/>
              </a:rPr>
              <a:t>can cover F.</a:t>
            </a:r>
          </a:p>
          <a:p>
            <a:pPr marL="0" indent="0">
              <a:buNone/>
            </a:pPr>
            <a:r>
              <a:rPr lang="en-US" sz="1600" b="1" i="1" u="sng" dirty="0" smtClean="0">
                <a:latin typeface="Book Antiqua" panose="02040602050305030304" pitchFamily="18" charset="0"/>
              </a:rPr>
              <a:t>Example</a:t>
            </a:r>
            <a:r>
              <a:rPr lang="en-US" sz="1600" b="1" i="1" u="sng" dirty="0">
                <a:latin typeface="Book Antiqua" panose="02040602050305030304" pitchFamily="18" charset="0"/>
              </a:rPr>
              <a:t>:</a:t>
            </a:r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Let </a:t>
            </a:r>
            <a:r>
              <a:rPr lang="en-US" sz="1600" dirty="0">
                <a:latin typeface="Book Antiqua" panose="02040602050305030304" pitchFamily="18" charset="0"/>
              </a:rPr>
              <a:t>R (A, B, C, D, E) be a relation with set of functional dependencies </a:t>
            </a:r>
            <a:endParaRPr lang="en-US" sz="1600" dirty="0" smtClean="0">
              <a:latin typeface="Book Antiqua" panose="02040602050305030304" pitchFamily="18" charset="0"/>
            </a:endParaRPr>
          </a:p>
          <a:p>
            <a:r>
              <a:rPr lang="en-US" sz="1600" dirty="0" smtClean="0">
                <a:latin typeface="Book Antiqua" panose="02040602050305030304" pitchFamily="18" charset="0"/>
              </a:rPr>
              <a:t>F </a:t>
            </a:r>
            <a:r>
              <a:rPr lang="en-US" sz="1600" dirty="0">
                <a:latin typeface="Book Antiqua" panose="02040602050305030304" pitchFamily="18" charset="0"/>
              </a:rPr>
              <a:t>= { A → BC, A → D, CD → E } and G = { A → BCE, A → ABD, CD → E }. Is F = G?</a:t>
            </a:r>
          </a:p>
          <a:p>
            <a:r>
              <a:rPr lang="en-US" sz="1600" b="1" dirty="0" smtClean="0">
                <a:latin typeface="Book Antiqua" panose="02040602050305030304" pitchFamily="18" charset="0"/>
              </a:rPr>
              <a:t>Does </a:t>
            </a:r>
            <a:r>
              <a:rPr lang="en-US" sz="1600" b="1" dirty="0">
                <a:latin typeface="Book Antiqua" panose="02040602050305030304" pitchFamily="18" charset="0"/>
              </a:rPr>
              <a:t>F cover G?</a:t>
            </a:r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If set of FDs of G can be inferred from F, then we would say that F covers G.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A → BCE of G can be inferred from the FDs A → BC, A → D, and CD → E of F. [here, A gives BCD. If you know C and D then E can be derived]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A → ABD of G can be inferred from the FDs A → BC, and A → D of F.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CD → E of G can be inferred from the FD CD → E of F.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All the three FDs of G can be inferred from FDs of F. Hence, </a:t>
            </a:r>
            <a:r>
              <a:rPr lang="en-US" sz="1600" b="1" i="1" u="sng" dirty="0">
                <a:latin typeface="Book Antiqua" panose="02040602050305030304" pitchFamily="18" charset="0"/>
              </a:rPr>
              <a:t>F covers G</a:t>
            </a:r>
            <a:r>
              <a:rPr lang="en-US" sz="1600" dirty="0" smtClean="0">
                <a:latin typeface="Book Antiqua" panose="02040602050305030304" pitchFamily="18" charset="0"/>
              </a:rPr>
              <a:t>.</a:t>
            </a:r>
          </a:p>
          <a:p>
            <a:r>
              <a:rPr lang="en-US" sz="1600" b="1" dirty="0">
                <a:latin typeface="Book Antiqua" panose="02040602050305030304" pitchFamily="18" charset="0"/>
              </a:rPr>
              <a:t>Does G cover F?</a:t>
            </a:r>
            <a:endParaRPr lang="en-US" sz="1600" dirty="0">
              <a:latin typeface="Book Antiqua" panose="02040602050305030304" pitchFamily="18" charset="0"/>
            </a:endParaRPr>
          </a:p>
          <a:p>
            <a:r>
              <a:rPr lang="en-US" sz="1600" dirty="0">
                <a:latin typeface="Book Antiqua" panose="02040602050305030304" pitchFamily="18" charset="0"/>
              </a:rPr>
              <a:t>If set of FDs of F can be inferred from G, then we would say that G covers F.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A → BC of F can be inferred from the FD A → BCE of G.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A → D of F can be inferred from the FD A → ABD of G.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The FD CD → E of F can be inferred from the FD CD → E of G.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All the three FDs of F can be inferred from FDs of G. Hence, </a:t>
            </a:r>
            <a:r>
              <a:rPr lang="en-US" sz="1600" b="1" i="1" u="sng" dirty="0">
                <a:latin typeface="Book Antiqua" panose="02040602050305030304" pitchFamily="18" charset="0"/>
              </a:rPr>
              <a:t>G covers F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</a:p>
          <a:p>
            <a:r>
              <a:rPr lang="en-US" sz="1600" dirty="0">
                <a:latin typeface="Book Antiqua" panose="02040602050305030304" pitchFamily="18" charset="0"/>
              </a:rPr>
              <a:t>Hence, we would say </a:t>
            </a:r>
            <a:r>
              <a:rPr lang="en-US" sz="1600" b="1" u="sng" dirty="0">
                <a:latin typeface="Book Antiqua" panose="02040602050305030304" pitchFamily="18" charset="0"/>
              </a:rPr>
              <a:t>F is equivalent to G</a:t>
            </a:r>
            <a:r>
              <a:rPr lang="en-US" sz="1600" dirty="0">
                <a:latin typeface="Book Antiqua" panose="02040602050305030304" pitchFamily="18" charset="0"/>
              </a:rPr>
              <a:t>.</a:t>
            </a:r>
          </a:p>
          <a:p>
            <a:endParaRPr lang="en-IN" sz="16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42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200" b="1" dirty="0">
                <a:latin typeface="Book Antiqua" panose="02040602050305030304" pitchFamily="18" charset="0"/>
              </a:rPr>
              <a:t>Canonical form of a functional dependency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</a:rPr>
              <a:t>A functional dependency X </a:t>
            </a: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 Y is said to be in canonical form if the right hand side of the functional dependency contains only one attribute.</a:t>
            </a:r>
          </a:p>
          <a:p>
            <a:pPr marL="0" indent="0">
              <a:buNone/>
              <a:defRPr/>
            </a:pPr>
            <a:endParaRPr lang="en-US" sz="2400" dirty="0">
              <a:latin typeface="Book Antiqua" panose="02040602050305030304" pitchFamily="18" charset="0"/>
              <a:sym typeface="Wingdings" pitchFamily="2" charset="2"/>
            </a:endParaRPr>
          </a:p>
          <a:p>
            <a:pPr>
              <a:defRPr/>
            </a:pPr>
            <a:r>
              <a:rPr lang="en-US" sz="2400" dirty="0">
                <a:latin typeface="Book Antiqua" panose="02040602050305030304" pitchFamily="18" charset="0"/>
                <a:sym typeface="Wingdings" pitchFamily="2" charset="2"/>
              </a:rPr>
              <a:t>For example, if R(A, B, C, D, E) then the functional dependency AB  C is in canonical form, so also E  D.  </a:t>
            </a:r>
            <a:endParaRPr lang="en-US" sz="2400" dirty="0">
              <a:latin typeface="Book Antiqua" panose="02040602050305030304" pitchFamily="18" charset="0"/>
            </a:endParaRP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FA9ED676-AB8B-4BBF-A4F4-851A0BC7EAE9}" type="slidenum">
              <a:rPr lang="en-US" altLang="en-US" i="0">
                <a:latin typeface="Book Antiqua" panose="02040602050305030304" pitchFamily="18" charset="0"/>
              </a:rPr>
              <a:pPr/>
              <a:t>7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3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3600" b="1" dirty="0">
                <a:latin typeface="Book Antiqua" panose="02040602050305030304" pitchFamily="18" charset="0"/>
              </a:rPr>
              <a:t>Minimal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sz="2400" dirty="0">
                <a:latin typeface="Book Antiqua" panose="02040602050305030304" pitchFamily="18" charset="0"/>
              </a:rPr>
              <a:t>A set of functional dependencies G specified on a </a:t>
            </a:r>
            <a:r>
              <a:rPr lang="en-US" sz="2400" dirty="0" smtClean="0">
                <a:latin typeface="Book Antiqua" panose="02040602050305030304" pitchFamily="18" charset="0"/>
              </a:rPr>
              <a:t>schema </a:t>
            </a:r>
            <a:r>
              <a:rPr lang="en-US" sz="2400" dirty="0">
                <a:latin typeface="Book Antiqua" panose="02040602050305030304" pitchFamily="18" charset="0"/>
              </a:rPr>
              <a:t>R is said to be a Minimal cover of another </a:t>
            </a:r>
            <a:r>
              <a:rPr lang="en-US" sz="2400" dirty="0" smtClean="0">
                <a:latin typeface="Book Antiqua" panose="02040602050305030304" pitchFamily="18" charset="0"/>
              </a:rPr>
              <a:t>set </a:t>
            </a:r>
            <a:r>
              <a:rPr lang="en-US" sz="2400" dirty="0">
                <a:latin typeface="Book Antiqua" panose="02040602050305030304" pitchFamily="18" charset="0"/>
              </a:rPr>
              <a:t>of functional dependencies F defined on the </a:t>
            </a:r>
            <a:r>
              <a:rPr lang="en-US" sz="2400" dirty="0" smtClean="0">
                <a:latin typeface="Book Antiqua" panose="02040602050305030304" pitchFamily="18" charset="0"/>
              </a:rPr>
              <a:t>same </a:t>
            </a:r>
            <a:r>
              <a:rPr lang="en-US" sz="2400" dirty="0">
                <a:latin typeface="Book Antiqua" panose="02040602050305030304" pitchFamily="18" charset="0"/>
              </a:rPr>
              <a:t>schema R</a:t>
            </a:r>
          </a:p>
          <a:p>
            <a:pPr marL="571500" indent="-571500">
              <a:buFont typeface="Wingdings" panose="05000000000000000000" pitchFamily="2" charset="2"/>
              <a:buAutoNum type="romanLcParenR"/>
              <a:defRPr/>
            </a:pPr>
            <a:r>
              <a:rPr lang="en-US" sz="2400" dirty="0">
                <a:latin typeface="Book Antiqua" panose="02040602050305030304" pitchFamily="18" charset="0"/>
              </a:rPr>
              <a:t>If all functional dependencies of G are in canonical form.</a:t>
            </a:r>
          </a:p>
          <a:p>
            <a:pPr marL="571500" indent="-571500">
              <a:buFont typeface="Wingdings" panose="05000000000000000000" pitchFamily="2" charset="2"/>
              <a:buAutoNum type="romanLcParenR"/>
              <a:defRPr/>
            </a:pPr>
            <a:r>
              <a:rPr lang="en-US" sz="2400" dirty="0">
                <a:latin typeface="Book Antiqua" panose="02040602050305030304" pitchFamily="18" charset="0"/>
              </a:rPr>
              <a:t>No functional dependency of G has extraneous attribute.  </a:t>
            </a:r>
          </a:p>
          <a:p>
            <a:pPr marL="571500" indent="-571500">
              <a:buFont typeface="Wingdings" panose="05000000000000000000" pitchFamily="2" charset="2"/>
              <a:buAutoNum type="romanLcParenR"/>
              <a:defRPr/>
            </a:pPr>
            <a:r>
              <a:rPr lang="en-US" sz="2400" dirty="0">
                <a:latin typeface="Book Antiqua" panose="02040602050305030304" pitchFamily="18" charset="0"/>
              </a:rPr>
              <a:t>No functional dependency can be removed from G.</a:t>
            </a:r>
          </a:p>
          <a:p>
            <a:pPr marL="571500" indent="-571500">
              <a:buFont typeface="Wingdings" panose="05000000000000000000" pitchFamily="2" charset="2"/>
              <a:buAutoNum type="romanLcParenR"/>
              <a:defRPr/>
            </a:pPr>
            <a:r>
              <a:rPr lang="en-US" sz="2400" dirty="0">
                <a:latin typeface="Book Antiqua" panose="02040602050305030304" pitchFamily="18" charset="0"/>
              </a:rPr>
              <a:t>G is equivalent to F.</a:t>
            </a:r>
          </a:p>
          <a:p>
            <a:pPr>
              <a:defRPr/>
            </a:pPr>
            <a:endParaRPr lang="en-US" dirty="0">
              <a:latin typeface="Book Antiqua" panose="02040602050305030304" pitchFamily="18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280686AC-7102-45ED-87D9-D16A84D52231}" type="slidenum">
              <a:rPr lang="en-US" altLang="en-US" i="0">
                <a:latin typeface="Book Antiqua" panose="02040602050305030304" pitchFamily="18" charset="0"/>
              </a:rPr>
              <a:pPr/>
              <a:t>8</a:t>
            </a:fld>
            <a:endParaRPr lang="en-US" altLang="en-US" i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7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532" y="0"/>
            <a:ext cx="10515600" cy="858368"/>
          </a:xfrm>
        </p:spPr>
        <p:txBody>
          <a:bodyPr/>
          <a:lstStyle/>
          <a:p>
            <a:r>
              <a:rPr lang="en-IN" b="1" dirty="0">
                <a:latin typeface="Book Antiqua" panose="02040602050305030304" pitchFamily="18" charset="0"/>
              </a:rPr>
              <a:t>Minimal cover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639" y="1146219"/>
            <a:ext cx="11353800" cy="53318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Logic for Minimal Cover</a:t>
            </a:r>
          </a:p>
          <a:p>
            <a:r>
              <a:rPr lang="en-US" sz="2400" dirty="0" smtClean="0">
                <a:latin typeface="Book Antiqua" panose="02040602050305030304" pitchFamily="18" charset="0"/>
              </a:rPr>
              <a:t>Needs single </a:t>
            </a:r>
            <a:r>
              <a:rPr lang="en-US" sz="2400" dirty="0">
                <a:latin typeface="Book Antiqua" panose="02040602050305030304" pitchFamily="18" charset="0"/>
              </a:rPr>
              <a:t>attribute on the RHS in all FDs,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r>
              <a:rPr lang="en-US" sz="2400" dirty="0" smtClean="0">
                <a:latin typeface="Book Antiqua" panose="02040602050305030304" pitchFamily="18" charset="0"/>
              </a:rPr>
              <a:t>Need </a:t>
            </a:r>
            <a:r>
              <a:rPr lang="en-US" sz="2400" dirty="0">
                <a:latin typeface="Book Antiqua" panose="02040602050305030304" pitchFamily="18" charset="0"/>
              </a:rPr>
              <a:t>to look for extraneous (redundant) attributes on the LHS and also look for FDs that are redundant.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</a:rPr>
              <a:t>Extraneous Attributes</a:t>
            </a:r>
          </a:p>
          <a:p>
            <a:r>
              <a:rPr lang="en-US" sz="2400" dirty="0">
                <a:latin typeface="Book Antiqua" panose="02040602050305030304" pitchFamily="18" charset="0"/>
              </a:rPr>
              <a:t>Apply either of the rules below to find extraneous attributes on the LHS: </a:t>
            </a:r>
            <a:endParaRPr lang="en-US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	1</a:t>
            </a:r>
            <a:r>
              <a:rPr lang="en-US" sz="2400" dirty="0">
                <a:latin typeface="Book Antiqua" panose="02040602050305030304" pitchFamily="18" charset="0"/>
              </a:rPr>
              <a:t>. In an FD </a:t>
            </a:r>
            <a:r>
              <a:rPr lang="en-US" sz="2400" dirty="0" smtClean="0">
                <a:latin typeface="Book Antiqua" panose="02040602050305030304" pitchFamily="18" charset="0"/>
              </a:rPr>
              <a:t>{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IN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l-GR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β</a:t>
            </a:r>
            <a:r>
              <a:rPr lang="en-US" sz="2400" dirty="0" smtClean="0">
                <a:latin typeface="Book Antiqua" panose="02040602050305030304" pitchFamily="18" charset="0"/>
              </a:rPr>
              <a:t>} </a:t>
            </a:r>
            <a:r>
              <a:rPr lang="en-US" sz="2400" dirty="0">
                <a:latin typeface="Book Antiqua" panose="02040602050305030304" pitchFamily="18" charset="0"/>
              </a:rPr>
              <a:t>from set F, attribute </a:t>
            </a:r>
            <a:r>
              <a:rPr lang="en-US" sz="2400" dirty="0" smtClean="0">
                <a:latin typeface="Book Antiqua" panose="02040602050305030304" pitchFamily="18" charset="0"/>
              </a:rPr>
              <a:t>A </a:t>
            </a:r>
            <a:r>
              <a:rPr lang="el-GR" sz="2400" dirty="0" smtClean="0">
                <a:latin typeface="Book Antiqua" panose="02040602050305030304" pitchFamily="18" charset="0"/>
              </a:rPr>
              <a:t>ε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US" sz="2400" dirty="0" smtClean="0">
                <a:latin typeface="Book Antiqua" panose="02040602050305030304" pitchFamily="18" charset="0"/>
              </a:rPr>
              <a:t>  </a:t>
            </a:r>
            <a:r>
              <a:rPr lang="en-US" sz="2400" dirty="0">
                <a:latin typeface="Book Antiqua" panose="02040602050305030304" pitchFamily="18" charset="0"/>
              </a:rPr>
              <a:t>is extraneous in 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		 </a:t>
            </a:r>
            <a:r>
              <a:rPr lang="en-US" sz="2400" dirty="0">
                <a:latin typeface="Book Antiqua" panose="02040602050305030304" pitchFamily="18" charset="0"/>
              </a:rPr>
              <a:t>if F logically implies (F – </a:t>
            </a:r>
            <a:r>
              <a:rPr lang="en-US" sz="2400" dirty="0" smtClean="0">
                <a:latin typeface="Book Antiqua" panose="02040602050305030304" pitchFamily="18" charset="0"/>
              </a:rPr>
              <a:t>{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IN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l-GR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β</a:t>
            </a:r>
            <a:r>
              <a:rPr lang="en-US" sz="2400" dirty="0" smtClean="0">
                <a:latin typeface="Book Antiqua" panose="02040602050305030304" pitchFamily="18" charset="0"/>
              </a:rPr>
              <a:t>}) </a:t>
            </a:r>
            <a:r>
              <a:rPr lang="en-US" sz="2400" dirty="0" smtClean="0">
                <a:latin typeface="Book Antiqua" panose="02040602050305030304" pitchFamily="18" charset="0"/>
                <a:ea typeface="Cambria Math" panose="02040503050406030204" pitchFamily="18" charset="0"/>
              </a:rPr>
              <a:t>⋃</a:t>
            </a:r>
            <a:r>
              <a:rPr lang="en-US" sz="2400" dirty="0" smtClean="0">
                <a:latin typeface="Book Antiqua" panose="02040602050305030304" pitchFamily="18" charset="0"/>
              </a:rPr>
              <a:t> {(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US" sz="2400" dirty="0" smtClean="0">
                <a:latin typeface="Book Antiqua" panose="02040602050305030304" pitchFamily="18" charset="0"/>
              </a:rPr>
              <a:t>– </a:t>
            </a:r>
            <a:r>
              <a:rPr lang="en-US" sz="2400" dirty="0">
                <a:latin typeface="Book Antiqua" panose="02040602050305030304" pitchFamily="18" charset="0"/>
              </a:rPr>
              <a:t>A) </a:t>
            </a:r>
            <a:r>
              <a:rPr lang="en-US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</a:t>
            </a:r>
            <a:r>
              <a:rPr lang="el-GR" sz="24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β</a:t>
            </a:r>
            <a:r>
              <a:rPr lang="en-US" sz="2400" dirty="0" smtClean="0">
                <a:latin typeface="Book Antiqua" panose="02040602050305030304" pitchFamily="18" charset="0"/>
              </a:rPr>
              <a:t>}. 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anose="02040602050305030304" pitchFamily="18" charset="0"/>
              </a:rPr>
              <a:t>	2</a:t>
            </a:r>
            <a:r>
              <a:rPr lang="en-US" sz="2400" dirty="0">
                <a:latin typeface="Book Antiqua" panose="02040602050305030304" pitchFamily="18" charset="0"/>
              </a:rPr>
              <a:t>. To test if attribute </a:t>
            </a:r>
            <a:r>
              <a:rPr lang="en-US" sz="2400" dirty="0" smtClean="0">
                <a:latin typeface="Book Antiqua" panose="02040602050305030304" pitchFamily="18" charset="0"/>
              </a:rPr>
              <a:t>A </a:t>
            </a:r>
            <a:r>
              <a:rPr lang="el-GR" sz="2400" dirty="0" smtClean="0">
                <a:latin typeface="Book Antiqua" panose="02040602050305030304" pitchFamily="18" charset="0"/>
              </a:rPr>
              <a:t>ε</a:t>
            </a:r>
            <a:r>
              <a:rPr lang="en-IN" sz="2400" dirty="0" smtClean="0">
                <a:latin typeface="Book Antiqua" panose="02040602050305030304" pitchFamily="18" charset="0"/>
              </a:rPr>
              <a:t> 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US" sz="2400" dirty="0" smtClean="0">
                <a:latin typeface="Book Antiqua" panose="02040602050305030304" pitchFamily="18" charset="0"/>
              </a:rPr>
              <a:t> is </a:t>
            </a:r>
            <a:r>
              <a:rPr lang="en-US" sz="2400" dirty="0">
                <a:latin typeface="Book Antiqua" panose="02040602050305030304" pitchFamily="18" charset="0"/>
              </a:rPr>
              <a:t>extraneous in 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endParaRPr lang="en-IN" sz="2400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Book Antiqua" panose="02040602050305030304" pitchFamily="18" charset="0"/>
              </a:rPr>
              <a:t>	</a:t>
            </a:r>
            <a:r>
              <a:rPr lang="en-IN" sz="2400" dirty="0" smtClean="0">
                <a:latin typeface="Book Antiqua" panose="02040602050305030304" pitchFamily="18" charset="0"/>
              </a:rPr>
              <a:t>	</a:t>
            </a:r>
            <a:r>
              <a:rPr lang="en-US" sz="2400" dirty="0" smtClean="0">
                <a:latin typeface="Book Antiqua" panose="02040602050305030304" pitchFamily="18" charset="0"/>
              </a:rPr>
              <a:t>Step </a:t>
            </a:r>
            <a:r>
              <a:rPr lang="en-US" sz="2400" dirty="0">
                <a:latin typeface="Book Antiqua" panose="02040602050305030304" pitchFamily="18" charset="0"/>
              </a:rPr>
              <a:t>1: compute </a:t>
            </a:r>
            <a:r>
              <a:rPr lang="en-US" sz="2400" dirty="0" smtClean="0">
                <a:latin typeface="Book Antiqua" panose="02040602050305030304" pitchFamily="18" charset="0"/>
              </a:rPr>
              <a:t>({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US" sz="2400" dirty="0" smtClean="0">
                <a:latin typeface="Book Antiqua" panose="02040602050305030304" pitchFamily="18" charset="0"/>
              </a:rPr>
              <a:t>} </a:t>
            </a:r>
            <a:r>
              <a:rPr lang="en-US" sz="2400" dirty="0">
                <a:latin typeface="Book Antiqua" panose="02040602050305030304" pitchFamily="18" charset="0"/>
              </a:rPr>
              <a:t>– A)+ using the dependencies in </a:t>
            </a:r>
            <a:r>
              <a:rPr lang="en-US" sz="2400" dirty="0" smtClean="0">
                <a:latin typeface="Book Antiqua" panose="02040602050305030304" pitchFamily="18" charset="0"/>
              </a:rPr>
              <a:t>F</a:t>
            </a:r>
          </a:p>
          <a:p>
            <a:pPr marL="0" indent="0">
              <a:buNone/>
            </a:pPr>
            <a:r>
              <a:rPr lang="en-US" sz="2400" dirty="0">
                <a:latin typeface="Book Antiqua" panose="02040602050305030304" pitchFamily="18" charset="0"/>
              </a:rPr>
              <a:t>	</a:t>
            </a:r>
            <a:r>
              <a:rPr lang="en-US" sz="2400" dirty="0" smtClean="0">
                <a:latin typeface="Book Antiqua" panose="02040602050305030304" pitchFamily="18" charset="0"/>
              </a:rPr>
              <a:t>	Step </a:t>
            </a:r>
            <a:r>
              <a:rPr lang="en-US" sz="2400" dirty="0">
                <a:latin typeface="Book Antiqua" panose="02040602050305030304" pitchFamily="18" charset="0"/>
              </a:rPr>
              <a:t>2: check that </a:t>
            </a:r>
            <a:r>
              <a:rPr lang="en-US" sz="2400" dirty="0" smtClean="0">
                <a:latin typeface="Book Antiqua" panose="02040602050305030304" pitchFamily="18" charset="0"/>
              </a:rPr>
              <a:t>({</a:t>
            </a:r>
            <a:r>
              <a:rPr lang="el-GR" sz="2400" dirty="0" smtClean="0">
                <a:latin typeface="Book Antiqua" panose="02040602050305030304" pitchFamily="18" charset="0"/>
              </a:rPr>
              <a:t>α</a:t>
            </a:r>
            <a:r>
              <a:rPr lang="en-US" sz="2400" dirty="0" smtClean="0">
                <a:latin typeface="Book Antiqua" panose="02040602050305030304" pitchFamily="18" charset="0"/>
              </a:rPr>
              <a:t>} </a:t>
            </a:r>
            <a:r>
              <a:rPr lang="en-US" sz="2400" dirty="0">
                <a:latin typeface="Book Antiqua" panose="02040602050305030304" pitchFamily="18" charset="0"/>
              </a:rPr>
              <a:t>– A)+ contains A; if it does, A is extraneous </a:t>
            </a:r>
            <a:endParaRPr lang="en-IN" sz="24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963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1244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Additional Functional Dependencies</vt:lpstr>
      <vt:lpstr>How to infer a functional dependency from a set of functional dependency F ?</vt:lpstr>
      <vt:lpstr>Example</vt:lpstr>
      <vt:lpstr>Equivalence of sets of functional dependency</vt:lpstr>
      <vt:lpstr>Example</vt:lpstr>
      <vt:lpstr>PowerPoint Presentation</vt:lpstr>
      <vt:lpstr>Canonical form of a functional dependency</vt:lpstr>
      <vt:lpstr>Minimal cover</vt:lpstr>
      <vt:lpstr>Minimal cover</vt:lpstr>
      <vt:lpstr>Example -1 for Minimal Cover</vt:lpstr>
      <vt:lpstr>Example - 2</vt:lpstr>
      <vt:lpstr>Example - 3</vt:lpstr>
      <vt:lpstr>Example - 4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2019-02-12T07:28:22Z</dcterms:created>
  <dcterms:modified xsi:type="dcterms:W3CDTF">2021-10-20T08:03:27Z</dcterms:modified>
</cp:coreProperties>
</file>