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01" r:id="rId29"/>
    <p:sldId id="302" r:id="rId30"/>
    <p:sldId id="303" r:id="rId31"/>
    <p:sldId id="304" r:id="rId32"/>
    <p:sldId id="296" r:id="rId33"/>
    <p:sldId id="297" r:id="rId34"/>
    <p:sldId id="298" r:id="rId35"/>
    <p:sldId id="299" r:id="rId36"/>
    <p:sldId id="300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829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40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75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4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62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01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1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53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10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67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981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870A9-205F-460F-B1DB-3DF3E1D60CE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256540-3DB8-4B7A-B4ED-31C78BAF81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98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b="1" dirty="0" smtClean="0"/>
              <a:t>Functional Dependency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93055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006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Example - 1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latin typeface="Book Antiqua" pitchFamily="18" charset="0"/>
              </a:rPr>
              <a:t>Order Relatio</a:t>
            </a:r>
            <a:r>
              <a:rPr lang="en-US" sz="2000" dirty="0" smtClean="0">
                <a:latin typeface="Book Antiqua" pitchFamily="18" charset="0"/>
              </a:rPr>
              <a:t>n</a:t>
            </a:r>
          </a:p>
          <a:p>
            <a:pPr marL="0" indent="0">
              <a:buNone/>
            </a:pPr>
            <a:r>
              <a:rPr lang="en-US" sz="2000" dirty="0" smtClean="0">
                <a:latin typeface="Book Antiqua" pitchFamily="18" charset="0"/>
              </a:rPr>
              <a:t>Consider </a:t>
            </a:r>
            <a:r>
              <a:rPr lang="en-US" sz="2000" dirty="0">
                <a:latin typeface="Book Antiqua" pitchFamily="18" charset="0"/>
              </a:rPr>
              <a:t>the </a:t>
            </a:r>
            <a:r>
              <a:rPr lang="en-US" sz="2000" dirty="0" smtClean="0">
                <a:latin typeface="Book Antiqua" pitchFamily="18" charset="0"/>
              </a:rPr>
              <a:t>following relation:</a:t>
            </a:r>
          </a:p>
          <a:p>
            <a:r>
              <a:rPr lang="en-US" sz="2000" dirty="0" smtClean="0">
                <a:latin typeface="Book Antiqua" pitchFamily="18" charset="0"/>
              </a:rPr>
              <a:t>Order(</a:t>
            </a:r>
            <a:r>
              <a:rPr lang="en-US" sz="2000" dirty="0" err="1" smtClean="0">
                <a:latin typeface="Book Antiqua" pitchFamily="18" charset="0"/>
              </a:rPr>
              <a:t>Product_Id</a:t>
            </a:r>
            <a:r>
              <a:rPr lang="en-US" sz="2000" dirty="0">
                <a:latin typeface="Book Antiqua" pitchFamily="18" charset="0"/>
              </a:rPr>
              <a:t>, </a:t>
            </a:r>
            <a:r>
              <a:rPr lang="en-US" sz="2000" dirty="0" err="1">
                <a:latin typeface="Book Antiqua" pitchFamily="18" charset="0"/>
              </a:rPr>
              <a:t>Product_Name</a:t>
            </a:r>
            <a:r>
              <a:rPr lang="en-US" sz="2000" dirty="0">
                <a:latin typeface="Book Antiqua" pitchFamily="18" charset="0"/>
              </a:rPr>
              <a:t>, </a:t>
            </a:r>
            <a:r>
              <a:rPr lang="en-US" sz="2000" dirty="0" err="1">
                <a:latin typeface="Book Antiqua" pitchFamily="18" charset="0"/>
              </a:rPr>
              <a:t>Customer_Id</a:t>
            </a:r>
            <a:r>
              <a:rPr lang="en-US" sz="2000" dirty="0">
                <a:latin typeface="Book Antiqua" pitchFamily="18" charset="0"/>
              </a:rPr>
              <a:t>, </a:t>
            </a:r>
            <a:r>
              <a:rPr lang="en-US" sz="2000" dirty="0" err="1">
                <a:latin typeface="Book Antiqua" pitchFamily="18" charset="0"/>
              </a:rPr>
              <a:t>Customer_Name</a:t>
            </a:r>
            <a:r>
              <a:rPr lang="en-US" sz="2000" dirty="0">
                <a:latin typeface="Book Antiqua" pitchFamily="18" charset="0"/>
              </a:rPr>
              <a:t>, </a:t>
            </a:r>
            <a:r>
              <a:rPr lang="en-US" sz="2000" dirty="0" err="1">
                <a:latin typeface="Book Antiqua" pitchFamily="18" charset="0"/>
              </a:rPr>
              <a:t>Order_Date,Item_Price</a:t>
            </a:r>
            <a:r>
              <a:rPr lang="en-US" sz="2000" dirty="0">
                <a:latin typeface="Book Antiqua" pitchFamily="18" charset="0"/>
              </a:rPr>
              <a:t>, Amount, VAT, </a:t>
            </a:r>
            <a:r>
              <a:rPr lang="en-US" sz="2000" dirty="0" err="1" smtClean="0">
                <a:latin typeface="Book Antiqua" pitchFamily="18" charset="0"/>
              </a:rPr>
              <a:t>Gross_Total</a:t>
            </a:r>
            <a:r>
              <a:rPr lang="en-US" sz="2000" dirty="0">
                <a:latin typeface="Book Antiqua" pitchFamily="18" charset="0"/>
              </a:rPr>
              <a:t>, </a:t>
            </a:r>
            <a:r>
              <a:rPr lang="en-US" sz="2000" dirty="0" err="1">
                <a:latin typeface="Book Antiqua" pitchFamily="18" charset="0"/>
              </a:rPr>
              <a:t>Net_Total</a:t>
            </a:r>
            <a:r>
              <a:rPr lang="en-US" sz="2000" dirty="0" smtClean="0">
                <a:latin typeface="Book Antiqua" pitchFamily="18" charset="0"/>
              </a:rPr>
              <a:t>)</a:t>
            </a:r>
          </a:p>
          <a:p>
            <a:pPr marL="0" indent="0">
              <a:buNone/>
            </a:pPr>
            <a:r>
              <a:rPr lang="en-US" sz="2000" b="1" dirty="0" smtClean="0">
                <a:latin typeface="Book Antiqua" pitchFamily="18" charset="0"/>
              </a:rPr>
              <a:t>Assumptions:</a:t>
            </a:r>
          </a:p>
          <a:p>
            <a:r>
              <a:rPr lang="en-US" sz="2000" dirty="0" smtClean="0">
                <a:latin typeface="Book Antiqua" pitchFamily="18" charset="0"/>
              </a:rPr>
              <a:t>The </a:t>
            </a:r>
            <a:r>
              <a:rPr lang="en-US" sz="2000" dirty="0">
                <a:latin typeface="Book Antiqua" pitchFamily="18" charset="0"/>
              </a:rPr>
              <a:t>sales tax (VAT) value can vary from product to product (e.g. 8% for books, 16% </a:t>
            </a:r>
            <a:r>
              <a:rPr lang="en-US" sz="2000" dirty="0" smtClean="0">
                <a:latin typeface="Book Antiqua" pitchFamily="18" charset="0"/>
              </a:rPr>
              <a:t>for luxury </a:t>
            </a:r>
            <a:r>
              <a:rPr lang="en-US" sz="2000" dirty="0">
                <a:latin typeface="Book Antiqua" pitchFamily="18" charset="0"/>
              </a:rPr>
              <a:t>items</a:t>
            </a:r>
            <a:r>
              <a:rPr lang="en-US" sz="2000" dirty="0" smtClean="0">
                <a:latin typeface="Book Antiqua" pitchFamily="18" charset="0"/>
              </a:rPr>
              <a:t>).</a:t>
            </a:r>
          </a:p>
          <a:p>
            <a:r>
              <a:rPr lang="en-US" sz="2000" dirty="0" smtClean="0">
                <a:latin typeface="Book Antiqua" pitchFamily="18" charset="0"/>
              </a:rPr>
              <a:t>The </a:t>
            </a:r>
            <a:r>
              <a:rPr lang="en-US" sz="2000" dirty="0">
                <a:latin typeface="Book Antiqua" pitchFamily="18" charset="0"/>
              </a:rPr>
              <a:t>gross total is the net total price plus the sales </a:t>
            </a:r>
            <a:r>
              <a:rPr lang="en-US" sz="2000" dirty="0" smtClean="0">
                <a:latin typeface="Book Antiqua" pitchFamily="18" charset="0"/>
              </a:rPr>
              <a:t>tax.</a:t>
            </a:r>
          </a:p>
          <a:p>
            <a:r>
              <a:rPr lang="en-US" sz="2000" dirty="0" smtClean="0">
                <a:latin typeface="Book Antiqua" pitchFamily="18" charset="0"/>
              </a:rPr>
              <a:t>Customer </a:t>
            </a:r>
            <a:r>
              <a:rPr lang="en-US" sz="2000" dirty="0">
                <a:latin typeface="Book Antiqua" pitchFamily="18" charset="0"/>
              </a:rPr>
              <a:t>orders on the same day are combined. We only have one order per customer </a:t>
            </a:r>
            <a:r>
              <a:rPr lang="en-US" sz="2000" dirty="0" smtClean="0">
                <a:latin typeface="Book Antiqua" pitchFamily="18" charset="0"/>
              </a:rPr>
              <a:t>and per day.</a:t>
            </a:r>
          </a:p>
          <a:p>
            <a:r>
              <a:rPr lang="en-US" sz="2000" dirty="0" smtClean="0">
                <a:latin typeface="Book Antiqua" pitchFamily="18" charset="0"/>
              </a:rPr>
              <a:t>Properties </a:t>
            </a:r>
            <a:r>
              <a:rPr lang="en-US" sz="2000" dirty="0">
                <a:latin typeface="Book Antiqua" pitchFamily="18" charset="0"/>
              </a:rPr>
              <a:t>do not change over time – everything is “write-once”.</a:t>
            </a:r>
          </a:p>
        </p:txBody>
      </p:sp>
    </p:spTree>
    <p:extLst>
      <p:ext uri="{BB962C8B-B14F-4D97-AF65-F5344CB8AC3E}">
        <p14:creationId xmlns:p14="http://schemas.microsoft.com/office/powerpoint/2010/main" val="2377824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81000"/>
            <a:ext cx="8686800" cy="6172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Book Antiqua" pitchFamily="18" charset="0"/>
              </a:rPr>
              <a:t>Determine all functional dependencies of the </a:t>
            </a:r>
            <a:r>
              <a:rPr lang="en-US" sz="2400" b="1" dirty="0" smtClean="0">
                <a:latin typeface="Book Antiqua" pitchFamily="18" charset="0"/>
              </a:rPr>
              <a:t>relation Order.</a:t>
            </a:r>
            <a:endParaRPr lang="en-US" sz="2160" b="1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160" b="1" dirty="0" smtClean="0">
                <a:latin typeface="Book Antiqua" pitchFamily="18" charset="0"/>
              </a:rPr>
              <a:t>Solution</a:t>
            </a:r>
            <a:r>
              <a:rPr lang="en-US" sz="2160" dirty="0" smtClean="0">
                <a:latin typeface="Book Antiqua" pitchFamily="18" charset="0"/>
              </a:rPr>
              <a:t>:</a:t>
            </a:r>
          </a:p>
          <a:p>
            <a:r>
              <a:rPr lang="en-US" sz="2160" dirty="0" err="1" smtClean="0">
                <a:latin typeface="Book Antiqua" pitchFamily="18" charset="0"/>
              </a:rPr>
              <a:t>Product_Id</a:t>
            </a:r>
            <a:r>
              <a:rPr lang="en-US" sz="2160" dirty="0" err="1">
                <a:latin typeface="Book Antiqua" pitchFamily="18" charset="0"/>
              </a:rPr>
              <a:t>→</a:t>
            </a:r>
            <a:r>
              <a:rPr lang="en-US" sz="2160" dirty="0" err="1" smtClean="0">
                <a:latin typeface="Book Antiqua" pitchFamily="18" charset="0"/>
              </a:rPr>
              <a:t>Product_Name,Item_Price,VAT</a:t>
            </a:r>
            <a:endParaRPr lang="en-US" sz="2160" dirty="0" smtClean="0">
              <a:latin typeface="Book Antiqua" pitchFamily="18" charset="0"/>
            </a:endParaRPr>
          </a:p>
          <a:p>
            <a:r>
              <a:rPr lang="en-US" sz="2160" dirty="0" err="1" smtClean="0">
                <a:latin typeface="Book Antiqua" pitchFamily="18" charset="0"/>
              </a:rPr>
              <a:t>Customer_Id</a:t>
            </a:r>
            <a:r>
              <a:rPr lang="en-US" sz="2160" dirty="0" err="1">
                <a:latin typeface="Book Antiqua" pitchFamily="18" charset="0"/>
              </a:rPr>
              <a:t>→</a:t>
            </a:r>
            <a:r>
              <a:rPr lang="en-US" sz="2160" dirty="0" err="1" smtClean="0">
                <a:latin typeface="Book Antiqua" pitchFamily="18" charset="0"/>
              </a:rPr>
              <a:t>Customer_Name</a:t>
            </a:r>
            <a:endParaRPr lang="en-US" sz="2160" dirty="0" smtClean="0">
              <a:latin typeface="Book Antiqua" pitchFamily="18" charset="0"/>
            </a:endParaRPr>
          </a:p>
          <a:p>
            <a:r>
              <a:rPr lang="en-US" sz="2160" dirty="0" err="1" smtClean="0">
                <a:latin typeface="Book Antiqua" pitchFamily="18" charset="0"/>
              </a:rPr>
              <a:t>Product_Id,Customer_Id,Order_Date</a:t>
            </a:r>
            <a:r>
              <a:rPr lang="en-US" sz="2160" dirty="0" err="1">
                <a:latin typeface="Book Antiqua" pitchFamily="18" charset="0"/>
              </a:rPr>
              <a:t>→</a:t>
            </a:r>
            <a:r>
              <a:rPr lang="en-US" sz="2160" dirty="0" err="1" smtClean="0">
                <a:latin typeface="Book Antiqua" pitchFamily="18" charset="0"/>
              </a:rPr>
              <a:t>Amount</a:t>
            </a:r>
            <a:endParaRPr lang="en-US" sz="2160" dirty="0" smtClean="0">
              <a:latin typeface="Book Antiqua" pitchFamily="18" charset="0"/>
            </a:endParaRPr>
          </a:p>
          <a:p>
            <a:r>
              <a:rPr lang="en-US" sz="2160" dirty="0" err="1" smtClean="0">
                <a:latin typeface="Book Antiqua" pitchFamily="18" charset="0"/>
              </a:rPr>
              <a:t>Item_Price,Amount</a:t>
            </a:r>
            <a:r>
              <a:rPr lang="en-US" sz="2160" dirty="0" err="1">
                <a:latin typeface="Book Antiqua" pitchFamily="18" charset="0"/>
              </a:rPr>
              <a:t>→</a:t>
            </a:r>
            <a:r>
              <a:rPr lang="en-US" sz="2160" dirty="0" err="1" smtClean="0">
                <a:latin typeface="Book Antiqua" pitchFamily="18" charset="0"/>
              </a:rPr>
              <a:t>Net_Total</a:t>
            </a:r>
            <a:endParaRPr lang="en-US" sz="2160" dirty="0" smtClean="0">
              <a:latin typeface="Book Antiqua" pitchFamily="18" charset="0"/>
            </a:endParaRPr>
          </a:p>
          <a:p>
            <a:r>
              <a:rPr lang="en-US" sz="2160" dirty="0" err="1" smtClean="0">
                <a:latin typeface="Book Antiqua" pitchFamily="18" charset="0"/>
              </a:rPr>
              <a:t>Net_Total,V</a:t>
            </a:r>
            <a:r>
              <a:rPr lang="en-US" sz="2160" dirty="0" smtClean="0">
                <a:latin typeface="Book Antiqua" pitchFamily="18" charset="0"/>
              </a:rPr>
              <a:t> </a:t>
            </a:r>
            <a:r>
              <a:rPr lang="en-US" sz="2160" dirty="0" err="1">
                <a:latin typeface="Book Antiqua" pitchFamily="18" charset="0"/>
              </a:rPr>
              <a:t>AT→</a:t>
            </a:r>
            <a:r>
              <a:rPr lang="en-US" sz="2160" dirty="0" err="1" smtClean="0">
                <a:latin typeface="Book Antiqua" pitchFamily="18" charset="0"/>
              </a:rPr>
              <a:t>Gross_Total</a:t>
            </a:r>
            <a:endParaRPr lang="en-US" sz="2160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160" dirty="0">
                <a:latin typeface="Book Antiqua" pitchFamily="18" charset="0"/>
              </a:rPr>
              <a:t>Note</a:t>
            </a:r>
            <a:r>
              <a:rPr lang="en-US" sz="2160" dirty="0" smtClean="0">
                <a:latin typeface="Book Antiqua" pitchFamily="18" charset="0"/>
              </a:rPr>
              <a:t>: If </a:t>
            </a:r>
            <a:r>
              <a:rPr lang="en-US" sz="2160" dirty="0">
                <a:latin typeface="Book Antiqua" pitchFamily="18" charset="0"/>
              </a:rPr>
              <a:t>the product/customer names are unique, one could also consider the </a:t>
            </a:r>
            <a:r>
              <a:rPr lang="en-US" sz="2160" dirty="0" smtClean="0">
                <a:latin typeface="Book Antiqua" pitchFamily="18" charset="0"/>
              </a:rPr>
              <a:t>following functional dependencies: </a:t>
            </a:r>
          </a:p>
          <a:p>
            <a:r>
              <a:rPr lang="en-US" sz="2160" dirty="0" err="1" smtClean="0">
                <a:latin typeface="Book Antiqua" pitchFamily="18" charset="0"/>
              </a:rPr>
              <a:t>Product_Name</a:t>
            </a:r>
            <a:r>
              <a:rPr lang="en-US" sz="2160" dirty="0" err="1">
                <a:latin typeface="Book Antiqua" pitchFamily="18" charset="0"/>
              </a:rPr>
              <a:t>→</a:t>
            </a:r>
            <a:r>
              <a:rPr lang="en-US" sz="2160" dirty="0" err="1" smtClean="0">
                <a:latin typeface="Book Antiqua" pitchFamily="18" charset="0"/>
              </a:rPr>
              <a:t>Product_Id</a:t>
            </a:r>
            <a:endParaRPr lang="en-US" sz="2160" dirty="0" smtClean="0">
              <a:latin typeface="Book Antiqua" pitchFamily="18" charset="0"/>
            </a:endParaRPr>
          </a:p>
          <a:p>
            <a:r>
              <a:rPr lang="en-US" sz="2160" dirty="0" err="1" smtClean="0">
                <a:latin typeface="Book Antiqua" pitchFamily="18" charset="0"/>
              </a:rPr>
              <a:t>Customer_Name</a:t>
            </a:r>
            <a:r>
              <a:rPr lang="en-US" sz="2160" dirty="0" err="1">
                <a:latin typeface="Book Antiqua" pitchFamily="18" charset="0"/>
              </a:rPr>
              <a:t>→</a:t>
            </a:r>
            <a:r>
              <a:rPr lang="en-US" sz="2160" dirty="0" err="1" smtClean="0">
                <a:latin typeface="Book Antiqua" pitchFamily="18" charset="0"/>
              </a:rPr>
              <a:t>Customer_Id</a:t>
            </a:r>
            <a:endParaRPr lang="en-US" sz="2160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160" dirty="0" err="1">
                <a:latin typeface="Book Antiqua" pitchFamily="18" charset="0"/>
              </a:rPr>
              <a:t>Note:Because</a:t>
            </a:r>
            <a:r>
              <a:rPr lang="en-US" sz="2160" dirty="0">
                <a:latin typeface="Book Antiqua" pitchFamily="18" charset="0"/>
              </a:rPr>
              <a:t> of the correlation between </a:t>
            </a:r>
            <a:r>
              <a:rPr lang="en-US" sz="2160" dirty="0" err="1">
                <a:latin typeface="Book Antiqua" pitchFamily="18" charset="0"/>
              </a:rPr>
              <a:t>Net_Total</a:t>
            </a:r>
            <a:r>
              <a:rPr lang="en-US" sz="2160" dirty="0">
                <a:latin typeface="Book Antiqua" pitchFamily="18" charset="0"/>
              </a:rPr>
              <a:t>, VAT and </a:t>
            </a:r>
            <a:r>
              <a:rPr lang="en-US" sz="2160" dirty="0" err="1">
                <a:latin typeface="Book Antiqua" pitchFamily="18" charset="0"/>
              </a:rPr>
              <a:t>Gross_Total</a:t>
            </a:r>
            <a:r>
              <a:rPr lang="en-US" sz="2160" dirty="0">
                <a:latin typeface="Book Antiqua" pitchFamily="18" charset="0"/>
              </a:rPr>
              <a:t>, one </a:t>
            </a:r>
            <a:r>
              <a:rPr lang="en-US" sz="2160" dirty="0" smtClean="0">
                <a:latin typeface="Book Antiqua" pitchFamily="18" charset="0"/>
              </a:rPr>
              <a:t>could also </a:t>
            </a:r>
            <a:r>
              <a:rPr lang="en-US" sz="2160" dirty="0">
                <a:latin typeface="Book Antiqua" pitchFamily="18" charset="0"/>
              </a:rPr>
              <a:t>consider the following functional </a:t>
            </a:r>
            <a:r>
              <a:rPr lang="en-US" sz="2160" dirty="0" smtClean="0">
                <a:latin typeface="Book Antiqua" pitchFamily="18" charset="0"/>
              </a:rPr>
              <a:t>dependencies:</a:t>
            </a:r>
          </a:p>
          <a:p>
            <a:pPr marL="0" indent="0">
              <a:buNone/>
            </a:pPr>
            <a:r>
              <a:rPr lang="en-US" sz="2160" dirty="0" err="1" smtClean="0">
                <a:latin typeface="Book Antiqua" pitchFamily="18" charset="0"/>
              </a:rPr>
              <a:t>Gross_Total,V</a:t>
            </a:r>
            <a:r>
              <a:rPr lang="en-US" sz="2160" dirty="0" smtClean="0">
                <a:latin typeface="Book Antiqua" pitchFamily="18" charset="0"/>
              </a:rPr>
              <a:t> </a:t>
            </a:r>
            <a:r>
              <a:rPr lang="en-US" sz="2160" dirty="0" err="1">
                <a:latin typeface="Book Antiqua" pitchFamily="18" charset="0"/>
              </a:rPr>
              <a:t>AT→</a:t>
            </a:r>
            <a:r>
              <a:rPr lang="en-US" sz="2160" dirty="0" err="1" smtClean="0">
                <a:latin typeface="Book Antiqua" pitchFamily="18" charset="0"/>
              </a:rPr>
              <a:t>Net_Total</a:t>
            </a:r>
            <a:endParaRPr lang="en-US" sz="2160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160" dirty="0" err="1" smtClean="0">
                <a:latin typeface="Book Antiqua" pitchFamily="18" charset="0"/>
              </a:rPr>
              <a:t>Gross_Total,Net_Total</a:t>
            </a:r>
            <a:r>
              <a:rPr lang="en-US" sz="2160" dirty="0" err="1">
                <a:latin typeface="Book Antiqua" pitchFamily="18" charset="0"/>
              </a:rPr>
              <a:t>→V</a:t>
            </a:r>
            <a:r>
              <a:rPr lang="en-US" sz="2160" dirty="0">
                <a:latin typeface="Book Antiqua" pitchFamily="18" charset="0"/>
              </a:rPr>
              <a:t> AT</a:t>
            </a:r>
          </a:p>
        </p:txBody>
      </p:sp>
    </p:spTree>
    <p:extLst>
      <p:ext uri="{BB962C8B-B14F-4D97-AF65-F5344CB8AC3E}">
        <p14:creationId xmlns:p14="http://schemas.microsoft.com/office/powerpoint/2010/main" val="7947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28600"/>
            <a:ext cx="8686800" cy="589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Book Antiqua" pitchFamily="18" charset="0"/>
              </a:rPr>
              <a:t>Find all the candidate keys</a:t>
            </a:r>
            <a:r>
              <a:rPr lang="en-US" sz="2800" b="1" dirty="0" smtClean="0">
                <a:latin typeface="Book Antiqua" pitchFamily="18" charset="0"/>
              </a:rPr>
              <a:t>.</a:t>
            </a:r>
          </a:p>
          <a:p>
            <a:pPr marL="0" indent="0">
              <a:buNone/>
            </a:pPr>
            <a:r>
              <a:rPr lang="en-US" sz="2000" b="1" dirty="0" smtClean="0">
                <a:latin typeface="Book Antiqua" pitchFamily="18" charset="0"/>
              </a:rPr>
              <a:t>Solution:</a:t>
            </a:r>
          </a:p>
          <a:p>
            <a:r>
              <a:rPr lang="en-US" sz="2000" dirty="0" smtClean="0">
                <a:latin typeface="Book Antiqua" pitchFamily="18" charset="0"/>
              </a:rPr>
              <a:t>{</a:t>
            </a:r>
            <a:r>
              <a:rPr lang="en-US" sz="2000" dirty="0" err="1">
                <a:latin typeface="Book Antiqua" pitchFamily="18" charset="0"/>
              </a:rPr>
              <a:t>Product_Id,Customer_Id,Date</a:t>
            </a:r>
            <a:r>
              <a:rPr lang="en-US" sz="2000" dirty="0" smtClean="0">
                <a:latin typeface="Book Antiqua" pitchFamily="18" charset="0"/>
              </a:rPr>
              <a:t>}</a:t>
            </a:r>
          </a:p>
          <a:p>
            <a:pPr marL="0" indent="0">
              <a:buNone/>
            </a:pPr>
            <a:r>
              <a:rPr lang="en-US" sz="2000" b="1" dirty="0" smtClean="0">
                <a:latin typeface="Book Antiqua" pitchFamily="18" charset="0"/>
              </a:rPr>
              <a:t>Note:</a:t>
            </a:r>
            <a:r>
              <a:rPr lang="en-US" sz="2000" dirty="0" smtClean="0">
                <a:latin typeface="Book Antiqua" pitchFamily="18" charset="0"/>
              </a:rPr>
              <a:t> If </a:t>
            </a:r>
            <a:r>
              <a:rPr lang="en-US" sz="2000" dirty="0">
                <a:latin typeface="Book Antiqua" pitchFamily="18" charset="0"/>
              </a:rPr>
              <a:t>product/customer names are unique, we have the following </a:t>
            </a:r>
            <a:r>
              <a:rPr lang="en-US" sz="2000" dirty="0" smtClean="0">
                <a:latin typeface="Book Antiqua" pitchFamily="18" charset="0"/>
              </a:rPr>
              <a:t>additional key candidates:</a:t>
            </a:r>
          </a:p>
          <a:p>
            <a:r>
              <a:rPr lang="en-US" sz="2000" dirty="0" smtClean="0">
                <a:latin typeface="Book Antiqua" pitchFamily="18" charset="0"/>
              </a:rPr>
              <a:t>{</a:t>
            </a:r>
            <a:r>
              <a:rPr lang="en-US" sz="2000" dirty="0" err="1">
                <a:latin typeface="Book Antiqua" pitchFamily="18" charset="0"/>
              </a:rPr>
              <a:t>Product_Id,Customer_Name,Date</a:t>
            </a:r>
            <a:r>
              <a:rPr lang="en-US" sz="2000" dirty="0" smtClean="0">
                <a:latin typeface="Book Antiqua" pitchFamily="18" charset="0"/>
              </a:rPr>
              <a:t>}</a:t>
            </a:r>
          </a:p>
          <a:p>
            <a:r>
              <a:rPr lang="en-US" sz="2000" dirty="0" smtClean="0">
                <a:latin typeface="Book Antiqua" pitchFamily="18" charset="0"/>
              </a:rPr>
              <a:t>{</a:t>
            </a:r>
            <a:r>
              <a:rPr lang="en-US" sz="2000" dirty="0" err="1">
                <a:latin typeface="Book Antiqua" pitchFamily="18" charset="0"/>
              </a:rPr>
              <a:t>Product_Name,Customer_Name,Date</a:t>
            </a:r>
            <a:r>
              <a:rPr lang="en-US" sz="2000" dirty="0" smtClean="0">
                <a:latin typeface="Book Antiqua" pitchFamily="18" charset="0"/>
              </a:rPr>
              <a:t>}</a:t>
            </a:r>
          </a:p>
          <a:p>
            <a:r>
              <a:rPr lang="en-US" sz="2000" dirty="0" smtClean="0">
                <a:latin typeface="Book Antiqua" pitchFamily="18" charset="0"/>
              </a:rPr>
              <a:t>{</a:t>
            </a:r>
            <a:r>
              <a:rPr lang="en-US" sz="2000" dirty="0" err="1">
                <a:latin typeface="Book Antiqua" pitchFamily="18" charset="0"/>
              </a:rPr>
              <a:t>Product_Name,Customer_Id,Date</a:t>
            </a:r>
            <a:r>
              <a:rPr lang="en-US" sz="2000" dirty="0">
                <a:latin typeface="Book Antiqua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585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latin typeface="Book Antiqua" pitchFamily="18" charset="0"/>
              </a:rPr>
              <a:t>Algorithm for </a:t>
            </a:r>
            <a:r>
              <a:rPr lang="en-US" b="1" dirty="0">
                <a:latin typeface="Book Antiqua" pitchFamily="18" charset="0"/>
              </a:rPr>
              <a:t>finding the closure of an attribute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839200" cy="4525963"/>
          </a:xfrm>
        </p:spPr>
        <p:txBody>
          <a:bodyPr/>
          <a:lstStyle/>
          <a:p>
            <a:pPr marL="400050" lvl="1" indent="0">
              <a:buNone/>
            </a:pPr>
            <a:r>
              <a:rPr lang="en-US" i="1" dirty="0">
                <a:latin typeface="Book Antiqua" pitchFamily="18" charset="0"/>
              </a:rPr>
              <a:t>result </a:t>
            </a:r>
            <a:r>
              <a:rPr lang="en-US" dirty="0">
                <a:latin typeface="Book Antiqua" pitchFamily="18" charset="0"/>
              </a:rPr>
              <a:t>:= </a:t>
            </a:r>
            <a:r>
              <a:rPr lang="en-US" i="1" dirty="0">
                <a:latin typeface="Book Antiqua" pitchFamily="18" charset="0"/>
              </a:rPr>
              <a:t>A</a:t>
            </a:r>
            <a:r>
              <a:rPr lang="en-US" dirty="0">
                <a:latin typeface="Book Antiqua" pitchFamily="18" charset="0"/>
              </a:rPr>
              <a:t>;</a:t>
            </a:r>
            <a:endParaRPr lang="en-US" dirty="0" smtClean="0">
              <a:effectLst/>
              <a:latin typeface="Book Antiqua" pitchFamily="18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Book Antiqua" pitchFamily="18" charset="0"/>
              </a:rPr>
              <a:t>while </a:t>
            </a:r>
            <a:r>
              <a:rPr lang="en-US" dirty="0">
                <a:latin typeface="Book Antiqua" pitchFamily="18" charset="0"/>
              </a:rPr>
              <a:t>(changes to </a:t>
            </a:r>
            <a:r>
              <a:rPr lang="en-US" i="1" dirty="0">
                <a:latin typeface="Book Antiqua" pitchFamily="18" charset="0"/>
              </a:rPr>
              <a:t>result</a:t>
            </a:r>
            <a:r>
              <a:rPr lang="en-US" dirty="0">
                <a:latin typeface="Book Antiqua" pitchFamily="18" charset="0"/>
              </a:rPr>
              <a:t>) </a:t>
            </a:r>
            <a:r>
              <a:rPr lang="en-US" b="1" dirty="0">
                <a:latin typeface="Book Antiqua" pitchFamily="18" charset="0"/>
              </a:rPr>
              <a:t>do</a:t>
            </a:r>
            <a:endParaRPr lang="en-US" dirty="0" smtClean="0">
              <a:effectLst/>
              <a:latin typeface="Book Antiqua" pitchFamily="18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Book Antiqua" pitchFamily="18" charset="0"/>
              </a:rPr>
              <a:t>	for </a:t>
            </a:r>
            <a:r>
              <a:rPr lang="en-US" b="1" dirty="0">
                <a:latin typeface="Book Antiqua" pitchFamily="18" charset="0"/>
              </a:rPr>
              <a:t>each </a:t>
            </a:r>
            <a:r>
              <a:rPr lang="en-US" dirty="0">
                <a:latin typeface="Book Antiqua" pitchFamily="18" charset="0"/>
              </a:rPr>
              <a:t>functional dependency B → C</a:t>
            </a:r>
            <a:r>
              <a:rPr lang="en-US" i="1" dirty="0">
                <a:latin typeface="Book Antiqua" pitchFamily="18" charset="0"/>
              </a:rPr>
              <a:t> </a:t>
            </a:r>
            <a:r>
              <a:rPr lang="en-US" b="1" dirty="0">
                <a:latin typeface="Book Antiqua" pitchFamily="18" charset="0"/>
              </a:rPr>
              <a:t>in </a:t>
            </a:r>
            <a:r>
              <a:rPr lang="en-US" i="1" dirty="0">
                <a:latin typeface="Book Antiqua" pitchFamily="18" charset="0"/>
              </a:rPr>
              <a:t>F </a:t>
            </a:r>
            <a:r>
              <a:rPr lang="en-US" b="1" dirty="0">
                <a:latin typeface="Book Antiqua" pitchFamily="18" charset="0"/>
              </a:rPr>
              <a:t>do</a:t>
            </a:r>
            <a:endParaRPr lang="en-US" dirty="0" smtClean="0">
              <a:effectLst/>
              <a:latin typeface="Book Antiqua" pitchFamily="18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Book Antiqua" pitchFamily="18" charset="0"/>
              </a:rPr>
              <a:t>		begin</a:t>
            </a:r>
            <a:endParaRPr lang="en-US" dirty="0" smtClean="0">
              <a:effectLst/>
              <a:latin typeface="Book Antiqua" pitchFamily="18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Book Antiqua" pitchFamily="18" charset="0"/>
              </a:rPr>
              <a:t>			if </a:t>
            </a:r>
            <a:r>
              <a:rPr lang="en-US" dirty="0">
                <a:latin typeface="Book Antiqua" pitchFamily="18" charset="0"/>
              </a:rPr>
              <a:t>B ⊆ result </a:t>
            </a:r>
            <a:r>
              <a:rPr lang="en-US" b="1" dirty="0">
                <a:latin typeface="Book Antiqua" pitchFamily="18" charset="0"/>
              </a:rPr>
              <a:t>then </a:t>
            </a:r>
            <a:endParaRPr lang="en-US" b="1" dirty="0" smtClean="0">
              <a:latin typeface="Book Antiqua" pitchFamily="18" charset="0"/>
            </a:endParaRPr>
          </a:p>
          <a:p>
            <a:pPr marL="400050" lvl="1" indent="0">
              <a:buNone/>
            </a:pPr>
            <a:r>
              <a:rPr lang="en-US" b="1" dirty="0">
                <a:latin typeface="Book Antiqua" pitchFamily="18" charset="0"/>
              </a:rPr>
              <a:t>	</a:t>
            </a:r>
            <a:r>
              <a:rPr lang="en-US" b="1" dirty="0" smtClean="0">
                <a:latin typeface="Book Antiqua" pitchFamily="18" charset="0"/>
              </a:rPr>
              <a:t>			</a:t>
            </a:r>
            <a:r>
              <a:rPr lang="en-US" dirty="0" smtClean="0">
                <a:latin typeface="Book Antiqua" pitchFamily="18" charset="0"/>
              </a:rPr>
              <a:t>result </a:t>
            </a:r>
            <a:r>
              <a:rPr lang="en-US" dirty="0">
                <a:latin typeface="Book Antiqua" pitchFamily="18" charset="0"/>
              </a:rPr>
              <a:t>:= result ∪ C;</a:t>
            </a:r>
            <a:endParaRPr lang="en-US" dirty="0" smtClean="0">
              <a:effectLst/>
              <a:latin typeface="Book Antiqua" pitchFamily="18" charset="0"/>
            </a:endParaRPr>
          </a:p>
          <a:p>
            <a:pPr marL="400050" lvl="1" indent="0">
              <a:buNone/>
            </a:pPr>
            <a:r>
              <a:rPr lang="en-US" b="1" dirty="0" smtClean="0">
                <a:latin typeface="Book Antiqua" pitchFamily="18" charset="0"/>
              </a:rPr>
              <a:t>		end</a:t>
            </a:r>
            <a:endParaRPr lang="en-US" dirty="0" smtClean="0">
              <a:effectLst/>
              <a:latin typeface="Book Antiqua" pitchFamily="18" charset="0"/>
            </a:endParaRPr>
          </a:p>
          <a:p>
            <a:pPr marL="400050" lvl="1" indent="0">
              <a:buNone/>
            </a:pPr>
            <a:endParaRPr lang="en-US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9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Example - 1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latin typeface="Book Antiqua" pitchFamily="18" charset="0"/>
              </a:rPr>
              <a:t>R = (A, B, C</a:t>
            </a:r>
            <a:r>
              <a:rPr lang="en-US" sz="2800" dirty="0" smtClean="0">
                <a:latin typeface="Book Antiqua" pitchFamily="18" charset="0"/>
              </a:rPr>
              <a:t>)</a:t>
            </a:r>
          </a:p>
          <a:p>
            <a:r>
              <a:rPr lang="en-US" sz="2800" dirty="0" smtClean="0">
                <a:latin typeface="Book Antiqua" pitchFamily="18" charset="0"/>
              </a:rPr>
              <a:t>Functional </a:t>
            </a:r>
            <a:r>
              <a:rPr lang="en-US" sz="2800" dirty="0">
                <a:latin typeface="Book Antiqua" pitchFamily="18" charset="0"/>
              </a:rPr>
              <a:t>dependencies F = {A → B, B → C</a:t>
            </a:r>
            <a:r>
              <a:rPr lang="en-US" sz="2800" dirty="0" smtClean="0">
                <a:latin typeface="Book Antiqua" pitchFamily="18" charset="0"/>
              </a:rPr>
              <a:t>}.</a:t>
            </a:r>
          </a:p>
          <a:p>
            <a:r>
              <a:rPr lang="en-US" sz="2800" dirty="0" smtClean="0">
                <a:latin typeface="Book Antiqua" pitchFamily="18" charset="0"/>
              </a:rPr>
              <a:t>Find </a:t>
            </a:r>
            <a:r>
              <a:rPr lang="en-US" sz="2800" dirty="0">
                <a:latin typeface="Book Antiqua" pitchFamily="18" charset="0"/>
              </a:rPr>
              <a:t>the attribute closure of attribute </a:t>
            </a:r>
            <a:r>
              <a:rPr lang="en-US" sz="2800" dirty="0" smtClean="0">
                <a:latin typeface="Book Antiqua" pitchFamily="18" charset="0"/>
              </a:rPr>
              <a:t>A?</a:t>
            </a:r>
          </a:p>
          <a:p>
            <a:r>
              <a:rPr lang="en-US" sz="2800" dirty="0" smtClean="0">
                <a:latin typeface="Book Antiqua" pitchFamily="18" charset="0"/>
              </a:rPr>
              <a:t>Solution:</a:t>
            </a:r>
          </a:p>
          <a:p>
            <a:r>
              <a:rPr lang="en-US" sz="2800" dirty="0" smtClean="0">
                <a:latin typeface="Book Antiqua" pitchFamily="18" charset="0"/>
              </a:rPr>
              <a:t>A+ ={A}</a:t>
            </a:r>
          </a:p>
          <a:p>
            <a:r>
              <a:rPr lang="en-US" sz="2800" dirty="0" smtClean="0">
                <a:latin typeface="Book Antiqua" pitchFamily="18" charset="0"/>
              </a:rPr>
              <a:t>A</a:t>
            </a:r>
            <a:r>
              <a:rPr lang="en-US" sz="2800" dirty="0" smtClean="0">
                <a:latin typeface="Book Antiqua" pitchFamily="18" charset="0"/>
                <a:sym typeface="Wingdings" pitchFamily="2" charset="2"/>
              </a:rPr>
              <a:t> B = </a:t>
            </a:r>
            <a:r>
              <a:rPr lang="en-US" sz="2800" dirty="0" smtClean="0">
                <a:latin typeface="Book Antiqua" pitchFamily="18" charset="0"/>
              </a:rPr>
              <a:t>A+ ={AB}</a:t>
            </a:r>
          </a:p>
          <a:p>
            <a:r>
              <a:rPr lang="en-US" sz="2800" dirty="0" smtClean="0">
                <a:latin typeface="Book Antiqua" pitchFamily="18" charset="0"/>
              </a:rPr>
              <a:t>B</a:t>
            </a:r>
            <a:r>
              <a:rPr lang="en-US" sz="2800" dirty="0" smtClean="0">
                <a:latin typeface="Book Antiqua" pitchFamily="18" charset="0"/>
                <a:sym typeface="Wingdings" pitchFamily="2" charset="2"/>
              </a:rPr>
              <a:t> C= </a:t>
            </a:r>
            <a:r>
              <a:rPr lang="en-US" sz="2800" dirty="0" smtClean="0">
                <a:latin typeface="Book Antiqua" pitchFamily="18" charset="0"/>
              </a:rPr>
              <a:t>A+ ={ABC}</a:t>
            </a:r>
          </a:p>
          <a:p>
            <a:r>
              <a:rPr lang="en-US" sz="2800" dirty="0" smtClean="0">
                <a:latin typeface="Book Antiqua" pitchFamily="18" charset="0"/>
              </a:rPr>
              <a:t>A</a:t>
            </a:r>
            <a:r>
              <a:rPr lang="en-US" sz="2800" baseline="30000" dirty="0">
                <a:latin typeface="Book Antiqua" pitchFamily="18" charset="0"/>
              </a:rPr>
              <a:t>+</a:t>
            </a:r>
            <a:r>
              <a:rPr lang="en-US" sz="2800" dirty="0">
                <a:latin typeface="Book Antiqua" pitchFamily="18" charset="0"/>
              </a:rPr>
              <a:t> includes all the attributes of relation </a:t>
            </a:r>
            <a:r>
              <a:rPr lang="en-US" sz="2800" dirty="0" smtClean="0">
                <a:latin typeface="Book Antiqua" pitchFamily="18" charset="0"/>
              </a:rPr>
              <a:t>R.</a:t>
            </a:r>
          </a:p>
          <a:p>
            <a:r>
              <a:rPr lang="en-US" sz="2800" dirty="0">
                <a:latin typeface="Book Antiqua" pitchFamily="18" charset="0"/>
              </a:rPr>
              <a:t>A is one of the keys of the relation </a:t>
            </a:r>
            <a:r>
              <a:rPr lang="en-US" sz="2800" dirty="0" smtClean="0">
                <a:latin typeface="Book Antiqua" pitchFamily="18" charset="0"/>
              </a:rPr>
              <a:t>R.</a:t>
            </a:r>
          </a:p>
          <a:p>
            <a:endParaRPr lang="en-US" sz="2800" dirty="0" smtClean="0">
              <a:latin typeface="Book Antiqua" pitchFamily="18" charset="0"/>
            </a:endParaRPr>
          </a:p>
          <a:p>
            <a:endParaRPr lang="en-US" sz="2800" dirty="0" smtClean="0">
              <a:latin typeface="Book Antiqua" pitchFamily="18" charset="0"/>
            </a:endParaRPr>
          </a:p>
          <a:p>
            <a:endParaRPr lang="en-US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3130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0"/>
            <a:ext cx="8229600" cy="1143000"/>
          </a:xfrm>
        </p:spPr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Example - 2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1295400"/>
            <a:ext cx="8832273" cy="5257800"/>
          </a:xfrm>
        </p:spPr>
        <p:txBody>
          <a:bodyPr>
            <a:noAutofit/>
          </a:bodyPr>
          <a:lstStyle/>
          <a:p>
            <a:r>
              <a:rPr lang="pt-BR" sz="2400" dirty="0">
                <a:latin typeface="Book Antiqua" pitchFamily="18" charset="0"/>
              </a:rPr>
              <a:t>R(A, B, C, D, E, F</a:t>
            </a:r>
            <a:r>
              <a:rPr lang="pt-BR" sz="2400" dirty="0" smtClean="0">
                <a:latin typeface="Book Antiqua" pitchFamily="18" charset="0"/>
              </a:rPr>
              <a:t>)</a:t>
            </a:r>
          </a:p>
          <a:p>
            <a:r>
              <a:rPr lang="en-US" sz="2400" dirty="0" smtClean="0">
                <a:latin typeface="Book Antiqua" pitchFamily="18" charset="0"/>
              </a:rPr>
              <a:t>FD: {</a:t>
            </a:r>
            <a:r>
              <a:rPr lang="en-US" sz="2400" i="1" dirty="0">
                <a:latin typeface="Book Antiqua" pitchFamily="18" charset="0"/>
              </a:rPr>
              <a:t>AB → C, BC → AD, D → E, CF → B</a:t>
            </a:r>
            <a:r>
              <a:rPr lang="en-US" sz="2400" dirty="0" smtClean="0">
                <a:latin typeface="Book Antiqua" pitchFamily="18" charset="0"/>
              </a:rPr>
              <a:t>}</a:t>
            </a:r>
            <a:endParaRPr lang="en-US" sz="2400" dirty="0" smtClean="0">
              <a:effectLst/>
              <a:latin typeface="Book Antiqua" pitchFamily="18" charset="0"/>
            </a:endParaRPr>
          </a:p>
          <a:p>
            <a:r>
              <a:rPr lang="en-US" sz="2400" b="1" i="1" dirty="0">
                <a:latin typeface="Book Antiqua" pitchFamily="18" charset="0"/>
              </a:rPr>
              <a:t>Finding (AB</a:t>
            </a:r>
            <a:r>
              <a:rPr lang="en-US" sz="2400" b="1" i="1" dirty="0" smtClean="0">
                <a:latin typeface="Book Antiqua" pitchFamily="18" charset="0"/>
              </a:rPr>
              <a:t>)</a:t>
            </a:r>
            <a:r>
              <a:rPr lang="en-US" sz="2400" b="1" i="1" baseline="30000" dirty="0" smtClean="0">
                <a:latin typeface="Book Antiqua" pitchFamily="18" charset="0"/>
              </a:rPr>
              <a:t>+</a:t>
            </a:r>
          </a:p>
          <a:p>
            <a:pPr lvl="0"/>
            <a:r>
              <a:rPr lang="en-US" sz="2400" dirty="0">
                <a:latin typeface="Book Antiqua" pitchFamily="18" charset="0"/>
              </a:rPr>
              <a:t>result = AB</a:t>
            </a:r>
            <a:endParaRPr lang="en-US" sz="2400" dirty="0" smtClean="0">
              <a:effectLst/>
              <a:latin typeface="Book Antiqua" pitchFamily="18" charset="0"/>
            </a:endParaRPr>
          </a:p>
          <a:p>
            <a:pPr lvl="0"/>
            <a:r>
              <a:rPr lang="en-US" sz="2400" dirty="0" smtClean="0">
                <a:latin typeface="Book Antiqua" pitchFamily="18" charset="0"/>
              </a:rPr>
              <a:t>As </a:t>
            </a:r>
            <a:r>
              <a:rPr lang="en-US" sz="2400" dirty="0">
                <a:latin typeface="Book Antiqua" pitchFamily="18" charset="0"/>
              </a:rPr>
              <a:t>AB </a:t>
            </a:r>
            <a:r>
              <a:rPr lang="en-US" sz="2400" dirty="0" smtClean="0">
                <a:latin typeface="Book Antiqua" pitchFamily="18" charset="0"/>
                <a:sym typeface="Wingdings" pitchFamily="2" charset="2"/>
              </a:rPr>
              <a:t></a:t>
            </a:r>
            <a:r>
              <a:rPr lang="en-US" sz="2400" dirty="0" smtClean="0">
                <a:latin typeface="Book Antiqua" pitchFamily="18" charset="0"/>
              </a:rPr>
              <a:t> </a:t>
            </a:r>
            <a:r>
              <a:rPr lang="en-US" sz="2400" dirty="0">
                <a:latin typeface="Book Antiqua" pitchFamily="18" charset="0"/>
              </a:rPr>
              <a:t>C, C can be included with the result. Hence, result = AB U C = ABC.</a:t>
            </a:r>
            <a:endParaRPr lang="en-US" sz="2400" dirty="0" smtClean="0">
              <a:effectLst/>
              <a:latin typeface="Book Antiqua" pitchFamily="18" charset="0"/>
            </a:endParaRPr>
          </a:p>
          <a:p>
            <a:pPr lvl="0"/>
            <a:r>
              <a:rPr lang="en-US" sz="2400" dirty="0" smtClean="0">
                <a:latin typeface="Book Antiqua" pitchFamily="18" charset="0"/>
              </a:rPr>
              <a:t>BC </a:t>
            </a:r>
            <a:r>
              <a:rPr lang="en-US" sz="2400" dirty="0">
                <a:latin typeface="Book Antiqua" pitchFamily="18" charset="0"/>
              </a:rPr>
              <a:t>→ AD, </a:t>
            </a:r>
            <a:r>
              <a:rPr lang="en-US" sz="2400" dirty="0" smtClean="0">
                <a:latin typeface="Book Antiqua" pitchFamily="18" charset="0"/>
              </a:rPr>
              <a:t> Result </a:t>
            </a:r>
            <a:r>
              <a:rPr lang="en-US" sz="2400" dirty="0">
                <a:latin typeface="Book Antiqua" pitchFamily="18" charset="0"/>
              </a:rPr>
              <a:t>= ABC U AD = ABCD</a:t>
            </a:r>
            <a:endParaRPr lang="en-US" sz="2400" dirty="0" smtClean="0">
              <a:effectLst/>
              <a:latin typeface="Book Antiqua" pitchFamily="18" charset="0"/>
            </a:endParaRPr>
          </a:p>
          <a:p>
            <a:pPr lvl="0"/>
            <a:r>
              <a:rPr lang="en-US" sz="2400" dirty="0" smtClean="0">
                <a:latin typeface="Book Antiqua" pitchFamily="18" charset="0"/>
              </a:rPr>
              <a:t>D </a:t>
            </a:r>
            <a:r>
              <a:rPr lang="en-US" sz="2400" dirty="0">
                <a:latin typeface="Book Antiqua" pitchFamily="18" charset="0"/>
              </a:rPr>
              <a:t>→ </a:t>
            </a:r>
            <a:r>
              <a:rPr lang="en-US" sz="2400" dirty="0" smtClean="0">
                <a:latin typeface="Book Antiqua" pitchFamily="18" charset="0"/>
              </a:rPr>
              <a:t>E,  Result </a:t>
            </a:r>
            <a:r>
              <a:rPr lang="en-US" sz="2400" dirty="0">
                <a:latin typeface="Book Antiqua" pitchFamily="18" charset="0"/>
              </a:rPr>
              <a:t>= ABCD U E = ABCDE.</a:t>
            </a:r>
            <a:endParaRPr lang="en-US" sz="2400" dirty="0" smtClean="0">
              <a:effectLst/>
              <a:latin typeface="Book Antiqua" pitchFamily="18" charset="0"/>
            </a:endParaRPr>
          </a:p>
          <a:p>
            <a:pPr lvl="0"/>
            <a:r>
              <a:rPr lang="en-US" sz="2400" dirty="0" smtClean="0">
                <a:latin typeface="Book Antiqua" pitchFamily="18" charset="0"/>
              </a:rPr>
              <a:t>F </a:t>
            </a:r>
            <a:r>
              <a:rPr lang="en-US" sz="2400" dirty="0">
                <a:latin typeface="Book Antiqua" pitchFamily="18" charset="0"/>
              </a:rPr>
              <a:t>cannot be identified by any of these FDs. </a:t>
            </a:r>
            <a:endParaRPr lang="en-US" sz="2400" dirty="0" smtClean="0">
              <a:effectLst/>
              <a:latin typeface="Book Antiqua" pitchFamily="18" charset="0"/>
            </a:endParaRPr>
          </a:p>
          <a:p>
            <a:r>
              <a:rPr lang="en-US" sz="2400" dirty="0">
                <a:latin typeface="Book Antiqua" pitchFamily="18" charset="0"/>
              </a:rPr>
              <a:t>Hence, the solution is </a:t>
            </a:r>
            <a:r>
              <a:rPr lang="en-US" sz="2400" b="1" dirty="0">
                <a:latin typeface="Book Antiqua" pitchFamily="18" charset="0"/>
              </a:rPr>
              <a:t>AB is not the key for R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r>
              <a:rPr lang="en-US" sz="2400" dirty="0" smtClean="0">
                <a:solidFill>
                  <a:srgbClr val="FF0000"/>
                </a:solidFill>
                <a:effectLst/>
                <a:latin typeface="Book Antiqua" pitchFamily="18" charset="0"/>
              </a:rPr>
              <a:t>Try </a:t>
            </a:r>
            <a:r>
              <a:rPr lang="en-US" sz="2400" b="1" i="1" dirty="0">
                <a:solidFill>
                  <a:srgbClr val="FF0000"/>
                </a:solidFill>
                <a:latin typeface="Book Antiqua" pitchFamily="18" charset="0"/>
              </a:rPr>
              <a:t>Finding (ABF)</a:t>
            </a:r>
            <a:r>
              <a:rPr lang="en-US" sz="2400" b="1" i="1" baseline="30000" dirty="0">
                <a:solidFill>
                  <a:srgbClr val="FF0000"/>
                </a:solidFill>
                <a:latin typeface="Book Antiqua" pitchFamily="18" charset="0"/>
              </a:rPr>
              <a:t>+</a:t>
            </a:r>
            <a:endParaRPr lang="en-US" sz="2400" dirty="0" smtClean="0">
              <a:solidFill>
                <a:srgbClr val="FF0000"/>
              </a:solidFill>
              <a:effectLst/>
              <a:latin typeface="Book Antiqua" pitchFamily="18" charset="0"/>
            </a:endParaRPr>
          </a:p>
          <a:p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77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Example - 3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Book Antiqua" pitchFamily="18" charset="0"/>
              </a:rPr>
              <a:t>R(A,B,C,D) </a:t>
            </a:r>
            <a:endParaRPr lang="en-US" sz="2400" dirty="0" smtClean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FD: </a:t>
            </a:r>
            <a:r>
              <a:rPr lang="en-US" sz="2400" i="1" dirty="0" smtClean="0">
                <a:latin typeface="Book Antiqua" pitchFamily="18" charset="0"/>
              </a:rPr>
              <a:t>BC </a:t>
            </a:r>
            <a:r>
              <a:rPr lang="en-US" sz="2400" i="1" dirty="0">
                <a:latin typeface="Book Antiqua" pitchFamily="18" charset="0"/>
              </a:rPr>
              <a:t>→ A</a:t>
            </a:r>
            <a:r>
              <a:rPr lang="en-US" sz="2400" dirty="0">
                <a:latin typeface="Book Antiqua" pitchFamily="18" charset="0"/>
              </a:rPr>
              <a:t>, </a:t>
            </a:r>
            <a:r>
              <a:rPr lang="en-US" sz="2400" i="1" dirty="0">
                <a:latin typeface="Book Antiqua" pitchFamily="18" charset="0"/>
              </a:rPr>
              <a:t>AD → B</a:t>
            </a:r>
            <a:r>
              <a:rPr lang="en-US" sz="2400" dirty="0">
                <a:latin typeface="Book Antiqua" pitchFamily="18" charset="0"/>
              </a:rPr>
              <a:t>, </a:t>
            </a:r>
            <a:r>
              <a:rPr lang="en-US" sz="2400" i="1" dirty="0">
                <a:latin typeface="Book Antiqua" pitchFamily="18" charset="0"/>
              </a:rPr>
              <a:t>CD → B</a:t>
            </a:r>
            <a:r>
              <a:rPr lang="en-US" sz="2400" dirty="0">
                <a:latin typeface="Book Antiqua" pitchFamily="18" charset="0"/>
              </a:rPr>
              <a:t>, </a:t>
            </a:r>
            <a:r>
              <a:rPr lang="en-US" sz="2400" i="1" dirty="0">
                <a:latin typeface="Book Antiqua" pitchFamily="18" charset="0"/>
              </a:rPr>
              <a:t>AC → D</a:t>
            </a:r>
            <a:r>
              <a:rPr lang="en-US" sz="2400" dirty="0" smtClean="0">
                <a:latin typeface="Book Antiqua" pitchFamily="18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Book Antiqua" pitchFamily="18" charset="0"/>
              </a:rPr>
              <a:t>Attribute Closure:</a:t>
            </a:r>
          </a:p>
          <a:p>
            <a:r>
              <a:rPr lang="en-US" sz="2400" dirty="0" smtClean="0">
                <a:effectLst/>
                <a:latin typeface="Book Antiqua" pitchFamily="18" charset="0"/>
              </a:rPr>
              <a:t> (BC)+ = BC → A ;AC → D ; = {ABCD}</a:t>
            </a:r>
          </a:p>
          <a:p>
            <a:r>
              <a:rPr lang="en-US" sz="2400" dirty="0" smtClean="0">
                <a:effectLst/>
                <a:latin typeface="Book Antiqua" pitchFamily="18" charset="0"/>
              </a:rPr>
              <a:t> (CD)+ = CD → B; BC → A; = {ABCD}</a:t>
            </a:r>
          </a:p>
          <a:p>
            <a:r>
              <a:rPr lang="en-US" sz="2400" dirty="0" smtClean="0">
                <a:effectLst/>
                <a:latin typeface="Book Antiqua" pitchFamily="18" charset="0"/>
              </a:rPr>
              <a:t> (AC)+ = AC → D; AD → B; or CD → B = {ABCD}</a:t>
            </a:r>
          </a:p>
          <a:p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0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855"/>
            <a:ext cx="8229600" cy="792162"/>
          </a:xfrm>
        </p:spPr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Example – 4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9154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smtClean="0">
                <a:latin typeface="Book Antiqua" pitchFamily="18" charset="0"/>
              </a:rPr>
              <a:t>Closures </a:t>
            </a:r>
            <a:r>
              <a:rPr lang="en-US" sz="2800" b="1" dirty="0">
                <a:latin typeface="Book Antiqua" pitchFamily="18" charset="0"/>
              </a:rPr>
              <a:t>and </a:t>
            </a:r>
            <a:r>
              <a:rPr lang="en-US" sz="2800" b="1" dirty="0" smtClean="0">
                <a:latin typeface="Book Antiqua" pitchFamily="18" charset="0"/>
              </a:rPr>
              <a:t>Keys</a:t>
            </a:r>
          </a:p>
          <a:p>
            <a:r>
              <a:rPr lang="en-US" sz="2400" dirty="0" smtClean="0">
                <a:latin typeface="Book Antiqua" pitchFamily="18" charset="0"/>
              </a:rPr>
              <a:t>Given </a:t>
            </a:r>
            <a:r>
              <a:rPr lang="en-US" sz="2400" dirty="0">
                <a:latin typeface="Book Antiqua" pitchFamily="18" charset="0"/>
              </a:rPr>
              <a:t>a </a:t>
            </a:r>
            <a:r>
              <a:rPr lang="en-US" sz="2400" dirty="0" smtClean="0">
                <a:latin typeface="Book Antiqua" pitchFamily="18" charset="0"/>
              </a:rPr>
              <a:t>relation R(A,B,C,D,E,F,G</a:t>
            </a:r>
            <a:r>
              <a:rPr lang="en-US" sz="2400" dirty="0">
                <a:latin typeface="Book Antiqua" pitchFamily="18" charset="0"/>
              </a:rPr>
              <a:t>) with the following five functional </a:t>
            </a:r>
            <a:r>
              <a:rPr lang="en-US" sz="2400" dirty="0" smtClean="0">
                <a:latin typeface="Book Antiqua" pitchFamily="18" charset="0"/>
              </a:rPr>
              <a:t>dependencies F: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(</a:t>
            </a:r>
            <a:r>
              <a:rPr lang="en-US" sz="2400" dirty="0">
                <a:latin typeface="Book Antiqua" pitchFamily="18" charset="0"/>
              </a:rPr>
              <a:t>1)A→</a:t>
            </a:r>
            <a:r>
              <a:rPr lang="en-US" sz="2400" dirty="0" smtClean="0">
                <a:latin typeface="Book Antiqua" pitchFamily="18" charset="0"/>
              </a:rPr>
              <a:t>BC	(2)E</a:t>
            </a:r>
            <a:r>
              <a:rPr lang="en-US" sz="2400" dirty="0">
                <a:latin typeface="Book Antiqua" pitchFamily="18" charset="0"/>
              </a:rPr>
              <a:t>→</a:t>
            </a:r>
            <a:r>
              <a:rPr lang="en-US" sz="2400" dirty="0" smtClean="0">
                <a:latin typeface="Book Antiqua" pitchFamily="18" charset="0"/>
              </a:rPr>
              <a:t>CF	(</a:t>
            </a:r>
            <a:r>
              <a:rPr lang="en-US" sz="2400" dirty="0">
                <a:latin typeface="Book Antiqua" pitchFamily="18" charset="0"/>
              </a:rPr>
              <a:t>3)B→</a:t>
            </a:r>
            <a:r>
              <a:rPr lang="en-US" sz="2400" dirty="0" smtClean="0">
                <a:latin typeface="Book Antiqua" pitchFamily="18" charset="0"/>
              </a:rPr>
              <a:t>E	(4)CD</a:t>
            </a:r>
            <a:r>
              <a:rPr lang="en-US" sz="2400" dirty="0">
                <a:latin typeface="Book Antiqua" pitchFamily="18" charset="0"/>
              </a:rPr>
              <a:t>→</a:t>
            </a:r>
            <a:r>
              <a:rPr lang="en-US" sz="2400" dirty="0" smtClean="0">
                <a:latin typeface="Book Antiqua" pitchFamily="18" charset="0"/>
              </a:rPr>
              <a:t>EF	(</a:t>
            </a:r>
            <a:r>
              <a:rPr lang="en-US" sz="2400" dirty="0">
                <a:latin typeface="Book Antiqua" pitchFamily="18" charset="0"/>
              </a:rPr>
              <a:t>5)A→</a:t>
            </a:r>
            <a:r>
              <a:rPr lang="en-US" sz="2400" dirty="0" smtClean="0">
                <a:latin typeface="Book Antiqua" pitchFamily="18" charset="0"/>
              </a:rPr>
              <a:t>G</a:t>
            </a:r>
          </a:p>
          <a:p>
            <a:pPr marL="0" indent="0">
              <a:buNone/>
            </a:pPr>
            <a:r>
              <a:rPr lang="en-US" sz="2400" b="1" i="1" dirty="0" smtClean="0">
                <a:latin typeface="Book Antiqua" pitchFamily="18" charset="0"/>
              </a:rPr>
              <a:t>Find </a:t>
            </a:r>
            <a:r>
              <a:rPr lang="en-US" sz="2400" b="1" i="1" dirty="0">
                <a:latin typeface="Book Antiqua" pitchFamily="18" charset="0"/>
              </a:rPr>
              <a:t>the closure </a:t>
            </a:r>
            <a:r>
              <a:rPr lang="en-US" sz="2400" b="1" i="1" dirty="0" smtClean="0">
                <a:latin typeface="Book Antiqua" pitchFamily="18" charset="0"/>
              </a:rPr>
              <a:t>of A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	(</a:t>
            </a:r>
            <a:r>
              <a:rPr lang="en-US" sz="2400" dirty="0">
                <a:latin typeface="Book Antiqua" pitchFamily="18" charset="0"/>
              </a:rPr>
              <a:t>6)A→</a:t>
            </a:r>
            <a:r>
              <a:rPr lang="en-US" sz="2400" dirty="0" smtClean="0">
                <a:latin typeface="Book Antiqua" pitchFamily="18" charset="0"/>
              </a:rPr>
              <a:t>B	(</a:t>
            </a:r>
            <a:r>
              <a:rPr lang="en-US" sz="2400" dirty="0">
                <a:latin typeface="Book Antiqua" pitchFamily="18" charset="0"/>
              </a:rPr>
              <a:t>because (1</a:t>
            </a:r>
            <a:r>
              <a:rPr lang="en-US" sz="2400" dirty="0" smtClean="0">
                <a:latin typeface="Book Antiqua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	(</a:t>
            </a:r>
            <a:r>
              <a:rPr lang="en-US" sz="2400" dirty="0">
                <a:latin typeface="Book Antiqua" pitchFamily="18" charset="0"/>
              </a:rPr>
              <a:t>7)A→</a:t>
            </a:r>
            <a:r>
              <a:rPr lang="en-US" sz="2400" dirty="0" smtClean="0">
                <a:latin typeface="Book Antiqua" pitchFamily="18" charset="0"/>
              </a:rPr>
              <a:t>C	(</a:t>
            </a:r>
            <a:r>
              <a:rPr lang="en-US" sz="2400" dirty="0">
                <a:latin typeface="Book Antiqua" pitchFamily="18" charset="0"/>
              </a:rPr>
              <a:t>because (1</a:t>
            </a:r>
            <a:r>
              <a:rPr lang="en-US" sz="2400" dirty="0" smtClean="0">
                <a:latin typeface="Book Antiqua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	(</a:t>
            </a:r>
            <a:r>
              <a:rPr lang="en-US" sz="2400" dirty="0">
                <a:latin typeface="Book Antiqua" pitchFamily="18" charset="0"/>
              </a:rPr>
              <a:t>8)A→</a:t>
            </a:r>
            <a:r>
              <a:rPr lang="en-US" sz="2400" dirty="0" smtClean="0">
                <a:latin typeface="Book Antiqua" pitchFamily="18" charset="0"/>
              </a:rPr>
              <a:t>E	(</a:t>
            </a:r>
            <a:r>
              <a:rPr lang="en-US" sz="2400" dirty="0">
                <a:latin typeface="Book Antiqua" pitchFamily="18" charset="0"/>
              </a:rPr>
              <a:t>transitive property (6) and (3</a:t>
            </a:r>
            <a:r>
              <a:rPr lang="en-US" sz="2400" dirty="0" smtClean="0">
                <a:latin typeface="Book Antiqua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	(</a:t>
            </a:r>
            <a:r>
              <a:rPr lang="en-US" sz="2400" dirty="0">
                <a:latin typeface="Book Antiqua" pitchFamily="18" charset="0"/>
              </a:rPr>
              <a:t>9)A→</a:t>
            </a:r>
            <a:r>
              <a:rPr lang="en-US" sz="2400" dirty="0" smtClean="0">
                <a:latin typeface="Book Antiqua" pitchFamily="18" charset="0"/>
              </a:rPr>
              <a:t>CF	(</a:t>
            </a:r>
            <a:r>
              <a:rPr lang="en-US" sz="2400" dirty="0">
                <a:latin typeface="Book Antiqua" pitchFamily="18" charset="0"/>
              </a:rPr>
              <a:t>transitive property from (8) and (2</a:t>
            </a:r>
            <a:r>
              <a:rPr lang="en-US" sz="2400" dirty="0" smtClean="0">
                <a:latin typeface="Book Antiqua" pitchFamily="18" charset="0"/>
              </a:rPr>
              <a:t>))</a:t>
            </a:r>
          </a:p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	(</a:t>
            </a:r>
            <a:r>
              <a:rPr lang="en-US" sz="2400" dirty="0">
                <a:latin typeface="Book Antiqua" pitchFamily="18" charset="0"/>
              </a:rPr>
              <a:t>10)A→</a:t>
            </a:r>
            <a:r>
              <a:rPr lang="en-US" sz="2400" dirty="0" smtClean="0">
                <a:latin typeface="Book Antiqua" pitchFamily="18" charset="0"/>
              </a:rPr>
              <a:t>G	</a:t>
            </a:r>
            <a:r>
              <a:rPr lang="en-US" sz="2160" dirty="0" smtClean="0">
                <a:latin typeface="Book Antiqua" pitchFamily="18" charset="0"/>
              </a:rPr>
              <a:t>(</a:t>
            </a:r>
            <a:r>
              <a:rPr lang="en-US" sz="2160" dirty="0">
                <a:latin typeface="Book Antiqua" pitchFamily="18" charset="0"/>
              </a:rPr>
              <a:t>because (5))Therefore,{A}+ ={A,B,C,E,F,G}</a:t>
            </a:r>
          </a:p>
        </p:txBody>
      </p:sp>
    </p:spTree>
    <p:extLst>
      <p:ext uri="{BB962C8B-B14F-4D97-AF65-F5344CB8AC3E}">
        <p14:creationId xmlns:p14="http://schemas.microsoft.com/office/powerpoint/2010/main" val="290228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Book Antiqua" pitchFamily="18" charset="0"/>
              </a:rPr>
              <a:t>Find a candidate key </a:t>
            </a:r>
            <a:r>
              <a:rPr lang="en-US" sz="2800" dirty="0" smtClean="0">
                <a:latin typeface="Book Antiqua" pitchFamily="18" charset="0"/>
              </a:rPr>
              <a:t>for R</a:t>
            </a:r>
          </a:p>
          <a:p>
            <a:r>
              <a:rPr lang="en-US" sz="2800" dirty="0" smtClean="0">
                <a:latin typeface="Book Antiqua" pitchFamily="18" charset="0"/>
              </a:rPr>
              <a:t>Solution</a:t>
            </a:r>
            <a:r>
              <a:rPr lang="en-US" sz="2800" dirty="0">
                <a:latin typeface="Book Antiqua" pitchFamily="18" charset="0"/>
              </a:rPr>
              <a:t>:{A,D</a:t>
            </a:r>
            <a:r>
              <a:rPr lang="en-US" sz="2800" dirty="0" smtClean="0">
                <a:latin typeface="Book Antiqua" pitchFamily="18" charset="0"/>
              </a:rPr>
              <a:t>}</a:t>
            </a:r>
          </a:p>
          <a:p>
            <a:pPr marL="0" indent="0">
              <a:buNone/>
            </a:pPr>
            <a:r>
              <a:rPr lang="en-US" sz="2800" dirty="0">
                <a:latin typeface="Book Antiqua" pitchFamily="18" charset="0"/>
              </a:rPr>
              <a:t>What is the closure </a:t>
            </a:r>
            <a:r>
              <a:rPr lang="en-US" sz="2800" dirty="0" smtClean="0">
                <a:latin typeface="Book Antiqua" pitchFamily="18" charset="0"/>
              </a:rPr>
              <a:t>of G?</a:t>
            </a:r>
          </a:p>
          <a:p>
            <a:r>
              <a:rPr lang="en-US" sz="2800" dirty="0" smtClean="0">
                <a:latin typeface="Book Antiqua" pitchFamily="18" charset="0"/>
              </a:rPr>
              <a:t>Solution:  {</a:t>
            </a:r>
            <a:r>
              <a:rPr lang="en-US" sz="2800" dirty="0">
                <a:latin typeface="Book Antiqua" pitchFamily="18" charset="0"/>
              </a:rPr>
              <a:t>G}+ ={G}</a:t>
            </a:r>
          </a:p>
        </p:txBody>
      </p:sp>
    </p:spTree>
    <p:extLst>
      <p:ext uri="{BB962C8B-B14F-4D97-AF65-F5344CB8AC3E}">
        <p14:creationId xmlns:p14="http://schemas.microsoft.com/office/powerpoint/2010/main" val="287721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157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Example - 5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Book Antiqua" pitchFamily="18" charset="0"/>
              </a:rPr>
              <a:t>R ( A , B , C , D , E , F , G ) </a:t>
            </a:r>
          </a:p>
          <a:p>
            <a:pPr marL="0" indent="0">
              <a:buNone/>
            </a:pPr>
            <a:r>
              <a:rPr lang="en-US" sz="2400" dirty="0" smtClean="0">
                <a:effectLst/>
                <a:latin typeface="Book Antiqua" pitchFamily="18" charset="0"/>
              </a:rPr>
              <a:t>FD: A → BC, BC → DE, D → F, CF → G</a:t>
            </a:r>
          </a:p>
          <a:p>
            <a:pPr marL="0" indent="0">
              <a:buNone/>
            </a:pPr>
            <a:r>
              <a:rPr lang="en-US" sz="2400" b="1" dirty="0" smtClean="0">
                <a:latin typeface="Book Antiqua" pitchFamily="18" charset="0"/>
              </a:rPr>
              <a:t>Solution</a:t>
            </a:r>
            <a:endParaRPr lang="en-US" sz="2400" b="1" dirty="0" smtClean="0">
              <a:effectLst/>
              <a:latin typeface="Book Antiqua" pitchFamily="18" charset="0"/>
            </a:endParaRPr>
          </a:p>
          <a:p>
            <a:r>
              <a:rPr lang="en-US" sz="2400" dirty="0" smtClean="0">
                <a:latin typeface="Book Antiqua" pitchFamily="18" charset="0"/>
              </a:rPr>
              <a:t>A</a:t>
            </a:r>
            <a:r>
              <a:rPr lang="en-US" sz="2400" baseline="30000" dirty="0" smtClean="0">
                <a:latin typeface="Book Antiqua" pitchFamily="18" charset="0"/>
              </a:rPr>
              <a:t>+</a:t>
            </a:r>
            <a:r>
              <a:rPr lang="en-US" sz="2400" dirty="0" smtClean="0">
                <a:latin typeface="Book Antiqua" pitchFamily="18" charset="0"/>
              </a:rPr>
              <a:t>   = { A }</a:t>
            </a:r>
          </a:p>
          <a:p>
            <a:r>
              <a:rPr lang="en-US" sz="2400" dirty="0" smtClean="0">
                <a:effectLst/>
                <a:latin typeface="Book Antiqua" pitchFamily="18" charset="0"/>
              </a:rPr>
              <a:t>= { A , B , C }                          ( Using A → BC )</a:t>
            </a:r>
          </a:p>
          <a:p>
            <a:r>
              <a:rPr lang="en-US" sz="2400" dirty="0" smtClean="0">
                <a:effectLst/>
                <a:latin typeface="Book Antiqua" pitchFamily="18" charset="0"/>
              </a:rPr>
              <a:t>= { A , B , C , D , E }               ( Using BC → DE )</a:t>
            </a:r>
          </a:p>
          <a:p>
            <a:r>
              <a:rPr lang="en-US" sz="2400" dirty="0" smtClean="0">
                <a:effectLst/>
                <a:latin typeface="Book Antiqua" pitchFamily="18" charset="0"/>
              </a:rPr>
              <a:t>= { A , B , C , D , E , F }          ( Using D → F )</a:t>
            </a:r>
          </a:p>
          <a:p>
            <a:r>
              <a:rPr lang="en-US" sz="2400" dirty="0" smtClean="0">
                <a:effectLst/>
                <a:latin typeface="Book Antiqua" pitchFamily="18" charset="0"/>
              </a:rPr>
              <a:t>= { A , B , C , D , E , F , G }    ( Using CF → G )</a:t>
            </a:r>
          </a:p>
          <a:p>
            <a:r>
              <a:rPr lang="en-US" sz="2400" dirty="0" smtClean="0">
                <a:latin typeface="Book Antiqua" pitchFamily="18" charset="0"/>
              </a:rPr>
              <a:t>Thus, </a:t>
            </a:r>
            <a:r>
              <a:rPr lang="en-US" sz="2400" b="1" dirty="0" smtClean="0">
                <a:effectLst/>
                <a:latin typeface="Book Antiqua" pitchFamily="18" charset="0"/>
              </a:rPr>
              <a:t>A</a:t>
            </a:r>
            <a:r>
              <a:rPr lang="en-US" sz="2400" b="1" baseline="30000" dirty="0" smtClean="0">
                <a:effectLst/>
                <a:latin typeface="Book Antiqua" pitchFamily="18" charset="0"/>
              </a:rPr>
              <a:t>+</a:t>
            </a:r>
            <a:r>
              <a:rPr lang="en-US" sz="2400" b="1" dirty="0" smtClean="0">
                <a:effectLst/>
                <a:latin typeface="Book Antiqua" pitchFamily="18" charset="0"/>
              </a:rPr>
              <a:t> = { A , B , C , D , E , F , G }</a:t>
            </a:r>
            <a:endParaRPr lang="en-US" sz="2400" dirty="0" smtClean="0">
              <a:effectLst/>
              <a:latin typeface="Book Antiqua" pitchFamily="18" charset="0"/>
            </a:endParaRPr>
          </a:p>
          <a:p>
            <a:endParaRPr lang="en-US" sz="2400" dirty="0" smtClean="0">
              <a:effectLst/>
              <a:latin typeface="Book Antiqua" pitchFamily="18" charset="0"/>
            </a:endParaRPr>
          </a:p>
          <a:p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85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610600" cy="6400800"/>
          </a:xfrm>
        </p:spPr>
        <p:txBody>
          <a:bodyPr>
            <a:normAutofit/>
          </a:bodyPr>
          <a:lstStyle/>
          <a:p>
            <a:endParaRPr lang="en-US" sz="2400" b="1" u="sng" dirty="0" smtClean="0">
              <a:effectLst/>
              <a:latin typeface="Book Antiqua" pitchFamily="18" charset="0"/>
            </a:endParaRPr>
          </a:p>
          <a:p>
            <a:r>
              <a:rPr lang="en-US" sz="2400" b="1" u="sng" dirty="0" smtClean="0">
                <a:effectLst/>
                <a:latin typeface="Book Antiqua" pitchFamily="18" charset="0"/>
              </a:rPr>
              <a:t>Closure of attribute D-</a:t>
            </a:r>
            <a:endParaRPr lang="en-US" sz="2400" b="1" dirty="0" smtClean="0">
              <a:latin typeface="Book Antiqua" pitchFamily="18" charset="0"/>
            </a:endParaRPr>
          </a:p>
          <a:p>
            <a:r>
              <a:rPr lang="en-US" sz="2400" dirty="0" smtClean="0">
                <a:latin typeface="Book Antiqua" pitchFamily="18" charset="0"/>
              </a:rPr>
              <a:t>D</a:t>
            </a:r>
            <a:r>
              <a:rPr lang="en-US" sz="2400" baseline="30000" dirty="0" smtClean="0">
                <a:latin typeface="Book Antiqua" pitchFamily="18" charset="0"/>
              </a:rPr>
              <a:t>+</a:t>
            </a:r>
            <a:r>
              <a:rPr lang="en-US" sz="2400" dirty="0" smtClean="0">
                <a:latin typeface="Book Antiqua" pitchFamily="18" charset="0"/>
              </a:rPr>
              <a:t>   = { D }</a:t>
            </a:r>
          </a:p>
          <a:p>
            <a:r>
              <a:rPr lang="en-US" sz="2400" dirty="0" smtClean="0">
                <a:effectLst/>
                <a:latin typeface="Book Antiqua" pitchFamily="18" charset="0"/>
              </a:rPr>
              <a:t>= { D , F }   ( Using D → F )</a:t>
            </a:r>
          </a:p>
          <a:p>
            <a:r>
              <a:rPr lang="en-US" sz="2400" dirty="0" smtClean="0">
                <a:latin typeface="Book Antiqua" pitchFamily="18" charset="0"/>
              </a:rPr>
              <a:t>Thus, </a:t>
            </a:r>
            <a:r>
              <a:rPr lang="en-US" sz="2400" b="1" dirty="0" smtClean="0">
                <a:effectLst/>
                <a:latin typeface="Book Antiqua" pitchFamily="18" charset="0"/>
              </a:rPr>
              <a:t>D</a:t>
            </a:r>
            <a:r>
              <a:rPr lang="en-US" sz="2400" b="1" baseline="30000" dirty="0" smtClean="0">
                <a:effectLst/>
                <a:latin typeface="Book Antiqua" pitchFamily="18" charset="0"/>
              </a:rPr>
              <a:t>+</a:t>
            </a:r>
            <a:r>
              <a:rPr lang="en-US" sz="2400" b="1" dirty="0" smtClean="0">
                <a:effectLst/>
                <a:latin typeface="Book Antiqua" pitchFamily="18" charset="0"/>
              </a:rPr>
              <a:t> = { D , F }</a:t>
            </a:r>
          </a:p>
          <a:p>
            <a:r>
              <a:rPr lang="en-US" sz="2400" b="1" u="sng" dirty="0" smtClean="0">
                <a:effectLst/>
                <a:latin typeface="Book Antiqua" pitchFamily="18" charset="0"/>
              </a:rPr>
              <a:t>Closure of attribute set {B, C}-</a:t>
            </a:r>
            <a:endParaRPr lang="en-US" sz="2400" b="1" dirty="0" smtClean="0">
              <a:latin typeface="Book Antiqua" pitchFamily="18" charset="0"/>
            </a:endParaRPr>
          </a:p>
          <a:p>
            <a:r>
              <a:rPr lang="en-US" sz="2400" dirty="0" smtClean="0">
                <a:latin typeface="Book Antiqua" pitchFamily="18" charset="0"/>
              </a:rPr>
              <a:t> { B , C }</a:t>
            </a:r>
            <a:r>
              <a:rPr lang="en-US" sz="2400" baseline="30000" dirty="0" smtClean="0">
                <a:latin typeface="Book Antiqua" pitchFamily="18" charset="0"/>
              </a:rPr>
              <a:t>+</a:t>
            </a:r>
            <a:r>
              <a:rPr lang="en-US" sz="2400" dirty="0" smtClean="0">
                <a:latin typeface="Book Antiqua" pitchFamily="18" charset="0"/>
              </a:rPr>
              <a:t>= { B , C }</a:t>
            </a:r>
          </a:p>
          <a:p>
            <a:r>
              <a:rPr lang="en-US" sz="2400" dirty="0" smtClean="0">
                <a:effectLst/>
                <a:latin typeface="Book Antiqua" pitchFamily="18" charset="0"/>
              </a:rPr>
              <a:t>= { B , C , D , E }               ( Using BC → DE )</a:t>
            </a:r>
          </a:p>
          <a:p>
            <a:r>
              <a:rPr lang="en-US" sz="2400" dirty="0" smtClean="0">
                <a:effectLst/>
                <a:latin typeface="Book Antiqua" pitchFamily="18" charset="0"/>
              </a:rPr>
              <a:t>= { B , C , D , E , F }          ( Using D → F )</a:t>
            </a:r>
          </a:p>
          <a:p>
            <a:r>
              <a:rPr lang="en-US" sz="2400" dirty="0" smtClean="0">
                <a:effectLst/>
                <a:latin typeface="Book Antiqua" pitchFamily="18" charset="0"/>
              </a:rPr>
              <a:t>= { B , C , D , E , F , G }    ( Using CF → G )</a:t>
            </a:r>
          </a:p>
          <a:p>
            <a:r>
              <a:rPr lang="en-US" sz="2400" dirty="0" smtClean="0">
                <a:latin typeface="Book Antiqua" pitchFamily="18" charset="0"/>
              </a:rPr>
              <a:t>Thus, </a:t>
            </a:r>
            <a:r>
              <a:rPr lang="en-US" sz="2400" b="1" dirty="0" smtClean="0">
                <a:effectLst/>
                <a:latin typeface="Book Antiqua" pitchFamily="18" charset="0"/>
              </a:rPr>
              <a:t>{ B , C }</a:t>
            </a:r>
            <a:r>
              <a:rPr lang="en-US" sz="2400" b="1" baseline="30000" dirty="0" smtClean="0">
                <a:effectLst/>
                <a:latin typeface="Book Antiqua" pitchFamily="18" charset="0"/>
              </a:rPr>
              <a:t>+</a:t>
            </a:r>
            <a:r>
              <a:rPr lang="en-US" sz="2400" b="1" dirty="0" smtClean="0">
                <a:effectLst/>
                <a:latin typeface="Book Antiqua" pitchFamily="18" charset="0"/>
              </a:rPr>
              <a:t> = { B , C , D , E , F , G }</a:t>
            </a:r>
            <a:endParaRPr lang="en-US" sz="2400" dirty="0" smtClean="0">
              <a:effectLst/>
              <a:latin typeface="Book Antiqua" pitchFamily="18" charset="0"/>
            </a:endParaRPr>
          </a:p>
          <a:p>
            <a:endParaRPr lang="en-US" sz="2400" dirty="0" smtClean="0">
              <a:effectLst/>
              <a:latin typeface="Book Antiqua" pitchFamily="18" charset="0"/>
            </a:endParaRPr>
          </a:p>
          <a:p>
            <a:endParaRPr lang="en-US" sz="24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809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590800"/>
            <a:ext cx="8229600" cy="1143000"/>
          </a:xfrm>
        </p:spPr>
        <p:txBody>
          <a:bodyPr>
            <a:noAutofit/>
          </a:bodyPr>
          <a:lstStyle/>
          <a:p>
            <a:r>
              <a:rPr lang="en-US" sz="4800" b="1" dirty="0" smtClean="0"/>
              <a:t>Alternate Solution for Finding the KEY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23338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Finding a Key K for R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0" indent="-571500">
              <a:buNone/>
            </a:pPr>
            <a:r>
              <a:rPr lang="en-US" sz="2800" dirty="0" smtClean="0">
                <a:latin typeface="Book Antiqua" pitchFamily="18" charset="0"/>
              </a:rPr>
              <a:t>Input:  A relation schema R and a set of functional dependencies F on the attributes of R. </a:t>
            </a:r>
          </a:p>
          <a:p>
            <a:pPr marL="571500" indent="-571500">
              <a:buAutoNum type="arabicPeriod"/>
            </a:pPr>
            <a:r>
              <a:rPr lang="en-US" sz="2800" dirty="0" smtClean="0">
                <a:latin typeface="Book Antiqua" pitchFamily="18" charset="0"/>
              </a:rPr>
              <a:t>Set K := R;</a:t>
            </a:r>
            <a:endParaRPr lang="en-US" sz="2800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Book Antiqua" pitchFamily="18" charset="0"/>
              </a:rPr>
              <a:t>2. For each attribute A in K </a:t>
            </a:r>
            <a:endParaRPr lang="en-US" sz="2800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Book Antiqua" pitchFamily="18" charset="0"/>
              </a:rPr>
              <a:t>	{</a:t>
            </a:r>
          </a:p>
          <a:p>
            <a:pPr marL="0" indent="0">
              <a:buNone/>
            </a:pPr>
            <a:r>
              <a:rPr lang="en-US" sz="2800" dirty="0" smtClean="0">
                <a:latin typeface="Book Antiqua" pitchFamily="18" charset="0"/>
              </a:rPr>
              <a:t>	compute (K – A)</a:t>
            </a:r>
            <a:r>
              <a:rPr lang="en-US" sz="2800" baseline="30000" dirty="0" smtClean="0">
                <a:latin typeface="Book Antiqua" pitchFamily="18" charset="0"/>
              </a:rPr>
              <a:t>+ </a:t>
            </a:r>
            <a:r>
              <a:rPr lang="en-US" sz="2800" dirty="0" smtClean="0">
                <a:latin typeface="Book Antiqua" pitchFamily="18" charset="0"/>
              </a:rPr>
              <a:t>with respect to F;</a:t>
            </a:r>
          </a:p>
          <a:p>
            <a:pPr marL="0" indent="0">
              <a:buNone/>
            </a:pPr>
            <a:r>
              <a:rPr lang="en-US" sz="2800" dirty="0" smtClean="0">
                <a:latin typeface="Book Antiqua" pitchFamily="18" charset="0"/>
              </a:rPr>
              <a:t>	if (K – A)</a:t>
            </a:r>
            <a:r>
              <a:rPr lang="en-US" sz="2800" baseline="30000" dirty="0" smtClean="0">
                <a:latin typeface="Book Antiqua" pitchFamily="18" charset="0"/>
              </a:rPr>
              <a:t>+ </a:t>
            </a:r>
            <a:r>
              <a:rPr lang="en-US" sz="2800" dirty="0" smtClean="0">
                <a:latin typeface="Book Antiqua" pitchFamily="18" charset="0"/>
              </a:rPr>
              <a:t>contains all the attributes in R,</a:t>
            </a:r>
          </a:p>
          <a:p>
            <a:pPr marL="0" indent="0">
              <a:buNone/>
            </a:pPr>
            <a:r>
              <a:rPr lang="en-US" sz="2800" dirty="0" smtClean="0">
                <a:latin typeface="Book Antiqua" pitchFamily="18" charset="0"/>
              </a:rPr>
              <a:t>		then set K := K – {A};</a:t>
            </a:r>
          </a:p>
          <a:p>
            <a:pPr marL="0" indent="0">
              <a:buNone/>
            </a:pPr>
            <a:r>
              <a:rPr lang="en-US" sz="2800" dirty="0" smtClean="0">
                <a:latin typeface="Book Antiqua" pitchFamily="18" charset="0"/>
              </a:rPr>
              <a:t>	}</a:t>
            </a:r>
          </a:p>
          <a:p>
            <a:endParaRPr lang="en-US" sz="2800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2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Book Antiqua" pitchFamily="18" charset="0"/>
              </a:rPr>
              <a:t>Finding a key?</a:t>
            </a:r>
            <a:endParaRPr lang="en-US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en-US" dirty="0" smtClean="0">
                <a:latin typeface="Book Antiqua" pitchFamily="18" charset="0"/>
              </a:rPr>
              <a:t>Consider the following relation:</a:t>
            </a:r>
          </a:p>
          <a:p>
            <a:pPr>
              <a:buFont typeface="Wingdings" pitchFamily="2" charset="2"/>
              <a:buNone/>
            </a:pPr>
            <a:r>
              <a:rPr lang="en-US" dirty="0">
                <a:latin typeface="Book Antiqua" pitchFamily="18" charset="0"/>
              </a:rPr>
              <a:t>	</a:t>
            </a:r>
            <a:r>
              <a:rPr lang="en-US" dirty="0" smtClean="0">
                <a:latin typeface="Book Antiqua" pitchFamily="18" charset="0"/>
              </a:rPr>
              <a:t>		R(A, B, C, D, E)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Book Antiqua" pitchFamily="18" charset="0"/>
              </a:rPr>
              <a:t>Suppose that the following dependencies exist</a:t>
            </a:r>
            <a:endParaRPr lang="en-US" dirty="0">
              <a:latin typeface="Book Antiqua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Book Antiqua" pitchFamily="18" charset="0"/>
              </a:rPr>
              <a:t>			A → C, 	C → D,	B → E.</a:t>
            </a:r>
          </a:p>
          <a:p>
            <a:pPr>
              <a:buFont typeface="Wingdings" pitchFamily="2" charset="2"/>
              <a:buNone/>
            </a:pPr>
            <a:r>
              <a:rPr lang="en-US" dirty="0" smtClean="0">
                <a:latin typeface="Book Antiqua" pitchFamily="18" charset="0"/>
              </a:rPr>
              <a:t>Find out a key of R?</a:t>
            </a:r>
          </a:p>
          <a:p>
            <a:pPr>
              <a:buFont typeface="Wingdings" pitchFamily="2" charset="2"/>
              <a:buNone/>
            </a:pPr>
            <a:endParaRPr lang="en-US" dirty="0">
              <a:latin typeface="Book Antiqua" pitchFamily="18" charset="0"/>
            </a:endParaRPr>
          </a:p>
          <a:p>
            <a:pPr>
              <a:buFont typeface="Wingdings" pitchFamily="2" charset="2"/>
              <a:buNone/>
            </a:pPr>
            <a:endParaRPr lang="en-US" dirty="0" smtClean="0">
              <a:latin typeface="Book Antiqua" pitchFamily="18" charset="0"/>
            </a:endParaRPr>
          </a:p>
          <a:p>
            <a:endParaRPr lang="en-US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056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sz="2800" dirty="0" smtClean="0">
                <a:latin typeface="Book Antiqua" pitchFamily="18" charset="0"/>
              </a:rPr>
              <a:t>Solution</a:t>
            </a:r>
            <a:endParaRPr lang="en-US" sz="2800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2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Initialize K := ABCDE.</a:t>
            </a: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Suppose that we remove A from ABCDE and compute (BCDE)</a:t>
            </a:r>
            <a:r>
              <a:rPr lang="en-US" baseline="30000" dirty="0" smtClean="0">
                <a:latin typeface="Book Antiqua" pitchFamily="18" charset="0"/>
              </a:rPr>
              <a:t>+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We find that </a:t>
            </a:r>
            <a:r>
              <a:rPr lang="en-US" dirty="0">
                <a:latin typeface="Book Antiqua" pitchFamily="18" charset="0"/>
              </a:rPr>
              <a:t>(BCDE)</a:t>
            </a:r>
            <a:r>
              <a:rPr lang="en-US" baseline="30000" dirty="0">
                <a:latin typeface="Book Antiqua" pitchFamily="18" charset="0"/>
              </a:rPr>
              <a:t>+ </a:t>
            </a:r>
            <a:r>
              <a:rPr lang="en-US" dirty="0" smtClean="0">
                <a:latin typeface="Book Antiqua" pitchFamily="18" charset="0"/>
              </a:rPr>
              <a:t>=</a:t>
            </a:r>
            <a:r>
              <a:rPr lang="en-US" baseline="30000" dirty="0" smtClean="0">
                <a:latin typeface="Book Antiqua" pitchFamily="18" charset="0"/>
              </a:rPr>
              <a:t> </a:t>
            </a:r>
            <a:r>
              <a:rPr lang="en-US" dirty="0">
                <a:latin typeface="Book Antiqua" pitchFamily="18" charset="0"/>
              </a:rPr>
              <a:t>(BCDE</a:t>
            </a:r>
            <a:r>
              <a:rPr lang="en-US" dirty="0" smtClean="0">
                <a:latin typeface="Book Antiqua" pitchFamily="18" charset="0"/>
              </a:rPr>
              <a:t>)</a:t>
            </a:r>
            <a:r>
              <a:rPr lang="en-US" baseline="30000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≠ R and hence A cannot be</a:t>
            </a: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removed from ABCDE. </a:t>
            </a:r>
          </a:p>
          <a:p>
            <a:pPr marL="0" indent="0">
              <a:buNone/>
            </a:pPr>
            <a:r>
              <a:rPr lang="en-US" dirty="0">
                <a:latin typeface="Book Antiqua" pitchFamily="18" charset="0"/>
              </a:rPr>
              <a:t>S</a:t>
            </a:r>
            <a:r>
              <a:rPr lang="en-US" dirty="0" smtClean="0">
                <a:latin typeface="Book Antiqua" pitchFamily="18" charset="0"/>
              </a:rPr>
              <a:t>uppose that we </a:t>
            </a:r>
            <a:r>
              <a:rPr lang="en-US" dirty="0">
                <a:latin typeface="Book Antiqua" pitchFamily="18" charset="0"/>
              </a:rPr>
              <a:t>remove </a:t>
            </a:r>
            <a:r>
              <a:rPr lang="en-US" dirty="0" smtClean="0">
                <a:latin typeface="Book Antiqua" pitchFamily="18" charset="0"/>
              </a:rPr>
              <a:t>B </a:t>
            </a:r>
            <a:r>
              <a:rPr lang="en-US" dirty="0">
                <a:latin typeface="Book Antiqua" pitchFamily="18" charset="0"/>
              </a:rPr>
              <a:t>from ABCDE and </a:t>
            </a:r>
            <a:r>
              <a:rPr lang="en-US" dirty="0" smtClean="0">
                <a:latin typeface="Book Antiqua" pitchFamily="18" charset="0"/>
              </a:rPr>
              <a:t>compute</a:t>
            </a:r>
            <a:r>
              <a:rPr lang="en-US" dirty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(ACDE)</a:t>
            </a:r>
            <a:r>
              <a:rPr lang="en-US" baseline="30000" dirty="0" smtClean="0">
                <a:latin typeface="Book Antiqua" pitchFamily="18" charset="0"/>
              </a:rPr>
              <a:t>+</a:t>
            </a:r>
            <a:r>
              <a:rPr lang="en-US" dirty="0" smtClean="0">
                <a:latin typeface="Book Antiqua" pitchFamily="18" charset="0"/>
              </a:rPr>
              <a:t>.</a:t>
            </a:r>
            <a:r>
              <a:rPr lang="en-US" baseline="-25000" dirty="0" smtClean="0">
                <a:latin typeface="Book Antiqua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We find that (ACDE)</a:t>
            </a:r>
            <a:r>
              <a:rPr lang="en-US" baseline="30000" dirty="0" smtClean="0">
                <a:latin typeface="Book Antiqua" pitchFamily="18" charset="0"/>
              </a:rPr>
              <a:t>+ </a:t>
            </a:r>
            <a:r>
              <a:rPr lang="en-US" dirty="0" smtClean="0">
                <a:latin typeface="Book Antiqua" pitchFamily="18" charset="0"/>
              </a:rPr>
              <a:t>= ACDE ≠ </a:t>
            </a:r>
            <a:r>
              <a:rPr lang="en-US" dirty="0">
                <a:latin typeface="Book Antiqua" pitchFamily="18" charset="0"/>
              </a:rPr>
              <a:t>R and hence </a:t>
            </a:r>
            <a:r>
              <a:rPr lang="en-US" dirty="0" smtClean="0">
                <a:latin typeface="Book Antiqua" pitchFamily="18" charset="0"/>
              </a:rPr>
              <a:t>B too cannot be</a:t>
            </a: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removed from ABCDE. </a:t>
            </a:r>
            <a:endParaRPr lang="en-US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Suppose that we </a:t>
            </a:r>
            <a:r>
              <a:rPr lang="en-US" dirty="0">
                <a:latin typeface="Book Antiqua" pitchFamily="18" charset="0"/>
              </a:rPr>
              <a:t>remove </a:t>
            </a:r>
            <a:r>
              <a:rPr lang="en-US" dirty="0" smtClean="0">
                <a:latin typeface="Book Antiqua" pitchFamily="18" charset="0"/>
              </a:rPr>
              <a:t>C </a:t>
            </a:r>
            <a:r>
              <a:rPr lang="en-US" dirty="0">
                <a:latin typeface="Book Antiqua" pitchFamily="18" charset="0"/>
              </a:rPr>
              <a:t>from ABCDE and </a:t>
            </a:r>
            <a:r>
              <a:rPr lang="en-US" dirty="0" smtClean="0">
                <a:latin typeface="Book Antiqua" pitchFamily="18" charset="0"/>
              </a:rPr>
              <a:t>compute (ABDE)</a:t>
            </a:r>
            <a:r>
              <a:rPr lang="en-US" baseline="30000" dirty="0" smtClean="0">
                <a:latin typeface="Book Antiqua" pitchFamily="18" charset="0"/>
              </a:rPr>
              <a:t>+</a:t>
            </a:r>
            <a:r>
              <a:rPr lang="en-US" dirty="0" smtClean="0">
                <a:latin typeface="Book Antiqua" pitchFamily="18" charset="0"/>
              </a:rPr>
              <a:t>. </a:t>
            </a: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We find that </a:t>
            </a:r>
            <a:r>
              <a:rPr lang="en-US" dirty="0">
                <a:latin typeface="Book Antiqua" pitchFamily="18" charset="0"/>
              </a:rPr>
              <a:t>(ABDE)</a:t>
            </a:r>
            <a:r>
              <a:rPr lang="en-US" baseline="30000" dirty="0">
                <a:latin typeface="Book Antiqua" pitchFamily="18" charset="0"/>
              </a:rPr>
              <a:t>+</a:t>
            </a:r>
            <a:r>
              <a:rPr lang="en-US" dirty="0" smtClean="0">
                <a:latin typeface="Book Antiqua" pitchFamily="18" charset="0"/>
              </a:rPr>
              <a:t>= ABDEC = R </a:t>
            </a:r>
            <a:r>
              <a:rPr lang="en-US" dirty="0">
                <a:latin typeface="Book Antiqua" pitchFamily="18" charset="0"/>
              </a:rPr>
              <a:t>and hence </a:t>
            </a:r>
            <a:r>
              <a:rPr lang="en-US" dirty="0" smtClean="0">
                <a:latin typeface="Book Antiqua" pitchFamily="18" charset="0"/>
              </a:rPr>
              <a:t>C can be</a:t>
            </a: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removed from ABCDE.  So K is now reduced to ABDE.</a:t>
            </a:r>
            <a:endParaRPr lang="en-US" dirty="0"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21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>
                <a:latin typeface="Book Antiqua" pitchFamily="18" charset="0"/>
              </a:rPr>
              <a:t>Solution (continued)</a:t>
            </a:r>
            <a:endParaRPr lang="en-US" sz="3200" b="1" i="1" dirty="0">
              <a:latin typeface="Book Antiqu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Book Antiqua" pitchFamily="18" charset="0"/>
              </a:rPr>
              <a:t>Suppose that we remove D from ABDE </a:t>
            </a:r>
            <a:r>
              <a:rPr lang="en-US" dirty="0" smtClean="0">
                <a:latin typeface="Book Antiqua" pitchFamily="18" charset="0"/>
              </a:rPr>
              <a:t>and</a:t>
            </a: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compute (ABE)</a:t>
            </a:r>
            <a:r>
              <a:rPr lang="en-US" baseline="30000" dirty="0" smtClean="0">
                <a:latin typeface="Book Antiqua" pitchFamily="18" charset="0"/>
              </a:rPr>
              <a:t>+</a:t>
            </a:r>
            <a:r>
              <a:rPr lang="en-US" dirty="0" smtClean="0">
                <a:latin typeface="Book Antiqua" pitchFamily="18" charset="0"/>
              </a:rPr>
              <a:t>.</a:t>
            </a:r>
            <a:r>
              <a:rPr lang="en-US" baseline="30000" dirty="0" smtClean="0">
                <a:latin typeface="Book Antiqua" pitchFamily="18" charset="0"/>
              </a:rPr>
              <a:t> </a:t>
            </a:r>
            <a:endParaRPr lang="en-US" baseline="30000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We find that </a:t>
            </a:r>
            <a:r>
              <a:rPr lang="en-US" dirty="0">
                <a:latin typeface="Book Antiqua" pitchFamily="18" charset="0"/>
              </a:rPr>
              <a:t>(ABE</a:t>
            </a:r>
            <a:r>
              <a:rPr lang="en-US" dirty="0" smtClean="0">
                <a:latin typeface="Book Antiqua" pitchFamily="18" charset="0"/>
              </a:rPr>
              <a:t>)</a:t>
            </a:r>
            <a:r>
              <a:rPr lang="en-US" baseline="30000" dirty="0" smtClean="0">
                <a:latin typeface="Book Antiqua" pitchFamily="18" charset="0"/>
              </a:rPr>
              <a:t>+ </a:t>
            </a:r>
            <a:r>
              <a:rPr lang="en-US" dirty="0" smtClean="0">
                <a:latin typeface="Book Antiqua" pitchFamily="18" charset="0"/>
              </a:rPr>
              <a:t>=</a:t>
            </a:r>
            <a:r>
              <a:rPr lang="en-US" baseline="30000" dirty="0" smtClean="0">
                <a:latin typeface="Book Antiqua" pitchFamily="18" charset="0"/>
              </a:rPr>
              <a:t> </a:t>
            </a:r>
            <a:r>
              <a:rPr lang="en-US" dirty="0" smtClean="0">
                <a:latin typeface="Book Antiqua" pitchFamily="18" charset="0"/>
              </a:rPr>
              <a:t>ABECD = </a:t>
            </a:r>
            <a:r>
              <a:rPr lang="en-US" dirty="0">
                <a:latin typeface="Book Antiqua" pitchFamily="18" charset="0"/>
              </a:rPr>
              <a:t>R and hence D can </a:t>
            </a:r>
            <a:r>
              <a:rPr lang="en-US" dirty="0" smtClean="0">
                <a:latin typeface="Book Antiqua" pitchFamily="18" charset="0"/>
              </a:rPr>
              <a:t>be removed from ABDE.  </a:t>
            </a:r>
            <a:r>
              <a:rPr lang="en-US" dirty="0">
                <a:latin typeface="Book Antiqua" pitchFamily="18" charset="0"/>
              </a:rPr>
              <a:t>S</a:t>
            </a:r>
            <a:r>
              <a:rPr lang="en-US" dirty="0" smtClean="0">
                <a:latin typeface="Book Antiqua" pitchFamily="18" charset="0"/>
              </a:rPr>
              <a:t>o K is reduced to ABE.</a:t>
            </a:r>
            <a:endParaRPr lang="en-US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Suppose </a:t>
            </a:r>
            <a:r>
              <a:rPr lang="en-US" dirty="0">
                <a:latin typeface="Book Antiqua" pitchFamily="18" charset="0"/>
              </a:rPr>
              <a:t>that we remove E from ABE and </a:t>
            </a:r>
            <a:r>
              <a:rPr lang="en-US" dirty="0" smtClean="0">
                <a:latin typeface="Book Antiqua" pitchFamily="18" charset="0"/>
              </a:rPr>
              <a:t>compute</a:t>
            </a: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(AB)</a:t>
            </a:r>
            <a:r>
              <a:rPr lang="en-US" baseline="30000" dirty="0" smtClean="0">
                <a:latin typeface="Book Antiqua" pitchFamily="18" charset="0"/>
              </a:rPr>
              <a:t>+</a:t>
            </a:r>
            <a:r>
              <a:rPr lang="en-US" dirty="0" smtClean="0">
                <a:latin typeface="Book Antiqua" pitchFamily="18" charset="0"/>
              </a:rPr>
              <a:t>.</a:t>
            </a:r>
            <a:r>
              <a:rPr lang="en-US" baseline="30000" dirty="0" smtClean="0">
                <a:latin typeface="Book Antiqua" pitchFamily="18" charset="0"/>
              </a:rPr>
              <a:t> </a:t>
            </a:r>
            <a:endParaRPr lang="en-US" baseline="30000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We find that </a:t>
            </a:r>
            <a:r>
              <a:rPr lang="en-US" dirty="0">
                <a:latin typeface="Book Antiqua" pitchFamily="18" charset="0"/>
              </a:rPr>
              <a:t>(AB</a:t>
            </a:r>
            <a:r>
              <a:rPr lang="en-US" dirty="0" smtClean="0">
                <a:latin typeface="Book Antiqua" pitchFamily="18" charset="0"/>
              </a:rPr>
              <a:t>)</a:t>
            </a:r>
            <a:r>
              <a:rPr lang="en-US" baseline="30000" dirty="0" smtClean="0">
                <a:latin typeface="Book Antiqua" pitchFamily="18" charset="0"/>
              </a:rPr>
              <a:t>+ </a:t>
            </a:r>
            <a:r>
              <a:rPr lang="en-US" dirty="0" smtClean="0">
                <a:latin typeface="Book Antiqua" pitchFamily="18" charset="0"/>
              </a:rPr>
              <a:t>= ABCDE = R </a:t>
            </a:r>
            <a:r>
              <a:rPr lang="en-US" dirty="0">
                <a:latin typeface="Book Antiqua" pitchFamily="18" charset="0"/>
              </a:rPr>
              <a:t>and hence </a:t>
            </a:r>
            <a:r>
              <a:rPr lang="en-US" dirty="0" smtClean="0">
                <a:latin typeface="Book Antiqua" pitchFamily="18" charset="0"/>
              </a:rPr>
              <a:t>E </a:t>
            </a:r>
            <a:r>
              <a:rPr lang="en-US" dirty="0">
                <a:latin typeface="Book Antiqua" pitchFamily="18" charset="0"/>
              </a:rPr>
              <a:t>can </a:t>
            </a:r>
            <a:r>
              <a:rPr lang="en-US" dirty="0" smtClean="0">
                <a:latin typeface="Book Antiqua" pitchFamily="18" charset="0"/>
              </a:rPr>
              <a:t>be</a:t>
            </a:r>
          </a:p>
          <a:p>
            <a:pPr marL="0" indent="0">
              <a:buNone/>
            </a:pPr>
            <a:r>
              <a:rPr lang="en-US" dirty="0" smtClean="0">
                <a:latin typeface="Book Antiqua" pitchFamily="18" charset="0"/>
              </a:rPr>
              <a:t>removed from ABE.  </a:t>
            </a:r>
            <a:endParaRPr lang="en-US" dirty="0">
              <a:latin typeface="Book Antiqua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itchFamily="18" charset="0"/>
              </a:rPr>
              <a:t>	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So a key of the relation </a:t>
            </a:r>
            <a:r>
              <a:rPr lang="en-US" b="1" dirty="0" smtClean="0">
                <a:solidFill>
                  <a:srgbClr val="FF0000"/>
                </a:solidFill>
                <a:latin typeface="Book Antiqua" pitchFamily="18" charset="0"/>
              </a:rPr>
              <a:t>R is </a:t>
            </a:r>
            <a:r>
              <a:rPr lang="en-US" b="1" dirty="0">
                <a:solidFill>
                  <a:srgbClr val="FF0000"/>
                </a:solidFill>
                <a:latin typeface="Book Antiqua" pitchFamily="18" charset="0"/>
              </a:rPr>
              <a:t>AB.</a:t>
            </a: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Book Antiqu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1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Choosing the Normal Forms</a:t>
            </a:r>
            <a:endParaRPr lang="en-IN" sz="5400" b="1" dirty="0"/>
          </a:p>
        </p:txBody>
      </p:sp>
    </p:spTree>
    <p:extLst>
      <p:ext uri="{BB962C8B-B14F-4D97-AF65-F5344CB8AC3E}">
        <p14:creationId xmlns:p14="http://schemas.microsoft.com/office/powerpoint/2010/main" val="241896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52400"/>
            <a:ext cx="8686800" cy="248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327" y="2743200"/>
            <a:ext cx="85344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6689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04800"/>
            <a:ext cx="7715250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971800"/>
            <a:ext cx="6381750" cy="237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618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581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28600"/>
            <a:ext cx="8839200" cy="3648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37" y="3962400"/>
            <a:ext cx="8543925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2558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8067675" cy="35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429000"/>
            <a:ext cx="62960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13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04800"/>
            <a:ext cx="8839200" cy="5821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Let R(P,Q,R,S,T,U,V,W,X)</a:t>
            </a: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FD={PQ</a:t>
            </a: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R, QSTU, PSVW, PX}</a:t>
            </a: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Check that in which normal form the relation is present now. </a:t>
            </a:r>
          </a:p>
          <a:p>
            <a:pPr marL="0" indent="0">
              <a:buNone/>
            </a:pPr>
            <a:endParaRPr lang="en-US" sz="2800" dirty="0" smtClean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Solution:</a:t>
            </a:r>
          </a:p>
          <a:p>
            <a:pPr marL="0" indent="0">
              <a:buNone/>
            </a:pPr>
            <a:endParaRPr lang="en-US" sz="2800" b="1" dirty="0" smtClean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smtClean="0">
                <a:latin typeface="Book Antiqua" panose="02040602050305030304" pitchFamily="18" charset="0"/>
                <a:sym typeface="Wingdings" panose="05000000000000000000" pitchFamily="2" charset="2"/>
              </a:rPr>
              <a:t>		KEY:PQS</a:t>
            </a:r>
            <a:endParaRPr lang="en-US" sz="2800" dirty="0" smtClean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800" dirty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		Answer: 1NF</a:t>
            </a:r>
            <a:endParaRPr lang="en-IN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14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763000" cy="6477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Let R(X,Y,Z,W,P), FD={X</a:t>
            </a: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Y, YP, ZW}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Check that the table R is in 3NF. Otherwise, decompose the table in 3NF. </a:t>
            </a:r>
          </a:p>
          <a:p>
            <a:pPr marL="0" indent="0">
              <a:buNone/>
            </a:pPr>
            <a:r>
              <a:rPr lang="en-US" b="1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Solution:</a:t>
            </a: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KEY: XZ</a:t>
            </a: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Lets check the first FD XY, here X is not </a:t>
            </a:r>
            <a:r>
              <a:rPr lang="en-US" dirty="0" err="1" smtClean="0">
                <a:latin typeface="Book Antiqua" panose="02040602050305030304" pitchFamily="18" charset="0"/>
                <a:sym typeface="Wingdings" panose="05000000000000000000" pitchFamily="2" charset="2"/>
              </a:rPr>
              <a:t>superkey</a:t>
            </a: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 and Y is not prime attribute. Hence it is not 3NF. If one of the FD is failed to be </a:t>
            </a:r>
            <a:r>
              <a:rPr lang="en-US" dirty="0" err="1" smtClean="0">
                <a:latin typeface="Book Antiqua" panose="02040602050305030304" pitchFamily="18" charset="0"/>
                <a:sym typeface="Wingdings" panose="05000000000000000000" pitchFamily="2" charset="2"/>
              </a:rPr>
              <a:t>satisifed</a:t>
            </a: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, then entire relation R is not in 3NF. </a:t>
            </a: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Now, it is important to decompose the table R in sub tables: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		R1(X,Y)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		R2(Y,P)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		R3(Z,W)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		R4(X,Z)</a:t>
            </a: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7324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"/>
            <a:ext cx="8839200" cy="58975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Relation R(P,Q,R,S,T,U,V,W,X,Y)</a:t>
            </a: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FD={PQ</a:t>
            </a: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R, PST, QU, UVW, SXY}</a:t>
            </a: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Check for 3NF and if not decompose it. </a:t>
            </a: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Solution:</a:t>
            </a: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KEY: PQ</a:t>
            </a:r>
          </a:p>
          <a:p>
            <a:pPr marL="0" indent="0">
              <a:buNone/>
            </a:pPr>
            <a:endParaRPr lang="en-US" sz="2800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</a:rPr>
              <a:t>Now check the first FD PQ</a:t>
            </a: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 R, and check that PQ is a super key. YES. It is in 3NF. </a:t>
            </a: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Now check the second FD, PST, and here P is not a super key and ST is not a prime attribute. So it is not in 3NF. Now decompose the relation R into following:</a:t>
            </a:r>
          </a:p>
          <a:p>
            <a:pPr marL="0" indent="0">
              <a:buNone/>
            </a:pPr>
            <a:endParaRPr lang="en-US" sz="2800" dirty="0">
              <a:latin typeface="Book Antiqua" panose="02040602050305030304" pitchFamily="18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		R1(P,S,T)</a:t>
            </a:r>
          </a:p>
          <a:p>
            <a:pPr marL="0" indent="0">
              <a:buNone/>
            </a:pPr>
            <a:r>
              <a:rPr lang="en-US" sz="2800" dirty="0">
                <a:latin typeface="Book Antiqua" panose="02040602050305030304" pitchFamily="18" charset="0"/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	R2(Q,U)</a:t>
            </a:r>
          </a:p>
          <a:p>
            <a:pPr marL="0" indent="0">
              <a:buNone/>
            </a:pPr>
            <a:r>
              <a:rPr lang="en-US" sz="2800" dirty="0">
                <a:latin typeface="Book Antiqua" panose="02040602050305030304" pitchFamily="18" charset="0"/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	R3(U,V,W)</a:t>
            </a:r>
          </a:p>
          <a:p>
            <a:pPr marL="0" indent="0">
              <a:buNone/>
            </a:pPr>
            <a:r>
              <a:rPr lang="en-US" sz="2800" dirty="0">
                <a:latin typeface="Book Antiqua" panose="02040602050305030304" pitchFamily="18" charset="0"/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	R4(S,X,Y)</a:t>
            </a:r>
          </a:p>
          <a:p>
            <a:pPr marL="0" indent="0">
              <a:buNone/>
            </a:pPr>
            <a:r>
              <a:rPr lang="en-US" sz="2800" dirty="0">
                <a:latin typeface="Book Antiqua" panose="02040602050305030304" pitchFamily="18" charset="0"/>
                <a:sym typeface="Wingdings" panose="05000000000000000000" pitchFamily="2" charset="2"/>
              </a:rPr>
              <a:t>	</a:t>
            </a:r>
            <a:r>
              <a:rPr lang="en-US" sz="2800" dirty="0" smtClean="0">
                <a:latin typeface="Book Antiqua" panose="02040602050305030304" pitchFamily="18" charset="0"/>
                <a:sym typeface="Wingdings" panose="05000000000000000000" pitchFamily="2" charset="2"/>
              </a:rPr>
              <a:t>	R5(P,Q,R)</a:t>
            </a:r>
            <a:endParaRPr lang="en-IN" sz="2800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7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458200" cy="5668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Consider a relation </a:t>
            </a:r>
            <a:r>
              <a:rPr lang="en-US" dirty="0">
                <a:latin typeface="Book Antiqua" panose="02040602050305030304" pitchFamily="18" charset="0"/>
              </a:rPr>
              <a:t>R(A, B, C) with FD's AB → C, AC → B, BC → A</a:t>
            </a:r>
            <a:r>
              <a:rPr lang="en-US" dirty="0" smtClean="0">
                <a:latin typeface="Book Antiqua" panose="02040602050305030304" pitchFamily="18" charset="0"/>
              </a:rPr>
              <a:t>. Determine </a:t>
            </a:r>
            <a:r>
              <a:rPr lang="en-US" dirty="0">
                <a:latin typeface="Book Antiqua" panose="02040602050305030304" pitchFamily="18" charset="0"/>
              </a:rPr>
              <a:t>all the keys of relation R. Is the relation R in </a:t>
            </a:r>
            <a:r>
              <a:rPr lang="en-US" u="sng" dirty="0">
                <a:latin typeface="Book Antiqua" panose="02040602050305030304" pitchFamily="18" charset="0"/>
              </a:rPr>
              <a:t>BCNF</a:t>
            </a:r>
            <a:r>
              <a:rPr lang="en-US" dirty="0">
                <a:latin typeface="Book Antiqua" panose="02040602050305030304" pitchFamily="18" charset="0"/>
              </a:rPr>
              <a:t>?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b="1" u="sng" dirty="0" smtClean="0">
                <a:latin typeface="Book Antiqua" panose="02040602050305030304" pitchFamily="18" charset="0"/>
              </a:rPr>
              <a:t>Solution</a:t>
            </a:r>
            <a:r>
              <a:rPr lang="en-US" b="1" u="sng" dirty="0">
                <a:latin typeface="Book Antiqua" panose="02040602050305030304" pitchFamily="18" charset="0"/>
              </a:rPr>
              <a:t>: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Keys </a:t>
            </a:r>
            <a:r>
              <a:rPr lang="en-US" dirty="0">
                <a:latin typeface="Book Antiqua" panose="02040602050305030304" pitchFamily="18" charset="0"/>
              </a:rPr>
              <a:t>are AB, AC, and BC.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b="1" i="1" dirty="0">
                <a:latin typeface="Book Antiqua" panose="02040602050305030304" pitchFamily="18" charset="0"/>
              </a:rPr>
              <a:t>Is R in BCNF?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i="1" u="sng" dirty="0" smtClean="0">
                <a:latin typeface="Book Antiqua" panose="02040602050305030304" pitchFamily="18" charset="0"/>
              </a:rPr>
              <a:t>Requirements</a:t>
            </a:r>
            <a:r>
              <a:rPr lang="en-US" i="1" u="sng" dirty="0">
                <a:latin typeface="Book Antiqua" panose="02040602050305030304" pitchFamily="18" charset="0"/>
              </a:rPr>
              <a:t>:</a:t>
            </a:r>
            <a:r>
              <a:rPr lang="en-US" dirty="0">
                <a:latin typeface="Book Antiqua" panose="02040602050305030304" pitchFamily="18" charset="0"/>
              </a:rPr>
              <a:t> R should be in </a:t>
            </a:r>
            <a:r>
              <a:rPr lang="en-US" u="sng" dirty="0">
                <a:latin typeface="Book Antiqua" panose="02040602050305030304" pitchFamily="18" charset="0"/>
              </a:rPr>
              <a:t>2NF</a:t>
            </a:r>
            <a:r>
              <a:rPr lang="en-US" dirty="0">
                <a:latin typeface="Book Antiqua" panose="02040602050305030304" pitchFamily="18" charset="0"/>
              </a:rPr>
              <a:t>, </a:t>
            </a:r>
            <a:r>
              <a:rPr lang="en-US" u="sng" dirty="0">
                <a:latin typeface="Book Antiqua" panose="02040602050305030304" pitchFamily="18" charset="0"/>
              </a:rPr>
              <a:t>3NF</a:t>
            </a:r>
            <a:r>
              <a:rPr lang="en-US" dirty="0">
                <a:latin typeface="Book Antiqua" panose="02040602050305030304" pitchFamily="18" charset="0"/>
              </a:rPr>
              <a:t>, and every determinant must be a candidate key.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 smtClean="0">
                <a:latin typeface="Book Antiqua" panose="02040602050305030304" pitchFamily="18" charset="0"/>
              </a:rPr>
              <a:t>From </a:t>
            </a:r>
            <a:r>
              <a:rPr lang="en-US" dirty="0">
                <a:latin typeface="Book Antiqua" panose="02040602050305030304" pitchFamily="18" charset="0"/>
              </a:rPr>
              <a:t>the set of functional dependencies given, we observe the following;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/>
            </a:r>
            <a:br>
              <a:rPr lang="en-US" dirty="0">
                <a:latin typeface="Book Antiqua" panose="02040602050305030304" pitchFamily="18" charset="0"/>
              </a:rPr>
            </a:br>
            <a:r>
              <a:rPr lang="en-US" dirty="0">
                <a:latin typeface="Book Antiqua" panose="02040602050305030304" pitchFamily="18" charset="0"/>
              </a:rPr>
              <a:t>No partial key dependencies. So, R is in </a:t>
            </a:r>
            <a:r>
              <a:rPr lang="en-US" u="sng" dirty="0">
                <a:latin typeface="Book Antiqua" panose="02040602050305030304" pitchFamily="18" charset="0"/>
              </a:rPr>
              <a:t>2NF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No transitive dependencies. So, R is in </a:t>
            </a:r>
            <a:r>
              <a:rPr lang="en-US" u="sng" dirty="0">
                <a:latin typeface="Book Antiqua" panose="02040602050305030304" pitchFamily="18" charset="0"/>
              </a:rPr>
              <a:t>3NF</a:t>
            </a:r>
            <a:r>
              <a:rPr lang="en-US" dirty="0">
                <a:latin typeface="Book Antiqua" panose="0204060205030503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Every determinant (AB, BC, AC) is a candidate key. Hence, R is in </a:t>
            </a:r>
            <a:r>
              <a:rPr lang="en-US" b="1" u="sng" dirty="0">
                <a:latin typeface="Book Antiqua" panose="02040602050305030304" pitchFamily="18" charset="0"/>
              </a:rPr>
              <a:t>BCNF</a:t>
            </a:r>
            <a:r>
              <a:rPr lang="en-US" dirty="0">
                <a:latin typeface="Book Antiqua" panose="02040602050305030304" pitchFamily="18" charset="0"/>
              </a:rPr>
              <a:t> as well.</a:t>
            </a:r>
          </a:p>
          <a:p>
            <a:pPr marL="0" indent="0">
              <a:buNone/>
            </a:pP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524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229600" cy="6172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Consider a relation R(A, B, C, D) with FD's AB → C, AC → B, BC → A, B → D.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Is </a:t>
            </a:r>
            <a:r>
              <a:rPr lang="en-US" dirty="0">
                <a:latin typeface="Book Antiqua" panose="02040602050305030304" pitchFamily="18" charset="0"/>
              </a:rPr>
              <a:t>the relation R in BCNF</a:t>
            </a:r>
            <a:r>
              <a:rPr lang="en-US" dirty="0" smtClean="0">
                <a:latin typeface="Book Antiqua" panose="02040602050305030304" pitchFamily="18" charset="0"/>
              </a:rPr>
              <a:t>?</a:t>
            </a: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Solution:</a:t>
            </a:r>
          </a:p>
          <a:p>
            <a:pPr marL="0" indent="0">
              <a:buNone/>
            </a:pPr>
            <a:r>
              <a:rPr lang="en-US" smtClean="0">
                <a:latin typeface="Book Antiqua" panose="02040602050305030304" pitchFamily="18" charset="0"/>
              </a:rPr>
              <a:t>The </a:t>
            </a:r>
            <a:r>
              <a:rPr lang="en-US" dirty="0" smtClean="0">
                <a:latin typeface="Book Antiqua" panose="02040602050305030304" pitchFamily="18" charset="0"/>
              </a:rPr>
              <a:t>table is in 1NF. </a:t>
            </a: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Lets check for 2NF:</a:t>
            </a: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R </a:t>
            </a:r>
            <a:r>
              <a:rPr lang="en-US" dirty="0">
                <a:latin typeface="Book Antiqua" panose="02040602050305030304" pitchFamily="18" charset="0"/>
              </a:rPr>
              <a:t>is not in 2NF. We need to decompose R into the following </a:t>
            </a:r>
            <a:r>
              <a:rPr lang="en-US" dirty="0" smtClean="0">
                <a:latin typeface="Book Antiqua" panose="02040602050305030304" pitchFamily="18" charset="0"/>
              </a:rPr>
              <a:t>relations:</a:t>
            </a: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Book Antiqua" panose="02040602050305030304" pitchFamily="18" charset="0"/>
              </a:rPr>
              <a:t>	R1(A</a:t>
            </a:r>
            <a:r>
              <a:rPr lang="pt-BR" dirty="0">
                <a:latin typeface="Book Antiqua" panose="02040602050305030304" pitchFamily="18" charset="0"/>
              </a:rPr>
              <a:t>, B, C) and R2(B, D</a:t>
            </a:r>
            <a:r>
              <a:rPr lang="pt-BR" dirty="0" smtClean="0">
                <a:latin typeface="Book Antiqua" panose="02040602050305030304" pitchFamily="18" charset="0"/>
              </a:rPr>
              <a:t>).</a:t>
            </a:r>
          </a:p>
          <a:p>
            <a:pPr marL="0" indent="0">
              <a:buNone/>
            </a:pPr>
            <a:endParaRPr lang="pt-BR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R1 and R2 do not have partial key dependencies, and transitive dependencies. Hence, both are in 2NF and 3NF.</a:t>
            </a:r>
          </a:p>
          <a:p>
            <a:pPr marL="0" indent="0">
              <a:buNone/>
            </a:pPr>
            <a:endParaRPr lang="en-US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Book Antiqua" panose="02040602050305030304" pitchFamily="18" charset="0"/>
              </a:rPr>
              <a:t>Now Check for BCNF:</a:t>
            </a:r>
          </a:p>
          <a:p>
            <a:pPr marL="0" indent="0">
              <a:buNone/>
            </a:pPr>
            <a:endParaRPr lang="en-US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Book Antiqua" panose="02040602050305030304" pitchFamily="18" charset="0"/>
              </a:rPr>
              <a:t>The determinants are the keys in both the relations. Hence, R1 and R2 are in BCNF.</a:t>
            </a:r>
          </a:p>
          <a:p>
            <a:pPr marL="0" indent="0">
              <a:buNone/>
            </a:pPr>
            <a:endParaRPr lang="pt-BR" dirty="0" smtClean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pt-BR" dirty="0"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3870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991599" cy="662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513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0"/>
            <a:ext cx="9067799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564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28600"/>
            <a:ext cx="8839200" cy="662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7654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9916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379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76200"/>
            <a:ext cx="8991599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983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138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1094</Words>
  <Application>Microsoft Office PowerPoint</Application>
  <PresentationFormat>On-screen Show (4:3)</PresentationFormat>
  <Paragraphs>205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Functional Dependency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- 1</vt:lpstr>
      <vt:lpstr>PowerPoint Presentation</vt:lpstr>
      <vt:lpstr>PowerPoint Presentation</vt:lpstr>
      <vt:lpstr>Algorithm for finding the closure of an attribute</vt:lpstr>
      <vt:lpstr>Example - 1</vt:lpstr>
      <vt:lpstr>Example - 2</vt:lpstr>
      <vt:lpstr>Example - 3</vt:lpstr>
      <vt:lpstr>Example – 4</vt:lpstr>
      <vt:lpstr>PowerPoint Presentation</vt:lpstr>
      <vt:lpstr>Example - 5</vt:lpstr>
      <vt:lpstr>PowerPoint Presentation</vt:lpstr>
      <vt:lpstr>Alternate Solution for Finding the KEY</vt:lpstr>
      <vt:lpstr>Finding a Key K for R</vt:lpstr>
      <vt:lpstr>Finding a key?</vt:lpstr>
      <vt:lpstr>Solution</vt:lpstr>
      <vt:lpstr>Solution (continued)</vt:lpstr>
      <vt:lpstr>Choosing the Normal Forms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35</cp:revision>
  <dcterms:created xsi:type="dcterms:W3CDTF">2017-03-06T09:08:26Z</dcterms:created>
  <dcterms:modified xsi:type="dcterms:W3CDTF">2024-09-11T11:15:29Z</dcterms:modified>
</cp:coreProperties>
</file>