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6"/>
  </p:notesMasterIdLst>
  <p:sldIdLst>
    <p:sldId id="256" r:id="rId4"/>
    <p:sldId id="257" r:id="rId5"/>
    <p:sldId id="258" r:id="rId6"/>
    <p:sldId id="318" r:id="rId7"/>
    <p:sldId id="319" r:id="rId8"/>
    <p:sldId id="320" r:id="rId9"/>
    <p:sldId id="321" r:id="rId10"/>
    <p:sldId id="266" r:id="rId11"/>
    <p:sldId id="264" r:id="rId12"/>
    <p:sldId id="265" r:id="rId13"/>
    <p:sldId id="259" r:id="rId14"/>
    <p:sldId id="316" r:id="rId15"/>
    <p:sldId id="317" r:id="rId16"/>
    <p:sldId id="260" r:id="rId17"/>
    <p:sldId id="261" r:id="rId18"/>
    <p:sldId id="262" r:id="rId19"/>
    <p:sldId id="267" r:id="rId20"/>
    <p:sldId id="268" r:id="rId21"/>
    <p:sldId id="269" r:id="rId22"/>
    <p:sldId id="270" r:id="rId23"/>
    <p:sldId id="271" r:id="rId24"/>
    <p:sldId id="288" r:id="rId25"/>
    <p:sldId id="289" r:id="rId26"/>
    <p:sldId id="332" r:id="rId27"/>
    <p:sldId id="290" r:id="rId28"/>
    <p:sldId id="292" r:id="rId29"/>
    <p:sldId id="315" r:id="rId30"/>
    <p:sldId id="298" r:id="rId31"/>
    <p:sldId id="322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10" r:id="rId40"/>
    <p:sldId id="311" r:id="rId41"/>
    <p:sldId id="312" r:id="rId42"/>
    <p:sldId id="313" r:id="rId43"/>
    <p:sldId id="314" r:id="rId44"/>
    <p:sldId id="34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159F-1E40-42AE-A37B-86F2CC5C2EF9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C32F3-FC3F-408F-995C-B3201BF7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6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1751C-A245-4F92-8125-27A8CFB8BBD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52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7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985E-C1BA-4131-97D5-BCB67B7864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5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5F2-444E-4068-B6EC-A57FA5E854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ED62-473A-45F6-BB44-2E96FB467C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03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D4D9-9D2D-485D-9916-C36F06DFDF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4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5978-F5FE-4E7D-9045-E1784E4D4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0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738D-80D6-492A-8003-7C92C8C418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2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4A10-518A-4DBE-8A1F-CC270D58C6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8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6834-F4A7-4511-8F73-DE3839625C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453-67E2-479F-BCA1-FCD3AA4A40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BA2-132A-4680-9ABD-DC29BDB378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1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F6D5-3E22-4B95-9213-AC64162D72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1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985E-C1BA-4131-97D5-BCB67B7864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5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5F2-444E-4068-B6EC-A57FA5E854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3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ED62-473A-45F6-BB44-2E96FB467C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D4D9-9D2D-485D-9916-C36F06DFDF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0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5978-F5FE-4E7D-9045-E1784E4D4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738D-80D6-492A-8003-7C92C8C418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7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4A10-518A-4DBE-8A1F-CC270D58C6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2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6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6834-F4A7-4511-8F73-DE3839625C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4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453-67E2-479F-BCA1-FCD3AA4A40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BA2-132A-4680-9ABD-DC29BDB378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F6D5-3E22-4B95-9213-AC64162D72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1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0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EC6F-8AEC-44EB-87FD-FE4355C9B3B5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240C-FC83-4FB2-B21F-9BB962E93C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94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240C-FC83-4FB2-B21F-9BB962E93C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2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Query Processing &amp;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3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27" y="0"/>
            <a:ext cx="9134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49" y="0"/>
            <a:ext cx="9067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17" y="0"/>
            <a:ext cx="10515600" cy="1113183"/>
          </a:xfrm>
        </p:spPr>
        <p:txBody>
          <a:bodyPr/>
          <a:lstStyle/>
          <a:p>
            <a:r>
              <a:rPr lang="en-US" altLang="en-US" b="1" u="sng" dirty="0">
                <a:latin typeface="Arial" panose="020B0604020202020204" pitchFamily="34" charset="0"/>
              </a:rPr>
              <a:t>Nested loop (loop over loop)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39369" y="501478"/>
            <a:ext cx="1002069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algorithm, an outer loop is formed which consists of few entries and then for each entry, and inner loop is processed.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tab1.*, tab2.* from tab1, tab2 where tab1.col1=tab2.col2;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processed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(select * from tab1) loop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j in (select * from tab2 where col2=i.col1) loop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results;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loop;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loop;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Steps involved in doing nested loop are: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Identify outer (driving)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Assign inner (driven) table to outer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For every row of outer table, access the rows of inner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 may not use nested loop in case: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of rows of both the table is quite high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Inner query always results in same set of records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access path of inner table is independent of data coming from outer table.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3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53" y="0"/>
            <a:ext cx="10515600" cy="1325563"/>
          </a:xfrm>
        </p:spPr>
        <p:txBody>
          <a:bodyPr/>
          <a:lstStyle/>
          <a:p>
            <a:r>
              <a:rPr lang="en-US" altLang="en-US" b="1" u="sng" dirty="0">
                <a:latin typeface="Arial" panose="020B0604020202020204" pitchFamily="34" charset="0"/>
              </a:rPr>
              <a:t>Hash </a:t>
            </a:r>
            <a:r>
              <a:rPr lang="en-US" altLang="en-US" b="1" u="sng" dirty="0" smtClean="0">
                <a:latin typeface="Arial" panose="020B0604020202020204" pitchFamily="34" charset="0"/>
              </a:rPr>
              <a:t>join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9904" y="1325563"/>
            <a:ext cx="1150699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 joins are used when the joining large tables. The optimizer uses smaller of the 2 tables to build a hash table in memory and the scans the large tables and compares the hash value (of rows from large table) with this hash table to find the joined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algorithm of hash join is divided in two parts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in-memory hash table on smaller of the two tables.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hash table with hash value for each row second 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simpler terms it works like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phase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row RW1 in small (left/build) table loop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hash value on RW1 join key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RW1 in appropriate hash bucket.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loop;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Probe Phase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row RW2 in big (right/probe) table loop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hash value on RW2 join key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row RW1 in hash table loop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RW1 joins with RW2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RW1, RW2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loop;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40195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942" y="0"/>
            <a:ext cx="9092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26" y="0"/>
            <a:ext cx="921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4287"/>
            <a:ext cx="95154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96" y="0"/>
            <a:ext cx="9028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6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96" y="0"/>
            <a:ext cx="9333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23812"/>
            <a:ext cx="94964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81" y="0"/>
            <a:ext cx="9049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02" y="0"/>
            <a:ext cx="9343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61" y="0"/>
            <a:ext cx="9048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585787"/>
            <a:ext cx="87534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7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357187"/>
            <a:ext cx="86391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42887"/>
            <a:ext cx="85820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471487"/>
            <a:ext cx="84105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5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671512"/>
            <a:ext cx="85439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Examples of application of transformation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σ </a:t>
            </a:r>
            <a:r>
              <a:rPr lang="en-US" sz="2400" baseline="-25000" dirty="0"/>
              <a:t>salary &gt; 40000 and 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5</a:t>
            </a:r>
            <a:r>
              <a:rPr lang="en-US" sz="2400" dirty="0"/>
              <a:t>(employee) ≡ σ </a:t>
            </a:r>
            <a:r>
              <a:rPr lang="en-US" sz="2400" baseline="-25000" dirty="0"/>
              <a:t>salary &gt; 4000 </a:t>
            </a:r>
            <a:r>
              <a:rPr lang="en-US" sz="2400" dirty="0"/>
              <a:t>(σ 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5</a:t>
            </a:r>
            <a:r>
              <a:rPr lang="en-US" sz="2400" dirty="0"/>
              <a:t>(employee))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σ </a:t>
            </a:r>
            <a:r>
              <a:rPr lang="en-US" sz="2400" baseline="-25000" dirty="0"/>
              <a:t>salary &gt; 40000 </a:t>
            </a:r>
            <a:r>
              <a:rPr lang="en-US" sz="2400" dirty="0"/>
              <a:t>(</a:t>
            </a:r>
            <a:r>
              <a:rPr lang="en-US" sz="2400" dirty="0" err="1"/>
              <a:t>σ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5</a:t>
            </a:r>
            <a:r>
              <a:rPr lang="en-US" sz="2400" dirty="0"/>
              <a:t>(employee)) ≡ </a:t>
            </a:r>
            <a:r>
              <a:rPr lang="en-US" sz="2400" dirty="0" err="1"/>
              <a:t>σ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5 </a:t>
            </a:r>
            <a:r>
              <a:rPr lang="en-US" sz="2400" dirty="0"/>
              <a:t>(σ </a:t>
            </a:r>
            <a:r>
              <a:rPr lang="en-US" sz="2400" baseline="-25000" dirty="0"/>
              <a:t>salary &gt; 40000</a:t>
            </a:r>
            <a:r>
              <a:rPr lang="en-US" sz="2400" dirty="0"/>
              <a:t> (employee))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π </a:t>
            </a:r>
            <a:r>
              <a:rPr lang="en-US" sz="2400" baseline="-25000" dirty="0" err="1"/>
              <a:t>lname</a:t>
            </a:r>
            <a:r>
              <a:rPr lang="en-US" sz="2400" baseline="-25000" dirty="0"/>
              <a:t>, </a:t>
            </a:r>
            <a:r>
              <a:rPr lang="en-US" sz="2400" baseline="-25000" dirty="0" err="1"/>
              <a:t>fname</a:t>
            </a:r>
            <a:r>
              <a:rPr lang="en-US" sz="2400" baseline="-25000" dirty="0"/>
              <a:t>, salary </a:t>
            </a:r>
            <a:r>
              <a:rPr lang="en-US" sz="2400" dirty="0"/>
              <a:t>(π </a:t>
            </a:r>
            <a:r>
              <a:rPr lang="en-US" sz="2400" baseline="-25000" dirty="0" err="1"/>
              <a:t>lname</a:t>
            </a:r>
            <a:r>
              <a:rPr lang="en-US" sz="2400" baseline="-25000" dirty="0"/>
              <a:t>, </a:t>
            </a:r>
            <a:r>
              <a:rPr lang="en-US" sz="2400" baseline="-25000" dirty="0" err="1"/>
              <a:t>fname</a:t>
            </a:r>
            <a:r>
              <a:rPr lang="en-US" sz="2400" baseline="-25000" dirty="0"/>
              <a:t>, salary, 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</a:t>
            </a:r>
            <a:r>
              <a:rPr lang="en-US" sz="2400" dirty="0"/>
              <a:t>(employee))</a:t>
            </a:r>
          </a:p>
          <a:p>
            <a:pPr marL="0" indent="0">
              <a:buNone/>
            </a:pPr>
            <a:r>
              <a:rPr lang="en-US" sz="2400" dirty="0"/>
              <a:t>				 ≡ π </a:t>
            </a:r>
            <a:r>
              <a:rPr lang="en-US" sz="2400" baseline="-25000" dirty="0" err="1"/>
              <a:t>lname</a:t>
            </a:r>
            <a:r>
              <a:rPr lang="en-US" sz="2400" baseline="-25000" dirty="0"/>
              <a:t>, </a:t>
            </a:r>
            <a:r>
              <a:rPr lang="en-US" sz="2400" baseline="-25000" dirty="0" err="1"/>
              <a:t>fname</a:t>
            </a:r>
            <a:r>
              <a:rPr lang="en-US" sz="2400" baseline="-25000" dirty="0"/>
              <a:t>, salary</a:t>
            </a:r>
            <a:r>
              <a:rPr lang="en-US" sz="2400" dirty="0"/>
              <a:t> (employee)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σ 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</a:t>
            </a:r>
            <a:r>
              <a:rPr lang="en-US" sz="2400" baseline="-25000" dirty="0" err="1"/>
              <a:t>dnumber</a:t>
            </a:r>
            <a:r>
              <a:rPr lang="en-US" sz="2400" baseline="-25000" dirty="0"/>
              <a:t> </a:t>
            </a:r>
            <a:r>
              <a:rPr lang="en-US" sz="2400" dirty="0"/>
              <a:t>(employee × department)</a:t>
            </a:r>
          </a:p>
          <a:p>
            <a:pPr marL="0" indent="0">
              <a:buNone/>
            </a:pPr>
            <a:r>
              <a:rPr lang="en-US" sz="2400" dirty="0"/>
              <a:t>		 ≡ employee         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</a:t>
            </a:r>
            <a:r>
              <a:rPr lang="en-US" sz="2400" baseline="-25000" dirty="0" err="1"/>
              <a:t>dnumber</a:t>
            </a:r>
            <a:r>
              <a:rPr lang="en-US" sz="2400" dirty="0"/>
              <a:t> department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6" y="5181601"/>
            <a:ext cx="447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2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Heuristics are thumb rules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dirty="0"/>
              <a:t>Optimizer uses thumb rules to find out the execution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/>
              <a:t>     plan of a query.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86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9530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An outline the algorithm: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dirty="0"/>
              <a:t>Break up any select operations with conjunctive conditions into a cascade of select operations. 	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dirty="0"/>
              <a:t>Move each select operation as far down the query tree as is permitted by the attributes involved in the select condition. 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dirty="0"/>
              <a:t>Rearrange the leaf nodes of the tree so that the leaf node relations with the most restrictive select operations are executed first in the query tree representation. 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dirty="0"/>
              <a:t>Combine a Cartesian product operation with a subsequent select operation in the tree into a join operation. 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dirty="0"/>
              <a:t>Break down and move lists of projection attributes down the tree as far as possible by creating new project operations as needed.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71437"/>
            <a:ext cx="945832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/>
              <a:t>SELECT LNAME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/>
              <a:t>	FROM 	  EMPLOYEE, WORKS_ON, PROJECT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/>
              <a:t>	WHERE  PNAME = ‘AQUARIUS’ AND  PNUMBER = PNO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/>
              <a:t>		AND ESSN = SSN AND BDATE &gt; ‘1990-12-31’;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Relational algebra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l-GR" sz="2800" dirty="0"/>
              <a:t>π</a:t>
            </a:r>
            <a:r>
              <a:rPr lang="en-US" sz="2800" dirty="0"/>
              <a:t> </a:t>
            </a:r>
            <a:r>
              <a:rPr lang="en-US" sz="2800" baseline="-25000" dirty="0" err="1"/>
              <a:t>Lname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 err="1"/>
              <a:t>Pname</a:t>
            </a:r>
            <a:r>
              <a:rPr lang="en-US" sz="2800" baseline="-25000" dirty="0"/>
              <a:t>=‘Aquarius’ </a:t>
            </a:r>
            <a:r>
              <a:rPr lang="el-GR" sz="2800" baseline="-25000" dirty="0"/>
              <a:t>Λ</a:t>
            </a:r>
            <a:r>
              <a:rPr lang="en-US" sz="2800" baseline="-25000" dirty="0"/>
              <a:t> </a:t>
            </a:r>
            <a:r>
              <a:rPr lang="en-US" sz="2800" baseline="-25000" dirty="0" err="1"/>
              <a:t>Pnumber</a:t>
            </a:r>
            <a:r>
              <a:rPr lang="en-US" sz="2800" baseline="-25000" dirty="0"/>
              <a:t>=</a:t>
            </a:r>
            <a:r>
              <a:rPr lang="en-US" sz="2800" baseline="-25000" dirty="0" err="1"/>
              <a:t>Pno</a:t>
            </a:r>
            <a:r>
              <a:rPr lang="en-US" sz="2800" baseline="-25000" dirty="0"/>
              <a:t> </a:t>
            </a:r>
            <a:r>
              <a:rPr lang="el-GR" sz="2800" baseline="-25000" dirty="0"/>
              <a:t>Λ</a:t>
            </a:r>
            <a:r>
              <a:rPr lang="en-US" sz="2800" baseline="-25000" dirty="0"/>
              <a:t> </a:t>
            </a:r>
            <a:r>
              <a:rPr lang="en-US" sz="2800" baseline="-25000" dirty="0" err="1"/>
              <a:t>Essn</a:t>
            </a:r>
            <a:r>
              <a:rPr lang="en-US" sz="2800" baseline="-25000" dirty="0"/>
              <a:t>=</a:t>
            </a:r>
            <a:r>
              <a:rPr lang="en-US" sz="2800" baseline="-25000" dirty="0" err="1"/>
              <a:t>Ssn</a:t>
            </a:r>
            <a:r>
              <a:rPr lang="en-US" sz="2800" baseline="-25000" dirty="0"/>
              <a:t> </a:t>
            </a:r>
            <a:r>
              <a:rPr lang="el-GR" sz="2800" baseline="-25000" dirty="0"/>
              <a:t>Λ</a:t>
            </a:r>
            <a:r>
              <a:rPr lang="en-US" sz="2800" baseline="-25000" dirty="0"/>
              <a:t> </a:t>
            </a:r>
            <a:r>
              <a:rPr lang="en-US" sz="2800" baseline="-25000" dirty="0" err="1"/>
              <a:t>Bdate</a:t>
            </a:r>
            <a:r>
              <a:rPr lang="en-US" sz="2800" baseline="-25000" dirty="0"/>
              <a:t> &gt; ‘1990-12-31</a:t>
            </a:r>
            <a:r>
              <a:rPr lang="en-US" sz="2800" baseline="-25000" dirty="0" smtClean="0"/>
              <a:t>’</a:t>
            </a:r>
            <a:r>
              <a:rPr lang="en-US" sz="2800" dirty="0" smtClean="0"/>
              <a:t>(</a:t>
            </a:r>
            <a:r>
              <a:rPr lang="en-US" sz="2800" dirty="0"/>
              <a:t>employee × </a:t>
            </a:r>
            <a:r>
              <a:rPr lang="en-US" sz="2800" dirty="0" err="1"/>
              <a:t>works_on</a:t>
            </a:r>
            <a:r>
              <a:rPr lang="en-US" sz="2800" dirty="0"/>
              <a:t> × project))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6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Query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8627" y="5557300"/>
            <a:ext cx="226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Initial query tree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9" y="1752601"/>
            <a:ext cx="8072437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9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9" y="1524000"/>
            <a:ext cx="57245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8400" y="6186215"/>
            <a:ext cx="792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Move the select operation down the tree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57314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704976"/>
            <a:ext cx="68389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95600" y="6248401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Apply the most restrictive select operation first.</a:t>
            </a:r>
          </a:p>
        </p:txBody>
      </p:sp>
    </p:spTree>
    <p:extLst>
      <p:ext uri="{BB962C8B-B14F-4D97-AF65-F5344CB8AC3E}">
        <p14:creationId xmlns:p14="http://schemas.microsoft.com/office/powerpoint/2010/main" val="15828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6167736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Replace Cartesian product followed by join predicate by join operation.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1752600"/>
            <a:ext cx="70008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7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52576"/>
            <a:ext cx="86106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6391871"/>
            <a:ext cx="506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Move project operation down the tree.</a:t>
            </a:r>
          </a:p>
        </p:txBody>
      </p:sp>
    </p:spTree>
    <p:extLst>
      <p:ext uri="{BB962C8B-B14F-4D97-AF65-F5344CB8AC3E}">
        <p14:creationId xmlns:p14="http://schemas.microsoft.com/office/powerpoint/2010/main" val="8365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752601"/>
            <a:ext cx="4547979" cy="15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19120" y="1905001"/>
            <a:ext cx="3983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Write down the expression for </a:t>
            </a:r>
          </a:p>
          <a:p>
            <a:r>
              <a:rPr lang="en-US" dirty="0">
                <a:solidFill>
                  <a:prstClr val="black"/>
                </a:solidFill>
              </a:rPr>
              <a:t>relational algebra for the SQL statement </a:t>
            </a:r>
          </a:p>
          <a:p>
            <a:r>
              <a:rPr lang="en-US" dirty="0">
                <a:solidFill>
                  <a:prstClr val="black"/>
                </a:solidFill>
              </a:rPr>
              <a:t>and convert it into the best evaluation </a:t>
            </a:r>
          </a:p>
          <a:p>
            <a:r>
              <a:rPr lang="en-US" dirty="0">
                <a:solidFill>
                  <a:prstClr val="black"/>
                </a:solidFill>
              </a:rPr>
              <a:t>plan using heuristic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536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Relational algebra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π </a:t>
            </a:r>
            <a:r>
              <a:rPr lang="en-US" baseline="-25000" dirty="0" err="1" smtClean="0"/>
              <a:t>dname</a:t>
            </a:r>
            <a:r>
              <a:rPr lang="en-US" baseline="-25000" dirty="0"/>
              <a:t>, count</a:t>
            </a:r>
            <a:r>
              <a:rPr lang="en-US" baseline="-25000" dirty="0" smtClean="0"/>
              <a:t>(*) </a:t>
            </a:r>
            <a:r>
              <a:rPr lang="en-US" dirty="0" smtClean="0"/>
              <a:t>(Σ </a:t>
            </a:r>
            <a:r>
              <a:rPr lang="en-US" baseline="-25000" dirty="0" smtClean="0"/>
              <a:t>count</a:t>
            </a:r>
            <a:r>
              <a:rPr lang="en-US" baseline="-25000" dirty="0"/>
              <a:t>(*) &gt; </a:t>
            </a:r>
            <a:r>
              <a:rPr lang="en-US" baseline="-25000" dirty="0" smtClean="0"/>
              <a:t>5 </a:t>
            </a:r>
            <a:r>
              <a:rPr lang="en-US" dirty="0" smtClean="0"/>
              <a:t>(</a:t>
            </a:r>
            <a:r>
              <a:rPr lang="en-US" baseline="-25000" dirty="0" err="1" smtClean="0"/>
              <a:t>dname</a:t>
            </a:r>
            <a:r>
              <a:rPr lang="en-US" baseline="-25000" dirty="0" smtClean="0"/>
              <a:t> </a:t>
            </a:r>
            <a:r>
              <a:rPr lang="en-US" dirty="0" err="1" smtClean="0">
                <a:latin typeface="Script MT Bold" pitchFamily="66" charset="0"/>
              </a:rPr>
              <a:t>T</a:t>
            </a:r>
            <a:r>
              <a:rPr lang="en-US" baseline="-25000" dirty="0" err="1" smtClean="0"/>
              <a:t>count</a:t>
            </a:r>
            <a:r>
              <a:rPr lang="en-US" baseline="-25000" dirty="0" smtClean="0"/>
              <a:t>(*)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	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dnumber</a:t>
            </a:r>
            <a:r>
              <a:rPr lang="en-US" baseline="-25000" dirty="0" smtClean="0"/>
              <a:t> = </a:t>
            </a:r>
            <a:r>
              <a:rPr lang="en-US" baseline="-25000" dirty="0" err="1" smtClean="0"/>
              <a:t>dno</a:t>
            </a:r>
            <a:r>
              <a:rPr lang="en-US" baseline="-25000" dirty="0" smtClean="0"/>
              <a:t> Λ salary </a:t>
            </a:r>
            <a:r>
              <a:rPr lang="en-US" baseline="-25000" dirty="0"/>
              <a:t>&gt; 40000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employee </a:t>
            </a:r>
            <a:r>
              <a:rPr lang="en-US" dirty="0"/>
              <a:t>× department))))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5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676400"/>
            <a:ext cx="58102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5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9" y="533401"/>
            <a:ext cx="73628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32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676401"/>
            <a:ext cx="60579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03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762126"/>
            <a:ext cx="60007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72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1"/>
            <a:ext cx="54932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67600" y="16002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Write down the expression for </a:t>
            </a:r>
          </a:p>
          <a:p>
            <a:r>
              <a:rPr lang="en-US" dirty="0">
                <a:solidFill>
                  <a:prstClr val="black"/>
                </a:solidFill>
              </a:rPr>
              <a:t>relational algebra for the SQL statement and convert it into the best evaluation plan using heuristic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5978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9" y="638176"/>
            <a:ext cx="69437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1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9" y="609601"/>
            <a:ext cx="709612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41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4" y="523876"/>
            <a:ext cx="78009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55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7" y="0"/>
            <a:ext cx="9066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9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433387"/>
            <a:ext cx="90582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453</Words>
  <Application>Microsoft Office PowerPoint</Application>
  <PresentationFormat>Custom</PresentationFormat>
  <Paragraphs>101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Office Theme</vt:lpstr>
      <vt:lpstr>1_Office Theme</vt:lpstr>
      <vt:lpstr>2_Office Theme</vt:lpstr>
      <vt:lpstr>Query Processing &amp;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Nested loop (loop over loop)</vt:lpstr>
      <vt:lpstr>Hash join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application of transformation rules</vt:lpstr>
      <vt:lpstr>Heuristic optimization</vt:lpstr>
      <vt:lpstr>Heuristic optimization algorithm</vt:lpstr>
      <vt:lpstr>Heuristic optimization</vt:lpstr>
      <vt:lpstr>Relational algebra expression</vt:lpstr>
      <vt:lpstr>Query tree</vt:lpstr>
      <vt:lpstr>Heuristic optimization</vt:lpstr>
      <vt:lpstr>Heuristic optimization</vt:lpstr>
      <vt:lpstr>Heuristic optimization</vt:lpstr>
      <vt:lpstr>Heuristic optimization</vt:lpstr>
      <vt:lpstr>Exercise</vt:lpstr>
      <vt:lpstr>Relational algebra expression</vt:lpstr>
      <vt:lpstr>Heuristic optimization</vt:lpstr>
      <vt:lpstr>Heuristic optimization</vt:lpstr>
      <vt:lpstr>Heuristic optimization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 &amp; Optimization</dc:title>
  <dc:creator>Admin</dc:creator>
  <cp:lastModifiedBy>Admin</cp:lastModifiedBy>
  <cp:revision>52</cp:revision>
  <dcterms:created xsi:type="dcterms:W3CDTF">2019-02-26T09:17:02Z</dcterms:created>
  <dcterms:modified xsi:type="dcterms:W3CDTF">2024-09-23T07:45:24Z</dcterms:modified>
</cp:coreProperties>
</file>