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6" r:id="rId6"/>
    <p:sldId id="267" r:id="rId7"/>
    <p:sldId id="261" r:id="rId8"/>
    <p:sldId id="262" r:id="rId9"/>
    <p:sldId id="263" r:id="rId10"/>
    <p:sldId id="264" r:id="rId11"/>
    <p:sldId id="280" r:id="rId12"/>
    <p:sldId id="265" r:id="rId13"/>
    <p:sldId id="273" r:id="rId14"/>
    <p:sldId id="268" r:id="rId15"/>
    <p:sldId id="269" r:id="rId16"/>
    <p:sldId id="274" r:id="rId17"/>
    <p:sldId id="275" r:id="rId18"/>
    <p:sldId id="281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2D504-B16D-48DC-9DFB-C5FD3CBDF0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ECB2D-5005-4371-A62C-D09E9AC8F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0256-D57C-4BD7-91BE-B081ECAA0096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B9D7-087F-4804-BE5F-0E774A9DA1AE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BCF7-4F61-4497-8806-C359D2CD6FAF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CAF0-7481-4B57-AE43-90B1B34727B2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3FC9-8218-44AD-9244-EAF296B8E740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CFBD-4736-42C5-8CE5-48A5D9EB910B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3D89-CDD4-4D67-BBA1-FE6738425868}" type="datetime1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DD5B-F24F-4766-B3C9-3F3592D08712}" type="datetime1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507B-F5E8-4B00-ADF9-A6CE7E69F454}" type="datetime1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4FC6-40FF-463F-B46E-B6680B701F4C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CB9-99CA-41C8-9C2D-252CB9A210B8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CD8E-52C9-4406-B855-96D64A1751C3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0163-6518-442E-AE44-0BF8588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4NF and </a:t>
            </a:r>
            <a:r>
              <a:rPr lang="en-US" dirty="0" smtClean="0"/>
              <a:t>5NF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CTB table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CTB(</a:t>
            </a:r>
            <a:r>
              <a:rPr lang="en-US" sz="2000" u="sng" dirty="0" smtClean="0"/>
              <a:t>Course, Teacher, Book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Course </a:t>
            </a:r>
            <a:r>
              <a:rPr lang="en-US" sz="2000" dirty="0" smtClean="0">
                <a:sym typeface="Wingdings" pitchFamily="2" charset="2"/>
              </a:rPr>
              <a:t> Teacher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 pitchFamily="2" charset="2"/>
              </a:rPr>
              <a:t>Course  Book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 pitchFamily="2" charset="2"/>
              </a:rPr>
              <a:t>Since Course  Teacher is a </a:t>
            </a:r>
            <a:r>
              <a:rPr lang="en-US" sz="2000" smtClean="0">
                <a:sym typeface="Wingdings" pitchFamily="2" charset="2"/>
              </a:rPr>
              <a:t>non-trivial MVD with </a:t>
            </a:r>
            <a:r>
              <a:rPr lang="en-US" sz="2000" dirty="0" smtClean="0">
                <a:sym typeface="Wingdings" pitchFamily="2" charset="2"/>
              </a:rPr>
              <a:t>its left hand </a:t>
            </a:r>
            <a:r>
              <a:rPr lang="en-US" sz="2000" smtClean="0">
                <a:sym typeface="Wingdings" pitchFamily="2" charset="2"/>
              </a:rPr>
              <a:t>side not being a </a:t>
            </a:r>
            <a:r>
              <a:rPr lang="en-US" sz="2000" dirty="0" smtClean="0">
                <a:sym typeface="Wingdings" pitchFamily="2" charset="2"/>
              </a:rPr>
              <a:t>super </a:t>
            </a:r>
            <a:r>
              <a:rPr lang="en-US" sz="2000" smtClean="0">
                <a:sym typeface="Wingdings" pitchFamily="2" charset="2"/>
              </a:rPr>
              <a:t>key of the </a:t>
            </a:r>
            <a:r>
              <a:rPr lang="en-US" sz="2000" dirty="0" smtClean="0">
                <a:sym typeface="Wingdings" pitchFamily="2" charset="2"/>
              </a:rPr>
              <a:t>schema CTB hence replace CTB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R</a:t>
            </a:r>
            <a:r>
              <a:rPr lang="en-US" sz="2000" baseline="-25000" dirty="0" smtClean="0">
                <a:sym typeface="Wingdings" pitchFamily="2" charset="2"/>
              </a:rPr>
              <a:t>1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u="sng" dirty="0" smtClean="0">
                <a:sym typeface="Wingdings" pitchFamily="2" charset="2"/>
              </a:rPr>
              <a:t>Course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u="sng" dirty="0" smtClean="0">
                <a:sym typeface="Wingdings" pitchFamily="2" charset="2"/>
              </a:rPr>
              <a:t>Teacher</a:t>
            </a:r>
            <a:r>
              <a:rPr lang="en-US" sz="2000" dirty="0" smtClean="0">
                <a:sym typeface="Wingdings" pitchFamily="2" charset="2"/>
              </a:rPr>
              <a:t>) &amp; R</a:t>
            </a:r>
            <a:r>
              <a:rPr lang="en-US" sz="2000" baseline="-25000" dirty="0" smtClean="0">
                <a:sym typeface="Wingdings" pitchFamily="2" charset="2"/>
              </a:rPr>
              <a:t>2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u="sng" dirty="0" smtClean="0">
                <a:sym typeface="Wingdings" pitchFamily="2" charset="2"/>
              </a:rPr>
              <a:t>Course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u="sng" dirty="0" smtClean="0">
                <a:sym typeface="Wingdings" pitchFamily="2" charset="2"/>
              </a:rPr>
              <a:t>Book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405344"/>
              </p:ext>
            </p:extLst>
          </p:nvPr>
        </p:nvGraphicFramePr>
        <p:xfrm>
          <a:off x="685800" y="4114800"/>
          <a:ext cx="2514600" cy="1737043"/>
        </p:xfrm>
        <a:graphic>
          <a:graphicData uri="http://schemas.openxmlformats.org/drawingml/2006/table">
            <a:tbl>
              <a:tblPr/>
              <a:tblGrid>
                <a:gridCol w="1484313"/>
                <a:gridCol w="103028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Physics101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Physics101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Math301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553280"/>
              </p:ext>
            </p:extLst>
          </p:nvPr>
        </p:nvGraphicFramePr>
        <p:xfrm>
          <a:off x="5791200" y="3451607"/>
          <a:ext cx="2882900" cy="2628900"/>
        </p:xfrm>
        <a:graphic>
          <a:graphicData uri="http://schemas.openxmlformats.org/drawingml/2006/table">
            <a:tbl>
              <a:tblPr/>
              <a:tblGrid>
                <a:gridCol w="1484312"/>
                <a:gridCol w="1398588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Physics101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Physics101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Optics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Math301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Mechanics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Math301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Math301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Geometry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5105401" cy="303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5542" y="3527754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2969567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</a:t>
            </a:r>
            <a:r>
              <a:rPr lang="en-US" sz="2400" b="1" baseline="-25000" dirty="0" smtClean="0"/>
              <a:t>2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67528" y="27420"/>
            <a:ext cx="67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CTB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02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EMP table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EMP(</a:t>
            </a:r>
            <a:r>
              <a:rPr lang="en-US" sz="2000" u="sng" dirty="0" err="1" smtClean="0"/>
              <a:t>Ename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Pname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Dname</a:t>
            </a:r>
            <a:r>
              <a:rPr lang="en-US" sz="2000" dirty="0" smtClean="0"/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Ename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 </a:t>
            </a:r>
            <a:r>
              <a:rPr lang="en-US" sz="2000" dirty="0" err="1" smtClean="0">
                <a:sym typeface="Wingdings" pitchFamily="2" charset="2"/>
              </a:rPr>
              <a:t>Pname</a:t>
            </a:r>
            <a:endParaRPr lang="en-US" sz="20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sym typeface="Wingdings" pitchFamily="2" charset="2"/>
              </a:rPr>
              <a:t>Ename</a:t>
            </a:r>
            <a:r>
              <a:rPr lang="en-US" sz="2000" dirty="0" smtClean="0">
                <a:sym typeface="Wingdings" pitchFamily="2" charset="2"/>
              </a:rPr>
              <a:t>  </a:t>
            </a:r>
            <a:r>
              <a:rPr lang="en-US" sz="2000" dirty="0" err="1" smtClean="0">
                <a:sym typeface="Wingdings" pitchFamily="2" charset="2"/>
              </a:rPr>
              <a:t>Dname</a:t>
            </a:r>
            <a:endParaRPr lang="en-US" sz="20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ym typeface="Wingdings" pitchFamily="2" charset="2"/>
              </a:rPr>
              <a:t>Since </a:t>
            </a:r>
            <a:r>
              <a:rPr lang="en-US" sz="2000" dirty="0" err="1" smtClean="0">
                <a:sym typeface="Wingdings" pitchFamily="2" charset="2"/>
              </a:rPr>
              <a:t>Ename</a:t>
            </a:r>
            <a:r>
              <a:rPr lang="en-US" sz="2000" dirty="0" smtClean="0">
                <a:sym typeface="Wingdings" pitchFamily="2" charset="2"/>
              </a:rPr>
              <a:t>  </a:t>
            </a:r>
            <a:r>
              <a:rPr lang="en-US" sz="2000" dirty="0" err="1" smtClean="0">
                <a:sym typeface="Wingdings" pitchFamily="2" charset="2"/>
              </a:rPr>
              <a:t>Pname</a:t>
            </a:r>
            <a:r>
              <a:rPr lang="en-US" sz="2000" dirty="0" smtClean="0">
                <a:sym typeface="Wingdings" pitchFamily="2" charset="2"/>
              </a:rPr>
              <a:t> is a </a:t>
            </a:r>
            <a:r>
              <a:rPr lang="en-US" sz="2000" smtClean="0">
                <a:sym typeface="Wingdings" pitchFamily="2" charset="2"/>
              </a:rPr>
              <a:t>non-trivial MVD with </a:t>
            </a:r>
            <a:r>
              <a:rPr lang="en-US" sz="2000" dirty="0" smtClean="0">
                <a:sym typeface="Wingdings" pitchFamily="2" charset="2"/>
              </a:rPr>
              <a:t>its left hand </a:t>
            </a:r>
            <a:r>
              <a:rPr lang="en-US" sz="2000" smtClean="0">
                <a:sym typeface="Wingdings" pitchFamily="2" charset="2"/>
              </a:rPr>
              <a:t>side not being a </a:t>
            </a:r>
            <a:r>
              <a:rPr lang="en-US" sz="2000" dirty="0" smtClean="0">
                <a:sym typeface="Wingdings" pitchFamily="2" charset="2"/>
              </a:rPr>
              <a:t>super </a:t>
            </a:r>
            <a:r>
              <a:rPr lang="en-US" sz="2000" smtClean="0">
                <a:sym typeface="Wingdings" pitchFamily="2" charset="2"/>
              </a:rPr>
              <a:t>key of the </a:t>
            </a:r>
            <a:r>
              <a:rPr lang="en-US" sz="2000" dirty="0" smtClean="0">
                <a:sym typeface="Wingdings" pitchFamily="2" charset="2"/>
              </a:rPr>
              <a:t>schema EPD hence replace EPD by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EP(</a:t>
            </a:r>
            <a:r>
              <a:rPr lang="en-US" sz="2000" u="sng" dirty="0" err="1" smtClean="0">
                <a:sym typeface="Wingdings" pitchFamily="2" charset="2"/>
              </a:rPr>
              <a:t>Ename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u="sng" dirty="0" err="1" smtClean="0">
                <a:sym typeface="Wingdings" pitchFamily="2" charset="2"/>
              </a:rPr>
              <a:t>Pname</a:t>
            </a:r>
            <a:r>
              <a:rPr lang="en-US" sz="2000" dirty="0" smtClean="0">
                <a:sym typeface="Wingdings" pitchFamily="2" charset="2"/>
              </a:rPr>
              <a:t>) &amp; ED(</a:t>
            </a:r>
            <a:r>
              <a:rPr lang="en-US" sz="2000" u="sng" dirty="0" err="1" smtClean="0">
                <a:sym typeface="Wingdings" pitchFamily="2" charset="2"/>
              </a:rPr>
              <a:t>Ename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u="sng" err="1" smtClean="0">
                <a:sym typeface="Wingdings" pitchFamily="2" charset="2"/>
              </a:rPr>
              <a:t>Dname</a:t>
            </a:r>
            <a:r>
              <a:rPr lang="en-US" sz="2000" smtClean="0">
                <a:sym typeface="Wingdings" pitchFamily="2" charset="2"/>
              </a:rPr>
              <a:t>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Decomposition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38" y="4371975"/>
            <a:ext cx="2782338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437" y="4405313"/>
            <a:ext cx="2724563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10" y="1676400"/>
            <a:ext cx="3859090" cy="240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mtClean="0"/>
              <a:t>Insertion Anomaly </a:t>
            </a:r>
            <a:r>
              <a:rPr lang="en-US" sz="2800" dirty="0" smtClean="0"/>
              <a:t>because of multi-valued dependency 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23241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09686"/>
            <a:ext cx="23717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80914" y="2662535"/>
            <a:ext cx="2300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Ename</a:t>
            </a:r>
            <a:r>
              <a:rPr lang="en-US" sz="2400" dirty="0" smtClean="0"/>
              <a:t> = ‘Brown’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3695" y="3251982"/>
            <a:ext cx="335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Pname</a:t>
            </a:r>
            <a:r>
              <a:rPr lang="en-US" sz="2400" dirty="0"/>
              <a:t> = {W, X, Y, Z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810000"/>
            <a:ext cx="333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Dname</a:t>
            </a:r>
            <a:r>
              <a:rPr lang="en-US" sz="2400" dirty="0"/>
              <a:t> = {Jim, Joan, Bob}</a:t>
            </a:r>
          </a:p>
        </p:txBody>
      </p:sp>
    </p:spTree>
    <p:extLst>
      <p:ext uri="{BB962C8B-B14F-4D97-AF65-F5344CB8AC3E}">
        <p14:creationId xmlns:p14="http://schemas.microsoft.com/office/powerpoint/2010/main" val="151234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Avoid insertion anomaly through decomposition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85925"/>
            <a:ext cx="24765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1552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181225"/>
            <a:ext cx="15811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1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Join dependency &amp; Fifth normal form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4" y="1524000"/>
            <a:ext cx="472307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81600" y="2362200"/>
            <a:ext cx="3505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SUPPLY table is in 4NF.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195935"/>
            <a:ext cx="3850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there is data redundancy.</a:t>
            </a:r>
          </a:p>
        </p:txBody>
      </p:sp>
      <p:sp>
        <p:nvSpPr>
          <p:cNvPr id="7" name="Up Arrow 6"/>
          <p:cNvSpPr/>
          <p:nvPr/>
        </p:nvSpPr>
        <p:spPr>
          <a:xfrm>
            <a:off x="685800" y="5029200"/>
            <a:ext cx="2667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4876" y="4648200"/>
            <a:ext cx="4585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6200" y="4267200"/>
            <a:ext cx="4585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7" grpId="0" animBg="1"/>
      <p:bldP spid="8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Join dependency &amp; Fifth normal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3471862" cy="268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2209800" cy="207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91" y="4438651"/>
            <a:ext cx="2244691" cy="207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712" y="4430028"/>
            <a:ext cx="2349366" cy="20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629"/>
              </p:ext>
            </p:extLst>
          </p:nvPr>
        </p:nvGraphicFramePr>
        <p:xfrm>
          <a:off x="255105" y="1590020"/>
          <a:ext cx="435775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01"/>
                <a:gridCol w="1548194"/>
                <a:gridCol w="15442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Part_name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Proj_name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Smith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Nut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ProjX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Smith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Adamsky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Adamsky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Bolt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Watson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ProjZ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Adamsky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Nail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ProjY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Adamsky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ProjX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05" y="1285220"/>
            <a:ext cx="393589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764" y="5640288"/>
            <a:ext cx="478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Tuples marked in red are spurious (invalid) tuples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305" y="990600"/>
            <a:ext cx="980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</a:t>
            </a:r>
            <a:r>
              <a:rPr lang="en-US" sz="2800" baseline="-25000" smtClean="0"/>
              <a:t>1</a:t>
            </a:r>
            <a:r>
              <a:rPr lang="en-US" sz="2800" smtClean="0"/>
              <a:t> * r</a:t>
            </a:r>
            <a:r>
              <a:rPr lang="en-US" sz="2800" baseline="-25000" smtClean="0"/>
              <a:t>2</a:t>
            </a:r>
            <a:endParaRPr lang="en-US" sz="2800" baseline="-25000"/>
          </a:p>
        </p:txBody>
      </p:sp>
    </p:spTree>
    <p:extLst>
      <p:ext uri="{BB962C8B-B14F-4D97-AF65-F5344CB8AC3E}">
        <p14:creationId xmlns:p14="http://schemas.microsoft.com/office/powerpoint/2010/main" val="290754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Join dependency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We say that a join dependency </a:t>
            </a:r>
            <a:r>
              <a:rPr lang="en-US" sz="2000" smtClean="0"/>
              <a:t>denoted by JD(R</a:t>
            </a:r>
            <a:r>
              <a:rPr lang="en-US" sz="2000" baseline="-2500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holds good on a relation schema </a:t>
            </a:r>
            <a:r>
              <a:rPr lang="en-US" sz="2000" smtClean="0"/>
              <a:t>R if for </a:t>
            </a:r>
            <a:r>
              <a:rPr lang="en-US" sz="2000" dirty="0" smtClean="0"/>
              <a:t>any state of the relation r of R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*r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We </a:t>
            </a:r>
            <a:r>
              <a:rPr lang="en-US" sz="2000" dirty="0"/>
              <a:t>say that a join dependency </a:t>
            </a:r>
            <a:r>
              <a:rPr lang="en-US" sz="2000"/>
              <a:t>denoted </a:t>
            </a:r>
            <a:r>
              <a:rPr lang="en-US" sz="2000" smtClean="0"/>
              <a:t>by JD(R</a:t>
            </a:r>
            <a:r>
              <a:rPr lang="en-US" sz="2000" baseline="-25000" smtClean="0"/>
              <a:t>1</a:t>
            </a:r>
            <a:r>
              <a:rPr lang="en-US" sz="2000" dirty="0"/>
              <a:t>, </a:t>
            </a:r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 </a:t>
            </a:r>
            <a:r>
              <a:rPr lang="en-US" sz="2000" dirty="0"/>
              <a:t>holds good on </a:t>
            </a:r>
            <a:r>
              <a:rPr lang="en-US" sz="2000"/>
              <a:t>a </a:t>
            </a:r>
            <a:r>
              <a:rPr lang="en-US" sz="2000" smtClean="0"/>
              <a:t>relation schema </a:t>
            </a:r>
            <a:r>
              <a:rPr lang="en-US" sz="2000" dirty="0"/>
              <a:t>R if for any state of the relation r of </a:t>
            </a:r>
            <a:r>
              <a:rPr lang="en-US" sz="2000" dirty="0" smtClean="0"/>
              <a:t>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	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*r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*r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*r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= </a:t>
            </a:r>
            <a:r>
              <a:rPr lang="en-US" sz="2000" dirty="0"/>
              <a:t>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 BCNF table with data redundancy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566261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16992" y="4191000"/>
            <a:ext cx="978408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16992" y="3461657"/>
            <a:ext cx="97840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04800" y="2743200"/>
            <a:ext cx="97840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295400" y="4907136"/>
            <a:ext cx="2819400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19800" y="2438400"/>
            <a:ext cx="2487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An all key </a:t>
            </a:r>
            <a:r>
              <a:rPr lang="en-US" sz="2400" dirty="0" smtClean="0"/>
              <a:t>relation.</a:t>
            </a:r>
            <a:endParaRPr lang="en-US" sz="24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943600" y="3124200"/>
            <a:ext cx="31781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Schema is in BCNF but </a:t>
            </a:r>
            <a:endParaRPr lang="en-US" sz="2400" dirty="0" smtClean="0"/>
          </a:p>
          <a:p>
            <a:r>
              <a:rPr lang="en-US" sz="2400" b="1" i="1" dirty="0"/>
              <a:t>i</a:t>
            </a:r>
            <a:r>
              <a:rPr lang="en-US" sz="2400" b="1" i="1" dirty="0" smtClean="0"/>
              <a:t>t has </a:t>
            </a:r>
            <a:r>
              <a:rPr lang="en-US" sz="2400" b="1" i="1" dirty="0"/>
              <a:t>data </a:t>
            </a:r>
            <a:r>
              <a:rPr lang="en-US" sz="2400" b="1" i="1" dirty="0" smtClean="0"/>
              <a:t>redundancy.</a:t>
            </a:r>
            <a:endParaRPr lang="en-US" sz="24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1912648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</a:t>
            </a:r>
            <a:r>
              <a:rPr lang="en-US" sz="2400" dirty="0"/>
              <a:t>{</a:t>
            </a:r>
            <a:r>
              <a:rPr lang="en-US" sz="2400" dirty="0" smtClean="0"/>
              <a:t>course, teacher, book}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5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Trivial &amp; non-trivial join dependency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A join dependency JD(R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) on </a:t>
            </a:r>
            <a:r>
              <a:rPr lang="en-US" sz="2000" smtClean="0"/>
              <a:t>a relation schema </a:t>
            </a:r>
            <a:r>
              <a:rPr lang="en-US" sz="2000" dirty="0" smtClean="0"/>
              <a:t>R is called a trivial join </a:t>
            </a:r>
            <a:r>
              <a:rPr lang="en-US" sz="2000" smtClean="0"/>
              <a:t>dependency if there </a:t>
            </a:r>
            <a:r>
              <a:rPr lang="en-US" sz="2000" dirty="0" smtClean="0"/>
              <a:t>exists at least one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(i = 1, 2, …,m) such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that R =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A join dependency which is not trivial is </a:t>
            </a:r>
            <a:r>
              <a:rPr lang="en-US" sz="2000" smtClean="0"/>
              <a:t>called a non-trivial </a:t>
            </a:r>
            <a:r>
              <a:rPr lang="en-US" sz="2000" dirty="0" smtClean="0"/>
              <a:t>join dependency.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Fifth normal form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A relation schema R is in fifth normal form </a:t>
            </a:r>
            <a:r>
              <a:rPr lang="en-US" sz="2000" smtClean="0"/>
              <a:t>if for every </a:t>
            </a:r>
            <a:r>
              <a:rPr lang="en-US" sz="2000" dirty="0" smtClean="0"/>
              <a:t>non-trivial join dependency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JD(R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) that holds good on R,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is a super key of 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Multi-valued dependency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Course </a:t>
            </a:r>
            <a:r>
              <a:rPr lang="en-US" smtClean="0">
                <a:sym typeface="Wingdings" pitchFamily="2" charset="2"/>
              </a:rPr>
              <a:t>            Teacher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Course           Book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 pitchFamily="2" charset="2"/>
              </a:rPr>
              <a:t>Whenever two one to many (1:N</a:t>
            </a:r>
            <a:r>
              <a:rPr lang="en-US" smtClean="0">
                <a:sym typeface="Wingdings" pitchFamily="2" charset="2"/>
              </a:rPr>
              <a:t>) relationships are </a:t>
            </a:r>
            <a:r>
              <a:rPr lang="en-US" dirty="0" smtClean="0">
                <a:sym typeface="Wingdings" pitchFamily="2" charset="2"/>
              </a:rPr>
              <a:t>combined into a single table, </a:t>
            </a:r>
            <a:r>
              <a:rPr lang="en-US" smtClean="0">
                <a:sym typeface="Wingdings" pitchFamily="2" charset="2"/>
              </a:rPr>
              <a:t>you encounter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mtClean="0">
                <a:sym typeface="Wingdings" pitchFamily="2" charset="2"/>
              </a:rPr>
              <a:t>multi-valued </a:t>
            </a:r>
            <a:r>
              <a:rPr lang="en-US" dirty="0" smtClean="0">
                <a:sym typeface="Wingdings" pitchFamily="2" charset="2"/>
              </a:rPr>
              <a:t>functional dependency.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1752600"/>
            <a:ext cx="6773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2362200"/>
            <a:ext cx="67733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7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EPD table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4191000" cy="26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57800" y="3048001"/>
            <a:ext cx="2651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Ename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 </a:t>
            </a:r>
            <a:r>
              <a:rPr lang="en-US" sz="2400" dirty="0" err="1" smtClean="0">
                <a:sym typeface="Wingdings" pitchFamily="2" charset="2"/>
              </a:rPr>
              <a:t>Pname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3810001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Ename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 </a:t>
            </a:r>
            <a:r>
              <a:rPr lang="en-US" sz="2400" dirty="0" err="1">
                <a:sym typeface="Wingdings" pitchFamily="2" charset="2"/>
              </a:rPr>
              <a:t>D</a:t>
            </a:r>
            <a:r>
              <a:rPr lang="en-US" sz="2400" dirty="0" err="1" smtClean="0">
                <a:sym typeface="Wingdings" pitchFamily="2" charset="2"/>
              </a:rPr>
              <a:t>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4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Multi-valued dependency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R be a relation schema and X and Y are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subsets of R and Z = R – (X U Y) then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if there exists a set of values of Y for every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value of X and if Z and Y be independent of each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other then we say that X </a:t>
            </a:r>
            <a:r>
              <a:rPr lang="en-US" dirty="0" smtClean="0">
                <a:sym typeface="Wingdings" pitchFamily="2" charset="2"/>
              </a:rPr>
              <a:t> Y.</a:t>
            </a: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Formal definition of MVD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If X and Y are subsets of R and Z = </a:t>
            </a:r>
            <a:r>
              <a:rPr lang="en-US" dirty="0" smtClean="0">
                <a:cs typeface="Arial" charset="0"/>
              </a:rPr>
              <a:t>R – (X U Y)</a:t>
            </a:r>
            <a:r>
              <a:rPr lang="en-US" dirty="0" smtClean="0"/>
              <a:t> then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X </a:t>
            </a:r>
            <a:r>
              <a:rPr lang="en-US" dirty="0" smtClean="0">
                <a:sym typeface="Wingdings" pitchFamily="2" charset="2"/>
              </a:rPr>
              <a:t> Y (</a:t>
            </a:r>
            <a:r>
              <a:rPr lang="en-US" i="1" dirty="0" smtClean="0">
                <a:sym typeface="Wingdings" pitchFamily="2" charset="2"/>
              </a:rPr>
              <a:t>read as X multi determines Y</a:t>
            </a:r>
            <a:r>
              <a:rPr lang="en-US" dirty="0" smtClean="0">
                <a:sym typeface="Wingdings" pitchFamily="2" charset="2"/>
              </a:rPr>
              <a:t>), if t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t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cs typeface="Arial" charset="0"/>
                <a:sym typeface="Wingdings" pitchFamily="2" charset="2"/>
              </a:rPr>
              <a:t>are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Arial" charset="0"/>
                <a:sym typeface="Wingdings" pitchFamily="2" charset="2"/>
              </a:rPr>
              <a:t>any two tuples of any state r of R such </a:t>
            </a:r>
            <a:r>
              <a:rPr lang="en-US" dirty="0">
                <a:cs typeface="Arial" charset="0"/>
                <a:sym typeface="Wingdings" pitchFamily="2" charset="2"/>
              </a:rPr>
              <a:t>that </a:t>
            </a:r>
            <a:endParaRPr lang="en-US" dirty="0" smtClean="0">
              <a:cs typeface="Arial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Arial" charset="0"/>
                <a:sym typeface="Wingdings" pitchFamily="2" charset="2"/>
              </a:rPr>
              <a:t>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1</a:t>
            </a:r>
            <a:r>
              <a:rPr lang="en-US" dirty="0" smtClean="0">
                <a:cs typeface="Arial" charset="0"/>
                <a:sym typeface="Wingdings" pitchFamily="2" charset="2"/>
              </a:rPr>
              <a:t>[X</a:t>
            </a:r>
            <a:r>
              <a:rPr lang="en-US" dirty="0">
                <a:cs typeface="Arial" charset="0"/>
                <a:sym typeface="Wingdings" pitchFamily="2" charset="2"/>
              </a:rPr>
              <a:t>] = </a:t>
            </a:r>
            <a:r>
              <a:rPr lang="en-US" dirty="0" smtClean="0">
                <a:cs typeface="Arial" charset="0"/>
                <a:sym typeface="Wingdings" pitchFamily="2" charset="2"/>
              </a:rPr>
              <a:t>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2</a:t>
            </a:r>
            <a:r>
              <a:rPr lang="en-US" dirty="0" smtClean="0">
                <a:cs typeface="Arial" charset="0"/>
                <a:sym typeface="Wingdings" pitchFamily="2" charset="2"/>
              </a:rPr>
              <a:t>[X] then there should exist another two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Arial" charset="0"/>
                <a:sym typeface="Wingdings" pitchFamily="2" charset="2"/>
              </a:rPr>
              <a:t>tuples 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3</a:t>
            </a:r>
            <a:r>
              <a:rPr lang="en-US" dirty="0" smtClean="0">
                <a:cs typeface="Arial" charset="0"/>
                <a:sym typeface="Wingdings" pitchFamily="2" charset="2"/>
              </a:rPr>
              <a:t> and 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4</a:t>
            </a:r>
            <a:r>
              <a:rPr lang="en-US" dirty="0" smtClean="0">
                <a:cs typeface="Arial" charset="0"/>
                <a:sym typeface="Wingdings" pitchFamily="2" charset="2"/>
              </a:rPr>
              <a:t> such that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Arial" charset="0"/>
                <a:sym typeface="Wingdings" pitchFamily="2" charset="2"/>
              </a:rPr>
              <a:t>		i) 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4</a:t>
            </a:r>
            <a:r>
              <a:rPr lang="en-US" dirty="0" smtClean="0">
                <a:cs typeface="Arial" charset="0"/>
                <a:sym typeface="Wingdings" pitchFamily="2" charset="2"/>
              </a:rPr>
              <a:t>[X] = 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3</a:t>
            </a:r>
            <a:r>
              <a:rPr lang="en-US" dirty="0" smtClean="0">
                <a:cs typeface="Arial" charset="0"/>
                <a:sym typeface="Wingdings" pitchFamily="2" charset="2"/>
              </a:rPr>
              <a:t>[X] = 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1</a:t>
            </a:r>
            <a:r>
              <a:rPr lang="en-US" dirty="0" smtClean="0">
                <a:cs typeface="Arial" charset="0"/>
                <a:sym typeface="Wingdings" pitchFamily="2" charset="2"/>
              </a:rPr>
              <a:t>[X] = t</a:t>
            </a:r>
            <a:r>
              <a:rPr lang="en-US" baseline="-25000" dirty="0" smtClean="0">
                <a:cs typeface="Arial" charset="0"/>
                <a:sym typeface="Wingdings" pitchFamily="2" charset="2"/>
              </a:rPr>
              <a:t>2</a:t>
            </a:r>
            <a:r>
              <a:rPr lang="en-US" dirty="0" smtClean="0">
                <a:cs typeface="Arial" charset="0"/>
                <a:sym typeface="Wingdings" pitchFamily="2" charset="2"/>
              </a:rPr>
              <a:t>[X], 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		ii) t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[Y] = t</a:t>
            </a:r>
            <a:r>
              <a:rPr lang="en-US" baseline="-25000"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[Y], t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[Y] = t</a:t>
            </a:r>
            <a:r>
              <a:rPr lang="en-US" baseline="-25000" dirty="0" smtClean="0">
                <a:cs typeface="Arial" charset="0"/>
              </a:rPr>
              <a:t>4</a:t>
            </a:r>
            <a:r>
              <a:rPr lang="en-US" dirty="0" smtClean="0">
                <a:cs typeface="Arial" charset="0"/>
              </a:rPr>
              <a:t>[Y], 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		iii) t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[Z] = t</a:t>
            </a:r>
            <a:r>
              <a:rPr lang="en-US" baseline="-25000" dirty="0" smtClean="0">
                <a:cs typeface="Arial" charset="0"/>
              </a:rPr>
              <a:t>4</a:t>
            </a:r>
            <a:r>
              <a:rPr lang="en-US" dirty="0" smtClean="0">
                <a:cs typeface="Arial" charset="0"/>
              </a:rPr>
              <a:t>[Z], t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[Z] = t</a:t>
            </a:r>
            <a:r>
              <a:rPr lang="en-US" baseline="-25000" dirty="0" smtClean="0">
                <a:cs typeface="Arial" charset="0"/>
              </a:rPr>
              <a:t>3</a:t>
            </a:r>
            <a:r>
              <a:rPr lang="en-US" dirty="0" smtClean="0">
                <a:cs typeface="Arial" charset="0"/>
              </a:rPr>
              <a:t>[Z] </a:t>
            </a:r>
            <a:endParaRPr lang="el-GR" dirty="0" smtClean="0"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60878"/>
              </p:ext>
            </p:extLst>
          </p:nvPr>
        </p:nvGraphicFramePr>
        <p:xfrm>
          <a:off x="6096000" y="3962400"/>
          <a:ext cx="2590800" cy="2103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002"/>
                <a:gridCol w="566576"/>
                <a:gridCol w="691481"/>
                <a:gridCol w="674741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X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Z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</a:rPr>
                        <a:t>1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c</a:t>
                      </a:r>
                      <a:r>
                        <a:rPr lang="en-US" sz="2400" baseline="-25000" dirty="0" smtClean="0">
                          <a:effectLst/>
                        </a:rPr>
                        <a:t>1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</a:rPr>
                        <a:t>2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c</a:t>
                      </a:r>
                      <a:r>
                        <a:rPr lang="en-US" sz="2400" baseline="-25000" dirty="0" smtClean="0">
                          <a:effectLst/>
                        </a:rPr>
                        <a:t>2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</a:rPr>
                        <a:t>1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c</a:t>
                      </a:r>
                      <a:r>
                        <a:rPr lang="en-US" sz="2400" baseline="-25000" dirty="0" smtClean="0">
                          <a:effectLst/>
                        </a:rPr>
                        <a:t>2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r>
                        <a:rPr lang="en-US" sz="2400" baseline="-250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b</a:t>
                      </a:r>
                      <a:r>
                        <a:rPr lang="en-US" sz="2400" baseline="-25000" dirty="0" smtClean="0">
                          <a:effectLst/>
                        </a:rPr>
                        <a:t>2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</a:rPr>
                        <a:t>c</a:t>
                      </a:r>
                      <a:r>
                        <a:rPr lang="en-US" sz="2400" baseline="-25000" dirty="0" smtClean="0">
                          <a:effectLst/>
                        </a:rPr>
                        <a:t>1</a:t>
                      </a:r>
                      <a:endParaRPr lang="en-US" sz="24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4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mtClean="0"/>
              <a:t>Multi-valued dependency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Let R be a relation schema and X and Y are subsets </a:t>
            </a:r>
            <a:r>
              <a:rPr lang="en-US" sz="2000" smtClean="0"/>
              <a:t>of R </a:t>
            </a:r>
          </a:p>
          <a:p>
            <a:pPr marL="0" indent="0">
              <a:buNone/>
            </a:pPr>
            <a:r>
              <a:rPr lang="en-US" sz="2000"/>
              <a:t>	</a:t>
            </a:r>
            <a:r>
              <a:rPr lang="en-US" sz="2000" smtClean="0"/>
              <a:t>and </a:t>
            </a:r>
            <a:r>
              <a:rPr lang="en-US" sz="2000" dirty="0" smtClean="0"/>
              <a:t>if Z = R – (X U Y) then </a:t>
            </a:r>
          </a:p>
          <a:p>
            <a:pPr marL="0" indent="0">
              <a:buNone/>
            </a:pPr>
            <a:r>
              <a:rPr lang="en-US" sz="2000" dirty="0" smtClean="0"/>
              <a:t>	if X </a:t>
            </a:r>
            <a:r>
              <a:rPr lang="en-US" sz="2000" dirty="0" smtClean="0">
                <a:sym typeface="Wingdings" pitchFamily="2" charset="2"/>
              </a:rPr>
              <a:t> Y then X  Z.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	So we write X  Y | Z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ym typeface="Wingdings" pitchFamily="2" charset="2"/>
              </a:rPr>
              <a:t>A MVD X  Y is called a trivial MVD, if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          either X is a super set of Y or X U Y = R.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ym typeface="Wingdings" pitchFamily="2" charset="2"/>
              </a:rPr>
              <a:t>A MVD which is not trivial, is called a non-trivial MVD.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>
                <a:sym typeface="Wingdings" pitchFamily="2" charset="2"/>
              </a:rPr>
              <a:t>If X  Y then X  Y</a:t>
            </a:r>
            <a:r>
              <a:rPr lang="en-US" sz="2000" dirty="0" smtClean="0">
                <a:sym typeface="Wingdings" pitchFamily="2" charset="2"/>
              </a:rPr>
              <a:t>. i.e. Every FD is a MVFD.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Fourth normal form (4NF)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A relation schema R is said to be </a:t>
            </a:r>
            <a:r>
              <a:rPr lang="en-US" sz="2000" smtClean="0"/>
              <a:t>in fourth normal </a:t>
            </a:r>
            <a:r>
              <a:rPr lang="en-US" sz="2000" dirty="0" smtClean="0"/>
              <a:t>form if for every non-trivial MVD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X </a:t>
            </a:r>
            <a:r>
              <a:rPr lang="en-US" sz="2000" dirty="0" smtClean="0">
                <a:sym typeface="Wingdings" pitchFamily="2" charset="2"/>
              </a:rPr>
              <a:t> Y </a:t>
            </a:r>
            <a:r>
              <a:rPr lang="en-US" sz="2000" dirty="0" smtClean="0"/>
              <a:t>that holds good on R,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smtClean="0"/>
              <a:t>    X </a:t>
            </a:r>
            <a:r>
              <a:rPr lang="en-US" sz="2000" dirty="0" smtClean="0"/>
              <a:t>is a super key of 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Conversion into 4NF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/>
              <a:t>If a relation schema R has </a:t>
            </a:r>
            <a:r>
              <a:rPr lang="en-US" sz="2000" smtClean="0"/>
              <a:t>a multi-valued functional </a:t>
            </a:r>
            <a:r>
              <a:rPr lang="en-US" sz="2000" dirty="0" smtClean="0"/>
              <a:t>dependency X </a:t>
            </a:r>
            <a:r>
              <a:rPr lang="en-US" sz="2000" dirty="0" smtClean="0">
                <a:sym typeface="Wingdings" pitchFamily="2" charset="2"/>
              </a:rPr>
              <a:t> Y </a:t>
            </a:r>
            <a:r>
              <a:rPr lang="en-US" sz="2000" smtClean="0"/>
              <a:t>that violates 4NF </a:t>
            </a:r>
            <a:r>
              <a:rPr lang="en-US" sz="2000" dirty="0" smtClean="0"/>
              <a:t>requirement then replace R by two schemas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       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(X, Y) and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= R – </a:t>
            </a:r>
            <a:r>
              <a:rPr lang="en-US" sz="2000" dirty="0"/>
              <a:t>Y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0163-6518-442E-AE44-0BF858872B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653</Words>
  <Application>Microsoft Office PowerPoint</Application>
  <PresentationFormat>On-screen Show (4:3)</PresentationFormat>
  <Paragraphs>180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4NF and 5NF</vt:lpstr>
      <vt:lpstr> A BCNF table with data redundancy </vt:lpstr>
      <vt:lpstr>Multi-valued dependency</vt:lpstr>
      <vt:lpstr>EPD table</vt:lpstr>
      <vt:lpstr>Multi-valued dependency</vt:lpstr>
      <vt:lpstr>Formal definition of MVD</vt:lpstr>
      <vt:lpstr>Multi-valued dependency</vt:lpstr>
      <vt:lpstr>Fourth normal form (4NF)</vt:lpstr>
      <vt:lpstr>Conversion into 4NF</vt:lpstr>
      <vt:lpstr>CTB table</vt:lpstr>
      <vt:lpstr>PowerPoint Presentation</vt:lpstr>
      <vt:lpstr>EMP table</vt:lpstr>
      <vt:lpstr>Decomposition</vt:lpstr>
      <vt:lpstr>Insertion Anomaly because of multi-valued dependency </vt:lpstr>
      <vt:lpstr>Avoid insertion anomaly through decomposition</vt:lpstr>
      <vt:lpstr>Join dependency &amp; Fifth normal form</vt:lpstr>
      <vt:lpstr>Join dependency &amp; Fifth normal form</vt:lpstr>
      <vt:lpstr>PowerPoint Presentation</vt:lpstr>
      <vt:lpstr>Join dependency</vt:lpstr>
      <vt:lpstr>Trivial &amp; non-trivial join dependency</vt:lpstr>
      <vt:lpstr>Fifth normal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4NF &amp; 5NF</dc:title>
  <dc:creator>Admin</dc:creator>
  <cp:lastModifiedBy>Admin</cp:lastModifiedBy>
  <cp:revision>95</cp:revision>
  <dcterms:created xsi:type="dcterms:W3CDTF">2018-01-31T04:53:40Z</dcterms:created>
  <dcterms:modified xsi:type="dcterms:W3CDTF">2024-11-15T08:54:11Z</dcterms:modified>
</cp:coreProperties>
</file>