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389A-106D-4AD5-B1E0-6344F9DE7393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D4E3-6608-44C2-8928-486631914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014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389A-106D-4AD5-B1E0-6344F9DE7393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D4E3-6608-44C2-8928-486631914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03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389A-106D-4AD5-B1E0-6344F9DE7393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D4E3-6608-44C2-8928-486631914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03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389A-106D-4AD5-B1E0-6344F9DE7393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D4E3-6608-44C2-8928-486631914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54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389A-106D-4AD5-B1E0-6344F9DE7393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D4E3-6608-44C2-8928-486631914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73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389A-106D-4AD5-B1E0-6344F9DE7393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D4E3-6608-44C2-8928-486631914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204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389A-106D-4AD5-B1E0-6344F9DE7393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D4E3-6608-44C2-8928-486631914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373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389A-106D-4AD5-B1E0-6344F9DE7393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D4E3-6608-44C2-8928-486631914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9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389A-106D-4AD5-B1E0-6344F9DE7393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D4E3-6608-44C2-8928-486631914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95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389A-106D-4AD5-B1E0-6344F9DE7393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D4E3-6608-44C2-8928-486631914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15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389A-106D-4AD5-B1E0-6344F9DE7393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D4E3-6608-44C2-8928-486631914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45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7389A-106D-4AD5-B1E0-6344F9DE7393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DD4E3-6608-44C2-8928-486631914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1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Tuning</a:t>
            </a:r>
          </a:p>
        </p:txBody>
      </p:sp>
      <p:sp>
        <p:nvSpPr>
          <p:cNvPr id="4096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Conceptual</a:t>
            </a:r>
          </a:p>
          <a:p>
            <a:r>
              <a:rPr lang="en-IN" altLang="en-US" smtClean="0"/>
              <a:t>Physical</a:t>
            </a:r>
          </a:p>
        </p:txBody>
      </p:sp>
    </p:spTree>
    <p:extLst>
      <p:ext uri="{BB962C8B-B14F-4D97-AF65-F5344CB8AC3E}">
        <p14:creationId xmlns:p14="http://schemas.microsoft.com/office/powerpoint/2010/main" val="67353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Physical Database Tuning</a:t>
            </a:r>
          </a:p>
        </p:txBody>
      </p:sp>
      <p:sp>
        <p:nvSpPr>
          <p:cNvPr id="4198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Indexing</a:t>
            </a:r>
          </a:p>
          <a:p>
            <a:r>
              <a:rPr lang="en-IN" altLang="en-US" smtClean="0"/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379400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1800" smtClean="0">
                <a:latin typeface="AkzidenzGroteskBE-Md"/>
              </a:rPr>
              <a:t>Design Decisions about Indexing</a:t>
            </a:r>
            <a:endParaRPr lang="en-I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1800" b="1" dirty="0">
                <a:latin typeface="Minion-Bold"/>
              </a:rPr>
              <a:t>Whether to index an attribute?</a:t>
            </a:r>
          </a:p>
          <a:p>
            <a:pPr>
              <a:defRPr/>
            </a:pPr>
            <a:r>
              <a:rPr lang="en-US" sz="1800" b="1" dirty="0">
                <a:latin typeface="Minion-Bold"/>
              </a:rPr>
              <a:t>What attribute or attributes to index on?</a:t>
            </a:r>
          </a:p>
          <a:p>
            <a:pPr>
              <a:defRPr/>
            </a:pPr>
            <a:r>
              <a:rPr lang="en-US" sz="1800" b="1" dirty="0">
                <a:latin typeface="Minion-Bold"/>
              </a:rPr>
              <a:t>Whether to set up a clustered index?</a:t>
            </a:r>
          </a:p>
          <a:p>
            <a:pPr>
              <a:defRPr/>
            </a:pPr>
            <a:r>
              <a:rPr lang="en-US" sz="1800" b="1" dirty="0">
                <a:latin typeface="Minion-Bold"/>
              </a:rPr>
              <a:t>Whether to use a hash index over a tree index?</a:t>
            </a:r>
          </a:p>
          <a:p>
            <a:pPr>
              <a:defRPr/>
            </a:pPr>
            <a:r>
              <a:rPr lang="en-US" sz="1800" b="1" dirty="0">
                <a:latin typeface="Minion-Bold"/>
              </a:rPr>
              <a:t>Whether to use dynamic hashing for the file?</a:t>
            </a:r>
          </a:p>
          <a:p>
            <a:pPr>
              <a:defRPr/>
            </a:pPr>
            <a:endParaRPr lang="en-US" sz="1800" b="1" dirty="0">
              <a:latin typeface="Minion-Bold"/>
            </a:endParaRPr>
          </a:p>
          <a:p>
            <a:pPr>
              <a:defRPr/>
            </a:pPr>
            <a:r>
              <a:rPr lang="en-US" sz="1800" dirty="0">
                <a:solidFill>
                  <a:srgbClr val="000000"/>
                </a:solidFill>
                <a:latin typeface="Minion-Regular"/>
              </a:rPr>
              <a:t>Certain queries may take too long to run for lack of an index.</a:t>
            </a:r>
          </a:p>
          <a:p>
            <a:pPr>
              <a:defRPr/>
            </a:pPr>
            <a:r>
              <a:rPr lang="en-US" sz="1800" dirty="0">
                <a:solidFill>
                  <a:srgbClr val="000000"/>
                </a:solidFill>
                <a:latin typeface="Minion-Regular"/>
              </a:rPr>
              <a:t>Certain indexes may not get utilized at all.</a:t>
            </a:r>
          </a:p>
          <a:p>
            <a:pPr>
              <a:defRPr/>
            </a:pPr>
            <a:r>
              <a:rPr lang="en-US" sz="1800" dirty="0">
                <a:solidFill>
                  <a:srgbClr val="000000"/>
                </a:solidFill>
                <a:latin typeface="Minion-Regular"/>
              </a:rPr>
              <a:t>Certain indexes may undergo too much updating because the index is on an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Minion-Regular"/>
              </a:rPr>
              <a:t>       attribute that undergoes frequent changes.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73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Query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1800" dirty="0">
                <a:solidFill>
                  <a:srgbClr val="000000"/>
                </a:solidFill>
                <a:latin typeface="Minion-Regular"/>
              </a:rPr>
              <a:t>There are mainly two indications that suggest that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Minion-Regular"/>
              </a:rPr>
              <a:t>      query tuning may be needed: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rgbClr val="808080"/>
                </a:solidFill>
                <a:latin typeface="AkzidenzGroteskBE-Bold"/>
              </a:rPr>
              <a:t>1. </a:t>
            </a:r>
            <a:r>
              <a:rPr lang="en-US" sz="1800" dirty="0">
                <a:solidFill>
                  <a:srgbClr val="000000"/>
                </a:solidFill>
                <a:latin typeface="Minion-Regular"/>
              </a:rPr>
              <a:t>A query issues too many disk accesses (for example, an exact match </a:t>
            </a:r>
            <a:r>
              <a:rPr lang="en-US" sz="1800" dirty="0" smtClean="0">
                <a:solidFill>
                  <a:srgbClr val="000000"/>
                </a:solidFill>
                <a:latin typeface="Minion-Regular"/>
              </a:rPr>
              <a:t>query </a:t>
            </a:r>
            <a:r>
              <a:rPr lang="en-IN" sz="1800" dirty="0" smtClean="0">
                <a:solidFill>
                  <a:srgbClr val="000000"/>
                </a:solidFill>
                <a:latin typeface="Minion-Regular"/>
              </a:rPr>
              <a:t>scans </a:t>
            </a:r>
            <a:r>
              <a:rPr lang="en-IN" sz="1800" dirty="0">
                <a:solidFill>
                  <a:srgbClr val="000000"/>
                </a:solidFill>
                <a:latin typeface="Minion-Regular"/>
              </a:rPr>
              <a:t>an entire table).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rgbClr val="808080"/>
                </a:solidFill>
                <a:latin typeface="AkzidenzGroteskBE-Bold"/>
              </a:rPr>
              <a:t>2. </a:t>
            </a:r>
            <a:r>
              <a:rPr lang="en-US" sz="1800" dirty="0">
                <a:solidFill>
                  <a:srgbClr val="000000"/>
                </a:solidFill>
                <a:latin typeface="Minion-Regular"/>
              </a:rPr>
              <a:t>The query plan shows that relevant indexes are not being used.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856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smtClean="0"/>
              <a:t>Situations for requirement of query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1800" dirty="0">
                <a:latin typeface="Minion-Regular"/>
              </a:rPr>
              <a:t>Many query optimizers do not use indexes in the presence of arithmetic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800" dirty="0">
                <a:latin typeface="Minion-Regular"/>
              </a:rPr>
              <a:t>expressions (such as </a:t>
            </a:r>
            <a:r>
              <a:rPr lang="en-US" sz="1800" dirty="0">
                <a:latin typeface="AkzidenzGroteskBE-Regular"/>
              </a:rPr>
              <a:t>Salary</a:t>
            </a:r>
            <a:r>
              <a:rPr lang="en-US" sz="1800" dirty="0">
                <a:latin typeface="Minion-Regular"/>
              </a:rPr>
              <a:t>/365 &gt; 10.50), </a:t>
            </a:r>
            <a:r>
              <a:rPr lang="en-US" sz="1800" dirty="0" smtClean="0">
                <a:latin typeface="Minion-Regular"/>
              </a:rPr>
              <a:t>numerical </a:t>
            </a:r>
            <a:r>
              <a:rPr lang="en-US" sz="1800" dirty="0">
                <a:latin typeface="Minion-Regular"/>
              </a:rPr>
              <a:t>comparisons of </a:t>
            </a:r>
            <a:r>
              <a:rPr lang="en-US" sz="1800" dirty="0" smtClean="0">
                <a:latin typeface="Minion-Regular"/>
              </a:rPr>
              <a:t>attributes of </a:t>
            </a:r>
            <a:r>
              <a:rPr lang="en-US" sz="1800" dirty="0">
                <a:latin typeface="Minion-Regular"/>
              </a:rPr>
              <a:t>different sizes and precision (such as </a:t>
            </a:r>
            <a:r>
              <a:rPr lang="en-US" sz="1800" dirty="0" err="1">
                <a:latin typeface="AkzidenzGroteskBE-Regular"/>
              </a:rPr>
              <a:t>Aqty</a:t>
            </a:r>
            <a:r>
              <a:rPr lang="en-US" sz="1800" dirty="0">
                <a:latin typeface="AkzidenzGroteskBE-Regular"/>
              </a:rPr>
              <a:t> </a:t>
            </a:r>
            <a:r>
              <a:rPr lang="en-US" sz="1800" dirty="0">
                <a:latin typeface="Minion-Regular"/>
              </a:rPr>
              <a:t>= </a:t>
            </a:r>
            <a:r>
              <a:rPr lang="en-US" sz="1800" dirty="0" err="1">
                <a:latin typeface="AkzidenzGroteskBE-Regular"/>
              </a:rPr>
              <a:t>Bqty</a:t>
            </a:r>
            <a:r>
              <a:rPr lang="en-US" sz="1800" dirty="0">
                <a:latin typeface="AkzidenzGroteskBE-Regular"/>
              </a:rPr>
              <a:t> </a:t>
            </a:r>
            <a:r>
              <a:rPr lang="en-US" sz="1800" dirty="0">
                <a:latin typeface="Minion-Regular"/>
              </a:rPr>
              <a:t>where </a:t>
            </a:r>
            <a:r>
              <a:rPr lang="en-US" sz="1800" dirty="0" err="1">
                <a:latin typeface="AkzidenzGroteskBE-Regular"/>
              </a:rPr>
              <a:t>Aqty</a:t>
            </a:r>
            <a:r>
              <a:rPr lang="en-US" sz="1800" dirty="0">
                <a:latin typeface="AkzidenzGroteskBE-Regular"/>
              </a:rPr>
              <a:t> </a:t>
            </a:r>
            <a:r>
              <a:rPr lang="en-US" sz="1800" dirty="0">
                <a:latin typeface="Minion-Regular"/>
              </a:rPr>
              <a:t>is of </a:t>
            </a:r>
            <a:r>
              <a:rPr lang="en-US" sz="1800" dirty="0" smtClean="0">
                <a:latin typeface="Minion-Regular"/>
              </a:rPr>
              <a:t>type </a:t>
            </a:r>
            <a:r>
              <a:rPr lang="en-US" sz="1800" dirty="0" smtClean="0">
                <a:latin typeface="AkzidenzGroteskBE-Regular"/>
              </a:rPr>
              <a:t>INTEGER </a:t>
            </a:r>
            <a:r>
              <a:rPr lang="en-US" sz="1800" dirty="0">
                <a:latin typeface="Minion-Regular"/>
              </a:rPr>
              <a:t>and </a:t>
            </a:r>
            <a:r>
              <a:rPr lang="en-US" sz="1800" dirty="0" err="1">
                <a:latin typeface="AkzidenzGroteskBE-Regular"/>
              </a:rPr>
              <a:t>Bqty</a:t>
            </a:r>
            <a:r>
              <a:rPr lang="en-US" sz="1800" dirty="0">
                <a:latin typeface="AkzidenzGroteskBE-Regular"/>
              </a:rPr>
              <a:t> </a:t>
            </a:r>
            <a:r>
              <a:rPr lang="en-US" sz="1800" dirty="0">
                <a:latin typeface="Minion-Regular"/>
              </a:rPr>
              <a:t>is of type </a:t>
            </a:r>
            <a:r>
              <a:rPr lang="en-US" sz="1800" dirty="0">
                <a:latin typeface="AkzidenzGroteskBE-Regular"/>
              </a:rPr>
              <a:t>SMALLINTEGER</a:t>
            </a:r>
            <a:r>
              <a:rPr lang="en-US" sz="1800" dirty="0">
                <a:latin typeface="Minion-Regular"/>
              </a:rPr>
              <a:t>),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800" dirty="0">
                <a:latin typeface="AkzidenzGroteskBE-Regular"/>
              </a:rPr>
              <a:t>NULL </a:t>
            </a:r>
            <a:r>
              <a:rPr lang="en-US" sz="1800" dirty="0">
                <a:latin typeface="Minion-Regular"/>
              </a:rPr>
              <a:t>comparisons (such as </a:t>
            </a:r>
            <a:r>
              <a:rPr lang="en-US" sz="1800" dirty="0" err="1">
                <a:latin typeface="AkzidenzGroteskBE-Regular"/>
              </a:rPr>
              <a:t>Bdate</a:t>
            </a:r>
            <a:r>
              <a:rPr lang="en-US" sz="1800" dirty="0">
                <a:latin typeface="AkzidenzGroteskBE-Regular"/>
              </a:rPr>
              <a:t> IS NULL</a:t>
            </a:r>
            <a:r>
              <a:rPr lang="en-US" sz="1800" dirty="0">
                <a:latin typeface="Minion-Regular"/>
              </a:rPr>
              <a:t>), and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800" dirty="0">
                <a:latin typeface="Minion-Regular"/>
              </a:rPr>
              <a:t>substring comparisons (such as </a:t>
            </a:r>
            <a:r>
              <a:rPr lang="en-US" sz="1800" dirty="0" err="1">
                <a:latin typeface="AkzidenzGroteskBE-Regular"/>
              </a:rPr>
              <a:t>Lname</a:t>
            </a:r>
            <a:r>
              <a:rPr lang="en-US" sz="1800" dirty="0">
                <a:latin typeface="AkzidenzGroteskBE-Regular"/>
              </a:rPr>
              <a:t> LIKE </a:t>
            </a:r>
            <a:r>
              <a:rPr lang="en-US" sz="1800" dirty="0">
                <a:latin typeface="Minion-Regular"/>
              </a:rPr>
              <a:t>‘%</a:t>
            </a:r>
            <a:r>
              <a:rPr lang="en-US" sz="1800" dirty="0" err="1">
                <a:latin typeface="Minion-Regular"/>
              </a:rPr>
              <a:t>mann</a:t>
            </a:r>
            <a:r>
              <a:rPr lang="en-US" sz="1800" dirty="0" smtClean="0">
                <a:latin typeface="Minion-Regular"/>
              </a:rPr>
              <a:t>’)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1800" dirty="0">
              <a:latin typeface="Minion-Regular"/>
            </a:endParaRPr>
          </a:p>
          <a:p>
            <a:pPr>
              <a:defRPr/>
            </a:pPr>
            <a:r>
              <a:rPr lang="en-US" sz="1800" dirty="0">
                <a:latin typeface="Minion-Regular"/>
              </a:rPr>
              <a:t>Indexes are often not used for nested queries using </a:t>
            </a:r>
            <a:r>
              <a:rPr lang="en-US" sz="1800" dirty="0">
                <a:latin typeface="AkzidenzGroteskBE-Regular"/>
              </a:rPr>
              <a:t>IN</a:t>
            </a:r>
            <a:r>
              <a:rPr lang="en-US" sz="1800" dirty="0">
                <a:latin typeface="Minion-Regular"/>
              </a:rPr>
              <a:t>; </a:t>
            </a:r>
            <a:endParaRPr lang="en-IN" sz="1800" dirty="0">
              <a:latin typeface="Minion-Regular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IN" sz="1800" b="1" dirty="0">
                <a:latin typeface="AkzidenzGroteskBE-Md"/>
              </a:rPr>
              <a:t>SELECT </a:t>
            </a:r>
            <a:r>
              <a:rPr lang="en-IN" sz="1800" dirty="0" err="1">
                <a:latin typeface="AkzidenzGroteskBE-Regular"/>
              </a:rPr>
              <a:t>Ssn</a:t>
            </a:r>
            <a:r>
              <a:rPr lang="en-IN" sz="1800" dirty="0">
                <a:latin typeface="AkzidenzGroteskBE-Regular"/>
              </a:rPr>
              <a:t> </a:t>
            </a:r>
            <a:r>
              <a:rPr lang="en-IN" sz="1800" b="1" dirty="0">
                <a:latin typeface="AkzidenzGroteskBE-Md"/>
              </a:rPr>
              <a:t>FROM </a:t>
            </a:r>
            <a:r>
              <a:rPr lang="en-IN" sz="1800" dirty="0">
                <a:latin typeface="AkzidenzGroteskBE-Regular"/>
              </a:rPr>
              <a:t>EMPLOYEE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800" b="1" dirty="0">
                <a:latin typeface="AkzidenzGroteskBE-Md"/>
              </a:rPr>
              <a:t>WHERE </a:t>
            </a:r>
            <a:r>
              <a:rPr lang="en-US" sz="1800" dirty="0" err="1">
                <a:latin typeface="AkzidenzGroteskBE-Regular"/>
              </a:rPr>
              <a:t>Dno</a:t>
            </a:r>
            <a:r>
              <a:rPr lang="en-US" sz="1800" dirty="0">
                <a:latin typeface="AkzidenzGroteskBE-Regular"/>
              </a:rPr>
              <a:t> </a:t>
            </a:r>
            <a:r>
              <a:rPr lang="en-US" sz="1800" b="1" dirty="0">
                <a:latin typeface="AkzidenzGroteskBE-Md"/>
              </a:rPr>
              <a:t>IN </a:t>
            </a:r>
            <a:r>
              <a:rPr lang="en-US" sz="1800" dirty="0">
                <a:latin typeface="Minion-Regular"/>
              </a:rPr>
              <a:t>( </a:t>
            </a:r>
            <a:r>
              <a:rPr lang="en-US" sz="1800" b="1" dirty="0">
                <a:latin typeface="AkzidenzGroteskBE-Md"/>
              </a:rPr>
              <a:t>SELECT </a:t>
            </a:r>
            <a:r>
              <a:rPr lang="en-US" sz="1800" dirty="0" err="1">
                <a:latin typeface="AkzidenzGroteskBE-Regular"/>
              </a:rPr>
              <a:t>Dnumber</a:t>
            </a:r>
            <a:r>
              <a:rPr lang="en-US" sz="1800" dirty="0">
                <a:latin typeface="AkzidenzGroteskBE-Regular"/>
              </a:rPr>
              <a:t> </a:t>
            </a:r>
            <a:r>
              <a:rPr lang="en-US" sz="1800" b="1" dirty="0">
                <a:latin typeface="AkzidenzGroteskBE-Md"/>
              </a:rPr>
              <a:t>FROM </a:t>
            </a:r>
            <a:r>
              <a:rPr lang="en-US" sz="1800" dirty="0">
                <a:latin typeface="AkzidenzGroteskBE-Regular"/>
              </a:rPr>
              <a:t>DEPARTMENT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IN" sz="1800" b="1" dirty="0">
                <a:latin typeface="AkzidenzGroteskBE-Md"/>
              </a:rPr>
              <a:t>WHERE </a:t>
            </a:r>
            <a:r>
              <a:rPr lang="en-IN" sz="1800" dirty="0" err="1">
                <a:latin typeface="AkzidenzGroteskBE-Regular"/>
              </a:rPr>
              <a:t>Mgr_ssn</a:t>
            </a:r>
            <a:r>
              <a:rPr lang="en-IN" sz="1800" dirty="0">
                <a:latin typeface="AkzidenzGroteskBE-Regular"/>
              </a:rPr>
              <a:t> </a:t>
            </a:r>
            <a:r>
              <a:rPr lang="en-IN" sz="1800" dirty="0">
                <a:latin typeface="Minion-Regular"/>
              </a:rPr>
              <a:t>= ‘333445555’ 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797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06413"/>
            <a:ext cx="7772400" cy="5246687"/>
          </a:xfrm>
        </p:spPr>
        <p:txBody>
          <a:bodyPr/>
          <a:lstStyle/>
          <a:p>
            <a:pPr>
              <a:defRPr/>
            </a:pPr>
            <a:r>
              <a:rPr lang="en-US" sz="1800" dirty="0">
                <a:solidFill>
                  <a:srgbClr val="000000"/>
                </a:solidFill>
                <a:latin typeface="Minion-Regular"/>
              </a:rPr>
              <a:t>Some </a:t>
            </a:r>
            <a:r>
              <a:rPr lang="en-US" sz="1800" dirty="0">
                <a:solidFill>
                  <a:srgbClr val="000000"/>
                </a:solidFill>
                <a:latin typeface="AkzidenzGroteskBE-Regular"/>
              </a:rPr>
              <a:t>DISTINCT</a:t>
            </a:r>
            <a:r>
              <a:rPr lang="en-US" sz="1800" dirty="0">
                <a:solidFill>
                  <a:srgbClr val="000000"/>
                </a:solidFill>
                <a:latin typeface="Minion-Regular"/>
              </a:rPr>
              <a:t>s may be redundant and can be avoided without </a:t>
            </a:r>
            <a:r>
              <a:rPr lang="en-US" sz="1800" dirty="0" smtClean="0">
                <a:solidFill>
                  <a:srgbClr val="000000"/>
                </a:solidFill>
                <a:latin typeface="Minion-Regular"/>
              </a:rPr>
              <a:t>changing the </a:t>
            </a:r>
            <a:r>
              <a:rPr lang="en-US" sz="1800" dirty="0">
                <a:solidFill>
                  <a:srgbClr val="000000"/>
                </a:solidFill>
                <a:latin typeface="Minion-Regular"/>
              </a:rPr>
              <a:t>result. A </a:t>
            </a:r>
            <a:r>
              <a:rPr lang="en-US" sz="1800" dirty="0">
                <a:solidFill>
                  <a:srgbClr val="000000"/>
                </a:solidFill>
                <a:latin typeface="AkzidenzGroteskBE-Regular"/>
              </a:rPr>
              <a:t>DISTINCT </a:t>
            </a:r>
            <a:r>
              <a:rPr lang="en-US" sz="1800" dirty="0">
                <a:solidFill>
                  <a:srgbClr val="000000"/>
                </a:solidFill>
                <a:latin typeface="Minion-Regular"/>
              </a:rPr>
              <a:t>often causes a sort operation and must be avoided </a:t>
            </a:r>
            <a:r>
              <a:rPr lang="en-US" sz="1800" dirty="0" smtClean="0">
                <a:solidFill>
                  <a:srgbClr val="000000"/>
                </a:solidFill>
                <a:latin typeface="Minion-Regular"/>
              </a:rPr>
              <a:t>as </a:t>
            </a:r>
            <a:r>
              <a:rPr lang="en-IN" sz="1800" dirty="0" smtClean="0">
                <a:solidFill>
                  <a:srgbClr val="000000"/>
                </a:solidFill>
                <a:latin typeface="Minion-Regular"/>
              </a:rPr>
              <a:t> </a:t>
            </a:r>
            <a:r>
              <a:rPr lang="en-IN" sz="1800" dirty="0">
                <a:solidFill>
                  <a:srgbClr val="000000"/>
                </a:solidFill>
                <a:latin typeface="Minion-Regular"/>
              </a:rPr>
              <a:t>much as possible.</a:t>
            </a:r>
          </a:p>
          <a:p>
            <a:pPr>
              <a:defRPr/>
            </a:pPr>
            <a:r>
              <a:rPr lang="en-US" sz="1800" dirty="0">
                <a:solidFill>
                  <a:srgbClr val="000000"/>
                </a:solidFill>
                <a:latin typeface="Minion-Regular"/>
              </a:rPr>
              <a:t>Unnecessary use of temporary result tables can be avoided by </a:t>
            </a:r>
            <a:r>
              <a:rPr lang="en-US" sz="1800" dirty="0" smtClean="0">
                <a:solidFill>
                  <a:srgbClr val="000000"/>
                </a:solidFill>
                <a:latin typeface="Minion-Regular"/>
              </a:rPr>
              <a:t>collapsing multiple </a:t>
            </a:r>
            <a:r>
              <a:rPr lang="en-US" sz="1800" dirty="0">
                <a:solidFill>
                  <a:srgbClr val="000000"/>
                </a:solidFill>
                <a:latin typeface="Minion-Regular"/>
              </a:rPr>
              <a:t>queries into a single query </a:t>
            </a:r>
            <a:r>
              <a:rPr lang="en-US" sz="1800" i="1" dirty="0">
                <a:solidFill>
                  <a:srgbClr val="000000"/>
                </a:solidFill>
                <a:latin typeface="Minion-Italic"/>
              </a:rPr>
              <a:t>unless </a:t>
            </a:r>
            <a:r>
              <a:rPr lang="en-US" sz="1800" dirty="0">
                <a:solidFill>
                  <a:srgbClr val="000000"/>
                </a:solidFill>
                <a:latin typeface="Minion-Regular"/>
              </a:rPr>
              <a:t>the temporary relation is </a:t>
            </a:r>
            <a:r>
              <a:rPr lang="en-US" sz="1800" dirty="0" smtClean="0">
                <a:solidFill>
                  <a:srgbClr val="000000"/>
                </a:solidFill>
                <a:latin typeface="Minion-Regular"/>
              </a:rPr>
              <a:t>needed </a:t>
            </a:r>
            <a:r>
              <a:rPr lang="en-IN" sz="1800" dirty="0" smtClean="0">
                <a:solidFill>
                  <a:srgbClr val="000000"/>
                </a:solidFill>
                <a:latin typeface="Minion-Regular"/>
              </a:rPr>
              <a:t>for </a:t>
            </a:r>
            <a:r>
              <a:rPr lang="en-IN" sz="1800" dirty="0">
                <a:solidFill>
                  <a:srgbClr val="000000"/>
                </a:solidFill>
                <a:latin typeface="Minion-Regular"/>
              </a:rPr>
              <a:t>some intermediate processing.</a:t>
            </a:r>
          </a:p>
          <a:p>
            <a:pPr>
              <a:defRPr/>
            </a:pPr>
            <a:r>
              <a:rPr lang="en-US" sz="1800" dirty="0">
                <a:latin typeface="Minion-Regular"/>
              </a:rPr>
              <a:t>In some situations involving the use of correlated queries, temporaries </a:t>
            </a:r>
            <a:r>
              <a:rPr lang="en-US" sz="1800" dirty="0" smtClean="0">
                <a:latin typeface="Minion-Regular"/>
              </a:rPr>
              <a:t>are  </a:t>
            </a:r>
            <a:r>
              <a:rPr lang="en-US" sz="1800" dirty="0">
                <a:latin typeface="Minion-Regular"/>
              </a:rPr>
              <a:t>useful. Consider the following query, which retrieves the highest </a:t>
            </a:r>
            <a:r>
              <a:rPr lang="en-US" sz="1800" dirty="0" smtClean="0">
                <a:latin typeface="Minion-Regular"/>
              </a:rPr>
              <a:t>paid </a:t>
            </a:r>
            <a:r>
              <a:rPr lang="en-IN" sz="1800" dirty="0" smtClean="0">
                <a:latin typeface="Minion-Regular"/>
              </a:rPr>
              <a:t> </a:t>
            </a:r>
            <a:r>
              <a:rPr lang="en-IN" sz="1800" dirty="0">
                <a:latin typeface="Minion-Regular"/>
              </a:rPr>
              <a:t>employee in each department: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IN" sz="1800" b="1" dirty="0">
                <a:latin typeface="AkzidenzGroteskBE-Md"/>
              </a:rPr>
              <a:t>       SELECT </a:t>
            </a:r>
            <a:r>
              <a:rPr lang="en-IN" sz="1800" dirty="0" err="1">
                <a:latin typeface="AkzidenzGroteskBE-Regular"/>
              </a:rPr>
              <a:t>Ssn</a:t>
            </a:r>
            <a:r>
              <a:rPr lang="en-IN" sz="1800" dirty="0">
                <a:latin typeface="AkzidenzGroteskBE-Regular"/>
              </a:rPr>
              <a:t> </a:t>
            </a:r>
            <a:r>
              <a:rPr lang="en-IN" sz="1800" b="1" dirty="0">
                <a:latin typeface="AkzidenzGroteskBE-Md"/>
              </a:rPr>
              <a:t>FROM </a:t>
            </a:r>
            <a:r>
              <a:rPr lang="en-IN" sz="1800" dirty="0">
                <a:latin typeface="AkzidenzGroteskBE-Regular"/>
              </a:rPr>
              <a:t>EMPLOYEE 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800" b="1" dirty="0">
                <a:latin typeface="AkzidenzGroteskBE-Md"/>
              </a:rPr>
              <a:t>       WHERE </a:t>
            </a:r>
            <a:r>
              <a:rPr lang="en-US" sz="1800" dirty="0">
                <a:latin typeface="AkzidenzGroteskBE-Regular"/>
              </a:rPr>
              <a:t>Salary </a:t>
            </a:r>
            <a:r>
              <a:rPr lang="en-US" sz="1800" dirty="0">
                <a:latin typeface="Minion-Regular"/>
              </a:rPr>
              <a:t>= </a:t>
            </a:r>
            <a:r>
              <a:rPr lang="en-US" sz="1800" b="1" dirty="0">
                <a:latin typeface="AkzidenzGroteskBE-Md"/>
              </a:rPr>
              <a:t>SELECT MAX </a:t>
            </a:r>
            <a:r>
              <a:rPr lang="en-US" sz="1800" dirty="0">
                <a:latin typeface="Minion-Regular"/>
              </a:rPr>
              <a:t>(</a:t>
            </a:r>
            <a:r>
              <a:rPr lang="en-US" sz="1800" dirty="0">
                <a:latin typeface="AkzidenzGroteskBE-Regular"/>
              </a:rPr>
              <a:t>Salary</a:t>
            </a:r>
            <a:r>
              <a:rPr lang="en-US" sz="1800" dirty="0">
                <a:latin typeface="Minion-Regular"/>
              </a:rPr>
              <a:t>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IN" sz="1800" b="1" dirty="0">
                <a:latin typeface="AkzidenzGroteskBE-Md"/>
              </a:rPr>
              <a:t>        FROM </a:t>
            </a:r>
            <a:r>
              <a:rPr lang="en-IN" sz="1800" dirty="0">
                <a:latin typeface="AkzidenzGroteskBE-Regular"/>
              </a:rPr>
              <a:t>EMPLOYEE </a:t>
            </a:r>
            <a:r>
              <a:rPr lang="en-IN" sz="1800" b="1" dirty="0">
                <a:latin typeface="AkzidenzGroteskBE-Md"/>
              </a:rPr>
              <a:t>AS </a:t>
            </a:r>
            <a:r>
              <a:rPr lang="en-IN" sz="1800" dirty="0">
                <a:latin typeface="AkzidenzGroteskBE-Regular"/>
              </a:rPr>
              <a:t>M </a:t>
            </a:r>
            <a:r>
              <a:rPr lang="en-IN" sz="1800" b="1" dirty="0">
                <a:latin typeface="AkzidenzGroteskBE-Md"/>
              </a:rPr>
              <a:t>WHERE </a:t>
            </a:r>
            <a:r>
              <a:rPr lang="en-IN" sz="1800" dirty="0" err="1">
                <a:latin typeface="AkzidenzGroteskBE-Regular"/>
              </a:rPr>
              <a:t>M.Dno</a:t>
            </a:r>
            <a:r>
              <a:rPr lang="en-IN" sz="1800" dirty="0">
                <a:latin typeface="AkzidenzGroteskBE-Regular"/>
              </a:rPr>
              <a:t> </a:t>
            </a:r>
            <a:r>
              <a:rPr lang="en-IN" sz="1800" dirty="0">
                <a:latin typeface="Minion-Regular"/>
              </a:rPr>
              <a:t>= </a:t>
            </a:r>
            <a:r>
              <a:rPr lang="en-IN" sz="1800" dirty="0" err="1">
                <a:latin typeface="AkzidenzGroteskBE-Regular"/>
              </a:rPr>
              <a:t>E.Dno</a:t>
            </a:r>
            <a:r>
              <a:rPr lang="en-IN" sz="1800" dirty="0" smtClean="0">
                <a:latin typeface="Minion-Regular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IN" sz="1800" dirty="0" smtClean="0">
              <a:latin typeface="Minion-Regular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800" dirty="0">
                <a:latin typeface="Minion-Regular"/>
              </a:rPr>
              <a:t>This has the potential danger of searching all of the inner </a:t>
            </a:r>
            <a:r>
              <a:rPr lang="en-US" sz="1800" dirty="0">
                <a:latin typeface="AkzidenzGroteskBE-Regular"/>
              </a:rPr>
              <a:t>EMPLOYEE </a:t>
            </a:r>
            <a:r>
              <a:rPr lang="en-US" sz="1800" dirty="0">
                <a:latin typeface="Minion-Regular"/>
              </a:rPr>
              <a:t>table </a:t>
            </a:r>
            <a:r>
              <a:rPr lang="en-US" sz="1800" dirty="0">
                <a:latin typeface="AkzidenzGroteskBE-Regular"/>
              </a:rPr>
              <a:t>M </a:t>
            </a:r>
            <a:r>
              <a:rPr lang="en-US" sz="1800" dirty="0">
                <a:latin typeface="Minion-Regular"/>
              </a:rPr>
              <a:t>for </a:t>
            </a:r>
            <a:r>
              <a:rPr lang="en-US" sz="1800" i="1" dirty="0">
                <a:latin typeface="Minion-Italic"/>
              </a:rPr>
              <a:t>each </a:t>
            </a:r>
            <a:r>
              <a:rPr lang="en-US" sz="1800" dirty="0">
                <a:latin typeface="Minion-Regular"/>
              </a:rPr>
              <a:t>tuple from the outer </a:t>
            </a:r>
            <a:r>
              <a:rPr lang="en-US" sz="1800" dirty="0">
                <a:latin typeface="AkzidenzGroteskBE-Regular"/>
              </a:rPr>
              <a:t>EMPLOYEE </a:t>
            </a:r>
            <a:r>
              <a:rPr lang="en-US" sz="1800" dirty="0">
                <a:latin typeface="Minion-Regular"/>
              </a:rPr>
              <a:t>table </a:t>
            </a:r>
            <a:r>
              <a:rPr lang="en-US" sz="1800" dirty="0">
                <a:latin typeface="AkzidenzGroteskBE-Regular"/>
              </a:rPr>
              <a:t>E</a:t>
            </a:r>
            <a:r>
              <a:rPr lang="en-US" sz="1800" dirty="0">
                <a:latin typeface="Minion-Regular"/>
              </a:rPr>
              <a:t>.</a:t>
            </a:r>
            <a:endParaRPr lang="en-IN" sz="1800" dirty="0">
              <a:latin typeface="Minion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5677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38" y="204788"/>
            <a:ext cx="7772400" cy="6007100"/>
          </a:xfrm>
        </p:spPr>
        <p:txBody>
          <a:bodyPr/>
          <a:lstStyle/>
          <a:p>
            <a:pPr algn="just">
              <a:defRPr/>
            </a:pPr>
            <a:r>
              <a:rPr lang="en-US" sz="2400" dirty="0" smtClean="0">
                <a:latin typeface="Minion-Regular"/>
              </a:rPr>
              <a:t>To </a:t>
            </a:r>
            <a:r>
              <a:rPr lang="en-US" sz="2400" dirty="0">
                <a:latin typeface="Minion-Regular"/>
              </a:rPr>
              <a:t>make the execution more efficient, the process can be broken into two queries, where the first query just computes the maximum salary in each department as follows:</a:t>
            </a:r>
          </a:p>
          <a:p>
            <a:pPr>
              <a:defRPr/>
            </a:pPr>
            <a:r>
              <a:rPr lang="en-US" sz="2800" b="1" dirty="0">
                <a:latin typeface="AkzidenzGroteskBE-Md"/>
              </a:rPr>
              <a:t>SELECT </a:t>
            </a:r>
            <a:r>
              <a:rPr lang="en-US" sz="2800" dirty="0">
                <a:latin typeface="AkzidenzGroteskBE-Regular"/>
              </a:rPr>
              <a:t>MAX </a:t>
            </a:r>
            <a:r>
              <a:rPr lang="en-US" sz="2800" dirty="0">
                <a:latin typeface="Minion-Regular"/>
              </a:rPr>
              <a:t>(</a:t>
            </a:r>
            <a:r>
              <a:rPr lang="en-US" sz="2800" dirty="0">
                <a:latin typeface="AkzidenzGroteskBE-Regular"/>
              </a:rPr>
              <a:t>Salary</a:t>
            </a:r>
            <a:r>
              <a:rPr lang="en-US" sz="2800" dirty="0">
                <a:latin typeface="Minion-Regular"/>
              </a:rPr>
              <a:t>) </a:t>
            </a:r>
            <a:r>
              <a:rPr lang="en-US" sz="2800" b="1" dirty="0">
                <a:latin typeface="AkzidenzGroteskBE-Md"/>
              </a:rPr>
              <a:t>AS </a:t>
            </a:r>
            <a:r>
              <a:rPr lang="en-US" sz="2800" dirty="0" err="1">
                <a:latin typeface="AkzidenzGroteskBE-Regular"/>
              </a:rPr>
              <a:t>High_salary</a:t>
            </a:r>
            <a:r>
              <a:rPr lang="en-US" sz="2800" dirty="0">
                <a:latin typeface="AkzidenzGroteskBE-Regular"/>
              </a:rPr>
              <a:t>, </a:t>
            </a:r>
            <a:r>
              <a:rPr lang="en-US" sz="2800" dirty="0" err="1">
                <a:latin typeface="AkzidenzGroteskBE-Regular"/>
              </a:rPr>
              <a:t>Dno</a:t>
            </a:r>
            <a:r>
              <a:rPr lang="en-US" sz="2800" dirty="0">
                <a:latin typeface="AkzidenzGroteskBE-Regular"/>
              </a:rPr>
              <a:t> </a:t>
            </a:r>
            <a:r>
              <a:rPr lang="en-US" sz="2800" b="1" dirty="0">
                <a:latin typeface="AkzidenzGroteskBE-Md"/>
              </a:rPr>
              <a:t>INTO </a:t>
            </a:r>
            <a:r>
              <a:rPr lang="en-US" sz="2800" dirty="0">
                <a:latin typeface="AkzidenzGroteskBE-Regular"/>
              </a:rPr>
              <a:t>TEMP </a:t>
            </a:r>
            <a:r>
              <a:rPr lang="en-IN" sz="2800" b="1" dirty="0">
                <a:latin typeface="AkzidenzGroteskBE-Md"/>
              </a:rPr>
              <a:t>FROM </a:t>
            </a:r>
            <a:r>
              <a:rPr lang="en-IN" sz="2800" dirty="0">
                <a:latin typeface="AkzidenzGroteskBE-Regular"/>
              </a:rPr>
              <a:t>EMPLOYEE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IN" sz="2800" b="1" dirty="0">
                <a:latin typeface="AkzidenzGroteskBE-Md"/>
              </a:rPr>
              <a:t>    GROUP BY </a:t>
            </a:r>
            <a:r>
              <a:rPr lang="en-IN" sz="2800" dirty="0" err="1">
                <a:latin typeface="AkzidenzGroteskBE-Regular"/>
              </a:rPr>
              <a:t>Dno</a:t>
            </a:r>
            <a:r>
              <a:rPr lang="en-IN" sz="2800" dirty="0">
                <a:latin typeface="AkzidenzGroteskBE-Regular"/>
              </a:rPr>
              <a:t>;</a:t>
            </a:r>
          </a:p>
          <a:p>
            <a:pPr>
              <a:defRPr/>
            </a:pPr>
            <a:r>
              <a:rPr lang="en-IN" sz="2800" b="1" dirty="0">
                <a:latin typeface="AkzidenzGroteskBE-Md"/>
              </a:rPr>
              <a:t>SELECT </a:t>
            </a:r>
            <a:r>
              <a:rPr lang="en-IN" sz="2800" dirty="0" err="1">
                <a:latin typeface="AkzidenzGroteskBE-Regular"/>
              </a:rPr>
              <a:t>EMPLOYEE.Ssn</a:t>
            </a:r>
            <a:endParaRPr lang="en-IN" sz="2800" dirty="0">
              <a:latin typeface="AkzidenzGroteskBE-Regular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IN" sz="2800" b="1" dirty="0">
                <a:latin typeface="AkzidenzGroteskBE-Md"/>
              </a:rPr>
              <a:t>     FROM </a:t>
            </a:r>
            <a:r>
              <a:rPr lang="en-IN" sz="2800" dirty="0">
                <a:latin typeface="AkzidenzGroteskBE-Regular"/>
              </a:rPr>
              <a:t>EMPLOYEE</a:t>
            </a:r>
            <a:r>
              <a:rPr lang="en-IN" sz="2800" dirty="0">
                <a:latin typeface="Minion-Regular"/>
              </a:rPr>
              <a:t>, </a:t>
            </a:r>
            <a:r>
              <a:rPr lang="en-IN" sz="2800" dirty="0">
                <a:latin typeface="AkzidenzGroteskBE-Regular"/>
              </a:rPr>
              <a:t>TEMP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b="1" dirty="0">
                <a:latin typeface="AkzidenzGroteskBE-Md"/>
              </a:rPr>
              <a:t>     WHERE </a:t>
            </a:r>
            <a:r>
              <a:rPr lang="en-US" sz="2800" dirty="0" err="1">
                <a:latin typeface="AkzidenzGroteskBE-Regular"/>
              </a:rPr>
              <a:t>EMPLOYEE.Salary</a:t>
            </a:r>
            <a:r>
              <a:rPr lang="en-US" sz="2800" dirty="0">
                <a:latin typeface="AkzidenzGroteskBE-Regular"/>
              </a:rPr>
              <a:t> </a:t>
            </a:r>
            <a:r>
              <a:rPr lang="en-US" sz="2800" dirty="0">
                <a:latin typeface="Minion-Regular"/>
              </a:rPr>
              <a:t>= </a:t>
            </a:r>
            <a:r>
              <a:rPr lang="en-US" sz="2800" dirty="0" smtClean="0">
                <a:latin typeface="Minion-Regular"/>
              </a:rPr>
              <a:t>   </a:t>
            </a:r>
            <a:r>
              <a:rPr lang="en-US" sz="2800" dirty="0" err="1" smtClean="0">
                <a:latin typeface="AkzidenzGroteskBE-Regular"/>
              </a:rPr>
              <a:t>TEMP.High_salary</a:t>
            </a:r>
            <a:endParaRPr lang="en-US" sz="2800" dirty="0">
              <a:latin typeface="AkzidenzGroteskBE-Regular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b="1" dirty="0">
                <a:latin typeface="AkzidenzGroteskBE-Md"/>
              </a:rPr>
              <a:t>      AND </a:t>
            </a:r>
            <a:r>
              <a:rPr lang="en-US" sz="2800" dirty="0" err="1">
                <a:latin typeface="AkzidenzGroteskBE-Regular"/>
              </a:rPr>
              <a:t>EMPLOYEE.Dno</a:t>
            </a:r>
            <a:r>
              <a:rPr lang="en-US" sz="2800" dirty="0">
                <a:latin typeface="AkzidenzGroteskBE-Regular"/>
              </a:rPr>
              <a:t> </a:t>
            </a:r>
            <a:r>
              <a:rPr lang="en-US" sz="2800" dirty="0">
                <a:latin typeface="Minion-Regular"/>
              </a:rPr>
              <a:t>= </a:t>
            </a:r>
            <a:r>
              <a:rPr lang="en-US" sz="2800" dirty="0" err="1">
                <a:latin typeface="AkzidenzGroteskBE-Regular"/>
              </a:rPr>
              <a:t>TEMP.Dno</a:t>
            </a:r>
            <a:r>
              <a:rPr lang="en-US" sz="2800" dirty="0">
                <a:latin typeface="Minion-Regular"/>
              </a:rPr>
              <a:t>;</a:t>
            </a:r>
            <a:endParaRPr lang="en-IN" sz="2800" dirty="0"/>
          </a:p>
          <a:p>
            <a:pPr>
              <a:defRPr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915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20688"/>
            <a:ext cx="7772400" cy="5675312"/>
          </a:xfrm>
        </p:spPr>
        <p:txBody>
          <a:bodyPr>
            <a:normAutofit lnSpcReduction="10000"/>
          </a:bodyPr>
          <a:lstStyle/>
          <a:p>
            <a:pPr algn="just">
              <a:defRPr/>
            </a:pPr>
            <a:r>
              <a:rPr lang="en-US" sz="1800" dirty="0">
                <a:solidFill>
                  <a:srgbClr val="000000"/>
                </a:solidFill>
                <a:latin typeface="Minion-Regular"/>
              </a:rPr>
              <a:t>If multiple options for a join condition are possible, choose one that uses </a:t>
            </a:r>
            <a:r>
              <a:rPr lang="en-US" sz="1800" dirty="0" smtClean="0">
                <a:solidFill>
                  <a:srgbClr val="000000"/>
                </a:solidFill>
                <a:latin typeface="Minion-Regular"/>
              </a:rPr>
              <a:t>a clustering </a:t>
            </a:r>
            <a:r>
              <a:rPr lang="en-US" sz="1800" dirty="0">
                <a:solidFill>
                  <a:srgbClr val="000000"/>
                </a:solidFill>
                <a:latin typeface="Minion-Regular"/>
              </a:rPr>
              <a:t>index and avoid those that contain string comparisons. For example, assuming that the </a:t>
            </a:r>
            <a:r>
              <a:rPr lang="en-US" sz="1800" dirty="0">
                <a:solidFill>
                  <a:srgbClr val="000000"/>
                </a:solidFill>
                <a:latin typeface="AkzidenzGroteskBE-Regular"/>
              </a:rPr>
              <a:t>Name </a:t>
            </a:r>
            <a:r>
              <a:rPr lang="en-US" sz="1800" dirty="0">
                <a:solidFill>
                  <a:srgbClr val="000000"/>
                </a:solidFill>
                <a:latin typeface="Minion-Regular"/>
              </a:rPr>
              <a:t>attribute is a candidate key in </a:t>
            </a:r>
            <a:r>
              <a:rPr lang="en-US" sz="1800" dirty="0">
                <a:solidFill>
                  <a:srgbClr val="000000"/>
                </a:solidFill>
                <a:latin typeface="AkzidenzGroteskBE-Regular"/>
              </a:rPr>
              <a:t>EMPLOYEE </a:t>
            </a:r>
            <a:r>
              <a:rPr lang="en-US" sz="1800" dirty="0" smtClean="0">
                <a:solidFill>
                  <a:srgbClr val="000000"/>
                </a:solidFill>
                <a:latin typeface="Minion-Regular"/>
              </a:rPr>
              <a:t>and </a:t>
            </a:r>
            <a:r>
              <a:rPr lang="en-US" sz="1800" dirty="0" smtClean="0">
                <a:solidFill>
                  <a:srgbClr val="000000"/>
                </a:solidFill>
                <a:latin typeface="AkzidenzGroteskBE-Regular"/>
              </a:rPr>
              <a:t>STUDENT</a:t>
            </a:r>
            <a:r>
              <a:rPr lang="en-US" sz="1800" dirty="0">
                <a:solidFill>
                  <a:srgbClr val="000000"/>
                </a:solidFill>
                <a:latin typeface="Minion-Regular"/>
              </a:rPr>
              <a:t>, it is better to use </a:t>
            </a:r>
            <a:r>
              <a:rPr lang="en-US" sz="1800" dirty="0" err="1">
                <a:solidFill>
                  <a:srgbClr val="000000"/>
                </a:solidFill>
                <a:latin typeface="AkzidenzGroteskBE-Regular"/>
              </a:rPr>
              <a:t>EMPLOYEE.Ssn</a:t>
            </a:r>
            <a:r>
              <a:rPr lang="en-US" sz="1800" dirty="0">
                <a:solidFill>
                  <a:srgbClr val="000000"/>
                </a:solidFill>
                <a:latin typeface="AkzidenzGroteskBE-Regular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AkzidenzGroteskBE-Regular"/>
              </a:rPr>
              <a:t>STUDENT.Ssn</a:t>
            </a:r>
            <a:r>
              <a:rPr lang="en-US" sz="1800" dirty="0">
                <a:solidFill>
                  <a:srgbClr val="000000"/>
                </a:solidFill>
                <a:latin typeface="AkzidenzGroteskBE-Regular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inion-Regular"/>
              </a:rPr>
              <a:t>as a join condition</a:t>
            </a: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Minion-Regular"/>
              </a:rPr>
              <a:t>    </a:t>
            </a:r>
            <a:r>
              <a:rPr lang="en-US" sz="1800" dirty="0" smtClean="0">
                <a:solidFill>
                  <a:srgbClr val="000000"/>
                </a:solidFill>
                <a:latin typeface="Minion-Regular"/>
              </a:rPr>
              <a:t>  rather </a:t>
            </a:r>
            <a:r>
              <a:rPr lang="en-US" sz="1800" dirty="0">
                <a:solidFill>
                  <a:srgbClr val="000000"/>
                </a:solidFill>
                <a:latin typeface="Minion-Regular"/>
              </a:rPr>
              <a:t>than </a:t>
            </a:r>
            <a:r>
              <a:rPr lang="en-US" sz="1800" dirty="0" err="1">
                <a:solidFill>
                  <a:srgbClr val="000000"/>
                </a:solidFill>
                <a:latin typeface="AkzidenzGroteskBE-Regular"/>
              </a:rPr>
              <a:t>EMPLOYEE.Name</a:t>
            </a:r>
            <a:r>
              <a:rPr lang="en-US" sz="1800" dirty="0">
                <a:solidFill>
                  <a:srgbClr val="000000"/>
                </a:solidFill>
                <a:latin typeface="AkzidenzGroteskBE-Regular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inion-Regular"/>
              </a:rPr>
              <a:t>= </a:t>
            </a:r>
            <a:r>
              <a:rPr lang="en-US" sz="1800" dirty="0" err="1">
                <a:solidFill>
                  <a:srgbClr val="000000"/>
                </a:solidFill>
                <a:latin typeface="AkzidenzGroteskBE-Regular"/>
              </a:rPr>
              <a:t>STUDENT.Name</a:t>
            </a:r>
            <a:r>
              <a:rPr lang="en-US" sz="1800" dirty="0">
                <a:solidFill>
                  <a:srgbClr val="000000"/>
                </a:solidFill>
                <a:latin typeface="AkzidenzGroteskBE-Regular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inion-Regular"/>
              </a:rPr>
              <a:t>if </a:t>
            </a:r>
            <a:r>
              <a:rPr lang="en-US" sz="1800" dirty="0" err="1">
                <a:solidFill>
                  <a:srgbClr val="000000"/>
                </a:solidFill>
                <a:latin typeface="AkzidenzGroteskBE-Regular"/>
              </a:rPr>
              <a:t>Ssn</a:t>
            </a:r>
            <a:r>
              <a:rPr lang="en-US" sz="1800" dirty="0">
                <a:solidFill>
                  <a:srgbClr val="000000"/>
                </a:solidFill>
                <a:latin typeface="AkzidenzGroteskBE-Regular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inion-Regular"/>
              </a:rPr>
              <a:t>has a </a:t>
            </a:r>
            <a:r>
              <a:rPr lang="en-US" sz="1800" dirty="0" smtClean="0">
                <a:solidFill>
                  <a:srgbClr val="000000"/>
                </a:solidFill>
                <a:latin typeface="Minion-Regular"/>
              </a:rPr>
              <a:t>  clustering       </a:t>
            </a:r>
            <a:r>
              <a:rPr lang="en-US" sz="1800" dirty="0">
                <a:solidFill>
                  <a:srgbClr val="000000"/>
                </a:solidFill>
                <a:latin typeface="Minion-Regular"/>
              </a:rPr>
              <a:t>index in one or both tables.</a:t>
            </a:r>
          </a:p>
          <a:p>
            <a:pPr algn="just">
              <a:defRPr/>
            </a:pPr>
            <a:r>
              <a:rPr lang="en-US" sz="1800" dirty="0">
                <a:solidFill>
                  <a:srgbClr val="000000"/>
                </a:solidFill>
                <a:latin typeface="Minion-Regular"/>
              </a:rPr>
              <a:t>One idiosyncrasy with some query optimizers is that the order of tables </a:t>
            </a:r>
            <a:r>
              <a:rPr lang="en-US" sz="1800" dirty="0" smtClean="0">
                <a:solidFill>
                  <a:srgbClr val="000000"/>
                </a:solidFill>
                <a:latin typeface="Minion-Regular"/>
              </a:rPr>
              <a:t>in the </a:t>
            </a:r>
            <a:r>
              <a:rPr lang="en-US" sz="1800" dirty="0">
                <a:solidFill>
                  <a:srgbClr val="000000"/>
                </a:solidFill>
                <a:latin typeface="AkzidenzGroteskBE-Regular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Minion-Regular"/>
              </a:rPr>
              <a:t>-clause may affect the join processing. If that is the case, one </a:t>
            </a:r>
            <a:r>
              <a:rPr lang="en-US" sz="1800" dirty="0" smtClean="0">
                <a:solidFill>
                  <a:srgbClr val="000000"/>
                </a:solidFill>
                <a:latin typeface="Minion-Regular"/>
              </a:rPr>
              <a:t>may have </a:t>
            </a:r>
            <a:r>
              <a:rPr lang="en-US" sz="1800" dirty="0">
                <a:solidFill>
                  <a:srgbClr val="000000"/>
                </a:solidFill>
                <a:latin typeface="Minion-Regular"/>
              </a:rPr>
              <a:t>to switch this order so that the smaller of the two relations is </a:t>
            </a:r>
            <a:r>
              <a:rPr lang="en-US" sz="1800" dirty="0" smtClean="0">
                <a:solidFill>
                  <a:srgbClr val="000000"/>
                </a:solidFill>
                <a:latin typeface="Minion-Regular"/>
              </a:rPr>
              <a:t>scanned and </a:t>
            </a:r>
            <a:r>
              <a:rPr lang="en-US" sz="1800" dirty="0">
                <a:solidFill>
                  <a:srgbClr val="000000"/>
                </a:solidFill>
                <a:latin typeface="Minion-Regular"/>
              </a:rPr>
              <a:t>the larger relation is used with an appropriate index.</a:t>
            </a:r>
          </a:p>
          <a:p>
            <a:pPr algn="just">
              <a:defRPr/>
            </a:pPr>
            <a:r>
              <a:rPr lang="en-US" sz="1800" dirty="0">
                <a:solidFill>
                  <a:srgbClr val="000000"/>
                </a:solidFill>
                <a:latin typeface="Minion-Regular"/>
              </a:rPr>
              <a:t>Some query optimizers perform worse on nested queries compared to </a:t>
            </a:r>
            <a:r>
              <a:rPr lang="en-US" sz="1800" dirty="0" smtClean="0">
                <a:solidFill>
                  <a:srgbClr val="000000"/>
                </a:solidFill>
                <a:latin typeface="Minion-Regular"/>
              </a:rPr>
              <a:t>their  </a:t>
            </a:r>
            <a:r>
              <a:rPr lang="en-US" sz="1800" dirty="0">
                <a:solidFill>
                  <a:srgbClr val="000000"/>
                </a:solidFill>
                <a:latin typeface="Minion-Regular"/>
              </a:rPr>
              <a:t>equivalent unnested counterparts. There are four types of nested queries:</a:t>
            </a: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en-US" sz="1800" dirty="0">
                <a:solidFill>
                  <a:srgbClr val="808080"/>
                </a:solidFill>
                <a:latin typeface="ZapfDingbats"/>
              </a:rPr>
              <a:t>      ■ </a:t>
            </a:r>
            <a:r>
              <a:rPr lang="en-US" sz="1800" dirty="0">
                <a:solidFill>
                  <a:srgbClr val="000000"/>
                </a:solidFill>
                <a:latin typeface="Minion-Regular"/>
              </a:rPr>
              <a:t>Uncorrelated subqueries with aggregates in an inner query.</a:t>
            </a: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en-IN" sz="1800" dirty="0">
                <a:solidFill>
                  <a:srgbClr val="808080"/>
                </a:solidFill>
                <a:latin typeface="ZapfDingbats"/>
              </a:rPr>
              <a:t>      ■ </a:t>
            </a:r>
            <a:r>
              <a:rPr lang="en-IN" sz="1800" dirty="0">
                <a:solidFill>
                  <a:srgbClr val="000000"/>
                </a:solidFill>
                <a:latin typeface="Minion-Regular"/>
              </a:rPr>
              <a:t>Uncorrelated subqueries without aggregates.</a:t>
            </a: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en-US" sz="1800" dirty="0">
                <a:solidFill>
                  <a:srgbClr val="808080"/>
                </a:solidFill>
                <a:latin typeface="ZapfDingbats"/>
              </a:rPr>
              <a:t>      ■ </a:t>
            </a:r>
            <a:r>
              <a:rPr lang="en-US" sz="1800" dirty="0">
                <a:solidFill>
                  <a:srgbClr val="000000"/>
                </a:solidFill>
                <a:latin typeface="Minion-Regular"/>
              </a:rPr>
              <a:t>Correlated subqueries with aggregates in an inner query.</a:t>
            </a: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en-IN" sz="1800" dirty="0">
                <a:solidFill>
                  <a:srgbClr val="808080"/>
                </a:solidFill>
                <a:latin typeface="ZapfDingbats"/>
              </a:rPr>
              <a:t>      ■ </a:t>
            </a:r>
            <a:r>
              <a:rPr lang="en-IN" sz="1800" dirty="0">
                <a:solidFill>
                  <a:srgbClr val="000000"/>
                </a:solidFill>
                <a:latin typeface="Minion-Regular"/>
              </a:rPr>
              <a:t>Correlated subqueries without aggregates.</a:t>
            </a:r>
          </a:p>
          <a:p>
            <a:pPr algn="just">
              <a:defRPr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12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075" y="477838"/>
            <a:ext cx="7772400" cy="41148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Minion-Regular"/>
              </a:rPr>
              <a:t>Of the four types above, the first one typically presents no problem, since most query optimizers evaluate the inner query once. However, for a query of the second type, </a:t>
            </a:r>
            <a:r>
              <a:rPr lang="en-US" sz="1600" dirty="0" smtClean="0">
                <a:solidFill>
                  <a:srgbClr val="000000"/>
                </a:solidFill>
                <a:latin typeface="Minion-Regular"/>
              </a:rPr>
              <a:t>most </a:t>
            </a:r>
            <a:r>
              <a:rPr lang="en-US" sz="1600" dirty="0">
                <a:solidFill>
                  <a:srgbClr val="000000"/>
                </a:solidFill>
                <a:latin typeface="Minion-Regular"/>
              </a:rPr>
              <a:t>query optimizers may not use an index on </a:t>
            </a:r>
            <a:r>
              <a:rPr lang="en-US" sz="1600" dirty="0" err="1">
                <a:solidFill>
                  <a:srgbClr val="000000"/>
                </a:solidFill>
                <a:latin typeface="AkzidenzGroteskBE-Regular"/>
              </a:rPr>
              <a:t>Dno</a:t>
            </a:r>
            <a:r>
              <a:rPr lang="en-US" sz="1600" dirty="0">
                <a:solidFill>
                  <a:srgbClr val="000000"/>
                </a:solidFill>
                <a:latin typeface="AkzidenzGroteskBE-Regular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inion-Regular"/>
              </a:rPr>
              <a:t>in </a:t>
            </a:r>
            <a:r>
              <a:rPr lang="en-US" sz="1600" dirty="0">
                <a:solidFill>
                  <a:srgbClr val="000000"/>
                </a:solidFill>
                <a:latin typeface="AkzidenzGroteskBE-Regular"/>
              </a:rPr>
              <a:t>EMPLOYEE</a:t>
            </a:r>
            <a:r>
              <a:rPr lang="en-US" sz="1600" dirty="0">
                <a:solidFill>
                  <a:srgbClr val="000000"/>
                </a:solidFill>
                <a:latin typeface="Minion-Regular"/>
              </a:rPr>
              <a:t>. However, the same optimizers may do so if the query is written as an unnested query. Transformation of correlated subqueries may involve setting temporary tables</a:t>
            </a:r>
            <a:r>
              <a:rPr lang="en-US" sz="1600" dirty="0" smtClean="0">
                <a:solidFill>
                  <a:srgbClr val="000000"/>
                </a:solidFill>
                <a:latin typeface="Minion-Regular"/>
              </a:rPr>
              <a:t>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rgbClr val="000000"/>
                </a:solidFill>
                <a:latin typeface="Minion-Regular"/>
              </a:rPr>
              <a:t> </a:t>
            </a:r>
            <a:endParaRPr lang="en-US" sz="1600" dirty="0">
              <a:solidFill>
                <a:srgbClr val="000000"/>
              </a:solidFill>
              <a:latin typeface="Minion-Regular"/>
            </a:endParaRPr>
          </a:p>
          <a:p>
            <a:pPr>
              <a:defRPr/>
            </a:pPr>
            <a:r>
              <a:rPr lang="en-US" sz="1800" dirty="0">
                <a:latin typeface="Minion-Regular"/>
              </a:rPr>
              <a:t>Finally, many applications are based on views that define the data of </a:t>
            </a:r>
            <a:r>
              <a:rPr lang="en-US" sz="1800" dirty="0" smtClean="0">
                <a:latin typeface="Minion-Regular"/>
              </a:rPr>
              <a:t>interest to </a:t>
            </a:r>
            <a:r>
              <a:rPr lang="en-US" sz="1800" dirty="0">
                <a:latin typeface="Minion-Regular"/>
              </a:rPr>
              <a:t>those applications. Sometimes, these views become overkill, because </a:t>
            </a:r>
            <a:r>
              <a:rPr lang="en-US" sz="1800" dirty="0" smtClean="0">
                <a:latin typeface="Minion-Regular"/>
              </a:rPr>
              <a:t>a query </a:t>
            </a:r>
            <a:r>
              <a:rPr lang="en-US" sz="1800" dirty="0">
                <a:latin typeface="Minion-Regular"/>
              </a:rPr>
              <a:t>may be posed directly against a base table, rather than going through </a:t>
            </a:r>
            <a:r>
              <a:rPr lang="en-US" sz="1800" dirty="0" smtClean="0">
                <a:latin typeface="Minion-Regular"/>
              </a:rPr>
              <a:t>a view </a:t>
            </a:r>
            <a:r>
              <a:rPr lang="en-US" sz="1800" dirty="0">
                <a:latin typeface="Minion-Regular"/>
              </a:rPr>
              <a:t>that is defined by a </a:t>
            </a:r>
            <a:r>
              <a:rPr lang="en-US" sz="1800" dirty="0" smtClean="0">
                <a:latin typeface="AkzidenzGroteskBE-Regular"/>
              </a:rPr>
              <a:t>JOIN.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8425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769</Words>
  <Application>Microsoft Office PowerPoint</Application>
  <PresentationFormat>On-screen Show (4:3)</PresentationFormat>
  <Paragraphs>58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Tuning</vt:lpstr>
      <vt:lpstr>Physical Database Tuning</vt:lpstr>
      <vt:lpstr>Design Decisions about Indexing</vt:lpstr>
      <vt:lpstr>Query Tuning</vt:lpstr>
      <vt:lpstr>Situations for requirement of query tuning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harrsha</dc:creator>
  <cp:lastModifiedBy>Admin</cp:lastModifiedBy>
  <cp:revision>2</cp:revision>
  <dcterms:created xsi:type="dcterms:W3CDTF">2024-11-05T10:33:23Z</dcterms:created>
  <dcterms:modified xsi:type="dcterms:W3CDTF">2024-11-15T09:52:04Z</dcterms:modified>
</cp:coreProperties>
</file>