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43"/>
  </p:notesMasterIdLst>
  <p:handoutMasterIdLst>
    <p:handoutMasterId r:id="rId44"/>
  </p:handoutMasterIdLst>
  <p:sldIdLst>
    <p:sldId id="258" r:id="rId2"/>
    <p:sldId id="360" r:id="rId3"/>
    <p:sldId id="259" r:id="rId4"/>
    <p:sldId id="260" r:id="rId5"/>
    <p:sldId id="261" r:id="rId6"/>
    <p:sldId id="262" r:id="rId7"/>
    <p:sldId id="264" r:id="rId8"/>
    <p:sldId id="265" r:id="rId9"/>
    <p:sldId id="266" r:id="rId10"/>
    <p:sldId id="267" r:id="rId11"/>
    <p:sldId id="268" r:id="rId12"/>
    <p:sldId id="269" r:id="rId13"/>
    <p:sldId id="270" r:id="rId14"/>
    <p:sldId id="271" r:id="rId15"/>
    <p:sldId id="272" r:id="rId16"/>
    <p:sldId id="321" r:id="rId17"/>
    <p:sldId id="274" r:id="rId18"/>
    <p:sldId id="275" r:id="rId19"/>
    <p:sldId id="276" r:id="rId20"/>
    <p:sldId id="277" r:id="rId21"/>
    <p:sldId id="278" r:id="rId22"/>
    <p:sldId id="279" r:id="rId23"/>
    <p:sldId id="332" r:id="rId24"/>
    <p:sldId id="333" r:id="rId25"/>
    <p:sldId id="334" r:id="rId26"/>
    <p:sldId id="335" r:id="rId27"/>
    <p:sldId id="339" r:id="rId28"/>
    <p:sldId id="340" r:id="rId29"/>
    <p:sldId id="342" r:id="rId30"/>
    <p:sldId id="344" r:id="rId31"/>
    <p:sldId id="345" r:id="rId32"/>
    <p:sldId id="347" r:id="rId33"/>
    <p:sldId id="348" r:id="rId34"/>
    <p:sldId id="350" r:id="rId35"/>
    <p:sldId id="352" r:id="rId36"/>
    <p:sldId id="353" r:id="rId37"/>
    <p:sldId id="355" r:id="rId38"/>
    <p:sldId id="356" r:id="rId39"/>
    <p:sldId id="357" r:id="rId40"/>
    <p:sldId id="358" r:id="rId41"/>
    <p:sldId id="359" r:id="rId42"/>
  </p:sldIdLst>
  <p:sldSz cx="9144000" cy="6858000" type="screen4x3"/>
  <p:notesSz cx="7315200" cy="9601200"/>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960">
          <p15:clr>
            <a:srgbClr val="A4A3A4"/>
          </p15:clr>
        </p15:guide>
        <p15:guide id="2" orient="horz" pos="1104">
          <p15:clr>
            <a:srgbClr val="A4A3A4"/>
          </p15:clr>
        </p15:guide>
        <p15:guide id="3" orient="horz" pos="480">
          <p15:clr>
            <a:srgbClr val="A4A3A4"/>
          </p15:clr>
        </p15:guide>
        <p15:guide id="4" orient="horz" pos="3456">
          <p15:clr>
            <a:srgbClr val="A4A3A4"/>
          </p15:clr>
        </p15:guide>
        <p15:guide id="5" pos="528">
          <p15:clr>
            <a:srgbClr val="A4A3A4"/>
          </p15:clr>
        </p15:guide>
        <p15:guide id="6" pos="384">
          <p15:clr>
            <a:srgbClr val="A4A3A4"/>
          </p15:clr>
        </p15:guide>
        <p15:guide id="7" pos="2592">
          <p15:clr>
            <a:srgbClr val="A4A3A4"/>
          </p15:clr>
        </p15:guide>
        <p15:guide id="8" pos="3168">
          <p15:clr>
            <a:srgbClr val="A4A3A4"/>
          </p15:clr>
        </p15:guide>
        <p15:guide id="9" pos="4032">
          <p15:clr>
            <a:srgbClr val="A4A3A4"/>
          </p15:clr>
        </p15:guide>
      </p15:sldGuideLst>
    </p:ext>
    <p:ext uri="{2D200454-40CA-4A62-9FC3-DE9A4176ACB9}">
      <p15:notesGuideLst xmlns="" xmlns:p15="http://schemas.microsoft.com/office/powerpoint/2012/main">
        <p15:guide id="1" orient="horz" pos="288">
          <p15:clr>
            <a:srgbClr val="A4A3A4"/>
          </p15:clr>
        </p15:guide>
        <p15:guide id="2" orient="horz" pos="3408">
          <p15:clr>
            <a:srgbClr val="A4A3A4"/>
          </p15:clr>
        </p15:guide>
        <p15:guide id="3" pos="336">
          <p15:clr>
            <a:srgbClr val="A4A3A4"/>
          </p15:clr>
        </p15:guide>
        <p15:guide id="4" pos="576">
          <p15:clr>
            <a:srgbClr val="A4A3A4"/>
          </p15:clr>
        </p15:guide>
        <p15:guide id="5" pos="384">
          <p15:clr>
            <a:srgbClr val="A4A3A4"/>
          </p15:clr>
        </p15:guide>
        <p15:guide id="6" pos="432">
          <p15:clr>
            <a:srgbClr val="A4A3A4"/>
          </p15:clr>
        </p15:guide>
        <p15:guide id="7" pos="6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CC6600"/>
    <a:srgbClr val="FFCC66"/>
    <a:srgbClr val="CC9900"/>
    <a:srgbClr val="006699"/>
    <a:srgbClr val="CC3300"/>
    <a:srgbClr val="00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843" autoAdjust="0"/>
    <p:restoredTop sz="81117" autoAdjust="0"/>
  </p:normalViewPr>
  <p:slideViewPr>
    <p:cSldViewPr>
      <p:cViewPr>
        <p:scale>
          <a:sx n="43" d="100"/>
          <a:sy n="43" d="100"/>
        </p:scale>
        <p:origin x="-1932" y="-762"/>
      </p:cViewPr>
      <p:guideLst>
        <p:guide orient="horz" pos="960"/>
        <p:guide orient="horz" pos="1104"/>
        <p:guide orient="horz" pos="480"/>
        <p:guide orient="horz" pos="3456"/>
        <p:guide pos="528"/>
        <p:guide pos="384"/>
        <p:guide pos="2592"/>
        <p:guide pos="3168"/>
        <p:guide pos="4032"/>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Lst>
  </p:outlineViewPr>
  <p:notesTextViewPr>
    <p:cViewPr>
      <p:scale>
        <a:sx n="100" d="100"/>
        <a:sy n="100" d="100"/>
      </p:scale>
      <p:origin x="0" y="0"/>
    </p:cViewPr>
  </p:notesTextViewPr>
  <p:sorterViewPr>
    <p:cViewPr>
      <p:scale>
        <a:sx n="66" d="100"/>
        <a:sy n="66" d="100"/>
      </p:scale>
      <p:origin x="0" y="1170"/>
    </p:cViewPr>
  </p:sorterViewPr>
  <p:notesViewPr>
    <p:cSldViewPr>
      <p:cViewPr>
        <p:scale>
          <a:sx n="100" d="100"/>
          <a:sy n="100" d="100"/>
        </p:scale>
        <p:origin x="-636" y="2790"/>
      </p:cViewPr>
      <p:guideLst>
        <p:guide orient="horz" pos="288"/>
        <p:guide orient="horz" pos="3408"/>
        <p:guide pos="336"/>
        <p:guide pos="576"/>
        <p:guide pos="384"/>
        <p:guide pos="432"/>
        <p:guide pos="62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_rels/viewProps.xml.rels><?xml version="1.0" encoding="UTF-8" standalone="yes"?>
<Relationships xmlns="http://schemas.openxmlformats.org/package/2006/relationships"><Relationship Id="rId8" Type="http://schemas.openxmlformats.org/officeDocument/2006/relationships/slide" Target="slides/slide17.xml"/><Relationship Id="rId13" Type="http://schemas.openxmlformats.org/officeDocument/2006/relationships/slide" Target="slides/slide29.xml"/><Relationship Id="rId18" Type="http://schemas.openxmlformats.org/officeDocument/2006/relationships/slide" Target="slides/slide37.xml"/><Relationship Id="rId3" Type="http://schemas.openxmlformats.org/officeDocument/2006/relationships/slide" Target="slides/slide8.xml"/><Relationship Id="rId7" Type="http://schemas.openxmlformats.org/officeDocument/2006/relationships/slide" Target="slides/slide15.xml"/><Relationship Id="rId12" Type="http://schemas.openxmlformats.org/officeDocument/2006/relationships/slide" Target="slides/slide27.xml"/><Relationship Id="rId17" Type="http://schemas.openxmlformats.org/officeDocument/2006/relationships/slide" Target="slides/slide35.xml"/><Relationship Id="rId2" Type="http://schemas.openxmlformats.org/officeDocument/2006/relationships/slide" Target="slides/slide7.xml"/><Relationship Id="rId16" Type="http://schemas.openxmlformats.org/officeDocument/2006/relationships/slide" Target="slides/slide34.xml"/><Relationship Id="rId1" Type="http://schemas.openxmlformats.org/officeDocument/2006/relationships/slide" Target="slides/slide4.xml"/><Relationship Id="rId6" Type="http://schemas.openxmlformats.org/officeDocument/2006/relationships/slide" Target="slides/slide14.xml"/><Relationship Id="rId11" Type="http://schemas.openxmlformats.org/officeDocument/2006/relationships/slide" Target="slides/slide25.xml"/><Relationship Id="rId5" Type="http://schemas.openxmlformats.org/officeDocument/2006/relationships/slide" Target="slides/slide11.xml"/><Relationship Id="rId15" Type="http://schemas.openxmlformats.org/officeDocument/2006/relationships/slide" Target="slides/slide33.xml"/><Relationship Id="rId10" Type="http://schemas.openxmlformats.org/officeDocument/2006/relationships/slide" Target="slides/slide24.xml"/><Relationship Id="rId19" Type="http://schemas.openxmlformats.org/officeDocument/2006/relationships/slide" Target="slides/slide38.xml"/><Relationship Id="rId4" Type="http://schemas.openxmlformats.org/officeDocument/2006/relationships/slide" Target="slides/slide9.xml"/><Relationship Id="rId9" Type="http://schemas.openxmlformats.org/officeDocument/2006/relationships/slide" Target="slides/slide18.xml"/><Relationship Id="rId14" Type="http://schemas.openxmlformats.org/officeDocument/2006/relationships/slide" Target="slides/slide3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16865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8" tIns="48329" rIns="96658" bIns="48329" numCol="1" anchor="t" anchorCtr="0" compatLnSpc="1">
            <a:prstTxWarp prst="textNoShape">
              <a:avLst/>
            </a:prstTxWarp>
          </a:bodyPr>
          <a:lstStyle>
            <a:lvl1pPr algn="l" defTabSz="966788" eaLnBrk="1" hangingPunct="1">
              <a:spcBef>
                <a:spcPct val="0"/>
              </a:spcBef>
              <a:buClr>
                <a:srgbClr val="000000"/>
              </a:buClr>
              <a:buFont typeface="Arial" panose="020B0604020202020204" pitchFamily="34" charset="0"/>
              <a:buNone/>
              <a:defRPr sz="1200" smtClean="0"/>
            </a:lvl1pPr>
          </a:lstStyle>
          <a:p>
            <a:pPr>
              <a:defRPr/>
            </a:pPr>
            <a:endParaRPr lang="en-US"/>
          </a:p>
        </p:txBody>
      </p:sp>
      <p:sp>
        <p:nvSpPr>
          <p:cNvPr id="115715" name="Rectangle 3"/>
          <p:cNvSpPr>
            <a:spLocks noGrp="1" noChangeArrowheads="1"/>
          </p:cNvSpPr>
          <p:nvPr>
            <p:ph type="dt" sz="quarter" idx="1"/>
          </p:nvPr>
        </p:nvSpPr>
        <p:spPr bwMode="auto">
          <a:xfrm>
            <a:off x="4146550" y="0"/>
            <a:ext cx="316865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8" tIns="48329" rIns="96658" bIns="48329" numCol="1" anchor="t" anchorCtr="0" compatLnSpc="1">
            <a:prstTxWarp prst="textNoShape">
              <a:avLst/>
            </a:prstTxWarp>
          </a:bodyPr>
          <a:lstStyle>
            <a:lvl1pPr algn="r" defTabSz="966788" eaLnBrk="1" hangingPunct="1">
              <a:spcBef>
                <a:spcPct val="0"/>
              </a:spcBef>
              <a:buClr>
                <a:srgbClr val="000000"/>
              </a:buClr>
              <a:buFont typeface="Arial" panose="020B0604020202020204" pitchFamily="34" charset="0"/>
              <a:buNone/>
              <a:defRPr sz="1200" smtClean="0"/>
            </a:lvl1pPr>
          </a:lstStyle>
          <a:p>
            <a:pPr>
              <a:defRPr/>
            </a:pPr>
            <a:endParaRPr lang="en-US"/>
          </a:p>
        </p:txBody>
      </p:sp>
      <p:sp>
        <p:nvSpPr>
          <p:cNvPr id="115716" name="Rectangle 4"/>
          <p:cNvSpPr>
            <a:spLocks noGrp="1" noChangeArrowheads="1"/>
          </p:cNvSpPr>
          <p:nvPr>
            <p:ph type="ftr" sz="quarter" idx="2"/>
          </p:nvPr>
        </p:nvSpPr>
        <p:spPr bwMode="auto">
          <a:xfrm>
            <a:off x="0" y="9121775"/>
            <a:ext cx="316865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8" tIns="48329" rIns="96658" bIns="48329" numCol="1" anchor="b" anchorCtr="0" compatLnSpc="1">
            <a:prstTxWarp prst="textNoShape">
              <a:avLst/>
            </a:prstTxWarp>
          </a:bodyPr>
          <a:lstStyle>
            <a:lvl1pPr algn="l" defTabSz="966788" eaLnBrk="1" hangingPunct="1">
              <a:spcBef>
                <a:spcPct val="0"/>
              </a:spcBef>
              <a:buClr>
                <a:srgbClr val="000000"/>
              </a:buClr>
              <a:buFont typeface="Arial" panose="020B0604020202020204" pitchFamily="34" charset="0"/>
              <a:buNone/>
              <a:defRPr sz="1200" smtClean="0"/>
            </a:lvl1pPr>
          </a:lstStyle>
          <a:p>
            <a:pPr>
              <a:defRPr/>
            </a:pPr>
            <a:endParaRPr lang="en-US"/>
          </a:p>
        </p:txBody>
      </p:sp>
      <p:sp>
        <p:nvSpPr>
          <p:cNvPr id="115717" name="Rectangle 5"/>
          <p:cNvSpPr>
            <a:spLocks noGrp="1" noChangeArrowheads="1"/>
          </p:cNvSpPr>
          <p:nvPr>
            <p:ph type="sldNum" sz="quarter" idx="3"/>
          </p:nvPr>
        </p:nvSpPr>
        <p:spPr bwMode="auto">
          <a:xfrm>
            <a:off x="4146550" y="9121775"/>
            <a:ext cx="316865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8" tIns="48329" rIns="96658" bIns="48329" numCol="1" anchor="b" anchorCtr="0" compatLnSpc="1">
            <a:prstTxWarp prst="textNoShape">
              <a:avLst/>
            </a:prstTxWarp>
          </a:bodyPr>
          <a:lstStyle>
            <a:lvl1pPr algn="r" defTabSz="966788" eaLnBrk="1" hangingPunct="1">
              <a:spcBef>
                <a:spcPct val="0"/>
              </a:spcBef>
              <a:buClr>
                <a:srgbClr val="000000"/>
              </a:buClr>
              <a:buFont typeface="Arial" panose="020B0604020202020204" pitchFamily="34" charset="0"/>
              <a:buNone/>
              <a:defRPr sz="1200" smtClean="0"/>
            </a:lvl1pPr>
          </a:lstStyle>
          <a:p>
            <a:pPr>
              <a:defRPr/>
            </a:pPr>
            <a:fld id="{4BDB93FD-C2E8-4D98-B1DC-1510026CFA32}" type="slidenum">
              <a:rPr lang="en-US"/>
              <a:pPr>
                <a:defRPr/>
              </a:pPr>
              <a:t>‹#›</a:t>
            </a:fld>
            <a:endParaRPr lang="en-US"/>
          </a:p>
        </p:txBody>
      </p:sp>
    </p:spTree>
    <p:extLst>
      <p:ext uri="{BB962C8B-B14F-4D97-AF65-F5344CB8AC3E}">
        <p14:creationId xmlns:p14="http://schemas.microsoft.com/office/powerpoint/2010/main" val="314719063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Slide_Image_Placeholder"/>
          <p:cNvSpPr>
            <a:spLocks noGrp="1" noRot="1" noChangeAspect="1" noChangeArrowheads="1" noTextEdit="1"/>
          </p:cNvSpPr>
          <p:nvPr>
            <p:ph type="sldImg" idx="2"/>
          </p:nvPr>
        </p:nvSpPr>
        <p:spPr bwMode="auto">
          <a:xfrm>
            <a:off x="536575" y="479425"/>
            <a:ext cx="6242050" cy="46815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Notes_TextBox_Placeholder"/>
          <p:cNvSpPr>
            <a:spLocks noGrp="1" noChangeArrowheads="1"/>
          </p:cNvSpPr>
          <p:nvPr>
            <p:ph type="body" sz="quarter" idx="3"/>
          </p:nvPr>
        </p:nvSpPr>
        <p:spPr bwMode="auto">
          <a:xfrm>
            <a:off x="477838" y="5400675"/>
            <a:ext cx="6359525"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425" tIns="13425" rIns="13425" bIns="1342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6" name="Rectangle 10"/>
          <p:cNvSpPr>
            <a:spLocks noGrp="1" noChangeArrowheads="1"/>
          </p:cNvSpPr>
          <p:nvPr>
            <p:ph type="ftr" sz="quarter" idx="4"/>
          </p:nvPr>
        </p:nvSpPr>
        <p:spPr bwMode="auto">
          <a:xfrm>
            <a:off x="477838" y="9310688"/>
            <a:ext cx="6359525" cy="23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052" tIns="47526" rIns="95052" bIns="47526" numCol="1" anchor="b" anchorCtr="0" compatLnSpc="1">
            <a:prstTxWarp prst="textNoShape">
              <a:avLst/>
            </a:prstTxWarp>
          </a:bodyPr>
          <a:lstStyle>
            <a:lvl1pPr algn="ctr" defTabSz="950913" eaLnBrk="1" hangingPunct="1">
              <a:spcBef>
                <a:spcPct val="0"/>
              </a:spcBef>
              <a:buClrTx/>
              <a:buFontTx/>
              <a:buNone/>
              <a:defRPr sz="1100" smtClean="0">
                <a:solidFill>
                  <a:srgbClr val="000000"/>
                </a:solidFill>
                <a:cs typeface="Arial" panose="020B0604020202020204" pitchFamily="34" charset="0"/>
              </a:defRPr>
            </a:lvl1pPr>
          </a:lstStyle>
          <a:p>
            <a:pPr>
              <a:defRPr/>
            </a:pPr>
            <a:r>
              <a:rPr lang="en-US"/>
              <a:t>Oracle Database 11</a:t>
            </a:r>
            <a:r>
              <a:rPr lang="en-US" i="1"/>
              <a:t>g</a:t>
            </a:r>
            <a:r>
              <a:rPr lang="en-US"/>
              <a:t>: SQL Fundamentals I</a:t>
            </a:r>
            <a:r>
              <a:rPr lang="en-US">
                <a:solidFill>
                  <a:schemeClr val="tx1"/>
                </a:solidFill>
                <a:cs typeface="+mn-cs"/>
              </a:rPr>
              <a:t>   3 - </a:t>
            </a:r>
            <a:fld id="{875F0C50-D317-42E8-8B1C-1B6120BEC413}" type="slidenum">
              <a:rPr lang="en-US">
                <a:solidFill>
                  <a:schemeClr val="tx1"/>
                </a:solidFill>
                <a:cs typeface="+mn-cs"/>
              </a:rPr>
              <a:pPr>
                <a:defRPr/>
              </a:pPr>
              <a:t>‹#›</a:t>
            </a:fld>
            <a:endParaRPr lang="en-US">
              <a:solidFill>
                <a:schemeClr val="tx1"/>
              </a:solidFill>
              <a:cs typeface="+mn-cs"/>
            </a:endParaRPr>
          </a:p>
        </p:txBody>
      </p:sp>
    </p:spTree>
    <p:extLst>
      <p:ext uri="{BB962C8B-B14F-4D97-AF65-F5344CB8AC3E}">
        <p14:creationId xmlns:p14="http://schemas.microsoft.com/office/powerpoint/2010/main" val="3180208992"/>
      </p:ext>
    </p:extLst>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50000"/>
      </a:spcBef>
      <a:spcAft>
        <a:spcPct val="0"/>
      </a:spcAft>
      <a:buSzPct val="100000"/>
      <a:buFont typeface="Arial" panose="020B0604020202020204" pitchFamily="34" charset="0"/>
      <a:defRPr sz="1200" b="1" kern="1200">
        <a:solidFill>
          <a:schemeClr val="tx1"/>
        </a:solidFill>
        <a:latin typeface="Arial" panose="020B0604020202020204" pitchFamily="34" charset="0"/>
        <a:ea typeface="+mn-ea"/>
        <a:cs typeface="+mn-cs"/>
      </a:defRPr>
    </a:lvl1pPr>
    <a:lvl2pPr marL="114300" algn="l" defTabSz="457200" rtl="0" eaLnBrk="0" fontAlgn="base" hangingPunct="0">
      <a:spcBef>
        <a:spcPct val="25000"/>
      </a:spcBef>
      <a:spcAft>
        <a:spcPct val="0"/>
      </a:spcAft>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400050" indent="-171450" algn="l" defTabSz="457200" rtl="0" eaLnBrk="0" fontAlgn="base" hangingPunct="0">
      <a:spcBef>
        <a:spcPct val="0"/>
      </a:spcBef>
      <a:spcAft>
        <a:spcPct val="0"/>
      </a:spcAft>
      <a:buSzPct val="100000"/>
      <a:buFont typeface="Times New Roman" panose="02020603050405020304" pitchFamily="18" charset="0"/>
      <a:buChar char="•"/>
      <a:defRPr sz="1200" kern="1200">
        <a:solidFill>
          <a:srgbClr val="000000"/>
        </a:solidFill>
        <a:latin typeface="Times New Roman" panose="02020603050405020304" pitchFamily="18" charset="0"/>
        <a:ea typeface="+mn-ea"/>
        <a:cs typeface="+mn-cs"/>
      </a:defRPr>
    </a:lvl3pPr>
    <a:lvl4pPr marL="685800" indent="-171450" algn="l" defTabSz="457200" rtl="0" eaLnBrk="0" fontAlgn="base" hangingPunct="0">
      <a:spcBef>
        <a:spcPct val="0"/>
      </a:spcBef>
      <a:spcAft>
        <a:spcPct val="0"/>
      </a:spcAft>
      <a:buSzPct val="100000"/>
      <a:buFont typeface="Times New Roman" panose="02020603050405020304" pitchFamily="18" charset="0"/>
      <a:buChar char="-"/>
      <a:defRPr sz="1200" kern="1200">
        <a:solidFill>
          <a:srgbClr val="000000"/>
        </a:solidFill>
        <a:latin typeface="Times New Roman" panose="02020603050405020304" pitchFamily="18" charset="0"/>
        <a:ea typeface="+mn-ea"/>
        <a:cs typeface="+mn-cs"/>
      </a:defRPr>
    </a:lvl4pPr>
    <a:lvl5pPr marL="857250" algn="l" defTabSz="457200" rtl="0" eaLnBrk="0" fontAlgn="base" hangingPunct="0">
      <a:spcBef>
        <a:spcPct val="0"/>
      </a:spcBef>
      <a:spcAft>
        <a:spcPct val="0"/>
      </a:spcAft>
      <a:buSzPct val="100000"/>
      <a:buFont typeface="Times New Roman" panose="02020603050405020304" pitchFamily="18" charset="0"/>
      <a:defRPr sz="1100" kern="1200">
        <a:solidFill>
          <a:srgbClr val="000000"/>
        </a:solidFill>
        <a:latin typeface="Courier New" panose="02070309020205020404" pitchFamily="49"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oleObject" Target="../embeddings/oleObject2.bin"/></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vmlDrawing" Target="../drawings/vmlDrawing3.vml"/><Relationship Id="rId5" Type="http://schemas.openxmlformats.org/officeDocument/2006/relationships/image" Target="../media/image13.wmf"/><Relationship Id="rId4" Type="http://schemas.openxmlformats.org/officeDocument/2006/relationships/oleObject" Target="../embeddings/oleObject3.bin"/></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vmlDrawing" Target="../drawings/vmlDrawing4.vml"/><Relationship Id="rId5" Type="http://schemas.openxmlformats.org/officeDocument/2006/relationships/image" Target="../media/image15.wmf"/><Relationship Id="rId4" Type="http://schemas.openxmlformats.org/officeDocument/2006/relationships/oleObject" Target="../embeddings/oleObject4.bin"/></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vmlDrawing" Target="../drawings/vmlDrawing5.vml"/><Relationship Id="rId5" Type="http://schemas.openxmlformats.org/officeDocument/2006/relationships/image" Target="../media/image19.wmf"/><Relationship Id="rId4" Type="http://schemas.openxmlformats.org/officeDocument/2006/relationships/oleObject" Target="../embeddings/oleObject5.bin"/></Relationships>
</file>

<file path=ppt/notesSlides/_rels/note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vmlDrawing" Target="../drawings/vmlDrawing6.vml"/><Relationship Id="rId5" Type="http://schemas.openxmlformats.org/officeDocument/2006/relationships/image" Target="../media/image21.wmf"/><Relationship Id="rId4" Type="http://schemas.openxmlformats.org/officeDocument/2006/relationships/oleObject" Target="../embeddings/oleObject6.bin"/></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vmlDrawing" Target="../drawings/vmlDrawing7.vml"/><Relationship Id="rId5" Type="http://schemas.openxmlformats.org/officeDocument/2006/relationships/image" Target="../media/image28.wmf"/><Relationship Id="rId4" Type="http://schemas.openxmlformats.org/officeDocument/2006/relationships/oleObject" Target="../embeddings/oleObject7.bin"/></Relationships>
</file>

<file path=ppt/notesSlides/_rels/notesSlide38.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vmlDrawing" Target="../drawings/vmlDrawing8.vml"/><Relationship Id="rId5" Type="http://schemas.openxmlformats.org/officeDocument/2006/relationships/image" Target="../media/image29.wmf"/><Relationship Id="rId4" Type="http://schemas.openxmlformats.org/officeDocument/2006/relationships/oleObject" Target="../embeddings/oleObject8.bin"/></Relationships>
</file>

<file path=ppt/notesSlides/_rels/note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image" Target="../media/image32.png"/></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image" Target="../media/image3.png"/></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477838" y="5400675"/>
            <a:ext cx="6359525" cy="3663950"/>
          </a:xfrm>
          <a:noFill/>
        </p:spPr>
        <p:txBody>
          <a:bodyPr/>
          <a:lstStyle/>
          <a:p>
            <a:pPr eaLnBrk="1" hangingPunct="1"/>
            <a:endParaRPr lang="en-US" dirty="0" smtClean="0">
              <a:latin typeface="Courier New" panose="02070309020205020404" pitchFamily="49" charset="0"/>
            </a:endParaRPr>
          </a:p>
        </p:txBody>
      </p:sp>
    </p:spTree>
    <p:extLst>
      <p:ext uri="{BB962C8B-B14F-4D97-AF65-F5344CB8AC3E}">
        <p14:creationId xmlns:p14="http://schemas.microsoft.com/office/powerpoint/2010/main" val="2205232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xfrm>
            <a:off x="477838" y="5400675"/>
            <a:ext cx="6359525" cy="3663950"/>
          </a:xfrm>
          <a:noFill/>
        </p:spPr>
        <p:txBody>
          <a:bodyPr/>
          <a:lstStyle/>
          <a:p>
            <a:pPr eaLnBrk="1" hangingPunct="1"/>
            <a:r>
              <a:rPr lang="en-US" smtClean="0"/>
              <a:t>Using the Character-Manipulation Functions</a:t>
            </a:r>
          </a:p>
          <a:p>
            <a:pPr lvl="1" eaLnBrk="1" hangingPunct="1"/>
            <a:r>
              <a:rPr lang="en-US" smtClean="0"/>
              <a:t>The slide example displays employee first names and last names joined together, the length of the employee last name, and the numeric position of the letter “a” in the employee last name for all employees who have the string, </a:t>
            </a:r>
            <a:r>
              <a:rPr lang="en-US" smtClean="0">
                <a:latin typeface="Courier New" panose="02070309020205020404" pitchFamily="49" charset="0"/>
              </a:rPr>
              <a:t>REP</a:t>
            </a:r>
            <a:r>
              <a:rPr lang="en-US" smtClean="0"/>
              <a:t>, contained in the job ID starting at the fourth position of the job ID.</a:t>
            </a:r>
          </a:p>
          <a:p>
            <a:pPr lvl="1" eaLnBrk="1" hangingPunct="1"/>
            <a:r>
              <a:rPr lang="en-US" b="1" smtClean="0"/>
              <a:t>Example:</a:t>
            </a:r>
          </a:p>
          <a:p>
            <a:pPr lvl="1" eaLnBrk="1" hangingPunct="1"/>
            <a:r>
              <a:rPr lang="en-US" smtClean="0"/>
              <a:t>Modify the SQL statement in the slide to display the data for those employees whose last names end with the letter “n.”</a:t>
            </a:r>
            <a:endParaRPr lang="en-US" sz="500" smtClean="0"/>
          </a:p>
          <a:p>
            <a:pPr lvl="4" eaLnBrk="1" hangingPunct="1"/>
            <a:r>
              <a:rPr lang="en-US" smtClean="0"/>
              <a:t>SELECT employee_id, CONCAT(first_name, last_name) NAME,</a:t>
            </a:r>
          </a:p>
          <a:p>
            <a:pPr lvl="4" eaLnBrk="1" hangingPunct="1"/>
            <a:r>
              <a:rPr lang="en-US" smtClean="0"/>
              <a:t>LENGTH (last_name), INSTR(last_name, 'a') "Contains 'a'?"</a:t>
            </a:r>
          </a:p>
          <a:p>
            <a:pPr lvl="4" eaLnBrk="1" hangingPunct="1"/>
            <a:r>
              <a:rPr lang="en-US" smtClean="0"/>
              <a:t>FROM   employees</a:t>
            </a:r>
          </a:p>
          <a:p>
            <a:pPr lvl="4" eaLnBrk="1" hangingPunct="1"/>
            <a:r>
              <a:rPr lang="en-US" smtClean="0"/>
              <a:t>WHERE  SUBSTR(last_name, -1, 1) = 'n';</a:t>
            </a:r>
          </a:p>
        </p:txBody>
      </p:sp>
      <p:sp>
        <p:nvSpPr>
          <p:cNvPr id="34821" name="Rectangle 4"/>
          <p:cNvSpPr>
            <a:spLocks noChangeArrowheads="1"/>
          </p:cNvSpPr>
          <p:nvPr/>
        </p:nvSpPr>
        <p:spPr bwMode="auto">
          <a:xfrm>
            <a:off x="642938" y="7248525"/>
            <a:ext cx="6064250" cy="84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pic>
        <p:nvPicPr>
          <p:cNvPr id="34822" name="Picture 6" descr="C:\project-SQLFund1\images\img-03-12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538" y="7881938"/>
            <a:ext cx="5453062"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0627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xfrm>
            <a:off x="477838" y="5400675"/>
            <a:ext cx="6359525" cy="3663950"/>
          </a:xfrm>
          <a:noFill/>
        </p:spPr>
        <p:txBody>
          <a:bodyPr/>
          <a:lstStyle/>
          <a:p>
            <a:pPr eaLnBrk="1" hangingPunct="1"/>
            <a:r>
              <a:rPr lang="en-US" smtClean="0"/>
              <a:t>Number Functions</a:t>
            </a:r>
          </a:p>
          <a:p>
            <a:pPr lvl="1" eaLnBrk="1" hangingPunct="1"/>
            <a:r>
              <a:rPr lang="en-US" smtClean="0">
                <a:solidFill>
                  <a:schemeClr val="tx1"/>
                </a:solidFill>
              </a:rPr>
              <a:t>Number functions accept numeric</a:t>
            </a:r>
            <a:r>
              <a:rPr lang="en-US" smtClean="0"/>
              <a:t> input and return numeric values. This section describes some of the number functions.</a:t>
            </a:r>
          </a:p>
          <a:p>
            <a:pPr lvl="1" eaLnBrk="1" hangingPunct="1"/>
            <a:endParaRPr lang="en-US" smtClean="0"/>
          </a:p>
          <a:p>
            <a:pPr lvl="1" eaLnBrk="1" hangingPunct="1"/>
            <a:endParaRPr lang="en-US" smtClean="0"/>
          </a:p>
          <a:p>
            <a:pPr lvl="1" eaLnBrk="1" hangingPunct="1"/>
            <a:endParaRPr lang="en-US" smtClean="0"/>
          </a:p>
          <a:p>
            <a:pPr lvl="1" eaLnBrk="1" hangingPunct="1"/>
            <a:endParaRPr lang="en-US" smtClean="0"/>
          </a:p>
          <a:p>
            <a:pPr lvl="1" eaLnBrk="1" hangingPunct="1"/>
            <a:endParaRPr lang="en-US" smtClean="0"/>
          </a:p>
          <a:p>
            <a:pPr lvl="1" eaLnBrk="1" hangingPunct="1"/>
            <a:endParaRPr lang="en-US" smtClean="0"/>
          </a:p>
          <a:p>
            <a:pPr lvl="1" eaLnBrk="1" hangingPunct="1"/>
            <a:r>
              <a:rPr lang="en-US" b="1" smtClean="0"/>
              <a:t/>
            </a:r>
            <a:br>
              <a:rPr lang="en-US" b="1" smtClean="0"/>
            </a:br>
            <a:r>
              <a:rPr lang="en-US" b="1" smtClean="0"/>
              <a:t>Note:</a:t>
            </a:r>
            <a:r>
              <a:rPr lang="en-US" smtClean="0"/>
              <a:t> This list contains only some of the available number functions.</a:t>
            </a:r>
            <a:endParaRPr lang="en-US" b="1" smtClean="0"/>
          </a:p>
          <a:p>
            <a:pPr lvl="1" eaLnBrk="1" hangingPunct="1"/>
            <a:r>
              <a:rPr lang="en-US" smtClean="0"/>
              <a:t>For more information, see the section on </a:t>
            </a:r>
            <a:r>
              <a:rPr lang="en-US" i="1" smtClean="0"/>
              <a:t>Numeric Functions </a:t>
            </a:r>
            <a:r>
              <a:rPr lang="en-US" smtClean="0"/>
              <a:t>in </a:t>
            </a:r>
            <a:r>
              <a:rPr lang="en-US" i="1" smtClean="0"/>
              <a:t>Oracle Database SQL Language Reference 11g, Release 1 (11.1)</a:t>
            </a:r>
            <a:r>
              <a:rPr lang="en-US" smtClean="0"/>
              <a:t>.</a:t>
            </a:r>
          </a:p>
        </p:txBody>
      </p:sp>
      <p:graphicFrame>
        <p:nvGraphicFramePr>
          <p:cNvPr id="38917" name="Object 4"/>
          <p:cNvGraphicFramePr>
            <a:graphicFrameLocks/>
          </p:cNvGraphicFramePr>
          <p:nvPr/>
        </p:nvGraphicFramePr>
        <p:xfrm>
          <a:off x="679450" y="6069013"/>
          <a:ext cx="6165850" cy="1704975"/>
        </p:xfrm>
        <a:graphic>
          <a:graphicData uri="http://schemas.openxmlformats.org/presentationml/2006/ole">
            <mc:AlternateContent xmlns:mc="http://schemas.openxmlformats.org/markup-compatibility/2006">
              <mc:Choice xmlns:v="urn:schemas-microsoft-com:vml" Requires="v">
                <p:oleObj spid="_x0000_s38933" name="Document" r:id="rId4" imgW="6222492" imgH="1720596" progId="Word.Document.8">
                  <p:embed/>
                </p:oleObj>
              </mc:Choice>
              <mc:Fallback>
                <p:oleObj name="Document" r:id="rId4" imgW="6222492" imgH="1720596" progId="Word.Document.8">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450" y="6069013"/>
                        <a:ext cx="6165850"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121720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xfrm>
            <a:off x="477838" y="5400675"/>
            <a:ext cx="6359525" cy="3663950"/>
          </a:xfrm>
          <a:noFill/>
        </p:spPr>
        <p:txBody>
          <a:bodyPr/>
          <a:lstStyle/>
          <a:p>
            <a:pPr eaLnBrk="1" hangingPunct="1"/>
            <a:r>
              <a:rPr lang="en-US" smtClean="0"/>
              <a:t>Using the </a:t>
            </a:r>
            <a:r>
              <a:rPr lang="en-US" smtClean="0">
                <a:latin typeface="Courier New" panose="02070309020205020404" pitchFamily="49" charset="0"/>
              </a:rPr>
              <a:t>ROUND</a:t>
            </a:r>
            <a:r>
              <a:rPr lang="en-US" smtClean="0"/>
              <a:t> Function</a:t>
            </a:r>
          </a:p>
          <a:p>
            <a:pPr lvl="1" eaLnBrk="1" hangingPunct="1"/>
            <a:r>
              <a:rPr lang="en-US" smtClean="0">
                <a:solidFill>
                  <a:schemeClr val="tx1"/>
                </a:solidFill>
              </a:rPr>
              <a:t>The </a:t>
            </a:r>
            <a:r>
              <a:rPr lang="en-US" smtClean="0">
                <a:solidFill>
                  <a:schemeClr val="tx1"/>
                </a:solidFill>
                <a:latin typeface="Courier New" panose="02070309020205020404" pitchFamily="49" charset="0"/>
              </a:rPr>
              <a:t>ROUND</a:t>
            </a:r>
            <a:r>
              <a:rPr lang="en-US" smtClean="0">
                <a:solidFill>
                  <a:schemeClr val="tx1"/>
                </a:solidFill>
              </a:rPr>
              <a:t> function rounds the column, expression, or value to </a:t>
            </a:r>
            <a:r>
              <a:rPr lang="en-US" i="1" smtClean="0">
                <a:solidFill>
                  <a:schemeClr val="tx1"/>
                </a:solidFill>
              </a:rPr>
              <a:t>n</a:t>
            </a:r>
            <a:r>
              <a:rPr lang="en-US" smtClean="0">
                <a:solidFill>
                  <a:schemeClr val="tx1"/>
                </a:solidFill>
              </a:rPr>
              <a:t> decimal places. If the second argument is 0 or is missing, the value is rounded to zero decimal places. If the second argument is 2, the value is rounded to two decimal places. Conversely, if the second argument is –2, the value is rounded to two decimal places to the left (rounded to the nearest unit of 100). </a:t>
            </a:r>
          </a:p>
          <a:p>
            <a:pPr lvl="1" eaLnBrk="1" hangingPunct="1"/>
            <a:r>
              <a:rPr lang="en-US" smtClean="0">
                <a:solidFill>
                  <a:schemeClr val="tx1"/>
                </a:solidFill>
              </a:rPr>
              <a:t>The </a:t>
            </a:r>
            <a:r>
              <a:rPr lang="en-US" smtClean="0">
                <a:solidFill>
                  <a:schemeClr val="tx1"/>
                </a:solidFill>
                <a:latin typeface="Courier New" panose="02070309020205020404" pitchFamily="49" charset="0"/>
              </a:rPr>
              <a:t>ROUND</a:t>
            </a:r>
            <a:r>
              <a:rPr lang="en-US" smtClean="0">
                <a:solidFill>
                  <a:schemeClr val="tx1"/>
                </a:solidFill>
              </a:rPr>
              <a:t> function can also be used with date functions. You will see examples later in this lesson.</a:t>
            </a:r>
          </a:p>
          <a:p>
            <a:pPr lvl="1" eaLnBrk="1" hangingPunct="1"/>
            <a:r>
              <a:rPr lang="en-US" b="1" smtClean="0">
                <a:solidFill>
                  <a:schemeClr val="tx1"/>
                </a:solidFill>
                <a:latin typeface="Courier New" panose="02070309020205020404" pitchFamily="49" charset="0"/>
              </a:rPr>
              <a:t>DUAL</a:t>
            </a:r>
            <a:r>
              <a:rPr lang="en-US" b="1" smtClean="0">
                <a:solidFill>
                  <a:schemeClr val="tx1"/>
                </a:solidFill>
              </a:rPr>
              <a:t> Table</a:t>
            </a:r>
            <a:endParaRPr lang="en-US" smtClean="0">
              <a:solidFill>
                <a:schemeClr val="tx1"/>
              </a:solidFill>
            </a:endParaRPr>
          </a:p>
          <a:p>
            <a:pPr lvl="1" eaLnBrk="1" hangingPunct="1"/>
            <a:r>
              <a:rPr lang="en-US" smtClean="0">
                <a:solidFill>
                  <a:schemeClr val="tx1"/>
                </a:solidFill>
              </a:rPr>
              <a:t>The </a:t>
            </a:r>
            <a:r>
              <a:rPr lang="en-US" smtClean="0">
                <a:solidFill>
                  <a:schemeClr val="tx1"/>
                </a:solidFill>
                <a:latin typeface="Courier New" panose="02070309020205020404" pitchFamily="49" charset="0"/>
              </a:rPr>
              <a:t>DUAL</a:t>
            </a:r>
            <a:r>
              <a:rPr lang="en-US" smtClean="0">
                <a:solidFill>
                  <a:schemeClr val="tx1"/>
                </a:solidFill>
              </a:rPr>
              <a:t> table is owned by the user </a:t>
            </a:r>
            <a:r>
              <a:rPr lang="en-US" smtClean="0">
                <a:solidFill>
                  <a:schemeClr val="tx1"/>
                </a:solidFill>
                <a:latin typeface="Courier New" panose="02070309020205020404" pitchFamily="49" charset="0"/>
              </a:rPr>
              <a:t>SYS</a:t>
            </a:r>
            <a:r>
              <a:rPr lang="en-US" smtClean="0">
                <a:solidFill>
                  <a:schemeClr val="tx1"/>
                </a:solidFill>
              </a:rPr>
              <a:t> and can be accessed by all users. It contains one column, </a:t>
            </a:r>
            <a:r>
              <a:rPr lang="en-US" smtClean="0">
                <a:solidFill>
                  <a:schemeClr val="tx1"/>
                </a:solidFill>
                <a:latin typeface="Courier New" panose="02070309020205020404" pitchFamily="49" charset="0"/>
              </a:rPr>
              <a:t>DUMMY</a:t>
            </a:r>
            <a:r>
              <a:rPr lang="en-US" smtClean="0">
                <a:solidFill>
                  <a:schemeClr val="tx1"/>
                </a:solidFill>
              </a:rPr>
              <a:t>, and one row with the value </a:t>
            </a:r>
            <a:r>
              <a:rPr lang="en-US" smtClean="0">
                <a:solidFill>
                  <a:schemeClr val="tx1"/>
                </a:solidFill>
                <a:latin typeface="Courier New" panose="02070309020205020404" pitchFamily="49" charset="0"/>
              </a:rPr>
              <a:t>X</a:t>
            </a:r>
            <a:r>
              <a:rPr lang="en-US" smtClean="0">
                <a:solidFill>
                  <a:schemeClr val="tx1"/>
                </a:solidFill>
              </a:rPr>
              <a:t>. The </a:t>
            </a:r>
            <a:r>
              <a:rPr lang="en-US" smtClean="0">
                <a:solidFill>
                  <a:schemeClr val="tx1"/>
                </a:solidFill>
                <a:latin typeface="Courier New" panose="02070309020205020404" pitchFamily="49" charset="0"/>
              </a:rPr>
              <a:t>DUAL</a:t>
            </a:r>
            <a:r>
              <a:rPr lang="en-US" smtClean="0">
                <a:solidFill>
                  <a:schemeClr val="tx1"/>
                </a:solidFill>
              </a:rPr>
              <a:t> table is useful when you want to return a value only once (for</a:t>
            </a:r>
            <a:r>
              <a:rPr lang="en-US" smtClean="0"/>
              <a:t> example, the value of a constant, pseudocolumn, or expression that is not derived from a table with user data). The </a:t>
            </a:r>
            <a:r>
              <a:rPr lang="en-US" smtClean="0">
                <a:latin typeface="Courier New" panose="02070309020205020404" pitchFamily="49" charset="0"/>
              </a:rPr>
              <a:t>DUAL</a:t>
            </a:r>
            <a:r>
              <a:rPr lang="en-US" smtClean="0"/>
              <a:t> table is generally used for completeness of the </a:t>
            </a:r>
            <a:r>
              <a:rPr lang="en-US" smtClean="0">
                <a:latin typeface="Courier New" panose="02070309020205020404" pitchFamily="49" charset="0"/>
              </a:rPr>
              <a:t>SELECT</a:t>
            </a:r>
            <a:r>
              <a:rPr lang="en-US" smtClean="0"/>
              <a:t> clause syntax, because both </a:t>
            </a:r>
            <a:r>
              <a:rPr lang="en-US" smtClean="0">
                <a:latin typeface="Courier New" panose="02070309020205020404" pitchFamily="49" charset="0"/>
              </a:rPr>
              <a:t>SELECT</a:t>
            </a:r>
            <a:r>
              <a:rPr lang="en-US" smtClean="0"/>
              <a:t> and </a:t>
            </a:r>
            <a:r>
              <a:rPr lang="en-US" smtClean="0">
                <a:latin typeface="Courier New" panose="02070309020205020404" pitchFamily="49" charset="0"/>
              </a:rPr>
              <a:t>FROM</a:t>
            </a:r>
            <a:r>
              <a:rPr lang="en-US" smtClean="0"/>
              <a:t> clauses are mandatory, and several calculations do not need to select from the actual tables.</a:t>
            </a:r>
          </a:p>
        </p:txBody>
      </p:sp>
    </p:spTree>
    <p:extLst>
      <p:ext uri="{BB962C8B-B14F-4D97-AF65-F5344CB8AC3E}">
        <p14:creationId xmlns:p14="http://schemas.microsoft.com/office/powerpoint/2010/main" val="2999139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xfrm>
            <a:off x="477838" y="5400675"/>
            <a:ext cx="6359525" cy="3663950"/>
          </a:xfrm>
          <a:noFill/>
        </p:spPr>
        <p:txBody>
          <a:bodyPr/>
          <a:lstStyle/>
          <a:p>
            <a:pPr eaLnBrk="1" hangingPunct="1"/>
            <a:r>
              <a:rPr lang="en-US" smtClean="0"/>
              <a:t>Using the </a:t>
            </a:r>
            <a:r>
              <a:rPr lang="en-US" smtClean="0">
                <a:latin typeface="Courier New" panose="02070309020205020404" pitchFamily="49" charset="0"/>
              </a:rPr>
              <a:t>TRUNC</a:t>
            </a:r>
            <a:r>
              <a:rPr lang="en-US" smtClean="0"/>
              <a:t> Function</a:t>
            </a:r>
          </a:p>
          <a:p>
            <a:pPr lvl="1" eaLnBrk="1" hangingPunct="1"/>
            <a:r>
              <a:rPr lang="en-US" smtClean="0">
                <a:solidFill>
                  <a:schemeClr val="tx1"/>
                </a:solidFill>
              </a:rPr>
              <a:t>The </a:t>
            </a:r>
            <a:r>
              <a:rPr lang="en-US" smtClean="0">
                <a:solidFill>
                  <a:schemeClr val="tx1"/>
                </a:solidFill>
                <a:latin typeface="Courier New" panose="02070309020205020404" pitchFamily="49" charset="0"/>
              </a:rPr>
              <a:t>TRUNC</a:t>
            </a:r>
            <a:r>
              <a:rPr lang="en-US" smtClean="0">
                <a:solidFill>
                  <a:schemeClr val="tx1"/>
                </a:solidFill>
              </a:rPr>
              <a:t> function truncates the column</a:t>
            </a:r>
            <a:r>
              <a:rPr lang="en-US" smtClean="0"/>
              <a:t>, expression, or value to </a:t>
            </a:r>
            <a:r>
              <a:rPr lang="en-US" i="1" smtClean="0"/>
              <a:t>n </a:t>
            </a:r>
            <a:r>
              <a:rPr lang="en-US" smtClean="0"/>
              <a:t>decimal places.</a:t>
            </a:r>
          </a:p>
          <a:p>
            <a:pPr lvl="1" eaLnBrk="1" hangingPunct="1"/>
            <a:r>
              <a:rPr lang="en-US" smtClean="0"/>
              <a:t>The </a:t>
            </a:r>
            <a:r>
              <a:rPr lang="en-US" smtClean="0">
                <a:latin typeface="Courier New" panose="02070309020205020404" pitchFamily="49" charset="0"/>
              </a:rPr>
              <a:t>TRUNC</a:t>
            </a:r>
            <a:r>
              <a:rPr lang="en-US" smtClean="0"/>
              <a:t> function works with arguments similar to those of the </a:t>
            </a:r>
            <a:r>
              <a:rPr lang="en-US" smtClean="0">
                <a:latin typeface="Courier New" panose="02070309020205020404" pitchFamily="49" charset="0"/>
              </a:rPr>
              <a:t>ROUND</a:t>
            </a:r>
            <a:r>
              <a:rPr lang="en-US" smtClean="0"/>
              <a:t> function. If the second argument is 0 or is missing, the value is truncated to zero decimal places. If the second argument is 2, the value is truncated to two decimal places. Conversely, if the second argument is </a:t>
            </a:r>
            <a:r>
              <a:rPr lang="en-US" smtClean="0">
                <a:cs typeface="Times New Roman" panose="02020603050405020304" pitchFamily="18" charset="0"/>
              </a:rPr>
              <a:t>–</a:t>
            </a:r>
            <a:r>
              <a:rPr lang="en-US" smtClean="0"/>
              <a:t>2, the value is truncated to two decimal places to the left. If the second argument is –1, the value is truncated to one decimal place to the left.</a:t>
            </a:r>
          </a:p>
          <a:p>
            <a:pPr lvl="1" eaLnBrk="1" hangingPunct="1"/>
            <a:r>
              <a:rPr lang="en-US" smtClean="0"/>
              <a:t>Like the </a:t>
            </a:r>
            <a:r>
              <a:rPr lang="en-US" smtClean="0">
                <a:latin typeface="Courier New" panose="02070309020205020404" pitchFamily="49" charset="0"/>
              </a:rPr>
              <a:t>ROUND</a:t>
            </a:r>
            <a:r>
              <a:rPr lang="en-US" smtClean="0"/>
              <a:t> function, the </a:t>
            </a:r>
            <a:r>
              <a:rPr lang="en-US" smtClean="0">
                <a:latin typeface="Courier New" panose="02070309020205020404" pitchFamily="49" charset="0"/>
              </a:rPr>
              <a:t>TRUNC</a:t>
            </a:r>
            <a:r>
              <a:rPr lang="en-US" smtClean="0"/>
              <a:t> function can be used with date functions.</a:t>
            </a:r>
          </a:p>
        </p:txBody>
      </p:sp>
    </p:spTree>
    <p:extLst>
      <p:ext uri="{BB962C8B-B14F-4D97-AF65-F5344CB8AC3E}">
        <p14:creationId xmlns:p14="http://schemas.microsoft.com/office/powerpoint/2010/main" val="3185696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xfrm>
            <a:off x="477838" y="5400675"/>
            <a:ext cx="6359525" cy="3663950"/>
          </a:xfrm>
          <a:noFill/>
        </p:spPr>
        <p:txBody>
          <a:bodyPr/>
          <a:lstStyle/>
          <a:p>
            <a:pPr eaLnBrk="1" hangingPunct="1"/>
            <a:r>
              <a:rPr lang="en-US" smtClean="0"/>
              <a:t>Using the </a:t>
            </a:r>
            <a:r>
              <a:rPr lang="en-US" smtClean="0">
                <a:latin typeface="Courier New" panose="02070309020205020404" pitchFamily="49" charset="0"/>
              </a:rPr>
              <a:t>MOD</a:t>
            </a:r>
            <a:r>
              <a:rPr lang="en-US" smtClean="0"/>
              <a:t> Function</a:t>
            </a:r>
          </a:p>
          <a:p>
            <a:pPr lvl="1" eaLnBrk="1" hangingPunct="1"/>
            <a:r>
              <a:rPr lang="en-US" smtClean="0">
                <a:solidFill>
                  <a:schemeClr val="tx1"/>
                </a:solidFill>
              </a:rPr>
              <a:t>The </a:t>
            </a:r>
            <a:r>
              <a:rPr lang="en-US" smtClean="0">
                <a:solidFill>
                  <a:schemeClr val="tx1"/>
                </a:solidFill>
                <a:latin typeface="Courier New" panose="02070309020205020404" pitchFamily="49" charset="0"/>
              </a:rPr>
              <a:t>MOD</a:t>
            </a:r>
            <a:r>
              <a:rPr lang="en-US" smtClean="0">
                <a:solidFill>
                  <a:schemeClr val="tx1"/>
                </a:solidFill>
              </a:rPr>
              <a:t> function finds</a:t>
            </a:r>
            <a:r>
              <a:rPr lang="en-US" smtClean="0"/>
              <a:t> the remainder of the first argument divided by the second argument. The slide example calculates the remainder of the salary after dividing it by 5,000 for all employees whose job ID is </a:t>
            </a:r>
            <a:r>
              <a:rPr lang="en-US" smtClean="0">
                <a:latin typeface="Courier New" panose="02070309020205020404" pitchFamily="49" charset="0"/>
              </a:rPr>
              <a:t>SA_REP</a:t>
            </a:r>
            <a:r>
              <a:rPr lang="en-US" smtClean="0"/>
              <a:t>.</a:t>
            </a:r>
          </a:p>
          <a:p>
            <a:pPr lvl="1" eaLnBrk="1" hangingPunct="1"/>
            <a:r>
              <a:rPr lang="en-US" b="1" smtClean="0"/>
              <a:t>Note:</a:t>
            </a:r>
            <a:r>
              <a:rPr lang="en-US" smtClean="0"/>
              <a:t> The </a:t>
            </a:r>
            <a:r>
              <a:rPr lang="en-US" smtClean="0">
                <a:latin typeface="Courier New" panose="02070309020205020404" pitchFamily="49" charset="0"/>
              </a:rPr>
              <a:t>MOD</a:t>
            </a:r>
            <a:r>
              <a:rPr lang="en-US" smtClean="0"/>
              <a:t> function is often used to determine whether a value is odd or even.</a:t>
            </a:r>
          </a:p>
        </p:txBody>
      </p:sp>
    </p:spTree>
    <p:extLst>
      <p:ext uri="{BB962C8B-B14F-4D97-AF65-F5344CB8AC3E}">
        <p14:creationId xmlns:p14="http://schemas.microsoft.com/office/powerpoint/2010/main" val="2727614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477838" y="5400675"/>
            <a:ext cx="6359525" cy="3663950"/>
          </a:xfrm>
          <a:noFill/>
        </p:spPr>
        <p:txBody>
          <a:bodyPr/>
          <a:lstStyle/>
          <a:p>
            <a:pPr eaLnBrk="1" hangingPunct="1"/>
            <a:r>
              <a:rPr lang="en-US" smtClean="0"/>
              <a:t>Working with Dates</a:t>
            </a:r>
          </a:p>
          <a:p>
            <a:pPr lvl="1" eaLnBrk="1" hangingPunct="1"/>
            <a:r>
              <a:rPr lang="en-US" smtClean="0">
                <a:solidFill>
                  <a:schemeClr val="tx1"/>
                </a:solidFill>
              </a:rPr>
              <a:t>The Oracle database stores dates in an internal numeric format, representing the century, year, month, day, hours, minutes, and seconds.</a:t>
            </a:r>
          </a:p>
          <a:p>
            <a:pPr lvl="1" eaLnBrk="1" hangingPunct="1"/>
            <a:r>
              <a:rPr lang="en-US" smtClean="0">
                <a:solidFill>
                  <a:schemeClr val="tx1"/>
                </a:solidFill>
              </a:rPr>
              <a:t>The default display and input format for any date is DD-MON-RR. Valid Oracle dates are between January 1, 4712 B.C., and December 31, 9999 A.D.</a:t>
            </a:r>
          </a:p>
          <a:p>
            <a:pPr lvl="1" eaLnBrk="1" hangingPunct="1"/>
            <a:r>
              <a:rPr lang="en-US" smtClean="0">
                <a:solidFill>
                  <a:schemeClr val="tx1"/>
                </a:solidFill>
              </a:rPr>
              <a:t>In the example in the slide, the </a:t>
            </a:r>
            <a:r>
              <a:rPr lang="en-US" smtClean="0">
                <a:solidFill>
                  <a:schemeClr val="tx1"/>
                </a:solidFill>
                <a:latin typeface="Courier New" panose="02070309020205020404" pitchFamily="49" charset="0"/>
              </a:rPr>
              <a:t>HIRE_DATE</a:t>
            </a:r>
            <a:r>
              <a:rPr lang="en-US" smtClean="0"/>
              <a:t> column output is displayed in the default format DD-MON-RR. However, dates are not stored in the database in this format. All the components of the date and time are stored. So, although a </a:t>
            </a:r>
            <a:r>
              <a:rPr lang="en-US" smtClean="0">
                <a:latin typeface="Courier New" panose="02070309020205020404" pitchFamily="49" charset="0"/>
              </a:rPr>
              <a:t>HIRE_DATE</a:t>
            </a:r>
            <a:r>
              <a:rPr lang="en-US" smtClean="0"/>
              <a:t> such as 17-JUN-87 is displayed as day, month, and year, there is also </a:t>
            </a:r>
            <a:r>
              <a:rPr lang="en-US" i="1" smtClean="0"/>
              <a:t>time</a:t>
            </a:r>
            <a:r>
              <a:rPr lang="en-US" smtClean="0"/>
              <a:t> and </a:t>
            </a:r>
            <a:r>
              <a:rPr lang="en-US" i="1" smtClean="0"/>
              <a:t>century</a:t>
            </a:r>
            <a:r>
              <a:rPr lang="en-US" smtClean="0"/>
              <a:t> information associated with the date. The complete data might be June 17, 1987, 5:10:43 PM.</a:t>
            </a:r>
          </a:p>
        </p:txBody>
      </p:sp>
    </p:spTree>
    <p:extLst>
      <p:ext uri="{BB962C8B-B14F-4D97-AF65-F5344CB8AC3E}">
        <p14:creationId xmlns:p14="http://schemas.microsoft.com/office/powerpoint/2010/main" val="3736107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477838" y="5400675"/>
            <a:ext cx="6359525" cy="3663950"/>
          </a:xfrm>
          <a:noFill/>
        </p:spPr>
        <p:txBody>
          <a:bodyPr/>
          <a:lstStyle/>
          <a:p>
            <a:pPr eaLnBrk="1" hangingPunct="1"/>
            <a:r>
              <a:rPr lang="en-US" sz="1300" smtClean="0">
                <a:latin typeface="Courier New" panose="02070309020205020404" pitchFamily="49" charset="0"/>
              </a:rPr>
              <a:t>RR</a:t>
            </a:r>
            <a:r>
              <a:rPr lang="en-US" smtClean="0"/>
              <a:t> Date Format</a:t>
            </a:r>
          </a:p>
          <a:p>
            <a:pPr lvl="1" eaLnBrk="1" hangingPunct="1"/>
            <a:r>
              <a:rPr lang="en-US" smtClean="0">
                <a:solidFill>
                  <a:schemeClr val="tx1"/>
                </a:solidFill>
              </a:rPr>
              <a:t>The </a:t>
            </a:r>
            <a:r>
              <a:rPr lang="en-US" smtClean="0">
                <a:solidFill>
                  <a:schemeClr val="tx1"/>
                </a:solidFill>
                <a:latin typeface="Courier New" panose="02070309020205020404" pitchFamily="49" charset="0"/>
              </a:rPr>
              <a:t>RR</a:t>
            </a:r>
            <a:r>
              <a:rPr lang="en-US" smtClean="0">
                <a:solidFill>
                  <a:schemeClr val="tx1"/>
                </a:solidFill>
              </a:rPr>
              <a:t> date format is similar to the </a:t>
            </a:r>
            <a:r>
              <a:rPr lang="en-US" smtClean="0">
                <a:solidFill>
                  <a:schemeClr val="tx1"/>
                </a:solidFill>
                <a:latin typeface="Courier New" panose="02070309020205020404" pitchFamily="49" charset="0"/>
              </a:rPr>
              <a:t>YY</a:t>
            </a:r>
            <a:r>
              <a:rPr lang="en-US" smtClean="0">
                <a:solidFill>
                  <a:schemeClr val="tx1"/>
                </a:solidFill>
              </a:rPr>
              <a:t> element, but you can use it to specify different centuries. U</a:t>
            </a:r>
            <a:r>
              <a:rPr lang="en-US" smtClean="0"/>
              <a:t>se the </a:t>
            </a:r>
            <a:r>
              <a:rPr lang="en-US" smtClean="0">
                <a:latin typeface="Courier New" panose="02070309020205020404" pitchFamily="49" charset="0"/>
              </a:rPr>
              <a:t>RR</a:t>
            </a:r>
            <a:r>
              <a:rPr lang="en-US" smtClean="0"/>
              <a:t> date format element instead of </a:t>
            </a:r>
            <a:r>
              <a:rPr lang="en-US" smtClean="0">
                <a:latin typeface="Courier New" panose="02070309020205020404" pitchFamily="49" charset="0"/>
              </a:rPr>
              <a:t>YY</a:t>
            </a:r>
            <a:r>
              <a:rPr lang="en-US" smtClean="0"/>
              <a:t> so that the century of the return value varies according to the specified two-digit year and the last two digits of the current year. The table in the slide summarizes the behavior of the </a:t>
            </a:r>
            <a:r>
              <a:rPr lang="en-US" smtClean="0">
                <a:latin typeface="Courier New" panose="02070309020205020404" pitchFamily="49" charset="0"/>
              </a:rPr>
              <a:t>RR</a:t>
            </a:r>
            <a:r>
              <a:rPr lang="en-US" smtClean="0"/>
              <a:t> element.</a:t>
            </a:r>
          </a:p>
        </p:txBody>
      </p:sp>
      <p:graphicFrame>
        <p:nvGraphicFramePr>
          <p:cNvPr id="51205" name="Object 4"/>
          <p:cNvGraphicFramePr>
            <a:graphicFrameLocks/>
          </p:cNvGraphicFramePr>
          <p:nvPr/>
        </p:nvGraphicFramePr>
        <p:xfrm>
          <a:off x="552450" y="6492875"/>
          <a:ext cx="5743575" cy="1203325"/>
        </p:xfrm>
        <a:graphic>
          <a:graphicData uri="http://schemas.openxmlformats.org/presentationml/2006/ole">
            <mc:AlternateContent xmlns:mc="http://schemas.openxmlformats.org/markup-compatibility/2006">
              <mc:Choice xmlns:v="urn:schemas-microsoft-com:vml" Requires="v">
                <p:oleObj spid="_x0000_s51221" name="Document" r:id="rId4" imgW="5675313" imgH="1189038" progId="Word.Document.8">
                  <p:embed/>
                </p:oleObj>
              </mc:Choice>
              <mc:Fallback>
                <p:oleObj name="Document" r:id="rId4" imgW="5675313" imgH="1189038" progId="Word.Document.8">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450" y="6492875"/>
                        <a:ext cx="5743575"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866490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477838" y="5400675"/>
            <a:ext cx="6359525" cy="3663950"/>
          </a:xfrm>
          <a:noFill/>
        </p:spPr>
        <p:txBody>
          <a:bodyPr/>
          <a:lstStyle/>
          <a:p>
            <a:pPr eaLnBrk="1" hangingPunct="1"/>
            <a:r>
              <a:rPr lang="en-US" smtClean="0"/>
              <a:t>Using the </a:t>
            </a:r>
            <a:r>
              <a:rPr lang="en-US" smtClean="0">
                <a:latin typeface="Courier New" panose="02070309020205020404" pitchFamily="49" charset="0"/>
              </a:rPr>
              <a:t>SYSDATE</a:t>
            </a:r>
            <a:r>
              <a:rPr lang="en-US" smtClean="0"/>
              <a:t> Function</a:t>
            </a:r>
          </a:p>
          <a:p>
            <a:pPr lvl="1" eaLnBrk="1" hangingPunct="1"/>
            <a:r>
              <a:rPr lang="en-US" smtClean="0">
                <a:solidFill>
                  <a:schemeClr val="tx1"/>
                </a:solidFill>
                <a:latin typeface="Courier New" panose="02070309020205020404" pitchFamily="49" charset="0"/>
              </a:rPr>
              <a:t>SYSDATE</a:t>
            </a:r>
            <a:r>
              <a:rPr lang="en-US" smtClean="0">
                <a:solidFill>
                  <a:schemeClr val="tx1"/>
                </a:solidFill>
              </a:rPr>
              <a:t> is a date function that returns the current database server date and time. You can use </a:t>
            </a:r>
            <a:r>
              <a:rPr lang="en-US" smtClean="0">
                <a:solidFill>
                  <a:schemeClr val="tx1"/>
                </a:solidFill>
                <a:latin typeface="Courier New" panose="02070309020205020404" pitchFamily="49" charset="0"/>
              </a:rPr>
              <a:t>SYSDATE</a:t>
            </a:r>
            <a:r>
              <a:rPr lang="en-US" smtClean="0">
                <a:solidFill>
                  <a:schemeClr val="tx1"/>
                </a:solidFill>
              </a:rPr>
              <a:t> just as you would use any other column name. For example, you can display the current date by selecting </a:t>
            </a:r>
            <a:r>
              <a:rPr lang="en-US" smtClean="0">
                <a:solidFill>
                  <a:schemeClr val="tx1"/>
                </a:solidFill>
                <a:latin typeface="Courier New" panose="02070309020205020404" pitchFamily="49" charset="0"/>
              </a:rPr>
              <a:t>SYSDATE</a:t>
            </a:r>
            <a:r>
              <a:rPr lang="en-US" smtClean="0">
                <a:solidFill>
                  <a:schemeClr val="tx1"/>
                </a:solidFill>
              </a:rPr>
              <a:t> from a table. It is customary to select </a:t>
            </a:r>
            <a:r>
              <a:rPr lang="en-US" smtClean="0">
                <a:solidFill>
                  <a:schemeClr val="tx1"/>
                </a:solidFill>
                <a:latin typeface="Courier New" panose="02070309020205020404" pitchFamily="49" charset="0"/>
              </a:rPr>
              <a:t>SYSDATE</a:t>
            </a:r>
            <a:r>
              <a:rPr lang="en-US" smtClean="0">
                <a:solidFill>
                  <a:schemeClr val="tx1"/>
                </a:solidFill>
              </a:rPr>
              <a:t> from a dummy table called </a:t>
            </a:r>
            <a:r>
              <a:rPr lang="en-US" smtClean="0">
                <a:solidFill>
                  <a:schemeClr val="tx1"/>
                </a:solidFill>
                <a:latin typeface="Courier New" panose="02070309020205020404" pitchFamily="49" charset="0"/>
              </a:rPr>
              <a:t>DUAL</a:t>
            </a:r>
            <a:r>
              <a:rPr lang="en-US" smtClean="0">
                <a:solidFill>
                  <a:schemeClr val="tx1"/>
                </a:solidFill>
              </a:rPr>
              <a:t>.</a:t>
            </a:r>
          </a:p>
          <a:p>
            <a:pPr lvl="1" eaLnBrk="1" hangingPunct="1"/>
            <a:r>
              <a:rPr lang="en-US" b="1" smtClean="0">
                <a:solidFill>
                  <a:schemeClr val="tx1"/>
                </a:solidFill>
              </a:rPr>
              <a:t>Note:</a:t>
            </a:r>
            <a:r>
              <a:rPr lang="en-US" smtClean="0">
                <a:solidFill>
                  <a:schemeClr val="tx1"/>
                </a:solidFill>
              </a:rPr>
              <a:t> </a:t>
            </a:r>
            <a:r>
              <a:rPr lang="en-US" smtClean="0">
                <a:solidFill>
                  <a:schemeClr val="tx1"/>
                </a:solidFill>
                <a:latin typeface="Courier New" panose="02070309020205020404" pitchFamily="49" charset="0"/>
                <a:cs typeface="Courier New" panose="02070309020205020404" pitchFamily="49" charset="0"/>
              </a:rPr>
              <a:t>SYSDATE</a:t>
            </a:r>
            <a:r>
              <a:rPr lang="en-US" smtClean="0">
                <a:solidFill>
                  <a:schemeClr val="tx1"/>
                </a:solidFill>
              </a:rPr>
              <a:t> returns the current date and time set for the operating system on which the database resides. Hence, if you are in a place in Australia and connected to a remote database in a location in the United States (US), </a:t>
            </a:r>
            <a:r>
              <a:rPr lang="en-US" smtClean="0">
                <a:solidFill>
                  <a:schemeClr val="tx1"/>
                </a:solidFill>
                <a:latin typeface="Courier New" panose="02070309020205020404" pitchFamily="49" charset="0"/>
              </a:rPr>
              <a:t>sysdate</a:t>
            </a:r>
            <a:r>
              <a:rPr lang="en-US" smtClean="0">
                <a:solidFill>
                  <a:schemeClr val="tx1"/>
                </a:solidFill>
              </a:rPr>
              <a:t> function will return the US date and time. In that case, you can use the </a:t>
            </a:r>
            <a:r>
              <a:rPr lang="en-US" smtClean="0">
                <a:solidFill>
                  <a:schemeClr val="tx1"/>
                </a:solidFill>
                <a:latin typeface="Courier New" panose="02070309020205020404" pitchFamily="49" charset="0"/>
              </a:rPr>
              <a:t>CURRENT_DATE</a:t>
            </a:r>
            <a:r>
              <a:rPr lang="en-US" smtClean="0">
                <a:solidFill>
                  <a:schemeClr val="tx1"/>
                </a:solidFill>
              </a:rPr>
              <a:t> function that returns the current date in the session time zone. </a:t>
            </a:r>
          </a:p>
          <a:p>
            <a:pPr lvl="1" eaLnBrk="1" hangingPunct="1"/>
            <a:r>
              <a:rPr lang="en-US" smtClean="0">
                <a:solidFill>
                  <a:schemeClr val="tx1"/>
                </a:solidFill>
              </a:rPr>
              <a:t>The </a:t>
            </a:r>
            <a:r>
              <a:rPr lang="en-US" smtClean="0">
                <a:solidFill>
                  <a:schemeClr val="tx1"/>
                </a:solidFill>
                <a:latin typeface="Courier New" panose="02070309020205020404" pitchFamily="49" charset="0"/>
              </a:rPr>
              <a:t>CURRENT_DATE</a:t>
            </a:r>
            <a:r>
              <a:rPr lang="en-US" smtClean="0">
                <a:solidFill>
                  <a:schemeClr val="tx1"/>
                </a:solidFill>
              </a:rPr>
              <a:t> function and other related time zone functions are discussed in detail in the course titled </a:t>
            </a:r>
            <a:r>
              <a:rPr lang="en-US" i="1" smtClean="0">
                <a:solidFill>
                  <a:schemeClr val="tx1"/>
                </a:solidFill>
              </a:rPr>
              <a:t>Oracle Database 11g: SQL Fundamentals II</a:t>
            </a:r>
            <a:r>
              <a:rPr lang="en-US" smtClean="0">
                <a:solidFill>
                  <a:schemeClr val="tx1"/>
                </a:solidFill>
              </a:rPr>
              <a:t>.</a:t>
            </a:r>
          </a:p>
        </p:txBody>
      </p:sp>
    </p:spTree>
    <p:extLst>
      <p:ext uri="{BB962C8B-B14F-4D97-AF65-F5344CB8AC3E}">
        <p14:creationId xmlns:p14="http://schemas.microsoft.com/office/powerpoint/2010/main" val="1495782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ChangeArrowheads="1"/>
          </p:cNvSpPr>
          <p:nvPr/>
        </p:nvSpPr>
        <p:spPr bwMode="auto">
          <a:xfrm>
            <a:off x="4143375" y="-1588"/>
            <a:ext cx="3171825" cy="485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sp>
        <p:nvSpPr>
          <p:cNvPr id="57348" name="Rectangle 3"/>
          <p:cNvSpPr>
            <a:spLocks noChangeArrowheads="1"/>
          </p:cNvSpPr>
          <p:nvPr/>
        </p:nvSpPr>
        <p:spPr bwMode="auto">
          <a:xfrm>
            <a:off x="-1588" y="-1588"/>
            <a:ext cx="3167063" cy="485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sp>
        <p:nvSpPr>
          <p:cNvPr id="57349" name="Rectangle 4"/>
          <p:cNvSpPr>
            <a:spLocks noGrp="1" noRot="1" noChangeAspect="1" noChangeArrowheads="1" noTextEdit="1"/>
          </p:cNvSpPr>
          <p:nvPr>
            <p:ph type="sldImg"/>
          </p:nvPr>
        </p:nvSpPr>
        <p:spPr>
          <a:ln/>
        </p:spPr>
      </p:sp>
      <p:sp>
        <p:nvSpPr>
          <p:cNvPr id="57350" name="Rectangle 5"/>
          <p:cNvSpPr>
            <a:spLocks noGrp="1" noChangeArrowheads="1"/>
          </p:cNvSpPr>
          <p:nvPr>
            <p:ph type="body" idx="1"/>
          </p:nvPr>
        </p:nvSpPr>
        <p:spPr>
          <a:xfrm>
            <a:off x="477838" y="5400675"/>
            <a:ext cx="6359525" cy="3663950"/>
          </a:xfrm>
          <a:noFill/>
        </p:spPr>
        <p:txBody>
          <a:bodyPr/>
          <a:lstStyle/>
          <a:p>
            <a:pPr eaLnBrk="1" hangingPunct="1"/>
            <a:r>
              <a:rPr lang="en-US" smtClean="0"/>
              <a:t>Arithmetic with Dates</a:t>
            </a:r>
          </a:p>
          <a:p>
            <a:pPr lvl="1" eaLnBrk="1" hangingPunct="1"/>
            <a:r>
              <a:rPr lang="en-US" smtClean="0"/>
              <a:t>Because the database stores dates as numbers, you can perform calculations using arithmetic operators such as addition and subtraction. You can add and subtract number constants as well as dates.</a:t>
            </a:r>
          </a:p>
          <a:p>
            <a:pPr lvl="1" eaLnBrk="1" hangingPunct="1"/>
            <a:r>
              <a:rPr lang="en-US" smtClean="0"/>
              <a:t>You can perform the following operations:</a:t>
            </a:r>
          </a:p>
        </p:txBody>
      </p:sp>
      <p:graphicFrame>
        <p:nvGraphicFramePr>
          <p:cNvPr id="57351" name="Object 6"/>
          <p:cNvGraphicFramePr>
            <a:graphicFrameLocks/>
          </p:cNvGraphicFramePr>
          <p:nvPr/>
        </p:nvGraphicFramePr>
        <p:xfrm>
          <a:off x="557213" y="6543675"/>
          <a:ext cx="5775325" cy="1392238"/>
        </p:xfrm>
        <a:graphic>
          <a:graphicData uri="http://schemas.openxmlformats.org/presentationml/2006/ole">
            <mc:AlternateContent xmlns:mc="http://schemas.openxmlformats.org/markup-compatibility/2006">
              <mc:Choice xmlns:v="urn:schemas-microsoft-com:vml" Requires="v">
                <p:oleObj spid="_x0000_s57367" name="Document" r:id="rId4" imgW="5769864" imgH="1391412" progId="Word.Document.8">
                  <p:embed/>
                </p:oleObj>
              </mc:Choice>
              <mc:Fallback>
                <p:oleObj name="Document" r:id="rId4" imgW="5769864" imgH="1391412" progId="Word.Document.8">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213" y="6543675"/>
                        <a:ext cx="5775325" cy="139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512605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477838" y="5400675"/>
            <a:ext cx="6359525" cy="3663950"/>
          </a:xfrm>
          <a:noFill/>
        </p:spPr>
        <p:txBody>
          <a:bodyPr/>
          <a:lstStyle/>
          <a:p>
            <a:pPr eaLnBrk="1" hangingPunct="1"/>
            <a:r>
              <a:rPr lang="en-US" smtClean="0"/>
              <a:t>Using Arithmetic Operators with Dates </a:t>
            </a:r>
          </a:p>
          <a:p>
            <a:pPr lvl="1" eaLnBrk="1" hangingPunct="1"/>
            <a:r>
              <a:rPr lang="en-US" smtClean="0"/>
              <a:t>The example in the slide displays the last name and the number of weeks employed for all employees in department 90. It subtracts the date on which the employee was hired from the current date (</a:t>
            </a:r>
            <a:r>
              <a:rPr lang="en-US" smtClean="0">
                <a:latin typeface="Courier New" panose="02070309020205020404" pitchFamily="49" charset="0"/>
              </a:rPr>
              <a:t>SYSDATE</a:t>
            </a:r>
            <a:r>
              <a:rPr lang="en-US" smtClean="0"/>
              <a:t>) and divides the result by 7 to calculate the number of weeks that a worker has been employed.</a:t>
            </a:r>
          </a:p>
          <a:p>
            <a:pPr lvl="1" eaLnBrk="1" hangingPunct="1"/>
            <a:r>
              <a:rPr lang="en-US" b="1" smtClean="0">
                <a:solidFill>
                  <a:schemeClr val="tx1"/>
                </a:solidFill>
              </a:rPr>
              <a:t>Note:</a:t>
            </a:r>
            <a:r>
              <a:rPr lang="en-US" smtClean="0">
                <a:solidFill>
                  <a:schemeClr val="tx1"/>
                </a:solidFill>
              </a:rPr>
              <a:t> </a:t>
            </a:r>
            <a:r>
              <a:rPr lang="en-US" smtClean="0">
                <a:solidFill>
                  <a:schemeClr val="tx1"/>
                </a:solidFill>
                <a:latin typeface="Courier New" panose="02070309020205020404" pitchFamily="49" charset="0"/>
              </a:rPr>
              <a:t>SYSDATE</a:t>
            </a:r>
            <a:r>
              <a:rPr lang="en-US" smtClean="0">
                <a:solidFill>
                  <a:schemeClr val="tx1"/>
                </a:solidFill>
              </a:rPr>
              <a:t> is a SQL function that returns the current date and time. Your results may differ depending on the date and time set for the operating system of your local database when you run the SQL query.</a:t>
            </a:r>
            <a:endParaRPr lang="en-US" smtClean="0"/>
          </a:p>
          <a:p>
            <a:pPr lvl="1" eaLnBrk="1" hangingPunct="1"/>
            <a:r>
              <a:rPr lang="en-US" smtClean="0"/>
              <a:t>If a more current date is subtracted from an older date, the difference is a negative number.</a:t>
            </a:r>
          </a:p>
        </p:txBody>
      </p:sp>
    </p:spTree>
    <p:extLst>
      <p:ext uri="{BB962C8B-B14F-4D97-AF65-F5344CB8AC3E}">
        <p14:creationId xmlns:p14="http://schemas.microsoft.com/office/powerpoint/2010/main" val="604146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477838" y="5400675"/>
            <a:ext cx="6359525" cy="3663950"/>
          </a:xfrm>
          <a:noFill/>
        </p:spPr>
        <p:txBody>
          <a:bodyPr/>
          <a:lstStyle/>
          <a:p>
            <a:pPr eaLnBrk="1" hangingPunct="1"/>
            <a:r>
              <a:rPr lang="en-US" smtClean="0"/>
              <a:t>SQL Functions</a:t>
            </a:r>
          </a:p>
          <a:p>
            <a:pPr lvl="1" eaLnBrk="1" hangingPunct="1"/>
            <a:r>
              <a:rPr lang="en-US" smtClean="0"/>
              <a:t>Functions are a very powerful feature of SQL. They can be used to do the following:</a:t>
            </a:r>
          </a:p>
          <a:p>
            <a:pPr lvl="2" eaLnBrk="1" hangingPunct="1"/>
            <a:r>
              <a:rPr lang="en-US" smtClean="0"/>
              <a:t>Perform calculations on data</a:t>
            </a:r>
          </a:p>
          <a:p>
            <a:pPr lvl="2" eaLnBrk="1" hangingPunct="1"/>
            <a:r>
              <a:rPr lang="en-US" smtClean="0"/>
              <a:t>Modify individual data items</a:t>
            </a:r>
          </a:p>
          <a:p>
            <a:pPr lvl="2" eaLnBrk="1" hangingPunct="1"/>
            <a:r>
              <a:rPr lang="en-US" smtClean="0"/>
              <a:t>Manipulate output for groups of rows</a:t>
            </a:r>
          </a:p>
          <a:p>
            <a:pPr lvl="2" eaLnBrk="1" hangingPunct="1"/>
            <a:r>
              <a:rPr lang="en-US" smtClean="0"/>
              <a:t>Format dates and numbers for display</a:t>
            </a:r>
          </a:p>
          <a:p>
            <a:pPr lvl="2" eaLnBrk="1" hangingPunct="1"/>
            <a:r>
              <a:rPr lang="en-US" smtClean="0"/>
              <a:t>Convert column data types</a:t>
            </a:r>
          </a:p>
          <a:p>
            <a:pPr lvl="1" eaLnBrk="1" hangingPunct="1"/>
            <a:r>
              <a:rPr lang="en-US" smtClean="0"/>
              <a:t>SQL functions sometimes take arguments and always return a value.</a:t>
            </a:r>
          </a:p>
          <a:p>
            <a:pPr lvl="1" eaLnBrk="1" hangingPunct="1"/>
            <a:r>
              <a:rPr lang="en-US" b="1" smtClean="0"/>
              <a:t>Note:</a:t>
            </a:r>
            <a:r>
              <a:rPr lang="en-US" smtClean="0"/>
              <a:t> If you want to know whether a function is a SQL:2003 compliant function, refer to the </a:t>
            </a:r>
            <a:r>
              <a:rPr lang="en-US" i="1" smtClean="0"/>
              <a:t>Oracle Compliance To Core SQL:2003</a:t>
            </a:r>
            <a:r>
              <a:rPr lang="en-US" smtClean="0"/>
              <a:t> section in</a:t>
            </a:r>
            <a:r>
              <a:rPr lang="en-US" b="1" smtClean="0"/>
              <a:t> </a:t>
            </a:r>
            <a:r>
              <a:rPr lang="en-US" i="1" smtClean="0"/>
              <a:t>Oracle Database SQL Language Reference 11g, Release 1 (11.1)</a:t>
            </a:r>
            <a:r>
              <a:rPr lang="en-US" smtClean="0"/>
              <a:t>.</a:t>
            </a:r>
            <a:endParaRPr lang="en-US" smtClean="0">
              <a:latin typeface="Courier New" panose="02070309020205020404" pitchFamily="49" charset="0"/>
            </a:endParaRPr>
          </a:p>
        </p:txBody>
      </p:sp>
    </p:spTree>
    <p:extLst>
      <p:ext uri="{BB962C8B-B14F-4D97-AF65-F5344CB8AC3E}">
        <p14:creationId xmlns:p14="http://schemas.microsoft.com/office/powerpoint/2010/main" val="23176320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477838" y="5400675"/>
            <a:ext cx="6359525" cy="3663950"/>
          </a:xfrm>
          <a:noFill/>
        </p:spPr>
        <p:txBody>
          <a:bodyPr/>
          <a:lstStyle/>
          <a:p>
            <a:pPr eaLnBrk="1" hangingPunct="1">
              <a:lnSpc>
                <a:spcPct val="90000"/>
              </a:lnSpc>
            </a:pPr>
            <a:r>
              <a:rPr lang="en-US" smtClean="0"/>
              <a:t>Date-Manipulation Functions</a:t>
            </a:r>
          </a:p>
          <a:p>
            <a:pPr lvl="1" eaLnBrk="1" hangingPunct="1">
              <a:lnSpc>
                <a:spcPct val="95000"/>
              </a:lnSpc>
            </a:pPr>
            <a:r>
              <a:rPr lang="en-US" smtClean="0">
                <a:solidFill>
                  <a:schemeClr val="tx1"/>
                </a:solidFill>
              </a:rPr>
              <a:t>Date functions operate on Oracle dates. All date functions return a value of the </a:t>
            </a:r>
            <a:r>
              <a:rPr lang="en-US" smtClean="0">
                <a:solidFill>
                  <a:schemeClr val="tx1"/>
                </a:solidFill>
                <a:latin typeface="Courier New" panose="02070309020205020404" pitchFamily="49" charset="0"/>
              </a:rPr>
              <a:t>DATE</a:t>
            </a:r>
            <a:r>
              <a:rPr lang="en-US" smtClean="0">
                <a:solidFill>
                  <a:schemeClr val="tx1"/>
                </a:solidFill>
              </a:rPr>
              <a:t> data type except </a:t>
            </a:r>
            <a:r>
              <a:rPr lang="en-US" smtClean="0">
                <a:solidFill>
                  <a:schemeClr val="tx1"/>
                </a:solidFill>
                <a:latin typeface="Courier New" panose="02070309020205020404" pitchFamily="49" charset="0"/>
              </a:rPr>
              <a:t>MONTHS_BETWEEN</a:t>
            </a:r>
            <a:r>
              <a:rPr lang="en-US" smtClean="0">
                <a:solidFill>
                  <a:schemeClr val="tx1"/>
                </a:solidFill>
              </a:rPr>
              <a:t>, which returns a numeric value.</a:t>
            </a:r>
          </a:p>
          <a:p>
            <a:pPr lvl="2" eaLnBrk="1" hangingPunct="1">
              <a:lnSpc>
                <a:spcPct val="90000"/>
              </a:lnSpc>
              <a:buClr>
                <a:schemeClr val="tx1"/>
              </a:buClr>
              <a:buSzPct val="70000"/>
              <a:buFont typeface="Courier New" panose="02070309020205020404" pitchFamily="49" charset="0"/>
              <a:buChar char="•"/>
            </a:pPr>
            <a:r>
              <a:rPr lang="en-US" smtClean="0">
                <a:solidFill>
                  <a:schemeClr val="tx1"/>
                </a:solidFill>
                <a:latin typeface="Courier New" panose="02070309020205020404" pitchFamily="49" charset="0"/>
              </a:rPr>
              <a:t>MONTHS_BETWEEN(</a:t>
            </a:r>
            <a:r>
              <a:rPr lang="en-US" i="1" smtClean="0">
                <a:solidFill>
                  <a:schemeClr val="tx1"/>
                </a:solidFill>
                <a:latin typeface="Courier New" panose="02070309020205020404" pitchFamily="49" charset="0"/>
              </a:rPr>
              <a:t>date1, date2</a:t>
            </a:r>
            <a:r>
              <a:rPr lang="en-US" smtClean="0">
                <a:solidFill>
                  <a:schemeClr val="tx1"/>
                </a:solidFill>
                <a:latin typeface="Courier New" panose="02070309020205020404" pitchFamily="49" charset="0"/>
              </a:rPr>
              <a:t>)</a:t>
            </a:r>
            <a:r>
              <a:rPr lang="en-US" smtClean="0">
                <a:solidFill>
                  <a:schemeClr val="tx1"/>
                </a:solidFill>
              </a:rPr>
              <a:t>:</a:t>
            </a:r>
            <a:r>
              <a:rPr lang="en-US" smtClean="0">
                <a:solidFill>
                  <a:schemeClr val="tx1"/>
                </a:solidFill>
                <a:latin typeface="Symbol" panose="05050102010706020507" pitchFamily="18" charset="2"/>
              </a:rPr>
              <a:t> </a:t>
            </a:r>
            <a:r>
              <a:rPr lang="en-US" smtClean="0">
                <a:solidFill>
                  <a:schemeClr val="tx1"/>
                </a:solidFill>
              </a:rPr>
              <a:t>Finds the number of months between </a:t>
            </a:r>
            <a:r>
              <a:rPr lang="en-US" i="1" smtClean="0">
                <a:solidFill>
                  <a:schemeClr val="tx1"/>
                </a:solidFill>
                <a:latin typeface="Courier New" panose="02070309020205020404" pitchFamily="49" charset="0"/>
              </a:rPr>
              <a:t>date1</a:t>
            </a:r>
            <a:r>
              <a:rPr lang="en-US" smtClean="0">
                <a:solidFill>
                  <a:schemeClr val="tx1"/>
                </a:solidFill>
              </a:rPr>
              <a:t> and </a:t>
            </a:r>
            <a:r>
              <a:rPr lang="en-US" i="1" smtClean="0">
                <a:solidFill>
                  <a:schemeClr val="tx1"/>
                </a:solidFill>
                <a:latin typeface="Courier New" panose="02070309020205020404" pitchFamily="49" charset="0"/>
              </a:rPr>
              <a:t>date2</a:t>
            </a:r>
            <a:r>
              <a:rPr lang="en-US" smtClean="0">
                <a:solidFill>
                  <a:schemeClr val="tx1"/>
                </a:solidFill>
              </a:rPr>
              <a:t>. The result can be positive or negative. If </a:t>
            </a:r>
            <a:r>
              <a:rPr lang="en-US" i="1" smtClean="0">
                <a:solidFill>
                  <a:schemeClr val="tx1"/>
                </a:solidFill>
                <a:latin typeface="Courier New" panose="02070309020205020404" pitchFamily="49" charset="0"/>
              </a:rPr>
              <a:t>date1</a:t>
            </a:r>
            <a:r>
              <a:rPr lang="en-US" smtClean="0">
                <a:solidFill>
                  <a:schemeClr val="tx1"/>
                </a:solidFill>
              </a:rPr>
              <a:t> is later than </a:t>
            </a:r>
            <a:r>
              <a:rPr lang="en-US" i="1" smtClean="0">
                <a:solidFill>
                  <a:schemeClr val="tx1"/>
                </a:solidFill>
                <a:latin typeface="Courier New" panose="02070309020205020404" pitchFamily="49" charset="0"/>
              </a:rPr>
              <a:t>date2</a:t>
            </a:r>
            <a:r>
              <a:rPr lang="en-US" smtClean="0">
                <a:solidFill>
                  <a:schemeClr val="tx1"/>
                </a:solidFill>
              </a:rPr>
              <a:t>, the result is positive; if </a:t>
            </a:r>
            <a:r>
              <a:rPr lang="en-US" i="1" smtClean="0">
                <a:solidFill>
                  <a:schemeClr val="tx1"/>
                </a:solidFill>
                <a:latin typeface="Courier New" panose="02070309020205020404" pitchFamily="49" charset="0"/>
              </a:rPr>
              <a:t>date1</a:t>
            </a:r>
            <a:r>
              <a:rPr lang="en-US" smtClean="0">
                <a:solidFill>
                  <a:schemeClr val="tx1"/>
                </a:solidFill>
              </a:rPr>
              <a:t> is earlier than </a:t>
            </a:r>
            <a:r>
              <a:rPr lang="en-US" i="1" smtClean="0">
                <a:solidFill>
                  <a:schemeClr val="tx1"/>
                </a:solidFill>
                <a:latin typeface="Courier New" panose="02070309020205020404" pitchFamily="49" charset="0"/>
              </a:rPr>
              <a:t>date2</a:t>
            </a:r>
            <a:r>
              <a:rPr lang="en-US" smtClean="0">
                <a:solidFill>
                  <a:schemeClr val="tx1"/>
                </a:solidFill>
              </a:rPr>
              <a:t>, the result is negative. The noninteger part of the result represents a portion of the month.</a:t>
            </a:r>
          </a:p>
          <a:p>
            <a:pPr lvl="2" eaLnBrk="1" hangingPunct="1">
              <a:lnSpc>
                <a:spcPct val="90000"/>
              </a:lnSpc>
              <a:buClr>
                <a:schemeClr val="tx1"/>
              </a:buClr>
              <a:buSzPct val="70000"/>
              <a:buFont typeface="Courier New" panose="02070309020205020404" pitchFamily="49" charset="0"/>
              <a:buChar char="•"/>
            </a:pPr>
            <a:r>
              <a:rPr lang="en-US" smtClean="0">
                <a:solidFill>
                  <a:schemeClr val="tx1"/>
                </a:solidFill>
                <a:latin typeface="Courier New" panose="02070309020205020404" pitchFamily="49" charset="0"/>
              </a:rPr>
              <a:t>ADD_MONTHS(</a:t>
            </a:r>
            <a:r>
              <a:rPr lang="en-US" i="1" smtClean="0">
                <a:solidFill>
                  <a:schemeClr val="tx1"/>
                </a:solidFill>
                <a:latin typeface="Courier New" panose="02070309020205020404" pitchFamily="49" charset="0"/>
              </a:rPr>
              <a:t>date, n</a:t>
            </a:r>
            <a:r>
              <a:rPr lang="en-US" smtClean="0">
                <a:solidFill>
                  <a:schemeClr val="tx1"/>
                </a:solidFill>
                <a:latin typeface="Courier New" panose="02070309020205020404" pitchFamily="49" charset="0"/>
              </a:rPr>
              <a:t>)</a:t>
            </a:r>
            <a:r>
              <a:rPr lang="en-US" smtClean="0">
                <a:solidFill>
                  <a:schemeClr val="tx1"/>
                </a:solidFill>
              </a:rPr>
              <a:t>:</a:t>
            </a:r>
            <a:r>
              <a:rPr lang="en-US" smtClean="0">
                <a:solidFill>
                  <a:schemeClr val="tx1"/>
                </a:solidFill>
                <a:latin typeface="Symbol" panose="05050102010706020507" pitchFamily="18" charset="2"/>
              </a:rPr>
              <a:t> </a:t>
            </a:r>
            <a:r>
              <a:rPr lang="en-US" smtClean="0">
                <a:solidFill>
                  <a:schemeClr val="tx1"/>
                </a:solidFill>
              </a:rPr>
              <a:t>Adds </a:t>
            </a:r>
            <a:r>
              <a:rPr lang="en-US" i="1" smtClean="0">
                <a:solidFill>
                  <a:schemeClr val="tx1"/>
                </a:solidFill>
                <a:latin typeface="Courier New" panose="02070309020205020404" pitchFamily="49" charset="0"/>
              </a:rPr>
              <a:t>n</a:t>
            </a:r>
            <a:r>
              <a:rPr lang="en-US" smtClean="0">
                <a:solidFill>
                  <a:schemeClr val="tx1"/>
                </a:solidFill>
              </a:rPr>
              <a:t> number of calendar months to</a:t>
            </a:r>
            <a:r>
              <a:rPr lang="en-US" i="1" smtClean="0">
                <a:solidFill>
                  <a:schemeClr val="tx1"/>
                </a:solidFill>
              </a:rPr>
              <a:t> </a:t>
            </a:r>
            <a:r>
              <a:rPr lang="en-US" i="1" smtClean="0">
                <a:solidFill>
                  <a:schemeClr val="tx1"/>
                </a:solidFill>
                <a:latin typeface="Courier New" panose="02070309020205020404" pitchFamily="49" charset="0"/>
              </a:rPr>
              <a:t>date</a:t>
            </a:r>
            <a:r>
              <a:rPr lang="en-US" smtClean="0">
                <a:solidFill>
                  <a:schemeClr val="tx1"/>
                </a:solidFill>
              </a:rPr>
              <a:t>. The value of </a:t>
            </a:r>
            <a:r>
              <a:rPr lang="en-US" i="1" smtClean="0">
                <a:solidFill>
                  <a:schemeClr val="tx1"/>
                </a:solidFill>
                <a:latin typeface="Courier New" panose="02070309020205020404" pitchFamily="49" charset="0"/>
              </a:rPr>
              <a:t>n</a:t>
            </a:r>
            <a:r>
              <a:rPr lang="en-US" smtClean="0">
                <a:solidFill>
                  <a:schemeClr val="tx1"/>
                </a:solidFill>
              </a:rPr>
              <a:t> must be an integer and can be negative.</a:t>
            </a:r>
          </a:p>
          <a:p>
            <a:pPr lvl="2" eaLnBrk="1" hangingPunct="1">
              <a:lnSpc>
                <a:spcPct val="90000"/>
              </a:lnSpc>
              <a:buClr>
                <a:schemeClr val="tx1"/>
              </a:buClr>
              <a:buSzPct val="70000"/>
              <a:buFont typeface="Courier New" panose="02070309020205020404" pitchFamily="49" charset="0"/>
              <a:buChar char="•"/>
            </a:pPr>
            <a:r>
              <a:rPr lang="en-US" smtClean="0">
                <a:solidFill>
                  <a:schemeClr val="tx1"/>
                </a:solidFill>
                <a:latin typeface="Courier New" panose="02070309020205020404" pitchFamily="49" charset="0"/>
              </a:rPr>
              <a:t>NEXT_DAY(</a:t>
            </a:r>
            <a:r>
              <a:rPr lang="en-US" i="1" smtClean="0">
                <a:solidFill>
                  <a:schemeClr val="tx1"/>
                </a:solidFill>
                <a:latin typeface="Courier New" panose="02070309020205020404" pitchFamily="49" charset="0"/>
              </a:rPr>
              <a:t>date, </a:t>
            </a:r>
            <a:r>
              <a:rPr lang="en-US" smtClean="0">
                <a:solidFill>
                  <a:schemeClr val="tx1"/>
                </a:solidFill>
                <a:latin typeface="Courier New" panose="02070309020205020404" pitchFamily="49" charset="0"/>
              </a:rPr>
              <a:t>'</a:t>
            </a:r>
            <a:r>
              <a:rPr lang="en-US" i="1" smtClean="0">
                <a:solidFill>
                  <a:schemeClr val="tx1"/>
                </a:solidFill>
                <a:latin typeface="Courier New" panose="02070309020205020404" pitchFamily="49" charset="0"/>
              </a:rPr>
              <a:t>char</a:t>
            </a:r>
            <a:r>
              <a:rPr lang="en-US" smtClean="0">
                <a:solidFill>
                  <a:schemeClr val="tx1"/>
                </a:solidFill>
                <a:latin typeface="Courier New" panose="02070309020205020404" pitchFamily="49" charset="0"/>
              </a:rPr>
              <a:t>')</a:t>
            </a:r>
            <a:r>
              <a:rPr lang="en-US" smtClean="0">
                <a:solidFill>
                  <a:schemeClr val="tx1"/>
                </a:solidFill>
              </a:rPr>
              <a:t>:</a:t>
            </a:r>
            <a:r>
              <a:rPr lang="en-US" smtClean="0">
                <a:solidFill>
                  <a:schemeClr val="tx1"/>
                </a:solidFill>
                <a:latin typeface="Symbol" panose="05050102010706020507" pitchFamily="18" charset="2"/>
              </a:rPr>
              <a:t> </a:t>
            </a:r>
            <a:r>
              <a:rPr lang="en-US" smtClean="0">
                <a:solidFill>
                  <a:schemeClr val="tx1"/>
                </a:solidFill>
              </a:rPr>
              <a:t>Finds the date of the next specified day of the week </a:t>
            </a:r>
            <a:r>
              <a:rPr lang="en-US" smtClean="0">
                <a:solidFill>
                  <a:schemeClr val="tx1"/>
                </a:solidFill>
                <a:latin typeface="Courier New" panose="02070309020205020404" pitchFamily="49" charset="0"/>
              </a:rPr>
              <a:t>('</a:t>
            </a:r>
            <a:r>
              <a:rPr lang="en-US" i="1" smtClean="0">
                <a:solidFill>
                  <a:schemeClr val="tx1"/>
                </a:solidFill>
                <a:latin typeface="Courier New" panose="02070309020205020404" pitchFamily="49" charset="0"/>
              </a:rPr>
              <a:t>char</a:t>
            </a:r>
            <a:r>
              <a:rPr lang="en-US" smtClean="0">
                <a:solidFill>
                  <a:schemeClr val="tx1"/>
                </a:solidFill>
                <a:latin typeface="Courier New" panose="02070309020205020404" pitchFamily="49" charset="0"/>
              </a:rPr>
              <a:t>')</a:t>
            </a:r>
            <a:r>
              <a:rPr lang="en-US" smtClean="0">
                <a:solidFill>
                  <a:schemeClr val="tx1"/>
                </a:solidFill>
              </a:rPr>
              <a:t> following </a:t>
            </a:r>
            <a:r>
              <a:rPr lang="en-US" i="1" smtClean="0">
                <a:solidFill>
                  <a:schemeClr val="tx1"/>
                </a:solidFill>
                <a:latin typeface="Courier New" panose="02070309020205020404" pitchFamily="49" charset="0"/>
              </a:rPr>
              <a:t>date</a:t>
            </a:r>
            <a:r>
              <a:rPr lang="en-US" smtClean="0">
                <a:solidFill>
                  <a:schemeClr val="tx1"/>
                </a:solidFill>
              </a:rPr>
              <a:t>. The value of </a:t>
            </a:r>
            <a:r>
              <a:rPr lang="en-US" i="1" smtClean="0">
                <a:solidFill>
                  <a:schemeClr val="tx1"/>
                </a:solidFill>
                <a:latin typeface="Courier New" panose="02070309020205020404" pitchFamily="49" charset="0"/>
              </a:rPr>
              <a:t>char</a:t>
            </a:r>
            <a:r>
              <a:rPr lang="en-US" smtClean="0">
                <a:solidFill>
                  <a:schemeClr val="tx1"/>
                </a:solidFill>
              </a:rPr>
              <a:t> may be a number representing a day or a character string.</a:t>
            </a:r>
          </a:p>
          <a:p>
            <a:pPr lvl="2" eaLnBrk="1" hangingPunct="1">
              <a:lnSpc>
                <a:spcPct val="90000"/>
              </a:lnSpc>
              <a:buClr>
                <a:schemeClr val="tx1"/>
              </a:buClr>
              <a:buSzPct val="70000"/>
              <a:buFont typeface="Courier New" panose="02070309020205020404" pitchFamily="49" charset="0"/>
              <a:buChar char="•"/>
            </a:pPr>
            <a:r>
              <a:rPr lang="en-US" smtClean="0">
                <a:solidFill>
                  <a:schemeClr val="tx1"/>
                </a:solidFill>
                <a:latin typeface="Courier New" panose="02070309020205020404" pitchFamily="49" charset="0"/>
              </a:rPr>
              <a:t>LAST_DAY(</a:t>
            </a:r>
            <a:r>
              <a:rPr lang="en-US" i="1" smtClean="0">
                <a:solidFill>
                  <a:schemeClr val="tx1"/>
                </a:solidFill>
                <a:latin typeface="Courier New" panose="02070309020205020404" pitchFamily="49" charset="0"/>
              </a:rPr>
              <a:t>date</a:t>
            </a:r>
            <a:r>
              <a:rPr lang="en-US" smtClean="0">
                <a:solidFill>
                  <a:schemeClr val="tx1"/>
                </a:solidFill>
                <a:latin typeface="Courier New" panose="02070309020205020404" pitchFamily="49" charset="0"/>
              </a:rPr>
              <a:t>)</a:t>
            </a:r>
            <a:r>
              <a:rPr lang="en-US" smtClean="0">
                <a:solidFill>
                  <a:schemeClr val="tx1"/>
                </a:solidFill>
              </a:rPr>
              <a:t>:</a:t>
            </a:r>
            <a:r>
              <a:rPr lang="en-US" smtClean="0">
                <a:solidFill>
                  <a:schemeClr val="tx1"/>
                </a:solidFill>
                <a:latin typeface="Symbol" panose="05050102010706020507" pitchFamily="18" charset="2"/>
              </a:rPr>
              <a:t> </a:t>
            </a:r>
            <a:r>
              <a:rPr lang="en-US" smtClean="0">
                <a:solidFill>
                  <a:schemeClr val="tx1"/>
                </a:solidFill>
              </a:rPr>
              <a:t>Finds the date of the last day of the month that contains </a:t>
            </a:r>
            <a:r>
              <a:rPr lang="en-US" i="1" smtClean="0">
                <a:solidFill>
                  <a:schemeClr val="tx1"/>
                </a:solidFill>
                <a:latin typeface="Courier New" panose="02070309020205020404" pitchFamily="49" charset="0"/>
              </a:rPr>
              <a:t>date</a:t>
            </a:r>
          </a:p>
          <a:p>
            <a:pPr lvl="1">
              <a:lnSpc>
                <a:spcPct val="90000"/>
              </a:lnSpc>
              <a:spcBef>
                <a:spcPct val="0"/>
              </a:spcBef>
              <a:buSzTx/>
              <a:buFontTx/>
              <a:buNone/>
            </a:pPr>
            <a:r>
              <a:rPr lang="en-US" smtClean="0"/>
              <a:t>The above list is a subset of the available date functions. </a:t>
            </a:r>
            <a:r>
              <a:rPr lang="en-US" smtClean="0">
                <a:latin typeface="Courier New" panose="02070309020205020404" pitchFamily="49" charset="0"/>
              </a:rPr>
              <a:t>ROUND</a:t>
            </a:r>
            <a:r>
              <a:rPr lang="en-US" smtClean="0"/>
              <a:t> and </a:t>
            </a:r>
            <a:r>
              <a:rPr lang="en-US" smtClean="0">
                <a:latin typeface="Courier New" panose="02070309020205020404" pitchFamily="49" charset="0"/>
              </a:rPr>
              <a:t>TRUNC</a:t>
            </a:r>
            <a:r>
              <a:rPr lang="en-US" smtClean="0"/>
              <a:t> number functions can also be used to manipulate the date values as shown below:</a:t>
            </a:r>
          </a:p>
          <a:p>
            <a:pPr lvl="2">
              <a:lnSpc>
                <a:spcPct val="90000"/>
              </a:lnSpc>
              <a:buClr>
                <a:schemeClr val="tx1"/>
              </a:buClr>
              <a:buSzPct val="70000"/>
              <a:buFont typeface="Courier New" panose="02070309020205020404" pitchFamily="49" charset="0"/>
              <a:buChar char="•"/>
            </a:pPr>
            <a:r>
              <a:rPr lang="en-US" smtClean="0">
                <a:solidFill>
                  <a:schemeClr val="tx1"/>
                </a:solidFill>
                <a:latin typeface="Courier New" panose="02070309020205020404" pitchFamily="49" charset="0"/>
              </a:rPr>
              <a:t>ROUND(</a:t>
            </a:r>
            <a:r>
              <a:rPr lang="en-US" i="1" smtClean="0">
                <a:solidFill>
                  <a:schemeClr val="tx1"/>
                </a:solidFill>
                <a:latin typeface="Courier New" panose="02070309020205020404" pitchFamily="49" charset="0"/>
              </a:rPr>
              <a:t>date</a:t>
            </a:r>
            <a:r>
              <a:rPr lang="en-US" smtClean="0">
                <a:solidFill>
                  <a:schemeClr val="tx1"/>
                </a:solidFill>
                <a:latin typeface="Courier New" panose="02070309020205020404" pitchFamily="49" charset="0"/>
              </a:rPr>
              <a:t>[,'</a:t>
            </a:r>
            <a:r>
              <a:rPr lang="en-US" i="1" smtClean="0">
                <a:solidFill>
                  <a:schemeClr val="tx1"/>
                </a:solidFill>
                <a:latin typeface="Courier New" panose="02070309020205020404" pitchFamily="49" charset="0"/>
              </a:rPr>
              <a:t>fmt</a:t>
            </a:r>
            <a:r>
              <a:rPr lang="en-US" smtClean="0">
                <a:solidFill>
                  <a:schemeClr val="tx1"/>
                </a:solidFill>
                <a:latin typeface="Courier New" panose="02070309020205020404" pitchFamily="49" charset="0"/>
              </a:rPr>
              <a:t>'])</a:t>
            </a:r>
            <a:r>
              <a:rPr lang="en-US" smtClean="0">
                <a:solidFill>
                  <a:schemeClr val="tx1"/>
                </a:solidFill>
              </a:rPr>
              <a:t>:</a:t>
            </a:r>
            <a:r>
              <a:rPr lang="en-US" smtClean="0">
                <a:solidFill>
                  <a:schemeClr val="tx1"/>
                </a:solidFill>
                <a:latin typeface="Symbol" panose="05050102010706020507" pitchFamily="18" charset="2"/>
              </a:rPr>
              <a:t> </a:t>
            </a:r>
            <a:r>
              <a:rPr lang="en-US" smtClean="0">
                <a:solidFill>
                  <a:schemeClr val="tx1"/>
                </a:solidFill>
              </a:rPr>
              <a:t>Returns </a:t>
            </a:r>
            <a:r>
              <a:rPr lang="en-US" i="1" smtClean="0">
                <a:solidFill>
                  <a:schemeClr val="tx1"/>
                </a:solidFill>
                <a:latin typeface="Courier New" panose="02070309020205020404" pitchFamily="49" charset="0"/>
              </a:rPr>
              <a:t>date</a:t>
            </a:r>
            <a:r>
              <a:rPr lang="en-US" smtClean="0">
                <a:solidFill>
                  <a:schemeClr val="tx1"/>
                </a:solidFill>
              </a:rPr>
              <a:t> rounded to</a:t>
            </a:r>
            <a:r>
              <a:rPr lang="en-US" i="1" smtClean="0">
                <a:solidFill>
                  <a:schemeClr val="tx1"/>
                </a:solidFill>
              </a:rPr>
              <a:t> </a:t>
            </a:r>
            <a:r>
              <a:rPr lang="en-US" smtClean="0">
                <a:solidFill>
                  <a:schemeClr val="tx1"/>
                </a:solidFill>
              </a:rPr>
              <a:t>the unit that is specified by the format model </a:t>
            </a:r>
            <a:r>
              <a:rPr lang="en-US" i="1" smtClean="0">
                <a:solidFill>
                  <a:schemeClr val="tx1"/>
                </a:solidFill>
                <a:latin typeface="Courier New" panose="02070309020205020404" pitchFamily="49" charset="0"/>
              </a:rPr>
              <a:t>fmt</a:t>
            </a:r>
            <a:r>
              <a:rPr lang="en-US" i="1" smtClean="0">
                <a:solidFill>
                  <a:schemeClr val="tx1"/>
                </a:solidFill>
              </a:rPr>
              <a:t>.</a:t>
            </a:r>
            <a:r>
              <a:rPr lang="en-US" smtClean="0">
                <a:solidFill>
                  <a:schemeClr val="tx1"/>
                </a:solidFill>
              </a:rPr>
              <a:t> If the format model </a:t>
            </a:r>
            <a:r>
              <a:rPr lang="en-US" i="1" smtClean="0">
                <a:solidFill>
                  <a:schemeClr val="tx1"/>
                </a:solidFill>
              </a:rPr>
              <a:t>fmt </a:t>
            </a:r>
            <a:r>
              <a:rPr lang="en-US" smtClean="0">
                <a:solidFill>
                  <a:schemeClr val="tx1"/>
                </a:solidFill>
              </a:rPr>
              <a:t>is omitted,</a:t>
            </a:r>
            <a:r>
              <a:rPr lang="en-US" i="1" smtClean="0">
                <a:solidFill>
                  <a:schemeClr val="tx1"/>
                </a:solidFill>
              </a:rPr>
              <a:t> date</a:t>
            </a:r>
            <a:r>
              <a:rPr lang="en-US" smtClean="0">
                <a:solidFill>
                  <a:schemeClr val="tx1"/>
                </a:solidFill>
              </a:rPr>
              <a:t> is rounded to the nearest day.</a:t>
            </a:r>
          </a:p>
          <a:p>
            <a:pPr lvl="2" eaLnBrk="1" hangingPunct="1">
              <a:lnSpc>
                <a:spcPct val="90000"/>
              </a:lnSpc>
              <a:buClr>
                <a:schemeClr val="tx1"/>
              </a:buClr>
              <a:buSzPct val="70000"/>
              <a:buFont typeface="Courier New" panose="02070309020205020404" pitchFamily="49" charset="0"/>
              <a:buChar char="•"/>
            </a:pPr>
            <a:r>
              <a:rPr lang="en-US" smtClean="0">
                <a:solidFill>
                  <a:schemeClr val="tx1"/>
                </a:solidFill>
                <a:latin typeface="Courier New" panose="02070309020205020404" pitchFamily="49" charset="0"/>
              </a:rPr>
              <a:t>TRUNC(</a:t>
            </a:r>
            <a:r>
              <a:rPr lang="en-US" i="1" smtClean="0">
                <a:solidFill>
                  <a:schemeClr val="tx1"/>
                </a:solidFill>
                <a:latin typeface="Courier New" panose="02070309020205020404" pitchFamily="49" charset="0"/>
              </a:rPr>
              <a:t>date</a:t>
            </a:r>
            <a:r>
              <a:rPr lang="en-US" smtClean="0">
                <a:solidFill>
                  <a:schemeClr val="tx1"/>
                </a:solidFill>
                <a:latin typeface="Courier New" panose="02070309020205020404" pitchFamily="49" charset="0"/>
              </a:rPr>
              <a:t>[, '</a:t>
            </a:r>
            <a:r>
              <a:rPr lang="en-US" i="1" smtClean="0">
                <a:solidFill>
                  <a:schemeClr val="tx1"/>
                </a:solidFill>
                <a:latin typeface="Courier New" panose="02070309020205020404" pitchFamily="49" charset="0"/>
              </a:rPr>
              <a:t>fmt</a:t>
            </a:r>
            <a:r>
              <a:rPr lang="en-US" smtClean="0">
                <a:solidFill>
                  <a:schemeClr val="tx1"/>
                </a:solidFill>
                <a:latin typeface="Courier New" panose="02070309020205020404" pitchFamily="49" charset="0"/>
              </a:rPr>
              <a:t>'])</a:t>
            </a:r>
            <a:r>
              <a:rPr lang="en-US" smtClean="0">
                <a:solidFill>
                  <a:schemeClr val="tx1"/>
                </a:solidFill>
              </a:rPr>
              <a:t>:</a:t>
            </a:r>
            <a:r>
              <a:rPr lang="en-US" smtClean="0">
                <a:solidFill>
                  <a:schemeClr val="tx1"/>
                </a:solidFill>
                <a:latin typeface="Symbol" panose="05050102010706020507" pitchFamily="18" charset="2"/>
              </a:rPr>
              <a:t> </a:t>
            </a:r>
            <a:r>
              <a:rPr lang="en-US" smtClean="0">
                <a:solidFill>
                  <a:schemeClr val="tx1"/>
                </a:solidFill>
              </a:rPr>
              <a:t>Returns </a:t>
            </a:r>
            <a:r>
              <a:rPr lang="en-US" i="1" smtClean="0">
                <a:solidFill>
                  <a:schemeClr val="tx1"/>
                </a:solidFill>
                <a:latin typeface="Courier New" panose="02070309020205020404" pitchFamily="49" charset="0"/>
              </a:rPr>
              <a:t>date</a:t>
            </a:r>
            <a:r>
              <a:rPr lang="en-US" smtClean="0">
                <a:solidFill>
                  <a:schemeClr val="tx1"/>
                </a:solidFill>
              </a:rPr>
              <a:t> with the time portion of the day truncated to the</a:t>
            </a:r>
            <a:r>
              <a:rPr lang="en-US" smtClean="0"/>
              <a:t> unit that is specified by the format model </a:t>
            </a:r>
            <a:r>
              <a:rPr lang="en-US" i="1" smtClean="0">
                <a:latin typeface="Courier New" panose="02070309020205020404" pitchFamily="49" charset="0"/>
              </a:rPr>
              <a:t>fmt</a:t>
            </a:r>
            <a:r>
              <a:rPr lang="en-US" smtClean="0"/>
              <a:t>. If the format model </a:t>
            </a:r>
            <a:r>
              <a:rPr lang="en-US" i="1" smtClean="0">
                <a:latin typeface="Courier New" panose="02070309020205020404" pitchFamily="49" charset="0"/>
              </a:rPr>
              <a:t>fmt</a:t>
            </a:r>
            <a:r>
              <a:rPr lang="en-US" smtClean="0"/>
              <a:t> is omitted, </a:t>
            </a:r>
            <a:r>
              <a:rPr lang="en-US" i="1" smtClean="0">
                <a:latin typeface="Courier New" panose="02070309020205020404" pitchFamily="49" charset="0"/>
              </a:rPr>
              <a:t>date</a:t>
            </a:r>
            <a:r>
              <a:rPr lang="en-US" smtClean="0"/>
              <a:t> is truncated to the nearest day.</a:t>
            </a:r>
          </a:p>
          <a:p>
            <a:pPr lvl="1" eaLnBrk="1" hangingPunct="1">
              <a:lnSpc>
                <a:spcPct val="90000"/>
              </a:lnSpc>
              <a:spcBef>
                <a:spcPct val="10000"/>
              </a:spcBef>
              <a:buClr>
                <a:schemeClr val="tx1"/>
              </a:buClr>
              <a:buSzTx/>
            </a:pPr>
            <a:r>
              <a:rPr lang="en-US" smtClean="0"/>
              <a:t>The format models are covered in detail in the next lesson titled “Using Conversion Functions and Conditional Expressions.”</a:t>
            </a:r>
          </a:p>
        </p:txBody>
      </p:sp>
    </p:spTree>
    <p:extLst>
      <p:ext uri="{BB962C8B-B14F-4D97-AF65-F5344CB8AC3E}">
        <p14:creationId xmlns:p14="http://schemas.microsoft.com/office/powerpoint/2010/main" val="6706630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4"/>
          <p:cNvSpPr>
            <a:spLocks noGrp="1" noRot="1" noChangeAspect="1" noChangeArrowheads="1" noTextEdit="1"/>
          </p:cNvSpPr>
          <p:nvPr>
            <p:ph type="sldImg"/>
          </p:nvPr>
        </p:nvSpPr>
        <p:spPr>
          <a:ln/>
        </p:spPr>
      </p:sp>
      <p:sp>
        <p:nvSpPr>
          <p:cNvPr id="65540" name="Rectangle 5"/>
          <p:cNvSpPr>
            <a:spLocks noGrp="1" noChangeArrowheads="1"/>
          </p:cNvSpPr>
          <p:nvPr>
            <p:ph type="body" idx="1"/>
          </p:nvPr>
        </p:nvSpPr>
        <p:spPr>
          <a:xfrm>
            <a:off x="477838" y="5400675"/>
            <a:ext cx="6359525" cy="3663950"/>
          </a:xfrm>
          <a:noFill/>
        </p:spPr>
        <p:txBody>
          <a:bodyPr/>
          <a:lstStyle/>
          <a:p>
            <a:pPr eaLnBrk="1" hangingPunct="1"/>
            <a:r>
              <a:rPr lang="en-US" smtClean="0"/>
              <a:t>Using Date Functions </a:t>
            </a:r>
          </a:p>
          <a:p>
            <a:pPr lvl="1" eaLnBrk="1" hangingPunct="1"/>
            <a:r>
              <a:rPr lang="en-US" smtClean="0"/>
              <a:t>In the slide example, the </a:t>
            </a:r>
            <a:r>
              <a:rPr lang="en-US" smtClean="0">
                <a:latin typeface="Courier New" panose="02070309020205020404" pitchFamily="49" charset="0"/>
              </a:rPr>
              <a:t>ADD_MONTHS</a:t>
            </a:r>
            <a:r>
              <a:rPr lang="en-US" smtClean="0"/>
              <a:t> function adds one month to the supplied date value, “31-JAN-96” and returns “29-FEB-96.” The function recognizes the year 1996 as the leap year and hence returns the last day of the February month. If you change the input date value to “31-JAN-95,” the function returns “28-FEB-95.”</a:t>
            </a:r>
          </a:p>
          <a:p>
            <a:pPr lvl="1" eaLnBrk="1" hangingPunct="1"/>
            <a:r>
              <a:rPr lang="en-US" smtClean="0"/>
              <a:t>For example, display the employee number, hire date, number of months employed, six-month review date, first Friday after hire date, and the last day of the hire month for all employees who have been employed for fewer than 100 months.</a:t>
            </a:r>
            <a:endParaRPr lang="en-US" sz="500" smtClean="0"/>
          </a:p>
          <a:p>
            <a:pPr lvl="4" eaLnBrk="1" hangingPunct="1"/>
            <a:r>
              <a:rPr lang="en-US" smtClean="0"/>
              <a:t>SELECT employee_id, hire_date,</a:t>
            </a:r>
          </a:p>
          <a:p>
            <a:pPr lvl="4" eaLnBrk="1" hangingPunct="1"/>
            <a:r>
              <a:rPr lang="en-US" smtClean="0"/>
              <a:t>	MONTHS_BETWEEN (SYSDATE, hire_date) TENURE,</a:t>
            </a:r>
          </a:p>
          <a:p>
            <a:pPr lvl="4" eaLnBrk="1" hangingPunct="1"/>
            <a:r>
              <a:rPr lang="en-US" smtClean="0"/>
              <a:t>	ADD_MONTHS (hire_date, 6) REVIEW,</a:t>
            </a:r>
          </a:p>
          <a:p>
            <a:pPr lvl="4" eaLnBrk="1" hangingPunct="1"/>
            <a:r>
              <a:rPr lang="en-US" smtClean="0"/>
              <a:t>	NEXT_DAY (hire_date, 'FRIDAY'), LAST_DAY(hire_date)</a:t>
            </a:r>
          </a:p>
          <a:p>
            <a:pPr lvl="4" eaLnBrk="1" hangingPunct="1"/>
            <a:r>
              <a:rPr lang="en-US" smtClean="0"/>
              <a:t>FROM   employees</a:t>
            </a:r>
          </a:p>
          <a:p>
            <a:pPr lvl="4" eaLnBrk="1" hangingPunct="1"/>
            <a:r>
              <a:rPr lang="en-US" smtClean="0"/>
              <a:t>WHERE  MONTHS_BETWEEN (SYSDATE, hire_date) &lt; 100;</a:t>
            </a:r>
          </a:p>
        </p:txBody>
      </p:sp>
      <p:pic>
        <p:nvPicPr>
          <p:cNvPr id="65541" name="Picture 8" descr="C:\project-SQLFund1\images\img03-39.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250" y="8128000"/>
            <a:ext cx="4624388"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32416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477838" y="5400675"/>
            <a:ext cx="6359525" cy="3663950"/>
          </a:xfrm>
          <a:noFill/>
        </p:spPr>
        <p:txBody>
          <a:bodyPr/>
          <a:lstStyle/>
          <a:p>
            <a:pPr>
              <a:buFontTx/>
              <a:buNone/>
            </a:pPr>
            <a:r>
              <a:rPr lang="en-US" smtClean="0"/>
              <a:t>Using </a:t>
            </a:r>
            <a:r>
              <a:rPr lang="en-US" smtClean="0">
                <a:latin typeface="Courier New" panose="02070309020205020404" pitchFamily="49" charset="0"/>
              </a:rPr>
              <a:t>ROUND</a:t>
            </a:r>
            <a:r>
              <a:rPr lang="en-US" smtClean="0"/>
              <a:t> and </a:t>
            </a:r>
            <a:r>
              <a:rPr lang="en-US" smtClean="0">
                <a:latin typeface="Courier New" panose="02070309020205020404" pitchFamily="49" charset="0"/>
              </a:rPr>
              <a:t>TRUNC</a:t>
            </a:r>
            <a:r>
              <a:rPr lang="en-US" smtClean="0"/>
              <a:t> Functions with Dates </a:t>
            </a:r>
          </a:p>
          <a:p>
            <a:pPr lvl="1">
              <a:buFontTx/>
              <a:buNone/>
            </a:pPr>
            <a:r>
              <a:rPr lang="en-US" smtClean="0">
                <a:solidFill>
                  <a:schemeClr val="tx1"/>
                </a:solidFill>
              </a:rPr>
              <a:t>The </a:t>
            </a:r>
            <a:r>
              <a:rPr lang="en-US" smtClean="0">
                <a:solidFill>
                  <a:schemeClr val="tx1"/>
                </a:solidFill>
                <a:latin typeface="Courier New" panose="02070309020205020404" pitchFamily="49" charset="0"/>
              </a:rPr>
              <a:t>ROUND</a:t>
            </a:r>
            <a:r>
              <a:rPr lang="en-US" smtClean="0">
                <a:solidFill>
                  <a:schemeClr val="tx1"/>
                </a:solidFill>
              </a:rPr>
              <a:t> and </a:t>
            </a:r>
            <a:r>
              <a:rPr lang="en-US" smtClean="0">
                <a:solidFill>
                  <a:schemeClr val="tx1"/>
                </a:solidFill>
                <a:latin typeface="Courier New" panose="02070309020205020404" pitchFamily="49" charset="0"/>
              </a:rPr>
              <a:t>TRUNC</a:t>
            </a:r>
            <a:r>
              <a:rPr lang="en-US" smtClean="0">
                <a:solidFill>
                  <a:schemeClr val="tx1"/>
                </a:solidFill>
              </a:rPr>
              <a:t> functions can be used</a:t>
            </a:r>
            <a:r>
              <a:rPr lang="en-US" smtClean="0"/>
              <a:t> for number and date values. When used with dates, these functions round or truncate to the specified format model. Therefore, you can round dates to the nearest year or month. If the format model is month, dates 1-15 result in the first day of the current month. Dates 16-31 result in the first day of the next month. If the format model is year, months 1-6 result in January 1 of the current year. Months 7-12 result in January 1 of the next year.</a:t>
            </a:r>
          </a:p>
          <a:p>
            <a:pPr lvl="1" eaLnBrk="1" hangingPunct="1"/>
            <a:r>
              <a:rPr lang="en-US" b="1" smtClean="0"/>
              <a:t>Example:</a:t>
            </a:r>
            <a:endParaRPr lang="en-US" smtClean="0"/>
          </a:p>
          <a:p>
            <a:pPr lvl="1" eaLnBrk="1" hangingPunct="1"/>
            <a:r>
              <a:rPr lang="en-US" smtClean="0"/>
              <a:t>Compare the hire dates for all employees who started in 1997. Display the employee number, hire date, and starting month using the </a:t>
            </a:r>
            <a:r>
              <a:rPr lang="en-US" smtClean="0">
                <a:latin typeface="Courier New" panose="02070309020205020404" pitchFamily="49" charset="0"/>
              </a:rPr>
              <a:t>ROUND</a:t>
            </a:r>
            <a:r>
              <a:rPr lang="en-US" smtClean="0"/>
              <a:t> and </a:t>
            </a:r>
            <a:r>
              <a:rPr lang="en-US" smtClean="0">
                <a:latin typeface="Courier New" panose="02070309020205020404" pitchFamily="49" charset="0"/>
              </a:rPr>
              <a:t>TRUNC</a:t>
            </a:r>
            <a:r>
              <a:rPr lang="en-US" smtClean="0"/>
              <a:t> functions.</a:t>
            </a:r>
          </a:p>
          <a:p>
            <a:pPr lvl="4" eaLnBrk="1" hangingPunct="1"/>
            <a:r>
              <a:rPr lang="en-US" smtClean="0"/>
              <a:t>SELECT employee_id, hire_date,</a:t>
            </a:r>
          </a:p>
          <a:p>
            <a:pPr lvl="4" eaLnBrk="1" hangingPunct="1"/>
            <a:r>
              <a:rPr lang="en-US" smtClean="0"/>
              <a:t>	ROUND(hire_date, 'MONTH'), TRUNC(hire_date, 'MONTH')</a:t>
            </a:r>
          </a:p>
          <a:p>
            <a:pPr lvl="4" eaLnBrk="1" hangingPunct="1"/>
            <a:r>
              <a:rPr lang="en-US" smtClean="0"/>
              <a:t>FROM   employees</a:t>
            </a:r>
          </a:p>
          <a:p>
            <a:pPr lvl="4" eaLnBrk="1" hangingPunct="1"/>
            <a:r>
              <a:rPr lang="en-US" smtClean="0"/>
              <a:t>WHERE  hire_date LIKE '%97';</a:t>
            </a:r>
          </a:p>
        </p:txBody>
      </p:sp>
      <p:pic>
        <p:nvPicPr>
          <p:cNvPr id="67589" name="Picture 5" descr="C:\project-SQLFund1\images\img-03-2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00" y="8275638"/>
            <a:ext cx="6002338"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37377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xfrm>
            <a:off x="477838" y="5400675"/>
            <a:ext cx="6359525" cy="3663950"/>
          </a:xfrm>
          <a:noFill/>
        </p:spPr>
        <p:txBody>
          <a:bodyPr/>
          <a:lstStyle/>
          <a:p>
            <a:pPr eaLnBrk="1" hangingPunct="1"/>
            <a:r>
              <a:rPr lang="en-US" smtClean="0"/>
              <a:t>Conversion Functions</a:t>
            </a:r>
          </a:p>
          <a:p>
            <a:pPr lvl="1" eaLnBrk="1" hangingPunct="1"/>
            <a:r>
              <a:rPr lang="en-US" smtClean="0"/>
              <a:t>In addition to Oracle data </a:t>
            </a:r>
            <a:r>
              <a:rPr lang="en-US" smtClean="0">
                <a:solidFill>
                  <a:schemeClr val="tx1"/>
                </a:solidFill>
              </a:rPr>
              <a:t>types, columns of tables in an Oracle database can be defined by using the American National Standards Institute (ANSI), DB2, and SQL/DS data types. However, the Oracle server internally converts such data types to Oracle data types. </a:t>
            </a:r>
          </a:p>
          <a:p>
            <a:pPr lvl="1" eaLnBrk="1" hangingPunct="1"/>
            <a:r>
              <a:rPr lang="en-US" smtClean="0">
                <a:solidFill>
                  <a:schemeClr val="tx1"/>
                </a:solidFill>
              </a:rPr>
              <a:t>In some cases, the Oracle server receives data of one data type where it expects data of a different data type. When this happens, the Oracle server can automatically convert the data to the expected data type. This data type conversion can be done </a:t>
            </a:r>
            <a:r>
              <a:rPr lang="en-US" i="1" smtClean="0">
                <a:solidFill>
                  <a:schemeClr val="tx1"/>
                </a:solidFill>
              </a:rPr>
              <a:t>implicitly</a:t>
            </a:r>
            <a:r>
              <a:rPr lang="en-US" smtClean="0">
                <a:solidFill>
                  <a:schemeClr val="tx1"/>
                </a:solidFill>
              </a:rPr>
              <a:t> by the Oracle server or </a:t>
            </a:r>
            <a:r>
              <a:rPr lang="en-US" i="1" smtClean="0">
                <a:solidFill>
                  <a:schemeClr val="tx1"/>
                </a:solidFill>
              </a:rPr>
              <a:t>explicitly</a:t>
            </a:r>
            <a:r>
              <a:rPr lang="en-US" smtClean="0">
                <a:solidFill>
                  <a:schemeClr val="tx1"/>
                </a:solidFill>
              </a:rPr>
              <a:t> by the user.</a:t>
            </a:r>
          </a:p>
          <a:p>
            <a:pPr lvl="1" eaLnBrk="1" hangingPunct="1"/>
            <a:r>
              <a:rPr lang="en-US" smtClean="0">
                <a:solidFill>
                  <a:schemeClr val="tx1"/>
                </a:solidFill>
              </a:rPr>
              <a:t>Implicit data type conversions work according to the rules explained in the next two slides.</a:t>
            </a:r>
          </a:p>
          <a:p>
            <a:pPr lvl="1" eaLnBrk="1" hangingPunct="1"/>
            <a:r>
              <a:rPr lang="en-US" smtClean="0">
                <a:solidFill>
                  <a:schemeClr val="tx1"/>
                </a:solidFill>
              </a:rPr>
              <a:t>Explicit data type conversions are done by using the conversion functions. Conversion functions convert a value from one data type to another. Generally, the form of the function names follows the convention </a:t>
            </a:r>
            <a:r>
              <a:rPr lang="en-US" i="1" smtClean="0">
                <a:solidFill>
                  <a:schemeClr val="tx1"/>
                </a:solidFill>
                <a:latin typeface="Courier New" panose="02070309020205020404" pitchFamily="49" charset="0"/>
              </a:rPr>
              <a:t>data</a:t>
            </a:r>
            <a:r>
              <a:rPr lang="en-US" i="1" smtClean="0">
                <a:solidFill>
                  <a:schemeClr val="tx1"/>
                </a:solidFill>
              </a:rPr>
              <a:t> </a:t>
            </a:r>
            <a:r>
              <a:rPr lang="en-US" i="1" smtClean="0">
                <a:solidFill>
                  <a:schemeClr val="tx1"/>
                </a:solidFill>
                <a:latin typeface="Courier New" panose="02070309020205020404" pitchFamily="49" charset="0"/>
              </a:rPr>
              <a:t>type</a:t>
            </a:r>
            <a:r>
              <a:rPr lang="en-US" i="1" smtClean="0">
                <a:solidFill>
                  <a:schemeClr val="tx1"/>
                </a:solidFill>
              </a:rPr>
              <a:t> </a:t>
            </a:r>
            <a:r>
              <a:rPr lang="en-US" smtClean="0">
                <a:solidFill>
                  <a:schemeClr val="tx1"/>
                </a:solidFill>
                <a:latin typeface="Courier New" panose="02070309020205020404" pitchFamily="49" charset="0"/>
              </a:rPr>
              <a:t>TO</a:t>
            </a:r>
            <a:r>
              <a:rPr lang="en-US" smtClean="0">
                <a:solidFill>
                  <a:schemeClr val="tx1"/>
                </a:solidFill>
              </a:rPr>
              <a:t> </a:t>
            </a:r>
            <a:r>
              <a:rPr lang="en-US" i="1" smtClean="0">
                <a:solidFill>
                  <a:schemeClr val="tx1"/>
                </a:solidFill>
                <a:latin typeface="Courier New" panose="02070309020205020404" pitchFamily="49" charset="0"/>
              </a:rPr>
              <a:t>data</a:t>
            </a:r>
            <a:r>
              <a:rPr lang="en-US" i="1" smtClean="0">
                <a:solidFill>
                  <a:schemeClr val="tx1"/>
                </a:solidFill>
              </a:rPr>
              <a:t> </a:t>
            </a:r>
            <a:r>
              <a:rPr lang="en-US" i="1" smtClean="0">
                <a:solidFill>
                  <a:schemeClr val="tx1"/>
                </a:solidFill>
                <a:latin typeface="Courier New" panose="02070309020205020404" pitchFamily="49" charset="0"/>
              </a:rPr>
              <a:t>type</a:t>
            </a:r>
            <a:r>
              <a:rPr lang="en-US" smtClean="0">
                <a:solidFill>
                  <a:schemeClr val="tx1"/>
                </a:solidFill>
              </a:rPr>
              <a:t>. The first data type is the input data type and the second data type is the output.</a:t>
            </a:r>
          </a:p>
          <a:p>
            <a:pPr lvl="1" eaLnBrk="1" hangingPunct="1"/>
            <a:r>
              <a:rPr lang="en-US" b="1" smtClean="0">
                <a:solidFill>
                  <a:schemeClr val="tx1"/>
                </a:solidFill>
              </a:rPr>
              <a:t>Note:</a:t>
            </a:r>
            <a:r>
              <a:rPr lang="en-US" smtClean="0">
                <a:solidFill>
                  <a:schemeClr val="tx1"/>
                </a:solidFill>
              </a:rPr>
              <a:t> Although implicit data type conversion is available, it is recommended that you do the explicit data type conversion to ensure the reliability of your SQL statements.</a:t>
            </a:r>
            <a:endParaRPr lang="en-US" smtClean="0"/>
          </a:p>
        </p:txBody>
      </p:sp>
    </p:spTree>
    <p:extLst>
      <p:ext uri="{BB962C8B-B14F-4D97-AF65-F5344CB8AC3E}">
        <p14:creationId xmlns:p14="http://schemas.microsoft.com/office/powerpoint/2010/main" val="26026416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xfrm>
            <a:off x="477838" y="5400675"/>
            <a:ext cx="6359525" cy="3663950"/>
          </a:xfrm>
          <a:noFill/>
        </p:spPr>
        <p:txBody>
          <a:bodyPr/>
          <a:lstStyle/>
          <a:p>
            <a:pPr eaLnBrk="1" hangingPunct="1"/>
            <a:r>
              <a:rPr lang="en-US" smtClean="0"/>
              <a:t>Implicit Data Type Conversion</a:t>
            </a:r>
          </a:p>
          <a:p>
            <a:pPr lvl="1" eaLnBrk="1" hangingPunct="1"/>
            <a:r>
              <a:rPr lang="en-US" smtClean="0"/>
              <a:t>Oracle server can automatically perform data type conversion in an expression. For example, the expression </a:t>
            </a:r>
            <a:r>
              <a:rPr lang="en-US" smtClean="0">
                <a:latin typeface="Courier New" panose="02070309020205020404" pitchFamily="49" charset="0"/>
              </a:rPr>
              <a:t>hire_date &gt; '01-JAN-90'</a:t>
            </a:r>
            <a:r>
              <a:rPr lang="en-US" smtClean="0"/>
              <a:t> results in the implicit conversion from the string </a:t>
            </a:r>
            <a:r>
              <a:rPr lang="en-US" smtClean="0">
                <a:latin typeface="Courier New" panose="02070309020205020404" pitchFamily="49" charset="0"/>
              </a:rPr>
              <a:t>'01-JAN-90'</a:t>
            </a:r>
            <a:r>
              <a:rPr lang="en-US" smtClean="0"/>
              <a:t> to a date. Therefore, a </a:t>
            </a:r>
            <a:r>
              <a:rPr lang="en-US" smtClean="0">
                <a:latin typeface="Courier New" panose="02070309020205020404" pitchFamily="49" charset="0"/>
              </a:rPr>
              <a:t>VARCHAR2</a:t>
            </a:r>
            <a:r>
              <a:rPr lang="en-US" smtClean="0"/>
              <a:t> or </a:t>
            </a:r>
            <a:r>
              <a:rPr lang="en-US" smtClean="0">
                <a:latin typeface="Courier New" panose="02070309020205020404" pitchFamily="49" charset="0"/>
              </a:rPr>
              <a:t>CHAR</a:t>
            </a:r>
            <a:r>
              <a:rPr lang="en-US" smtClean="0"/>
              <a:t> value can be implicitly converted to a number or date data type in an expression.</a:t>
            </a:r>
          </a:p>
        </p:txBody>
      </p:sp>
    </p:spTree>
    <p:extLst>
      <p:ext uri="{BB962C8B-B14F-4D97-AF65-F5344CB8AC3E}">
        <p14:creationId xmlns:p14="http://schemas.microsoft.com/office/powerpoint/2010/main" val="21928925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xfrm>
            <a:off x="477838" y="5400675"/>
            <a:ext cx="6359525" cy="3663950"/>
          </a:xfrm>
          <a:noFill/>
        </p:spPr>
        <p:txBody>
          <a:bodyPr/>
          <a:lstStyle/>
          <a:p>
            <a:pPr eaLnBrk="1" hangingPunct="1"/>
            <a:r>
              <a:rPr lang="en-US" smtClean="0"/>
              <a:t>Implicit Data Type Conversion (continued)</a:t>
            </a:r>
          </a:p>
          <a:p>
            <a:pPr lvl="1" eaLnBrk="1" hangingPunct="1"/>
            <a:r>
              <a:rPr lang="en-US" smtClean="0"/>
              <a:t>In general, the Oracle server uses the rule for expressions when a data type conversion is needed. For example, the expression </a:t>
            </a:r>
            <a:r>
              <a:rPr lang="en-US" smtClean="0">
                <a:latin typeface="Courier New" panose="02070309020205020404" pitchFamily="49" charset="0"/>
              </a:rPr>
              <a:t>grade = 2</a:t>
            </a:r>
            <a:r>
              <a:rPr lang="en-US" smtClean="0"/>
              <a:t> results in the implicit conversion of the number </a:t>
            </a:r>
            <a:r>
              <a:rPr lang="en-US" smtClean="0">
                <a:latin typeface="Courier New" panose="02070309020205020404" pitchFamily="49" charset="0"/>
              </a:rPr>
              <a:t>20000</a:t>
            </a:r>
            <a:r>
              <a:rPr lang="en-US" smtClean="0"/>
              <a:t> to the string “2” because grade is a </a:t>
            </a:r>
            <a:r>
              <a:rPr lang="en-US" smtClean="0">
                <a:latin typeface="Courier New" panose="02070309020205020404" pitchFamily="49" charset="0"/>
              </a:rPr>
              <a:t>CHAR(2)</a:t>
            </a:r>
            <a:r>
              <a:rPr lang="en-US" smtClean="0"/>
              <a:t> column.</a:t>
            </a:r>
          </a:p>
          <a:p>
            <a:pPr lvl="1" eaLnBrk="1" hangingPunct="1"/>
            <a:r>
              <a:rPr lang="en-US" b="1" smtClean="0"/>
              <a:t>Note:</a:t>
            </a:r>
            <a:r>
              <a:rPr lang="en-US" smtClean="0"/>
              <a:t> </a:t>
            </a:r>
            <a:r>
              <a:rPr lang="en-US" smtClean="0">
                <a:latin typeface="Courier New" panose="02070309020205020404" pitchFamily="49" charset="0"/>
              </a:rPr>
              <a:t>CHAR</a:t>
            </a:r>
            <a:r>
              <a:rPr lang="en-US" smtClean="0"/>
              <a:t> to </a:t>
            </a:r>
            <a:r>
              <a:rPr lang="en-US" smtClean="0">
                <a:latin typeface="Courier New" panose="02070309020205020404" pitchFamily="49" charset="0"/>
              </a:rPr>
              <a:t>NUMBER</a:t>
            </a:r>
            <a:r>
              <a:rPr lang="en-US" smtClean="0"/>
              <a:t> conversions succeed only if the character string represents a valid number.</a:t>
            </a:r>
          </a:p>
        </p:txBody>
      </p:sp>
    </p:spTree>
    <p:extLst>
      <p:ext uri="{BB962C8B-B14F-4D97-AF65-F5344CB8AC3E}">
        <p14:creationId xmlns:p14="http://schemas.microsoft.com/office/powerpoint/2010/main" val="42106963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xfrm>
            <a:off x="477838" y="5400675"/>
            <a:ext cx="6359525" cy="3663950"/>
          </a:xfrm>
          <a:noFill/>
        </p:spPr>
        <p:txBody>
          <a:bodyPr/>
          <a:lstStyle/>
          <a:p>
            <a:pPr eaLnBrk="1" hangingPunct="1"/>
            <a:r>
              <a:rPr lang="en-US" smtClean="0"/>
              <a:t>Explicit Data Type Conversion</a:t>
            </a:r>
          </a:p>
          <a:p>
            <a:pPr lvl="1" eaLnBrk="1" hangingPunct="1"/>
            <a:r>
              <a:rPr lang="en-US" smtClean="0"/>
              <a:t>SQL provides three functions to convert a value from one data type to another:</a:t>
            </a:r>
          </a:p>
        </p:txBody>
      </p:sp>
      <p:graphicFrame>
        <p:nvGraphicFramePr>
          <p:cNvPr id="87045" name="Object 4"/>
          <p:cNvGraphicFramePr>
            <a:graphicFrameLocks/>
          </p:cNvGraphicFramePr>
          <p:nvPr/>
        </p:nvGraphicFramePr>
        <p:xfrm>
          <a:off x="555625" y="5919788"/>
          <a:ext cx="6381750" cy="3027362"/>
        </p:xfrm>
        <a:graphic>
          <a:graphicData uri="http://schemas.openxmlformats.org/presentationml/2006/ole">
            <mc:AlternateContent xmlns:mc="http://schemas.openxmlformats.org/markup-compatibility/2006">
              <mc:Choice xmlns:v="urn:schemas-microsoft-com:vml" Requires="v">
                <p:oleObj spid="_x0000_s87061" name="Document" r:id="rId4" imgW="6237732" imgH="2959608" progId="Word.Document.8">
                  <p:embed/>
                </p:oleObj>
              </mc:Choice>
              <mc:Fallback>
                <p:oleObj name="Document" r:id="rId4" imgW="6237732" imgH="2959608" progId="Word.Document.8">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625" y="5919788"/>
                        <a:ext cx="6381750" cy="302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514563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xfrm>
            <a:off x="477838" y="5400675"/>
            <a:ext cx="6359525" cy="3663950"/>
          </a:xfrm>
          <a:noFill/>
        </p:spPr>
        <p:txBody>
          <a:bodyPr/>
          <a:lstStyle/>
          <a:p>
            <a:pPr eaLnBrk="1" hangingPunct="1"/>
            <a:r>
              <a:rPr lang="en-US" smtClean="0"/>
              <a:t>Using the </a:t>
            </a:r>
            <a:r>
              <a:rPr lang="en-US" smtClean="0">
                <a:latin typeface="Courier New" panose="02070309020205020404" pitchFamily="49" charset="0"/>
              </a:rPr>
              <a:t>TO_CHAR</a:t>
            </a:r>
            <a:r>
              <a:rPr lang="en-US" smtClean="0"/>
              <a:t> Function with Dates</a:t>
            </a:r>
          </a:p>
          <a:p>
            <a:pPr lvl="1" eaLnBrk="1" hangingPunct="1"/>
            <a:r>
              <a:rPr lang="en-US" smtClean="0">
                <a:solidFill>
                  <a:schemeClr val="tx1"/>
                </a:solidFill>
                <a:latin typeface="Courier New" panose="02070309020205020404" pitchFamily="49" charset="0"/>
                <a:cs typeface="Courier New" panose="02070309020205020404" pitchFamily="49" charset="0"/>
              </a:rPr>
              <a:t>TO_CHAR</a:t>
            </a:r>
            <a:r>
              <a:rPr lang="en-US" smtClean="0">
                <a:solidFill>
                  <a:schemeClr val="tx1"/>
                </a:solidFill>
              </a:rPr>
              <a:t> converts a datetime data type to a value of </a:t>
            </a:r>
            <a:r>
              <a:rPr lang="en-US" smtClean="0">
                <a:solidFill>
                  <a:schemeClr val="tx1"/>
                </a:solidFill>
                <a:latin typeface="Courier New" panose="02070309020205020404" pitchFamily="49" charset="0"/>
                <a:cs typeface="Courier New" panose="02070309020205020404" pitchFamily="49" charset="0"/>
              </a:rPr>
              <a:t>VARCHAR2</a:t>
            </a:r>
            <a:r>
              <a:rPr lang="en-US" smtClean="0">
                <a:solidFill>
                  <a:schemeClr val="tx1"/>
                </a:solidFill>
              </a:rPr>
              <a:t> data type in the format specified by the </a:t>
            </a:r>
            <a:r>
              <a:rPr lang="en-US" i="1" smtClean="0">
                <a:solidFill>
                  <a:schemeClr val="tx1"/>
                </a:solidFill>
              </a:rPr>
              <a:t>format_model</a:t>
            </a:r>
            <a:r>
              <a:rPr lang="en-US" smtClean="0">
                <a:solidFill>
                  <a:schemeClr val="tx1"/>
                </a:solidFill>
              </a:rPr>
              <a:t>. A format model is a character literal that describes the format of datetime stored in a character string. For example, the datetime format model for the string </a:t>
            </a:r>
            <a:r>
              <a:rPr lang="en-US" smtClean="0">
                <a:solidFill>
                  <a:schemeClr val="tx1"/>
                </a:solidFill>
                <a:latin typeface="Courier New" panose="02070309020205020404" pitchFamily="49" charset="0"/>
              </a:rPr>
              <a:t>'</a:t>
            </a:r>
            <a:r>
              <a:rPr lang="en-US" smtClean="0">
                <a:solidFill>
                  <a:schemeClr val="tx1"/>
                </a:solidFill>
                <a:latin typeface="Courier New" panose="02070309020205020404" pitchFamily="49" charset="0"/>
                <a:cs typeface="Courier New" panose="02070309020205020404" pitchFamily="49" charset="0"/>
              </a:rPr>
              <a:t>11-Nov-1999</a:t>
            </a:r>
            <a:r>
              <a:rPr lang="en-US" smtClean="0">
                <a:solidFill>
                  <a:schemeClr val="tx1"/>
                </a:solidFill>
                <a:latin typeface="Courier New" panose="02070309020205020404" pitchFamily="49" charset="0"/>
              </a:rPr>
              <a:t>'</a:t>
            </a:r>
            <a:r>
              <a:rPr lang="en-US" smtClean="0">
                <a:solidFill>
                  <a:schemeClr val="tx1"/>
                </a:solidFill>
              </a:rPr>
              <a:t> is </a:t>
            </a:r>
            <a:r>
              <a:rPr lang="en-US" smtClean="0">
                <a:solidFill>
                  <a:schemeClr val="tx1"/>
                </a:solidFill>
                <a:latin typeface="Courier New" panose="02070309020205020404" pitchFamily="49" charset="0"/>
              </a:rPr>
              <a:t>'</a:t>
            </a:r>
            <a:r>
              <a:rPr lang="en-US" smtClean="0">
                <a:solidFill>
                  <a:schemeClr val="tx1"/>
                </a:solidFill>
                <a:latin typeface="Courier New" panose="02070309020205020404" pitchFamily="49" charset="0"/>
                <a:cs typeface="Courier New" panose="02070309020205020404" pitchFamily="49" charset="0"/>
              </a:rPr>
              <a:t>DD-Mon-YYYY</a:t>
            </a:r>
            <a:r>
              <a:rPr lang="en-US" smtClean="0">
                <a:solidFill>
                  <a:schemeClr val="tx1"/>
                </a:solidFill>
                <a:latin typeface="Courier New" panose="02070309020205020404" pitchFamily="49" charset="0"/>
              </a:rPr>
              <a:t>'</a:t>
            </a:r>
            <a:r>
              <a:rPr lang="en-US" smtClean="0">
                <a:solidFill>
                  <a:schemeClr val="tx1"/>
                </a:solidFill>
              </a:rPr>
              <a:t>. You can use the </a:t>
            </a:r>
            <a:r>
              <a:rPr lang="en-US" smtClean="0">
                <a:solidFill>
                  <a:schemeClr val="tx1"/>
                </a:solidFill>
                <a:latin typeface="Courier New" panose="02070309020205020404" pitchFamily="49" charset="0"/>
              </a:rPr>
              <a:t>TO_CHAR</a:t>
            </a:r>
            <a:r>
              <a:rPr lang="en-US" smtClean="0">
                <a:solidFill>
                  <a:schemeClr val="tx1"/>
                </a:solidFill>
              </a:rPr>
              <a:t> function to convert a date from its default format to the one that you specify.</a:t>
            </a:r>
          </a:p>
          <a:p>
            <a:pPr lvl="1" eaLnBrk="1" hangingPunct="1"/>
            <a:r>
              <a:rPr lang="en-US" b="1" smtClean="0">
                <a:solidFill>
                  <a:schemeClr val="tx1"/>
                </a:solidFill>
              </a:rPr>
              <a:t>Guidelines</a:t>
            </a:r>
            <a:endParaRPr lang="en-US" smtClean="0">
              <a:solidFill>
                <a:schemeClr val="tx1"/>
              </a:solidFill>
            </a:endParaRPr>
          </a:p>
          <a:p>
            <a:pPr lvl="2" eaLnBrk="1" hangingPunct="1"/>
            <a:r>
              <a:rPr lang="en-US" smtClean="0">
                <a:solidFill>
                  <a:schemeClr val="tx1"/>
                </a:solidFill>
              </a:rPr>
              <a:t>The format model must be enclosed with single quotation marks and is case-sensitive.</a:t>
            </a:r>
          </a:p>
          <a:p>
            <a:pPr lvl="2" eaLnBrk="1" hangingPunct="1"/>
            <a:r>
              <a:rPr lang="en-US" smtClean="0">
                <a:solidFill>
                  <a:schemeClr val="tx1"/>
                </a:solidFill>
              </a:rPr>
              <a:t>The format model can include any valid date format element. But be sure to separate the date value from the format model with a comma.</a:t>
            </a:r>
          </a:p>
          <a:p>
            <a:pPr lvl="2" eaLnBrk="1" hangingPunct="1"/>
            <a:r>
              <a:rPr lang="en-US" smtClean="0">
                <a:solidFill>
                  <a:schemeClr val="tx1"/>
                </a:solidFill>
              </a:rPr>
              <a:t>The names of days and months in the output are automatically padded with blanks.</a:t>
            </a:r>
          </a:p>
          <a:p>
            <a:pPr lvl="2" eaLnBrk="1" hangingPunct="1"/>
            <a:r>
              <a:rPr lang="en-US" smtClean="0">
                <a:solidFill>
                  <a:schemeClr val="tx1"/>
                </a:solidFill>
              </a:rPr>
              <a:t>To remove padded blanks or to suppress leading zeros, use the fill mode </a:t>
            </a:r>
            <a:r>
              <a:rPr lang="en-US" i="1" smtClean="0">
                <a:solidFill>
                  <a:schemeClr val="tx1"/>
                </a:solidFill>
                <a:latin typeface="Courier New" panose="02070309020205020404" pitchFamily="49" charset="0"/>
              </a:rPr>
              <a:t>fm</a:t>
            </a:r>
            <a:r>
              <a:rPr lang="en-US" smtClean="0">
                <a:solidFill>
                  <a:schemeClr val="tx1"/>
                </a:solidFill>
              </a:rPr>
              <a:t> element.</a:t>
            </a:r>
          </a:p>
          <a:p>
            <a:pPr lvl="3" eaLnBrk="1" hangingPunct="1">
              <a:buFont typeface="Times New Roman" panose="02020603050405020304" pitchFamily="18" charset="0"/>
              <a:buNone/>
            </a:pPr>
            <a:r>
              <a:rPr lang="en-US" sz="1100" smtClean="0">
                <a:latin typeface="Courier New" panose="02070309020205020404" pitchFamily="49" charset="0"/>
              </a:rPr>
              <a:t>SELECT employee_id, TO_CHAR(hire_date, 'MM/YY') Month_Hired</a:t>
            </a:r>
          </a:p>
          <a:p>
            <a:pPr lvl="3" eaLnBrk="1" hangingPunct="1">
              <a:buFont typeface="Times New Roman" panose="02020603050405020304" pitchFamily="18" charset="0"/>
              <a:buNone/>
            </a:pPr>
            <a:r>
              <a:rPr lang="en-US" sz="1100" smtClean="0">
                <a:latin typeface="Courier New" panose="02070309020205020404" pitchFamily="49" charset="0"/>
              </a:rPr>
              <a:t>FROM   employees</a:t>
            </a:r>
          </a:p>
          <a:p>
            <a:pPr lvl="3" eaLnBrk="1" hangingPunct="1">
              <a:buFont typeface="Times New Roman" panose="02020603050405020304" pitchFamily="18" charset="0"/>
              <a:buNone/>
            </a:pPr>
            <a:r>
              <a:rPr lang="en-US" sz="1100" smtClean="0">
                <a:latin typeface="Courier New" panose="02070309020205020404" pitchFamily="49" charset="0"/>
              </a:rPr>
              <a:t>WHERE  last_name = 'Higgins';</a:t>
            </a:r>
          </a:p>
        </p:txBody>
      </p:sp>
      <p:pic>
        <p:nvPicPr>
          <p:cNvPr id="95237" name="Picture 5" descr="C:\project-SQLFund1\images\img-04-09.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8534400"/>
            <a:ext cx="2906713"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5794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xfrm>
            <a:off x="477838" y="5400675"/>
            <a:ext cx="6359525" cy="3663950"/>
          </a:xfrm>
          <a:noFill/>
        </p:spPr>
        <p:txBody>
          <a:bodyPr/>
          <a:lstStyle/>
          <a:p>
            <a:pPr eaLnBrk="1" hangingPunct="1"/>
            <a:endParaRPr lang="en-US" smtClean="0"/>
          </a:p>
        </p:txBody>
      </p:sp>
    </p:spTree>
    <p:extLst>
      <p:ext uri="{BB962C8B-B14F-4D97-AF65-F5344CB8AC3E}">
        <p14:creationId xmlns:p14="http://schemas.microsoft.com/office/powerpoint/2010/main" val="11367223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2"/>
          <p:cNvSpPr>
            <a:spLocks noChangeArrowheads="1"/>
          </p:cNvSpPr>
          <p:nvPr/>
        </p:nvSpPr>
        <p:spPr bwMode="auto">
          <a:xfrm>
            <a:off x="4143375" y="-1588"/>
            <a:ext cx="3173413" cy="485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solidFill>
                <a:srgbClr val="000000"/>
              </a:solidFill>
            </a:endParaRPr>
          </a:p>
        </p:txBody>
      </p:sp>
      <p:sp>
        <p:nvSpPr>
          <p:cNvPr id="101380" name="Rectangle 3"/>
          <p:cNvSpPr>
            <a:spLocks noChangeArrowheads="1"/>
          </p:cNvSpPr>
          <p:nvPr/>
        </p:nvSpPr>
        <p:spPr bwMode="auto">
          <a:xfrm>
            <a:off x="-3175" y="-1588"/>
            <a:ext cx="3168650" cy="485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solidFill>
                <a:srgbClr val="000000"/>
              </a:solidFill>
            </a:endParaRPr>
          </a:p>
        </p:txBody>
      </p:sp>
      <p:sp>
        <p:nvSpPr>
          <p:cNvPr id="101381" name="Rectangle 4"/>
          <p:cNvSpPr>
            <a:spLocks noGrp="1" noRot="1" noChangeAspect="1" noChangeArrowheads="1" noTextEdit="1"/>
          </p:cNvSpPr>
          <p:nvPr>
            <p:ph type="sldImg"/>
          </p:nvPr>
        </p:nvSpPr>
        <p:spPr>
          <a:ln/>
        </p:spPr>
      </p:sp>
      <p:sp>
        <p:nvSpPr>
          <p:cNvPr id="101382" name="Rectangle 5"/>
          <p:cNvSpPr>
            <a:spLocks noGrp="1" noChangeArrowheads="1"/>
          </p:cNvSpPr>
          <p:nvPr>
            <p:ph type="body" idx="1"/>
          </p:nvPr>
        </p:nvSpPr>
        <p:spPr>
          <a:xfrm>
            <a:off x="477838" y="5400675"/>
            <a:ext cx="6359525" cy="3663950"/>
          </a:xfrm>
          <a:noFill/>
        </p:spPr>
        <p:txBody>
          <a:bodyPr/>
          <a:lstStyle/>
          <a:p>
            <a:pPr eaLnBrk="1" hangingPunct="1"/>
            <a:r>
              <a:rPr lang="en-US" smtClean="0"/>
              <a:t>Elements of the Date Format Model</a:t>
            </a:r>
          </a:p>
          <a:p>
            <a:pPr lvl="1" eaLnBrk="1" hangingPunct="1"/>
            <a:r>
              <a:rPr lang="en-US" smtClean="0"/>
              <a:t>Use the formats that are listed in the following tables to display time information and literals, and to change numerals to spelled numbers.</a:t>
            </a:r>
          </a:p>
        </p:txBody>
      </p:sp>
      <p:graphicFrame>
        <p:nvGraphicFramePr>
          <p:cNvPr id="101383" name="Object 6"/>
          <p:cNvGraphicFramePr>
            <a:graphicFrameLocks/>
          </p:cNvGraphicFramePr>
          <p:nvPr/>
        </p:nvGraphicFramePr>
        <p:xfrm>
          <a:off x="609600" y="6096000"/>
          <a:ext cx="5800725" cy="1562100"/>
        </p:xfrm>
        <a:graphic>
          <a:graphicData uri="http://schemas.openxmlformats.org/presentationml/2006/ole">
            <mc:AlternateContent xmlns:mc="http://schemas.openxmlformats.org/markup-compatibility/2006">
              <mc:Choice xmlns:v="urn:schemas-microsoft-com:vml" Requires="v">
                <p:oleObj spid="_x0000_s101399" name="Document" r:id="rId4" imgW="6481572" imgH="1773936" progId="Word.Document.8">
                  <p:embed/>
                </p:oleObj>
              </mc:Choice>
              <mc:Fallback>
                <p:oleObj name="Document" r:id="rId4" imgW="6481572" imgH="1773936" progId="Word.Document.8">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6096000"/>
                        <a:ext cx="580072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58799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Rot="1" noChangeAspect="1" noChangeArrowheads="1" noTextEdit="1"/>
          </p:cNvSpPr>
          <p:nvPr>
            <p:ph type="sldImg"/>
          </p:nvPr>
        </p:nvSpPr>
        <p:spPr>
          <a:ln/>
        </p:spPr>
      </p:sp>
      <p:sp>
        <p:nvSpPr>
          <p:cNvPr id="16388" name="Rectangle 4"/>
          <p:cNvSpPr>
            <a:spLocks noGrp="1" noChangeArrowheads="1"/>
          </p:cNvSpPr>
          <p:nvPr>
            <p:ph type="body" idx="1"/>
          </p:nvPr>
        </p:nvSpPr>
        <p:spPr>
          <a:xfrm>
            <a:off x="477838" y="5400675"/>
            <a:ext cx="6359525" cy="3663950"/>
          </a:xfrm>
          <a:noFill/>
        </p:spPr>
        <p:txBody>
          <a:bodyPr/>
          <a:lstStyle/>
          <a:p>
            <a:pPr eaLnBrk="1" hangingPunct="1"/>
            <a:r>
              <a:rPr lang="en-US" smtClean="0"/>
              <a:t>Two Types of SQL Functions </a:t>
            </a:r>
          </a:p>
          <a:p>
            <a:pPr lvl="1" eaLnBrk="1" hangingPunct="1"/>
            <a:r>
              <a:rPr lang="en-US" smtClean="0">
                <a:solidFill>
                  <a:schemeClr val="tx1"/>
                </a:solidFill>
              </a:rPr>
              <a:t>There are two types of functions:</a:t>
            </a:r>
          </a:p>
          <a:p>
            <a:pPr lvl="2" eaLnBrk="1" hangingPunct="1">
              <a:buClr>
                <a:schemeClr val="tx1"/>
              </a:buClr>
            </a:pPr>
            <a:r>
              <a:rPr lang="en-US" smtClean="0">
                <a:solidFill>
                  <a:schemeClr val="tx1"/>
                </a:solidFill>
              </a:rPr>
              <a:t>Single-row functions</a:t>
            </a:r>
          </a:p>
          <a:p>
            <a:pPr lvl="2" eaLnBrk="1" hangingPunct="1">
              <a:buClr>
                <a:schemeClr val="tx1"/>
              </a:buClr>
            </a:pPr>
            <a:r>
              <a:rPr lang="en-US" smtClean="0">
                <a:solidFill>
                  <a:schemeClr val="tx1"/>
                </a:solidFill>
              </a:rPr>
              <a:t>Multiple-row functions</a:t>
            </a:r>
          </a:p>
          <a:p>
            <a:pPr lvl="1" eaLnBrk="1" hangingPunct="1"/>
            <a:r>
              <a:rPr lang="en-US" b="1" smtClean="0">
                <a:solidFill>
                  <a:schemeClr val="tx1"/>
                </a:solidFill>
              </a:rPr>
              <a:t>Single-Row Functions</a:t>
            </a:r>
          </a:p>
          <a:p>
            <a:pPr lvl="1" eaLnBrk="1" hangingPunct="1"/>
            <a:r>
              <a:rPr lang="en-US" smtClean="0">
                <a:solidFill>
                  <a:schemeClr val="tx1"/>
                </a:solidFill>
              </a:rPr>
              <a:t>These functions operate on single rows only and return one result per row. There are different types of single-row functions. This lesson covers the following ones:</a:t>
            </a:r>
          </a:p>
          <a:p>
            <a:pPr lvl="2" eaLnBrk="1" hangingPunct="1">
              <a:buClr>
                <a:schemeClr val="tx1"/>
              </a:buClr>
            </a:pPr>
            <a:r>
              <a:rPr lang="en-US" smtClean="0">
                <a:solidFill>
                  <a:schemeClr val="tx1"/>
                </a:solidFill>
              </a:rPr>
              <a:t>Character</a:t>
            </a:r>
          </a:p>
          <a:p>
            <a:pPr lvl="2" eaLnBrk="1" hangingPunct="1">
              <a:buClr>
                <a:schemeClr val="tx1"/>
              </a:buClr>
            </a:pPr>
            <a:r>
              <a:rPr lang="en-US" smtClean="0">
                <a:solidFill>
                  <a:schemeClr val="tx1"/>
                </a:solidFill>
              </a:rPr>
              <a:t>Number</a:t>
            </a:r>
          </a:p>
          <a:p>
            <a:pPr lvl="2" eaLnBrk="1" hangingPunct="1">
              <a:buClr>
                <a:schemeClr val="tx1"/>
              </a:buClr>
            </a:pPr>
            <a:r>
              <a:rPr lang="en-US" smtClean="0">
                <a:solidFill>
                  <a:schemeClr val="tx1"/>
                </a:solidFill>
              </a:rPr>
              <a:t>Date</a:t>
            </a:r>
          </a:p>
          <a:p>
            <a:pPr lvl="2" eaLnBrk="1" hangingPunct="1">
              <a:buClr>
                <a:schemeClr val="tx1"/>
              </a:buClr>
            </a:pPr>
            <a:r>
              <a:rPr lang="en-US" smtClean="0">
                <a:solidFill>
                  <a:schemeClr val="tx1"/>
                </a:solidFill>
              </a:rPr>
              <a:t>Conversion</a:t>
            </a:r>
          </a:p>
          <a:p>
            <a:pPr lvl="2" eaLnBrk="1" hangingPunct="1">
              <a:buClr>
                <a:schemeClr val="tx1"/>
              </a:buClr>
            </a:pPr>
            <a:r>
              <a:rPr lang="en-US" smtClean="0">
                <a:solidFill>
                  <a:schemeClr val="tx1"/>
                </a:solidFill>
              </a:rPr>
              <a:t>General</a:t>
            </a:r>
          </a:p>
          <a:p>
            <a:pPr lvl="1" eaLnBrk="1" hangingPunct="1"/>
            <a:r>
              <a:rPr lang="en-US" b="1" smtClean="0"/>
              <a:t>Multiple-Row Functions</a:t>
            </a:r>
          </a:p>
          <a:p>
            <a:pPr lvl="1" eaLnBrk="1" hangingPunct="1"/>
            <a:r>
              <a:rPr lang="en-US" smtClean="0"/>
              <a:t>Functions can manipulate groups of rows to give one result per group of rows. These functions are also known as </a:t>
            </a:r>
            <a:r>
              <a:rPr lang="en-US" i="1" smtClean="0"/>
              <a:t>group functions</a:t>
            </a:r>
            <a:r>
              <a:rPr lang="en-US" smtClean="0"/>
              <a:t> (covered in lesson 5 titled “Reporting Aggregated Data Using the Group Functions”).</a:t>
            </a:r>
          </a:p>
          <a:p>
            <a:pPr lvl="1" eaLnBrk="1" hangingPunct="1"/>
            <a:r>
              <a:rPr lang="en-US" b="1" smtClean="0"/>
              <a:t>Note:</a:t>
            </a:r>
            <a:r>
              <a:rPr lang="en-US" smtClean="0"/>
              <a:t> For more information and a complete list of available functions and their syntax, see the topic, </a:t>
            </a:r>
            <a:r>
              <a:rPr lang="en-US" i="1" smtClean="0"/>
              <a:t>Functions</a:t>
            </a:r>
            <a:r>
              <a:rPr lang="en-US" smtClean="0"/>
              <a:t> in </a:t>
            </a:r>
            <a:r>
              <a:rPr lang="en-US" i="1" smtClean="0"/>
              <a:t>Oracle Database SQL Language Reference 11g, Release 1 (11.1)</a:t>
            </a:r>
            <a:r>
              <a:rPr lang="en-US" smtClean="0"/>
              <a:t>.</a:t>
            </a:r>
          </a:p>
        </p:txBody>
      </p:sp>
    </p:spTree>
    <p:extLst>
      <p:ext uri="{BB962C8B-B14F-4D97-AF65-F5344CB8AC3E}">
        <p14:creationId xmlns:p14="http://schemas.microsoft.com/office/powerpoint/2010/main" val="10731543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xfrm>
            <a:off x="477838" y="5400675"/>
            <a:ext cx="6359525" cy="3663950"/>
          </a:xfrm>
          <a:noFill/>
        </p:spPr>
        <p:txBody>
          <a:bodyPr/>
          <a:lstStyle/>
          <a:p>
            <a:pPr eaLnBrk="1" hangingPunct="1"/>
            <a:r>
              <a:rPr lang="en-US" smtClean="0"/>
              <a:t>Using the </a:t>
            </a:r>
            <a:r>
              <a:rPr lang="en-US" smtClean="0">
                <a:latin typeface="Courier New" panose="02070309020205020404" pitchFamily="49" charset="0"/>
              </a:rPr>
              <a:t>TO_CHAR</a:t>
            </a:r>
            <a:r>
              <a:rPr lang="en-US" smtClean="0"/>
              <a:t> Function with Dates</a:t>
            </a:r>
          </a:p>
          <a:p>
            <a:pPr lvl="1" eaLnBrk="1" hangingPunct="1"/>
            <a:r>
              <a:rPr lang="en-US" smtClean="0"/>
              <a:t>The SQL statement in the slide displays the last names and hire dates for all the employees. The hire date appears as 17 June 1987.</a:t>
            </a:r>
          </a:p>
          <a:p>
            <a:pPr lvl="1" eaLnBrk="1" hangingPunct="1"/>
            <a:r>
              <a:rPr lang="en-US" b="1" smtClean="0"/>
              <a:t>Example:</a:t>
            </a:r>
          </a:p>
          <a:p>
            <a:pPr lvl="1" eaLnBrk="1" hangingPunct="1"/>
            <a:r>
              <a:rPr lang="en-US" smtClean="0"/>
              <a:t>Modify the example in the slide to display the dates in a format that appears as “Seventeenth of June 1987 12:00:00 AM.”</a:t>
            </a:r>
          </a:p>
          <a:p>
            <a:pPr lvl="4" eaLnBrk="1" hangingPunct="1">
              <a:spcBef>
                <a:spcPct val="25000"/>
              </a:spcBef>
            </a:pPr>
            <a:r>
              <a:rPr lang="en-US" smtClean="0"/>
              <a:t>SELECT  last_name,</a:t>
            </a:r>
          </a:p>
          <a:p>
            <a:pPr lvl="4" eaLnBrk="1" hangingPunct="1"/>
            <a:r>
              <a:rPr lang="en-US" smtClean="0"/>
              <a:t>	TO_CHAR(hire_date, </a:t>
            </a:r>
          </a:p>
          <a:p>
            <a:pPr lvl="4" eaLnBrk="1" hangingPunct="1"/>
            <a:r>
              <a:rPr lang="en-US" smtClean="0"/>
              <a:t>		'fmDdspth "of" Month YYYY fmHH:MI:SS AM')</a:t>
            </a:r>
          </a:p>
          <a:p>
            <a:pPr lvl="4" eaLnBrk="1" hangingPunct="1"/>
            <a:r>
              <a:rPr lang="en-US" smtClean="0"/>
              <a:t>	HIREDATE</a:t>
            </a:r>
          </a:p>
          <a:p>
            <a:pPr lvl="4" eaLnBrk="1" hangingPunct="1"/>
            <a:r>
              <a:rPr lang="en-US" smtClean="0"/>
              <a:t>FROM    employees;</a:t>
            </a:r>
          </a:p>
          <a:p>
            <a:pPr lvl="1" eaLnBrk="1" hangingPunct="1">
              <a:spcBef>
                <a:spcPct val="0"/>
              </a:spcBef>
            </a:pPr>
            <a:endParaRPr lang="en-US" sz="1100" smtClean="0">
              <a:latin typeface="Courier New" panose="02070309020205020404" pitchFamily="49" charset="0"/>
            </a:endParaRPr>
          </a:p>
          <a:p>
            <a:pPr lvl="1" eaLnBrk="1" hangingPunct="1"/>
            <a:endParaRPr lang="en-US" smtClean="0"/>
          </a:p>
          <a:p>
            <a:pPr lvl="1" eaLnBrk="1" hangingPunct="1"/>
            <a:endParaRPr lang="en-US" smtClean="0"/>
          </a:p>
          <a:p>
            <a:pPr lvl="1" eaLnBrk="1" hangingPunct="1"/>
            <a:endParaRPr lang="en-US" sz="1400" smtClean="0"/>
          </a:p>
          <a:p>
            <a:pPr lvl="1" eaLnBrk="1" hangingPunct="1"/>
            <a:r>
              <a:rPr lang="en-US" smtClean="0"/>
              <a:t>Notice that the month follows the format model specified; in other words, the first letter is capitalized and the rest are in lowercase.</a:t>
            </a:r>
          </a:p>
        </p:txBody>
      </p:sp>
      <p:sp>
        <p:nvSpPr>
          <p:cNvPr id="105477" name="Rectangle 4"/>
          <p:cNvSpPr>
            <a:spLocks noChangeArrowheads="1"/>
          </p:cNvSpPr>
          <p:nvPr/>
        </p:nvSpPr>
        <p:spPr bwMode="gray">
          <a:xfrm>
            <a:off x="673100" y="7297738"/>
            <a:ext cx="6318250" cy="118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solidFill>
                <a:srgbClr val="000000"/>
              </a:solidFill>
            </a:endParaRPr>
          </a:p>
        </p:txBody>
      </p:sp>
      <p:sp useBgFill="1">
        <p:nvSpPr>
          <p:cNvPr id="105478" name="Freeform 5"/>
          <p:cNvSpPr>
            <a:spLocks/>
          </p:cNvSpPr>
          <p:nvPr/>
        </p:nvSpPr>
        <p:spPr bwMode="gray">
          <a:xfrm>
            <a:off x="787400" y="7943850"/>
            <a:ext cx="5514975" cy="530225"/>
          </a:xfrm>
          <a:custGeom>
            <a:avLst/>
            <a:gdLst>
              <a:gd name="T0" fmla="*/ 19345 w 3421"/>
              <a:gd name="T1" fmla="*/ 0 h 330"/>
              <a:gd name="T2" fmla="*/ 5342481 w 3421"/>
              <a:gd name="T3" fmla="*/ 6427 h 330"/>
              <a:gd name="T4" fmla="*/ 5513363 w 3421"/>
              <a:gd name="T5" fmla="*/ 14461 h 330"/>
              <a:gd name="T6" fmla="*/ 5485957 w 3421"/>
              <a:gd name="T7" fmla="*/ 520585 h 330"/>
              <a:gd name="T8" fmla="*/ 5050692 w 3421"/>
              <a:gd name="T9" fmla="*/ 289214 h 330"/>
              <a:gd name="T10" fmla="*/ 4650892 w 3421"/>
              <a:gd name="T11" fmla="*/ 453101 h 330"/>
              <a:gd name="T12" fmla="*/ 4230136 w 3421"/>
              <a:gd name="T13" fmla="*/ 229764 h 330"/>
              <a:gd name="T14" fmla="*/ 3606255 w 3421"/>
              <a:gd name="T15" fmla="*/ 467562 h 330"/>
              <a:gd name="T16" fmla="*/ 2975926 w 3421"/>
              <a:gd name="T17" fmla="*/ 244225 h 330"/>
              <a:gd name="T18" fmla="*/ 2324640 w 3421"/>
              <a:gd name="T19" fmla="*/ 401686 h 330"/>
              <a:gd name="T20" fmla="*/ 1626603 w 3421"/>
              <a:gd name="T21" fmla="*/ 266719 h 330"/>
              <a:gd name="T22" fmla="*/ 1091388 w 3421"/>
              <a:gd name="T23" fmla="*/ 393652 h 330"/>
              <a:gd name="T24" fmla="*/ 514258 w 3421"/>
              <a:gd name="T25" fmla="*/ 289214 h 330"/>
              <a:gd name="T26" fmla="*/ 0 w 3421"/>
              <a:gd name="T27" fmla="*/ 528618 h 330"/>
              <a:gd name="T28" fmla="*/ 19345 w 3421"/>
              <a:gd name="T29" fmla="*/ 0 h 3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421" h="330">
                <a:moveTo>
                  <a:pt x="12" y="0"/>
                </a:moveTo>
                <a:lnTo>
                  <a:pt x="3314" y="4"/>
                </a:lnTo>
                <a:lnTo>
                  <a:pt x="3420" y="9"/>
                </a:lnTo>
                <a:lnTo>
                  <a:pt x="3403" y="324"/>
                </a:lnTo>
                <a:lnTo>
                  <a:pt x="3133" y="180"/>
                </a:lnTo>
                <a:lnTo>
                  <a:pt x="2885" y="282"/>
                </a:lnTo>
                <a:lnTo>
                  <a:pt x="2624" y="143"/>
                </a:lnTo>
                <a:lnTo>
                  <a:pt x="2237" y="291"/>
                </a:lnTo>
                <a:lnTo>
                  <a:pt x="1846" y="152"/>
                </a:lnTo>
                <a:lnTo>
                  <a:pt x="1442" y="250"/>
                </a:lnTo>
                <a:lnTo>
                  <a:pt x="1009" y="166"/>
                </a:lnTo>
                <a:lnTo>
                  <a:pt x="677" y="245"/>
                </a:lnTo>
                <a:lnTo>
                  <a:pt x="319" y="180"/>
                </a:lnTo>
                <a:lnTo>
                  <a:pt x="0" y="329"/>
                </a:lnTo>
                <a:lnTo>
                  <a:pt x="12" y="0"/>
                </a:lnTo>
              </a:path>
            </a:pathLst>
          </a:custGeom>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79" name="Text Box 7"/>
          <p:cNvSpPr txBox="1">
            <a:spLocks noChangeArrowheads="1"/>
          </p:cNvSpPr>
          <p:nvPr/>
        </p:nvSpPr>
        <p:spPr bwMode="gray">
          <a:xfrm>
            <a:off x="568325" y="8123238"/>
            <a:ext cx="371475" cy="38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848" tIns="12848" rIns="12848" bIns="12848">
            <a:spAutoFit/>
          </a:bodyPr>
          <a:lstStyle>
            <a:lvl1pPr defTabSz="831850">
              <a:spcBef>
                <a:spcPct val="50000"/>
              </a:spcBef>
              <a:buSzPct val="100000"/>
              <a:buFont typeface="Arial" panose="020B0604020202020204" pitchFamily="34" charset="0"/>
              <a:defRPr sz="1200" b="1">
                <a:solidFill>
                  <a:schemeClr val="tx1"/>
                </a:solidFill>
                <a:latin typeface="Arial" panose="020B0604020202020204" pitchFamily="34" charset="0"/>
              </a:defRPr>
            </a:lvl1pPr>
            <a:lvl2pPr marL="742950" indent="-285750" defTabSz="831850">
              <a:spcBef>
                <a:spcPct val="25000"/>
              </a:spcBef>
              <a:buSzPct val="100000"/>
              <a:buFont typeface="Times New Roman" panose="02020603050405020304" pitchFamily="18" charset="0"/>
              <a:defRPr sz="1200">
                <a:solidFill>
                  <a:srgbClr val="000000"/>
                </a:solidFill>
                <a:latin typeface="Times New Roman" panose="02020603050405020304" pitchFamily="18" charset="0"/>
              </a:defRPr>
            </a:lvl2pPr>
            <a:lvl3pPr marL="831850" indent="-171450" defTabSz="831850">
              <a:buSzPct val="100000"/>
              <a:buFont typeface="Times New Roman" panose="02020603050405020304" pitchFamily="18" charset="0"/>
              <a:buChar char="•"/>
              <a:defRPr sz="1200">
                <a:solidFill>
                  <a:srgbClr val="000000"/>
                </a:solidFill>
                <a:latin typeface="Times New Roman" panose="02020603050405020304" pitchFamily="18" charset="0"/>
              </a:defRPr>
            </a:lvl3pPr>
            <a:lvl4pPr marL="1250950" indent="-171450" defTabSz="831850">
              <a:buSzPct val="100000"/>
              <a:buFont typeface="Times New Roman" panose="02020603050405020304" pitchFamily="18" charset="0"/>
              <a:buChar char="-"/>
              <a:defRPr sz="1200">
                <a:solidFill>
                  <a:srgbClr val="000000"/>
                </a:solidFill>
                <a:latin typeface="Times New Roman" panose="02020603050405020304" pitchFamily="18" charset="0"/>
              </a:defRPr>
            </a:lvl4pPr>
            <a:lvl5pPr marL="2057400" indent="-228600" defTabSz="831850">
              <a:buSzPct val="100000"/>
              <a:buFont typeface="Times New Roman" panose="02020603050405020304" pitchFamily="18" charset="0"/>
              <a:defRPr sz="1100">
                <a:solidFill>
                  <a:srgbClr val="000000"/>
                </a:solidFill>
                <a:latin typeface="Courier New" panose="02070309020205020404" pitchFamily="49" charset="0"/>
              </a:defRPr>
            </a:lvl5pPr>
            <a:lvl6pPr marL="2514600" indent="-228600" defTabSz="831850" eaLnBrk="0" fontAlgn="base" hangingPunct="0">
              <a:spcBef>
                <a:spcPct val="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6pPr>
            <a:lvl7pPr marL="2971800" indent="-228600" defTabSz="831850" eaLnBrk="0" fontAlgn="base" hangingPunct="0">
              <a:spcBef>
                <a:spcPct val="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7pPr>
            <a:lvl8pPr marL="3429000" indent="-228600" defTabSz="831850" eaLnBrk="0" fontAlgn="base" hangingPunct="0">
              <a:spcBef>
                <a:spcPct val="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8pPr>
            <a:lvl9pPr marL="3886200" indent="-228600" defTabSz="831850" eaLnBrk="0" fontAlgn="base" hangingPunct="0">
              <a:spcBef>
                <a:spcPct val="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9pPr>
          </a:lstStyle>
          <a:p>
            <a:pPr algn="ctr" eaLnBrk="1" hangingPunct="1">
              <a:spcBef>
                <a:spcPct val="0"/>
              </a:spcBef>
              <a:buClr>
                <a:srgbClr val="000000"/>
              </a:buClr>
              <a:buSzTx/>
            </a:pPr>
            <a:r>
              <a:rPr lang="en-US" sz="2400">
                <a:solidFill>
                  <a:srgbClr val="000000"/>
                </a:solidFill>
              </a:rPr>
              <a:t>…</a:t>
            </a:r>
          </a:p>
        </p:txBody>
      </p:sp>
      <p:pic>
        <p:nvPicPr>
          <p:cNvPr id="105480" name="Picture 8" descr="C:\project-SQLFund1\images\img-04-1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325" y="7597775"/>
            <a:ext cx="4376738"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91336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xfrm>
            <a:off x="477838" y="5400675"/>
            <a:ext cx="6359525" cy="3663950"/>
          </a:xfrm>
          <a:noFill/>
        </p:spPr>
        <p:txBody>
          <a:bodyPr/>
          <a:lstStyle/>
          <a:p>
            <a:pPr eaLnBrk="1" hangingPunct="1"/>
            <a:r>
              <a:rPr lang="en-US" smtClean="0"/>
              <a:t>Using the </a:t>
            </a:r>
            <a:r>
              <a:rPr lang="en-US" smtClean="0">
                <a:latin typeface="Courier New" panose="02070309020205020404" pitchFamily="49" charset="0"/>
              </a:rPr>
              <a:t>TO_CHAR</a:t>
            </a:r>
            <a:r>
              <a:rPr lang="en-US" smtClean="0"/>
              <a:t> Function with Numbers</a:t>
            </a:r>
          </a:p>
          <a:p>
            <a:pPr lvl="1" eaLnBrk="1" hangingPunct="1"/>
            <a:r>
              <a:rPr lang="en-US" smtClean="0">
                <a:solidFill>
                  <a:schemeClr val="tx1"/>
                </a:solidFill>
              </a:rPr>
              <a:t>When working with number values, such as character strings, you should convert those numbers to the character data type using the </a:t>
            </a:r>
            <a:r>
              <a:rPr lang="en-US" smtClean="0">
                <a:solidFill>
                  <a:schemeClr val="tx1"/>
                </a:solidFill>
                <a:latin typeface="Courier New" panose="02070309020205020404" pitchFamily="49" charset="0"/>
              </a:rPr>
              <a:t>TO_CHAR</a:t>
            </a:r>
            <a:r>
              <a:rPr lang="en-US" smtClean="0">
                <a:solidFill>
                  <a:schemeClr val="tx1"/>
                </a:solidFill>
              </a:rPr>
              <a:t> function, which translates a value of </a:t>
            </a:r>
            <a:r>
              <a:rPr lang="en-US" smtClean="0">
                <a:solidFill>
                  <a:schemeClr val="tx1"/>
                </a:solidFill>
                <a:latin typeface="Courier New" panose="02070309020205020404" pitchFamily="49" charset="0"/>
              </a:rPr>
              <a:t>NUMBER</a:t>
            </a:r>
            <a:r>
              <a:rPr lang="en-US" smtClean="0">
                <a:solidFill>
                  <a:schemeClr val="tx1"/>
                </a:solidFill>
              </a:rPr>
              <a:t> data type to </a:t>
            </a:r>
            <a:r>
              <a:rPr lang="en-US" smtClean="0">
                <a:solidFill>
                  <a:schemeClr val="tx1"/>
                </a:solidFill>
                <a:latin typeface="Courier New" panose="02070309020205020404" pitchFamily="49" charset="0"/>
              </a:rPr>
              <a:t>VARCHAR2</a:t>
            </a:r>
            <a:r>
              <a:rPr lang="en-US" smtClean="0">
                <a:solidFill>
                  <a:schemeClr val="tx1"/>
                </a:solidFill>
              </a:rPr>
              <a:t> data type. This technique is especially useful with concatenation.</a:t>
            </a:r>
            <a:endParaRPr lang="en-US" smtClean="0"/>
          </a:p>
        </p:txBody>
      </p:sp>
    </p:spTree>
    <p:extLst>
      <p:ext uri="{BB962C8B-B14F-4D97-AF65-F5344CB8AC3E}">
        <p14:creationId xmlns:p14="http://schemas.microsoft.com/office/powerpoint/2010/main" val="30608422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2"/>
          <p:cNvSpPr>
            <a:spLocks noChangeArrowheads="1"/>
          </p:cNvSpPr>
          <p:nvPr/>
        </p:nvSpPr>
        <p:spPr bwMode="auto">
          <a:xfrm>
            <a:off x="4143375" y="-1588"/>
            <a:ext cx="3171825" cy="485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solidFill>
                <a:srgbClr val="000000"/>
              </a:solidFill>
            </a:endParaRPr>
          </a:p>
        </p:txBody>
      </p:sp>
      <p:sp>
        <p:nvSpPr>
          <p:cNvPr id="111620" name="Rectangle 3"/>
          <p:cNvSpPr>
            <a:spLocks noChangeArrowheads="1"/>
          </p:cNvSpPr>
          <p:nvPr/>
        </p:nvSpPr>
        <p:spPr bwMode="auto">
          <a:xfrm>
            <a:off x="-1588" y="-1588"/>
            <a:ext cx="3167063" cy="485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solidFill>
                <a:srgbClr val="000000"/>
              </a:solidFill>
            </a:endParaRPr>
          </a:p>
        </p:txBody>
      </p:sp>
      <p:sp>
        <p:nvSpPr>
          <p:cNvPr id="111621" name="Rectangle 4"/>
          <p:cNvSpPr>
            <a:spLocks noGrp="1" noRot="1" noChangeAspect="1" noChangeArrowheads="1" noTextEdit="1"/>
          </p:cNvSpPr>
          <p:nvPr>
            <p:ph type="sldImg"/>
          </p:nvPr>
        </p:nvSpPr>
        <p:spPr>
          <a:ln/>
        </p:spPr>
      </p:sp>
      <p:sp>
        <p:nvSpPr>
          <p:cNvPr id="111622" name="Rectangle 5"/>
          <p:cNvSpPr>
            <a:spLocks noGrp="1" noChangeArrowheads="1"/>
          </p:cNvSpPr>
          <p:nvPr>
            <p:ph type="body" idx="1"/>
          </p:nvPr>
        </p:nvSpPr>
        <p:spPr>
          <a:xfrm>
            <a:off x="477838" y="5400675"/>
            <a:ext cx="6359525" cy="3663950"/>
          </a:xfrm>
          <a:noFill/>
        </p:spPr>
        <p:txBody>
          <a:bodyPr/>
          <a:lstStyle/>
          <a:p>
            <a:pPr eaLnBrk="1" hangingPunct="1"/>
            <a:r>
              <a:rPr lang="en-US" smtClean="0"/>
              <a:t>Using the </a:t>
            </a:r>
            <a:r>
              <a:rPr lang="en-US" smtClean="0">
                <a:latin typeface="Courier New" panose="02070309020205020404" pitchFamily="49" charset="0"/>
              </a:rPr>
              <a:t>TO_CHAR</a:t>
            </a:r>
            <a:r>
              <a:rPr lang="en-US" smtClean="0"/>
              <a:t> Function with Numbers (continued)</a:t>
            </a:r>
          </a:p>
          <a:p>
            <a:pPr lvl="2" eaLnBrk="1" hangingPunct="1">
              <a:spcBef>
                <a:spcPct val="25000"/>
              </a:spcBef>
            </a:pPr>
            <a:r>
              <a:rPr lang="en-US" smtClean="0"/>
              <a:t>The Oracle server displays a string of number signs (#) in place of a whole number whose digits exceed the number of digits provided in the format model.</a:t>
            </a:r>
          </a:p>
          <a:p>
            <a:pPr lvl="2" eaLnBrk="1" hangingPunct="1"/>
            <a:r>
              <a:rPr lang="en-US" smtClean="0"/>
              <a:t>The Oracle server rounds the stored decimal value to the number of decimal places provided in the format model.</a:t>
            </a:r>
          </a:p>
        </p:txBody>
      </p:sp>
    </p:spTree>
    <p:extLst>
      <p:ext uri="{BB962C8B-B14F-4D97-AF65-F5344CB8AC3E}">
        <p14:creationId xmlns:p14="http://schemas.microsoft.com/office/powerpoint/2010/main" val="38887258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ChangeArrowheads="1"/>
          </p:cNvSpPr>
          <p:nvPr/>
        </p:nvSpPr>
        <p:spPr bwMode="auto">
          <a:xfrm>
            <a:off x="4143375" y="-1588"/>
            <a:ext cx="3171825" cy="485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solidFill>
                <a:srgbClr val="000000"/>
              </a:solidFill>
            </a:endParaRPr>
          </a:p>
        </p:txBody>
      </p:sp>
      <p:sp>
        <p:nvSpPr>
          <p:cNvPr id="113668" name="Rectangle 3"/>
          <p:cNvSpPr>
            <a:spLocks noChangeArrowheads="1"/>
          </p:cNvSpPr>
          <p:nvPr/>
        </p:nvSpPr>
        <p:spPr bwMode="auto">
          <a:xfrm>
            <a:off x="-1588" y="-1588"/>
            <a:ext cx="3167063" cy="485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solidFill>
                <a:srgbClr val="000000"/>
              </a:solidFill>
            </a:endParaRPr>
          </a:p>
        </p:txBody>
      </p:sp>
      <p:sp>
        <p:nvSpPr>
          <p:cNvPr id="113669" name="Rectangle 4"/>
          <p:cNvSpPr>
            <a:spLocks noGrp="1" noRot="1" noChangeAspect="1" noChangeArrowheads="1" noTextEdit="1"/>
          </p:cNvSpPr>
          <p:nvPr>
            <p:ph type="sldImg"/>
          </p:nvPr>
        </p:nvSpPr>
        <p:spPr>
          <a:ln/>
        </p:spPr>
      </p:sp>
      <p:sp>
        <p:nvSpPr>
          <p:cNvPr id="113670" name="Rectangle 5"/>
          <p:cNvSpPr>
            <a:spLocks noGrp="1" noChangeArrowheads="1"/>
          </p:cNvSpPr>
          <p:nvPr>
            <p:ph type="body" idx="1"/>
          </p:nvPr>
        </p:nvSpPr>
        <p:spPr>
          <a:xfrm>
            <a:off x="477838" y="5400675"/>
            <a:ext cx="6359525" cy="3663950"/>
          </a:xfrm>
          <a:noFill/>
        </p:spPr>
        <p:txBody>
          <a:bodyPr/>
          <a:lstStyle/>
          <a:p>
            <a:pPr eaLnBrk="1" hangingPunct="1"/>
            <a:r>
              <a:rPr lang="en-US" smtClean="0"/>
              <a:t>Using the </a:t>
            </a:r>
            <a:r>
              <a:rPr lang="en-US" smtClean="0">
                <a:latin typeface="Courier New" panose="02070309020205020404" pitchFamily="49" charset="0"/>
              </a:rPr>
              <a:t>TO_NUMBER</a:t>
            </a:r>
            <a:r>
              <a:rPr lang="en-US" smtClean="0"/>
              <a:t> and </a:t>
            </a:r>
            <a:r>
              <a:rPr lang="en-US" smtClean="0">
                <a:latin typeface="Courier New" panose="02070309020205020404" pitchFamily="49" charset="0"/>
              </a:rPr>
              <a:t>TO_DATE</a:t>
            </a:r>
            <a:r>
              <a:rPr lang="en-US" smtClean="0"/>
              <a:t> Functions</a:t>
            </a:r>
          </a:p>
          <a:p>
            <a:pPr lvl="1" eaLnBrk="1" hangingPunct="1"/>
            <a:r>
              <a:rPr lang="en-US" smtClean="0">
                <a:solidFill>
                  <a:schemeClr val="tx1"/>
                </a:solidFill>
              </a:rPr>
              <a:t>You may want to convert a character string to either a number or a date. To accomplish this task, use the </a:t>
            </a:r>
            <a:r>
              <a:rPr lang="en-US" smtClean="0">
                <a:solidFill>
                  <a:schemeClr val="tx1"/>
                </a:solidFill>
                <a:latin typeface="Courier New" panose="02070309020205020404" pitchFamily="49" charset="0"/>
              </a:rPr>
              <a:t>TO_NUMBER</a:t>
            </a:r>
            <a:r>
              <a:rPr lang="en-US" smtClean="0">
                <a:solidFill>
                  <a:schemeClr val="tx1"/>
                </a:solidFill>
              </a:rPr>
              <a:t> or </a:t>
            </a:r>
            <a:r>
              <a:rPr lang="en-US" smtClean="0">
                <a:solidFill>
                  <a:schemeClr val="tx1"/>
                </a:solidFill>
                <a:latin typeface="Courier New" panose="02070309020205020404" pitchFamily="49" charset="0"/>
              </a:rPr>
              <a:t>TO_DATE</a:t>
            </a:r>
            <a:r>
              <a:rPr lang="en-US" smtClean="0">
                <a:solidFill>
                  <a:schemeClr val="tx1"/>
                </a:solidFill>
              </a:rPr>
              <a:t> functions. The format model that you select is based on the previously demonstrated format elements.</a:t>
            </a:r>
          </a:p>
          <a:p>
            <a:pPr lvl="1" eaLnBrk="1" hangingPunct="1"/>
            <a:r>
              <a:rPr lang="en-US" smtClean="0">
                <a:solidFill>
                  <a:schemeClr val="tx1"/>
                </a:solidFill>
              </a:rPr>
              <a:t>The </a:t>
            </a:r>
            <a:r>
              <a:rPr lang="en-US" smtClean="0">
                <a:solidFill>
                  <a:schemeClr val="tx1"/>
                </a:solidFill>
                <a:latin typeface="Courier New" panose="02070309020205020404" pitchFamily="49" charset="0"/>
              </a:rPr>
              <a:t>fx</a:t>
            </a:r>
            <a:r>
              <a:rPr lang="en-US" smtClean="0">
                <a:solidFill>
                  <a:schemeClr val="tx1"/>
                </a:solidFill>
              </a:rPr>
              <a:t> modifier specifies the exact match for the character argument and date format model of a </a:t>
            </a:r>
            <a:r>
              <a:rPr lang="en-US" smtClean="0">
                <a:solidFill>
                  <a:schemeClr val="tx1"/>
                </a:solidFill>
                <a:latin typeface="Courier New" panose="02070309020205020404" pitchFamily="49" charset="0"/>
              </a:rPr>
              <a:t>TO_DATE</a:t>
            </a:r>
            <a:r>
              <a:rPr lang="en-US" smtClean="0">
                <a:solidFill>
                  <a:schemeClr val="tx1"/>
                </a:solidFill>
              </a:rPr>
              <a:t> function:</a:t>
            </a:r>
          </a:p>
          <a:p>
            <a:pPr lvl="2" eaLnBrk="1" hangingPunct="1">
              <a:spcBef>
                <a:spcPct val="10000"/>
              </a:spcBef>
            </a:pPr>
            <a:r>
              <a:rPr lang="en-US" smtClean="0">
                <a:solidFill>
                  <a:schemeClr val="tx1"/>
                </a:solidFill>
              </a:rPr>
              <a:t>Punctuation and quoted text in the character argument must exactly match (except for case) the corresponding parts</a:t>
            </a:r>
            <a:r>
              <a:rPr lang="en-US" smtClean="0"/>
              <a:t> of the format model. </a:t>
            </a:r>
          </a:p>
          <a:p>
            <a:pPr lvl="2" eaLnBrk="1" hangingPunct="1">
              <a:spcBef>
                <a:spcPct val="10000"/>
              </a:spcBef>
            </a:pPr>
            <a:r>
              <a:rPr lang="en-US" smtClean="0"/>
              <a:t>The character argument cannot have extra blanks. Without </a:t>
            </a:r>
            <a:r>
              <a:rPr lang="en-US" smtClean="0">
                <a:latin typeface="Courier New" panose="02070309020205020404" pitchFamily="49" charset="0"/>
              </a:rPr>
              <a:t>fx</a:t>
            </a:r>
            <a:r>
              <a:rPr lang="en-US" smtClean="0"/>
              <a:t>, the Oracle server ignores extra blanks.</a:t>
            </a:r>
          </a:p>
          <a:p>
            <a:pPr lvl="2" eaLnBrk="1" hangingPunct="1">
              <a:spcBef>
                <a:spcPct val="10000"/>
              </a:spcBef>
            </a:pPr>
            <a:r>
              <a:rPr lang="en-US" smtClean="0"/>
              <a:t>Numeric data in the character argument must have the same number of digits as the corresponding element in the format model. Without </a:t>
            </a:r>
            <a:r>
              <a:rPr lang="en-US" smtClean="0">
                <a:latin typeface="Courier New" panose="02070309020205020404" pitchFamily="49" charset="0"/>
              </a:rPr>
              <a:t>fx</a:t>
            </a:r>
            <a:r>
              <a:rPr lang="en-US" smtClean="0"/>
              <a:t>, the numbers in the character argument can omit leading zeros.</a:t>
            </a:r>
          </a:p>
        </p:txBody>
      </p:sp>
    </p:spTree>
    <p:extLst>
      <p:ext uri="{BB962C8B-B14F-4D97-AF65-F5344CB8AC3E}">
        <p14:creationId xmlns:p14="http://schemas.microsoft.com/office/powerpoint/2010/main" val="24647668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xfrm>
            <a:off x="477838" y="5400675"/>
            <a:ext cx="6359525" cy="3663950"/>
          </a:xfrm>
          <a:noFill/>
        </p:spPr>
        <p:txBody>
          <a:bodyPr/>
          <a:lstStyle/>
          <a:p>
            <a:pPr eaLnBrk="1" hangingPunct="1"/>
            <a:r>
              <a:rPr lang="en-US" smtClean="0"/>
              <a:t>Using the </a:t>
            </a:r>
            <a:r>
              <a:rPr lang="en-US" smtClean="0">
                <a:latin typeface="Courier New" panose="02070309020205020404" pitchFamily="49" charset="0"/>
              </a:rPr>
              <a:t>TO_CHAR</a:t>
            </a:r>
            <a:r>
              <a:rPr lang="en-US" smtClean="0"/>
              <a:t> and </a:t>
            </a:r>
            <a:r>
              <a:rPr lang="en-US" smtClean="0">
                <a:latin typeface="Courier New" panose="02070309020205020404" pitchFamily="49" charset="0"/>
              </a:rPr>
              <a:t>TO_DATE</a:t>
            </a:r>
            <a:r>
              <a:rPr lang="en-US" smtClean="0"/>
              <a:t> Function with </a:t>
            </a:r>
            <a:r>
              <a:rPr lang="en-US" smtClean="0">
                <a:latin typeface="Courier New" panose="02070309020205020404" pitchFamily="49" charset="0"/>
              </a:rPr>
              <a:t>RR</a:t>
            </a:r>
            <a:r>
              <a:rPr lang="en-US" smtClean="0"/>
              <a:t> Date Format</a:t>
            </a:r>
          </a:p>
          <a:p>
            <a:pPr lvl="1" eaLnBrk="1" hangingPunct="1"/>
            <a:r>
              <a:rPr lang="en-US" smtClean="0"/>
              <a:t>To find employees who were hired before </a:t>
            </a:r>
            <a:r>
              <a:rPr lang="en-US" smtClean="0">
                <a:solidFill>
                  <a:schemeClr val="tx1"/>
                </a:solidFill>
              </a:rPr>
              <a:t>1990, the </a:t>
            </a:r>
            <a:r>
              <a:rPr lang="en-US" smtClean="0">
                <a:solidFill>
                  <a:schemeClr val="tx1"/>
                </a:solidFill>
                <a:latin typeface="Courier New" panose="02070309020205020404" pitchFamily="49" charset="0"/>
              </a:rPr>
              <a:t>RR</a:t>
            </a:r>
            <a:r>
              <a:rPr lang="en-US" smtClean="0">
                <a:solidFill>
                  <a:schemeClr val="tx1"/>
                </a:solidFill>
              </a:rPr>
              <a:t> format can be used. Because the current year is greater than 1999, the </a:t>
            </a:r>
            <a:r>
              <a:rPr lang="en-US" smtClean="0">
                <a:solidFill>
                  <a:schemeClr val="tx1"/>
                </a:solidFill>
                <a:latin typeface="Courier New" panose="02070309020205020404" pitchFamily="49" charset="0"/>
              </a:rPr>
              <a:t>RR</a:t>
            </a:r>
            <a:r>
              <a:rPr lang="en-US" smtClean="0">
                <a:solidFill>
                  <a:schemeClr val="tx1"/>
                </a:solidFill>
              </a:rPr>
              <a:t> format interprets the year portion</a:t>
            </a:r>
            <a:r>
              <a:rPr lang="en-US" smtClean="0"/>
              <a:t> of the date from 1950 to 1999.</a:t>
            </a:r>
          </a:p>
          <a:p>
            <a:pPr lvl="1" eaLnBrk="1" hangingPunct="1"/>
            <a:r>
              <a:rPr lang="en-US" smtClean="0"/>
              <a:t>The following command, on the other hand, results in no rows being selected because the </a:t>
            </a:r>
            <a:r>
              <a:rPr lang="en-US" smtClean="0">
                <a:latin typeface="Courier New" panose="02070309020205020404" pitchFamily="49" charset="0"/>
              </a:rPr>
              <a:t>YY</a:t>
            </a:r>
            <a:r>
              <a:rPr lang="en-US" smtClean="0"/>
              <a:t> format interprets the year portion of the date in the current century (2090).</a:t>
            </a:r>
          </a:p>
          <a:p>
            <a:pPr lvl="4" eaLnBrk="1" hangingPunct="1"/>
            <a:r>
              <a:rPr lang="en-US" smtClean="0"/>
              <a:t>SELECT last_name, TO_CHAR(hire_date, 'DD-Mon-yyyy')</a:t>
            </a:r>
          </a:p>
          <a:p>
            <a:pPr lvl="4" eaLnBrk="1" hangingPunct="1"/>
            <a:r>
              <a:rPr lang="en-US" smtClean="0"/>
              <a:t>FROM   employees</a:t>
            </a:r>
          </a:p>
          <a:p>
            <a:pPr lvl="4" eaLnBrk="1" hangingPunct="1"/>
            <a:r>
              <a:rPr lang="en-US" smtClean="0"/>
              <a:t>WHERE  TO_DATE(hire_date, 'DD-Mon-yy') &lt; '01-Jan-1990';</a:t>
            </a:r>
          </a:p>
        </p:txBody>
      </p:sp>
      <p:pic>
        <p:nvPicPr>
          <p:cNvPr id="117765" name="Picture 4" descr="C:\project-SQLFund1\images\img09-0row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888" y="7242175"/>
            <a:ext cx="1363662"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9623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xfrm>
            <a:off x="477838" y="5400675"/>
            <a:ext cx="6359525" cy="3663950"/>
          </a:xfrm>
          <a:noFill/>
        </p:spPr>
        <p:txBody>
          <a:bodyPr/>
          <a:lstStyle/>
          <a:p>
            <a:pPr eaLnBrk="1" hangingPunct="1"/>
            <a:r>
              <a:rPr lang="en-US" smtClean="0"/>
              <a:t>Nesting Functions</a:t>
            </a:r>
          </a:p>
          <a:p>
            <a:pPr lvl="1" eaLnBrk="1" hangingPunct="1"/>
            <a:r>
              <a:rPr lang="en-US" smtClean="0"/>
              <a:t>Single-row functions can be nested to any depth. Nested functions are evaluated from the innermost level to the outermost level. Some examples follow to show you the flexibility of these functions.</a:t>
            </a:r>
          </a:p>
        </p:txBody>
      </p:sp>
    </p:spTree>
    <p:extLst>
      <p:ext uri="{BB962C8B-B14F-4D97-AF65-F5344CB8AC3E}">
        <p14:creationId xmlns:p14="http://schemas.microsoft.com/office/powerpoint/2010/main" val="36960956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2"/>
          <p:cNvSpPr>
            <a:spLocks noGrp="1" noRot="1" noChangeAspect="1" noChangeArrowheads="1" noTextEdit="1"/>
          </p:cNvSpPr>
          <p:nvPr>
            <p:ph type="sldImg"/>
          </p:nvPr>
        </p:nvSpPr>
        <p:spPr>
          <a:xfrm>
            <a:off x="514350" y="473075"/>
            <a:ext cx="6242050" cy="4681538"/>
          </a:xfrm>
          <a:ln/>
        </p:spPr>
      </p:sp>
      <p:sp>
        <p:nvSpPr>
          <p:cNvPr id="123908" name="Rectangle 3"/>
          <p:cNvSpPr>
            <a:spLocks noGrp="1" noChangeArrowheads="1"/>
          </p:cNvSpPr>
          <p:nvPr>
            <p:ph type="body" idx="1"/>
          </p:nvPr>
        </p:nvSpPr>
        <p:spPr>
          <a:xfrm>
            <a:off x="477838" y="5400675"/>
            <a:ext cx="6359525" cy="3663950"/>
          </a:xfrm>
          <a:noFill/>
        </p:spPr>
        <p:txBody>
          <a:bodyPr/>
          <a:lstStyle/>
          <a:p>
            <a:pPr eaLnBrk="1" hangingPunct="1">
              <a:spcBef>
                <a:spcPct val="25000"/>
              </a:spcBef>
            </a:pPr>
            <a:r>
              <a:rPr lang="en-US" dirty="0" smtClean="0"/>
              <a:t>Nesting Functions (continued)</a:t>
            </a:r>
          </a:p>
          <a:p>
            <a:pPr lvl="1" eaLnBrk="1" hangingPunct="1"/>
            <a:r>
              <a:rPr lang="en-US" dirty="0" smtClean="0"/>
              <a:t>The slide example displays the last names of employees in department 60. The evaluation of the SQL statement involves three steps:</a:t>
            </a:r>
          </a:p>
          <a:p>
            <a:pPr lvl="2" eaLnBrk="1" hangingPunct="1">
              <a:buFont typeface="Times New Roman" panose="02020603050405020304" pitchFamily="18" charset="0"/>
              <a:buNone/>
            </a:pPr>
            <a:r>
              <a:rPr lang="en-US" dirty="0" smtClean="0"/>
              <a:t>1.	The inner function retrieves the first eight characters of the last name.</a:t>
            </a:r>
          </a:p>
          <a:p>
            <a:pPr lvl="3" eaLnBrk="1" hangingPunct="1">
              <a:buFont typeface="Times New Roman" panose="02020603050405020304" pitchFamily="18" charset="0"/>
              <a:buNone/>
            </a:pPr>
            <a:r>
              <a:rPr lang="en-US" dirty="0" smtClean="0">
                <a:latin typeface="Courier New" panose="02070309020205020404" pitchFamily="49" charset="0"/>
              </a:rPr>
              <a:t>Result1 = SUBSTR (LAST_NAME, 1, 8)</a:t>
            </a:r>
          </a:p>
          <a:p>
            <a:pPr lvl="2" eaLnBrk="1" hangingPunct="1">
              <a:buFont typeface="Times New Roman" panose="02020603050405020304" pitchFamily="18" charset="0"/>
              <a:buNone/>
            </a:pPr>
            <a:r>
              <a:rPr lang="en-US" dirty="0" smtClean="0"/>
              <a:t>2.	The outer function concatenates the result with </a:t>
            </a:r>
            <a:r>
              <a:rPr lang="en-US" dirty="0" smtClean="0">
                <a:latin typeface="Courier New" panose="02070309020205020404" pitchFamily="49" charset="0"/>
              </a:rPr>
              <a:t>_US</a:t>
            </a:r>
            <a:r>
              <a:rPr lang="en-US" dirty="0" smtClean="0"/>
              <a:t>.</a:t>
            </a:r>
          </a:p>
          <a:p>
            <a:pPr lvl="3" eaLnBrk="1" hangingPunct="1">
              <a:buFont typeface="Times New Roman" panose="02020603050405020304" pitchFamily="18" charset="0"/>
              <a:buNone/>
            </a:pPr>
            <a:r>
              <a:rPr lang="en-US" dirty="0" smtClean="0">
                <a:latin typeface="Courier New" panose="02070309020205020404" pitchFamily="49" charset="0"/>
              </a:rPr>
              <a:t>Result2 = CONCAT(Result1, </a:t>
            </a:r>
            <a:r>
              <a:rPr lang="en-US" sz="1100" dirty="0" smtClean="0">
                <a:latin typeface="Courier New" panose="02070309020205020404" pitchFamily="49" charset="0"/>
              </a:rPr>
              <a:t>'_US'</a:t>
            </a:r>
            <a:r>
              <a:rPr lang="en-US" dirty="0" smtClean="0">
                <a:latin typeface="Courier New" panose="02070309020205020404" pitchFamily="49" charset="0"/>
              </a:rPr>
              <a:t>)</a:t>
            </a:r>
          </a:p>
          <a:p>
            <a:pPr lvl="2" eaLnBrk="1" hangingPunct="1">
              <a:buFont typeface="Times New Roman" panose="02020603050405020304" pitchFamily="18" charset="0"/>
              <a:buNone/>
            </a:pPr>
            <a:r>
              <a:rPr lang="en-US" dirty="0" smtClean="0"/>
              <a:t>3.	The outermost function converts the results to uppercase.</a:t>
            </a:r>
          </a:p>
          <a:p>
            <a:pPr lvl="1" eaLnBrk="1" hangingPunct="1"/>
            <a:r>
              <a:rPr lang="en-US" dirty="0" smtClean="0"/>
              <a:t>The entire expression becomes the column heading because no column alias was given.</a:t>
            </a:r>
          </a:p>
          <a:p>
            <a:pPr lvl="1" eaLnBrk="1" hangingPunct="1"/>
            <a:r>
              <a:rPr lang="en-US" b="1" dirty="0" smtClean="0"/>
              <a:t>Example:</a:t>
            </a:r>
            <a:endParaRPr lang="en-US" dirty="0" smtClean="0"/>
          </a:p>
          <a:p>
            <a:pPr lvl="1" eaLnBrk="1" hangingPunct="1"/>
            <a:r>
              <a:rPr lang="en-US" dirty="0" smtClean="0"/>
              <a:t>Display the date of the next Friday that is six months from the hire date. The resulting date should appear as Friday, August 13th, 1999. Order the results by hire date.</a:t>
            </a:r>
          </a:p>
          <a:p>
            <a:pPr lvl="1" eaLnBrk="1" hangingPunct="1">
              <a:lnSpc>
                <a:spcPct val="90000"/>
              </a:lnSpc>
              <a:spcBef>
                <a:spcPct val="0"/>
              </a:spcBef>
            </a:pPr>
            <a:r>
              <a:rPr lang="en-US" sz="500" dirty="0" smtClean="0">
                <a:latin typeface="Courier New" panose="02070309020205020404" pitchFamily="49" charset="0"/>
              </a:rPr>
              <a:t>   </a:t>
            </a:r>
          </a:p>
          <a:p>
            <a:pPr lvl="4" eaLnBrk="1" hangingPunct="1"/>
            <a:r>
              <a:rPr lang="en-US" dirty="0" smtClean="0"/>
              <a:t>SELECT   TO_CHAR(NEXT_DAY(ADD_MONTHS</a:t>
            </a:r>
          </a:p>
          <a:p>
            <a:pPr lvl="4" eaLnBrk="1" hangingPunct="1"/>
            <a:r>
              <a:rPr lang="en-US" dirty="0" smtClean="0"/>
              <a:t>         (</a:t>
            </a:r>
            <a:r>
              <a:rPr lang="en-US" dirty="0" err="1" smtClean="0"/>
              <a:t>hire_date</a:t>
            </a:r>
            <a:r>
              <a:rPr lang="en-US" dirty="0" smtClean="0"/>
              <a:t>, 6), 'FRIDAY'),</a:t>
            </a:r>
          </a:p>
          <a:p>
            <a:pPr lvl="4" eaLnBrk="1" hangingPunct="1"/>
            <a:r>
              <a:rPr lang="en-US" dirty="0" smtClean="0"/>
              <a:t>         '</a:t>
            </a:r>
            <a:r>
              <a:rPr lang="en-US" dirty="0" err="1" smtClean="0"/>
              <a:t>fmDay</a:t>
            </a:r>
            <a:r>
              <a:rPr lang="en-US" dirty="0" smtClean="0"/>
              <a:t>, Month </a:t>
            </a:r>
            <a:r>
              <a:rPr lang="en-US" dirty="0" err="1" smtClean="0"/>
              <a:t>ddth</a:t>
            </a:r>
            <a:r>
              <a:rPr lang="en-US" dirty="0" smtClean="0"/>
              <a:t>, YYYY')</a:t>
            </a:r>
          </a:p>
          <a:p>
            <a:pPr lvl="4" eaLnBrk="1" hangingPunct="1"/>
            <a:r>
              <a:rPr lang="en-US" dirty="0" smtClean="0"/>
              <a:t>         "Next 6 Month Review"</a:t>
            </a:r>
          </a:p>
          <a:p>
            <a:pPr lvl="4" eaLnBrk="1" hangingPunct="1"/>
            <a:r>
              <a:rPr lang="en-US" dirty="0" smtClean="0"/>
              <a:t>FROM      employees</a:t>
            </a:r>
          </a:p>
          <a:p>
            <a:pPr lvl="4" eaLnBrk="1" hangingPunct="1"/>
            <a:r>
              <a:rPr lang="en-US" dirty="0" smtClean="0"/>
              <a:t>ORDER BY  </a:t>
            </a:r>
            <a:r>
              <a:rPr lang="en-US" dirty="0" err="1" smtClean="0"/>
              <a:t>hire_date</a:t>
            </a:r>
            <a:r>
              <a:rPr lang="en-US" dirty="0" smtClean="0"/>
              <a:t>;</a:t>
            </a:r>
          </a:p>
        </p:txBody>
      </p:sp>
      <p:sp>
        <p:nvSpPr>
          <p:cNvPr id="123909" name="Rectangle 4"/>
          <p:cNvSpPr>
            <a:spLocks noChangeArrowheads="1"/>
          </p:cNvSpPr>
          <p:nvPr/>
        </p:nvSpPr>
        <p:spPr bwMode="auto">
          <a:xfrm>
            <a:off x="641350" y="7461250"/>
            <a:ext cx="5948363" cy="1176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solidFill>
                <a:srgbClr val="000000"/>
              </a:solidFill>
            </a:endParaRPr>
          </a:p>
        </p:txBody>
      </p:sp>
    </p:spTree>
    <p:extLst>
      <p:ext uri="{BB962C8B-B14F-4D97-AF65-F5344CB8AC3E}">
        <p14:creationId xmlns:p14="http://schemas.microsoft.com/office/powerpoint/2010/main" val="9250283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xfrm>
            <a:off x="477838" y="5400675"/>
            <a:ext cx="6359525" cy="3663950"/>
          </a:xfrm>
          <a:noFill/>
        </p:spPr>
        <p:txBody>
          <a:bodyPr/>
          <a:lstStyle/>
          <a:p>
            <a:pPr eaLnBrk="1" hangingPunct="1"/>
            <a:r>
              <a:rPr lang="en-US" smtClean="0"/>
              <a:t>General Functions</a:t>
            </a:r>
          </a:p>
          <a:p>
            <a:pPr lvl="1" eaLnBrk="1" hangingPunct="1"/>
            <a:r>
              <a:rPr lang="en-US" smtClean="0"/>
              <a:t>These functions work with any data type and pertain to the use of null values in the expression list.</a:t>
            </a:r>
          </a:p>
          <a:p>
            <a:pPr lvl="1" eaLnBrk="1" hangingPunct="1"/>
            <a:endParaRPr lang="en-US" smtClean="0"/>
          </a:p>
          <a:p>
            <a:pPr lvl="1" eaLnBrk="1" hangingPunct="1"/>
            <a:endParaRPr lang="en-US" smtClean="0"/>
          </a:p>
          <a:p>
            <a:pPr lvl="1" eaLnBrk="1" hangingPunct="1"/>
            <a:endParaRPr lang="en-US" smtClean="0"/>
          </a:p>
          <a:p>
            <a:pPr lvl="1" eaLnBrk="1" hangingPunct="1"/>
            <a:endParaRPr lang="en-US" smtClean="0"/>
          </a:p>
          <a:p>
            <a:pPr lvl="1" eaLnBrk="1" hangingPunct="1"/>
            <a:endParaRPr lang="en-US" smtClean="0"/>
          </a:p>
          <a:p>
            <a:pPr lvl="1" eaLnBrk="1" hangingPunct="1"/>
            <a:endParaRPr lang="en-US" smtClean="0"/>
          </a:p>
          <a:p>
            <a:pPr lvl="1" eaLnBrk="1" hangingPunct="1"/>
            <a:endParaRPr lang="en-US" smtClean="0"/>
          </a:p>
          <a:p>
            <a:pPr lvl="1" eaLnBrk="1" hangingPunct="1"/>
            <a:r>
              <a:rPr lang="en-US" b="1" smtClean="0"/>
              <a:t>Note:</a:t>
            </a:r>
            <a:r>
              <a:rPr lang="en-US" smtClean="0"/>
              <a:t> For more information about the hundreds of functions available, see the section on </a:t>
            </a:r>
            <a:r>
              <a:rPr lang="en-US" i="1" smtClean="0"/>
              <a:t>Functions</a:t>
            </a:r>
            <a:r>
              <a:rPr lang="en-US" smtClean="0"/>
              <a:t> in </a:t>
            </a:r>
            <a:r>
              <a:rPr lang="en-US" i="1" smtClean="0"/>
              <a:t>Oracle Database SQL Language Reference 11g, Release 1 (11.1)</a:t>
            </a:r>
            <a:r>
              <a:rPr lang="en-US" smtClean="0"/>
              <a:t>.</a:t>
            </a:r>
          </a:p>
        </p:txBody>
      </p:sp>
      <p:graphicFrame>
        <p:nvGraphicFramePr>
          <p:cNvPr id="128005" name="Object 4"/>
          <p:cNvGraphicFramePr>
            <a:graphicFrameLocks/>
          </p:cNvGraphicFramePr>
          <p:nvPr/>
        </p:nvGraphicFramePr>
        <p:xfrm>
          <a:off x="609600" y="5943600"/>
          <a:ext cx="5418138" cy="1557338"/>
        </p:xfrm>
        <a:graphic>
          <a:graphicData uri="http://schemas.openxmlformats.org/presentationml/2006/ole">
            <mc:AlternateContent xmlns:mc="http://schemas.openxmlformats.org/markup-compatibility/2006">
              <mc:Choice xmlns:v="urn:schemas-microsoft-com:vml" Requires="v">
                <p:oleObj spid="_x0000_s128021" name="Document" r:id="rId4" imgW="5341620" imgH="1749552" progId="Word.Document.8">
                  <p:embed/>
                </p:oleObj>
              </mc:Choice>
              <mc:Fallback>
                <p:oleObj name="Document" r:id="rId4" imgW="5341620" imgH="1749552" progId="Word.Document.8">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5943600"/>
                        <a:ext cx="5418138" cy="155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522048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xfrm>
            <a:off x="477838" y="5400675"/>
            <a:ext cx="6359525" cy="3663950"/>
          </a:xfrm>
          <a:noFill/>
        </p:spPr>
        <p:txBody>
          <a:bodyPr/>
          <a:lstStyle/>
          <a:p>
            <a:pPr eaLnBrk="1" hangingPunct="1"/>
            <a:r>
              <a:rPr lang="en-US" smtClean="0">
                <a:latin typeface="Courier New" panose="02070309020205020404" pitchFamily="49" charset="0"/>
              </a:rPr>
              <a:t>NVL</a:t>
            </a:r>
            <a:r>
              <a:rPr lang="en-US" smtClean="0"/>
              <a:t> Function </a:t>
            </a:r>
          </a:p>
          <a:p>
            <a:pPr lvl="1" eaLnBrk="1" hangingPunct="1"/>
            <a:r>
              <a:rPr lang="en-US" smtClean="0"/>
              <a:t>To convert a null value to an actual value, </a:t>
            </a:r>
            <a:r>
              <a:rPr lang="en-US" smtClean="0">
                <a:solidFill>
                  <a:schemeClr val="tx1"/>
                </a:solidFill>
              </a:rPr>
              <a:t>use the </a:t>
            </a:r>
            <a:r>
              <a:rPr lang="en-US" smtClean="0">
                <a:solidFill>
                  <a:schemeClr val="tx1"/>
                </a:solidFill>
                <a:latin typeface="Courier New" panose="02070309020205020404" pitchFamily="49" charset="0"/>
              </a:rPr>
              <a:t>NVL</a:t>
            </a:r>
            <a:r>
              <a:rPr lang="en-US" smtClean="0">
                <a:solidFill>
                  <a:schemeClr val="tx1"/>
                </a:solidFill>
              </a:rPr>
              <a:t> function. </a:t>
            </a:r>
          </a:p>
          <a:p>
            <a:pPr lvl="1" eaLnBrk="1" hangingPunct="1"/>
            <a:r>
              <a:rPr lang="en-US" b="1" smtClean="0"/>
              <a:t>Syntax</a:t>
            </a:r>
          </a:p>
          <a:p>
            <a:pPr lvl="1" eaLnBrk="1" hangingPunct="1"/>
            <a:r>
              <a:rPr lang="en-US" sz="1100" smtClean="0">
                <a:latin typeface="Courier New" panose="02070309020205020404" pitchFamily="49" charset="0"/>
              </a:rPr>
              <a:t>NVL (</a:t>
            </a:r>
            <a:r>
              <a:rPr lang="en-US" sz="1100" i="1" smtClean="0">
                <a:latin typeface="Courier New" panose="02070309020205020404" pitchFamily="49" charset="0"/>
              </a:rPr>
              <a:t>expr1</a:t>
            </a:r>
            <a:r>
              <a:rPr lang="en-US" sz="1100" smtClean="0">
                <a:latin typeface="Courier New" panose="02070309020205020404" pitchFamily="49" charset="0"/>
              </a:rPr>
              <a:t>, </a:t>
            </a:r>
            <a:r>
              <a:rPr lang="en-US" sz="1100" i="1" smtClean="0">
                <a:latin typeface="Courier New" panose="02070309020205020404" pitchFamily="49" charset="0"/>
              </a:rPr>
              <a:t>expr2</a:t>
            </a:r>
            <a:r>
              <a:rPr lang="en-US" sz="1100" smtClean="0">
                <a:latin typeface="Courier New" panose="02070309020205020404" pitchFamily="49" charset="0"/>
              </a:rPr>
              <a:t>)</a:t>
            </a:r>
            <a:endParaRPr lang="en-US" sz="1100" b="1" smtClean="0">
              <a:latin typeface="Courier New" panose="02070309020205020404" pitchFamily="49" charset="0"/>
            </a:endParaRPr>
          </a:p>
          <a:p>
            <a:pPr lvl="1" eaLnBrk="1" hangingPunct="1"/>
            <a:r>
              <a:rPr lang="en-US" smtClean="0"/>
              <a:t>In the syntax:</a:t>
            </a:r>
          </a:p>
          <a:p>
            <a:pPr lvl="2" eaLnBrk="1" hangingPunct="1">
              <a:buSzPct val="70000"/>
              <a:buFont typeface="Courier New" panose="02070309020205020404" pitchFamily="49" charset="0"/>
              <a:buChar char="•"/>
            </a:pPr>
            <a:r>
              <a:rPr lang="en-US" i="1" smtClean="0">
                <a:latin typeface="Courier New" panose="02070309020205020404" pitchFamily="49" charset="0"/>
              </a:rPr>
              <a:t>expr1</a:t>
            </a:r>
            <a:r>
              <a:rPr lang="en-US" smtClean="0"/>
              <a:t> is the source value or expression that may contain a null</a:t>
            </a:r>
            <a:endParaRPr lang="en-US" b="1" smtClean="0"/>
          </a:p>
          <a:p>
            <a:pPr lvl="2" eaLnBrk="1" hangingPunct="1">
              <a:buSzPct val="70000"/>
              <a:buFont typeface="Courier New" panose="02070309020205020404" pitchFamily="49" charset="0"/>
              <a:buChar char="•"/>
            </a:pPr>
            <a:r>
              <a:rPr lang="en-US" i="1" smtClean="0">
                <a:latin typeface="Courier New" panose="02070309020205020404" pitchFamily="49" charset="0"/>
              </a:rPr>
              <a:t>expr2</a:t>
            </a:r>
            <a:r>
              <a:rPr lang="en-US" smtClean="0"/>
              <a:t> is the target value for converting the null</a:t>
            </a:r>
          </a:p>
          <a:p>
            <a:pPr lvl="1" eaLnBrk="1" hangingPunct="1"/>
            <a:r>
              <a:rPr lang="en-US" smtClean="0"/>
              <a:t>You can use the </a:t>
            </a:r>
            <a:r>
              <a:rPr lang="en-US" smtClean="0">
                <a:latin typeface="Courier New" panose="02070309020205020404" pitchFamily="49" charset="0"/>
              </a:rPr>
              <a:t>NVL</a:t>
            </a:r>
            <a:r>
              <a:rPr lang="en-US" smtClean="0"/>
              <a:t> function to convert any data type, but the return value is always the same as the data type of </a:t>
            </a:r>
            <a:r>
              <a:rPr lang="en-US" i="1" smtClean="0">
                <a:latin typeface="Courier New" panose="02070309020205020404" pitchFamily="49" charset="0"/>
              </a:rPr>
              <a:t>expr1</a:t>
            </a:r>
            <a:r>
              <a:rPr lang="en-US" smtClean="0"/>
              <a:t>.</a:t>
            </a:r>
          </a:p>
          <a:p>
            <a:pPr lvl="1" eaLnBrk="1" hangingPunct="1"/>
            <a:r>
              <a:rPr lang="en-US" b="1" smtClean="0">
                <a:latin typeface="Courier New" panose="02070309020205020404" pitchFamily="49" charset="0"/>
              </a:rPr>
              <a:t>NVL</a:t>
            </a:r>
            <a:r>
              <a:rPr lang="en-US" b="1" smtClean="0"/>
              <a:t> Conversions for Various Data Types</a:t>
            </a:r>
            <a:endParaRPr lang="en-US" smtClean="0"/>
          </a:p>
        </p:txBody>
      </p:sp>
      <p:sp>
        <p:nvSpPr>
          <p:cNvPr id="130053" name="Rectangle 4"/>
          <p:cNvSpPr>
            <a:spLocks noChangeArrowheads="1"/>
          </p:cNvSpPr>
          <p:nvPr/>
        </p:nvSpPr>
        <p:spPr bwMode="auto">
          <a:xfrm>
            <a:off x="728663" y="5713413"/>
            <a:ext cx="5981700" cy="24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solidFill>
                <a:srgbClr val="000000"/>
              </a:solidFill>
            </a:endParaRPr>
          </a:p>
        </p:txBody>
      </p:sp>
      <p:graphicFrame>
        <p:nvGraphicFramePr>
          <p:cNvPr id="130054" name="Object 5"/>
          <p:cNvGraphicFramePr>
            <a:graphicFrameLocks/>
          </p:cNvGraphicFramePr>
          <p:nvPr/>
        </p:nvGraphicFramePr>
        <p:xfrm>
          <a:off x="568325" y="7645400"/>
          <a:ext cx="6110288" cy="1349375"/>
        </p:xfrm>
        <a:graphic>
          <a:graphicData uri="http://schemas.openxmlformats.org/presentationml/2006/ole">
            <mc:AlternateContent xmlns:mc="http://schemas.openxmlformats.org/markup-compatibility/2006">
              <mc:Choice xmlns:v="urn:schemas-microsoft-com:vml" Requires="v">
                <p:oleObj spid="_x0000_s130070" name="Document" r:id="rId4" imgW="6102096" imgH="1347216" progId="Word.Document.8">
                  <p:embed/>
                </p:oleObj>
              </mc:Choice>
              <mc:Fallback>
                <p:oleObj name="Document" r:id="rId4" imgW="6102096" imgH="1347216" progId="Word.Document.8">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325" y="7645400"/>
                        <a:ext cx="6110288" cy="134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501141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099" name="Picture 12" descr="C:\project-SQLFund1\images\img-04-25b.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925" y="7359650"/>
            <a:ext cx="47244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100" name="Picture 11" descr="C:\project-SQLFund1\images\img-04-25a.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925" y="6650038"/>
            <a:ext cx="47244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01" name="Rectangle 2"/>
          <p:cNvSpPr>
            <a:spLocks noGrp="1" noRot="1" noChangeAspect="1" noChangeArrowheads="1" noTextEdit="1"/>
          </p:cNvSpPr>
          <p:nvPr>
            <p:ph type="sldImg"/>
          </p:nvPr>
        </p:nvSpPr>
        <p:spPr>
          <a:ln/>
        </p:spPr>
      </p:sp>
      <p:sp>
        <p:nvSpPr>
          <p:cNvPr id="132102" name="Rectangle 3"/>
          <p:cNvSpPr>
            <a:spLocks noGrp="1" noChangeArrowheads="1"/>
          </p:cNvSpPr>
          <p:nvPr>
            <p:ph type="body" idx="1"/>
          </p:nvPr>
        </p:nvSpPr>
        <p:spPr>
          <a:xfrm>
            <a:off x="477838" y="5400675"/>
            <a:ext cx="6359525" cy="3663950"/>
          </a:xfrm>
          <a:noFill/>
        </p:spPr>
        <p:txBody>
          <a:bodyPr/>
          <a:lstStyle/>
          <a:p>
            <a:pPr eaLnBrk="1" hangingPunct="1">
              <a:spcBef>
                <a:spcPct val="25000"/>
              </a:spcBef>
            </a:pPr>
            <a:r>
              <a:rPr lang="en-US" smtClean="0"/>
              <a:t>Using the </a:t>
            </a:r>
            <a:r>
              <a:rPr lang="en-US" smtClean="0">
                <a:latin typeface="Courier New" panose="02070309020205020404" pitchFamily="49" charset="0"/>
              </a:rPr>
              <a:t>NVL</a:t>
            </a:r>
            <a:r>
              <a:rPr lang="en-US" smtClean="0"/>
              <a:t> Function</a:t>
            </a:r>
          </a:p>
          <a:p>
            <a:pPr lvl="1" eaLnBrk="1" hangingPunct="1"/>
            <a:r>
              <a:rPr lang="en-US" smtClean="0"/>
              <a:t>To calculate the annual compensation of all employees, you need to multiply the monthly salary by 12 and then add the commission percentage to the result:</a:t>
            </a:r>
            <a:endParaRPr lang="en-US" smtClean="0">
              <a:latin typeface="Courier New" panose="02070309020205020404" pitchFamily="49" charset="0"/>
            </a:endParaRPr>
          </a:p>
          <a:p>
            <a:pPr lvl="4" eaLnBrk="1" hangingPunct="1">
              <a:spcBef>
                <a:spcPct val="25000"/>
              </a:spcBef>
            </a:pPr>
            <a:r>
              <a:rPr lang="en-US" smtClean="0"/>
              <a:t>SELECT last_name, salary, commission_pct,</a:t>
            </a:r>
          </a:p>
          <a:p>
            <a:pPr lvl="4" eaLnBrk="1" hangingPunct="1"/>
            <a:r>
              <a:rPr lang="en-US" smtClean="0"/>
              <a:t>	(salary*12) + (salary*12*commission_pct) AN_SAL</a:t>
            </a:r>
          </a:p>
          <a:p>
            <a:pPr lvl="4" eaLnBrk="1" hangingPunct="1"/>
            <a:r>
              <a:rPr lang="en-US" smtClean="0"/>
              <a:t>FROM   employees;</a:t>
            </a:r>
          </a:p>
          <a:p>
            <a:pPr lvl="1" eaLnBrk="1" hangingPunct="1">
              <a:spcBef>
                <a:spcPct val="0"/>
              </a:spcBef>
            </a:pPr>
            <a:endParaRPr lang="en-US" smtClean="0">
              <a:latin typeface="Courier New" panose="02070309020205020404" pitchFamily="49" charset="0"/>
            </a:endParaRPr>
          </a:p>
          <a:p>
            <a:pPr lvl="1" eaLnBrk="1" hangingPunct="1"/>
            <a:endParaRPr lang="en-US" smtClean="0"/>
          </a:p>
          <a:p>
            <a:pPr lvl="1" eaLnBrk="1" hangingPunct="1"/>
            <a:endParaRPr lang="en-US" smtClean="0"/>
          </a:p>
          <a:p>
            <a:pPr lvl="1" eaLnBrk="1" hangingPunct="1"/>
            <a:endParaRPr lang="en-US" smtClean="0"/>
          </a:p>
          <a:p>
            <a:pPr lvl="1" eaLnBrk="1" hangingPunct="1"/>
            <a:endParaRPr lang="en-US" smtClean="0"/>
          </a:p>
          <a:p>
            <a:pPr lvl="1" eaLnBrk="1" hangingPunct="1"/>
            <a:endParaRPr lang="en-US" smtClean="0"/>
          </a:p>
          <a:p>
            <a:pPr lvl="1" eaLnBrk="1" hangingPunct="1"/>
            <a:endParaRPr lang="en-US" smtClean="0"/>
          </a:p>
          <a:p>
            <a:pPr lvl="1" eaLnBrk="1" hangingPunct="1"/>
            <a:endParaRPr lang="en-US" smtClean="0"/>
          </a:p>
          <a:p>
            <a:pPr lvl="1" eaLnBrk="1" hangingPunct="1"/>
            <a:r>
              <a:rPr lang="en-US" smtClean="0"/>
              <a:t>Notice that the annual compensation is calculated for only those employees who earn a commission. If any column value in an expression is null, the result is null. To calculate values for all employees, you must convert the null value to a number before applying the arithmetic operator. In the example in the slide, the </a:t>
            </a:r>
            <a:r>
              <a:rPr lang="en-US" smtClean="0">
                <a:latin typeface="Courier New" panose="02070309020205020404" pitchFamily="49" charset="0"/>
              </a:rPr>
              <a:t>NVL</a:t>
            </a:r>
            <a:r>
              <a:rPr lang="en-US" smtClean="0"/>
              <a:t> function is used to convert null values to zero.</a:t>
            </a:r>
          </a:p>
        </p:txBody>
      </p:sp>
      <p:sp>
        <p:nvSpPr>
          <p:cNvPr id="132103" name="Rectangle 4"/>
          <p:cNvSpPr>
            <a:spLocks noChangeArrowheads="1"/>
          </p:cNvSpPr>
          <p:nvPr/>
        </p:nvSpPr>
        <p:spPr bwMode="auto">
          <a:xfrm>
            <a:off x="757238" y="6310313"/>
            <a:ext cx="5957887" cy="172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solidFill>
                <a:srgbClr val="000000"/>
              </a:solidFill>
            </a:endParaRPr>
          </a:p>
        </p:txBody>
      </p:sp>
      <p:sp>
        <p:nvSpPr>
          <p:cNvPr id="132104" name="Text Box 7"/>
          <p:cNvSpPr txBox="1">
            <a:spLocks noChangeArrowheads="1"/>
          </p:cNvSpPr>
          <p:nvPr/>
        </p:nvSpPr>
        <p:spPr bwMode="gray">
          <a:xfrm>
            <a:off x="796925" y="6965950"/>
            <a:ext cx="373063" cy="38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848" tIns="12848" rIns="12848" bIns="12848">
            <a:spAutoFit/>
          </a:bodyPr>
          <a:lstStyle>
            <a:lvl1pPr defTabSz="831850">
              <a:spcBef>
                <a:spcPct val="50000"/>
              </a:spcBef>
              <a:buSzPct val="100000"/>
              <a:buFont typeface="Arial" panose="020B0604020202020204" pitchFamily="34" charset="0"/>
              <a:defRPr sz="1200" b="1">
                <a:solidFill>
                  <a:schemeClr val="tx1"/>
                </a:solidFill>
                <a:latin typeface="Arial" panose="020B0604020202020204" pitchFamily="34" charset="0"/>
              </a:defRPr>
            </a:lvl1pPr>
            <a:lvl2pPr marL="742950" indent="-285750" defTabSz="831850">
              <a:spcBef>
                <a:spcPct val="25000"/>
              </a:spcBef>
              <a:buSzPct val="100000"/>
              <a:buFont typeface="Times New Roman" panose="02020603050405020304" pitchFamily="18" charset="0"/>
              <a:defRPr sz="1200">
                <a:solidFill>
                  <a:srgbClr val="000000"/>
                </a:solidFill>
                <a:latin typeface="Times New Roman" panose="02020603050405020304" pitchFamily="18" charset="0"/>
              </a:defRPr>
            </a:lvl2pPr>
            <a:lvl3pPr marL="831850" indent="-171450" defTabSz="831850">
              <a:buSzPct val="100000"/>
              <a:buFont typeface="Times New Roman" panose="02020603050405020304" pitchFamily="18" charset="0"/>
              <a:buChar char="•"/>
              <a:defRPr sz="1200">
                <a:solidFill>
                  <a:srgbClr val="000000"/>
                </a:solidFill>
                <a:latin typeface="Times New Roman" panose="02020603050405020304" pitchFamily="18" charset="0"/>
              </a:defRPr>
            </a:lvl3pPr>
            <a:lvl4pPr marL="1250950" indent="-171450" defTabSz="831850">
              <a:buSzPct val="100000"/>
              <a:buFont typeface="Times New Roman" panose="02020603050405020304" pitchFamily="18" charset="0"/>
              <a:buChar char="-"/>
              <a:defRPr sz="1200">
                <a:solidFill>
                  <a:srgbClr val="000000"/>
                </a:solidFill>
                <a:latin typeface="Times New Roman" panose="02020603050405020304" pitchFamily="18" charset="0"/>
              </a:defRPr>
            </a:lvl4pPr>
            <a:lvl5pPr marL="2057400" indent="-228600" defTabSz="831850">
              <a:buSzPct val="100000"/>
              <a:buFont typeface="Times New Roman" panose="02020603050405020304" pitchFamily="18" charset="0"/>
              <a:defRPr sz="1100">
                <a:solidFill>
                  <a:srgbClr val="000000"/>
                </a:solidFill>
                <a:latin typeface="Courier New" panose="02070309020205020404" pitchFamily="49" charset="0"/>
              </a:defRPr>
            </a:lvl5pPr>
            <a:lvl6pPr marL="2514600" indent="-228600" defTabSz="831850" eaLnBrk="0" fontAlgn="base" hangingPunct="0">
              <a:spcBef>
                <a:spcPct val="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6pPr>
            <a:lvl7pPr marL="2971800" indent="-228600" defTabSz="831850" eaLnBrk="0" fontAlgn="base" hangingPunct="0">
              <a:spcBef>
                <a:spcPct val="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7pPr>
            <a:lvl8pPr marL="3429000" indent="-228600" defTabSz="831850" eaLnBrk="0" fontAlgn="base" hangingPunct="0">
              <a:spcBef>
                <a:spcPct val="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8pPr>
            <a:lvl9pPr marL="3886200" indent="-228600" defTabSz="831850" eaLnBrk="0" fontAlgn="base" hangingPunct="0">
              <a:spcBef>
                <a:spcPct val="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9pPr>
          </a:lstStyle>
          <a:p>
            <a:pPr algn="ctr" eaLnBrk="1" hangingPunct="1">
              <a:spcBef>
                <a:spcPct val="0"/>
              </a:spcBef>
              <a:buClr>
                <a:srgbClr val="000000"/>
              </a:buClr>
              <a:buSzTx/>
            </a:pPr>
            <a:r>
              <a:rPr lang="en-US" sz="2400">
                <a:solidFill>
                  <a:srgbClr val="000000"/>
                </a:solidFill>
              </a:rPr>
              <a:t>…</a:t>
            </a:r>
          </a:p>
        </p:txBody>
      </p:sp>
      <p:sp>
        <p:nvSpPr>
          <p:cNvPr id="132105" name="Text Box 10"/>
          <p:cNvSpPr txBox="1">
            <a:spLocks noChangeArrowheads="1"/>
          </p:cNvSpPr>
          <p:nvPr/>
        </p:nvSpPr>
        <p:spPr bwMode="gray">
          <a:xfrm>
            <a:off x="796925" y="7881938"/>
            <a:ext cx="373063" cy="38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848" tIns="12848" rIns="12848" bIns="12848">
            <a:spAutoFit/>
          </a:bodyPr>
          <a:lstStyle>
            <a:lvl1pPr defTabSz="831850">
              <a:spcBef>
                <a:spcPct val="50000"/>
              </a:spcBef>
              <a:buSzPct val="100000"/>
              <a:buFont typeface="Arial" panose="020B0604020202020204" pitchFamily="34" charset="0"/>
              <a:defRPr sz="1200" b="1">
                <a:solidFill>
                  <a:schemeClr val="tx1"/>
                </a:solidFill>
                <a:latin typeface="Arial" panose="020B0604020202020204" pitchFamily="34" charset="0"/>
              </a:defRPr>
            </a:lvl1pPr>
            <a:lvl2pPr marL="742950" indent="-285750" defTabSz="831850">
              <a:spcBef>
                <a:spcPct val="25000"/>
              </a:spcBef>
              <a:buSzPct val="100000"/>
              <a:buFont typeface="Times New Roman" panose="02020603050405020304" pitchFamily="18" charset="0"/>
              <a:defRPr sz="1200">
                <a:solidFill>
                  <a:srgbClr val="000000"/>
                </a:solidFill>
                <a:latin typeface="Times New Roman" panose="02020603050405020304" pitchFamily="18" charset="0"/>
              </a:defRPr>
            </a:lvl2pPr>
            <a:lvl3pPr marL="831850" indent="-171450" defTabSz="831850">
              <a:buSzPct val="100000"/>
              <a:buFont typeface="Times New Roman" panose="02020603050405020304" pitchFamily="18" charset="0"/>
              <a:buChar char="•"/>
              <a:defRPr sz="1200">
                <a:solidFill>
                  <a:srgbClr val="000000"/>
                </a:solidFill>
                <a:latin typeface="Times New Roman" panose="02020603050405020304" pitchFamily="18" charset="0"/>
              </a:defRPr>
            </a:lvl3pPr>
            <a:lvl4pPr marL="1250950" indent="-171450" defTabSz="831850">
              <a:buSzPct val="100000"/>
              <a:buFont typeface="Times New Roman" panose="02020603050405020304" pitchFamily="18" charset="0"/>
              <a:buChar char="-"/>
              <a:defRPr sz="1200">
                <a:solidFill>
                  <a:srgbClr val="000000"/>
                </a:solidFill>
                <a:latin typeface="Times New Roman" panose="02020603050405020304" pitchFamily="18" charset="0"/>
              </a:defRPr>
            </a:lvl4pPr>
            <a:lvl5pPr marL="2057400" indent="-228600" defTabSz="831850">
              <a:buSzPct val="100000"/>
              <a:buFont typeface="Times New Roman" panose="02020603050405020304" pitchFamily="18" charset="0"/>
              <a:defRPr sz="1100">
                <a:solidFill>
                  <a:srgbClr val="000000"/>
                </a:solidFill>
                <a:latin typeface="Courier New" panose="02070309020205020404" pitchFamily="49" charset="0"/>
              </a:defRPr>
            </a:lvl5pPr>
            <a:lvl6pPr marL="2514600" indent="-228600" defTabSz="831850" eaLnBrk="0" fontAlgn="base" hangingPunct="0">
              <a:spcBef>
                <a:spcPct val="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6pPr>
            <a:lvl7pPr marL="2971800" indent="-228600" defTabSz="831850" eaLnBrk="0" fontAlgn="base" hangingPunct="0">
              <a:spcBef>
                <a:spcPct val="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7pPr>
            <a:lvl8pPr marL="3429000" indent="-228600" defTabSz="831850" eaLnBrk="0" fontAlgn="base" hangingPunct="0">
              <a:spcBef>
                <a:spcPct val="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8pPr>
            <a:lvl9pPr marL="3886200" indent="-228600" defTabSz="831850" eaLnBrk="0" fontAlgn="base" hangingPunct="0">
              <a:spcBef>
                <a:spcPct val="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9pPr>
          </a:lstStyle>
          <a:p>
            <a:pPr algn="ctr" eaLnBrk="1" hangingPunct="1">
              <a:spcBef>
                <a:spcPct val="0"/>
              </a:spcBef>
              <a:buClr>
                <a:srgbClr val="000000"/>
              </a:buClr>
              <a:buSzTx/>
            </a:pPr>
            <a:r>
              <a:rPr lang="en-US" sz="2400">
                <a:solidFill>
                  <a:srgbClr val="000000"/>
                </a:solidFill>
              </a:rPr>
              <a:t>…</a:t>
            </a:r>
          </a:p>
        </p:txBody>
      </p:sp>
    </p:spTree>
    <p:extLst>
      <p:ext uri="{BB962C8B-B14F-4D97-AF65-F5344CB8AC3E}">
        <p14:creationId xmlns:p14="http://schemas.microsoft.com/office/powerpoint/2010/main" val="3621031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xfrm>
            <a:off x="477838" y="5400675"/>
            <a:ext cx="6359525" cy="3663950"/>
          </a:xfrm>
          <a:noFill/>
        </p:spPr>
        <p:txBody>
          <a:bodyPr/>
          <a:lstStyle/>
          <a:p>
            <a:pPr eaLnBrk="1" hangingPunct="1"/>
            <a:r>
              <a:rPr lang="en-US" smtClean="0"/>
              <a:t>Single-Row Functions</a:t>
            </a:r>
          </a:p>
          <a:p>
            <a:pPr lvl="1" eaLnBrk="1" hangingPunct="1"/>
            <a:r>
              <a:rPr lang="en-US" smtClean="0"/>
              <a:t>Single-row functions</a:t>
            </a:r>
            <a:r>
              <a:rPr lang="en-US" smtClean="0">
                <a:solidFill>
                  <a:srgbClr val="FC0128"/>
                </a:solidFill>
              </a:rPr>
              <a:t> </a:t>
            </a:r>
            <a:r>
              <a:rPr lang="en-US" smtClean="0"/>
              <a:t>are used to manipulate data items. </a:t>
            </a:r>
            <a:r>
              <a:rPr lang="en-US" smtClean="0">
                <a:solidFill>
                  <a:schemeClr val="tx1"/>
                </a:solidFill>
              </a:rPr>
              <a:t>They accept one or more arguments and return one value for each row that is returned by the query. An argument can be one of the following:</a:t>
            </a:r>
          </a:p>
          <a:p>
            <a:pPr lvl="2" eaLnBrk="1" hangingPunct="1"/>
            <a:r>
              <a:rPr lang="en-US" smtClean="0"/>
              <a:t>User-supplied constant</a:t>
            </a:r>
          </a:p>
          <a:p>
            <a:pPr lvl="2" eaLnBrk="1" hangingPunct="1"/>
            <a:r>
              <a:rPr lang="en-US" smtClean="0"/>
              <a:t>Variable value </a:t>
            </a:r>
          </a:p>
          <a:p>
            <a:pPr lvl="2" eaLnBrk="1" hangingPunct="1"/>
            <a:r>
              <a:rPr lang="en-US" smtClean="0"/>
              <a:t>Column name</a:t>
            </a:r>
          </a:p>
          <a:p>
            <a:pPr lvl="2" eaLnBrk="1" hangingPunct="1"/>
            <a:r>
              <a:rPr lang="en-US" smtClean="0"/>
              <a:t>Expression</a:t>
            </a:r>
          </a:p>
          <a:p>
            <a:pPr lvl="1" eaLnBrk="1" hangingPunct="1"/>
            <a:r>
              <a:rPr lang="en-US" smtClean="0"/>
              <a:t>Features of single-row functions include:</a:t>
            </a:r>
          </a:p>
          <a:p>
            <a:pPr lvl="2" eaLnBrk="1" hangingPunct="1"/>
            <a:r>
              <a:rPr lang="en-US" smtClean="0"/>
              <a:t>Acting on each row that is returned in the query</a:t>
            </a:r>
          </a:p>
          <a:p>
            <a:pPr lvl="2" eaLnBrk="1" hangingPunct="1"/>
            <a:r>
              <a:rPr lang="en-US" smtClean="0"/>
              <a:t>Returning one result per row</a:t>
            </a:r>
          </a:p>
          <a:p>
            <a:pPr lvl="2" eaLnBrk="1" hangingPunct="1"/>
            <a:r>
              <a:rPr lang="en-US" smtClean="0"/>
              <a:t>Possibly returning a data value of a different type than the one that is referenced</a:t>
            </a:r>
          </a:p>
          <a:p>
            <a:pPr lvl="2" eaLnBrk="1" hangingPunct="1"/>
            <a:r>
              <a:rPr lang="en-US" smtClean="0"/>
              <a:t>Possibly expecting one or more arguments</a:t>
            </a:r>
          </a:p>
          <a:p>
            <a:pPr lvl="2" eaLnBrk="1" hangingPunct="1"/>
            <a:r>
              <a:rPr lang="en-US" smtClean="0"/>
              <a:t>Can be used in </a:t>
            </a:r>
            <a:r>
              <a:rPr lang="en-US" smtClean="0">
                <a:latin typeface="Courier New" panose="02070309020205020404" pitchFamily="49" charset="0"/>
              </a:rPr>
              <a:t>SELECT</a:t>
            </a:r>
            <a:r>
              <a:rPr lang="en-US" smtClean="0"/>
              <a:t>, </a:t>
            </a:r>
            <a:r>
              <a:rPr lang="en-US" smtClean="0">
                <a:latin typeface="Courier New" panose="02070309020205020404" pitchFamily="49" charset="0"/>
              </a:rPr>
              <a:t>WHERE</a:t>
            </a:r>
            <a:r>
              <a:rPr lang="en-US" smtClean="0"/>
              <a:t>, and </a:t>
            </a:r>
            <a:r>
              <a:rPr lang="en-US" smtClean="0">
                <a:latin typeface="Courier New" panose="02070309020205020404" pitchFamily="49" charset="0"/>
              </a:rPr>
              <a:t>ORDER</a:t>
            </a:r>
            <a:r>
              <a:rPr lang="en-US" smtClean="0"/>
              <a:t> </a:t>
            </a:r>
            <a:r>
              <a:rPr lang="en-US" smtClean="0">
                <a:latin typeface="Courier New" panose="02070309020205020404" pitchFamily="49" charset="0"/>
              </a:rPr>
              <a:t>BY</a:t>
            </a:r>
            <a:r>
              <a:rPr lang="en-US" smtClean="0"/>
              <a:t> clauses; can be nested</a:t>
            </a:r>
          </a:p>
          <a:p>
            <a:pPr lvl="1" eaLnBrk="1" hangingPunct="1"/>
            <a:r>
              <a:rPr lang="en-US" smtClean="0"/>
              <a:t>In the syntax:</a:t>
            </a:r>
          </a:p>
          <a:p>
            <a:pPr lvl="2" algn="just" eaLnBrk="1" hangingPunct="1">
              <a:buFont typeface="Times New Roman" panose="02020603050405020304" pitchFamily="18" charset="0"/>
              <a:buNone/>
            </a:pPr>
            <a:r>
              <a:rPr lang="en-US" i="1" smtClean="0">
                <a:latin typeface="Courier New" panose="02070309020205020404" pitchFamily="49" charset="0"/>
              </a:rPr>
              <a:t>function_name</a:t>
            </a:r>
            <a:r>
              <a:rPr lang="en-US" smtClean="0"/>
              <a:t>	is the name of the function</a:t>
            </a:r>
          </a:p>
          <a:p>
            <a:pPr lvl="2" algn="just" eaLnBrk="1" hangingPunct="1">
              <a:buFont typeface="Times New Roman" panose="02020603050405020304" pitchFamily="18" charset="0"/>
              <a:buNone/>
            </a:pPr>
            <a:r>
              <a:rPr lang="en-US" i="1" smtClean="0">
                <a:latin typeface="Courier New" panose="02070309020205020404" pitchFamily="49" charset="0"/>
              </a:rPr>
              <a:t>arg1, arg2		</a:t>
            </a:r>
            <a:r>
              <a:rPr lang="en-US" smtClean="0"/>
              <a:t>is any argument to be used by the function. This can be 						represented by a column name or expression.</a:t>
            </a:r>
          </a:p>
        </p:txBody>
      </p:sp>
    </p:spTree>
    <p:extLst>
      <p:ext uri="{BB962C8B-B14F-4D97-AF65-F5344CB8AC3E}">
        <p14:creationId xmlns:p14="http://schemas.microsoft.com/office/powerpoint/2010/main" val="26227817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xfrm>
            <a:off x="477838" y="5400675"/>
            <a:ext cx="6359525" cy="3663950"/>
          </a:xfrm>
          <a:noFill/>
        </p:spPr>
        <p:txBody>
          <a:bodyPr/>
          <a:lstStyle/>
          <a:p>
            <a:pPr eaLnBrk="1" hangingPunct="1"/>
            <a:r>
              <a:rPr lang="en-US" smtClean="0"/>
              <a:t>Using the </a:t>
            </a:r>
            <a:r>
              <a:rPr lang="en-US" smtClean="0">
                <a:latin typeface="Courier New" panose="02070309020205020404" pitchFamily="49" charset="0"/>
              </a:rPr>
              <a:t>NVL2</a:t>
            </a:r>
            <a:r>
              <a:rPr lang="en-US" smtClean="0"/>
              <a:t> Function</a:t>
            </a:r>
          </a:p>
          <a:p>
            <a:pPr lvl="1" eaLnBrk="1" hangingPunct="1"/>
            <a:r>
              <a:rPr lang="en-US" smtClean="0">
                <a:solidFill>
                  <a:schemeClr val="tx1"/>
                </a:solidFill>
              </a:rPr>
              <a:t>The </a:t>
            </a:r>
            <a:r>
              <a:rPr lang="en-US" smtClean="0">
                <a:solidFill>
                  <a:schemeClr val="tx1"/>
                </a:solidFill>
                <a:latin typeface="Courier New" panose="02070309020205020404" pitchFamily="49" charset="0"/>
              </a:rPr>
              <a:t>NVL2</a:t>
            </a:r>
            <a:r>
              <a:rPr lang="en-US" smtClean="0">
                <a:solidFill>
                  <a:schemeClr val="tx1"/>
                </a:solidFill>
              </a:rPr>
              <a:t> function examines</a:t>
            </a:r>
            <a:r>
              <a:rPr lang="en-US" smtClean="0"/>
              <a:t> the first expression. If the first expression is not null, then the </a:t>
            </a:r>
            <a:r>
              <a:rPr lang="en-US" smtClean="0">
                <a:latin typeface="Courier New" panose="02070309020205020404" pitchFamily="49" charset="0"/>
              </a:rPr>
              <a:t>NVL2</a:t>
            </a:r>
            <a:r>
              <a:rPr lang="en-US" smtClean="0"/>
              <a:t> function returns the second expression. If the first expression is null, then the third expression is returned. </a:t>
            </a:r>
          </a:p>
          <a:p>
            <a:pPr lvl="1" eaLnBrk="1" hangingPunct="1">
              <a:spcBef>
                <a:spcPct val="15000"/>
              </a:spcBef>
            </a:pPr>
            <a:r>
              <a:rPr lang="en-US" b="1" smtClean="0"/>
              <a:t>Syntax</a:t>
            </a:r>
          </a:p>
          <a:p>
            <a:pPr lvl="4" eaLnBrk="1" hangingPunct="1"/>
            <a:r>
              <a:rPr lang="en-US" smtClean="0"/>
              <a:t>NVL2(</a:t>
            </a:r>
            <a:r>
              <a:rPr lang="en-US" i="1" smtClean="0"/>
              <a:t>expr1</a:t>
            </a:r>
            <a:r>
              <a:rPr lang="en-US" smtClean="0"/>
              <a:t>, </a:t>
            </a:r>
            <a:r>
              <a:rPr lang="en-US" i="1" smtClean="0"/>
              <a:t>expr2, expr3</a:t>
            </a:r>
            <a:r>
              <a:rPr lang="en-US" smtClean="0"/>
              <a:t>)</a:t>
            </a:r>
            <a:endParaRPr lang="en-US" b="1" smtClean="0"/>
          </a:p>
          <a:p>
            <a:pPr lvl="1" eaLnBrk="1" hangingPunct="1">
              <a:spcBef>
                <a:spcPct val="15000"/>
              </a:spcBef>
            </a:pPr>
            <a:r>
              <a:rPr lang="en-US" smtClean="0"/>
              <a:t>In the syntax:</a:t>
            </a:r>
          </a:p>
          <a:p>
            <a:pPr lvl="2" eaLnBrk="1" hangingPunct="1">
              <a:buSzPct val="70000"/>
              <a:buFont typeface="Courier New" panose="02070309020205020404" pitchFamily="49" charset="0"/>
              <a:buChar char="•"/>
            </a:pPr>
            <a:r>
              <a:rPr lang="en-US" i="1" smtClean="0">
                <a:latin typeface="Courier New" panose="02070309020205020404" pitchFamily="49" charset="0"/>
              </a:rPr>
              <a:t>expr1</a:t>
            </a:r>
            <a:r>
              <a:rPr lang="en-US" smtClean="0"/>
              <a:t> is the source value or expression that may contain a null</a:t>
            </a:r>
          </a:p>
          <a:p>
            <a:pPr lvl="2" eaLnBrk="1" hangingPunct="1">
              <a:buSzPct val="70000"/>
              <a:buFont typeface="Courier New" panose="02070309020205020404" pitchFamily="49" charset="0"/>
              <a:buChar char="•"/>
            </a:pPr>
            <a:r>
              <a:rPr lang="en-US" i="1" smtClean="0">
                <a:latin typeface="Courier New" panose="02070309020205020404" pitchFamily="49" charset="0"/>
              </a:rPr>
              <a:t>expr2</a:t>
            </a:r>
            <a:r>
              <a:rPr lang="en-US" smtClean="0"/>
              <a:t> is the value that is returned if </a:t>
            </a:r>
            <a:r>
              <a:rPr lang="en-US" i="1" smtClean="0">
                <a:latin typeface="Courier New" panose="02070309020205020404" pitchFamily="49" charset="0"/>
              </a:rPr>
              <a:t>expr1</a:t>
            </a:r>
            <a:r>
              <a:rPr lang="en-US" smtClean="0"/>
              <a:t> is not null</a:t>
            </a:r>
          </a:p>
          <a:p>
            <a:pPr lvl="2" eaLnBrk="1" hangingPunct="1">
              <a:buSzPct val="70000"/>
              <a:buFont typeface="Courier New" panose="02070309020205020404" pitchFamily="49" charset="0"/>
              <a:buChar char="•"/>
            </a:pPr>
            <a:r>
              <a:rPr lang="en-US" i="1" smtClean="0">
                <a:latin typeface="Courier New" panose="02070309020205020404" pitchFamily="49" charset="0"/>
              </a:rPr>
              <a:t>expr3</a:t>
            </a:r>
            <a:r>
              <a:rPr lang="en-US" i="1" smtClean="0"/>
              <a:t> </a:t>
            </a:r>
            <a:r>
              <a:rPr lang="en-US" smtClean="0"/>
              <a:t>is the value that is returned if </a:t>
            </a:r>
            <a:r>
              <a:rPr lang="en-US" i="1" smtClean="0">
                <a:latin typeface="Courier New" panose="02070309020205020404" pitchFamily="49" charset="0"/>
              </a:rPr>
              <a:t>expr1</a:t>
            </a:r>
            <a:r>
              <a:rPr lang="en-US" smtClean="0"/>
              <a:t> is null</a:t>
            </a:r>
          </a:p>
          <a:p>
            <a:pPr lvl="1" eaLnBrk="1" hangingPunct="1"/>
            <a:r>
              <a:rPr lang="en-US" smtClean="0"/>
              <a:t>In the example shown in the slide, the </a:t>
            </a:r>
            <a:r>
              <a:rPr lang="en-US" smtClean="0">
                <a:latin typeface="Courier New" panose="02070309020205020404" pitchFamily="49" charset="0"/>
              </a:rPr>
              <a:t>COMMISSION_PCT</a:t>
            </a:r>
            <a:r>
              <a:rPr lang="en-US" smtClean="0"/>
              <a:t> column is examined. If a value is detected, the second expression of </a:t>
            </a:r>
            <a:r>
              <a:rPr lang="en-US" smtClean="0">
                <a:latin typeface="Courier New" panose="02070309020205020404" pitchFamily="49" charset="0"/>
              </a:rPr>
              <a:t>SAL+COMM</a:t>
            </a:r>
            <a:r>
              <a:rPr lang="en-US" smtClean="0"/>
              <a:t> is returned. If the </a:t>
            </a:r>
            <a:r>
              <a:rPr lang="en-US" smtClean="0">
                <a:latin typeface="Courier New" panose="02070309020205020404" pitchFamily="49" charset="0"/>
              </a:rPr>
              <a:t>COMMISSION_PCT</a:t>
            </a:r>
            <a:r>
              <a:rPr lang="en-US" smtClean="0"/>
              <a:t> column holds a null value, the third expression of </a:t>
            </a:r>
            <a:r>
              <a:rPr lang="en-US" smtClean="0">
                <a:latin typeface="Courier New" panose="02070309020205020404" pitchFamily="49" charset="0"/>
              </a:rPr>
              <a:t>SAL</a:t>
            </a:r>
            <a:r>
              <a:rPr lang="en-US" smtClean="0"/>
              <a:t> is returned.</a:t>
            </a:r>
          </a:p>
          <a:p>
            <a:pPr lvl="1" eaLnBrk="1" hangingPunct="1"/>
            <a:r>
              <a:rPr lang="en-US" smtClean="0"/>
              <a:t>The argument </a:t>
            </a:r>
            <a:r>
              <a:rPr lang="en-US" i="1" smtClean="0">
                <a:latin typeface="Courier New" panose="02070309020205020404" pitchFamily="49" charset="0"/>
              </a:rPr>
              <a:t>expr1</a:t>
            </a:r>
            <a:r>
              <a:rPr lang="en-US" smtClean="0"/>
              <a:t> can have any data type. The arguments </a:t>
            </a:r>
            <a:r>
              <a:rPr lang="en-US" i="1" smtClean="0">
                <a:latin typeface="Courier New" panose="02070309020205020404" pitchFamily="49" charset="0"/>
              </a:rPr>
              <a:t>expr2</a:t>
            </a:r>
            <a:r>
              <a:rPr lang="en-US" smtClean="0"/>
              <a:t> and </a:t>
            </a:r>
            <a:r>
              <a:rPr lang="en-US" i="1" smtClean="0">
                <a:latin typeface="Courier New" panose="02070309020205020404" pitchFamily="49" charset="0"/>
              </a:rPr>
              <a:t>expr3</a:t>
            </a:r>
            <a:r>
              <a:rPr lang="en-US" smtClean="0"/>
              <a:t> can have any data types except </a:t>
            </a:r>
            <a:r>
              <a:rPr lang="en-US" smtClean="0">
                <a:latin typeface="Courier New" panose="02070309020205020404" pitchFamily="49" charset="0"/>
              </a:rPr>
              <a:t>LONG</a:t>
            </a:r>
            <a:r>
              <a:rPr lang="en-US" smtClean="0"/>
              <a:t>. If the data types of </a:t>
            </a:r>
            <a:r>
              <a:rPr lang="en-US" i="1" smtClean="0">
                <a:latin typeface="Courier New" panose="02070309020205020404" pitchFamily="49" charset="0"/>
              </a:rPr>
              <a:t>expr2</a:t>
            </a:r>
            <a:r>
              <a:rPr lang="en-US" smtClean="0"/>
              <a:t> and </a:t>
            </a:r>
            <a:r>
              <a:rPr lang="en-US" i="1" smtClean="0">
                <a:latin typeface="Courier New" panose="02070309020205020404" pitchFamily="49" charset="0"/>
              </a:rPr>
              <a:t>expr3</a:t>
            </a:r>
            <a:r>
              <a:rPr lang="en-US" smtClean="0"/>
              <a:t> are different, the Oracle server converts </a:t>
            </a:r>
            <a:r>
              <a:rPr lang="en-US" i="1" smtClean="0">
                <a:latin typeface="Courier New" panose="02070309020205020404" pitchFamily="49" charset="0"/>
              </a:rPr>
              <a:t>expr3</a:t>
            </a:r>
            <a:r>
              <a:rPr lang="en-US" smtClean="0"/>
              <a:t> to the data type of </a:t>
            </a:r>
            <a:r>
              <a:rPr lang="en-US" i="1" smtClean="0">
                <a:latin typeface="Courier New" panose="02070309020205020404" pitchFamily="49" charset="0"/>
              </a:rPr>
              <a:t>expr2</a:t>
            </a:r>
            <a:r>
              <a:rPr lang="en-US" smtClean="0"/>
              <a:t> before comparing them, unless </a:t>
            </a:r>
            <a:r>
              <a:rPr lang="en-US" i="1" smtClean="0">
                <a:latin typeface="Courier New" panose="02070309020205020404" pitchFamily="49" charset="0"/>
              </a:rPr>
              <a:t>expr3</a:t>
            </a:r>
            <a:r>
              <a:rPr lang="en-US" smtClean="0"/>
              <a:t> is a null constant. In the latter case, a data type conversion is not necessary. The data type of the return value is always the same as the data type of </a:t>
            </a:r>
            <a:r>
              <a:rPr lang="en-US" i="1" smtClean="0">
                <a:latin typeface="Courier New" panose="02070309020205020404" pitchFamily="49" charset="0"/>
              </a:rPr>
              <a:t>expr2</a:t>
            </a:r>
            <a:r>
              <a:rPr lang="en-US" smtClean="0"/>
              <a:t>, unless </a:t>
            </a:r>
            <a:r>
              <a:rPr lang="en-US" i="1" smtClean="0">
                <a:latin typeface="Courier New" panose="02070309020205020404" pitchFamily="49" charset="0"/>
              </a:rPr>
              <a:t>expr2</a:t>
            </a:r>
            <a:r>
              <a:rPr lang="en-US" smtClean="0"/>
              <a:t> is character data, in which case the return value’s data type is </a:t>
            </a:r>
            <a:r>
              <a:rPr lang="en-US" smtClean="0">
                <a:latin typeface="Courier New" panose="02070309020205020404" pitchFamily="49" charset="0"/>
              </a:rPr>
              <a:t>VARCHAR2</a:t>
            </a:r>
            <a:r>
              <a:rPr lang="en-US" smtClean="0"/>
              <a:t>.</a:t>
            </a:r>
          </a:p>
        </p:txBody>
      </p:sp>
    </p:spTree>
    <p:extLst>
      <p:ext uri="{BB962C8B-B14F-4D97-AF65-F5344CB8AC3E}">
        <p14:creationId xmlns:p14="http://schemas.microsoft.com/office/powerpoint/2010/main" val="24621680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xfrm>
            <a:off x="477838" y="5400675"/>
            <a:ext cx="6359525" cy="3663950"/>
          </a:xfrm>
          <a:noFill/>
        </p:spPr>
        <p:txBody>
          <a:bodyPr/>
          <a:lstStyle/>
          <a:p>
            <a:pPr eaLnBrk="1" hangingPunct="1"/>
            <a:r>
              <a:rPr lang="en-US" smtClean="0"/>
              <a:t>Using the </a:t>
            </a:r>
            <a:r>
              <a:rPr lang="en-US" smtClean="0">
                <a:latin typeface="Courier New" panose="02070309020205020404" pitchFamily="49" charset="0"/>
              </a:rPr>
              <a:t>NULLIF</a:t>
            </a:r>
            <a:r>
              <a:rPr lang="en-US" smtClean="0"/>
              <a:t> Function</a:t>
            </a:r>
          </a:p>
          <a:p>
            <a:pPr lvl="1" eaLnBrk="1" hangingPunct="1"/>
            <a:r>
              <a:rPr lang="en-US" smtClean="0">
                <a:solidFill>
                  <a:schemeClr val="tx1"/>
                </a:solidFill>
              </a:rPr>
              <a:t>The </a:t>
            </a:r>
            <a:r>
              <a:rPr lang="en-US" smtClean="0">
                <a:solidFill>
                  <a:schemeClr val="tx1"/>
                </a:solidFill>
                <a:latin typeface="Courier New" panose="02070309020205020404" pitchFamily="49" charset="0"/>
              </a:rPr>
              <a:t>NULLIF</a:t>
            </a:r>
            <a:r>
              <a:rPr lang="en-US" smtClean="0">
                <a:solidFill>
                  <a:schemeClr val="tx1"/>
                </a:solidFill>
              </a:rPr>
              <a:t> function compares</a:t>
            </a:r>
            <a:r>
              <a:rPr lang="en-US" smtClean="0"/>
              <a:t> two expressions. If they are equal, the function returns a null. If they are not equal, the function returns the first expression. However, you cannot specify the literal </a:t>
            </a:r>
            <a:r>
              <a:rPr lang="en-US" smtClean="0">
                <a:latin typeface="Courier New" panose="02070309020205020404" pitchFamily="49" charset="0"/>
              </a:rPr>
              <a:t>NULL</a:t>
            </a:r>
            <a:r>
              <a:rPr lang="en-US" smtClean="0"/>
              <a:t> for the first expression.</a:t>
            </a:r>
          </a:p>
          <a:p>
            <a:pPr lvl="1" eaLnBrk="1" hangingPunct="1"/>
            <a:r>
              <a:rPr lang="en-US" b="1" smtClean="0"/>
              <a:t>Syntax</a:t>
            </a:r>
          </a:p>
          <a:p>
            <a:pPr lvl="1" eaLnBrk="1" hangingPunct="1"/>
            <a:r>
              <a:rPr lang="en-US" smtClean="0">
                <a:latin typeface="Courier New" panose="02070309020205020404" pitchFamily="49" charset="0"/>
              </a:rPr>
              <a:t>	</a:t>
            </a:r>
            <a:r>
              <a:rPr lang="en-US" sz="1100" smtClean="0">
                <a:latin typeface="Courier New" panose="02070309020205020404" pitchFamily="49" charset="0"/>
              </a:rPr>
              <a:t>NULLIF (</a:t>
            </a:r>
            <a:r>
              <a:rPr lang="en-US" sz="1100" i="1" smtClean="0">
                <a:latin typeface="Courier New" panose="02070309020205020404" pitchFamily="49" charset="0"/>
              </a:rPr>
              <a:t>expr1</a:t>
            </a:r>
            <a:r>
              <a:rPr lang="en-US" sz="1100" smtClean="0">
                <a:latin typeface="Courier New" panose="02070309020205020404" pitchFamily="49" charset="0"/>
              </a:rPr>
              <a:t>, </a:t>
            </a:r>
            <a:r>
              <a:rPr lang="en-US" sz="1100" i="1" smtClean="0">
                <a:latin typeface="Courier New" panose="02070309020205020404" pitchFamily="49" charset="0"/>
              </a:rPr>
              <a:t>expr2</a:t>
            </a:r>
            <a:r>
              <a:rPr lang="en-US" sz="1100" smtClean="0">
                <a:latin typeface="Courier New" panose="02070309020205020404" pitchFamily="49" charset="0"/>
              </a:rPr>
              <a:t>)</a:t>
            </a:r>
            <a:endParaRPr lang="en-US" sz="1100" b="1" smtClean="0">
              <a:latin typeface="Courier New" panose="02070309020205020404" pitchFamily="49" charset="0"/>
            </a:endParaRPr>
          </a:p>
          <a:p>
            <a:pPr lvl="1" eaLnBrk="1" hangingPunct="1"/>
            <a:r>
              <a:rPr lang="en-US" smtClean="0"/>
              <a:t>In the syntax:</a:t>
            </a:r>
          </a:p>
          <a:p>
            <a:pPr lvl="2" eaLnBrk="1" hangingPunct="1">
              <a:buSzPct val="70000"/>
              <a:buFont typeface="Courier New" panose="02070309020205020404" pitchFamily="49" charset="0"/>
              <a:buChar char="•"/>
            </a:pPr>
            <a:r>
              <a:rPr lang="en-US" smtClean="0">
                <a:latin typeface="Courier New" panose="02070309020205020404" pitchFamily="49" charset="0"/>
                <a:cs typeface="Times New Roman" panose="02020603050405020304" pitchFamily="18" charset="0"/>
              </a:rPr>
              <a:t>NULLIF</a:t>
            </a:r>
            <a:r>
              <a:rPr lang="en-US" smtClean="0">
                <a:cs typeface="Times New Roman" panose="02020603050405020304" pitchFamily="18" charset="0"/>
              </a:rPr>
              <a:t> compares </a:t>
            </a:r>
            <a:r>
              <a:rPr lang="en-US" i="1" smtClean="0">
                <a:latin typeface="Courier New" panose="02070309020205020404" pitchFamily="49" charset="0"/>
                <a:cs typeface="Times New Roman" panose="02020603050405020304" pitchFamily="18" charset="0"/>
              </a:rPr>
              <a:t>expr1</a:t>
            </a:r>
            <a:r>
              <a:rPr lang="en-US" smtClean="0">
                <a:cs typeface="Times New Roman" panose="02020603050405020304" pitchFamily="18" charset="0"/>
              </a:rPr>
              <a:t> and </a:t>
            </a:r>
            <a:r>
              <a:rPr lang="en-US" i="1" smtClean="0">
                <a:latin typeface="Courier New" panose="02070309020205020404" pitchFamily="49" charset="0"/>
                <a:cs typeface="Times New Roman" panose="02020603050405020304" pitchFamily="18" charset="0"/>
              </a:rPr>
              <a:t>expr2</a:t>
            </a:r>
            <a:r>
              <a:rPr lang="en-US" smtClean="0">
                <a:cs typeface="Times New Roman" panose="02020603050405020304" pitchFamily="18" charset="0"/>
              </a:rPr>
              <a:t>. If they are equal, then the function returns null. If they are not, then the function returns </a:t>
            </a:r>
            <a:r>
              <a:rPr lang="en-US" i="1" smtClean="0">
                <a:latin typeface="Courier New" panose="02070309020205020404" pitchFamily="49" charset="0"/>
                <a:cs typeface="Times New Roman" panose="02020603050405020304" pitchFamily="18" charset="0"/>
              </a:rPr>
              <a:t>expr1</a:t>
            </a:r>
            <a:r>
              <a:rPr lang="en-US" smtClean="0">
                <a:cs typeface="Times New Roman" panose="02020603050405020304" pitchFamily="18" charset="0"/>
              </a:rPr>
              <a:t>. However, you cannot specify the literal </a:t>
            </a:r>
            <a:r>
              <a:rPr lang="en-US" smtClean="0">
                <a:latin typeface="Courier New" panose="02070309020205020404" pitchFamily="49" charset="0"/>
                <a:cs typeface="Times New Roman" panose="02020603050405020304" pitchFamily="18" charset="0"/>
              </a:rPr>
              <a:t>NULL</a:t>
            </a:r>
            <a:r>
              <a:rPr lang="en-US" smtClean="0">
                <a:cs typeface="Times New Roman" panose="02020603050405020304" pitchFamily="18" charset="0"/>
              </a:rPr>
              <a:t> for </a:t>
            </a:r>
            <a:r>
              <a:rPr lang="en-US" i="1" smtClean="0">
                <a:latin typeface="Courier New" panose="02070309020205020404" pitchFamily="49" charset="0"/>
                <a:cs typeface="Times New Roman" panose="02020603050405020304" pitchFamily="18" charset="0"/>
              </a:rPr>
              <a:t>expr1</a:t>
            </a:r>
            <a:r>
              <a:rPr lang="en-US" smtClean="0">
                <a:cs typeface="Times New Roman" panose="02020603050405020304" pitchFamily="18" charset="0"/>
              </a:rPr>
              <a:t>.</a:t>
            </a:r>
            <a:endParaRPr lang="en-US"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lvl="1" eaLnBrk="1" hangingPunct="1"/>
            <a:r>
              <a:rPr lang="en-US" smtClean="0"/>
              <a:t>In the example shown in the slide, the length of the first name in the </a:t>
            </a:r>
            <a:r>
              <a:rPr lang="en-US" smtClean="0">
                <a:latin typeface="Courier New" panose="02070309020205020404" pitchFamily="49" charset="0"/>
              </a:rPr>
              <a:t>EMPLOYEES</a:t>
            </a:r>
            <a:r>
              <a:rPr lang="en-US" smtClean="0"/>
              <a:t> table is compared to the length of the last name in the </a:t>
            </a:r>
            <a:r>
              <a:rPr lang="en-US" smtClean="0">
                <a:latin typeface="Courier New" panose="02070309020205020404" pitchFamily="49" charset="0"/>
              </a:rPr>
              <a:t>EMPLOYEES</a:t>
            </a:r>
            <a:r>
              <a:rPr lang="en-US" smtClean="0"/>
              <a:t> table. When the lengths of the names are equal, a null value is displayed. When the lengths of the names are not equal, the length of the first name is displayed.</a:t>
            </a:r>
          </a:p>
          <a:p>
            <a:pPr lvl="1" eaLnBrk="1" hangingPunct="1"/>
            <a:r>
              <a:rPr lang="en-US" b="1" smtClean="0"/>
              <a:t>Note:</a:t>
            </a:r>
            <a:r>
              <a:rPr lang="en-US" smtClean="0"/>
              <a:t> The </a:t>
            </a:r>
            <a:r>
              <a:rPr lang="en-US" smtClean="0">
                <a:latin typeface="Courier New" panose="02070309020205020404" pitchFamily="49" charset="0"/>
              </a:rPr>
              <a:t>NULLIF</a:t>
            </a:r>
            <a:r>
              <a:rPr lang="en-US" smtClean="0"/>
              <a:t> function is logically equivalent to the following </a:t>
            </a:r>
            <a:r>
              <a:rPr lang="en-US" smtClean="0">
                <a:latin typeface="Courier New" panose="02070309020205020404" pitchFamily="49" charset="0"/>
              </a:rPr>
              <a:t>CASE</a:t>
            </a:r>
            <a:r>
              <a:rPr lang="en-US" smtClean="0"/>
              <a:t> expression. The </a:t>
            </a:r>
            <a:r>
              <a:rPr lang="en-US" smtClean="0">
                <a:latin typeface="Courier New" panose="02070309020205020404" pitchFamily="49" charset="0"/>
              </a:rPr>
              <a:t>CASE</a:t>
            </a:r>
            <a:r>
              <a:rPr lang="en-US" smtClean="0"/>
              <a:t> expression is discussed on a subsequent page:</a:t>
            </a:r>
          </a:p>
          <a:p>
            <a:pPr lvl="4" eaLnBrk="1" hangingPunct="1"/>
            <a:r>
              <a:rPr lang="en-US" smtClean="0"/>
              <a:t>CASE WHEN expr1 = expr 2 THEN NULL ELSE expr1 END</a:t>
            </a:r>
          </a:p>
        </p:txBody>
      </p:sp>
    </p:spTree>
    <p:extLst>
      <p:ext uri="{BB962C8B-B14F-4D97-AF65-F5344CB8AC3E}">
        <p14:creationId xmlns:p14="http://schemas.microsoft.com/office/powerpoint/2010/main" val="3751636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xfrm>
            <a:off x="477838" y="5400675"/>
            <a:ext cx="6359525" cy="3663950"/>
          </a:xfrm>
          <a:noFill/>
        </p:spPr>
        <p:txBody>
          <a:bodyPr/>
          <a:lstStyle/>
          <a:p>
            <a:pPr eaLnBrk="1" hangingPunct="1"/>
            <a:r>
              <a:rPr lang="en-US" smtClean="0"/>
              <a:t>Single-Row Functions (continued)</a:t>
            </a:r>
          </a:p>
          <a:p>
            <a:pPr lvl="1" eaLnBrk="1" hangingPunct="1"/>
            <a:r>
              <a:rPr lang="en-US" smtClean="0">
                <a:solidFill>
                  <a:schemeClr val="tx1"/>
                </a:solidFill>
              </a:rPr>
              <a:t>This lesson covers the following single-row functions:</a:t>
            </a:r>
          </a:p>
          <a:p>
            <a:pPr lvl="2" eaLnBrk="1" hangingPunct="1"/>
            <a:r>
              <a:rPr lang="en-US" b="1" smtClean="0">
                <a:solidFill>
                  <a:schemeClr val="tx1"/>
                </a:solidFill>
              </a:rPr>
              <a:t>Character functions: </a:t>
            </a:r>
            <a:r>
              <a:rPr lang="en-US" smtClean="0">
                <a:solidFill>
                  <a:schemeClr val="tx1"/>
                </a:solidFill>
                <a:latin typeface="Symbol" panose="05050102010706020507" pitchFamily="18" charset="2"/>
              </a:rPr>
              <a:t>A</a:t>
            </a:r>
            <a:r>
              <a:rPr lang="en-US" smtClean="0">
                <a:solidFill>
                  <a:schemeClr val="tx1"/>
                </a:solidFill>
              </a:rPr>
              <a:t>ccept character input and can return both character and number values</a:t>
            </a:r>
          </a:p>
          <a:p>
            <a:pPr lvl="2" eaLnBrk="1" hangingPunct="1"/>
            <a:r>
              <a:rPr lang="en-US" b="1" smtClean="0">
                <a:solidFill>
                  <a:schemeClr val="tx1"/>
                </a:solidFill>
              </a:rPr>
              <a:t>Number functions:</a:t>
            </a:r>
            <a:r>
              <a:rPr lang="en-US" smtClean="0">
                <a:solidFill>
                  <a:schemeClr val="tx1"/>
                </a:solidFill>
              </a:rPr>
              <a:t> Accept numeric input and return numeric values</a:t>
            </a:r>
          </a:p>
          <a:p>
            <a:pPr lvl="2" eaLnBrk="1" hangingPunct="1"/>
            <a:r>
              <a:rPr lang="en-US" b="1" smtClean="0">
                <a:solidFill>
                  <a:schemeClr val="tx1"/>
                </a:solidFill>
              </a:rPr>
              <a:t>Date functions:</a:t>
            </a:r>
            <a:r>
              <a:rPr lang="en-US" smtClean="0">
                <a:solidFill>
                  <a:schemeClr val="tx1"/>
                </a:solidFill>
                <a:latin typeface="Symbol" panose="05050102010706020507" pitchFamily="18" charset="2"/>
              </a:rPr>
              <a:t> </a:t>
            </a:r>
            <a:r>
              <a:rPr lang="en-US" smtClean="0">
                <a:solidFill>
                  <a:schemeClr val="tx1"/>
                </a:solidFill>
              </a:rPr>
              <a:t>Operate on values of the </a:t>
            </a:r>
            <a:r>
              <a:rPr lang="en-US" smtClean="0">
                <a:solidFill>
                  <a:schemeClr val="tx1"/>
                </a:solidFill>
                <a:latin typeface="Courier New" panose="02070309020205020404" pitchFamily="49" charset="0"/>
              </a:rPr>
              <a:t>DATE</a:t>
            </a:r>
            <a:r>
              <a:rPr lang="en-US" smtClean="0">
                <a:solidFill>
                  <a:schemeClr val="tx1"/>
                </a:solidFill>
              </a:rPr>
              <a:t> data type (All date functions return a value of the </a:t>
            </a:r>
            <a:r>
              <a:rPr lang="en-US" smtClean="0">
                <a:solidFill>
                  <a:schemeClr val="tx1"/>
                </a:solidFill>
                <a:latin typeface="Courier New" panose="02070309020205020404" pitchFamily="49" charset="0"/>
              </a:rPr>
              <a:t>DATE</a:t>
            </a:r>
            <a:r>
              <a:rPr lang="en-US" smtClean="0">
                <a:solidFill>
                  <a:schemeClr val="tx1"/>
                </a:solidFill>
              </a:rPr>
              <a:t> data type except the </a:t>
            </a:r>
            <a:r>
              <a:rPr lang="en-US" smtClean="0">
                <a:solidFill>
                  <a:schemeClr val="tx1"/>
                </a:solidFill>
                <a:latin typeface="Courier New" panose="02070309020205020404" pitchFamily="49" charset="0"/>
              </a:rPr>
              <a:t>MONTHS_BETWEEN</a:t>
            </a:r>
            <a:r>
              <a:rPr lang="en-US" smtClean="0">
                <a:solidFill>
                  <a:schemeClr val="tx1"/>
                </a:solidFill>
              </a:rPr>
              <a:t> function, which returns a number.)</a:t>
            </a:r>
          </a:p>
          <a:p>
            <a:pPr lvl="1" eaLnBrk="1" hangingPunct="1"/>
            <a:r>
              <a:rPr lang="en-US" smtClean="0">
                <a:solidFill>
                  <a:schemeClr val="tx1"/>
                </a:solidFill>
              </a:rPr>
              <a:t>The following single-row functions are discussed in the next lesson titled “Using Conversion Functions and Conditional Expressions”:</a:t>
            </a:r>
          </a:p>
          <a:p>
            <a:pPr lvl="2" eaLnBrk="1" hangingPunct="1"/>
            <a:r>
              <a:rPr lang="en-US" b="1" smtClean="0">
                <a:solidFill>
                  <a:schemeClr val="tx1"/>
                </a:solidFill>
              </a:rPr>
              <a:t>Conversion functions:</a:t>
            </a:r>
            <a:r>
              <a:rPr lang="en-US" smtClean="0">
                <a:solidFill>
                  <a:schemeClr val="tx1"/>
                </a:solidFill>
                <a:latin typeface="Symbol" panose="05050102010706020507" pitchFamily="18" charset="2"/>
              </a:rPr>
              <a:t> </a:t>
            </a:r>
            <a:r>
              <a:rPr lang="en-US" smtClean="0">
                <a:solidFill>
                  <a:schemeClr val="tx1"/>
                </a:solidFill>
              </a:rPr>
              <a:t>Convert a value from one data type to another</a:t>
            </a:r>
          </a:p>
          <a:p>
            <a:pPr lvl="2" eaLnBrk="1" hangingPunct="1"/>
            <a:r>
              <a:rPr lang="en-US" b="1" smtClean="0">
                <a:solidFill>
                  <a:schemeClr val="tx1"/>
                </a:solidFill>
              </a:rPr>
              <a:t>General functions:</a:t>
            </a:r>
          </a:p>
          <a:p>
            <a:pPr lvl="3" eaLnBrk="1" hangingPunct="1"/>
            <a:r>
              <a:rPr lang="en-US" smtClean="0">
                <a:solidFill>
                  <a:schemeClr val="tx1"/>
                </a:solidFill>
                <a:latin typeface="Courier New" panose="02070309020205020404" pitchFamily="49" charset="0"/>
              </a:rPr>
              <a:t>NVL</a:t>
            </a:r>
          </a:p>
          <a:p>
            <a:pPr lvl="3" eaLnBrk="1" hangingPunct="1"/>
            <a:r>
              <a:rPr lang="en-US" smtClean="0">
                <a:solidFill>
                  <a:schemeClr val="tx1"/>
                </a:solidFill>
                <a:latin typeface="Courier New" panose="02070309020205020404" pitchFamily="49" charset="0"/>
              </a:rPr>
              <a:t>NVL2</a:t>
            </a:r>
          </a:p>
          <a:p>
            <a:pPr lvl="3" eaLnBrk="1" hangingPunct="1"/>
            <a:r>
              <a:rPr lang="en-US" smtClean="0">
                <a:solidFill>
                  <a:schemeClr val="tx1"/>
                </a:solidFill>
                <a:latin typeface="Courier New" panose="02070309020205020404" pitchFamily="49" charset="0"/>
              </a:rPr>
              <a:t>NULLIF</a:t>
            </a:r>
          </a:p>
          <a:p>
            <a:pPr lvl="3" eaLnBrk="1" hangingPunct="1"/>
            <a:r>
              <a:rPr lang="en-US" smtClean="0">
                <a:solidFill>
                  <a:schemeClr val="tx1"/>
                </a:solidFill>
                <a:latin typeface="Courier New" panose="02070309020205020404" pitchFamily="49" charset="0"/>
              </a:rPr>
              <a:t>COALESCE</a:t>
            </a:r>
          </a:p>
          <a:p>
            <a:pPr lvl="3" eaLnBrk="1" hangingPunct="1"/>
            <a:r>
              <a:rPr lang="en-US" smtClean="0">
                <a:solidFill>
                  <a:schemeClr val="tx1"/>
                </a:solidFill>
                <a:latin typeface="Courier New" panose="02070309020205020404" pitchFamily="49" charset="0"/>
              </a:rPr>
              <a:t>CASE</a:t>
            </a:r>
          </a:p>
          <a:p>
            <a:pPr lvl="3" eaLnBrk="1" hangingPunct="1"/>
            <a:r>
              <a:rPr lang="en-US" smtClean="0">
                <a:solidFill>
                  <a:schemeClr val="tx1"/>
                </a:solidFill>
                <a:latin typeface="Courier New" panose="02070309020205020404" pitchFamily="49" charset="0"/>
              </a:rPr>
              <a:t>DECODE</a:t>
            </a:r>
          </a:p>
        </p:txBody>
      </p:sp>
    </p:spTree>
    <p:extLst>
      <p:ext uri="{BB962C8B-B14F-4D97-AF65-F5344CB8AC3E}">
        <p14:creationId xmlns:p14="http://schemas.microsoft.com/office/powerpoint/2010/main" val="1699117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ChangeArrowheads="1"/>
          </p:cNvSpPr>
          <p:nvPr/>
        </p:nvSpPr>
        <p:spPr bwMode="auto">
          <a:xfrm>
            <a:off x="396875" y="4862513"/>
            <a:ext cx="6215063" cy="394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761" tIns="44971" rIns="94761" bIns="44971"/>
          <a:lstStyle>
            <a:lvl1pPr defTabSz="407988">
              <a:spcBef>
                <a:spcPct val="50000"/>
              </a:spcBef>
              <a:buSzPct val="100000"/>
              <a:buFont typeface="Arial" panose="020B0604020202020204" pitchFamily="34" charset="0"/>
              <a:tabLst>
                <a:tab pos="465138" algn="l"/>
              </a:tabLst>
              <a:defRPr sz="1200" b="1">
                <a:solidFill>
                  <a:schemeClr val="tx1"/>
                </a:solidFill>
                <a:latin typeface="Arial" panose="020B0604020202020204" pitchFamily="34" charset="0"/>
              </a:defRPr>
            </a:lvl1pPr>
            <a:lvl2pPr marL="742950" indent="-285750" defTabSz="407988">
              <a:spcBef>
                <a:spcPct val="25000"/>
              </a:spcBef>
              <a:buSzPct val="100000"/>
              <a:buFont typeface="Times New Roman" panose="02020603050405020304" pitchFamily="18" charset="0"/>
              <a:tabLst>
                <a:tab pos="465138" algn="l"/>
              </a:tabLst>
              <a:defRPr sz="1200">
                <a:solidFill>
                  <a:srgbClr val="000000"/>
                </a:solidFill>
                <a:latin typeface="Times New Roman" panose="02020603050405020304" pitchFamily="18" charset="0"/>
              </a:defRPr>
            </a:lvl2pPr>
            <a:lvl3pPr marL="458788" indent="-219075" defTabSz="407988">
              <a:buSzPct val="100000"/>
              <a:buFont typeface="Times New Roman" panose="02020603050405020304" pitchFamily="18" charset="0"/>
              <a:buChar char="•"/>
              <a:tabLst>
                <a:tab pos="465138" algn="l"/>
              </a:tabLst>
              <a:defRPr sz="1200">
                <a:solidFill>
                  <a:srgbClr val="000000"/>
                </a:solidFill>
                <a:latin typeface="Times New Roman" panose="02020603050405020304" pitchFamily="18" charset="0"/>
              </a:defRPr>
            </a:lvl3pPr>
            <a:lvl4pPr marL="868363" indent="-222250" defTabSz="407988">
              <a:buSzPct val="100000"/>
              <a:buFont typeface="Times New Roman" panose="02020603050405020304" pitchFamily="18" charset="0"/>
              <a:buChar char="-"/>
              <a:tabLst>
                <a:tab pos="465138" algn="l"/>
              </a:tabLst>
              <a:defRPr sz="1200">
                <a:solidFill>
                  <a:srgbClr val="000000"/>
                </a:solidFill>
                <a:latin typeface="Times New Roman" panose="02020603050405020304" pitchFamily="18" charset="0"/>
              </a:defRPr>
            </a:lvl4pPr>
            <a:lvl5pPr marL="2057400" indent="-228600" defTabSz="407988">
              <a:buSzPct val="100000"/>
              <a:buFont typeface="Times New Roman" panose="02020603050405020304" pitchFamily="18" charset="0"/>
              <a:tabLst>
                <a:tab pos="465138" algn="l"/>
              </a:tabLst>
              <a:defRPr sz="1100">
                <a:solidFill>
                  <a:srgbClr val="000000"/>
                </a:solidFill>
                <a:latin typeface="Courier New" panose="02070309020205020404" pitchFamily="49" charset="0"/>
              </a:defRPr>
            </a:lvl5pPr>
            <a:lvl6pPr marL="2514600" indent="-228600" defTabSz="407988" eaLnBrk="0" fontAlgn="base" hangingPunct="0">
              <a:spcBef>
                <a:spcPct val="0"/>
              </a:spcBef>
              <a:spcAft>
                <a:spcPct val="0"/>
              </a:spcAft>
              <a:buSzPct val="100000"/>
              <a:buFont typeface="Times New Roman" panose="02020603050405020304" pitchFamily="18" charset="0"/>
              <a:tabLst>
                <a:tab pos="465138" algn="l"/>
              </a:tabLst>
              <a:defRPr sz="1100">
                <a:solidFill>
                  <a:srgbClr val="000000"/>
                </a:solidFill>
                <a:latin typeface="Courier New" panose="02070309020205020404" pitchFamily="49" charset="0"/>
              </a:defRPr>
            </a:lvl6pPr>
            <a:lvl7pPr marL="2971800" indent="-228600" defTabSz="407988" eaLnBrk="0" fontAlgn="base" hangingPunct="0">
              <a:spcBef>
                <a:spcPct val="0"/>
              </a:spcBef>
              <a:spcAft>
                <a:spcPct val="0"/>
              </a:spcAft>
              <a:buSzPct val="100000"/>
              <a:buFont typeface="Times New Roman" panose="02020603050405020304" pitchFamily="18" charset="0"/>
              <a:tabLst>
                <a:tab pos="465138" algn="l"/>
              </a:tabLst>
              <a:defRPr sz="1100">
                <a:solidFill>
                  <a:srgbClr val="000000"/>
                </a:solidFill>
                <a:latin typeface="Courier New" panose="02070309020205020404" pitchFamily="49" charset="0"/>
              </a:defRPr>
            </a:lvl7pPr>
            <a:lvl8pPr marL="3429000" indent="-228600" defTabSz="407988" eaLnBrk="0" fontAlgn="base" hangingPunct="0">
              <a:spcBef>
                <a:spcPct val="0"/>
              </a:spcBef>
              <a:spcAft>
                <a:spcPct val="0"/>
              </a:spcAft>
              <a:buSzPct val="100000"/>
              <a:buFont typeface="Times New Roman" panose="02020603050405020304" pitchFamily="18" charset="0"/>
              <a:tabLst>
                <a:tab pos="465138" algn="l"/>
              </a:tabLst>
              <a:defRPr sz="1100">
                <a:solidFill>
                  <a:srgbClr val="000000"/>
                </a:solidFill>
                <a:latin typeface="Courier New" panose="02070309020205020404" pitchFamily="49" charset="0"/>
              </a:defRPr>
            </a:lvl8pPr>
            <a:lvl9pPr marL="3886200" indent="-228600" defTabSz="407988" eaLnBrk="0" fontAlgn="base" hangingPunct="0">
              <a:spcBef>
                <a:spcPct val="0"/>
              </a:spcBef>
              <a:spcAft>
                <a:spcPct val="0"/>
              </a:spcAft>
              <a:buSzPct val="100000"/>
              <a:buFont typeface="Times New Roman" panose="02020603050405020304" pitchFamily="18" charset="0"/>
              <a:tabLst>
                <a:tab pos="465138" algn="l"/>
              </a:tabLst>
              <a:defRPr sz="1100">
                <a:solidFill>
                  <a:srgbClr val="000000"/>
                </a:solidFill>
                <a:latin typeface="Courier New" panose="02070309020205020404" pitchFamily="49" charset="0"/>
              </a:defRPr>
            </a:lvl9pPr>
          </a:lstStyle>
          <a:p>
            <a:pPr>
              <a:lnSpc>
                <a:spcPct val="95000"/>
              </a:lnSpc>
              <a:spcBef>
                <a:spcPct val="30000"/>
              </a:spcBef>
              <a:buSzTx/>
              <a:buFontTx/>
              <a:buNone/>
            </a:pPr>
            <a:endParaRPr lang="en-US" sz="1100" b="0">
              <a:latin typeface="Times New Roman" panose="02020603050405020304" pitchFamily="18" charset="0"/>
            </a:endParaRPr>
          </a:p>
        </p:txBody>
      </p:sp>
      <p:graphicFrame>
        <p:nvGraphicFramePr>
          <p:cNvPr id="24580" name="Object 5"/>
          <p:cNvGraphicFramePr>
            <a:graphicFrameLocks/>
          </p:cNvGraphicFramePr>
          <p:nvPr/>
        </p:nvGraphicFramePr>
        <p:xfrm>
          <a:off x="514350" y="6467475"/>
          <a:ext cx="6391275" cy="2343150"/>
        </p:xfrm>
        <a:graphic>
          <a:graphicData uri="http://schemas.openxmlformats.org/presentationml/2006/ole">
            <mc:AlternateContent xmlns:mc="http://schemas.openxmlformats.org/markup-compatibility/2006">
              <mc:Choice xmlns:v="urn:schemas-microsoft-com:vml" Requires="v">
                <p:oleObj spid="_x0000_s24599" name="Document" r:id="rId4" imgW="6397752" imgH="2453640" progId="Word.Document.8">
                  <p:embed/>
                </p:oleObj>
              </mc:Choice>
              <mc:Fallback>
                <p:oleObj name="Document" r:id="rId4" imgW="6397752" imgH="2453640" progId="Word.Document.8">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350" y="6467475"/>
                        <a:ext cx="6391275"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1" name="Rectangle 6"/>
          <p:cNvSpPr>
            <a:spLocks noGrp="1" noRot="1" noChangeAspect="1" noChangeArrowheads="1" noTextEdit="1"/>
          </p:cNvSpPr>
          <p:nvPr>
            <p:ph type="sldImg"/>
          </p:nvPr>
        </p:nvSpPr>
        <p:spPr>
          <a:ln/>
        </p:spPr>
      </p:sp>
      <p:sp>
        <p:nvSpPr>
          <p:cNvPr id="24582" name="Rectangle 7"/>
          <p:cNvSpPr>
            <a:spLocks noGrp="1" noChangeArrowheads="1"/>
          </p:cNvSpPr>
          <p:nvPr>
            <p:ph type="body" idx="1"/>
          </p:nvPr>
        </p:nvSpPr>
        <p:spPr>
          <a:xfrm>
            <a:off x="477838" y="5400675"/>
            <a:ext cx="6359525" cy="3663950"/>
          </a:xfrm>
          <a:noFill/>
        </p:spPr>
        <p:txBody>
          <a:bodyPr/>
          <a:lstStyle/>
          <a:p>
            <a:pPr>
              <a:spcBef>
                <a:spcPct val="30000"/>
              </a:spcBef>
              <a:buSzTx/>
              <a:buFontTx/>
              <a:buNone/>
            </a:pPr>
            <a:r>
              <a:rPr lang="en-US" smtClean="0"/>
              <a:t>Character Functions</a:t>
            </a:r>
          </a:p>
          <a:p>
            <a:pPr lvl="1">
              <a:spcBef>
                <a:spcPct val="30000"/>
              </a:spcBef>
              <a:buSzTx/>
              <a:buFontTx/>
              <a:buNone/>
            </a:pPr>
            <a:r>
              <a:rPr lang="en-US" smtClean="0">
                <a:solidFill>
                  <a:schemeClr val="tx1"/>
                </a:solidFill>
              </a:rPr>
              <a:t>Single-row character functions</a:t>
            </a:r>
            <a:r>
              <a:rPr lang="en-US" smtClean="0">
                <a:solidFill>
                  <a:srgbClr val="FC0128"/>
                </a:solidFill>
              </a:rPr>
              <a:t> </a:t>
            </a:r>
            <a:r>
              <a:rPr lang="en-US" smtClean="0">
                <a:solidFill>
                  <a:schemeClr val="tx1"/>
                </a:solidFill>
              </a:rPr>
              <a:t>accept character data as input and can return both character and numeric values. Character functions can be divided into the following:</a:t>
            </a:r>
          </a:p>
          <a:p>
            <a:pPr lvl="2">
              <a:buClr>
                <a:schemeClr val="tx1"/>
              </a:buClr>
              <a:buSzTx/>
            </a:pPr>
            <a:r>
              <a:rPr lang="en-US" smtClean="0">
                <a:solidFill>
                  <a:schemeClr val="tx1"/>
                </a:solidFill>
              </a:rPr>
              <a:t>Case-conversion functions</a:t>
            </a:r>
          </a:p>
          <a:p>
            <a:pPr lvl="2">
              <a:buClr>
                <a:schemeClr val="tx1"/>
              </a:buClr>
              <a:buSzTx/>
            </a:pPr>
            <a:r>
              <a:rPr lang="en-US" smtClean="0">
                <a:solidFill>
                  <a:schemeClr val="tx1"/>
                </a:solidFill>
              </a:rPr>
              <a:t>Character-manipulation functions</a:t>
            </a:r>
          </a:p>
          <a:p>
            <a:pPr lvl="1">
              <a:spcBef>
                <a:spcPct val="50000"/>
              </a:spcBef>
              <a:buSzTx/>
              <a:buFontTx/>
              <a:buNone/>
            </a:pPr>
            <a:r>
              <a:rPr lang="en-US" b="1" smtClean="0">
                <a:solidFill>
                  <a:schemeClr val="tx1"/>
                </a:solidFill>
              </a:rPr>
              <a:t/>
            </a:r>
            <a:br>
              <a:rPr lang="en-US" b="1" smtClean="0">
                <a:solidFill>
                  <a:schemeClr val="tx1"/>
                </a:solidFill>
              </a:rPr>
            </a:br>
            <a:r>
              <a:rPr lang="en-US" b="1" smtClean="0">
                <a:solidFill>
                  <a:schemeClr val="tx1"/>
                </a:solidFill>
              </a:rPr>
              <a:t/>
            </a:r>
            <a:br>
              <a:rPr lang="en-US" b="1" smtClean="0">
                <a:solidFill>
                  <a:schemeClr val="tx1"/>
                </a:solidFill>
              </a:rPr>
            </a:br>
            <a:r>
              <a:rPr lang="en-US" b="1" smtClean="0">
                <a:solidFill>
                  <a:schemeClr val="tx1"/>
                </a:solidFill>
              </a:rPr>
              <a:t/>
            </a:r>
            <a:br>
              <a:rPr lang="en-US" b="1" smtClean="0">
                <a:solidFill>
                  <a:schemeClr val="tx1"/>
                </a:solidFill>
              </a:rPr>
            </a:br>
            <a:r>
              <a:rPr lang="en-US" b="1" smtClean="0">
                <a:solidFill>
                  <a:schemeClr val="tx1"/>
                </a:solidFill>
              </a:rPr>
              <a:t/>
            </a:r>
            <a:br>
              <a:rPr lang="en-US" b="1" smtClean="0">
                <a:solidFill>
                  <a:schemeClr val="tx1"/>
                </a:solidFill>
              </a:rPr>
            </a:br>
            <a:r>
              <a:rPr lang="en-US" b="1" smtClean="0">
                <a:solidFill>
                  <a:schemeClr val="tx1"/>
                </a:solidFill>
              </a:rPr>
              <a:t/>
            </a:r>
            <a:br>
              <a:rPr lang="en-US" b="1" smtClean="0">
                <a:solidFill>
                  <a:schemeClr val="tx1"/>
                </a:solidFill>
              </a:rPr>
            </a:br>
            <a:r>
              <a:rPr lang="en-US" b="1" smtClean="0">
                <a:solidFill>
                  <a:schemeClr val="tx1"/>
                </a:solidFill>
              </a:rPr>
              <a:t/>
            </a:r>
            <a:br>
              <a:rPr lang="en-US" b="1" smtClean="0">
                <a:solidFill>
                  <a:schemeClr val="tx1"/>
                </a:solidFill>
              </a:rPr>
            </a:br>
            <a:r>
              <a:rPr lang="en-US" b="1" smtClean="0">
                <a:solidFill>
                  <a:schemeClr val="tx1"/>
                </a:solidFill>
              </a:rPr>
              <a:t/>
            </a:r>
            <a:br>
              <a:rPr lang="en-US" b="1" smtClean="0">
                <a:solidFill>
                  <a:schemeClr val="tx1"/>
                </a:solidFill>
              </a:rPr>
            </a:br>
            <a:r>
              <a:rPr lang="en-US" b="1" smtClean="0">
                <a:solidFill>
                  <a:schemeClr val="tx1"/>
                </a:solidFill>
              </a:rPr>
              <a:t/>
            </a:r>
            <a:br>
              <a:rPr lang="en-US" b="1" smtClean="0">
                <a:solidFill>
                  <a:schemeClr val="tx1"/>
                </a:solidFill>
              </a:rPr>
            </a:br>
            <a:r>
              <a:rPr lang="en-US" b="1" smtClean="0">
                <a:solidFill>
                  <a:schemeClr val="tx1"/>
                </a:solidFill>
              </a:rPr>
              <a:t/>
            </a:r>
            <a:br>
              <a:rPr lang="en-US" b="1" smtClean="0">
                <a:solidFill>
                  <a:schemeClr val="tx1"/>
                </a:solidFill>
              </a:rPr>
            </a:br>
            <a:r>
              <a:rPr lang="en-US" b="1" smtClean="0">
                <a:solidFill>
                  <a:schemeClr val="tx1"/>
                </a:solidFill>
              </a:rPr>
              <a:t/>
            </a:r>
            <a:br>
              <a:rPr lang="en-US" b="1" smtClean="0">
                <a:solidFill>
                  <a:schemeClr val="tx1"/>
                </a:solidFill>
              </a:rPr>
            </a:br>
            <a:r>
              <a:rPr lang="en-US" b="1" smtClean="0">
                <a:solidFill>
                  <a:schemeClr val="tx1"/>
                </a:solidFill>
              </a:rPr>
              <a:t/>
            </a:r>
            <a:br>
              <a:rPr lang="en-US" b="1" smtClean="0">
                <a:solidFill>
                  <a:schemeClr val="tx1"/>
                </a:solidFill>
              </a:rPr>
            </a:br>
            <a:r>
              <a:rPr lang="en-US" sz="1000" b="1" smtClean="0">
                <a:solidFill>
                  <a:schemeClr val="tx1"/>
                </a:solidFill>
              </a:rPr>
              <a:t/>
            </a:r>
            <a:br>
              <a:rPr lang="en-US" sz="1000" b="1" smtClean="0">
                <a:solidFill>
                  <a:schemeClr val="tx1"/>
                </a:solidFill>
              </a:rPr>
            </a:br>
            <a:endParaRPr lang="en-US" sz="900" b="1" smtClean="0">
              <a:solidFill>
                <a:schemeClr val="tx1"/>
              </a:solidFill>
            </a:endParaRPr>
          </a:p>
          <a:p>
            <a:pPr lvl="1">
              <a:spcBef>
                <a:spcPct val="0"/>
              </a:spcBef>
              <a:buSzTx/>
              <a:buFontTx/>
              <a:buNone/>
            </a:pPr>
            <a:r>
              <a:rPr lang="en-US" b="1" smtClean="0">
                <a:solidFill>
                  <a:schemeClr val="tx1"/>
                </a:solidFill>
              </a:rPr>
              <a:t/>
            </a:r>
            <a:br>
              <a:rPr lang="en-US" b="1" smtClean="0">
                <a:solidFill>
                  <a:schemeClr val="tx1"/>
                </a:solidFill>
              </a:rPr>
            </a:br>
            <a:r>
              <a:rPr lang="en-US" b="1" smtClean="0">
                <a:solidFill>
                  <a:schemeClr val="tx1"/>
                </a:solidFill>
              </a:rPr>
              <a:t>Note: </a:t>
            </a:r>
            <a:r>
              <a:rPr lang="en-US" smtClean="0">
                <a:solidFill>
                  <a:schemeClr val="tx1"/>
                </a:solidFill>
              </a:rPr>
              <a:t>The functions discussed in this lesson are only some of the available functions.</a:t>
            </a:r>
            <a:endParaRPr lang="en-US" smtClean="0"/>
          </a:p>
        </p:txBody>
      </p:sp>
      <p:sp>
        <p:nvSpPr>
          <p:cNvPr id="24583" name="Rectangle 8"/>
          <p:cNvSpPr>
            <a:spLocks noChangeArrowheads="1"/>
          </p:cNvSpPr>
          <p:nvPr/>
        </p:nvSpPr>
        <p:spPr bwMode="auto">
          <a:xfrm>
            <a:off x="550863" y="4867275"/>
            <a:ext cx="196850" cy="45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spTree>
    <p:extLst>
      <p:ext uri="{BB962C8B-B14F-4D97-AF65-F5344CB8AC3E}">
        <p14:creationId xmlns:p14="http://schemas.microsoft.com/office/powerpoint/2010/main" val="1156177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477838" y="5400675"/>
            <a:ext cx="6359525" cy="3663950"/>
          </a:xfrm>
          <a:noFill/>
        </p:spPr>
        <p:txBody>
          <a:bodyPr/>
          <a:lstStyle/>
          <a:p>
            <a:pPr eaLnBrk="1" hangingPunct="1"/>
            <a:r>
              <a:rPr lang="en-US" smtClean="0"/>
              <a:t>Case-Conversion Functions</a:t>
            </a:r>
          </a:p>
          <a:p>
            <a:pPr lvl="1" eaLnBrk="1" hangingPunct="1"/>
            <a:r>
              <a:rPr lang="en-US" smtClean="0">
                <a:solidFill>
                  <a:schemeClr val="tx1"/>
                </a:solidFill>
                <a:latin typeface="Courier New" panose="02070309020205020404" pitchFamily="49" charset="0"/>
              </a:rPr>
              <a:t>LOWER</a:t>
            </a:r>
            <a:r>
              <a:rPr lang="en-US" smtClean="0">
                <a:solidFill>
                  <a:schemeClr val="tx1"/>
                </a:solidFill>
              </a:rPr>
              <a:t>, </a:t>
            </a:r>
            <a:r>
              <a:rPr lang="en-US" smtClean="0">
                <a:solidFill>
                  <a:schemeClr val="tx1"/>
                </a:solidFill>
                <a:latin typeface="Courier New" panose="02070309020205020404" pitchFamily="49" charset="0"/>
              </a:rPr>
              <a:t>UPPER</a:t>
            </a:r>
            <a:r>
              <a:rPr lang="en-US" smtClean="0">
                <a:solidFill>
                  <a:schemeClr val="tx1"/>
                </a:solidFill>
              </a:rPr>
              <a:t>, and </a:t>
            </a:r>
            <a:r>
              <a:rPr lang="en-US" smtClean="0">
                <a:solidFill>
                  <a:schemeClr val="tx1"/>
                </a:solidFill>
                <a:latin typeface="Courier New" panose="02070309020205020404" pitchFamily="49" charset="0"/>
              </a:rPr>
              <a:t>INITCAP</a:t>
            </a:r>
            <a:r>
              <a:rPr lang="en-US" smtClean="0">
                <a:solidFill>
                  <a:schemeClr val="tx1"/>
                </a:solidFill>
              </a:rPr>
              <a:t> are the three</a:t>
            </a:r>
            <a:r>
              <a:rPr lang="en-US" smtClean="0"/>
              <a:t> case-conversion functions.</a:t>
            </a:r>
          </a:p>
          <a:p>
            <a:pPr lvl="2" eaLnBrk="1" hangingPunct="1">
              <a:buSzPct val="70000"/>
              <a:buFont typeface="Courier New" panose="02070309020205020404" pitchFamily="49" charset="0"/>
              <a:buChar char="•"/>
            </a:pPr>
            <a:r>
              <a:rPr lang="en-US" smtClean="0">
                <a:latin typeface="Courier New" panose="02070309020205020404" pitchFamily="49" charset="0"/>
              </a:rPr>
              <a:t>LOWER</a:t>
            </a:r>
            <a:r>
              <a:rPr lang="en-US" smtClean="0"/>
              <a:t>:</a:t>
            </a:r>
            <a:r>
              <a:rPr lang="en-US" smtClean="0">
                <a:latin typeface="Symbol" panose="05050102010706020507" pitchFamily="18" charset="2"/>
              </a:rPr>
              <a:t> </a:t>
            </a:r>
            <a:r>
              <a:rPr lang="en-US" smtClean="0"/>
              <a:t>Converts mixed-case or uppercase character strings to lowercase</a:t>
            </a:r>
          </a:p>
          <a:p>
            <a:pPr lvl="2" eaLnBrk="1" hangingPunct="1">
              <a:buSzPct val="70000"/>
              <a:buFont typeface="Courier New" panose="02070309020205020404" pitchFamily="49" charset="0"/>
              <a:buChar char="•"/>
            </a:pPr>
            <a:r>
              <a:rPr lang="en-US" smtClean="0">
                <a:latin typeface="Courier New" panose="02070309020205020404" pitchFamily="49" charset="0"/>
              </a:rPr>
              <a:t>UPPER</a:t>
            </a:r>
            <a:r>
              <a:rPr lang="en-US" smtClean="0"/>
              <a:t>:</a:t>
            </a:r>
            <a:r>
              <a:rPr lang="en-US" smtClean="0">
                <a:latin typeface="Symbol" panose="05050102010706020507" pitchFamily="18" charset="2"/>
              </a:rPr>
              <a:t> </a:t>
            </a:r>
            <a:r>
              <a:rPr lang="en-US" smtClean="0"/>
              <a:t>Converts mixed-case or lowercase character strings to uppercase</a:t>
            </a:r>
          </a:p>
          <a:p>
            <a:pPr lvl="2" eaLnBrk="1" hangingPunct="1">
              <a:buSzPct val="70000"/>
              <a:buFont typeface="Courier New" panose="02070309020205020404" pitchFamily="49" charset="0"/>
              <a:buChar char="•"/>
            </a:pPr>
            <a:r>
              <a:rPr lang="en-US" smtClean="0">
                <a:latin typeface="Courier New" panose="02070309020205020404" pitchFamily="49" charset="0"/>
              </a:rPr>
              <a:t>INITCAP</a:t>
            </a:r>
            <a:r>
              <a:rPr lang="en-US" smtClean="0"/>
              <a:t>:</a:t>
            </a:r>
            <a:r>
              <a:rPr lang="en-US" smtClean="0">
                <a:latin typeface="Symbol" panose="05050102010706020507" pitchFamily="18" charset="2"/>
              </a:rPr>
              <a:t> </a:t>
            </a:r>
            <a:r>
              <a:rPr lang="en-US" smtClean="0"/>
              <a:t>Converts the first letter of each word to uppercase and the remaining letters to lowercase</a:t>
            </a:r>
          </a:p>
          <a:p>
            <a:pPr lvl="4" eaLnBrk="1" hangingPunct="1"/>
            <a:r>
              <a:rPr lang="en-US" smtClean="0"/>
              <a:t>SELECT 'The job id for '||UPPER(last_name)||' is '</a:t>
            </a:r>
          </a:p>
          <a:p>
            <a:pPr lvl="4" eaLnBrk="1" hangingPunct="1"/>
            <a:r>
              <a:rPr lang="en-US" smtClean="0"/>
              <a:t>	||LOWER(job_id) AS "EMPLOYEE DETAILS"</a:t>
            </a:r>
          </a:p>
          <a:p>
            <a:pPr lvl="4" eaLnBrk="1" hangingPunct="1"/>
            <a:r>
              <a:rPr lang="en-US" smtClean="0"/>
              <a:t>FROM   employees;</a:t>
            </a:r>
          </a:p>
        </p:txBody>
      </p:sp>
      <p:sp>
        <p:nvSpPr>
          <p:cNvPr id="28677" name="Text Box 6"/>
          <p:cNvSpPr txBox="1">
            <a:spLocks noChangeArrowheads="1"/>
          </p:cNvSpPr>
          <p:nvPr/>
        </p:nvSpPr>
        <p:spPr bwMode="auto">
          <a:xfrm>
            <a:off x="957263" y="7961313"/>
            <a:ext cx="371475" cy="38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848" tIns="12848" rIns="12848" bIns="12848">
            <a:spAutoFit/>
          </a:bodyPr>
          <a:lstStyle>
            <a:lvl1pPr defTabSz="831850">
              <a:spcBef>
                <a:spcPct val="50000"/>
              </a:spcBef>
              <a:buSzPct val="100000"/>
              <a:buFont typeface="Arial" panose="020B0604020202020204" pitchFamily="34" charset="0"/>
              <a:defRPr sz="1200" b="1">
                <a:solidFill>
                  <a:schemeClr val="tx1"/>
                </a:solidFill>
                <a:latin typeface="Arial" panose="020B0604020202020204" pitchFamily="34" charset="0"/>
              </a:defRPr>
            </a:lvl1pPr>
            <a:lvl2pPr marL="742950" indent="-285750" defTabSz="831850">
              <a:spcBef>
                <a:spcPct val="25000"/>
              </a:spcBef>
              <a:buSzPct val="100000"/>
              <a:buFont typeface="Times New Roman" panose="02020603050405020304" pitchFamily="18" charset="0"/>
              <a:defRPr sz="1200">
                <a:solidFill>
                  <a:srgbClr val="000000"/>
                </a:solidFill>
                <a:latin typeface="Times New Roman" panose="02020603050405020304" pitchFamily="18" charset="0"/>
              </a:defRPr>
            </a:lvl2pPr>
            <a:lvl3pPr marL="831850" indent="-171450" defTabSz="831850">
              <a:buSzPct val="100000"/>
              <a:buFont typeface="Times New Roman" panose="02020603050405020304" pitchFamily="18" charset="0"/>
              <a:buChar char="•"/>
              <a:defRPr sz="1200">
                <a:solidFill>
                  <a:srgbClr val="000000"/>
                </a:solidFill>
                <a:latin typeface="Times New Roman" panose="02020603050405020304" pitchFamily="18" charset="0"/>
              </a:defRPr>
            </a:lvl3pPr>
            <a:lvl4pPr marL="1250950" indent="-171450" defTabSz="831850">
              <a:buSzPct val="100000"/>
              <a:buFont typeface="Times New Roman" panose="02020603050405020304" pitchFamily="18" charset="0"/>
              <a:buChar char="-"/>
              <a:defRPr sz="1200">
                <a:solidFill>
                  <a:srgbClr val="000000"/>
                </a:solidFill>
                <a:latin typeface="Times New Roman" panose="02020603050405020304" pitchFamily="18" charset="0"/>
              </a:defRPr>
            </a:lvl4pPr>
            <a:lvl5pPr marL="2057400" indent="-228600" defTabSz="831850">
              <a:buSzPct val="100000"/>
              <a:buFont typeface="Times New Roman" panose="02020603050405020304" pitchFamily="18" charset="0"/>
              <a:defRPr sz="1100">
                <a:solidFill>
                  <a:srgbClr val="000000"/>
                </a:solidFill>
                <a:latin typeface="Courier New" panose="02070309020205020404" pitchFamily="49" charset="0"/>
              </a:defRPr>
            </a:lvl5pPr>
            <a:lvl6pPr marL="2514600" indent="-228600" defTabSz="831850" eaLnBrk="0" fontAlgn="base" hangingPunct="0">
              <a:spcBef>
                <a:spcPct val="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6pPr>
            <a:lvl7pPr marL="2971800" indent="-228600" defTabSz="831850" eaLnBrk="0" fontAlgn="base" hangingPunct="0">
              <a:spcBef>
                <a:spcPct val="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7pPr>
            <a:lvl8pPr marL="3429000" indent="-228600" defTabSz="831850" eaLnBrk="0" fontAlgn="base" hangingPunct="0">
              <a:spcBef>
                <a:spcPct val="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8pPr>
            <a:lvl9pPr marL="3886200" indent="-228600" defTabSz="831850" eaLnBrk="0" fontAlgn="base" hangingPunct="0">
              <a:spcBef>
                <a:spcPct val="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9pPr>
          </a:lstStyle>
          <a:p>
            <a:pPr algn="ctr" eaLnBrk="1" hangingPunct="1">
              <a:spcBef>
                <a:spcPct val="0"/>
              </a:spcBef>
              <a:buClr>
                <a:srgbClr val="000000"/>
              </a:buClr>
              <a:buSzTx/>
            </a:pPr>
            <a:r>
              <a:rPr lang="en-US" sz="2400"/>
              <a:t>…</a:t>
            </a:r>
          </a:p>
        </p:txBody>
      </p:sp>
      <p:pic>
        <p:nvPicPr>
          <p:cNvPr id="28678" name="Picture 7" descr="C:\project-SQLFund1\images\img-03-09.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263" y="7172325"/>
            <a:ext cx="40894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8" descr="C:\project-SQLFund1\images\img-03-09a.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7263" y="8355013"/>
            <a:ext cx="41021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8799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8"/>
          <p:cNvSpPr>
            <a:spLocks noGrp="1" noRot="1" noChangeAspect="1" noChangeArrowheads="1" noTextEdit="1"/>
          </p:cNvSpPr>
          <p:nvPr>
            <p:ph type="sldImg"/>
          </p:nvPr>
        </p:nvSpPr>
        <p:spPr>
          <a:ln/>
        </p:spPr>
      </p:sp>
      <p:sp>
        <p:nvSpPr>
          <p:cNvPr id="30724" name="Rectangle 9"/>
          <p:cNvSpPr>
            <a:spLocks noGrp="1" noChangeArrowheads="1"/>
          </p:cNvSpPr>
          <p:nvPr>
            <p:ph type="body" idx="1"/>
          </p:nvPr>
        </p:nvSpPr>
        <p:spPr>
          <a:noFill/>
        </p:spPr>
        <p:txBody>
          <a:bodyPr/>
          <a:lstStyle/>
          <a:p>
            <a:pPr eaLnBrk="1" hangingPunct="1"/>
            <a:r>
              <a:rPr lang="en-US" smtClean="0"/>
              <a:t>Using Case-Conversion Functions </a:t>
            </a:r>
          </a:p>
          <a:p>
            <a:pPr lvl="1" eaLnBrk="1" hangingPunct="1"/>
            <a:r>
              <a:rPr lang="en-US" smtClean="0"/>
              <a:t>The slide example displays the employee number, name, and department number of employee Higgins.</a:t>
            </a:r>
          </a:p>
          <a:p>
            <a:pPr lvl="1" eaLnBrk="1" hangingPunct="1"/>
            <a:r>
              <a:rPr lang="en-US" smtClean="0">
                <a:solidFill>
                  <a:schemeClr val="tx1"/>
                </a:solidFill>
              </a:rPr>
              <a:t>The </a:t>
            </a:r>
            <a:r>
              <a:rPr lang="en-US" smtClean="0">
                <a:solidFill>
                  <a:schemeClr val="tx1"/>
                </a:solidFill>
                <a:latin typeface="Courier New" panose="02070309020205020404" pitchFamily="49" charset="0"/>
              </a:rPr>
              <a:t>WHERE</a:t>
            </a:r>
            <a:r>
              <a:rPr lang="en-US" smtClean="0">
                <a:solidFill>
                  <a:schemeClr val="tx1"/>
                </a:solidFill>
              </a:rPr>
              <a:t> clause of the first SQL statement specifies the employee name as </a:t>
            </a:r>
            <a:r>
              <a:rPr lang="en-US" smtClean="0">
                <a:solidFill>
                  <a:schemeClr val="tx1"/>
                </a:solidFill>
                <a:latin typeface="Courier New" panose="02070309020205020404" pitchFamily="49" charset="0"/>
              </a:rPr>
              <a:t>higgins</a:t>
            </a:r>
            <a:r>
              <a:rPr lang="en-US" smtClean="0">
                <a:solidFill>
                  <a:schemeClr val="tx1"/>
                </a:solidFill>
              </a:rPr>
              <a:t>. Because all the data in the </a:t>
            </a:r>
            <a:r>
              <a:rPr lang="en-US" smtClean="0">
                <a:solidFill>
                  <a:schemeClr val="tx1"/>
                </a:solidFill>
                <a:latin typeface="Courier New" panose="02070309020205020404" pitchFamily="49" charset="0"/>
              </a:rPr>
              <a:t>EMPLOYEES</a:t>
            </a:r>
            <a:r>
              <a:rPr lang="en-US" smtClean="0">
                <a:solidFill>
                  <a:schemeClr val="tx1"/>
                </a:solidFill>
              </a:rPr>
              <a:t> table is stored in proper case, the name </a:t>
            </a:r>
            <a:r>
              <a:rPr lang="en-US" smtClean="0">
                <a:solidFill>
                  <a:schemeClr val="tx1"/>
                </a:solidFill>
                <a:latin typeface="Courier New" panose="02070309020205020404" pitchFamily="49" charset="0"/>
              </a:rPr>
              <a:t>higgins</a:t>
            </a:r>
            <a:r>
              <a:rPr lang="en-US" smtClean="0">
                <a:solidFill>
                  <a:schemeClr val="tx1"/>
                </a:solidFill>
              </a:rPr>
              <a:t> does not find a match in the table, and no rows are selected.</a:t>
            </a:r>
          </a:p>
          <a:p>
            <a:pPr lvl="1" eaLnBrk="1" hangingPunct="1">
              <a:spcAft>
                <a:spcPct val="25000"/>
              </a:spcAft>
            </a:pPr>
            <a:r>
              <a:rPr lang="en-US" smtClean="0">
                <a:solidFill>
                  <a:schemeClr val="tx1"/>
                </a:solidFill>
              </a:rPr>
              <a:t>The </a:t>
            </a:r>
            <a:r>
              <a:rPr lang="en-US" smtClean="0">
                <a:solidFill>
                  <a:schemeClr val="tx1"/>
                </a:solidFill>
                <a:latin typeface="Courier New" panose="02070309020205020404" pitchFamily="49" charset="0"/>
              </a:rPr>
              <a:t>WHERE</a:t>
            </a:r>
            <a:r>
              <a:rPr lang="en-US" smtClean="0">
                <a:solidFill>
                  <a:schemeClr val="tx1"/>
                </a:solidFill>
              </a:rPr>
              <a:t> clause of the second SQL statement specifies that the employee name in the </a:t>
            </a:r>
            <a:r>
              <a:rPr lang="en-US" smtClean="0">
                <a:solidFill>
                  <a:schemeClr val="tx1"/>
                </a:solidFill>
                <a:latin typeface="Courier New" panose="02070309020205020404" pitchFamily="49" charset="0"/>
              </a:rPr>
              <a:t>EMPLOYEES</a:t>
            </a:r>
            <a:r>
              <a:rPr lang="en-US" smtClean="0">
                <a:solidFill>
                  <a:schemeClr val="tx1"/>
                </a:solidFill>
              </a:rPr>
              <a:t> table is compared to </a:t>
            </a:r>
            <a:r>
              <a:rPr lang="en-US" smtClean="0">
                <a:solidFill>
                  <a:schemeClr val="tx1"/>
                </a:solidFill>
                <a:latin typeface="Courier New" panose="02070309020205020404" pitchFamily="49" charset="0"/>
              </a:rPr>
              <a:t>higgins</a:t>
            </a:r>
            <a:r>
              <a:rPr lang="en-US" smtClean="0">
                <a:solidFill>
                  <a:schemeClr val="tx1"/>
                </a:solidFill>
              </a:rPr>
              <a:t>, converting the </a:t>
            </a:r>
            <a:r>
              <a:rPr lang="en-US" smtClean="0">
                <a:solidFill>
                  <a:schemeClr val="tx1"/>
                </a:solidFill>
                <a:latin typeface="Courier New" panose="02070309020205020404" pitchFamily="49" charset="0"/>
              </a:rPr>
              <a:t>LAST_NAME</a:t>
            </a:r>
            <a:r>
              <a:rPr lang="en-US" smtClean="0">
                <a:solidFill>
                  <a:schemeClr val="tx1"/>
                </a:solidFill>
              </a:rPr>
              <a:t> column to lowercase for comparison purposes. Because both names are now lowercase, a match is found and one row is selected. The </a:t>
            </a:r>
            <a:r>
              <a:rPr lang="en-US" smtClean="0">
                <a:solidFill>
                  <a:schemeClr val="tx1"/>
                </a:solidFill>
                <a:latin typeface="Courier New" panose="02070309020205020404" pitchFamily="49" charset="0"/>
              </a:rPr>
              <a:t>WHERE</a:t>
            </a:r>
            <a:r>
              <a:rPr lang="en-US" smtClean="0">
                <a:solidFill>
                  <a:schemeClr val="tx1"/>
                </a:solidFill>
              </a:rPr>
              <a:t> clause can be rewritten in the following manner to produce the same result:</a:t>
            </a:r>
          </a:p>
          <a:p>
            <a:pPr lvl="4" eaLnBrk="1" hangingPunct="1"/>
            <a:r>
              <a:rPr lang="en-US" smtClean="0">
                <a:solidFill>
                  <a:schemeClr val="tx1"/>
                </a:solidFill>
              </a:rPr>
              <a:t>...WHERE last_name = 'Higgins'</a:t>
            </a:r>
          </a:p>
          <a:p>
            <a:pPr lvl="1" eaLnBrk="1" hangingPunct="1"/>
            <a:r>
              <a:rPr lang="en-US" smtClean="0">
                <a:solidFill>
                  <a:schemeClr val="tx1"/>
                </a:solidFill>
              </a:rPr>
              <a:t>The name in the output appears as it was stored in the database. To display the name in uppercase, use the </a:t>
            </a:r>
            <a:r>
              <a:rPr lang="en-US" smtClean="0">
                <a:solidFill>
                  <a:schemeClr val="tx1"/>
                </a:solidFill>
                <a:latin typeface="Courier New" panose="02070309020205020404" pitchFamily="49" charset="0"/>
              </a:rPr>
              <a:t>UPPER</a:t>
            </a:r>
            <a:r>
              <a:rPr lang="en-US" smtClean="0">
                <a:solidFill>
                  <a:schemeClr val="tx1"/>
                </a:solidFill>
              </a:rPr>
              <a:t> function in the </a:t>
            </a:r>
            <a:r>
              <a:rPr lang="en-US" smtClean="0">
                <a:solidFill>
                  <a:schemeClr val="tx1"/>
                </a:solidFill>
                <a:latin typeface="Courier New" panose="02070309020205020404" pitchFamily="49" charset="0"/>
              </a:rPr>
              <a:t>SELECT</a:t>
            </a:r>
            <a:r>
              <a:rPr lang="en-US" smtClean="0">
                <a:solidFill>
                  <a:schemeClr val="tx1"/>
                </a:solidFill>
              </a:rPr>
              <a:t> statement</a:t>
            </a:r>
            <a:r>
              <a:rPr lang="en-US" smtClean="0"/>
              <a:t>.</a:t>
            </a:r>
          </a:p>
          <a:p>
            <a:pPr lvl="4" eaLnBrk="1" hangingPunct="1"/>
            <a:r>
              <a:rPr lang="en-US" smtClean="0"/>
              <a:t>SELECT employee_id, UPPER(last_name), department_id</a:t>
            </a:r>
          </a:p>
          <a:p>
            <a:pPr lvl="4" eaLnBrk="1" hangingPunct="1"/>
            <a:r>
              <a:rPr lang="en-US" smtClean="0"/>
              <a:t>FROM   employees</a:t>
            </a:r>
          </a:p>
          <a:p>
            <a:pPr lvl="4" eaLnBrk="1" hangingPunct="1"/>
            <a:r>
              <a:rPr lang="en-US" smtClean="0"/>
              <a:t>WHERE  INITCAP(last_name) = 'Higgins';</a:t>
            </a:r>
          </a:p>
        </p:txBody>
      </p:sp>
    </p:spTree>
    <p:extLst>
      <p:ext uri="{BB962C8B-B14F-4D97-AF65-F5344CB8AC3E}">
        <p14:creationId xmlns:p14="http://schemas.microsoft.com/office/powerpoint/2010/main" val="1720682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477838" y="5400675"/>
            <a:ext cx="6359525" cy="3663950"/>
          </a:xfrm>
          <a:noFill/>
        </p:spPr>
        <p:txBody>
          <a:bodyPr/>
          <a:lstStyle/>
          <a:p>
            <a:pPr eaLnBrk="1" hangingPunct="1"/>
            <a:r>
              <a:rPr lang="en-US" smtClean="0"/>
              <a:t>Character-Manipulation Functions</a:t>
            </a:r>
          </a:p>
          <a:p>
            <a:pPr lvl="1" eaLnBrk="1" hangingPunct="1"/>
            <a:r>
              <a:rPr lang="en-US" smtClean="0">
                <a:solidFill>
                  <a:schemeClr val="tx1"/>
                </a:solidFill>
                <a:latin typeface="Courier New" panose="02070309020205020404" pitchFamily="49" charset="0"/>
              </a:rPr>
              <a:t>CONCAT</a:t>
            </a:r>
            <a:r>
              <a:rPr lang="en-US" smtClean="0">
                <a:solidFill>
                  <a:schemeClr val="tx1"/>
                </a:solidFill>
              </a:rPr>
              <a:t>, </a:t>
            </a:r>
            <a:r>
              <a:rPr lang="en-US" smtClean="0">
                <a:solidFill>
                  <a:schemeClr val="tx1"/>
                </a:solidFill>
                <a:latin typeface="Courier New" panose="02070309020205020404" pitchFamily="49" charset="0"/>
              </a:rPr>
              <a:t>SUBSTR</a:t>
            </a:r>
            <a:r>
              <a:rPr lang="en-US" smtClean="0">
                <a:solidFill>
                  <a:schemeClr val="tx1"/>
                </a:solidFill>
              </a:rPr>
              <a:t>, </a:t>
            </a:r>
            <a:r>
              <a:rPr lang="en-US" smtClean="0">
                <a:solidFill>
                  <a:schemeClr val="tx1"/>
                </a:solidFill>
                <a:latin typeface="Courier New" panose="02070309020205020404" pitchFamily="49" charset="0"/>
              </a:rPr>
              <a:t>LENGTH</a:t>
            </a:r>
            <a:r>
              <a:rPr lang="en-US" smtClean="0">
                <a:solidFill>
                  <a:schemeClr val="tx1"/>
                </a:solidFill>
              </a:rPr>
              <a:t>, </a:t>
            </a:r>
            <a:r>
              <a:rPr lang="en-US" smtClean="0">
                <a:solidFill>
                  <a:schemeClr val="tx1"/>
                </a:solidFill>
                <a:latin typeface="Courier New" panose="02070309020205020404" pitchFamily="49" charset="0"/>
              </a:rPr>
              <a:t>INSTR</a:t>
            </a:r>
            <a:r>
              <a:rPr lang="en-US" smtClean="0">
                <a:solidFill>
                  <a:schemeClr val="tx1"/>
                </a:solidFill>
              </a:rPr>
              <a:t>, </a:t>
            </a:r>
            <a:r>
              <a:rPr lang="en-US" smtClean="0">
                <a:solidFill>
                  <a:schemeClr val="tx1"/>
                </a:solidFill>
                <a:latin typeface="Courier New" panose="02070309020205020404" pitchFamily="49" charset="0"/>
              </a:rPr>
              <a:t>LPAD</a:t>
            </a:r>
            <a:r>
              <a:rPr lang="en-US" smtClean="0">
                <a:solidFill>
                  <a:schemeClr val="tx1"/>
                </a:solidFill>
              </a:rPr>
              <a:t>, </a:t>
            </a:r>
            <a:r>
              <a:rPr lang="en-US" smtClean="0">
                <a:solidFill>
                  <a:schemeClr val="tx1"/>
                </a:solidFill>
                <a:latin typeface="Courier New" panose="02070309020205020404" pitchFamily="49" charset="0"/>
              </a:rPr>
              <a:t>RPAD</a:t>
            </a:r>
            <a:r>
              <a:rPr lang="en-US" smtClean="0">
                <a:solidFill>
                  <a:schemeClr val="tx1"/>
                </a:solidFill>
              </a:rPr>
              <a:t>, and </a:t>
            </a:r>
            <a:r>
              <a:rPr lang="en-US" smtClean="0">
                <a:solidFill>
                  <a:schemeClr val="tx1"/>
                </a:solidFill>
                <a:latin typeface="Courier New" panose="02070309020205020404" pitchFamily="49" charset="0"/>
              </a:rPr>
              <a:t>TRIM</a:t>
            </a:r>
            <a:r>
              <a:rPr lang="en-US" smtClean="0">
                <a:solidFill>
                  <a:schemeClr val="tx1"/>
                </a:solidFill>
              </a:rPr>
              <a:t> are the character-</a:t>
            </a:r>
            <a:r>
              <a:rPr lang="en-US" smtClean="0"/>
              <a:t>manipulation functions that are covered in this lesson.</a:t>
            </a:r>
          </a:p>
          <a:p>
            <a:pPr lvl="2" eaLnBrk="1" hangingPunct="1">
              <a:buSzPct val="70000"/>
              <a:buFont typeface="Courier New" panose="02070309020205020404" pitchFamily="49" charset="0"/>
              <a:buChar char="•"/>
            </a:pPr>
            <a:r>
              <a:rPr lang="en-US" smtClean="0">
                <a:latin typeface="Courier New" panose="02070309020205020404" pitchFamily="49" charset="0"/>
              </a:rPr>
              <a:t>CONCAT</a:t>
            </a:r>
            <a:r>
              <a:rPr lang="en-US" smtClean="0"/>
              <a:t>:</a:t>
            </a:r>
            <a:r>
              <a:rPr lang="en-US" smtClean="0">
                <a:latin typeface="Symbol" panose="05050102010706020507" pitchFamily="18" charset="2"/>
              </a:rPr>
              <a:t> </a:t>
            </a:r>
            <a:r>
              <a:rPr lang="en-US" smtClean="0"/>
              <a:t>Joins values together (You are limited to using two parameters with </a:t>
            </a:r>
            <a:r>
              <a:rPr lang="en-US" smtClean="0">
                <a:latin typeface="Courier New" panose="02070309020205020404" pitchFamily="49" charset="0"/>
              </a:rPr>
              <a:t>CONCAT</a:t>
            </a:r>
            <a:r>
              <a:rPr lang="en-US" smtClean="0"/>
              <a:t>.)</a:t>
            </a:r>
          </a:p>
          <a:p>
            <a:pPr lvl="2" eaLnBrk="1" hangingPunct="1">
              <a:buSzPct val="70000"/>
              <a:buFont typeface="Courier New" panose="02070309020205020404" pitchFamily="49" charset="0"/>
              <a:buChar char="•"/>
            </a:pPr>
            <a:r>
              <a:rPr lang="en-US" smtClean="0">
                <a:latin typeface="Courier New" panose="02070309020205020404" pitchFamily="49" charset="0"/>
              </a:rPr>
              <a:t>SUBSTR</a:t>
            </a:r>
            <a:r>
              <a:rPr lang="en-US" smtClean="0"/>
              <a:t>:</a:t>
            </a:r>
            <a:r>
              <a:rPr lang="en-US" smtClean="0">
                <a:latin typeface="Symbol" panose="05050102010706020507" pitchFamily="18" charset="2"/>
              </a:rPr>
              <a:t> </a:t>
            </a:r>
            <a:r>
              <a:rPr lang="en-US" smtClean="0"/>
              <a:t>Extracts a string of determined length</a:t>
            </a:r>
          </a:p>
          <a:p>
            <a:pPr lvl="2" eaLnBrk="1" hangingPunct="1">
              <a:buSzPct val="70000"/>
              <a:buFont typeface="Courier New" panose="02070309020205020404" pitchFamily="49" charset="0"/>
              <a:buChar char="•"/>
            </a:pPr>
            <a:r>
              <a:rPr lang="en-US" smtClean="0">
                <a:latin typeface="Courier New" panose="02070309020205020404" pitchFamily="49" charset="0"/>
              </a:rPr>
              <a:t>LENGTH</a:t>
            </a:r>
            <a:r>
              <a:rPr lang="en-US" smtClean="0"/>
              <a:t>:</a:t>
            </a:r>
            <a:r>
              <a:rPr lang="en-US" smtClean="0">
                <a:latin typeface="Symbol" panose="05050102010706020507" pitchFamily="18" charset="2"/>
              </a:rPr>
              <a:t> </a:t>
            </a:r>
            <a:r>
              <a:rPr lang="en-US" smtClean="0"/>
              <a:t>Shows the length of a string as a numeric value</a:t>
            </a:r>
          </a:p>
          <a:p>
            <a:pPr lvl="2" eaLnBrk="1" hangingPunct="1">
              <a:buSzPct val="70000"/>
              <a:buFont typeface="Courier New" panose="02070309020205020404" pitchFamily="49" charset="0"/>
              <a:buChar char="•"/>
            </a:pPr>
            <a:r>
              <a:rPr lang="en-US" smtClean="0">
                <a:latin typeface="Courier New" panose="02070309020205020404" pitchFamily="49" charset="0"/>
              </a:rPr>
              <a:t>INSTR</a:t>
            </a:r>
            <a:r>
              <a:rPr lang="en-US" smtClean="0"/>
              <a:t>:</a:t>
            </a:r>
            <a:r>
              <a:rPr lang="en-US" smtClean="0">
                <a:latin typeface="Symbol" panose="05050102010706020507" pitchFamily="18" charset="2"/>
              </a:rPr>
              <a:t> </a:t>
            </a:r>
            <a:r>
              <a:rPr lang="en-US" smtClean="0"/>
              <a:t>Finds the numeric position of a named character</a:t>
            </a:r>
          </a:p>
          <a:p>
            <a:pPr lvl="2" eaLnBrk="1" hangingPunct="1">
              <a:buSzPct val="70000"/>
              <a:buFont typeface="Courier New" panose="02070309020205020404" pitchFamily="49" charset="0"/>
              <a:buChar char="•"/>
            </a:pPr>
            <a:r>
              <a:rPr lang="en-US" smtClean="0">
                <a:latin typeface="Courier New" panose="02070309020205020404" pitchFamily="49" charset="0"/>
              </a:rPr>
              <a:t>LPAD</a:t>
            </a:r>
            <a:r>
              <a:rPr lang="en-US" smtClean="0"/>
              <a:t>:</a:t>
            </a:r>
            <a:r>
              <a:rPr lang="en-US" smtClean="0">
                <a:latin typeface="Symbol" panose="05050102010706020507" pitchFamily="18" charset="2"/>
              </a:rPr>
              <a:t> </a:t>
            </a:r>
            <a:r>
              <a:rPr lang="en-US" smtClean="0"/>
              <a:t>Returns an expression left-padded to the length of </a:t>
            </a:r>
            <a:r>
              <a:rPr lang="en-US" i="1" smtClean="0"/>
              <a:t>n</a:t>
            </a:r>
            <a:r>
              <a:rPr lang="en-US" smtClean="0"/>
              <a:t> characters with a character expression</a:t>
            </a:r>
          </a:p>
          <a:p>
            <a:pPr lvl="2" eaLnBrk="1" hangingPunct="1">
              <a:buSzPct val="70000"/>
              <a:buFont typeface="Courier New" panose="02070309020205020404" pitchFamily="49" charset="0"/>
              <a:buChar char="•"/>
            </a:pPr>
            <a:r>
              <a:rPr lang="en-US" smtClean="0">
                <a:latin typeface="Courier New" panose="02070309020205020404" pitchFamily="49" charset="0"/>
              </a:rPr>
              <a:t>RPAD</a:t>
            </a:r>
            <a:r>
              <a:rPr lang="en-US" smtClean="0"/>
              <a:t>: Returns an expression right-padded to the length of </a:t>
            </a:r>
            <a:r>
              <a:rPr lang="en-US" i="1" smtClean="0"/>
              <a:t>n </a:t>
            </a:r>
            <a:r>
              <a:rPr lang="en-US" smtClean="0"/>
              <a:t>characters with a character expression</a:t>
            </a:r>
          </a:p>
          <a:p>
            <a:pPr lvl="2" eaLnBrk="1" hangingPunct="1">
              <a:buSzPct val="70000"/>
              <a:buFont typeface="Courier New" panose="02070309020205020404" pitchFamily="49" charset="0"/>
              <a:buChar char="•"/>
            </a:pPr>
            <a:r>
              <a:rPr lang="en-US" smtClean="0">
                <a:latin typeface="Courier New" panose="02070309020205020404" pitchFamily="49" charset="0"/>
              </a:rPr>
              <a:t>TRIM</a:t>
            </a:r>
            <a:r>
              <a:rPr lang="en-US" smtClean="0"/>
              <a:t>: Trims leading or trailing characters (or both) from a character string (If </a:t>
            </a:r>
            <a:r>
              <a:rPr lang="en-US" i="1" smtClean="0">
                <a:latin typeface="Courier New" panose="02070309020205020404" pitchFamily="49" charset="0"/>
              </a:rPr>
              <a:t>trim_character</a:t>
            </a:r>
            <a:r>
              <a:rPr lang="en-US" smtClean="0"/>
              <a:t> or </a:t>
            </a:r>
            <a:r>
              <a:rPr lang="en-US" i="1" smtClean="0">
                <a:latin typeface="Courier New" panose="02070309020205020404" pitchFamily="49" charset="0"/>
              </a:rPr>
              <a:t>trim_source</a:t>
            </a:r>
            <a:r>
              <a:rPr lang="en-US" smtClean="0"/>
              <a:t> is a character literal, you must enclose it within single quotation marks.)</a:t>
            </a:r>
          </a:p>
          <a:p>
            <a:pPr lvl="1" eaLnBrk="1" hangingPunct="1"/>
            <a:r>
              <a:rPr lang="en-US" b="1" smtClean="0">
                <a:solidFill>
                  <a:schemeClr val="tx1"/>
                </a:solidFill>
              </a:rPr>
              <a:t>Note:</a:t>
            </a:r>
            <a:r>
              <a:rPr lang="en-US" smtClean="0">
                <a:solidFill>
                  <a:schemeClr val="tx1"/>
                </a:solidFill>
              </a:rPr>
              <a:t> You can use functions such as </a:t>
            </a:r>
            <a:r>
              <a:rPr lang="en-US" smtClean="0">
                <a:solidFill>
                  <a:schemeClr val="tx1"/>
                </a:solidFill>
                <a:latin typeface="Courier New" panose="02070309020205020404" pitchFamily="49" charset="0"/>
              </a:rPr>
              <a:t>UPPER</a:t>
            </a:r>
            <a:r>
              <a:rPr lang="en-US" smtClean="0">
                <a:solidFill>
                  <a:schemeClr val="tx1"/>
                </a:solidFill>
              </a:rPr>
              <a:t> and </a:t>
            </a:r>
            <a:r>
              <a:rPr lang="en-US" smtClean="0">
                <a:solidFill>
                  <a:schemeClr val="tx1"/>
                </a:solidFill>
                <a:latin typeface="Courier New" panose="02070309020205020404" pitchFamily="49" charset="0"/>
              </a:rPr>
              <a:t>LOWER</a:t>
            </a:r>
            <a:r>
              <a:rPr lang="en-US" smtClean="0">
                <a:solidFill>
                  <a:schemeClr val="tx1"/>
                </a:solidFill>
              </a:rPr>
              <a:t> with ampersand substitution. For example, use </a:t>
            </a:r>
            <a:r>
              <a:rPr lang="en-US" smtClean="0">
                <a:solidFill>
                  <a:schemeClr val="tx1"/>
                </a:solidFill>
                <a:latin typeface="Courier New" panose="02070309020205020404" pitchFamily="49" charset="0"/>
              </a:rPr>
              <a:t>UPPER('&amp;job_title')</a:t>
            </a:r>
            <a:r>
              <a:rPr lang="en-US" smtClean="0">
                <a:solidFill>
                  <a:schemeClr val="tx1"/>
                </a:solidFill>
              </a:rPr>
              <a:t>so that the user does not have to enter the job title in a specific case.</a:t>
            </a:r>
            <a:endParaRPr lang="en-US" smtClean="0"/>
          </a:p>
        </p:txBody>
      </p:sp>
    </p:spTree>
    <p:extLst>
      <p:ext uri="{BB962C8B-B14F-4D97-AF65-F5344CB8AC3E}">
        <p14:creationId xmlns:p14="http://schemas.microsoft.com/office/powerpoint/2010/main" val="2669538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A855EFE-50E8-4246-B8A7-BA81EC682987}" type="datetime1">
              <a:rPr lang="en-IN" smtClean="0"/>
              <a:t>29-07-2024</a:t>
            </a:fld>
            <a:endParaRPr lang="en-IN"/>
          </a:p>
        </p:txBody>
      </p:sp>
      <p:sp>
        <p:nvSpPr>
          <p:cNvPr id="5" name="Footer Placeholder 4"/>
          <p:cNvSpPr>
            <a:spLocks noGrp="1"/>
          </p:cNvSpPr>
          <p:nvPr>
            <p:ph type="ftr" sz="quarter" idx="11"/>
          </p:nvPr>
        </p:nvSpPr>
        <p:spPr/>
        <p:txBody>
          <a:bodyPr/>
          <a:lstStyle/>
          <a:p>
            <a:r>
              <a:rPr lang="en-IN" smtClean="0"/>
              <a:t>Prof. Dr. Senthil Kumar N, SCORE, VIT</a:t>
            </a:r>
            <a:endParaRPr lang="en-IN"/>
          </a:p>
        </p:txBody>
      </p:sp>
      <p:sp>
        <p:nvSpPr>
          <p:cNvPr id="6" name="Slide Number Placeholder 5"/>
          <p:cNvSpPr>
            <a:spLocks noGrp="1"/>
          </p:cNvSpPr>
          <p:nvPr>
            <p:ph type="sldNum" sz="quarter" idx="12"/>
          </p:nvPr>
        </p:nvSpPr>
        <p:spPr/>
        <p:txBody>
          <a:bodyPr/>
          <a:lstStyle/>
          <a:p>
            <a:fld id="{6CEAEF3C-90D9-49E4-B5CB-31ADE5CF5D4E}" type="slidenum">
              <a:rPr lang="en-IN" smtClean="0"/>
              <a:t>‹#›</a:t>
            </a:fld>
            <a:endParaRPr lang="en-IN"/>
          </a:p>
        </p:txBody>
      </p:sp>
    </p:spTree>
    <p:extLst>
      <p:ext uri="{BB962C8B-B14F-4D97-AF65-F5344CB8AC3E}">
        <p14:creationId xmlns:p14="http://schemas.microsoft.com/office/powerpoint/2010/main" val="1316796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A53FFEA-5383-4075-82DF-894A3203DE0B}" type="datetime1">
              <a:rPr lang="en-IN" smtClean="0"/>
              <a:t>29-07-2024</a:t>
            </a:fld>
            <a:endParaRPr lang="en-IN"/>
          </a:p>
        </p:txBody>
      </p:sp>
      <p:sp>
        <p:nvSpPr>
          <p:cNvPr id="5" name="Footer Placeholder 4"/>
          <p:cNvSpPr>
            <a:spLocks noGrp="1"/>
          </p:cNvSpPr>
          <p:nvPr>
            <p:ph type="ftr" sz="quarter" idx="11"/>
          </p:nvPr>
        </p:nvSpPr>
        <p:spPr/>
        <p:txBody>
          <a:bodyPr/>
          <a:lstStyle/>
          <a:p>
            <a:r>
              <a:rPr lang="en-IN" smtClean="0"/>
              <a:t>Prof. Dr. Senthil Kumar N, SCORE, VIT</a:t>
            </a:r>
            <a:endParaRPr lang="en-IN"/>
          </a:p>
        </p:txBody>
      </p:sp>
      <p:sp>
        <p:nvSpPr>
          <p:cNvPr id="6" name="Slide Number Placeholder 5"/>
          <p:cNvSpPr>
            <a:spLocks noGrp="1"/>
          </p:cNvSpPr>
          <p:nvPr>
            <p:ph type="sldNum" sz="quarter" idx="12"/>
          </p:nvPr>
        </p:nvSpPr>
        <p:spPr/>
        <p:txBody>
          <a:bodyPr/>
          <a:lstStyle/>
          <a:p>
            <a:fld id="{6CEAEF3C-90D9-49E4-B5CB-31ADE5CF5D4E}" type="slidenum">
              <a:rPr lang="en-IN" smtClean="0"/>
              <a:t>‹#›</a:t>
            </a:fld>
            <a:endParaRPr lang="en-IN"/>
          </a:p>
        </p:txBody>
      </p:sp>
    </p:spTree>
    <p:extLst>
      <p:ext uri="{BB962C8B-B14F-4D97-AF65-F5344CB8AC3E}">
        <p14:creationId xmlns:p14="http://schemas.microsoft.com/office/powerpoint/2010/main" val="43186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A132C74-3664-49FC-9AD9-14E8DD0E990B}" type="datetime1">
              <a:rPr lang="en-IN" smtClean="0"/>
              <a:t>29-07-2024</a:t>
            </a:fld>
            <a:endParaRPr lang="en-IN"/>
          </a:p>
        </p:txBody>
      </p:sp>
      <p:sp>
        <p:nvSpPr>
          <p:cNvPr id="5" name="Footer Placeholder 4"/>
          <p:cNvSpPr>
            <a:spLocks noGrp="1"/>
          </p:cNvSpPr>
          <p:nvPr>
            <p:ph type="ftr" sz="quarter" idx="11"/>
          </p:nvPr>
        </p:nvSpPr>
        <p:spPr/>
        <p:txBody>
          <a:bodyPr/>
          <a:lstStyle/>
          <a:p>
            <a:r>
              <a:rPr lang="en-IN" smtClean="0"/>
              <a:t>Prof. Dr. Senthil Kumar N, SCORE, VIT</a:t>
            </a:r>
            <a:endParaRPr lang="en-IN"/>
          </a:p>
        </p:txBody>
      </p:sp>
      <p:sp>
        <p:nvSpPr>
          <p:cNvPr id="6" name="Slide Number Placeholder 5"/>
          <p:cNvSpPr>
            <a:spLocks noGrp="1"/>
          </p:cNvSpPr>
          <p:nvPr>
            <p:ph type="sldNum" sz="quarter" idx="12"/>
          </p:nvPr>
        </p:nvSpPr>
        <p:spPr/>
        <p:txBody>
          <a:bodyPr/>
          <a:lstStyle/>
          <a:p>
            <a:fld id="{6CEAEF3C-90D9-49E4-B5CB-31ADE5CF5D4E}" type="slidenum">
              <a:rPr lang="en-IN" smtClean="0"/>
              <a:t>‹#›</a:t>
            </a:fld>
            <a:endParaRPr lang="en-IN"/>
          </a:p>
        </p:txBody>
      </p:sp>
    </p:spTree>
    <p:extLst>
      <p:ext uri="{BB962C8B-B14F-4D97-AF65-F5344CB8AC3E}">
        <p14:creationId xmlns:p14="http://schemas.microsoft.com/office/powerpoint/2010/main" val="2549011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F5FCD7E-7B4E-41AE-AD7F-FFAD88B6A3B2}" type="datetime1">
              <a:rPr lang="en-IN" smtClean="0"/>
              <a:t>29-07-2024</a:t>
            </a:fld>
            <a:endParaRPr lang="en-IN"/>
          </a:p>
        </p:txBody>
      </p:sp>
      <p:sp>
        <p:nvSpPr>
          <p:cNvPr id="5" name="Footer Placeholder 4"/>
          <p:cNvSpPr>
            <a:spLocks noGrp="1"/>
          </p:cNvSpPr>
          <p:nvPr>
            <p:ph type="ftr" sz="quarter" idx="11"/>
          </p:nvPr>
        </p:nvSpPr>
        <p:spPr/>
        <p:txBody>
          <a:bodyPr/>
          <a:lstStyle/>
          <a:p>
            <a:r>
              <a:rPr lang="en-IN" smtClean="0"/>
              <a:t>Prof. Dr. Senthil Kumar N, SCORE, VIT</a:t>
            </a:r>
            <a:endParaRPr lang="en-IN"/>
          </a:p>
        </p:txBody>
      </p:sp>
      <p:sp>
        <p:nvSpPr>
          <p:cNvPr id="6" name="Slide Number Placeholder 5"/>
          <p:cNvSpPr>
            <a:spLocks noGrp="1"/>
          </p:cNvSpPr>
          <p:nvPr>
            <p:ph type="sldNum" sz="quarter" idx="12"/>
          </p:nvPr>
        </p:nvSpPr>
        <p:spPr/>
        <p:txBody>
          <a:bodyPr/>
          <a:lstStyle/>
          <a:p>
            <a:fld id="{6CEAEF3C-90D9-49E4-B5CB-31ADE5CF5D4E}" type="slidenum">
              <a:rPr lang="en-IN" smtClean="0"/>
              <a:t>‹#›</a:t>
            </a:fld>
            <a:endParaRPr lang="en-IN"/>
          </a:p>
        </p:txBody>
      </p:sp>
    </p:spTree>
    <p:extLst>
      <p:ext uri="{BB962C8B-B14F-4D97-AF65-F5344CB8AC3E}">
        <p14:creationId xmlns:p14="http://schemas.microsoft.com/office/powerpoint/2010/main" val="747163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D00EA2-3BE4-4B36-AC6C-868706FC4100}" type="datetime1">
              <a:rPr lang="en-IN" smtClean="0"/>
              <a:t>29-07-2024</a:t>
            </a:fld>
            <a:endParaRPr lang="en-IN"/>
          </a:p>
        </p:txBody>
      </p:sp>
      <p:sp>
        <p:nvSpPr>
          <p:cNvPr id="5" name="Footer Placeholder 4"/>
          <p:cNvSpPr>
            <a:spLocks noGrp="1"/>
          </p:cNvSpPr>
          <p:nvPr>
            <p:ph type="ftr" sz="quarter" idx="11"/>
          </p:nvPr>
        </p:nvSpPr>
        <p:spPr/>
        <p:txBody>
          <a:bodyPr/>
          <a:lstStyle/>
          <a:p>
            <a:r>
              <a:rPr lang="en-IN" smtClean="0"/>
              <a:t>Prof. Dr. Senthil Kumar N, SCORE, VIT</a:t>
            </a:r>
            <a:endParaRPr lang="en-IN"/>
          </a:p>
        </p:txBody>
      </p:sp>
      <p:sp>
        <p:nvSpPr>
          <p:cNvPr id="6" name="Slide Number Placeholder 5"/>
          <p:cNvSpPr>
            <a:spLocks noGrp="1"/>
          </p:cNvSpPr>
          <p:nvPr>
            <p:ph type="sldNum" sz="quarter" idx="12"/>
          </p:nvPr>
        </p:nvSpPr>
        <p:spPr/>
        <p:txBody>
          <a:bodyPr/>
          <a:lstStyle/>
          <a:p>
            <a:fld id="{6CEAEF3C-90D9-49E4-B5CB-31ADE5CF5D4E}" type="slidenum">
              <a:rPr lang="en-IN" smtClean="0"/>
              <a:t>‹#›</a:t>
            </a:fld>
            <a:endParaRPr lang="en-IN"/>
          </a:p>
        </p:txBody>
      </p:sp>
    </p:spTree>
    <p:extLst>
      <p:ext uri="{BB962C8B-B14F-4D97-AF65-F5344CB8AC3E}">
        <p14:creationId xmlns:p14="http://schemas.microsoft.com/office/powerpoint/2010/main" val="3150644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C350BE1-6318-41E0-8BD4-AB62DB8063E4}" type="datetime1">
              <a:rPr lang="en-IN" smtClean="0"/>
              <a:t>29-07-2024</a:t>
            </a:fld>
            <a:endParaRPr lang="en-IN"/>
          </a:p>
        </p:txBody>
      </p:sp>
      <p:sp>
        <p:nvSpPr>
          <p:cNvPr id="6" name="Footer Placeholder 5"/>
          <p:cNvSpPr>
            <a:spLocks noGrp="1"/>
          </p:cNvSpPr>
          <p:nvPr>
            <p:ph type="ftr" sz="quarter" idx="11"/>
          </p:nvPr>
        </p:nvSpPr>
        <p:spPr/>
        <p:txBody>
          <a:bodyPr/>
          <a:lstStyle/>
          <a:p>
            <a:r>
              <a:rPr lang="en-IN" smtClean="0"/>
              <a:t>Prof. Dr. Senthil Kumar N, SCORE, VIT</a:t>
            </a:r>
            <a:endParaRPr lang="en-IN"/>
          </a:p>
        </p:txBody>
      </p:sp>
      <p:sp>
        <p:nvSpPr>
          <p:cNvPr id="7" name="Slide Number Placeholder 6"/>
          <p:cNvSpPr>
            <a:spLocks noGrp="1"/>
          </p:cNvSpPr>
          <p:nvPr>
            <p:ph type="sldNum" sz="quarter" idx="12"/>
          </p:nvPr>
        </p:nvSpPr>
        <p:spPr/>
        <p:txBody>
          <a:bodyPr/>
          <a:lstStyle/>
          <a:p>
            <a:fld id="{6CEAEF3C-90D9-49E4-B5CB-31ADE5CF5D4E}" type="slidenum">
              <a:rPr lang="en-IN" smtClean="0"/>
              <a:t>‹#›</a:t>
            </a:fld>
            <a:endParaRPr lang="en-IN"/>
          </a:p>
        </p:txBody>
      </p:sp>
    </p:spTree>
    <p:extLst>
      <p:ext uri="{BB962C8B-B14F-4D97-AF65-F5344CB8AC3E}">
        <p14:creationId xmlns:p14="http://schemas.microsoft.com/office/powerpoint/2010/main" val="2384665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B409429-3AE1-4C89-B156-6D6BF5B7A8F1}" type="datetime1">
              <a:rPr lang="en-IN" smtClean="0"/>
              <a:t>29-07-2024</a:t>
            </a:fld>
            <a:endParaRPr lang="en-IN"/>
          </a:p>
        </p:txBody>
      </p:sp>
      <p:sp>
        <p:nvSpPr>
          <p:cNvPr id="8" name="Footer Placeholder 7"/>
          <p:cNvSpPr>
            <a:spLocks noGrp="1"/>
          </p:cNvSpPr>
          <p:nvPr>
            <p:ph type="ftr" sz="quarter" idx="11"/>
          </p:nvPr>
        </p:nvSpPr>
        <p:spPr/>
        <p:txBody>
          <a:bodyPr/>
          <a:lstStyle/>
          <a:p>
            <a:r>
              <a:rPr lang="en-IN" smtClean="0"/>
              <a:t>Prof. Dr. Senthil Kumar N, SCORE, VIT</a:t>
            </a:r>
            <a:endParaRPr lang="en-IN"/>
          </a:p>
        </p:txBody>
      </p:sp>
      <p:sp>
        <p:nvSpPr>
          <p:cNvPr id="9" name="Slide Number Placeholder 8"/>
          <p:cNvSpPr>
            <a:spLocks noGrp="1"/>
          </p:cNvSpPr>
          <p:nvPr>
            <p:ph type="sldNum" sz="quarter" idx="12"/>
          </p:nvPr>
        </p:nvSpPr>
        <p:spPr/>
        <p:txBody>
          <a:bodyPr/>
          <a:lstStyle/>
          <a:p>
            <a:fld id="{6CEAEF3C-90D9-49E4-B5CB-31ADE5CF5D4E}" type="slidenum">
              <a:rPr lang="en-IN" smtClean="0"/>
              <a:t>‹#›</a:t>
            </a:fld>
            <a:endParaRPr lang="en-IN"/>
          </a:p>
        </p:txBody>
      </p:sp>
    </p:spTree>
    <p:extLst>
      <p:ext uri="{BB962C8B-B14F-4D97-AF65-F5344CB8AC3E}">
        <p14:creationId xmlns:p14="http://schemas.microsoft.com/office/powerpoint/2010/main" val="3701342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1956774-B80E-49CE-976D-BBF20884D106}" type="datetime1">
              <a:rPr lang="en-IN" smtClean="0"/>
              <a:t>29-07-2024</a:t>
            </a:fld>
            <a:endParaRPr lang="en-IN"/>
          </a:p>
        </p:txBody>
      </p:sp>
      <p:sp>
        <p:nvSpPr>
          <p:cNvPr id="4" name="Footer Placeholder 3"/>
          <p:cNvSpPr>
            <a:spLocks noGrp="1"/>
          </p:cNvSpPr>
          <p:nvPr>
            <p:ph type="ftr" sz="quarter" idx="11"/>
          </p:nvPr>
        </p:nvSpPr>
        <p:spPr/>
        <p:txBody>
          <a:bodyPr/>
          <a:lstStyle/>
          <a:p>
            <a:r>
              <a:rPr lang="en-IN" smtClean="0"/>
              <a:t>Prof. Dr. Senthil Kumar N, SCORE, VIT</a:t>
            </a:r>
            <a:endParaRPr lang="en-IN"/>
          </a:p>
        </p:txBody>
      </p:sp>
      <p:sp>
        <p:nvSpPr>
          <p:cNvPr id="5" name="Slide Number Placeholder 4"/>
          <p:cNvSpPr>
            <a:spLocks noGrp="1"/>
          </p:cNvSpPr>
          <p:nvPr>
            <p:ph type="sldNum" sz="quarter" idx="12"/>
          </p:nvPr>
        </p:nvSpPr>
        <p:spPr/>
        <p:txBody>
          <a:bodyPr/>
          <a:lstStyle/>
          <a:p>
            <a:fld id="{6CEAEF3C-90D9-49E4-B5CB-31ADE5CF5D4E}" type="slidenum">
              <a:rPr lang="en-IN" smtClean="0"/>
              <a:t>‹#›</a:t>
            </a:fld>
            <a:endParaRPr lang="en-IN"/>
          </a:p>
        </p:txBody>
      </p:sp>
    </p:spTree>
    <p:extLst>
      <p:ext uri="{BB962C8B-B14F-4D97-AF65-F5344CB8AC3E}">
        <p14:creationId xmlns:p14="http://schemas.microsoft.com/office/powerpoint/2010/main" val="184738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08BCB9-457B-40FB-9540-EBE420B71339}" type="datetime1">
              <a:rPr lang="en-IN" smtClean="0"/>
              <a:t>29-07-2024</a:t>
            </a:fld>
            <a:endParaRPr lang="en-IN"/>
          </a:p>
        </p:txBody>
      </p:sp>
      <p:sp>
        <p:nvSpPr>
          <p:cNvPr id="3" name="Footer Placeholder 2"/>
          <p:cNvSpPr>
            <a:spLocks noGrp="1"/>
          </p:cNvSpPr>
          <p:nvPr>
            <p:ph type="ftr" sz="quarter" idx="11"/>
          </p:nvPr>
        </p:nvSpPr>
        <p:spPr/>
        <p:txBody>
          <a:bodyPr/>
          <a:lstStyle/>
          <a:p>
            <a:r>
              <a:rPr lang="en-IN" smtClean="0"/>
              <a:t>Prof. Dr. Senthil Kumar N, SCORE, VIT</a:t>
            </a:r>
            <a:endParaRPr lang="en-IN"/>
          </a:p>
        </p:txBody>
      </p:sp>
      <p:sp>
        <p:nvSpPr>
          <p:cNvPr id="4" name="Slide Number Placeholder 3"/>
          <p:cNvSpPr>
            <a:spLocks noGrp="1"/>
          </p:cNvSpPr>
          <p:nvPr>
            <p:ph type="sldNum" sz="quarter" idx="12"/>
          </p:nvPr>
        </p:nvSpPr>
        <p:spPr/>
        <p:txBody>
          <a:bodyPr/>
          <a:lstStyle/>
          <a:p>
            <a:fld id="{6CEAEF3C-90D9-49E4-B5CB-31ADE5CF5D4E}" type="slidenum">
              <a:rPr lang="en-IN" smtClean="0"/>
              <a:t>‹#›</a:t>
            </a:fld>
            <a:endParaRPr lang="en-IN"/>
          </a:p>
        </p:txBody>
      </p:sp>
    </p:spTree>
    <p:extLst>
      <p:ext uri="{BB962C8B-B14F-4D97-AF65-F5344CB8AC3E}">
        <p14:creationId xmlns:p14="http://schemas.microsoft.com/office/powerpoint/2010/main" val="2684794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A13DC6-0267-4C34-8E22-477EBC75EFFE}" type="datetime1">
              <a:rPr lang="en-IN" smtClean="0"/>
              <a:t>29-07-2024</a:t>
            </a:fld>
            <a:endParaRPr lang="en-IN"/>
          </a:p>
        </p:txBody>
      </p:sp>
      <p:sp>
        <p:nvSpPr>
          <p:cNvPr id="6" name="Footer Placeholder 5"/>
          <p:cNvSpPr>
            <a:spLocks noGrp="1"/>
          </p:cNvSpPr>
          <p:nvPr>
            <p:ph type="ftr" sz="quarter" idx="11"/>
          </p:nvPr>
        </p:nvSpPr>
        <p:spPr/>
        <p:txBody>
          <a:bodyPr/>
          <a:lstStyle/>
          <a:p>
            <a:r>
              <a:rPr lang="en-IN" smtClean="0"/>
              <a:t>Prof. Dr. Senthil Kumar N, SCORE, VIT</a:t>
            </a:r>
            <a:endParaRPr lang="en-IN"/>
          </a:p>
        </p:txBody>
      </p:sp>
      <p:sp>
        <p:nvSpPr>
          <p:cNvPr id="7" name="Slide Number Placeholder 6"/>
          <p:cNvSpPr>
            <a:spLocks noGrp="1"/>
          </p:cNvSpPr>
          <p:nvPr>
            <p:ph type="sldNum" sz="quarter" idx="12"/>
          </p:nvPr>
        </p:nvSpPr>
        <p:spPr/>
        <p:txBody>
          <a:bodyPr/>
          <a:lstStyle/>
          <a:p>
            <a:fld id="{6CEAEF3C-90D9-49E4-B5CB-31ADE5CF5D4E}" type="slidenum">
              <a:rPr lang="en-IN" smtClean="0"/>
              <a:t>‹#›</a:t>
            </a:fld>
            <a:endParaRPr lang="en-IN"/>
          </a:p>
        </p:txBody>
      </p:sp>
    </p:spTree>
    <p:extLst>
      <p:ext uri="{BB962C8B-B14F-4D97-AF65-F5344CB8AC3E}">
        <p14:creationId xmlns:p14="http://schemas.microsoft.com/office/powerpoint/2010/main" val="1566318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8E5D12-2660-4AD7-AE3C-3AE43B086572}" type="datetime1">
              <a:rPr lang="en-IN" smtClean="0"/>
              <a:t>29-07-2024</a:t>
            </a:fld>
            <a:endParaRPr lang="en-IN"/>
          </a:p>
        </p:txBody>
      </p:sp>
      <p:sp>
        <p:nvSpPr>
          <p:cNvPr id="6" name="Footer Placeholder 5"/>
          <p:cNvSpPr>
            <a:spLocks noGrp="1"/>
          </p:cNvSpPr>
          <p:nvPr>
            <p:ph type="ftr" sz="quarter" idx="11"/>
          </p:nvPr>
        </p:nvSpPr>
        <p:spPr/>
        <p:txBody>
          <a:bodyPr/>
          <a:lstStyle/>
          <a:p>
            <a:r>
              <a:rPr lang="en-IN" smtClean="0"/>
              <a:t>Prof. Dr. Senthil Kumar N, SCORE, VIT</a:t>
            </a:r>
            <a:endParaRPr lang="en-IN"/>
          </a:p>
        </p:txBody>
      </p:sp>
      <p:sp>
        <p:nvSpPr>
          <p:cNvPr id="7" name="Slide Number Placeholder 6"/>
          <p:cNvSpPr>
            <a:spLocks noGrp="1"/>
          </p:cNvSpPr>
          <p:nvPr>
            <p:ph type="sldNum" sz="quarter" idx="12"/>
          </p:nvPr>
        </p:nvSpPr>
        <p:spPr/>
        <p:txBody>
          <a:bodyPr/>
          <a:lstStyle/>
          <a:p>
            <a:fld id="{6CEAEF3C-90D9-49E4-B5CB-31ADE5CF5D4E}" type="slidenum">
              <a:rPr lang="en-IN" smtClean="0"/>
              <a:t>‹#›</a:t>
            </a:fld>
            <a:endParaRPr lang="en-IN"/>
          </a:p>
        </p:txBody>
      </p:sp>
    </p:spTree>
    <p:extLst>
      <p:ext uri="{BB962C8B-B14F-4D97-AF65-F5344CB8AC3E}">
        <p14:creationId xmlns:p14="http://schemas.microsoft.com/office/powerpoint/2010/main" val="3318916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3A34D9-1F56-4490-B628-4996A7944289}" type="datetime1">
              <a:rPr lang="en-IN" smtClean="0"/>
              <a:t>29-07-2024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Prof. Dr. Senthil Kumar N, SCORE, VIT</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EAEF3C-90D9-49E4-B5CB-31ADE5CF5D4E}" type="slidenum">
              <a:rPr lang="en-IN" smtClean="0"/>
              <a:t>‹#›</a:t>
            </a:fld>
            <a:endParaRPr lang="en-IN"/>
          </a:p>
        </p:txBody>
      </p:sp>
    </p:spTree>
    <p:extLst>
      <p:ext uri="{BB962C8B-B14F-4D97-AF65-F5344CB8AC3E}">
        <p14:creationId xmlns:p14="http://schemas.microsoft.com/office/powerpoint/2010/main" val="135495620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1.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67000"/>
            <a:ext cx="7918450" cy="876300"/>
          </a:xfrm>
        </p:spPr>
        <p:txBody>
          <a:bodyPr>
            <a:normAutofit fontScale="90000"/>
          </a:bodyPr>
          <a:lstStyle/>
          <a:p>
            <a:r>
              <a:rPr lang="en-US" dirty="0" smtClean="0">
                <a:cs typeface="Times New Roman" panose="02020603050405020304" pitchFamily="18" charset="0"/>
              </a:rPr>
              <a:t>Using Single-Row Functions to </a:t>
            </a:r>
            <a:br>
              <a:rPr lang="en-US" dirty="0" smtClean="0">
                <a:cs typeface="Times New Roman" panose="02020603050405020304" pitchFamily="18" charset="0"/>
              </a:rPr>
            </a:br>
            <a:r>
              <a:rPr lang="en-US" dirty="0" smtClean="0">
                <a:cs typeface="Times New Roman" panose="02020603050405020304" pitchFamily="18" charset="0"/>
              </a:rPr>
              <a:t>Customize Output</a:t>
            </a:r>
            <a:r>
              <a:rPr lang="en-US" dirty="0" smtClean="0"/>
              <a:t> </a:t>
            </a:r>
            <a:endParaRPr lang="en-US" dirty="0"/>
          </a:p>
        </p:txBody>
      </p:sp>
      <p:sp>
        <p:nvSpPr>
          <p:cNvPr id="3" name="Footer Placeholder 2"/>
          <p:cNvSpPr>
            <a:spLocks noGrp="1"/>
          </p:cNvSpPr>
          <p:nvPr>
            <p:ph type="ftr" sz="quarter" idx="11"/>
          </p:nvPr>
        </p:nvSpPr>
        <p:spPr>
          <a:xfrm>
            <a:off x="4038600" y="6461280"/>
            <a:ext cx="2895600" cy="365125"/>
          </a:xfrm>
        </p:spPr>
        <p:txBody>
          <a:bodyPr/>
          <a:lstStyle/>
          <a:p>
            <a:r>
              <a:rPr lang="en-IN" dirty="0" err="1" smtClean="0"/>
              <a:t>Prof.</a:t>
            </a:r>
            <a:r>
              <a:rPr lang="en-IN" dirty="0" smtClean="0"/>
              <a:t> </a:t>
            </a:r>
            <a:r>
              <a:rPr lang="en-IN" dirty="0" err="1" smtClean="0"/>
              <a:t>Dr.</a:t>
            </a:r>
            <a:r>
              <a:rPr lang="en-IN" dirty="0" smtClean="0"/>
              <a:t> Senthil Kumar N, SCORE, VIT</a:t>
            </a:r>
            <a:endParaRPr lang="en-IN" dirty="0"/>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4" descr="C:\project-SQLFund1\images\img-03-1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600200" y="4267200"/>
            <a:ext cx="5886450"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Rectangle 2"/>
          <p:cNvSpPr>
            <a:spLocks noChangeArrowheads="1"/>
          </p:cNvSpPr>
          <p:nvPr/>
        </p:nvSpPr>
        <p:spPr bwMode="blackGray">
          <a:xfrm>
            <a:off x="857250" y="2436813"/>
            <a:ext cx="7364413" cy="143192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a:solidFill>
                  <a:schemeClr val="tx1"/>
                </a:solidFill>
                <a:latin typeface="Arial" panose="020B0604020202020204" pitchFamily="34" charset="0"/>
              </a:defRPr>
            </a:lvl1pPr>
            <a:lvl2pPr marL="339725" indent="-225425">
              <a:spcBef>
                <a:spcPct val="20000"/>
              </a:spcBef>
              <a:buClr>
                <a:srgbClr val="FF0000"/>
              </a:buClr>
              <a:buFont typeface="Arial" panose="020B0604020202020204" pitchFamily="34" charset="0"/>
              <a:buChar char="•"/>
              <a:tabLst>
                <a:tab pos="1200150" algn="l"/>
              </a:tabLst>
              <a:defRPr sz="2200">
                <a:solidFill>
                  <a:schemeClr val="tx1"/>
                </a:solidFill>
                <a:latin typeface="Arial" panose="020B0604020202020204" pitchFamily="34" charset="0"/>
              </a:defRPr>
            </a:lvl2pPr>
            <a:lvl3pPr marL="909638" indent="-331788">
              <a:spcBef>
                <a:spcPct val="20000"/>
              </a:spcBef>
              <a:buClr>
                <a:srgbClr val="FF0000"/>
              </a:buClr>
              <a:buFont typeface="Arial" panose="020B0604020202020204" pitchFamily="34" charset="0"/>
              <a:buChar char="–"/>
              <a:tabLst>
                <a:tab pos="1200150" algn="l"/>
              </a:tabLst>
              <a:defRPr sz="2000">
                <a:solidFill>
                  <a:schemeClr val="tx1"/>
                </a:solidFill>
                <a:latin typeface="Arial" panose="020B0604020202020204" pitchFamily="34" charset="0"/>
              </a:defRPr>
            </a:lvl3pPr>
            <a:lvl4pPr marL="1255713" indent="-231775">
              <a:spcBef>
                <a:spcPct val="20000"/>
              </a:spcBef>
              <a:buClr>
                <a:schemeClr val="accent2"/>
              </a:buClr>
              <a:buSzPct val="45000"/>
              <a:buFont typeface="Arial" panose="020B0604020202020204" pitchFamily="34" charset="0"/>
              <a:buChar char="—"/>
              <a:tabLst>
                <a:tab pos="1200150" algn="l"/>
              </a:tabLst>
              <a:defRPr>
                <a:solidFill>
                  <a:schemeClr val="tx1"/>
                </a:solidFill>
                <a:latin typeface="Arial" panose="020B0604020202020204" pitchFamily="34" charset="0"/>
              </a:defRPr>
            </a:lvl4pPr>
            <a:lvl5pPr marL="1601788" indent="-230188">
              <a:spcBef>
                <a:spcPct val="20000"/>
              </a:spcBef>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5pPr>
            <a:lvl6pPr marL="20589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6pPr>
            <a:lvl7pPr marL="25161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7pPr>
            <a:lvl8pPr marL="29733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8pPr>
            <a:lvl9pPr marL="34305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9pPr>
          </a:lstStyle>
          <a:p>
            <a:pPr>
              <a:lnSpc>
                <a:spcPct val="110000"/>
              </a:lnSpc>
              <a:spcBef>
                <a:spcPct val="0"/>
              </a:spcBef>
              <a:buClrTx/>
              <a:buFontTx/>
              <a:buNone/>
            </a:pPr>
            <a:r>
              <a:rPr lang="en-US" sz="1600">
                <a:solidFill>
                  <a:srgbClr val="000000"/>
                </a:solidFill>
                <a:latin typeface="Courier New" panose="02070309020205020404" pitchFamily="49" charset="0"/>
              </a:rPr>
              <a:t>SELECT employee_id, CONCAT(first_name, last_name) NAME, </a:t>
            </a:r>
          </a:p>
          <a:p>
            <a:pPr>
              <a:lnSpc>
                <a:spcPct val="110000"/>
              </a:lnSpc>
              <a:spcBef>
                <a:spcPct val="0"/>
              </a:spcBef>
              <a:buClrTx/>
              <a:buFontTx/>
              <a:buNone/>
            </a:pPr>
            <a:r>
              <a:rPr lang="en-US" sz="1600">
                <a:solidFill>
                  <a:srgbClr val="000000"/>
                </a:solidFill>
                <a:latin typeface="Courier New" panose="02070309020205020404" pitchFamily="49" charset="0"/>
              </a:rPr>
              <a:t>       job_id, LENGTH (last_name), </a:t>
            </a:r>
          </a:p>
          <a:p>
            <a:pPr>
              <a:lnSpc>
                <a:spcPct val="110000"/>
              </a:lnSpc>
              <a:spcBef>
                <a:spcPct val="0"/>
              </a:spcBef>
              <a:buClrTx/>
              <a:buFontTx/>
              <a:buNone/>
            </a:pPr>
            <a:r>
              <a:rPr lang="en-US" sz="1600">
                <a:solidFill>
                  <a:srgbClr val="000000"/>
                </a:solidFill>
                <a:latin typeface="Courier New" panose="02070309020205020404" pitchFamily="49" charset="0"/>
              </a:rPr>
              <a:t>       INSTR(last_name, 'a') "Contains 'a'?"</a:t>
            </a:r>
          </a:p>
          <a:p>
            <a:pPr>
              <a:lnSpc>
                <a:spcPct val="110000"/>
              </a:lnSpc>
              <a:spcBef>
                <a:spcPct val="0"/>
              </a:spcBef>
              <a:buClrTx/>
              <a:buFontTx/>
              <a:buNone/>
            </a:pPr>
            <a:r>
              <a:rPr lang="en-US" sz="1600">
                <a:solidFill>
                  <a:srgbClr val="000000"/>
                </a:solidFill>
                <a:latin typeface="Courier New" panose="02070309020205020404" pitchFamily="49" charset="0"/>
              </a:rPr>
              <a:t>FROM   employees</a:t>
            </a:r>
          </a:p>
          <a:p>
            <a:pPr>
              <a:lnSpc>
                <a:spcPct val="110000"/>
              </a:lnSpc>
              <a:spcBef>
                <a:spcPct val="0"/>
              </a:spcBef>
              <a:buClrTx/>
              <a:buFontTx/>
              <a:buNone/>
            </a:pPr>
            <a:r>
              <a:rPr lang="en-US" sz="1600">
                <a:solidFill>
                  <a:srgbClr val="000000"/>
                </a:solidFill>
                <a:latin typeface="Courier New" panose="02070309020205020404" pitchFamily="49" charset="0"/>
              </a:rPr>
              <a:t>WHERE  SUBSTR(job_id, 4) = 'REP';</a:t>
            </a:r>
          </a:p>
        </p:txBody>
      </p:sp>
      <p:sp>
        <p:nvSpPr>
          <p:cNvPr id="33796" name="Rectangle 4"/>
          <p:cNvSpPr>
            <a:spLocks noGrp="1" noChangeArrowheads="1"/>
          </p:cNvSpPr>
          <p:nvPr>
            <p:ph type="title"/>
          </p:nvPr>
        </p:nvSpPr>
        <p:spPr/>
        <p:txBody>
          <a:bodyPr>
            <a:normAutofit fontScale="90000"/>
          </a:bodyPr>
          <a:lstStyle/>
          <a:p>
            <a:pPr eaLnBrk="1" hangingPunct="1"/>
            <a:r>
              <a:rPr lang="en-US" smtClean="0"/>
              <a:t>Using the Character-Manipulation Functions</a:t>
            </a:r>
          </a:p>
        </p:txBody>
      </p:sp>
      <p:sp>
        <p:nvSpPr>
          <p:cNvPr id="33797" name="Rectangle 5"/>
          <p:cNvSpPr>
            <a:spLocks noChangeArrowheads="1"/>
          </p:cNvSpPr>
          <p:nvPr/>
        </p:nvSpPr>
        <p:spPr bwMode="gray">
          <a:xfrm>
            <a:off x="3232150" y="4273550"/>
            <a:ext cx="882650" cy="1203325"/>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sp>
        <p:nvSpPr>
          <p:cNvPr id="33798" name="Rectangle 6"/>
          <p:cNvSpPr>
            <a:spLocks noChangeArrowheads="1"/>
          </p:cNvSpPr>
          <p:nvPr/>
        </p:nvSpPr>
        <p:spPr bwMode="gray">
          <a:xfrm>
            <a:off x="3333750" y="2514600"/>
            <a:ext cx="4237038" cy="27305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sp>
        <p:nvSpPr>
          <p:cNvPr id="33799" name="Rectangle 9"/>
          <p:cNvSpPr>
            <a:spLocks noChangeArrowheads="1"/>
          </p:cNvSpPr>
          <p:nvPr/>
        </p:nvSpPr>
        <p:spPr bwMode="gray">
          <a:xfrm>
            <a:off x="1752600" y="3048000"/>
            <a:ext cx="4708525" cy="27305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sp>
        <p:nvSpPr>
          <p:cNvPr id="33800" name="Rectangle 10"/>
          <p:cNvSpPr>
            <a:spLocks noChangeArrowheads="1"/>
          </p:cNvSpPr>
          <p:nvPr/>
        </p:nvSpPr>
        <p:spPr bwMode="gray">
          <a:xfrm>
            <a:off x="2735263" y="2789238"/>
            <a:ext cx="2224087" cy="257175"/>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sp>
        <p:nvSpPr>
          <p:cNvPr id="33801" name="Line 11"/>
          <p:cNvSpPr>
            <a:spLocks noChangeShapeType="1"/>
          </p:cNvSpPr>
          <p:nvPr/>
        </p:nvSpPr>
        <p:spPr bwMode="gray">
          <a:xfrm flipH="1">
            <a:off x="7373938" y="2178050"/>
            <a:ext cx="0" cy="342900"/>
          </a:xfrm>
          <a:prstGeom prst="line">
            <a:avLst/>
          </a:prstGeom>
          <a:noFill/>
          <a:ln w="28575">
            <a:solidFill>
              <a:schemeClr val="accent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2" name="Freeform 12"/>
          <p:cNvSpPr>
            <a:spLocks/>
          </p:cNvSpPr>
          <p:nvPr/>
        </p:nvSpPr>
        <p:spPr bwMode="gray">
          <a:xfrm>
            <a:off x="6472238" y="3167063"/>
            <a:ext cx="1557337" cy="6350"/>
          </a:xfrm>
          <a:custGeom>
            <a:avLst/>
            <a:gdLst>
              <a:gd name="T0" fmla="*/ 0 w 981"/>
              <a:gd name="T1" fmla="*/ 6350 h 4"/>
              <a:gd name="T2" fmla="*/ 1557337 w 981"/>
              <a:gd name="T3" fmla="*/ 0 h 4"/>
              <a:gd name="T4" fmla="*/ 0 60000 65536"/>
              <a:gd name="T5" fmla="*/ 0 60000 65536"/>
            </a:gdLst>
            <a:ahLst/>
            <a:cxnLst>
              <a:cxn ang="T4">
                <a:pos x="T0" y="T1"/>
              </a:cxn>
              <a:cxn ang="T5">
                <a:pos x="T2" y="T3"/>
              </a:cxn>
            </a:cxnLst>
            <a:rect l="0" t="0" r="r" b="b"/>
            <a:pathLst>
              <a:path w="981" h="4">
                <a:moveTo>
                  <a:pt x="0" y="4"/>
                </a:moveTo>
                <a:lnTo>
                  <a:pt x="981" y="0"/>
                </a:lnTo>
              </a:path>
            </a:pathLst>
          </a:custGeom>
          <a:noFill/>
          <a:ln w="28575">
            <a:solidFill>
              <a:schemeClr val="accent2"/>
            </a:solidFill>
            <a:round/>
            <a:headEnd type="triangl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3" name="Line 13"/>
          <p:cNvSpPr>
            <a:spLocks noChangeShapeType="1"/>
          </p:cNvSpPr>
          <p:nvPr/>
        </p:nvSpPr>
        <p:spPr bwMode="auto">
          <a:xfrm rot="10798585">
            <a:off x="3505200" y="5486400"/>
            <a:ext cx="4763" cy="415925"/>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4" name="Line 14"/>
          <p:cNvSpPr>
            <a:spLocks noChangeShapeType="1"/>
          </p:cNvSpPr>
          <p:nvPr/>
        </p:nvSpPr>
        <p:spPr bwMode="auto">
          <a:xfrm rot="10798585">
            <a:off x="5867400" y="5486400"/>
            <a:ext cx="3175" cy="312738"/>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5" name="Line 15"/>
          <p:cNvSpPr>
            <a:spLocks noChangeShapeType="1"/>
          </p:cNvSpPr>
          <p:nvPr/>
        </p:nvSpPr>
        <p:spPr bwMode="auto">
          <a:xfrm rot="10798585">
            <a:off x="7086600" y="5486400"/>
            <a:ext cx="6350" cy="328613"/>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6" name="Line 16"/>
          <p:cNvSpPr>
            <a:spLocks noChangeShapeType="1"/>
          </p:cNvSpPr>
          <p:nvPr/>
        </p:nvSpPr>
        <p:spPr bwMode="gray">
          <a:xfrm>
            <a:off x="4943475" y="2898775"/>
            <a:ext cx="3035300" cy="0"/>
          </a:xfrm>
          <a:prstGeom prst="line">
            <a:avLst/>
          </a:prstGeom>
          <a:noFill/>
          <a:ln w="28575">
            <a:solidFill>
              <a:schemeClr val="accent2"/>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7" name="Oval 17"/>
          <p:cNvSpPr>
            <a:spLocks noChangeArrowheads="1"/>
          </p:cNvSpPr>
          <p:nvPr/>
        </p:nvSpPr>
        <p:spPr bwMode="blackWhite">
          <a:xfrm>
            <a:off x="7689850" y="2535238"/>
            <a:ext cx="504825" cy="503237"/>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defTabSz="111125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503238" indent="-225425" defTabSz="111125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1008063" indent="-331788" defTabSz="111125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511300" indent="-231775" defTabSz="111125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2017713" indent="-230188" defTabSz="111125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4749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9321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3893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8465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gn="ctr">
              <a:spcBef>
                <a:spcPct val="0"/>
              </a:spcBef>
              <a:buClrTx/>
              <a:buFontTx/>
              <a:buNone/>
            </a:pPr>
            <a:r>
              <a:rPr lang="en-US" sz="2400">
                <a:solidFill>
                  <a:schemeClr val="bg2"/>
                </a:solidFill>
              </a:rPr>
              <a:t>2</a:t>
            </a:r>
          </a:p>
        </p:txBody>
      </p:sp>
      <p:sp>
        <p:nvSpPr>
          <p:cNvPr id="33808" name="Oval 18"/>
          <p:cNvSpPr>
            <a:spLocks noChangeArrowheads="1"/>
          </p:cNvSpPr>
          <p:nvPr/>
        </p:nvSpPr>
        <p:spPr bwMode="blackWhite">
          <a:xfrm>
            <a:off x="6858000" y="5715000"/>
            <a:ext cx="493713"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defTabSz="111125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503238" indent="-225425" defTabSz="111125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1008063" indent="-331788" defTabSz="111125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511300" indent="-231775" defTabSz="111125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2017713" indent="-230188" defTabSz="111125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4749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9321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3893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8465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gn="ctr">
              <a:spcBef>
                <a:spcPct val="0"/>
              </a:spcBef>
              <a:buClrTx/>
              <a:buFontTx/>
              <a:buNone/>
            </a:pPr>
            <a:r>
              <a:rPr lang="en-US" sz="2400">
                <a:solidFill>
                  <a:schemeClr val="bg2"/>
                </a:solidFill>
              </a:rPr>
              <a:t>3</a:t>
            </a:r>
          </a:p>
        </p:txBody>
      </p:sp>
      <p:sp>
        <p:nvSpPr>
          <p:cNvPr id="33809" name="Oval 19"/>
          <p:cNvSpPr>
            <a:spLocks noChangeArrowheads="1"/>
          </p:cNvSpPr>
          <p:nvPr/>
        </p:nvSpPr>
        <p:spPr bwMode="blackWhite">
          <a:xfrm>
            <a:off x="3276600" y="5715000"/>
            <a:ext cx="493713"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defTabSz="111125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503238" indent="-225425" defTabSz="111125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1008063" indent="-331788" defTabSz="111125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511300" indent="-231775" defTabSz="111125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2017713" indent="-230188" defTabSz="111125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4749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9321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3893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8465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gn="ctr">
              <a:spcBef>
                <a:spcPct val="0"/>
              </a:spcBef>
              <a:buClrTx/>
              <a:buFontTx/>
              <a:buNone/>
            </a:pPr>
            <a:r>
              <a:rPr lang="en-US" sz="2400">
                <a:solidFill>
                  <a:schemeClr val="bg2"/>
                </a:solidFill>
              </a:rPr>
              <a:t>1</a:t>
            </a:r>
          </a:p>
        </p:txBody>
      </p:sp>
      <p:sp>
        <p:nvSpPr>
          <p:cNvPr id="33810" name="Oval 20"/>
          <p:cNvSpPr>
            <a:spLocks noChangeArrowheads="1"/>
          </p:cNvSpPr>
          <p:nvPr/>
        </p:nvSpPr>
        <p:spPr bwMode="blackWhite">
          <a:xfrm>
            <a:off x="5638800" y="5715000"/>
            <a:ext cx="504825" cy="503238"/>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defTabSz="111125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503238" indent="-225425" defTabSz="111125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1008063" indent="-331788" defTabSz="111125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511300" indent="-231775" defTabSz="111125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2017713" indent="-230188" defTabSz="111125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4749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9321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3893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8465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gn="ctr">
              <a:spcBef>
                <a:spcPct val="0"/>
              </a:spcBef>
              <a:buClrTx/>
              <a:buFontTx/>
              <a:buNone/>
            </a:pPr>
            <a:r>
              <a:rPr lang="en-US" sz="2400">
                <a:solidFill>
                  <a:schemeClr val="bg2"/>
                </a:solidFill>
              </a:rPr>
              <a:t>2</a:t>
            </a:r>
          </a:p>
        </p:txBody>
      </p:sp>
      <p:sp>
        <p:nvSpPr>
          <p:cNvPr id="33811" name="Oval 21"/>
          <p:cNvSpPr>
            <a:spLocks noChangeArrowheads="1"/>
          </p:cNvSpPr>
          <p:nvPr/>
        </p:nvSpPr>
        <p:spPr bwMode="blackWhite">
          <a:xfrm>
            <a:off x="7110413" y="1719263"/>
            <a:ext cx="493712" cy="493712"/>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defTabSz="111125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503238" indent="-225425" defTabSz="111125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1008063" indent="-331788" defTabSz="111125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511300" indent="-231775" defTabSz="111125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2017713" indent="-230188" defTabSz="111125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4749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9321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3893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8465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gn="ctr">
              <a:spcBef>
                <a:spcPct val="0"/>
              </a:spcBef>
              <a:buClrTx/>
              <a:buFontTx/>
              <a:buNone/>
            </a:pPr>
            <a:r>
              <a:rPr lang="en-US" sz="2400">
                <a:solidFill>
                  <a:schemeClr val="bg2"/>
                </a:solidFill>
              </a:rPr>
              <a:t>1</a:t>
            </a:r>
          </a:p>
        </p:txBody>
      </p:sp>
      <p:sp>
        <p:nvSpPr>
          <p:cNvPr id="33812" name="Oval 22"/>
          <p:cNvSpPr>
            <a:spLocks noChangeArrowheads="1"/>
          </p:cNvSpPr>
          <p:nvPr/>
        </p:nvSpPr>
        <p:spPr bwMode="blackWhite">
          <a:xfrm>
            <a:off x="7694613" y="3038475"/>
            <a:ext cx="493712"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defTabSz="111125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503238" indent="-225425" defTabSz="111125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1008063" indent="-331788" defTabSz="111125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511300" indent="-231775" defTabSz="111125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2017713" indent="-230188" defTabSz="111125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4749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9321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3893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8465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gn="ctr">
              <a:spcBef>
                <a:spcPct val="0"/>
              </a:spcBef>
              <a:buClrTx/>
              <a:buFontTx/>
              <a:buNone/>
            </a:pPr>
            <a:r>
              <a:rPr lang="en-US" sz="2400">
                <a:solidFill>
                  <a:schemeClr val="bg2"/>
                </a:solidFill>
              </a:rPr>
              <a:t>3</a:t>
            </a:r>
          </a:p>
        </p:txBody>
      </p:sp>
      <p:sp>
        <p:nvSpPr>
          <p:cNvPr id="33813" name="Rectangle 25"/>
          <p:cNvSpPr>
            <a:spLocks noChangeArrowheads="1"/>
          </p:cNvSpPr>
          <p:nvPr/>
        </p:nvSpPr>
        <p:spPr bwMode="gray">
          <a:xfrm>
            <a:off x="4852988" y="4273550"/>
            <a:ext cx="1562100" cy="1203325"/>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sp>
        <p:nvSpPr>
          <p:cNvPr id="33814" name="Rectangle 26"/>
          <p:cNvSpPr>
            <a:spLocks noChangeArrowheads="1"/>
          </p:cNvSpPr>
          <p:nvPr/>
        </p:nvSpPr>
        <p:spPr bwMode="gray">
          <a:xfrm>
            <a:off x="6415088" y="4273550"/>
            <a:ext cx="1009650" cy="1203325"/>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sp>
        <p:nvSpPr>
          <p:cNvPr id="2" name="Footer Placeholder 1"/>
          <p:cNvSpPr>
            <a:spLocks noGrp="1"/>
          </p:cNvSpPr>
          <p:nvPr>
            <p:ph type="ftr" sz="quarter" idx="11"/>
          </p:nvPr>
        </p:nvSpPr>
        <p:spPr/>
        <p:txBody>
          <a:bodyPr/>
          <a:lstStyle/>
          <a:p>
            <a:r>
              <a:rPr lang="en-IN" smtClean="0"/>
              <a:t>Prof. Dr. Senthil Kumar N, SCORE, VIT</a:t>
            </a:r>
            <a:endParaRPr lang="en-IN"/>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072"/>
          <p:cNvSpPr>
            <a:spLocks noGrp="1" noChangeArrowheads="1"/>
          </p:cNvSpPr>
          <p:nvPr>
            <p:ph type="title"/>
          </p:nvPr>
        </p:nvSpPr>
        <p:spPr/>
        <p:txBody>
          <a:bodyPr/>
          <a:lstStyle/>
          <a:p>
            <a:pPr eaLnBrk="1" hangingPunct="1"/>
            <a:r>
              <a:rPr lang="en-US" smtClean="0"/>
              <a:t>Number Functions</a:t>
            </a:r>
          </a:p>
        </p:txBody>
      </p:sp>
      <p:sp>
        <p:nvSpPr>
          <p:cNvPr id="37891" name="Rectangle 2073"/>
          <p:cNvSpPr>
            <a:spLocks noGrp="1" noChangeArrowheads="1"/>
          </p:cNvSpPr>
          <p:nvPr>
            <p:ph idx="1"/>
          </p:nvPr>
        </p:nvSpPr>
        <p:spPr>
          <a:xfrm>
            <a:off x="609600" y="1449388"/>
            <a:ext cx="7918450" cy="1163637"/>
          </a:xfrm>
        </p:spPr>
        <p:txBody>
          <a:bodyPr>
            <a:normAutofit fontScale="85000" lnSpcReduction="20000"/>
          </a:bodyPr>
          <a:lstStyle/>
          <a:p>
            <a:pPr lvl="1" eaLnBrk="1" hangingPunct="1"/>
            <a:r>
              <a:rPr lang="en-US" smtClean="0">
                <a:latin typeface="Courier New" panose="02070309020205020404" pitchFamily="49" charset="0"/>
              </a:rPr>
              <a:t>ROUND</a:t>
            </a:r>
            <a:r>
              <a:rPr lang="en-US" smtClean="0"/>
              <a:t>: Rounds value to a specified decimal</a:t>
            </a:r>
          </a:p>
          <a:p>
            <a:pPr lvl="1" eaLnBrk="1" hangingPunct="1"/>
            <a:r>
              <a:rPr lang="en-US" smtClean="0">
                <a:latin typeface="Courier New" panose="02070309020205020404" pitchFamily="49" charset="0"/>
              </a:rPr>
              <a:t>TRUNC</a:t>
            </a:r>
            <a:r>
              <a:rPr lang="en-US" smtClean="0"/>
              <a:t>: Truncates value to a specified decimal</a:t>
            </a:r>
          </a:p>
          <a:p>
            <a:pPr lvl="1" eaLnBrk="1" hangingPunct="1"/>
            <a:r>
              <a:rPr lang="en-US" smtClean="0">
                <a:latin typeface="Courier New" panose="02070309020205020404" pitchFamily="49" charset="0"/>
              </a:rPr>
              <a:t>MOD</a:t>
            </a:r>
            <a:r>
              <a:rPr lang="en-US" smtClean="0"/>
              <a:t>: Returns remainder of division</a:t>
            </a:r>
          </a:p>
        </p:txBody>
      </p:sp>
      <p:sp>
        <p:nvSpPr>
          <p:cNvPr id="37892" name="Rectangle 2054"/>
          <p:cNvSpPr>
            <a:spLocks noChangeArrowheads="1"/>
          </p:cNvSpPr>
          <p:nvPr/>
        </p:nvSpPr>
        <p:spPr bwMode="blackWhite">
          <a:xfrm>
            <a:off x="5202238" y="4025900"/>
            <a:ext cx="3019425" cy="379413"/>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5000"/>
              </a:lnSpc>
              <a:spcBef>
                <a:spcPct val="35000"/>
              </a:spcBef>
              <a:buClrTx/>
              <a:buFontTx/>
              <a:buNone/>
            </a:pPr>
            <a:r>
              <a:rPr lang="en-US" sz="1600" b="0">
                <a:latin typeface="Courier New" panose="02070309020205020404" pitchFamily="49" charset="0"/>
              </a:rPr>
              <a:t>100</a:t>
            </a:r>
          </a:p>
        </p:txBody>
      </p:sp>
      <p:sp>
        <p:nvSpPr>
          <p:cNvPr id="37893" name="Rectangle 2055"/>
          <p:cNvSpPr>
            <a:spLocks noChangeArrowheads="1"/>
          </p:cNvSpPr>
          <p:nvPr/>
        </p:nvSpPr>
        <p:spPr bwMode="blackWhite">
          <a:xfrm>
            <a:off x="857250" y="4025900"/>
            <a:ext cx="4344988" cy="379413"/>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5000"/>
              </a:lnSpc>
              <a:spcBef>
                <a:spcPct val="35000"/>
              </a:spcBef>
              <a:buClrTx/>
              <a:buFontTx/>
              <a:buNone/>
            </a:pPr>
            <a:r>
              <a:rPr lang="en-US" sz="1600" b="0">
                <a:latin typeface="Courier New" panose="02070309020205020404" pitchFamily="49" charset="0"/>
              </a:rPr>
              <a:t>MOD(1600, 300)</a:t>
            </a:r>
          </a:p>
        </p:txBody>
      </p:sp>
      <p:sp>
        <p:nvSpPr>
          <p:cNvPr id="37894" name="Rectangle 2056"/>
          <p:cNvSpPr>
            <a:spLocks noChangeArrowheads="1"/>
          </p:cNvSpPr>
          <p:nvPr/>
        </p:nvSpPr>
        <p:spPr bwMode="blackWhite">
          <a:xfrm>
            <a:off x="5202238" y="3260725"/>
            <a:ext cx="3019425" cy="3825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5000"/>
              </a:lnSpc>
              <a:spcBef>
                <a:spcPct val="35000"/>
              </a:spcBef>
              <a:buClrTx/>
              <a:buFontTx/>
              <a:buNone/>
            </a:pPr>
            <a:r>
              <a:rPr lang="en-US" sz="1600" b="0">
                <a:latin typeface="Courier New" panose="02070309020205020404" pitchFamily="49" charset="0"/>
              </a:rPr>
              <a:t>45.93</a:t>
            </a:r>
          </a:p>
        </p:txBody>
      </p:sp>
      <p:sp>
        <p:nvSpPr>
          <p:cNvPr id="37895" name="Rectangle 2057"/>
          <p:cNvSpPr>
            <a:spLocks noChangeArrowheads="1"/>
          </p:cNvSpPr>
          <p:nvPr/>
        </p:nvSpPr>
        <p:spPr bwMode="blackWhite">
          <a:xfrm>
            <a:off x="857250" y="3260725"/>
            <a:ext cx="4344988" cy="3825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5000"/>
              </a:lnSpc>
              <a:spcBef>
                <a:spcPct val="35000"/>
              </a:spcBef>
              <a:buClrTx/>
              <a:buFontTx/>
              <a:buNone/>
            </a:pPr>
            <a:r>
              <a:rPr lang="en-US" sz="1600" b="0">
                <a:latin typeface="Courier New" panose="02070309020205020404" pitchFamily="49" charset="0"/>
              </a:rPr>
              <a:t>ROUND(45.926, 2)</a:t>
            </a:r>
          </a:p>
        </p:txBody>
      </p:sp>
      <p:sp>
        <p:nvSpPr>
          <p:cNvPr id="37896" name="Rectangle 2058"/>
          <p:cNvSpPr>
            <a:spLocks noChangeArrowheads="1"/>
          </p:cNvSpPr>
          <p:nvPr/>
        </p:nvSpPr>
        <p:spPr bwMode="blackWhite">
          <a:xfrm>
            <a:off x="5202238" y="3643313"/>
            <a:ext cx="3019425" cy="38258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5000"/>
              </a:lnSpc>
              <a:spcBef>
                <a:spcPct val="35000"/>
              </a:spcBef>
              <a:buClrTx/>
              <a:buFontTx/>
              <a:buNone/>
            </a:pPr>
            <a:r>
              <a:rPr lang="en-US" sz="1600" b="0">
                <a:latin typeface="Courier New" panose="02070309020205020404" pitchFamily="49" charset="0"/>
              </a:rPr>
              <a:t>45.92</a:t>
            </a:r>
          </a:p>
        </p:txBody>
      </p:sp>
      <p:sp>
        <p:nvSpPr>
          <p:cNvPr id="37897" name="Rectangle 2059"/>
          <p:cNvSpPr>
            <a:spLocks noChangeArrowheads="1"/>
          </p:cNvSpPr>
          <p:nvPr/>
        </p:nvSpPr>
        <p:spPr bwMode="blackWhite">
          <a:xfrm>
            <a:off x="857250" y="3643313"/>
            <a:ext cx="4344988" cy="38258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5000"/>
              </a:lnSpc>
              <a:spcBef>
                <a:spcPct val="35000"/>
              </a:spcBef>
              <a:buClrTx/>
              <a:buFontTx/>
              <a:buNone/>
            </a:pPr>
            <a:r>
              <a:rPr lang="en-US" sz="1600" b="0">
                <a:latin typeface="Courier New" panose="02070309020205020404" pitchFamily="49" charset="0"/>
              </a:rPr>
              <a:t>TRUNC(45.926, 2)</a:t>
            </a:r>
          </a:p>
        </p:txBody>
      </p:sp>
      <p:sp>
        <p:nvSpPr>
          <p:cNvPr id="37898" name="Rectangle 2060"/>
          <p:cNvSpPr>
            <a:spLocks noChangeArrowheads="1"/>
          </p:cNvSpPr>
          <p:nvPr/>
        </p:nvSpPr>
        <p:spPr bwMode="gray">
          <a:xfrm>
            <a:off x="5202238" y="2895600"/>
            <a:ext cx="3019425" cy="365125"/>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eaLnBrk="1" hangingPunct="1"/>
            <a:r>
              <a:rPr lang="en-US" sz="1800" b="0">
                <a:solidFill>
                  <a:schemeClr val="bg1"/>
                </a:solidFill>
              </a:rPr>
              <a:t>Result</a:t>
            </a:r>
          </a:p>
        </p:txBody>
      </p:sp>
      <p:sp>
        <p:nvSpPr>
          <p:cNvPr id="37899" name="Rectangle 2061"/>
          <p:cNvSpPr>
            <a:spLocks noChangeArrowheads="1"/>
          </p:cNvSpPr>
          <p:nvPr/>
        </p:nvSpPr>
        <p:spPr bwMode="gray">
          <a:xfrm>
            <a:off x="857250" y="2895600"/>
            <a:ext cx="4344988" cy="365125"/>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eaLnBrk="1" hangingPunct="1"/>
            <a:r>
              <a:rPr lang="en-US" sz="1800" b="0">
                <a:solidFill>
                  <a:schemeClr val="bg1"/>
                </a:solidFill>
              </a:rPr>
              <a:t>Function</a:t>
            </a:r>
          </a:p>
        </p:txBody>
      </p:sp>
      <p:sp>
        <p:nvSpPr>
          <p:cNvPr id="37900" name="Line 2062"/>
          <p:cNvSpPr>
            <a:spLocks noChangeShapeType="1"/>
          </p:cNvSpPr>
          <p:nvPr/>
        </p:nvSpPr>
        <p:spPr bwMode="blackWhite">
          <a:xfrm>
            <a:off x="857250" y="3260725"/>
            <a:ext cx="7364413"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1" name="Line 2063"/>
          <p:cNvSpPr>
            <a:spLocks noChangeShapeType="1"/>
          </p:cNvSpPr>
          <p:nvPr/>
        </p:nvSpPr>
        <p:spPr bwMode="blackWhite">
          <a:xfrm>
            <a:off x="857250" y="4025900"/>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2" name="Line 2064"/>
          <p:cNvSpPr>
            <a:spLocks noChangeShapeType="1"/>
          </p:cNvSpPr>
          <p:nvPr/>
        </p:nvSpPr>
        <p:spPr bwMode="blackWhite">
          <a:xfrm>
            <a:off x="857250" y="4405313"/>
            <a:ext cx="736441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3" name="Line 2065"/>
          <p:cNvSpPr>
            <a:spLocks noChangeShapeType="1"/>
          </p:cNvSpPr>
          <p:nvPr/>
        </p:nvSpPr>
        <p:spPr bwMode="blackWhite">
          <a:xfrm>
            <a:off x="857250" y="2895600"/>
            <a:ext cx="0" cy="3651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4" name="Line 2066"/>
          <p:cNvSpPr>
            <a:spLocks noChangeShapeType="1"/>
          </p:cNvSpPr>
          <p:nvPr/>
        </p:nvSpPr>
        <p:spPr bwMode="blackWhite">
          <a:xfrm>
            <a:off x="5202238" y="2895600"/>
            <a:ext cx="0" cy="150971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5" name="Line 2067"/>
          <p:cNvSpPr>
            <a:spLocks noChangeShapeType="1"/>
          </p:cNvSpPr>
          <p:nvPr/>
        </p:nvSpPr>
        <p:spPr bwMode="blackWhite">
          <a:xfrm>
            <a:off x="8221663" y="2895600"/>
            <a:ext cx="0" cy="3651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6" name="Line 2068"/>
          <p:cNvSpPr>
            <a:spLocks noChangeShapeType="1"/>
          </p:cNvSpPr>
          <p:nvPr/>
        </p:nvSpPr>
        <p:spPr bwMode="blackWhite">
          <a:xfrm>
            <a:off x="857250" y="3643313"/>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7" name="Line 2069"/>
          <p:cNvSpPr>
            <a:spLocks noChangeShapeType="1"/>
          </p:cNvSpPr>
          <p:nvPr/>
        </p:nvSpPr>
        <p:spPr bwMode="blackWhite">
          <a:xfrm>
            <a:off x="857250" y="2895600"/>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8" name="Line 2070"/>
          <p:cNvSpPr>
            <a:spLocks noChangeShapeType="1"/>
          </p:cNvSpPr>
          <p:nvPr/>
        </p:nvSpPr>
        <p:spPr bwMode="blackWhite">
          <a:xfrm>
            <a:off x="857250" y="3260725"/>
            <a:ext cx="0" cy="11445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9" name="Line 2071"/>
          <p:cNvSpPr>
            <a:spLocks noChangeShapeType="1"/>
          </p:cNvSpPr>
          <p:nvPr/>
        </p:nvSpPr>
        <p:spPr bwMode="blackWhite">
          <a:xfrm>
            <a:off x="8221663" y="3260725"/>
            <a:ext cx="0" cy="11445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1"/>
          </p:nvPr>
        </p:nvSpPr>
        <p:spPr/>
        <p:txBody>
          <a:bodyPr/>
          <a:lstStyle/>
          <a:p>
            <a:r>
              <a:rPr lang="en-IN" smtClean="0"/>
              <a:t>Prof. Dr. Senthil Kumar N, SCORE, VIT</a:t>
            </a:r>
            <a:endParaRPr lang="en-IN"/>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Line 13"/>
          <p:cNvSpPr>
            <a:spLocks noChangeShapeType="1"/>
          </p:cNvSpPr>
          <p:nvPr/>
        </p:nvSpPr>
        <p:spPr bwMode="gray">
          <a:xfrm rot="10798585">
            <a:off x="3124200" y="4114800"/>
            <a:ext cx="0" cy="304800"/>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0" name="Line 16"/>
          <p:cNvSpPr>
            <a:spLocks noChangeShapeType="1"/>
          </p:cNvSpPr>
          <p:nvPr/>
        </p:nvSpPr>
        <p:spPr bwMode="gray">
          <a:xfrm rot="10798585">
            <a:off x="4495800" y="4114800"/>
            <a:ext cx="0" cy="304800"/>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9941" name="Picture 26" descr="C:\project-SQLFund1\images\img-03-1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905000" y="3581400"/>
            <a:ext cx="45037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2" name="Rectangle 2"/>
          <p:cNvSpPr>
            <a:spLocks noChangeArrowheads="1"/>
          </p:cNvSpPr>
          <p:nvPr/>
        </p:nvSpPr>
        <p:spPr bwMode="blackGray">
          <a:xfrm>
            <a:off x="857250" y="2357438"/>
            <a:ext cx="7364413" cy="1087437"/>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a:solidFill>
                  <a:schemeClr val="tx1"/>
                </a:solidFill>
                <a:latin typeface="Arial" panose="020B0604020202020204" pitchFamily="34" charset="0"/>
              </a:defRPr>
            </a:lvl1pPr>
            <a:lvl2pPr marL="339725" indent="-225425">
              <a:spcBef>
                <a:spcPct val="20000"/>
              </a:spcBef>
              <a:buClr>
                <a:srgbClr val="FF0000"/>
              </a:buClr>
              <a:buFont typeface="Arial" panose="020B0604020202020204" pitchFamily="34" charset="0"/>
              <a:buChar char="•"/>
              <a:tabLst>
                <a:tab pos="1200150" algn="l"/>
              </a:tabLst>
              <a:defRPr sz="2200">
                <a:solidFill>
                  <a:schemeClr val="tx1"/>
                </a:solidFill>
                <a:latin typeface="Arial" panose="020B0604020202020204" pitchFamily="34" charset="0"/>
              </a:defRPr>
            </a:lvl2pPr>
            <a:lvl3pPr marL="909638" indent="-331788">
              <a:spcBef>
                <a:spcPct val="20000"/>
              </a:spcBef>
              <a:buClr>
                <a:srgbClr val="FF0000"/>
              </a:buClr>
              <a:buFont typeface="Arial" panose="020B0604020202020204" pitchFamily="34" charset="0"/>
              <a:buChar char="–"/>
              <a:tabLst>
                <a:tab pos="1200150" algn="l"/>
              </a:tabLst>
              <a:defRPr sz="2000">
                <a:solidFill>
                  <a:schemeClr val="tx1"/>
                </a:solidFill>
                <a:latin typeface="Arial" panose="020B0604020202020204" pitchFamily="34" charset="0"/>
              </a:defRPr>
            </a:lvl3pPr>
            <a:lvl4pPr marL="1255713" indent="-231775">
              <a:spcBef>
                <a:spcPct val="20000"/>
              </a:spcBef>
              <a:buClr>
                <a:schemeClr val="accent2"/>
              </a:buClr>
              <a:buSzPct val="45000"/>
              <a:buFont typeface="Arial" panose="020B0604020202020204" pitchFamily="34" charset="0"/>
              <a:buChar char="—"/>
              <a:tabLst>
                <a:tab pos="1200150" algn="l"/>
              </a:tabLst>
              <a:defRPr>
                <a:solidFill>
                  <a:schemeClr val="tx1"/>
                </a:solidFill>
                <a:latin typeface="Arial" panose="020B0604020202020204" pitchFamily="34" charset="0"/>
              </a:defRPr>
            </a:lvl4pPr>
            <a:lvl5pPr marL="1601788" indent="-230188">
              <a:spcBef>
                <a:spcPct val="20000"/>
              </a:spcBef>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5pPr>
            <a:lvl6pPr marL="20589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6pPr>
            <a:lvl7pPr marL="25161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7pPr>
            <a:lvl8pPr marL="29733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8pPr>
            <a:lvl9pPr marL="34305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9pPr>
          </a:lstStyle>
          <a:p>
            <a:pPr>
              <a:spcBef>
                <a:spcPct val="0"/>
              </a:spcBef>
              <a:buClrTx/>
              <a:buFontTx/>
              <a:buNone/>
            </a:pPr>
            <a:r>
              <a:rPr lang="en-US" sz="1800" dirty="0">
                <a:solidFill>
                  <a:srgbClr val="000000"/>
                </a:solidFill>
                <a:latin typeface="Courier New" panose="02070309020205020404" pitchFamily="49" charset="0"/>
              </a:rPr>
              <a:t>SELECT ROUND(45.923,2), ROUND(45.923,0),</a:t>
            </a:r>
          </a:p>
          <a:p>
            <a:pPr>
              <a:spcBef>
                <a:spcPct val="0"/>
              </a:spcBef>
              <a:buClrTx/>
              <a:buFontTx/>
              <a:buNone/>
            </a:pPr>
            <a:r>
              <a:rPr lang="en-US" sz="1800" dirty="0">
                <a:solidFill>
                  <a:srgbClr val="000000"/>
                </a:solidFill>
                <a:latin typeface="Courier New" panose="02070309020205020404" pitchFamily="49" charset="0"/>
              </a:rPr>
              <a:t>      </a:t>
            </a:r>
          </a:p>
          <a:p>
            <a:pPr>
              <a:spcBef>
                <a:spcPct val="0"/>
              </a:spcBef>
              <a:buClrTx/>
              <a:buFontTx/>
              <a:buNone/>
            </a:pPr>
            <a:r>
              <a:rPr lang="en-US" sz="1800" dirty="0">
                <a:solidFill>
                  <a:srgbClr val="000000"/>
                </a:solidFill>
                <a:latin typeface="Courier New" panose="02070309020205020404" pitchFamily="49" charset="0"/>
              </a:rPr>
              <a:t>FROM   DUAL;</a:t>
            </a:r>
          </a:p>
        </p:txBody>
      </p:sp>
      <p:sp>
        <p:nvSpPr>
          <p:cNvPr id="39943" name="Rectangle 24"/>
          <p:cNvSpPr>
            <a:spLocks noGrp="1" noChangeArrowheads="1"/>
          </p:cNvSpPr>
          <p:nvPr>
            <p:ph type="title"/>
          </p:nvPr>
        </p:nvSpPr>
        <p:spPr/>
        <p:txBody>
          <a:bodyPr/>
          <a:lstStyle/>
          <a:p>
            <a:pPr eaLnBrk="1" hangingPunct="1"/>
            <a:r>
              <a:rPr lang="en-US" smtClean="0"/>
              <a:t>Using the </a:t>
            </a:r>
            <a:r>
              <a:rPr lang="en-US" smtClean="0">
                <a:latin typeface="Courier New" panose="02070309020205020404" pitchFamily="49" charset="0"/>
              </a:rPr>
              <a:t>ROUND</a:t>
            </a:r>
            <a:r>
              <a:rPr lang="en-US" smtClean="0"/>
              <a:t> Function</a:t>
            </a:r>
          </a:p>
        </p:txBody>
      </p:sp>
      <p:sp>
        <p:nvSpPr>
          <p:cNvPr id="39944" name="Rectangle 5"/>
          <p:cNvSpPr>
            <a:spLocks noChangeArrowheads="1"/>
          </p:cNvSpPr>
          <p:nvPr/>
        </p:nvSpPr>
        <p:spPr bwMode="auto">
          <a:xfrm>
            <a:off x="785813" y="5029200"/>
            <a:ext cx="710723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228600" indent="-331788">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342900" indent="-231775">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457200" indent="-230188">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914400" indent="-230188"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1371600" indent="-230188"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1828800" indent="-230188"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2286000" indent="-230188"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Bef>
                <a:spcPct val="0"/>
              </a:spcBef>
              <a:buClrTx/>
              <a:buFontTx/>
              <a:buNone/>
            </a:pPr>
            <a:r>
              <a:rPr lang="en-US" b="0">
                <a:latin typeface="Courier New" panose="02070309020205020404" pitchFamily="49" charset="0"/>
              </a:rPr>
              <a:t>DUAL</a:t>
            </a:r>
            <a:r>
              <a:rPr lang="en-US" b="0"/>
              <a:t> is a dummy table that you can use to view results </a:t>
            </a:r>
          </a:p>
          <a:p>
            <a:pPr>
              <a:lnSpc>
                <a:spcPct val="90000"/>
              </a:lnSpc>
              <a:spcBef>
                <a:spcPct val="0"/>
              </a:spcBef>
              <a:buClrTx/>
              <a:buFontTx/>
              <a:buNone/>
            </a:pPr>
            <a:r>
              <a:rPr lang="en-US" b="0"/>
              <a:t>from functions and calculations.</a:t>
            </a:r>
          </a:p>
        </p:txBody>
      </p:sp>
      <p:sp>
        <p:nvSpPr>
          <p:cNvPr id="39945" name="Rectangle 6"/>
          <p:cNvSpPr>
            <a:spLocks noChangeArrowheads="1"/>
          </p:cNvSpPr>
          <p:nvPr/>
        </p:nvSpPr>
        <p:spPr bwMode="gray">
          <a:xfrm>
            <a:off x="1798638" y="2506663"/>
            <a:ext cx="2154237" cy="2540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sp>
        <p:nvSpPr>
          <p:cNvPr id="39947" name="Rectangle 8"/>
          <p:cNvSpPr>
            <a:spLocks noChangeArrowheads="1"/>
          </p:cNvSpPr>
          <p:nvPr/>
        </p:nvSpPr>
        <p:spPr bwMode="gray">
          <a:xfrm>
            <a:off x="4089400" y="2506663"/>
            <a:ext cx="2154238" cy="2540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sp>
        <p:nvSpPr>
          <p:cNvPr id="39950" name="Oval 11"/>
          <p:cNvSpPr>
            <a:spLocks noChangeArrowheads="1"/>
          </p:cNvSpPr>
          <p:nvPr/>
        </p:nvSpPr>
        <p:spPr bwMode="blackWhite">
          <a:xfrm>
            <a:off x="2874963" y="4346575"/>
            <a:ext cx="493712"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defTabSz="111125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503238" indent="-225425" defTabSz="111125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1008063" indent="-331788" defTabSz="111125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511300" indent="-231775" defTabSz="111125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2017713" indent="-230188" defTabSz="111125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4749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9321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3893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8465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gn="ctr">
              <a:spcBef>
                <a:spcPct val="0"/>
              </a:spcBef>
              <a:buClrTx/>
              <a:buFontTx/>
              <a:buNone/>
            </a:pPr>
            <a:r>
              <a:rPr lang="en-US" sz="2400">
                <a:solidFill>
                  <a:schemeClr val="bg2"/>
                </a:solidFill>
              </a:rPr>
              <a:t>1</a:t>
            </a:r>
          </a:p>
        </p:txBody>
      </p:sp>
      <p:sp>
        <p:nvSpPr>
          <p:cNvPr id="39951" name="Oval 12"/>
          <p:cNvSpPr>
            <a:spLocks noChangeArrowheads="1"/>
          </p:cNvSpPr>
          <p:nvPr/>
        </p:nvSpPr>
        <p:spPr bwMode="blackWhite">
          <a:xfrm>
            <a:off x="4267200" y="4343400"/>
            <a:ext cx="504825" cy="503238"/>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defTabSz="111125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503238" indent="-225425" defTabSz="111125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1008063" indent="-331788" defTabSz="111125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511300" indent="-231775" defTabSz="111125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2017713" indent="-230188" defTabSz="111125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4749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9321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3893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8465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gn="ctr">
              <a:spcBef>
                <a:spcPct val="0"/>
              </a:spcBef>
              <a:buClrTx/>
              <a:buFontTx/>
              <a:buNone/>
            </a:pPr>
            <a:r>
              <a:rPr lang="en-US" sz="2400">
                <a:solidFill>
                  <a:schemeClr val="bg2"/>
                </a:solidFill>
              </a:rPr>
              <a:t>2</a:t>
            </a:r>
          </a:p>
        </p:txBody>
      </p:sp>
      <p:sp>
        <p:nvSpPr>
          <p:cNvPr id="39953" name="Line 15"/>
          <p:cNvSpPr>
            <a:spLocks noChangeShapeType="1"/>
          </p:cNvSpPr>
          <p:nvPr/>
        </p:nvSpPr>
        <p:spPr bwMode="gray">
          <a:xfrm>
            <a:off x="2743200" y="2171700"/>
            <a:ext cx="1588" cy="344488"/>
          </a:xfrm>
          <a:prstGeom prst="line">
            <a:avLst/>
          </a:prstGeom>
          <a:noFill/>
          <a:ln w="28575">
            <a:solidFill>
              <a:schemeClr val="accent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4" name="Line 18"/>
          <p:cNvSpPr>
            <a:spLocks noChangeShapeType="1"/>
          </p:cNvSpPr>
          <p:nvPr/>
        </p:nvSpPr>
        <p:spPr bwMode="gray">
          <a:xfrm>
            <a:off x="5257800" y="2171700"/>
            <a:ext cx="1588" cy="344488"/>
          </a:xfrm>
          <a:prstGeom prst="line">
            <a:avLst/>
          </a:prstGeom>
          <a:noFill/>
          <a:ln w="28575">
            <a:solidFill>
              <a:schemeClr val="accent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5" name="Oval 19"/>
          <p:cNvSpPr>
            <a:spLocks noChangeArrowheads="1"/>
          </p:cNvSpPr>
          <p:nvPr/>
        </p:nvSpPr>
        <p:spPr bwMode="blackWhite">
          <a:xfrm>
            <a:off x="2503488" y="1728788"/>
            <a:ext cx="493712" cy="493712"/>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defTabSz="111125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503238" indent="-225425" defTabSz="111125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1008063" indent="-331788" defTabSz="111125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511300" indent="-231775" defTabSz="111125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2017713" indent="-230188" defTabSz="111125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4749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9321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3893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8465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gn="ctr">
              <a:spcBef>
                <a:spcPct val="0"/>
              </a:spcBef>
              <a:buClrTx/>
              <a:buFontTx/>
              <a:buNone/>
            </a:pPr>
            <a:r>
              <a:rPr lang="en-US" sz="2400">
                <a:solidFill>
                  <a:schemeClr val="bg2"/>
                </a:solidFill>
              </a:rPr>
              <a:t>1</a:t>
            </a:r>
          </a:p>
        </p:txBody>
      </p:sp>
      <p:sp>
        <p:nvSpPr>
          <p:cNvPr id="39956" name="Oval 20"/>
          <p:cNvSpPr>
            <a:spLocks noChangeArrowheads="1"/>
          </p:cNvSpPr>
          <p:nvPr/>
        </p:nvSpPr>
        <p:spPr bwMode="blackWhite">
          <a:xfrm>
            <a:off x="5014913" y="1728788"/>
            <a:ext cx="504825" cy="503237"/>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defTabSz="111125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503238" indent="-225425" defTabSz="111125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1008063" indent="-331788" defTabSz="111125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511300" indent="-231775" defTabSz="111125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2017713" indent="-230188" defTabSz="111125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4749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9321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3893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8465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gn="ctr">
              <a:spcBef>
                <a:spcPct val="0"/>
              </a:spcBef>
              <a:buClrTx/>
              <a:buFontTx/>
              <a:buNone/>
            </a:pPr>
            <a:r>
              <a:rPr lang="en-US" sz="2400">
                <a:solidFill>
                  <a:schemeClr val="bg2"/>
                </a:solidFill>
              </a:rPr>
              <a:t>2</a:t>
            </a:r>
          </a:p>
        </p:txBody>
      </p:sp>
      <p:sp>
        <p:nvSpPr>
          <p:cNvPr id="39957" name="Rectangle 21"/>
          <p:cNvSpPr>
            <a:spLocks noChangeArrowheads="1"/>
          </p:cNvSpPr>
          <p:nvPr/>
        </p:nvSpPr>
        <p:spPr bwMode="gray">
          <a:xfrm>
            <a:off x="2438400" y="3581400"/>
            <a:ext cx="1295400" cy="5334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sp>
        <p:nvSpPr>
          <p:cNvPr id="39958" name="Rectangle 27"/>
          <p:cNvSpPr>
            <a:spLocks noChangeArrowheads="1"/>
          </p:cNvSpPr>
          <p:nvPr/>
        </p:nvSpPr>
        <p:spPr bwMode="gray">
          <a:xfrm>
            <a:off x="3733800" y="3581400"/>
            <a:ext cx="1295400" cy="5334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sp>
        <p:nvSpPr>
          <p:cNvPr id="39959" name="Rectangle 28"/>
          <p:cNvSpPr>
            <a:spLocks noChangeArrowheads="1"/>
          </p:cNvSpPr>
          <p:nvPr/>
        </p:nvSpPr>
        <p:spPr bwMode="gray">
          <a:xfrm>
            <a:off x="5029200" y="3581400"/>
            <a:ext cx="1371600" cy="5334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sp>
        <p:nvSpPr>
          <p:cNvPr id="2" name="Footer Placeholder 1"/>
          <p:cNvSpPr>
            <a:spLocks noGrp="1"/>
          </p:cNvSpPr>
          <p:nvPr>
            <p:ph type="ftr" sz="quarter" idx="11"/>
          </p:nvPr>
        </p:nvSpPr>
        <p:spPr/>
        <p:txBody>
          <a:bodyPr/>
          <a:lstStyle/>
          <a:p>
            <a:r>
              <a:rPr lang="en-IN" smtClean="0"/>
              <a:t>Prof. Dr. Senthil Kumar N, SCORE, VIT</a:t>
            </a:r>
            <a:endParaRPr lang="en-IN"/>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4" descr="C:\project-SQLFund1\images\img-03-1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209800" y="3581400"/>
            <a:ext cx="429736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Rectangle 3"/>
          <p:cNvSpPr>
            <a:spLocks noGrp="1" noChangeArrowheads="1"/>
          </p:cNvSpPr>
          <p:nvPr>
            <p:ph type="title"/>
          </p:nvPr>
        </p:nvSpPr>
        <p:spPr/>
        <p:txBody>
          <a:bodyPr/>
          <a:lstStyle/>
          <a:p>
            <a:pPr eaLnBrk="1" hangingPunct="1"/>
            <a:r>
              <a:rPr lang="en-US" smtClean="0"/>
              <a:t>Using the </a:t>
            </a:r>
            <a:r>
              <a:rPr lang="en-US" smtClean="0">
                <a:latin typeface="Courier New" panose="02070309020205020404" pitchFamily="49" charset="0"/>
              </a:rPr>
              <a:t>TRUNC</a:t>
            </a:r>
            <a:r>
              <a:rPr lang="en-US" smtClean="0"/>
              <a:t> Function</a:t>
            </a:r>
          </a:p>
        </p:txBody>
      </p:sp>
      <p:sp>
        <p:nvSpPr>
          <p:cNvPr id="41988" name="Rectangle 4"/>
          <p:cNvSpPr>
            <a:spLocks noChangeArrowheads="1"/>
          </p:cNvSpPr>
          <p:nvPr/>
        </p:nvSpPr>
        <p:spPr bwMode="blackGray">
          <a:xfrm>
            <a:off x="857250" y="2357438"/>
            <a:ext cx="7364413" cy="1087437"/>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a:solidFill>
                  <a:schemeClr val="tx1"/>
                </a:solidFill>
                <a:latin typeface="Arial" panose="020B0604020202020204" pitchFamily="34" charset="0"/>
              </a:defRPr>
            </a:lvl1pPr>
            <a:lvl2pPr marL="339725" indent="-225425">
              <a:spcBef>
                <a:spcPct val="20000"/>
              </a:spcBef>
              <a:buClr>
                <a:srgbClr val="FF0000"/>
              </a:buClr>
              <a:buFont typeface="Arial" panose="020B0604020202020204" pitchFamily="34" charset="0"/>
              <a:buChar char="•"/>
              <a:tabLst>
                <a:tab pos="1200150" algn="l"/>
              </a:tabLst>
              <a:defRPr sz="2200">
                <a:solidFill>
                  <a:schemeClr val="tx1"/>
                </a:solidFill>
                <a:latin typeface="Arial" panose="020B0604020202020204" pitchFamily="34" charset="0"/>
              </a:defRPr>
            </a:lvl2pPr>
            <a:lvl3pPr marL="909638" indent="-331788">
              <a:spcBef>
                <a:spcPct val="20000"/>
              </a:spcBef>
              <a:buClr>
                <a:srgbClr val="FF0000"/>
              </a:buClr>
              <a:buFont typeface="Arial" panose="020B0604020202020204" pitchFamily="34" charset="0"/>
              <a:buChar char="–"/>
              <a:tabLst>
                <a:tab pos="1200150" algn="l"/>
              </a:tabLst>
              <a:defRPr sz="2000">
                <a:solidFill>
                  <a:schemeClr val="tx1"/>
                </a:solidFill>
                <a:latin typeface="Arial" panose="020B0604020202020204" pitchFamily="34" charset="0"/>
              </a:defRPr>
            </a:lvl3pPr>
            <a:lvl4pPr marL="1255713" indent="-231775">
              <a:spcBef>
                <a:spcPct val="20000"/>
              </a:spcBef>
              <a:buClr>
                <a:schemeClr val="accent2"/>
              </a:buClr>
              <a:buSzPct val="45000"/>
              <a:buFont typeface="Arial" panose="020B0604020202020204" pitchFamily="34" charset="0"/>
              <a:buChar char="—"/>
              <a:tabLst>
                <a:tab pos="1200150" algn="l"/>
              </a:tabLst>
              <a:defRPr>
                <a:solidFill>
                  <a:schemeClr val="tx1"/>
                </a:solidFill>
                <a:latin typeface="Arial" panose="020B0604020202020204" pitchFamily="34" charset="0"/>
              </a:defRPr>
            </a:lvl4pPr>
            <a:lvl5pPr marL="1601788" indent="-230188">
              <a:spcBef>
                <a:spcPct val="20000"/>
              </a:spcBef>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5pPr>
            <a:lvl6pPr marL="20589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6pPr>
            <a:lvl7pPr marL="25161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7pPr>
            <a:lvl8pPr marL="29733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8pPr>
            <a:lvl9pPr marL="34305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9pPr>
          </a:lstStyle>
          <a:p>
            <a:pPr>
              <a:spcBef>
                <a:spcPct val="0"/>
              </a:spcBef>
              <a:buClrTx/>
              <a:buFontTx/>
              <a:buNone/>
            </a:pPr>
            <a:r>
              <a:rPr lang="en-US" sz="1800" dirty="0">
                <a:solidFill>
                  <a:srgbClr val="000000"/>
                </a:solidFill>
                <a:latin typeface="Courier New" panose="02070309020205020404" pitchFamily="49" charset="0"/>
              </a:rPr>
              <a:t>SELECT TRUNC(45.923,2), TRUNC(45.923),</a:t>
            </a:r>
          </a:p>
          <a:p>
            <a:pPr>
              <a:spcBef>
                <a:spcPct val="0"/>
              </a:spcBef>
              <a:buClrTx/>
              <a:buFontTx/>
              <a:buNone/>
            </a:pPr>
            <a:r>
              <a:rPr lang="en-US" sz="1800" dirty="0">
                <a:solidFill>
                  <a:srgbClr val="000000"/>
                </a:solidFill>
                <a:latin typeface="Courier New" panose="02070309020205020404" pitchFamily="49" charset="0"/>
              </a:rPr>
              <a:t>       </a:t>
            </a:r>
          </a:p>
          <a:p>
            <a:pPr>
              <a:spcBef>
                <a:spcPct val="0"/>
              </a:spcBef>
              <a:buClrTx/>
              <a:buFontTx/>
              <a:buNone/>
            </a:pPr>
            <a:r>
              <a:rPr lang="en-US" sz="1800" dirty="0">
                <a:solidFill>
                  <a:srgbClr val="000000"/>
                </a:solidFill>
                <a:latin typeface="Courier New" panose="02070309020205020404" pitchFamily="49" charset="0"/>
              </a:rPr>
              <a:t>FROM   DUAL;</a:t>
            </a:r>
          </a:p>
        </p:txBody>
      </p:sp>
      <p:sp>
        <p:nvSpPr>
          <p:cNvPr id="41989" name="Rectangle 6"/>
          <p:cNvSpPr>
            <a:spLocks noChangeArrowheads="1"/>
          </p:cNvSpPr>
          <p:nvPr/>
        </p:nvSpPr>
        <p:spPr bwMode="gray">
          <a:xfrm>
            <a:off x="1798638" y="2506663"/>
            <a:ext cx="2154237" cy="2540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sp>
        <p:nvSpPr>
          <p:cNvPr id="41991" name="Rectangle 8"/>
          <p:cNvSpPr>
            <a:spLocks noChangeArrowheads="1"/>
          </p:cNvSpPr>
          <p:nvPr/>
        </p:nvSpPr>
        <p:spPr bwMode="gray">
          <a:xfrm>
            <a:off x="4089400" y="2506663"/>
            <a:ext cx="1916113" cy="254000"/>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sp>
        <p:nvSpPr>
          <p:cNvPr id="41992" name="Rectangle 9"/>
          <p:cNvSpPr>
            <a:spLocks noChangeArrowheads="1"/>
          </p:cNvSpPr>
          <p:nvPr/>
        </p:nvSpPr>
        <p:spPr bwMode="gray">
          <a:xfrm>
            <a:off x="2743200" y="3581400"/>
            <a:ext cx="1295400" cy="4572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sp>
        <p:nvSpPr>
          <p:cNvPr id="41995" name="Oval 13"/>
          <p:cNvSpPr>
            <a:spLocks noChangeArrowheads="1"/>
          </p:cNvSpPr>
          <p:nvPr/>
        </p:nvSpPr>
        <p:spPr bwMode="blackWhite">
          <a:xfrm>
            <a:off x="2874963" y="4356100"/>
            <a:ext cx="493712"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defTabSz="111125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503238" indent="-225425" defTabSz="111125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1008063" indent="-331788" defTabSz="111125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511300" indent="-231775" defTabSz="111125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2017713" indent="-230188" defTabSz="111125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4749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9321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3893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8465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gn="ctr">
              <a:spcBef>
                <a:spcPct val="0"/>
              </a:spcBef>
              <a:buClrTx/>
              <a:buFontTx/>
              <a:buNone/>
            </a:pPr>
            <a:r>
              <a:rPr lang="en-US" sz="2400">
                <a:solidFill>
                  <a:schemeClr val="bg2"/>
                </a:solidFill>
              </a:rPr>
              <a:t>1</a:t>
            </a:r>
          </a:p>
        </p:txBody>
      </p:sp>
      <p:sp>
        <p:nvSpPr>
          <p:cNvPr id="41996" name="Oval 14"/>
          <p:cNvSpPr>
            <a:spLocks noChangeArrowheads="1"/>
          </p:cNvSpPr>
          <p:nvPr/>
        </p:nvSpPr>
        <p:spPr bwMode="blackWhite">
          <a:xfrm>
            <a:off x="4343400" y="4343400"/>
            <a:ext cx="504825" cy="503238"/>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defTabSz="111125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503238" indent="-225425" defTabSz="111125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1008063" indent="-331788" defTabSz="111125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511300" indent="-231775" defTabSz="111125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2017713" indent="-230188" defTabSz="111125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4749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9321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3893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8465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gn="ctr">
              <a:spcBef>
                <a:spcPct val="0"/>
              </a:spcBef>
              <a:buClrTx/>
              <a:buFontTx/>
              <a:buNone/>
            </a:pPr>
            <a:r>
              <a:rPr lang="en-US" sz="2400">
                <a:solidFill>
                  <a:schemeClr val="bg2"/>
                </a:solidFill>
              </a:rPr>
              <a:t>2</a:t>
            </a:r>
          </a:p>
        </p:txBody>
      </p:sp>
      <p:sp>
        <p:nvSpPr>
          <p:cNvPr id="41997" name="Line 15"/>
          <p:cNvSpPr>
            <a:spLocks noChangeShapeType="1"/>
          </p:cNvSpPr>
          <p:nvPr/>
        </p:nvSpPr>
        <p:spPr bwMode="gray">
          <a:xfrm rot="10798585">
            <a:off x="3122613" y="4038600"/>
            <a:ext cx="0" cy="304800"/>
          </a:xfrm>
          <a:prstGeom prst="line">
            <a:avLst/>
          </a:prstGeom>
          <a:noFill/>
          <a:ln w="28575">
            <a:solidFill>
              <a:schemeClr val="accent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9" name="Line 17"/>
          <p:cNvSpPr>
            <a:spLocks noChangeShapeType="1"/>
          </p:cNvSpPr>
          <p:nvPr/>
        </p:nvSpPr>
        <p:spPr bwMode="gray">
          <a:xfrm>
            <a:off x="2743200" y="2171700"/>
            <a:ext cx="1588" cy="344488"/>
          </a:xfrm>
          <a:prstGeom prst="line">
            <a:avLst/>
          </a:prstGeom>
          <a:noFill/>
          <a:ln w="28575">
            <a:solidFill>
              <a:schemeClr val="accent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0" name="Line 18"/>
          <p:cNvSpPr>
            <a:spLocks noChangeShapeType="1"/>
          </p:cNvSpPr>
          <p:nvPr/>
        </p:nvSpPr>
        <p:spPr bwMode="gray">
          <a:xfrm rot="10798585">
            <a:off x="4572000" y="4038600"/>
            <a:ext cx="0" cy="304800"/>
          </a:xfrm>
          <a:prstGeom prst="line">
            <a:avLst/>
          </a:prstGeom>
          <a:noFill/>
          <a:ln w="28575">
            <a:solidFill>
              <a:schemeClr val="accent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2" name="Line 20"/>
          <p:cNvSpPr>
            <a:spLocks noChangeShapeType="1"/>
          </p:cNvSpPr>
          <p:nvPr/>
        </p:nvSpPr>
        <p:spPr bwMode="gray">
          <a:xfrm>
            <a:off x="5257800" y="2171700"/>
            <a:ext cx="1588" cy="344488"/>
          </a:xfrm>
          <a:prstGeom prst="line">
            <a:avLst/>
          </a:prstGeom>
          <a:noFill/>
          <a:ln w="28575">
            <a:solidFill>
              <a:schemeClr val="accent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3" name="Oval 21"/>
          <p:cNvSpPr>
            <a:spLocks noChangeArrowheads="1"/>
          </p:cNvSpPr>
          <p:nvPr/>
        </p:nvSpPr>
        <p:spPr bwMode="blackWhite">
          <a:xfrm>
            <a:off x="2503488" y="1728788"/>
            <a:ext cx="493712" cy="493712"/>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defTabSz="111125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503238" indent="-225425" defTabSz="111125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1008063" indent="-331788" defTabSz="111125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511300" indent="-231775" defTabSz="111125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2017713" indent="-230188" defTabSz="111125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4749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9321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3893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8465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gn="ctr">
              <a:spcBef>
                <a:spcPct val="0"/>
              </a:spcBef>
              <a:buClrTx/>
              <a:buFontTx/>
              <a:buNone/>
            </a:pPr>
            <a:r>
              <a:rPr lang="en-US" sz="2400">
                <a:solidFill>
                  <a:schemeClr val="bg2"/>
                </a:solidFill>
              </a:rPr>
              <a:t>1</a:t>
            </a:r>
          </a:p>
        </p:txBody>
      </p:sp>
      <p:sp>
        <p:nvSpPr>
          <p:cNvPr id="42004" name="Oval 22"/>
          <p:cNvSpPr>
            <a:spLocks noChangeArrowheads="1"/>
          </p:cNvSpPr>
          <p:nvPr/>
        </p:nvSpPr>
        <p:spPr bwMode="blackWhite">
          <a:xfrm>
            <a:off x="5014913" y="1728788"/>
            <a:ext cx="504825" cy="503237"/>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defTabSz="111125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503238" indent="-225425" defTabSz="111125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1008063" indent="-331788" defTabSz="111125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511300" indent="-231775" defTabSz="111125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2017713" indent="-230188" defTabSz="111125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4749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9321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3893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8465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gn="ctr">
              <a:spcBef>
                <a:spcPct val="0"/>
              </a:spcBef>
              <a:buClrTx/>
              <a:buFontTx/>
              <a:buNone/>
            </a:pPr>
            <a:r>
              <a:rPr lang="en-US" sz="2400">
                <a:solidFill>
                  <a:schemeClr val="bg2"/>
                </a:solidFill>
              </a:rPr>
              <a:t>2</a:t>
            </a:r>
          </a:p>
        </p:txBody>
      </p:sp>
      <p:sp>
        <p:nvSpPr>
          <p:cNvPr id="42005" name="Rectangle 25"/>
          <p:cNvSpPr>
            <a:spLocks noChangeArrowheads="1"/>
          </p:cNvSpPr>
          <p:nvPr/>
        </p:nvSpPr>
        <p:spPr bwMode="gray">
          <a:xfrm>
            <a:off x="4038600" y="3581400"/>
            <a:ext cx="1143000" cy="4572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sp>
        <p:nvSpPr>
          <p:cNvPr id="2" name="Footer Placeholder 1"/>
          <p:cNvSpPr>
            <a:spLocks noGrp="1"/>
          </p:cNvSpPr>
          <p:nvPr>
            <p:ph type="ftr" sz="quarter" idx="11"/>
          </p:nvPr>
        </p:nvSpPr>
        <p:spPr/>
        <p:txBody>
          <a:bodyPr/>
          <a:lstStyle/>
          <a:p>
            <a:r>
              <a:rPr lang="en-IN" smtClean="0"/>
              <a:t>Prof. Dr. Senthil Kumar N, SCORE, VIT</a:t>
            </a:r>
            <a:endParaRPr lang="en-IN"/>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10" descr="C:\project-SQLFund1\images\img-03-16.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514600" y="3657600"/>
            <a:ext cx="3863975"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Rectangle 2"/>
          <p:cNvSpPr>
            <a:spLocks noChangeArrowheads="1"/>
          </p:cNvSpPr>
          <p:nvPr/>
        </p:nvSpPr>
        <p:spPr bwMode="blackGray">
          <a:xfrm>
            <a:off x="857250" y="2438400"/>
            <a:ext cx="7364413" cy="88741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a:solidFill>
                  <a:schemeClr val="tx1"/>
                </a:solidFill>
                <a:latin typeface="Arial" panose="020B0604020202020204" pitchFamily="34" charset="0"/>
              </a:defRPr>
            </a:lvl1pPr>
            <a:lvl2pPr marL="339725" indent="-225425">
              <a:spcBef>
                <a:spcPct val="20000"/>
              </a:spcBef>
              <a:buClr>
                <a:srgbClr val="FF0000"/>
              </a:buClr>
              <a:buFont typeface="Arial" panose="020B0604020202020204" pitchFamily="34" charset="0"/>
              <a:buChar char="•"/>
              <a:tabLst>
                <a:tab pos="1200150" algn="l"/>
              </a:tabLst>
              <a:defRPr sz="2200">
                <a:solidFill>
                  <a:schemeClr val="tx1"/>
                </a:solidFill>
                <a:latin typeface="Arial" panose="020B0604020202020204" pitchFamily="34" charset="0"/>
              </a:defRPr>
            </a:lvl2pPr>
            <a:lvl3pPr marL="909638" indent="-331788">
              <a:spcBef>
                <a:spcPct val="20000"/>
              </a:spcBef>
              <a:buClr>
                <a:srgbClr val="FF0000"/>
              </a:buClr>
              <a:buFont typeface="Arial" panose="020B0604020202020204" pitchFamily="34" charset="0"/>
              <a:buChar char="–"/>
              <a:tabLst>
                <a:tab pos="1200150" algn="l"/>
              </a:tabLst>
              <a:defRPr sz="2000">
                <a:solidFill>
                  <a:schemeClr val="tx1"/>
                </a:solidFill>
                <a:latin typeface="Arial" panose="020B0604020202020204" pitchFamily="34" charset="0"/>
              </a:defRPr>
            </a:lvl3pPr>
            <a:lvl4pPr marL="1255713" indent="-231775">
              <a:spcBef>
                <a:spcPct val="20000"/>
              </a:spcBef>
              <a:buClr>
                <a:schemeClr val="accent2"/>
              </a:buClr>
              <a:buSzPct val="45000"/>
              <a:buFont typeface="Arial" panose="020B0604020202020204" pitchFamily="34" charset="0"/>
              <a:buChar char="—"/>
              <a:tabLst>
                <a:tab pos="1200150" algn="l"/>
              </a:tabLst>
              <a:defRPr>
                <a:solidFill>
                  <a:schemeClr val="tx1"/>
                </a:solidFill>
                <a:latin typeface="Arial" panose="020B0604020202020204" pitchFamily="34" charset="0"/>
              </a:defRPr>
            </a:lvl4pPr>
            <a:lvl5pPr marL="1601788" indent="-230188">
              <a:spcBef>
                <a:spcPct val="20000"/>
              </a:spcBef>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5pPr>
            <a:lvl6pPr marL="20589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6pPr>
            <a:lvl7pPr marL="25161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7pPr>
            <a:lvl8pPr marL="29733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8pPr>
            <a:lvl9pPr marL="34305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9pPr>
          </a:lstStyle>
          <a:p>
            <a:pPr>
              <a:spcBef>
                <a:spcPct val="0"/>
              </a:spcBef>
              <a:buClrTx/>
              <a:buFontTx/>
              <a:buNone/>
            </a:pPr>
            <a:r>
              <a:rPr lang="en-US" sz="1800">
                <a:solidFill>
                  <a:srgbClr val="000000"/>
                </a:solidFill>
                <a:latin typeface="Courier New" panose="02070309020205020404" pitchFamily="49" charset="0"/>
              </a:rPr>
              <a:t>SELECT last_name, salary, MOD(salary, 5000)</a:t>
            </a:r>
          </a:p>
          <a:p>
            <a:pPr>
              <a:spcBef>
                <a:spcPct val="0"/>
              </a:spcBef>
              <a:buClrTx/>
              <a:buFontTx/>
              <a:buNone/>
            </a:pPr>
            <a:r>
              <a:rPr lang="en-US" sz="1800">
                <a:solidFill>
                  <a:srgbClr val="000000"/>
                </a:solidFill>
                <a:latin typeface="Courier New" panose="02070309020205020404" pitchFamily="49" charset="0"/>
              </a:rPr>
              <a:t>FROM   employees</a:t>
            </a:r>
          </a:p>
          <a:p>
            <a:pPr>
              <a:spcBef>
                <a:spcPct val="0"/>
              </a:spcBef>
              <a:buClrTx/>
              <a:buFontTx/>
              <a:buNone/>
            </a:pPr>
            <a:r>
              <a:rPr lang="en-US" sz="1800">
                <a:solidFill>
                  <a:srgbClr val="000000"/>
                </a:solidFill>
                <a:latin typeface="Courier New" panose="02070309020205020404" pitchFamily="49" charset="0"/>
              </a:rPr>
              <a:t>WHERE  job_id = 'SA_REP';</a:t>
            </a:r>
          </a:p>
        </p:txBody>
      </p:sp>
      <p:sp>
        <p:nvSpPr>
          <p:cNvPr id="44036" name="Rectangle 8"/>
          <p:cNvSpPr>
            <a:spLocks noGrp="1" noChangeArrowheads="1"/>
          </p:cNvSpPr>
          <p:nvPr>
            <p:ph type="title"/>
          </p:nvPr>
        </p:nvSpPr>
        <p:spPr/>
        <p:txBody>
          <a:bodyPr/>
          <a:lstStyle/>
          <a:p>
            <a:pPr eaLnBrk="1" hangingPunct="1"/>
            <a:r>
              <a:rPr lang="en-US" smtClean="0"/>
              <a:t>Using the </a:t>
            </a:r>
            <a:r>
              <a:rPr lang="en-US" smtClean="0">
                <a:latin typeface="Courier New" panose="02070309020205020404" pitchFamily="49" charset="0"/>
              </a:rPr>
              <a:t>MOD</a:t>
            </a:r>
            <a:r>
              <a:rPr lang="en-US" smtClean="0"/>
              <a:t> Function</a:t>
            </a:r>
          </a:p>
        </p:txBody>
      </p:sp>
      <p:sp>
        <p:nvSpPr>
          <p:cNvPr id="44037" name="Rectangle 9"/>
          <p:cNvSpPr>
            <a:spLocks noGrp="1" noChangeArrowheads="1"/>
          </p:cNvSpPr>
          <p:nvPr>
            <p:ph idx="1"/>
          </p:nvPr>
        </p:nvSpPr>
        <p:spPr>
          <a:xfrm>
            <a:off x="609600" y="1449388"/>
            <a:ext cx="7918450" cy="695325"/>
          </a:xfrm>
        </p:spPr>
        <p:txBody>
          <a:bodyPr>
            <a:normAutofit fontScale="70000" lnSpcReduction="20000"/>
          </a:bodyPr>
          <a:lstStyle/>
          <a:p>
            <a:pPr eaLnBrk="1" hangingPunct="1"/>
            <a:r>
              <a:rPr lang="en-US" smtClean="0"/>
              <a:t>For all employees with the job title of Sales Representative, calculate the remainder of the salary after it is divided by 5,000.</a:t>
            </a:r>
          </a:p>
        </p:txBody>
      </p:sp>
      <p:sp>
        <p:nvSpPr>
          <p:cNvPr id="44038" name="Rectangle 5"/>
          <p:cNvSpPr>
            <a:spLocks noChangeArrowheads="1"/>
          </p:cNvSpPr>
          <p:nvPr/>
        </p:nvSpPr>
        <p:spPr bwMode="gray">
          <a:xfrm>
            <a:off x="4410075" y="2471738"/>
            <a:ext cx="2439988" cy="325437"/>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sp>
        <p:nvSpPr>
          <p:cNvPr id="44039" name="Rectangle 7"/>
          <p:cNvSpPr>
            <a:spLocks noChangeArrowheads="1"/>
          </p:cNvSpPr>
          <p:nvPr/>
        </p:nvSpPr>
        <p:spPr bwMode="gray">
          <a:xfrm>
            <a:off x="4876800" y="3657600"/>
            <a:ext cx="1524000" cy="9144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sp>
        <p:nvSpPr>
          <p:cNvPr id="2" name="Footer Placeholder 1"/>
          <p:cNvSpPr>
            <a:spLocks noGrp="1"/>
          </p:cNvSpPr>
          <p:nvPr>
            <p:ph type="ftr" sz="quarter" idx="11"/>
          </p:nvPr>
        </p:nvSpPr>
        <p:spPr/>
        <p:txBody>
          <a:bodyPr/>
          <a:lstStyle/>
          <a:p>
            <a:r>
              <a:rPr lang="en-IN" smtClean="0"/>
              <a:t>Prof. Dr. Senthil Kumar N, SCORE, VIT</a:t>
            </a:r>
            <a:endParaRPr lang="en-IN"/>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10" descr="C:\project-SQLFund1\images\img-03-1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552032" y="5857875"/>
            <a:ext cx="229711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947" name="Rectangle 3"/>
          <p:cNvSpPr>
            <a:spLocks noChangeArrowheads="1"/>
          </p:cNvSpPr>
          <p:nvPr/>
        </p:nvSpPr>
        <p:spPr bwMode="blackGray">
          <a:xfrm>
            <a:off x="857250" y="4476750"/>
            <a:ext cx="7364413" cy="88741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a:defRPr/>
            </a:pPr>
            <a:r>
              <a:rPr lang="en-US" sz="1800" smtClean="0">
                <a:solidFill>
                  <a:srgbClr val="000000"/>
                </a:solidFill>
                <a:latin typeface="Courier New" panose="02070309020205020404" pitchFamily="49" charset="0"/>
              </a:rPr>
              <a:t>SELECT last_name, hire_date</a:t>
            </a:r>
          </a:p>
          <a:p>
            <a:pPr>
              <a:defRPr/>
            </a:pPr>
            <a:r>
              <a:rPr lang="en-US" sz="1800" smtClean="0">
                <a:solidFill>
                  <a:srgbClr val="000000"/>
                </a:solidFill>
                <a:latin typeface="Courier New" panose="02070309020205020404" pitchFamily="49" charset="0"/>
              </a:rPr>
              <a:t>FROM   employees</a:t>
            </a:r>
          </a:p>
          <a:p>
            <a:pPr>
              <a:defRPr/>
            </a:pPr>
            <a:r>
              <a:rPr lang="en-US" sz="1800" smtClean="0">
                <a:solidFill>
                  <a:srgbClr val="000000"/>
                </a:solidFill>
                <a:latin typeface="Courier New" panose="02070309020205020404" pitchFamily="49" charset="0"/>
              </a:rPr>
              <a:t>WHERE  hire_date &lt; </a:t>
            </a:r>
            <a:r>
              <a:rPr lang="en-US" sz="1800" smtClean="0">
                <a:solidFill>
                  <a:srgbClr val="000000"/>
                </a:solidFill>
                <a:effectLst>
                  <a:outerShdw blurRad="38100" dist="38100" dir="2700000" algn="tl">
                    <a:srgbClr val="FFFFFF"/>
                  </a:outerShdw>
                </a:effectLst>
                <a:latin typeface="Courier New" panose="02070309020205020404" pitchFamily="49" charset="0"/>
              </a:rPr>
              <a:t>'</a:t>
            </a:r>
            <a:r>
              <a:rPr lang="en-US" sz="1800" smtClean="0">
                <a:solidFill>
                  <a:srgbClr val="000000"/>
                </a:solidFill>
                <a:latin typeface="Courier New" panose="02070309020205020404" pitchFamily="49" charset="0"/>
              </a:rPr>
              <a:t>01-FEB-88</a:t>
            </a:r>
            <a:r>
              <a:rPr lang="en-US" sz="1800" smtClean="0">
                <a:solidFill>
                  <a:srgbClr val="000000"/>
                </a:solidFill>
                <a:effectLst>
                  <a:outerShdw blurRad="38100" dist="38100" dir="2700000" algn="tl">
                    <a:srgbClr val="FFFFFF"/>
                  </a:outerShdw>
                </a:effectLst>
                <a:latin typeface="Courier New" panose="02070309020205020404" pitchFamily="49" charset="0"/>
              </a:rPr>
              <a:t>';</a:t>
            </a:r>
          </a:p>
        </p:txBody>
      </p:sp>
      <p:sp>
        <p:nvSpPr>
          <p:cNvPr id="48132" name="Rectangle 8"/>
          <p:cNvSpPr>
            <a:spLocks noGrp="1" noChangeArrowheads="1"/>
          </p:cNvSpPr>
          <p:nvPr>
            <p:ph type="title"/>
          </p:nvPr>
        </p:nvSpPr>
        <p:spPr/>
        <p:txBody>
          <a:bodyPr/>
          <a:lstStyle/>
          <a:p>
            <a:pPr eaLnBrk="1" hangingPunct="1"/>
            <a:r>
              <a:rPr lang="en-US" smtClean="0"/>
              <a:t>Working with Dates</a:t>
            </a:r>
          </a:p>
        </p:txBody>
      </p:sp>
      <p:sp>
        <p:nvSpPr>
          <p:cNvPr id="48133" name="Rectangle 9"/>
          <p:cNvSpPr>
            <a:spLocks noGrp="1" noChangeArrowheads="1"/>
          </p:cNvSpPr>
          <p:nvPr>
            <p:ph idx="1"/>
          </p:nvPr>
        </p:nvSpPr>
        <p:spPr>
          <a:xfrm>
            <a:off x="609600" y="1449388"/>
            <a:ext cx="7918450" cy="2771775"/>
          </a:xfrm>
        </p:spPr>
        <p:txBody>
          <a:bodyPr>
            <a:normAutofit fontScale="85000" lnSpcReduction="10000"/>
          </a:bodyPr>
          <a:lstStyle/>
          <a:p>
            <a:pPr lvl="1" eaLnBrk="1" hangingPunct="1"/>
            <a:r>
              <a:rPr lang="en-US" dirty="0" smtClean="0"/>
              <a:t>The Oracle database stores dates in an internal numeric format: century, year, month, day, hours, minutes, and seconds.</a:t>
            </a:r>
          </a:p>
          <a:p>
            <a:pPr lvl="1" eaLnBrk="1" hangingPunct="1"/>
            <a:r>
              <a:rPr lang="en-US" dirty="0" smtClean="0"/>
              <a:t>The default date display format is DD-MON-RR.</a:t>
            </a:r>
          </a:p>
          <a:p>
            <a:pPr lvl="2" eaLnBrk="1" hangingPunct="1"/>
            <a:r>
              <a:rPr lang="en-US" dirty="0" smtClean="0"/>
              <a:t>Enables you to store 21st-century dates in the 20th century </a:t>
            </a:r>
            <a:br>
              <a:rPr lang="en-US" dirty="0" smtClean="0"/>
            </a:br>
            <a:r>
              <a:rPr lang="en-US" dirty="0" smtClean="0"/>
              <a:t>by specifying only the last two digits of the year</a:t>
            </a:r>
          </a:p>
          <a:p>
            <a:pPr lvl="2" eaLnBrk="1" hangingPunct="1"/>
            <a:r>
              <a:rPr lang="en-US" dirty="0" smtClean="0"/>
              <a:t>Enables you to store 20th-century dates in the</a:t>
            </a:r>
            <a:br>
              <a:rPr lang="en-US" dirty="0" smtClean="0"/>
            </a:br>
            <a:r>
              <a:rPr lang="en-US" dirty="0" smtClean="0"/>
              <a:t>21st century in the same way</a:t>
            </a:r>
          </a:p>
        </p:txBody>
      </p:sp>
      <p:sp>
        <p:nvSpPr>
          <p:cNvPr id="48134" name="Rectangle 6"/>
          <p:cNvSpPr>
            <a:spLocks noChangeArrowheads="1"/>
          </p:cNvSpPr>
          <p:nvPr/>
        </p:nvSpPr>
        <p:spPr bwMode="gray">
          <a:xfrm>
            <a:off x="3322638" y="4510088"/>
            <a:ext cx="1365250" cy="288925"/>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sp>
        <p:nvSpPr>
          <p:cNvPr id="48135" name="Rectangle 7"/>
          <p:cNvSpPr>
            <a:spLocks noChangeArrowheads="1"/>
          </p:cNvSpPr>
          <p:nvPr/>
        </p:nvSpPr>
        <p:spPr bwMode="gray">
          <a:xfrm>
            <a:off x="3916712" y="5486400"/>
            <a:ext cx="762000" cy="738188"/>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sp>
        <p:nvSpPr>
          <p:cNvPr id="2" name="Footer Placeholder 1"/>
          <p:cNvSpPr>
            <a:spLocks noGrp="1"/>
          </p:cNvSpPr>
          <p:nvPr>
            <p:ph type="ftr" sz="quarter" idx="11"/>
          </p:nvPr>
        </p:nvSpPr>
        <p:spPr/>
        <p:txBody>
          <a:bodyPr/>
          <a:lstStyle/>
          <a:p>
            <a:r>
              <a:rPr lang="en-IN" smtClean="0"/>
              <a:t>Prof. Dr. Senthil Kumar N, SCORE, VIT</a:t>
            </a:r>
            <a:endParaRPr lang="en-IN"/>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p:cNvSpPr>
            <a:spLocks noGrp="1" noChangeArrowheads="1"/>
          </p:cNvSpPr>
          <p:nvPr>
            <p:ph type="title"/>
          </p:nvPr>
        </p:nvSpPr>
        <p:spPr/>
        <p:txBody>
          <a:bodyPr/>
          <a:lstStyle/>
          <a:p>
            <a:pPr eaLnBrk="1" hangingPunct="1"/>
            <a:r>
              <a:rPr lang="en-US" smtClean="0">
                <a:latin typeface="Courier New" panose="02070309020205020404" pitchFamily="49" charset="0"/>
              </a:rPr>
              <a:t>RR</a:t>
            </a:r>
            <a:r>
              <a:rPr lang="en-US" smtClean="0"/>
              <a:t> Date Format</a:t>
            </a:r>
          </a:p>
        </p:txBody>
      </p:sp>
      <p:sp>
        <p:nvSpPr>
          <p:cNvPr id="50179" name="Rectangle 1027"/>
          <p:cNvSpPr>
            <a:spLocks noChangeArrowheads="1"/>
          </p:cNvSpPr>
          <p:nvPr/>
        </p:nvSpPr>
        <p:spPr bwMode="blackWhite">
          <a:xfrm>
            <a:off x="857250" y="1779588"/>
            <a:ext cx="2051050" cy="1628775"/>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rgbClr val="000000"/>
              </a:buClr>
              <a:buFont typeface="Arial" panose="020B0604020202020204" pitchFamily="34" charset="0"/>
              <a:tabLst>
                <a:tab pos="1200150" algn="l"/>
              </a:tabLst>
              <a:defRPr sz="2200">
                <a:solidFill>
                  <a:schemeClr val="tx1"/>
                </a:solidFill>
                <a:latin typeface="Arial" panose="020B0604020202020204" pitchFamily="34" charset="0"/>
              </a:defRPr>
            </a:lvl1pPr>
            <a:lvl2pPr marL="339725" indent="-225425">
              <a:spcBef>
                <a:spcPct val="20000"/>
              </a:spcBef>
              <a:buClr>
                <a:srgbClr val="FF0000"/>
              </a:buClr>
              <a:buFont typeface="Arial" panose="020B0604020202020204" pitchFamily="34" charset="0"/>
              <a:buChar char="•"/>
              <a:tabLst>
                <a:tab pos="1200150" algn="l"/>
              </a:tabLst>
              <a:defRPr sz="2200">
                <a:solidFill>
                  <a:schemeClr val="tx1"/>
                </a:solidFill>
                <a:latin typeface="Arial" panose="020B0604020202020204" pitchFamily="34" charset="0"/>
              </a:defRPr>
            </a:lvl2pPr>
            <a:lvl3pPr marL="909638" indent="-331788">
              <a:spcBef>
                <a:spcPct val="20000"/>
              </a:spcBef>
              <a:buClr>
                <a:srgbClr val="FF0000"/>
              </a:buClr>
              <a:buFont typeface="Arial" panose="020B0604020202020204" pitchFamily="34" charset="0"/>
              <a:buChar char="–"/>
              <a:tabLst>
                <a:tab pos="1200150" algn="l"/>
              </a:tabLst>
              <a:defRPr sz="2000">
                <a:solidFill>
                  <a:schemeClr val="tx1"/>
                </a:solidFill>
                <a:latin typeface="Arial" panose="020B0604020202020204" pitchFamily="34" charset="0"/>
              </a:defRPr>
            </a:lvl3pPr>
            <a:lvl4pPr marL="1255713" indent="-231775">
              <a:spcBef>
                <a:spcPct val="20000"/>
              </a:spcBef>
              <a:buClr>
                <a:schemeClr val="accent2"/>
              </a:buClr>
              <a:buSzPct val="45000"/>
              <a:buFont typeface="Arial" panose="020B0604020202020204" pitchFamily="34" charset="0"/>
              <a:buChar char="—"/>
              <a:tabLst>
                <a:tab pos="1200150" algn="l"/>
              </a:tabLst>
              <a:defRPr>
                <a:solidFill>
                  <a:schemeClr val="tx1"/>
                </a:solidFill>
                <a:latin typeface="Arial" panose="020B0604020202020204" pitchFamily="34" charset="0"/>
              </a:defRPr>
            </a:lvl4pPr>
            <a:lvl5pPr marL="1601788" indent="-230188">
              <a:spcBef>
                <a:spcPct val="20000"/>
              </a:spcBef>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5pPr>
            <a:lvl6pPr marL="20589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6pPr>
            <a:lvl7pPr marL="25161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7pPr>
            <a:lvl8pPr marL="29733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8pPr>
            <a:lvl9pPr marL="34305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9pPr>
          </a:lstStyle>
          <a:p>
            <a:pPr>
              <a:lnSpc>
                <a:spcPct val="110000"/>
              </a:lnSpc>
              <a:spcBef>
                <a:spcPct val="0"/>
              </a:spcBef>
              <a:buClrTx/>
              <a:buFontTx/>
              <a:buNone/>
            </a:pPr>
            <a:r>
              <a:rPr lang="en-US" sz="1800">
                <a:solidFill>
                  <a:srgbClr val="000000"/>
                </a:solidFill>
              </a:rPr>
              <a:t>Current Year</a:t>
            </a:r>
          </a:p>
          <a:p>
            <a:pPr>
              <a:lnSpc>
                <a:spcPct val="110000"/>
              </a:lnSpc>
              <a:spcBef>
                <a:spcPct val="0"/>
              </a:spcBef>
              <a:buClrTx/>
              <a:buFontTx/>
              <a:buNone/>
            </a:pPr>
            <a:r>
              <a:rPr lang="en-US" sz="1800">
                <a:solidFill>
                  <a:srgbClr val="000000"/>
                </a:solidFill>
              </a:rPr>
              <a:t>1995</a:t>
            </a:r>
          </a:p>
          <a:p>
            <a:pPr>
              <a:lnSpc>
                <a:spcPct val="110000"/>
              </a:lnSpc>
              <a:spcBef>
                <a:spcPct val="0"/>
              </a:spcBef>
              <a:buClrTx/>
              <a:buFontTx/>
              <a:buNone/>
            </a:pPr>
            <a:r>
              <a:rPr lang="en-US" sz="1800">
                <a:solidFill>
                  <a:srgbClr val="000000"/>
                </a:solidFill>
              </a:rPr>
              <a:t>1995</a:t>
            </a:r>
          </a:p>
          <a:p>
            <a:pPr>
              <a:lnSpc>
                <a:spcPct val="110000"/>
              </a:lnSpc>
              <a:spcBef>
                <a:spcPct val="0"/>
              </a:spcBef>
              <a:buClrTx/>
              <a:buFontTx/>
              <a:buNone/>
            </a:pPr>
            <a:r>
              <a:rPr lang="en-US" sz="1800">
                <a:solidFill>
                  <a:srgbClr val="000000"/>
                </a:solidFill>
              </a:rPr>
              <a:t>2001</a:t>
            </a:r>
          </a:p>
          <a:p>
            <a:pPr>
              <a:lnSpc>
                <a:spcPct val="110000"/>
              </a:lnSpc>
              <a:spcBef>
                <a:spcPct val="0"/>
              </a:spcBef>
              <a:buClrTx/>
              <a:buFontTx/>
              <a:buNone/>
            </a:pPr>
            <a:r>
              <a:rPr lang="en-US" sz="1800">
                <a:solidFill>
                  <a:srgbClr val="000000"/>
                </a:solidFill>
              </a:rPr>
              <a:t>2001</a:t>
            </a:r>
          </a:p>
        </p:txBody>
      </p:sp>
      <p:sp>
        <p:nvSpPr>
          <p:cNvPr id="50180" name="Rectangle 1028"/>
          <p:cNvSpPr>
            <a:spLocks noChangeArrowheads="1"/>
          </p:cNvSpPr>
          <p:nvPr/>
        </p:nvSpPr>
        <p:spPr bwMode="blackWhite">
          <a:xfrm>
            <a:off x="2901950" y="1779588"/>
            <a:ext cx="2265363" cy="1628775"/>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rgbClr val="000000"/>
              </a:buClr>
              <a:buFont typeface="Arial" panose="020B0604020202020204" pitchFamily="34" charset="0"/>
              <a:tabLst>
                <a:tab pos="1200150" algn="l"/>
              </a:tabLst>
              <a:defRPr sz="2200">
                <a:solidFill>
                  <a:schemeClr val="tx1"/>
                </a:solidFill>
                <a:latin typeface="Arial" panose="020B0604020202020204" pitchFamily="34" charset="0"/>
              </a:defRPr>
            </a:lvl1pPr>
            <a:lvl2pPr marL="339725" indent="-225425">
              <a:spcBef>
                <a:spcPct val="20000"/>
              </a:spcBef>
              <a:buClr>
                <a:srgbClr val="FF0000"/>
              </a:buClr>
              <a:buFont typeface="Arial" panose="020B0604020202020204" pitchFamily="34" charset="0"/>
              <a:buChar char="•"/>
              <a:tabLst>
                <a:tab pos="1200150" algn="l"/>
              </a:tabLst>
              <a:defRPr sz="2200">
                <a:solidFill>
                  <a:schemeClr val="tx1"/>
                </a:solidFill>
                <a:latin typeface="Arial" panose="020B0604020202020204" pitchFamily="34" charset="0"/>
              </a:defRPr>
            </a:lvl2pPr>
            <a:lvl3pPr marL="909638" indent="-331788">
              <a:spcBef>
                <a:spcPct val="20000"/>
              </a:spcBef>
              <a:buClr>
                <a:srgbClr val="FF0000"/>
              </a:buClr>
              <a:buFont typeface="Arial" panose="020B0604020202020204" pitchFamily="34" charset="0"/>
              <a:buChar char="–"/>
              <a:tabLst>
                <a:tab pos="1200150" algn="l"/>
              </a:tabLst>
              <a:defRPr sz="2000">
                <a:solidFill>
                  <a:schemeClr val="tx1"/>
                </a:solidFill>
                <a:latin typeface="Arial" panose="020B0604020202020204" pitchFamily="34" charset="0"/>
              </a:defRPr>
            </a:lvl3pPr>
            <a:lvl4pPr marL="1255713" indent="-231775">
              <a:spcBef>
                <a:spcPct val="20000"/>
              </a:spcBef>
              <a:buClr>
                <a:schemeClr val="accent2"/>
              </a:buClr>
              <a:buSzPct val="45000"/>
              <a:buFont typeface="Arial" panose="020B0604020202020204" pitchFamily="34" charset="0"/>
              <a:buChar char="—"/>
              <a:tabLst>
                <a:tab pos="1200150" algn="l"/>
              </a:tabLst>
              <a:defRPr>
                <a:solidFill>
                  <a:schemeClr val="tx1"/>
                </a:solidFill>
                <a:latin typeface="Arial" panose="020B0604020202020204" pitchFamily="34" charset="0"/>
              </a:defRPr>
            </a:lvl4pPr>
            <a:lvl5pPr marL="1601788" indent="-230188">
              <a:spcBef>
                <a:spcPct val="20000"/>
              </a:spcBef>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5pPr>
            <a:lvl6pPr marL="20589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6pPr>
            <a:lvl7pPr marL="25161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7pPr>
            <a:lvl8pPr marL="29733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8pPr>
            <a:lvl9pPr marL="34305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9pPr>
          </a:lstStyle>
          <a:p>
            <a:pPr>
              <a:lnSpc>
                <a:spcPct val="110000"/>
              </a:lnSpc>
              <a:spcBef>
                <a:spcPct val="0"/>
              </a:spcBef>
              <a:buClrTx/>
              <a:buFontTx/>
              <a:buNone/>
            </a:pPr>
            <a:r>
              <a:rPr lang="en-US" sz="1800">
                <a:solidFill>
                  <a:srgbClr val="000000"/>
                </a:solidFill>
              </a:rPr>
              <a:t> </a:t>
            </a:r>
          </a:p>
          <a:p>
            <a:pPr>
              <a:lnSpc>
                <a:spcPct val="110000"/>
              </a:lnSpc>
              <a:spcBef>
                <a:spcPct val="0"/>
              </a:spcBef>
              <a:buClrTx/>
              <a:buFontTx/>
              <a:buNone/>
            </a:pPr>
            <a:r>
              <a:rPr lang="en-US" sz="1800">
                <a:solidFill>
                  <a:srgbClr val="000000"/>
                </a:solidFill>
              </a:rPr>
              <a:t>27-OCT-95</a:t>
            </a:r>
          </a:p>
          <a:p>
            <a:pPr>
              <a:lnSpc>
                <a:spcPct val="110000"/>
              </a:lnSpc>
              <a:spcBef>
                <a:spcPct val="0"/>
              </a:spcBef>
              <a:buClrTx/>
              <a:buFontTx/>
              <a:buNone/>
            </a:pPr>
            <a:r>
              <a:rPr lang="en-US" sz="1800">
                <a:solidFill>
                  <a:srgbClr val="000000"/>
                </a:solidFill>
              </a:rPr>
              <a:t>27-OCT-17</a:t>
            </a:r>
          </a:p>
          <a:p>
            <a:pPr>
              <a:lnSpc>
                <a:spcPct val="110000"/>
              </a:lnSpc>
              <a:spcBef>
                <a:spcPct val="0"/>
              </a:spcBef>
              <a:buClrTx/>
              <a:buFontTx/>
              <a:buNone/>
            </a:pPr>
            <a:r>
              <a:rPr lang="en-US" sz="1800">
                <a:solidFill>
                  <a:srgbClr val="000000"/>
                </a:solidFill>
              </a:rPr>
              <a:t>27-OCT-17</a:t>
            </a:r>
          </a:p>
          <a:p>
            <a:pPr>
              <a:lnSpc>
                <a:spcPct val="110000"/>
              </a:lnSpc>
              <a:spcBef>
                <a:spcPct val="0"/>
              </a:spcBef>
              <a:buClrTx/>
              <a:buFontTx/>
              <a:buNone/>
            </a:pPr>
            <a:r>
              <a:rPr lang="en-US" sz="1800">
                <a:solidFill>
                  <a:srgbClr val="000000"/>
                </a:solidFill>
              </a:rPr>
              <a:t>27-OCT-95</a:t>
            </a:r>
          </a:p>
        </p:txBody>
      </p:sp>
      <p:sp>
        <p:nvSpPr>
          <p:cNvPr id="50181" name="Rectangle 1029"/>
          <p:cNvSpPr>
            <a:spLocks noChangeArrowheads="1"/>
          </p:cNvSpPr>
          <p:nvPr/>
        </p:nvSpPr>
        <p:spPr bwMode="blackWhite">
          <a:xfrm>
            <a:off x="5164138" y="1779588"/>
            <a:ext cx="1462087" cy="1628775"/>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rgbClr val="000000"/>
              </a:buClr>
              <a:buFont typeface="Arial" panose="020B0604020202020204" pitchFamily="34" charset="0"/>
              <a:tabLst>
                <a:tab pos="1200150" algn="l"/>
              </a:tabLst>
              <a:defRPr sz="2200">
                <a:solidFill>
                  <a:schemeClr val="tx1"/>
                </a:solidFill>
                <a:latin typeface="Arial" panose="020B0604020202020204" pitchFamily="34" charset="0"/>
              </a:defRPr>
            </a:lvl1pPr>
            <a:lvl2pPr marL="339725" indent="-225425">
              <a:spcBef>
                <a:spcPct val="20000"/>
              </a:spcBef>
              <a:buClr>
                <a:srgbClr val="FF0000"/>
              </a:buClr>
              <a:buFont typeface="Arial" panose="020B0604020202020204" pitchFamily="34" charset="0"/>
              <a:buChar char="•"/>
              <a:tabLst>
                <a:tab pos="1200150" algn="l"/>
              </a:tabLst>
              <a:defRPr sz="2200">
                <a:solidFill>
                  <a:schemeClr val="tx1"/>
                </a:solidFill>
                <a:latin typeface="Arial" panose="020B0604020202020204" pitchFamily="34" charset="0"/>
              </a:defRPr>
            </a:lvl2pPr>
            <a:lvl3pPr marL="909638" indent="-331788">
              <a:spcBef>
                <a:spcPct val="20000"/>
              </a:spcBef>
              <a:buClr>
                <a:srgbClr val="FF0000"/>
              </a:buClr>
              <a:buFont typeface="Arial" panose="020B0604020202020204" pitchFamily="34" charset="0"/>
              <a:buChar char="–"/>
              <a:tabLst>
                <a:tab pos="1200150" algn="l"/>
              </a:tabLst>
              <a:defRPr sz="2000">
                <a:solidFill>
                  <a:schemeClr val="tx1"/>
                </a:solidFill>
                <a:latin typeface="Arial" panose="020B0604020202020204" pitchFamily="34" charset="0"/>
              </a:defRPr>
            </a:lvl3pPr>
            <a:lvl4pPr marL="1255713" indent="-231775">
              <a:spcBef>
                <a:spcPct val="20000"/>
              </a:spcBef>
              <a:buClr>
                <a:schemeClr val="accent2"/>
              </a:buClr>
              <a:buSzPct val="45000"/>
              <a:buFont typeface="Arial" panose="020B0604020202020204" pitchFamily="34" charset="0"/>
              <a:buChar char="—"/>
              <a:tabLst>
                <a:tab pos="1200150" algn="l"/>
              </a:tabLst>
              <a:defRPr>
                <a:solidFill>
                  <a:schemeClr val="tx1"/>
                </a:solidFill>
                <a:latin typeface="Arial" panose="020B0604020202020204" pitchFamily="34" charset="0"/>
              </a:defRPr>
            </a:lvl4pPr>
            <a:lvl5pPr marL="1601788" indent="-230188">
              <a:spcBef>
                <a:spcPct val="20000"/>
              </a:spcBef>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5pPr>
            <a:lvl6pPr marL="20589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6pPr>
            <a:lvl7pPr marL="25161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7pPr>
            <a:lvl8pPr marL="29733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8pPr>
            <a:lvl9pPr marL="34305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9pPr>
          </a:lstStyle>
          <a:p>
            <a:pPr>
              <a:lnSpc>
                <a:spcPct val="110000"/>
              </a:lnSpc>
              <a:spcBef>
                <a:spcPct val="0"/>
              </a:spcBef>
              <a:buClrTx/>
              <a:buFontTx/>
              <a:buNone/>
            </a:pPr>
            <a:r>
              <a:rPr lang="en-US" sz="1800">
                <a:solidFill>
                  <a:srgbClr val="000000"/>
                </a:solidFill>
              </a:rPr>
              <a:t> </a:t>
            </a:r>
          </a:p>
          <a:p>
            <a:pPr>
              <a:lnSpc>
                <a:spcPct val="110000"/>
              </a:lnSpc>
              <a:spcBef>
                <a:spcPct val="0"/>
              </a:spcBef>
              <a:buClrTx/>
              <a:buFontTx/>
              <a:buNone/>
            </a:pPr>
            <a:r>
              <a:rPr lang="en-US" sz="1800">
                <a:solidFill>
                  <a:srgbClr val="000000"/>
                </a:solidFill>
              </a:rPr>
              <a:t>1995</a:t>
            </a:r>
          </a:p>
          <a:p>
            <a:pPr>
              <a:lnSpc>
                <a:spcPct val="110000"/>
              </a:lnSpc>
              <a:spcBef>
                <a:spcPct val="0"/>
              </a:spcBef>
              <a:buClrTx/>
              <a:buFontTx/>
              <a:buNone/>
            </a:pPr>
            <a:r>
              <a:rPr lang="en-US" sz="1800">
                <a:solidFill>
                  <a:srgbClr val="000000"/>
                </a:solidFill>
              </a:rPr>
              <a:t>2017</a:t>
            </a:r>
          </a:p>
          <a:p>
            <a:pPr>
              <a:lnSpc>
                <a:spcPct val="110000"/>
              </a:lnSpc>
              <a:spcBef>
                <a:spcPct val="0"/>
              </a:spcBef>
              <a:buClrTx/>
              <a:buFontTx/>
              <a:buNone/>
            </a:pPr>
            <a:r>
              <a:rPr lang="en-US" sz="1800">
                <a:solidFill>
                  <a:srgbClr val="000000"/>
                </a:solidFill>
              </a:rPr>
              <a:t>2017</a:t>
            </a:r>
          </a:p>
          <a:p>
            <a:pPr>
              <a:lnSpc>
                <a:spcPct val="110000"/>
              </a:lnSpc>
              <a:spcBef>
                <a:spcPct val="0"/>
              </a:spcBef>
              <a:buClrTx/>
              <a:buFontTx/>
              <a:buNone/>
            </a:pPr>
            <a:r>
              <a:rPr lang="en-US" sz="1800">
                <a:solidFill>
                  <a:srgbClr val="000000"/>
                </a:solidFill>
              </a:rPr>
              <a:t>1995</a:t>
            </a:r>
          </a:p>
        </p:txBody>
      </p:sp>
      <p:sp>
        <p:nvSpPr>
          <p:cNvPr id="50182" name="Rectangle 1030"/>
          <p:cNvSpPr>
            <a:spLocks noChangeArrowheads="1"/>
          </p:cNvSpPr>
          <p:nvPr/>
        </p:nvSpPr>
        <p:spPr bwMode="blackWhite">
          <a:xfrm>
            <a:off x="6616700" y="1779588"/>
            <a:ext cx="1592263" cy="1628775"/>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rgbClr val="000000"/>
              </a:buClr>
              <a:buFont typeface="Arial" panose="020B0604020202020204" pitchFamily="34" charset="0"/>
              <a:tabLst>
                <a:tab pos="1200150" algn="l"/>
              </a:tabLst>
              <a:defRPr sz="2200">
                <a:solidFill>
                  <a:schemeClr val="tx1"/>
                </a:solidFill>
                <a:latin typeface="Arial" panose="020B0604020202020204" pitchFamily="34" charset="0"/>
              </a:defRPr>
            </a:lvl1pPr>
            <a:lvl2pPr marL="339725" indent="-225425">
              <a:spcBef>
                <a:spcPct val="20000"/>
              </a:spcBef>
              <a:buClr>
                <a:srgbClr val="FF0000"/>
              </a:buClr>
              <a:buFont typeface="Arial" panose="020B0604020202020204" pitchFamily="34" charset="0"/>
              <a:buChar char="•"/>
              <a:tabLst>
                <a:tab pos="1200150" algn="l"/>
              </a:tabLst>
              <a:defRPr sz="2200">
                <a:solidFill>
                  <a:schemeClr val="tx1"/>
                </a:solidFill>
                <a:latin typeface="Arial" panose="020B0604020202020204" pitchFamily="34" charset="0"/>
              </a:defRPr>
            </a:lvl2pPr>
            <a:lvl3pPr marL="909638" indent="-331788">
              <a:spcBef>
                <a:spcPct val="20000"/>
              </a:spcBef>
              <a:buClr>
                <a:srgbClr val="FF0000"/>
              </a:buClr>
              <a:buFont typeface="Arial" panose="020B0604020202020204" pitchFamily="34" charset="0"/>
              <a:buChar char="–"/>
              <a:tabLst>
                <a:tab pos="1200150" algn="l"/>
              </a:tabLst>
              <a:defRPr sz="2000">
                <a:solidFill>
                  <a:schemeClr val="tx1"/>
                </a:solidFill>
                <a:latin typeface="Arial" panose="020B0604020202020204" pitchFamily="34" charset="0"/>
              </a:defRPr>
            </a:lvl3pPr>
            <a:lvl4pPr marL="1255713" indent="-231775">
              <a:spcBef>
                <a:spcPct val="20000"/>
              </a:spcBef>
              <a:buClr>
                <a:schemeClr val="accent2"/>
              </a:buClr>
              <a:buSzPct val="45000"/>
              <a:buFont typeface="Arial" panose="020B0604020202020204" pitchFamily="34" charset="0"/>
              <a:buChar char="—"/>
              <a:tabLst>
                <a:tab pos="1200150" algn="l"/>
              </a:tabLst>
              <a:defRPr>
                <a:solidFill>
                  <a:schemeClr val="tx1"/>
                </a:solidFill>
                <a:latin typeface="Arial" panose="020B0604020202020204" pitchFamily="34" charset="0"/>
              </a:defRPr>
            </a:lvl4pPr>
            <a:lvl5pPr marL="1601788" indent="-230188">
              <a:spcBef>
                <a:spcPct val="20000"/>
              </a:spcBef>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5pPr>
            <a:lvl6pPr marL="20589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6pPr>
            <a:lvl7pPr marL="25161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7pPr>
            <a:lvl8pPr marL="29733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8pPr>
            <a:lvl9pPr marL="34305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9pPr>
          </a:lstStyle>
          <a:p>
            <a:pPr>
              <a:lnSpc>
                <a:spcPct val="110000"/>
              </a:lnSpc>
              <a:spcBef>
                <a:spcPct val="0"/>
              </a:spcBef>
              <a:buClrTx/>
              <a:buFontTx/>
              <a:buNone/>
            </a:pPr>
            <a:r>
              <a:rPr lang="en-US" sz="1800">
                <a:solidFill>
                  <a:srgbClr val="000000"/>
                </a:solidFill>
              </a:rPr>
              <a:t> </a:t>
            </a:r>
          </a:p>
          <a:p>
            <a:pPr>
              <a:lnSpc>
                <a:spcPct val="110000"/>
              </a:lnSpc>
              <a:spcBef>
                <a:spcPct val="0"/>
              </a:spcBef>
              <a:buClrTx/>
              <a:buFontTx/>
              <a:buNone/>
            </a:pPr>
            <a:r>
              <a:rPr lang="en-US" sz="1800">
                <a:solidFill>
                  <a:srgbClr val="000000"/>
                </a:solidFill>
              </a:rPr>
              <a:t>1995</a:t>
            </a:r>
          </a:p>
          <a:p>
            <a:pPr>
              <a:lnSpc>
                <a:spcPct val="110000"/>
              </a:lnSpc>
              <a:spcBef>
                <a:spcPct val="0"/>
              </a:spcBef>
              <a:buClrTx/>
              <a:buFontTx/>
              <a:buNone/>
            </a:pPr>
            <a:r>
              <a:rPr lang="en-US" sz="1800">
                <a:solidFill>
                  <a:srgbClr val="000000"/>
                </a:solidFill>
              </a:rPr>
              <a:t>1917</a:t>
            </a:r>
          </a:p>
          <a:p>
            <a:pPr>
              <a:lnSpc>
                <a:spcPct val="110000"/>
              </a:lnSpc>
              <a:spcBef>
                <a:spcPct val="0"/>
              </a:spcBef>
              <a:buClrTx/>
              <a:buFontTx/>
              <a:buNone/>
            </a:pPr>
            <a:r>
              <a:rPr lang="en-US" sz="1800">
                <a:solidFill>
                  <a:srgbClr val="000000"/>
                </a:solidFill>
              </a:rPr>
              <a:t>2017</a:t>
            </a:r>
          </a:p>
          <a:p>
            <a:pPr>
              <a:lnSpc>
                <a:spcPct val="110000"/>
              </a:lnSpc>
              <a:spcBef>
                <a:spcPct val="0"/>
              </a:spcBef>
              <a:buClrTx/>
              <a:buFontTx/>
              <a:buNone/>
            </a:pPr>
            <a:r>
              <a:rPr lang="en-US" sz="1800">
                <a:solidFill>
                  <a:srgbClr val="000000"/>
                </a:solidFill>
              </a:rPr>
              <a:t>2095</a:t>
            </a:r>
          </a:p>
        </p:txBody>
      </p:sp>
      <p:sp>
        <p:nvSpPr>
          <p:cNvPr id="50183" name="Line 1031"/>
          <p:cNvSpPr>
            <a:spLocks noChangeShapeType="1"/>
          </p:cNvSpPr>
          <p:nvPr/>
        </p:nvSpPr>
        <p:spPr bwMode="blackWhite">
          <a:xfrm>
            <a:off x="857250" y="2143125"/>
            <a:ext cx="7364413" cy="0"/>
          </a:xfrm>
          <a:prstGeom prst="line">
            <a:avLst/>
          </a:prstGeom>
          <a:noFill/>
          <a:ln w="571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84" name="Rectangle 1032"/>
          <p:cNvSpPr>
            <a:spLocks noChangeArrowheads="1"/>
          </p:cNvSpPr>
          <p:nvPr/>
        </p:nvSpPr>
        <p:spPr bwMode="blackWhite">
          <a:xfrm>
            <a:off x="857250" y="3548063"/>
            <a:ext cx="7364413" cy="2660650"/>
          </a:xfrm>
          <a:prstGeom prst="rect">
            <a:avLst/>
          </a:prstGeom>
          <a:solidFill>
            <a:srgbClr val="99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sp>
        <p:nvSpPr>
          <p:cNvPr id="50185" name="Rectangle 1033"/>
          <p:cNvSpPr>
            <a:spLocks noChangeArrowheads="1"/>
          </p:cNvSpPr>
          <p:nvPr/>
        </p:nvSpPr>
        <p:spPr bwMode="auto">
          <a:xfrm>
            <a:off x="3263900" y="4495800"/>
            <a:ext cx="4948238" cy="1700213"/>
          </a:xfrm>
          <a:prstGeom prst="rect">
            <a:avLst/>
          </a:prstGeom>
          <a:solidFill>
            <a:srgbClr val="FFFFCC"/>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sp>
        <p:nvSpPr>
          <p:cNvPr id="50186" name="Freeform 1034"/>
          <p:cNvSpPr>
            <a:spLocks/>
          </p:cNvSpPr>
          <p:nvPr/>
        </p:nvSpPr>
        <p:spPr bwMode="auto">
          <a:xfrm>
            <a:off x="846138" y="4498975"/>
            <a:ext cx="7370762" cy="1588"/>
          </a:xfrm>
          <a:custGeom>
            <a:avLst/>
            <a:gdLst>
              <a:gd name="T0" fmla="*/ 7370762 w 4643"/>
              <a:gd name="T1" fmla="*/ 0 h 1"/>
              <a:gd name="T2" fmla="*/ 0 w 4643"/>
              <a:gd name="T3" fmla="*/ 1588 h 1"/>
              <a:gd name="T4" fmla="*/ 0 60000 65536"/>
              <a:gd name="T5" fmla="*/ 0 60000 65536"/>
            </a:gdLst>
            <a:ahLst/>
            <a:cxnLst>
              <a:cxn ang="T4">
                <a:pos x="T0" y="T1"/>
              </a:cxn>
              <a:cxn ang="T5">
                <a:pos x="T2" y="T3"/>
              </a:cxn>
            </a:cxnLst>
            <a:rect l="0" t="0" r="r" b="b"/>
            <a:pathLst>
              <a:path w="4643" h="1">
                <a:moveTo>
                  <a:pt x="4643" y="0"/>
                </a:moveTo>
                <a:lnTo>
                  <a:pt x="0" y="1"/>
                </a:lnTo>
              </a:path>
            </a:pathLst>
          </a:custGeom>
          <a:noFill/>
          <a:ln w="28575">
            <a:solidFill>
              <a:srgbClr val="0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87" name="Line 1035"/>
          <p:cNvSpPr>
            <a:spLocks noChangeShapeType="1"/>
          </p:cNvSpPr>
          <p:nvPr/>
        </p:nvSpPr>
        <p:spPr bwMode="auto">
          <a:xfrm>
            <a:off x="2424113" y="4494213"/>
            <a:ext cx="0" cy="1728787"/>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88" name="Line 1036"/>
          <p:cNvSpPr>
            <a:spLocks noChangeShapeType="1"/>
          </p:cNvSpPr>
          <p:nvPr/>
        </p:nvSpPr>
        <p:spPr bwMode="auto">
          <a:xfrm>
            <a:off x="5724525" y="3951288"/>
            <a:ext cx="1588" cy="227012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89" name="Rectangle 1037"/>
          <p:cNvSpPr>
            <a:spLocks noChangeArrowheads="1"/>
          </p:cNvSpPr>
          <p:nvPr/>
        </p:nvSpPr>
        <p:spPr bwMode="auto">
          <a:xfrm>
            <a:off x="962025" y="4476750"/>
            <a:ext cx="1563688"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FontTx/>
              <a:buNone/>
            </a:pPr>
            <a:r>
              <a:rPr lang="en-US">
                <a:solidFill>
                  <a:srgbClr val="000000"/>
                </a:solidFill>
              </a:rPr>
              <a:t>If two digits of the current </a:t>
            </a:r>
            <a:br>
              <a:rPr lang="en-US">
                <a:solidFill>
                  <a:srgbClr val="000000"/>
                </a:solidFill>
              </a:rPr>
            </a:br>
            <a:r>
              <a:rPr lang="en-US">
                <a:solidFill>
                  <a:srgbClr val="000000"/>
                </a:solidFill>
              </a:rPr>
              <a:t>year are:</a:t>
            </a:r>
          </a:p>
        </p:txBody>
      </p:sp>
      <p:sp>
        <p:nvSpPr>
          <p:cNvPr id="50190" name="Rectangle 1038"/>
          <p:cNvSpPr>
            <a:spLocks noChangeArrowheads="1"/>
          </p:cNvSpPr>
          <p:nvPr/>
        </p:nvSpPr>
        <p:spPr bwMode="auto">
          <a:xfrm>
            <a:off x="2525713" y="4725988"/>
            <a:ext cx="9540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FontTx/>
              <a:buNone/>
            </a:pPr>
            <a:r>
              <a:rPr lang="en-US">
                <a:solidFill>
                  <a:srgbClr val="000000"/>
                </a:solidFill>
              </a:rPr>
              <a:t>0</a:t>
            </a:r>
            <a:r>
              <a:rPr lang="en-US">
                <a:solidFill>
                  <a:schemeClr val="bg2"/>
                </a:solidFill>
              </a:rPr>
              <a:t>–</a:t>
            </a:r>
            <a:r>
              <a:rPr lang="en-US">
                <a:solidFill>
                  <a:srgbClr val="000000"/>
                </a:solidFill>
              </a:rPr>
              <a:t>49</a:t>
            </a:r>
          </a:p>
        </p:txBody>
      </p:sp>
      <p:sp>
        <p:nvSpPr>
          <p:cNvPr id="50191" name="Rectangle 1039"/>
          <p:cNvSpPr>
            <a:spLocks noChangeArrowheads="1"/>
          </p:cNvSpPr>
          <p:nvPr/>
        </p:nvSpPr>
        <p:spPr bwMode="auto">
          <a:xfrm>
            <a:off x="4102100" y="4144963"/>
            <a:ext cx="1168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FontTx/>
              <a:buNone/>
            </a:pPr>
            <a:r>
              <a:rPr lang="en-US">
                <a:solidFill>
                  <a:schemeClr val="bg2"/>
                </a:solidFill>
              </a:rPr>
              <a:t>0–49</a:t>
            </a:r>
          </a:p>
        </p:txBody>
      </p:sp>
      <p:sp>
        <p:nvSpPr>
          <p:cNvPr id="50192" name="Rectangle 1040"/>
          <p:cNvSpPr>
            <a:spLocks noChangeArrowheads="1"/>
          </p:cNvSpPr>
          <p:nvPr/>
        </p:nvSpPr>
        <p:spPr bwMode="auto">
          <a:xfrm>
            <a:off x="6553200" y="4144963"/>
            <a:ext cx="1155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FontTx/>
              <a:buNone/>
            </a:pPr>
            <a:r>
              <a:rPr lang="en-US">
                <a:solidFill>
                  <a:srgbClr val="000000"/>
                </a:solidFill>
              </a:rPr>
              <a:t>50</a:t>
            </a:r>
            <a:r>
              <a:rPr lang="en-US">
                <a:solidFill>
                  <a:schemeClr val="bg2"/>
                </a:solidFill>
              </a:rPr>
              <a:t>–99</a:t>
            </a:r>
          </a:p>
        </p:txBody>
      </p:sp>
      <p:sp>
        <p:nvSpPr>
          <p:cNvPr id="50193" name="Rectangle 1041"/>
          <p:cNvSpPr>
            <a:spLocks noChangeArrowheads="1"/>
          </p:cNvSpPr>
          <p:nvPr/>
        </p:nvSpPr>
        <p:spPr bwMode="auto">
          <a:xfrm>
            <a:off x="2462213" y="5595938"/>
            <a:ext cx="11572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FontTx/>
              <a:buNone/>
            </a:pPr>
            <a:r>
              <a:rPr lang="en-US">
                <a:solidFill>
                  <a:srgbClr val="000000"/>
                </a:solidFill>
              </a:rPr>
              <a:t>50</a:t>
            </a:r>
            <a:r>
              <a:rPr lang="en-US">
                <a:solidFill>
                  <a:schemeClr val="bg2"/>
                </a:solidFill>
              </a:rPr>
              <a:t>–</a:t>
            </a:r>
            <a:r>
              <a:rPr lang="en-US">
                <a:solidFill>
                  <a:srgbClr val="000000"/>
                </a:solidFill>
              </a:rPr>
              <a:t>99</a:t>
            </a:r>
          </a:p>
        </p:txBody>
      </p:sp>
      <p:sp>
        <p:nvSpPr>
          <p:cNvPr id="50194" name="Rectangle 1042"/>
          <p:cNvSpPr>
            <a:spLocks noChangeArrowheads="1"/>
          </p:cNvSpPr>
          <p:nvPr/>
        </p:nvSpPr>
        <p:spPr bwMode="auto">
          <a:xfrm>
            <a:off x="3325813" y="4514850"/>
            <a:ext cx="24558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rgbClr val="000000"/>
              </a:buClr>
              <a:buFont typeface="Arial" panose="020B0604020202020204" pitchFamily="34" charset="0"/>
              <a:tabLst>
                <a:tab pos="1200150" algn="l"/>
              </a:tabLst>
              <a:defRPr sz="2200">
                <a:solidFill>
                  <a:schemeClr val="tx1"/>
                </a:solidFill>
                <a:latin typeface="Arial" panose="020B0604020202020204" pitchFamily="34" charset="0"/>
              </a:defRPr>
            </a:lvl1pPr>
            <a:lvl2pPr marL="339725" indent="-225425">
              <a:spcBef>
                <a:spcPct val="20000"/>
              </a:spcBef>
              <a:buClr>
                <a:srgbClr val="FF0000"/>
              </a:buClr>
              <a:buFont typeface="Arial" panose="020B0604020202020204" pitchFamily="34" charset="0"/>
              <a:buChar char="•"/>
              <a:tabLst>
                <a:tab pos="1200150" algn="l"/>
              </a:tabLst>
              <a:defRPr sz="2200">
                <a:solidFill>
                  <a:schemeClr val="tx1"/>
                </a:solidFill>
                <a:latin typeface="Arial" panose="020B0604020202020204" pitchFamily="34" charset="0"/>
              </a:defRPr>
            </a:lvl2pPr>
            <a:lvl3pPr marL="909638" indent="-331788">
              <a:spcBef>
                <a:spcPct val="20000"/>
              </a:spcBef>
              <a:buClr>
                <a:srgbClr val="FF0000"/>
              </a:buClr>
              <a:buFont typeface="Arial" panose="020B0604020202020204" pitchFamily="34" charset="0"/>
              <a:buChar char="–"/>
              <a:tabLst>
                <a:tab pos="1200150" algn="l"/>
              </a:tabLst>
              <a:defRPr sz="2000">
                <a:solidFill>
                  <a:schemeClr val="tx1"/>
                </a:solidFill>
                <a:latin typeface="Arial" panose="020B0604020202020204" pitchFamily="34" charset="0"/>
              </a:defRPr>
            </a:lvl3pPr>
            <a:lvl4pPr marL="1255713" indent="-231775">
              <a:spcBef>
                <a:spcPct val="20000"/>
              </a:spcBef>
              <a:buClr>
                <a:schemeClr val="accent2"/>
              </a:buClr>
              <a:buSzPct val="45000"/>
              <a:buFont typeface="Arial" panose="020B0604020202020204" pitchFamily="34" charset="0"/>
              <a:buChar char="—"/>
              <a:tabLst>
                <a:tab pos="1200150" algn="l"/>
              </a:tabLst>
              <a:defRPr>
                <a:solidFill>
                  <a:schemeClr val="tx1"/>
                </a:solidFill>
                <a:latin typeface="Arial" panose="020B0604020202020204" pitchFamily="34" charset="0"/>
              </a:defRPr>
            </a:lvl4pPr>
            <a:lvl5pPr marL="1601788" indent="-230188">
              <a:spcBef>
                <a:spcPct val="20000"/>
              </a:spcBef>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5pPr>
            <a:lvl6pPr marL="20589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6pPr>
            <a:lvl7pPr marL="25161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7pPr>
            <a:lvl8pPr marL="29733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8pPr>
            <a:lvl9pPr marL="34305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9pPr>
          </a:lstStyle>
          <a:p>
            <a:pPr>
              <a:spcBef>
                <a:spcPct val="0"/>
              </a:spcBef>
              <a:buClrTx/>
              <a:buFontTx/>
              <a:buNone/>
            </a:pPr>
            <a:r>
              <a:rPr lang="en-US" sz="1800">
                <a:solidFill>
                  <a:srgbClr val="000000"/>
                </a:solidFill>
              </a:rPr>
              <a:t>The return date is in the current century</a:t>
            </a:r>
          </a:p>
        </p:txBody>
      </p:sp>
      <p:sp>
        <p:nvSpPr>
          <p:cNvPr id="50195" name="Rectangle 1043"/>
          <p:cNvSpPr>
            <a:spLocks noChangeArrowheads="1"/>
          </p:cNvSpPr>
          <p:nvPr/>
        </p:nvSpPr>
        <p:spPr bwMode="auto">
          <a:xfrm>
            <a:off x="3330575" y="5330825"/>
            <a:ext cx="23685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FontTx/>
              <a:buNone/>
            </a:pPr>
            <a:r>
              <a:rPr lang="en-US">
                <a:solidFill>
                  <a:srgbClr val="000000"/>
                </a:solidFill>
              </a:rPr>
              <a:t>The return date is in the century after the current one</a:t>
            </a:r>
          </a:p>
        </p:txBody>
      </p:sp>
      <p:sp>
        <p:nvSpPr>
          <p:cNvPr id="50196" name="Rectangle 1044"/>
          <p:cNvSpPr>
            <a:spLocks noChangeArrowheads="1"/>
          </p:cNvSpPr>
          <p:nvPr/>
        </p:nvSpPr>
        <p:spPr bwMode="auto">
          <a:xfrm>
            <a:off x="5843588" y="4495800"/>
            <a:ext cx="2455862"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FontTx/>
              <a:buNone/>
            </a:pPr>
            <a:r>
              <a:rPr lang="en-US">
                <a:solidFill>
                  <a:srgbClr val="000000"/>
                </a:solidFill>
              </a:rPr>
              <a:t>The return date is in the century before the current one</a:t>
            </a:r>
          </a:p>
        </p:txBody>
      </p:sp>
      <p:sp>
        <p:nvSpPr>
          <p:cNvPr id="50197" name="Rectangle 1045"/>
          <p:cNvSpPr>
            <a:spLocks noChangeArrowheads="1"/>
          </p:cNvSpPr>
          <p:nvPr/>
        </p:nvSpPr>
        <p:spPr bwMode="auto">
          <a:xfrm>
            <a:off x="5843588" y="5346700"/>
            <a:ext cx="24558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FontTx/>
              <a:buNone/>
            </a:pPr>
            <a:r>
              <a:rPr lang="en-US">
                <a:solidFill>
                  <a:srgbClr val="000000"/>
                </a:solidFill>
              </a:rPr>
              <a:t>The return date is in the current century</a:t>
            </a:r>
          </a:p>
        </p:txBody>
      </p:sp>
      <p:sp>
        <p:nvSpPr>
          <p:cNvPr id="50198" name="Rectangle 1046"/>
          <p:cNvSpPr>
            <a:spLocks noChangeArrowheads="1"/>
          </p:cNvSpPr>
          <p:nvPr/>
        </p:nvSpPr>
        <p:spPr bwMode="blackWhite">
          <a:xfrm>
            <a:off x="3282950" y="3548063"/>
            <a:ext cx="4938713" cy="534987"/>
          </a:xfrm>
          <a:prstGeom prst="rect">
            <a:avLst/>
          </a:prstGeom>
          <a:solidFill>
            <a:srgbClr val="99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2286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4572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6858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9144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3716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18288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2860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27432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gn="ctr" eaLnBrk="1" hangingPunct="1">
              <a:buClr>
                <a:srgbClr val="FF0000"/>
              </a:buClr>
            </a:pPr>
            <a:endParaRPr lang="en-US" sz="1200" b="0">
              <a:solidFill>
                <a:schemeClr val="accent2"/>
              </a:solidFill>
              <a:latin typeface="Times New Roman" panose="02020603050405020304" pitchFamily="18" charset="0"/>
            </a:endParaRPr>
          </a:p>
        </p:txBody>
      </p:sp>
      <p:sp>
        <p:nvSpPr>
          <p:cNvPr id="50199" name="Rectangle 1047"/>
          <p:cNvSpPr>
            <a:spLocks noChangeArrowheads="1"/>
          </p:cNvSpPr>
          <p:nvPr/>
        </p:nvSpPr>
        <p:spPr bwMode="auto">
          <a:xfrm>
            <a:off x="3384550" y="3602038"/>
            <a:ext cx="4097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FontTx/>
              <a:buNone/>
            </a:pPr>
            <a:r>
              <a:rPr lang="en-US">
                <a:solidFill>
                  <a:srgbClr val="000000"/>
                </a:solidFill>
              </a:rPr>
              <a:t>If the specified two-digit year is:</a:t>
            </a:r>
          </a:p>
        </p:txBody>
      </p:sp>
      <p:sp>
        <p:nvSpPr>
          <p:cNvPr id="50200" name="Rectangle 1048"/>
          <p:cNvSpPr>
            <a:spLocks noChangeArrowheads="1"/>
          </p:cNvSpPr>
          <p:nvPr/>
        </p:nvSpPr>
        <p:spPr bwMode="blackWhite">
          <a:xfrm>
            <a:off x="857250" y="1752600"/>
            <a:ext cx="7350125" cy="381000"/>
          </a:xfrm>
          <a:prstGeom prst="rect">
            <a:avLst/>
          </a:prstGeom>
          <a:solidFill>
            <a:schemeClr val="accent2"/>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sp>
        <p:nvSpPr>
          <p:cNvPr id="50201" name="Line 1049"/>
          <p:cNvSpPr>
            <a:spLocks noChangeShapeType="1"/>
          </p:cNvSpPr>
          <p:nvPr/>
        </p:nvSpPr>
        <p:spPr bwMode="auto">
          <a:xfrm>
            <a:off x="3282950" y="3951288"/>
            <a:ext cx="1588" cy="227012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2" name="Line 1050"/>
          <p:cNvSpPr>
            <a:spLocks noChangeShapeType="1"/>
          </p:cNvSpPr>
          <p:nvPr/>
        </p:nvSpPr>
        <p:spPr bwMode="auto">
          <a:xfrm>
            <a:off x="2401888" y="5365750"/>
            <a:ext cx="58213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3" name="Line 1051"/>
          <p:cNvSpPr>
            <a:spLocks noChangeShapeType="1"/>
          </p:cNvSpPr>
          <p:nvPr/>
        </p:nvSpPr>
        <p:spPr bwMode="auto">
          <a:xfrm>
            <a:off x="3276600" y="4089400"/>
            <a:ext cx="4953000"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4" name="Line 1052"/>
          <p:cNvSpPr>
            <a:spLocks noChangeShapeType="1"/>
          </p:cNvSpPr>
          <p:nvPr/>
        </p:nvSpPr>
        <p:spPr bwMode="auto">
          <a:xfrm>
            <a:off x="3276600" y="4495800"/>
            <a:ext cx="4953000"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5" name="Line 1053"/>
          <p:cNvSpPr>
            <a:spLocks noChangeShapeType="1"/>
          </p:cNvSpPr>
          <p:nvPr/>
        </p:nvSpPr>
        <p:spPr bwMode="auto">
          <a:xfrm>
            <a:off x="2425700" y="4508500"/>
            <a:ext cx="0" cy="1719263"/>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6" name="Line 1054"/>
          <p:cNvSpPr>
            <a:spLocks noChangeShapeType="1"/>
          </p:cNvSpPr>
          <p:nvPr/>
        </p:nvSpPr>
        <p:spPr bwMode="auto">
          <a:xfrm>
            <a:off x="3276600" y="4508500"/>
            <a:ext cx="0" cy="1687513"/>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7" name="Rectangle 1055"/>
          <p:cNvSpPr>
            <a:spLocks noChangeArrowheads="1"/>
          </p:cNvSpPr>
          <p:nvPr/>
        </p:nvSpPr>
        <p:spPr bwMode="blackWhite">
          <a:xfrm>
            <a:off x="6629400" y="1765300"/>
            <a:ext cx="1327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2286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4572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6858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9144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3716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18288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2860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27432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gn="ctr" eaLnBrk="1" hangingPunct="1">
              <a:buClr>
                <a:srgbClr val="FF0000"/>
              </a:buClr>
            </a:pPr>
            <a:r>
              <a:rPr lang="en-US" sz="1800">
                <a:solidFill>
                  <a:schemeClr val="bg1"/>
                </a:solidFill>
              </a:rPr>
              <a:t>YY Format</a:t>
            </a:r>
          </a:p>
        </p:txBody>
      </p:sp>
      <p:sp>
        <p:nvSpPr>
          <p:cNvPr id="50208" name="Rectangle 1056"/>
          <p:cNvSpPr>
            <a:spLocks noChangeArrowheads="1"/>
          </p:cNvSpPr>
          <p:nvPr/>
        </p:nvSpPr>
        <p:spPr bwMode="blackWhite">
          <a:xfrm>
            <a:off x="5181600" y="1752600"/>
            <a:ext cx="13525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2286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4572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6858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9144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3716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18288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2860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27432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gn="ctr">
              <a:lnSpc>
                <a:spcPct val="110000"/>
              </a:lnSpc>
              <a:spcBef>
                <a:spcPct val="0"/>
              </a:spcBef>
              <a:buClrTx/>
              <a:buFontTx/>
              <a:buNone/>
            </a:pPr>
            <a:r>
              <a:rPr lang="en-US" sz="1800">
                <a:solidFill>
                  <a:schemeClr val="bg1"/>
                </a:solidFill>
              </a:rPr>
              <a:t>RR Format</a:t>
            </a:r>
          </a:p>
        </p:txBody>
      </p:sp>
      <p:sp>
        <p:nvSpPr>
          <p:cNvPr id="50209" name="Rectangle 1057"/>
          <p:cNvSpPr>
            <a:spLocks noChangeArrowheads="1"/>
          </p:cNvSpPr>
          <p:nvPr/>
        </p:nvSpPr>
        <p:spPr bwMode="blackWhite">
          <a:xfrm>
            <a:off x="3048000" y="1752600"/>
            <a:ext cx="17589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2286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4572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6858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9144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3716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18288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2860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27432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gn="ctr">
              <a:lnSpc>
                <a:spcPct val="110000"/>
              </a:lnSpc>
              <a:spcBef>
                <a:spcPct val="0"/>
              </a:spcBef>
              <a:buClrTx/>
              <a:buFontTx/>
              <a:buNone/>
            </a:pPr>
            <a:r>
              <a:rPr lang="en-US" sz="1800">
                <a:solidFill>
                  <a:schemeClr val="bg1"/>
                </a:solidFill>
              </a:rPr>
              <a:t>Specified Date</a:t>
            </a:r>
          </a:p>
        </p:txBody>
      </p:sp>
      <p:sp>
        <p:nvSpPr>
          <p:cNvPr id="50210" name="Line 1058"/>
          <p:cNvSpPr>
            <a:spLocks noChangeShapeType="1"/>
          </p:cNvSpPr>
          <p:nvPr/>
        </p:nvSpPr>
        <p:spPr bwMode="blackWhite">
          <a:xfrm>
            <a:off x="2905125" y="1752600"/>
            <a:ext cx="0" cy="3810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1" name="Line 1059"/>
          <p:cNvSpPr>
            <a:spLocks noChangeShapeType="1"/>
          </p:cNvSpPr>
          <p:nvPr/>
        </p:nvSpPr>
        <p:spPr bwMode="blackWhite">
          <a:xfrm>
            <a:off x="5162550" y="1752600"/>
            <a:ext cx="0" cy="3810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2" name="Line 1060"/>
          <p:cNvSpPr>
            <a:spLocks noChangeShapeType="1"/>
          </p:cNvSpPr>
          <p:nvPr/>
        </p:nvSpPr>
        <p:spPr bwMode="blackWhite">
          <a:xfrm>
            <a:off x="6619875" y="1752600"/>
            <a:ext cx="0" cy="3810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3" name="Rectangle 1061"/>
          <p:cNvSpPr>
            <a:spLocks noChangeArrowheads="1"/>
          </p:cNvSpPr>
          <p:nvPr/>
        </p:nvSpPr>
        <p:spPr bwMode="auto">
          <a:xfrm>
            <a:off x="876300" y="1778000"/>
            <a:ext cx="15684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2286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4572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6858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9144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3716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18288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2860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27432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gn="ctr">
              <a:lnSpc>
                <a:spcPct val="110000"/>
              </a:lnSpc>
              <a:spcBef>
                <a:spcPct val="0"/>
              </a:spcBef>
              <a:buClrTx/>
              <a:buFontTx/>
              <a:buNone/>
            </a:pPr>
            <a:r>
              <a:rPr lang="en-US" sz="1800">
                <a:solidFill>
                  <a:schemeClr val="bg1"/>
                </a:solidFill>
              </a:rPr>
              <a:t>Current Year</a:t>
            </a:r>
          </a:p>
        </p:txBody>
      </p:sp>
      <p:sp>
        <p:nvSpPr>
          <p:cNvPr id="2" name="Footer Placeholder 1"/>
          <p:cNvSpPr>
            <a:spLocks noGrp="1"/>
          </p:cNvSpPr>
          <p:nvPr>
            <p:ph type="ftr" sz="quarter" idx="11"/>
          </p:nvPr>
        </p:nvSpPr>
        <p:spPr/>
        <p:txBody>
          <a:bodyPr/>
          <a:lstStyle/>
          <a:p>
            <a:r>
              <a:rPr lang="en-IN" smtClean="0"/>
              <a:t>Prof. Dr. Senthil Kumar N, SCORE, VIT</a:t>
            </a:r>
            <a:endParaRPr lang="en-IN"/>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Grp="1" noChangeArrowheads="1"/>
          </p:cNvSpPr>
          <p:nvPr>
            <p:ph type="title"/>
          </p:nvPr>
        </p:nvSpPr>
        <p:spPr/>
        <p:txBody>
          <a:bodyPr/>
          <a:lstStyle/>
          <a:p>
            <a:pPr eaLnBrk="1" hangingPunct="1"/>
            <a:r>
              <a:rPr lang="en-US" smtClean="0"/>
              <a:t>Using the </a:t>
            </a:r>
            <a:r>
              <a:rPr lang="en-US" smtClean="0">
                <a:latin typeface="Courier New" panose="02070309020205020404" pitchFamily="49" charset="0"/>
              </a:rPr>
              <a:t>SYSDATE</a:t>
            </a:r>
            <a:r>
              <a:rPr lang="en-US" smtClean="0"/>
              <a:t> Function</a:t>
            </a:r>
          </a:p>
        </p:txBody>
      </p:sp>
      <p:sp>
        <p:nvSpPr>
          <p:cNvPr id="54275" name="Rectangle 5"/>
          <p:cNvSpPr>
            <a:spLocks noGrp="1" noChangeArrowheads="1"/>
          </p:cNvSpPr>
          <p:nvPr>
            <p:ph idx="1"/>
          </p:nvPr>
        </p:nvSpPr>
        <p:spPr>
          <a:xfrm>
            <a:off x="609600" y="1449388"/>
            <a:ext cx="7918450" cy="1163637"/>
          </a:xfrm>
        </p:spPr>
        <p:txBody>
          <a:bodyPr>
            <a:normAutofit fontScale="85000" lnSpcReduction="20000"/>
          </a:bodyPr>
          <a:lstStyle/>
          <a:p>
            <a:pPr eaLnBrk="1" hangingPunct="1"/>
            <a:r>
              <a:rPr lang="en-US" smtClean="0">
                <a:latin typeface="Courier New" panose="02070309020205020404" pitchFamily="49" charset="0"/>
              </a:rPr>
              <a:t>SYSDATE</a:t>
            </a:r>
            <a:r>
              <a:rPr lang="en-US" smtClean="0"/>
              <a:t> is a function that returns:</a:t>
            </a:r>
          </a:p>
          <a:p>
            <a:pPr lvl="1" eaLnBrk="1" hangingPunct="1"/>
            <a:r>
              <a:rPr lang="en-US" smtClean="0"/>
              <a:t>Date</a:t>
            </a:r>
          </a:p>
          <a:p>
            <a:pPr lvl="1" eaLnBrk="1" hangingPunct="1"/>
            <a:r>
              <a:rPr lang="en-US" smtClean="0"/>
              <a:t>Time</a:t>
            </a:r>
          </a:p>
        </p:txBody>
      </p:sp>
      <p:sp>
        <p:nvSpPr>
          <p:cNvPr id="343047" name="Rectangle 7"/>
          <p:cNvSpPr>
            <a:spLocks noChangeArrowheads="1"/>
          </p:cNvSpPr>
          <p:nvPr/>
        </p:nvSpPr>
        <p:spPr bwMode="blackGray">
          <a:xfrm>
            <a:off x="685800" y="2819400"/>
            <a:ext cx="7364413" cy="88741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a:defRPr/>
            </a:pPr>
            <a:r>
              <a:rPr lang="en-US" sz="1800" smtClean="0">
                <a:solidFill>
                  <a:srgbClr val="000000"/>
                </a:solidFill>
                <a:latin typeface="Courier New" panose="02070309020205020404" pitchFamily="49" charset="0"/>
              </a:rPr>
              <a:t>SELECT sysdate</a:t>
            </a:r>
          </a:p>
          <a:p>
            <a:pPr>
              <a:defRPr/>
            </a:pPr>
            <a:r>
              <a:rPr lang="en-US" sz="1800" smtClean="0">
                <a:solidFill>
                  <a:srgbClr val="000000"/>
                </a:solidFill>
                <a:latin typeface="Courier New" panose="02070309020205020404" pitchFamily="49" charset="0"/>
              </a:rPr>
              <a:t>FROM   dual</a:t>
            </a:r>
            <a:r>
              <a:rPr lang="en-US" sz="1800" smtClean="0">
                <a:solidFill>
                  <a:srgbClr val="000000"/>
                </a:solidFill>
                <a:effectLst>
                  <a:outerShdw blurRad="38100" dist="38100" dir="2700000" algn="tl">
                    <a:srgbClr val="FFFFFF"/>
                  </a:outerShdw>
                </a:effectLst>
                <a:latin typeface="Courier New" panose="02070309020205020404" pitchFamily="49" charset="0"/>
              </a:rPr>
              <a:t>;</a:t>
            </a:r>
          </a:p>
        </p:txBody>
      </p:sp>
      <p:pic>
        <p:nvPicPr>
          <p:cNvPr id="54277" name="Picture 8" descr="C:\project-SQLFund1\images\img-03-19.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685800" y="3962400"/>
            <a:ext cx="1325563"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IN" smtClean="0"/>
              <a:t>Prof. Dr. Senthil Kumar N, SCORE, VIT</a:t>
            </a:r>
            <a:endParaRPr lang="en-IN"/>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ChangeArrowheads="1"/>
          </p:cNvSpPr>
          <p:nvPr>
            <p:ph type="title"/>
          </p:nvPr>
        </p:nvSpPr>
        <p:spPr/>
        <p:txBody>
          <a:bodyPr/>
          <a:lstStyle/>
          <a:p>
            <a:pPr eaLnBrk="1" hangingPunct="1"/>
            <a:r>
              <a:rPr lang="en-US" smtClean="0"/>
              <a:t>Arithmetic with Dates</a:t>
            </a:r>
          </a:p>
        </p:txBody>
      </p:sp>
      <p:sp>
        <p:nvSpPr>
          <p:cNvPr id="56323" name="Rectangle 5"/>
          <p:cNvSpPr>
            <a:spLocks noGrp="1" noChangeArrowheads="1"/>
          </p:cNvSpPr>
          <p:nvPr>
            <p:ph idx="1"/>
          </p:nvPr>
        </p:nvSpPr>
        <p:spPr/>
        <p:txBody>
          <a:bodyPr/>
          <a:lstStyle/>
          <a:p>
            <a:pPr lvl="1" eaLnBrk="1" hangingPunct="1"/>
            <a:r>
              <a:rPr lang="en-US" smtClean="0"/>
              <a:t>Add or subtract a number to or from a date for a resultant date value.</a:t>
            </a:r>
          </a:p>
          <a:p>
            <a:pPr lvl="1" eaLnBrk="1" hangingPunct="1"/>
            <a:r>
              <a:rPr lang="en-US" smtClean="0"/>
              <a:t>Subtract two dates to find the number of days between those dates.</a:t>
            </a:r>
          </a:p>
          <a:p>
            <a:pPr lvl="1" eaLnBrk="1" hangingPunct="1"/>
            <a:r>
              <a:rPr lang="en-US" smtClean="0"/>
              <a:t>Add hours to a date by dividing the number of hours by 24.</a:t>
            </a:r>
          </a:p>
        </p:txBody>
      </p:sp>
      <p:sp>
        <p:nvSpPr>
          <p:cNvPr id="2" name="Footer Placeholder 1"/>
          <p:cNvSpPr>
            <a:spLocks noGrp="1"/>
          </p:cNvSpPr>
          <p:nvPr>
            <p:ph type="ftr" sz="quarter" idx="11"/>
          </p:nvPr>
        </p:nvSpPr>
        <p:spPr/>
        <p:txBody>
          <a:bodyPr/>
          <a:lstStyle/>
          <a:p>
            <a:r>
              <a:rPr lang="en-IN" smtClean="0"/>
              <a:t>Prof. Dr. Senthil Kumar N, SCORE, VIT</a:t>
            </a:r>
            <a:endParaRPr lang="en-IN"/>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8" descr="C:\project-SQLFund1\images\img-03-2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209800" y="3124200"/>
            <a:ext cx="4435475"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1" name="Rectangle 2"/>
          <p:cNvSpPr>
            <a:spLocks noChangeArrowheads="1"/>
          </p:cNvSpPr>
          <p:nvPr/>
        </p:nvSpPr>
        <p:spPr bwMode="blackGray">
          <a:xfrm>
            <a:off x="857250" y="1851025"/>
            <a:ext cx="7364413" cy="88741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a:solidFill>
                  <a:schemeClr val="tx1"/>
                </a:solidFill>
                <a:latin typeface="Arial" panose="020B0604020202020204" pitchFamily="34" charset="0"/>
              </a:defRPr>
            </a:lvl1pPr>
            <a:lvl2pPr marL="339725" indent="-225425">
              <a:spcBef>
                <a:spcPct val="20000"/>
              </a:spcBef>
              <a:buClr>
                <a:srgbClr val="FF0000"/>
              </a:buClr>
              <a:buFont typeface="Arial" panose="020B0604020202020204" pitchFamily="34" charset="0"/>
              <a:buChar char="•"/>
              <a:tabLst>
                <a:tab pos="1200150" algn="l"/>
              </a:tabLst>
              <a:defRPr sz="2200">
                <a:solidFill>
                  <a:schemeClr val="tx1"/>
                </a:solidFill>
                <a:latin typeface="Arial" panose="020B0604020202020204" pitchFamily="34" charset="0"/>
              </a:defRPr>
            </a:lvl2pPr>
            <a:lvl3pPr marL="909638" indent="-331788">
              <a:spcBef>
                <a:spcPct val="20000"/>
              </a:spcBef>
              <a:buClr>
                <a:srgbClr val="FF0000"/>
              </a:buClr>
              <a:buFont typeface="Arial" panose="020B0604020202020204" pitchFamily="34" charset="0"/>
              <a:buChar char="–"/>
              <a:tabLst>
                <a:tab pos="1200150" algn="l"/>
              </a:tabLst>
              <a:defRPr sz="2000">
                <a:solidFill>
                  <a:schemeClr val="tx1"/>
                </a:solidFill>
                <a:latin typeface="Arial" panose="020B0604020202020204" pitchFamily="34" charset="0"/>
              </a:defRPr>
            </a:lvl3pPr>
            <a:lvl4pPr marL="1255713" indent="-231775">
              <a:spcBef>
                <a:spcPct val="20000"/>
              </a:spcBef>
              <a:buClr>
                <a:schemeClr val="accent2"/>
              </a:buClr>
              <a:buSzPct val="45000"/>
              <a:buFont typeface="Arial" panose="020B0604020202020204" pitchFamily="34" charset="0"/>
              <a:buChar char="—"/>
              <a:tabLst>
                <a:tab pos="1200150" algn="l"/>
              </a:tabLst>
              <a:defRPr>
                <a:solidFill>
                  <a:schemeClr val="tx1"/>
                </a:solidFill>
                <a:latin typeface="Arial" panose="020B0604020202020204" pitchFamily="34" charset="0"/>
              </a:defRPr>
            </a:lvl4pPr>
            <a:lvl5pPr marL="1601788" indent="-230188">
              <a:spcBef>
                <a:spcPct val="20000"/>
              </a:spcBef>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5pPr>
            <a:lvl6pPr marL="20589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6pPr>
            <a:lvl7pPr marL="25161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7pPr>
            <a:lvl8pPr marL="29733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8pPr>
            <a:lvl9pPr marL="34305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9pPr>
          </a:lstStyle>
          <a:p>
            <a:pPr>
              <a:spcBef>
                <a:spcPct val="0"/>
              </a:spcBef>
              <a:buClrTx/>
              <a:buFontTx/>
              <a:buNone/>
            </a:pPr>
            <a:r>
              <a:rPr lang="en-US" sz="1800">
                <a:solidFill>
                  <a:srgbClr val="000000"/>
                </a:solidFill>
                <a:latin typeface="Courier New" panose="02070309020205020404" pitchFamily="49" charset="0"/>
              </a:rPr>
              <a:t>SELECT last_name, (SYSDATE-hire_date)/7 AS WEEKS</a:t>
            </a:r>
          </a:p>
          <a:p>
            <a:pPr>
              <a:spcBef>
                <a:spcPct val="0"/>
              </a:spcBef>
              <a:buClrTx/>
              <a:buFontTx/>
              <a:buNone/>
            </a:pPr>
            <a:r>
              <a:rPr lang="en-US" sz="1800">
                <a:solidFill>
                  <a:srgbClr val="000000"/>
                </a:solidFill>
                <a:latin typeface="Courier New" panose="02070309020205020404" pitchFamily="49" charset="0"/>
              </a:rPr>
              <a:t>FROM   employees</a:t>
            </a:r>
          </a:p>
          <a:p>
            <a:pPr>
              <a:spcBef>
                <a:spcPct val="0"/>
              </a:spcBef>
              <a:buClrTx/>
              <a:buFontTx/>
              <a:buNone/>
            </a:pPr>
            <a:r>
              <a:rPr lang="en-US" sz="1800">
                <a:solidFill>
                  <a:srgbClr val="000000"/>
                </a:solidFill>
                <a:latin typeface="Courier New" panose="02070309020205020404" pitchFamily="49" charset="0"/>
              </a:rPr>
              <a:t>WHERE  department_id = 90;</a:t>
            </a:r>
          </a:p>
        </p:txBody>
      </p:sp>
      <p:sp>
        <p:nvSpPr>
          <p:cNvPr id="58372" name="Rectangle 4"/>
          <p:cNvSpPr>
            <a:spLocks noGrp="1" noChangeArrowheads="1"/>
          </p:cNvSpPr>
          <p:nvPr>
            <p:ph type="title"/>
          </p:nvPr>
        </p:nvSpPr>
        <p:spPr/>
        <p:txBody>
          <a:bodyPr/>
          <a:lstStyle/>
          <a:p>
            <a:pPr eaLnBrk="1" hangingPunct="1"/>
            <a:r>
              <a:rPr lang="en-US" smtClean="0"/>
              <a:t>Using Arithmetic Operators</a:t>
            </a:r>
            <a:br>
              <a:rPr lang="en-US" smtClean="0"/>
            </a:br>
            <a:r>
              <a:rPr lang="en-US" smtClean="0"/>
              <a:t>with Dates</a:t>
            </a:r>
          </a:p>
        </p:txBody>
      </p:sp>
      <p:sp>
        <p:nvSpPr>
          <p:cNvPr id="58373" name="Rectangle 5"/>
          <p:cNvSpPr>
            <a:spLocks noChangeArrowheads="1"/>
          </p:cNvSpPr>
          <p:nvPr/>
        </p:nvSpPr>
        <p:spPr bwMode="gray">
          <a:xfrm>
            <a:off x="3375025" y="1887538"/>
            <a:ext cx="4173538" cy="325437"/>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sp>
        <p:nvSpPr>
          <p:cNvPr id="58374" name="Rectangle 6"/>
          <p:cNvSpPr>
            <a:spLocks noChangeArrowheads="1"/>
          </p:cNvSpPr>
          <p:nvPr/>
        </p:nvSpPr>
        <p:spPr bwMode="gray">
          <a:xfrm>
            <a:off x="3733800" y="3124200"/>
            <a:ext cx="2895600" cy="9906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sp>
        <p:nvSpPr>
          <p:cNvPr id="2" name="Footer Placeholder 1"/>
          <p:cNvSpPr>
            <a:spLocks noGrp="1"/>
          </p:cNvSpPr>
          <p:nvPr>
            <p:ph type="ftr" sz="quarter" idx="11"/>
          </p:nvPr>
        </p:nvSpPr>
        <p:spPr/>
        <p:txBody>
          <a:bodyPr/>
          <a:lstStyle/>
          <a:p>
            <a:r>
              <a:rPr lang="en-IN" smtClean="0"/>
              <a:t>Prof. Dr. Senthil Kumar N, SCORE, VIT</a:t>
            </a:r>
            <a:endParaRPr lang="en-IN"/>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dirty="0" smtClean="0"/>
              <a:t>SQL Functions</a:t>
            </a:r>
          </a:p>
        </p:txBody>
      </p:sp>
      <p:sp>
        <p:nvSpPr>
          <p:cNvPr id="13315" name="Rectangle 3"/>
          <p:cNvSpPr>
            <a:spLocks noChangeArrowheads="1"/>
          </p:cNvSpPr>
          <p:nvPr/>
        </p:nvSpPr>
        <p:spPr bwMode="blackWhite">
          <a:xfrm>
            <a:off x="3368675" y="2124075"/>
            <a:ext cx="2351088" cy="931863"/>
          </a:xfrm>
          <a:prstGeom prst="rect">
            <a:avLst/>
          </a:prstGeom>
          <a:solidFill>
            <a:srgbClr val="FF66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spcBef>
                <a:spcPct val="0"/>
              </a:spcBef>
              <a:buClrTx/>
              <a:buFontTx/>
              <a:buNone/>
            </a:pPr>
            <a:r>
              <a:rPr lang="en-US"/>
              <a:t>Function</a:t>
            </a:r>
          </a:p>
        </p:txBody>
      </p:sp>
      <p:sp>
        <p:nvSpPr>
          <p:cNvPr id="13316" name="Rectangle 4"/>
          <p:cNvSpPr>
            <a:spLocks noChangeArrowheads="1"/>
          </p:cNvSpPr>
          <p:nvPr/>
        </p:nvSpPr>
        <p:spPr bwMode="auto">
          <a:xfrm>
            <a:off x="1490663" y="1819275"/>
            <a:ext cx="74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FontTx/>
              <a:buNone/>
            </a:pPr>
            <a:r>
              <a:rPr lang="en-US"/>
              <a:t>Input</a:t>
            </a:r>
          </a:p>
        </p:txBody>
      </p:sp>
      <p:sp>
        <p:nvSpPr>
          <p:cNvPr id="13317" name="Freeform 5"/>
          <p:cNvSpPr>
            <a:spLocks/>
          </p:cNvSpPr>
          <p:nvPr/>
        </p:nvSpPr>
        <p:spPr bwMode="auto">
          <a:xfrm>
            <a:off x="1871663" y="2295525"/>
            <a:ext cx="1490662" cy="887413"/>
          </a:xfrm>
          <a:custGeom>
            <a:avLst/>
            <a:gdLst>
              <a:gd name="T0" fmla="*/ 0 w 939"/>
              <a:gd name="T1" fmla="*/ 885825 h 559"/>
              <a:gd name="T2" fmla="*/ 0 w 939"/>
              <a:gd name="T3" fmla="*/ 0 h 559"/>
              <a:gd name="T4" fmla="*/ 1489075 w 939"/>
              <a:gd name="T5" fmla="*/ 0 h 559"/>
              <a:gd name="T6" fmla="*/ 0 60000 65536"/>
              <a:gd name="T7" fmla="*/ 0 60000 65536"/>
              <a:gd name="T8" fmla="*/ 0 60000 65536"/>
            </a:gdLst>
            <a:ahLst/>
            <a:cxnLst>
              <a:cxn ang="T6">
                <a:pos x="T0" y="T1"/>
              </a:cxn>
              <a:cxn ang="T7">
                <a:pos x="T2" y="T3"/>
              </a:cxn>
              <a:cxn ang="T8">
                <a:pos x="T4" y="T5"/>
              </a:cxn>
            </a:cxnLst>
            <a:rect l="0" t="0" r="r" b="b"/>
            <a:pathLst>
              <a:path w="939" h="559">
                <a:moveTo>
                  <a:pt x="0" y="558"/>
                </a:moveTo>
                <a:lnTo>
                  <a:pt x="0" y="0"/>
                </a:lnTo>
                <a:lnTo>
                  <a:pt x="938" y="0"/>
                </a:lnTo>
              </a:path>
            </a:pathLst>
          </a:custGeom>
          <a:noFill/>
          <a:ln w="28575" cap="rnd"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8" name="Freeform 6"/>
          <p:cNvSpPr>
            <a:spLocks/>
          </p:cNvSpPr>
          <p:nvPr/>
        </p:nvSpPr>
        <p:spPr bwMode="auto">
          <a:xfrm>
            <a:off x="2709863" y="2819400"/>
            <a:ext cx="652462" cy="2078038"/>
          </a:xfrm>
          <a:custGeom>
            <a:avLst/>
            <a:gdLst>
              <a:gd name="T0" fmla="*/ 0 w 411"/>
              <a:gd name="T1" fmla="*/ 2076450 h 1309"/>
              <a:gd name="T2" fmla="*/ 0 w 411"/>
              <a:gd name="T3" fmla="*/ 0 h 1309"/>
              <a:gd name="T4" fmla="*/ 650875 w 411"/>
              <a:gd name="T5" fmla="*/ 0 h 1309"/>
              <a:gd name="T6" fmla="*/ 0 60000 65536"/>
              <a:gd name="T7" fmla="*/ 0 60000 65536"/>
              <a:gd name="T8" fmla="*/ 0 60000 65536"/>
            </a:gdLst>
            <a:ahLst/>
            <a:cxnLst>
              <a:cxn ang="T6">
                <a:pos x="T0" y="T1"/>
              </a:cxn>
              <a:cxn ang="T7">
                <a:pos x="T2" y="T3"/>
              </a:cxn>
              <a:cxn ang="T8">
                <a:pos x="T4" y="T5"/>
              </a:cxn>
            </a:cxnLst>
            <a:rect l="0" t="0" r="r" b="b"/>
            <a:pathLst>
              <a:path w="411" h="1309">
                <a:moveTo>
                  <a:pt x="0" y="1308"/>
                </a:moveTo>
                <a:lnTo>
                  <a:pt x="0" y="0"/>
                </a:lnTo>
                <a:lnTo>
                  <a:pt x="410" y="0"/>
                </a:lnTo>
              </a:path>
            </a:pathLst>
          </a:custGeom>
          <a:noFill/>
          <a:ln w="28575" cap="rnd"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9" name="Freeform 7"/>
          <p:cNvSpPr>
            <a:spLocks/>
          </p:cNvSpPr>
          <p:nvPr/>
        </p:nvSpPr>
        <p:spPr bwMode="auto">
          <a:xfrm>
            <a:off x="2290763" y="2552700"/>
            <a:ext cx="1071562" cy="1182688"/>
          </a:xfrm>
          <a:custGeom>
            <a:avLst/>
            <a:gdLst>
              <a:gd name="T0" fmla="*/ 0 w 675"/>
              <a:gd name="T1" fmla="*/ 1181100 h 745"/>
              <a:gd name="T2" fmla="*/ 0 w 675"/>
              <a:gd name="T3" fmla="*/ 0 h 745"/>
              <a:gd name="T4" fmla="*/ 1069975 w 675"/>
              <a:gd name="T5" fmla="*/ 0 h 745"/>
              <a:gd name="T6" fmla="*/ 0 60000 65536"/>
              <a:gd name="T7" fmla="*/ 0 60000 65536"/>
              <a:gd name="T8" fmla="*/ 0 60000 65536"/>
            </a:gdLst>
            <a:ahLst/>
            <a:cxnLst>
              <a:cxn ang="T6">
                <a:pos x="T0" y="T1"/>
              </a:cxn>
              <a:cxn ang="T7">
                <a:pos x="T2" y="T3"/>
              </a:cxn>
              <a:cxn ang="T8">
                <a:pos x="T4" y="T5"/>
              </a:cxn>
            </a:cxnLst>
            <a:rect l="0" t="0" r="r" b="b"/>
            <a:pathLst>
              <a:path w="675" h="745">
                <a:moveTo>
                  <a:pt x="0" y="744"/>
                </a:moveTo>
                <a:lnTo>
                  <a:pt x="0" y="0"/>
                </a:lnTo>
                <a:lnTo>
                  <a:pt x="674" y="0"/>
                </a:lnTo>
              </a:path>
            </a:pathLst>
          </a:custGeom>
          <a:noFill/>
          <a:ln w="28575" cap="rnd"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0" name="Rectangle 8"/>
          <p:cNvSpPr>
            <a:spLocks noChangeArrowheads="1"/>
          </p:cNvSpPr>
          <p:nvPr/>
        </p:nvSpPr>
        <p:spPr bwMode="blackWhite">
          <a:xfrm>
            <a:off x="1233488" y="3024188"/>
            <a:ext cx="890587" cy="527050"/>
          </a:xfrm>
          <a:prstGeom prst="rect">
            <a:avLst/>
          </a:prstGeom>
          <a:solidFill>
            <a:srgbClr val="99CC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2238" tIns="61913" rIns="122238" bIns="61913" anchor="ctr"/>
          <a:lstStyle>
            <a:lvl1pPr defTabSz="1620838">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609600" indent="-225425" defTabSz="1620838">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1217613" indent="-331788" defTabSz="1620838">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825625" indent="-231775" defTabSz="1620838">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2433638" indent="-230188" defTabSz="1620838">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890838" indent="-230188" defTabSz="1620838"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3348038" indent="-230188" defTabSz="1620838"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805238" indent="-230188" defTabSz="1620838"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4262438" indent="-230188" defTabSz="1620838"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gn="ctr">
              <a:spcBef>
                <a:spcPct val="0"/>
              </a:spcBef>
              <a:buClrTx/>
              <a:buFontTx/>
              <a:buNone/>
            </a:pPr>
            <a:r>
              <a:rPr lang="en-US" sz="1800"/>
              <a:t>arg 1</a:t>
            </a:r>
          </a:p>
        </p:txBody>
      </p:sp>
      <p:sp>
        <p:nvSpPr>
          <p:cNvPr id="13321" name="Rectangle 9"/>
          <p:cNvSpPr>
            <a:spLocks noChangeArrowheads="1"/>
          </p:cNvSpPr>
          <p:nvPr/>
        </p:nvSpPr>
        <p:spPr bwMode="blackWhite">
          <a:xfrm>
            <a:off x="1698625" y="3663950"/>
            <a:ext cx="889000" cy="525463"/>
          </a:xfrm>
          <a:prstGeom prst="rect">
            <a:avLst/>
          </a:prstGeom>
          <a:solidFill>
            <a:srgbClr val="99CC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2238" tIns="61913" rIns="122238" bIns="61913" anchor="ctr"/>
          <a:lstStyle>
            <a:lvl1pPr defTabSz="1620838">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609600" indent="-225425" defTabSz="1620838">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1217613" indent="-331788" defTabSz="1620838">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825625" indent="-231775" defTabSz="1620838">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2433638" indent="-230188" defTabSz="1620838">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890838" indent="-230188" defTabSz="1620838"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3348038" indent="-230188" defTabSz="1620838"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805238" indent="-230188" defTabSz="1620838"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4262438" indent="-230188" defTabSz="1620838"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gn="ctr">
              <a:spcBef>
                <a:spcPct val="0"/>
              </a:spcBef>
              <a:buClrTx/>
              <a:buFontTx/>
              <a:buNone/>
            </a:pPr>
            <a:r>
              <a:rPr lang="en-US" sz="1800"/>
              <a:t>arg 2</a:t>
            </a:r>
          </a:p>
        </p:txBody>
      </p:sp>
      <p:sp>
        <p:nvSpPr>
          <p:cNvPr id="13322" name="Rectangle 10"/>
          <p:cNvSpPr>
            <a:spLocks noChangeArrowheads="1"/>
          </p:cNvSpPr>
          <p:nvPr/>
        </p:nvSpPr>
        <p:spPr bwMode="blackWhite">
          <a:xfrm>
            <a:off x="2219325" y="4838700"/>
            <a:ext cx="890588" cy="525463"/>
          </a:xfrm>
          <a:prstGeom prst="rect">
            <a:avLst/>
          </a:prstGeom>
          <a:solidFill>
            <a:srgbClr val="99CC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2238" tIns="61913" rIns="122238" bIns="61913" anchor="ctr"/>
          <a:lstStyle>
            <a:lvl1pPr defTabSz="1620838">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609600" indent="-225425" defTabSz="1620838">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1217613" indent="-331788" defTabSz="1620838">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825625" indent="-231775" defTabSz="1620838">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2433638" indent="-230188" defTabSz="1620838">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890838" indent="-230188" defTabSz="1620838"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3348038" indent="-230188" defTabSz="1620838"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805238" indent="-230188" defTabSz="1620838"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4262438" indent="-230188" defTabSz="1620838"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gn="ctr">
              <a:spcBef>
                <a:spcPct val="0"/>
              </a:spcBef>
              <a:buClrTx/>
              <a:buFontTx/>
              <a:buNone/>
            </a:pPr>
            <a:r>
              <a:rPr lang="en-US" sz="1800"/>
              <a:t>arg n</a:t>
            </a:r>
          </a:p>
        </p:txBody>
      </p:sp>
      <p:grpSp>
        <p:nvGrpSpPr>
          <p:cNvPr id="13323" name="Group 11"/>
          <p:cNvGrpSpPr>
            <a:grpSpLocks/>
          </p:cNvGrpSpPr>
          <p:nvPr/>
        </p:nvGrpSpPr>
        <p:grpSpPr bwMode="auto">
          <a:xfrm>
            <a:off x="2105025" y="4308475"/>
            <a:ext cx="403225" cy="423863"/>
            <a:chOff x="1323" y="2642"/>
            <a:chExt cx="254" cy="267"/>
          </a:xfrm>
        </p:grpSpPr>
        <p:sp>
          <p:nvSpPr>
            <p:cNvPr id="13328" name="Rectangle 12"/>
            <p:cNvSpPr>
              <a:spLocks noChangeArrowheads="1"/>
            </p:cNvSpPr>
            <p:nvPr/>
          </p:nvSpPr>
          <p:spPr bwMode="blackWhite">
            <a:xfrm>
              <a:off x="1323" y="2642"/>
              <a:ext cx="62" cy="74"/>
            </a:xfrm>
            <a:prstGeom prst="rect">
              <a:avLst/>
            </a:prstGeom>
            <a:solidFill>
              <a:srgbClr val="99CC00"/>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sp>
          <p:nvSpPr>
            <p:cNvPr id="13329" name="Rectangle 13"/>
            <p:cNvSpPr>
              <a:spLocks noChangeArrowheads="1"/>
            </p:cNvSpPr>
            <p:nvPr/>
          </p:nvSpPr>
          <p:spPr bwMode="blackWhite">
            <a:xfrm>
              <a:off x="1417" y="2737"/>
              <a:ext cx="63" cy="75"/>
            </a:xfrm>
            <a:prstGeom prst="rect">
              <a:avLst/>
            </a:prstGeom>
            <a:solidFill>
              <a:srgbClr val="99CC00"/>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sp>
          <p:nvSpPr>
            <p:cNvPr id="13330" name="Rectangle 14"/>
            <p:cNvSpPr>
              <a:spLocks noChangeArrowheads="1"/>
            </p:cNvSpPr>
            <p:nvPr/>
          </p:nvSpPr>
          <p:spPr bwMode="blackWhite">
            <a:xfrm>
              <a:off x="1514" y="2834"/>
              <a:ext cx="63" cy="75"/>
            </a:xfrm>
            <a:prstGeom prst="rect">
              <a:avLst/>
            </a:prstGeom>
            <a:solidFill>
              <a:srgbClr val="99CC00"/>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grpSp>
      <p:sp>
        <p:nvSpPr>
          <p:cNvPr id="13324" name="Rectangle 15"/>
          <p:cNvSpPr>
            <a:spLocks noChangeArrowheads="1"/>
          </p:cNvSpPr>
          <p:nvPr/>
        </p:nvSpPr>
        <p:spPr bwMode="auto">
          <a:xfrm>
            <a:off x="3257550" y="3086100"/>
            <a:ext cx="2609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spcBef>
                <a:spcPct val="0"/>
              </a:spcBef>
              <a:buClrTx/>
              <a:buFontTx/>
              <a:buNone/>
            </a:pPr>
            <a:r>
              <a:rPr lang="en-US"/>
              <a:t>Function performs action</a:t>
            </a:r>
          </a:p>
        </p:txBody>
      </p:sp>
      <p:sp>
        <p:nvSpPr>
          <p:cNvPr id="13325" name="Freeform 16"/>
          <p:cNvSpPr>
            <a:spLocks/>
          </p:cNvSpPr>
          <p:nvPr/>
        </p:nvSpPr>
        <p:spPr bwMode="auto">
          <a:xfrm>
            <a:off x="5729288" y="2533650"/>
            <a:ext cx="1239837" cy="1262063"/>
          </a:xfrm>
          <a:custGeom>
            <a:avLst/>
            <a:gdLst>
              <a:gd name="T0" fmla="*/ 0 w 781"/>
              <a:gd name="T1" fmla="*/ 0 h 795"/>
              <a:gd name="T2" fmla="*/ 1238250 w 781"/>
              <a:gd name="T3" fmla="*/ 0 h 795"/>
              <a:gd name="T4" fmla="*/ 1238250 w 781"/>
              <a:gd name="T5" fmla="*/ 1260475 h 795"/>
              <a:gd name="T6" fmla="*/ 0 60000 65536"/>
              <a:gd name="T7" fmla="*/ 0 60000 65536"/>
              <a:gd name="T8" fmla="*/ 0 60000 65536"/>
            </a:gdLst>
            <a:ahLst/>
            <a:cxnLst>
              <a:cxn ang="T6">
                <a:pos x="T0" y="T1"/>
              </a:cxn>
              <a:cxn ang="T7">
                <a:pos x="T2" y="T3"/>
              </a:cxn>
              <a:cxn ang="T8">
                <a:pos x="T4" y="T5"/>
              </a:cxn>
            </a:cxnLst>
            <a:rect l="0" t="0" r="r" b="b"/>
            <a:pathLst>
              <a:path w="781" h="795">
                <a:moveTo>
                  <a:pt x="0" y="0"/>
                </a:moveTo>
                <a:lnTo>
                  <a:pt x="780" y="0"/>
                </a:lnTo>
                <a:lnTo>
                  <a:pt x="780" y="794"/>
                </a:lnTo>
              </a:path>
            </a:pathLst>
          </a:custGeom>
          <a:noFill/>
          <a:ln w="28575" cap="rnd"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6" name="Rectangle 17"/>
          <p:cNvSpPr>
            <a:spLocks noChangeArrowheads="1"/>
          </p:cNvSpPr>
          <p:nvPr/>
        </p:nvSpPr>
        <p:spPr bwMode="auto">
          <a:xfrm>
            <a:off x="6496050" y="1819275"/>
            <a:ext cx="933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FontTx/>
              <a:buNone/>
            </a:pPr>
            <a:r>
              <a:rPr lang="en-US"/>
              <a:t>Output</a:t>
            </a:r>
          </a:p>
        </p:txBody>
      </p:sp>
      <p:sp>
        <p:nvSpPr>
          <p:cNvPr id="13327" name="Rectangle 18"/>
          <p:cNvSpPr>
            <a:spLocks noChangeArrowheads="1"/>
          </p:cNvSpPr>
          <p:nvPr/>
        </p:nvSpPr>
        <p:spPr bwMode="blackWhite">
          <a:xfrm>
            <a:off x="6116638" y="3805238"/>
            <a:ext cx="1736725" cy="914400"/>
          </a:xfrm>
          <a:prstGeom prst="rect">
            <a:avLst/>
          </a:prstGeom>
          <a:solidFill>
            <a:srgbClr val="FF99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1620838">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609600" indent="-225425" defTabSz="1620838">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1217613" indent="-331788" defTabSz="1620838">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825625" indent="-231775" defTabSz="1620838">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2433638" indent="-230188" defTabSz="1620838">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890838" indent="-230188" defTabSz="1620838"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3348038" indent="-230188" defTabSz="1620838"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805238" indent="-230188" defTabSz="1620838"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4262438" indent="-230188" defTabSz="1620838"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gn="ctr">
              <a:spcBef>
                <a:spcPct val="0"/>
              </a:spcBef>
              <a:buClrTx/>
              <a:buFontTx/>
              <a:buNone/>
            </a:pPr>
            <a:r>
              <a:rPr lang="en-US" sz="1800"/>
              <a:t>Result</a:t>
            </a:r>
          </a:p>
          <a:p>
            <a:pPr algn="ctr">
              <a:spcBef>
                <a:spcPct val="0"/>
              </a:spcBef>
              <a:buClrTx/>
              <a:buFontTx/>
              <a:buNone/>
            </a:pPr>
            <a:r>
              <a:rPr lang="en-US" sz="1800"/>
              <a:t>value</a:t>
            </a:r>
          </a:p>
        </p:txBody>
      </p:sp>
      <p:sp>
        <p:nvSpPr>
          <p:cNvPr id="2" name="Footer Placeholder 1"/>
          <p:cNvSpPr>
            <a:spLocks noGrp="1"/>
          </p:cNvSpPr>
          <p:nvPr>
            <p:ph type="ftr" sz="quarter" idx="11"/>
          </p:nvPr>
        </p:nvSpPr>
        <p:spPr/>
        <p:txBody>
          <a:bodyPr/>
          <a:lstStyle/>
          <a:p>
            <a:r>
              <a:rPr lang="en-IN" smtClean="0"/>
              <a:t>Prof. Dr. Senthil Kumar N, SCORE, VIT</a:t>
            </a:r>
            <a:endParaRPr lang="en-IN"/>
          </a:p>
        </p:txBody>
      </p:sp>
    </p:spTree>
    <p:extLst>
      <p:ext uri="{BB962C8B-B14F-4D97-AF65-F5344CB8AC3E}">
        <p14:creationId xmlns:p14="http://schemas.microsoft.com/office/powerpoint/2010/main" val="3201784725"/>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mtClean="0"/>
              <a:t>Date-Manipulation Functions</a:t>
            </a:r>
          </a:p>
        </p:txBody>
      </p:sp>
      <p:sp>
        <p:nvSpPr>
          <p:cNvPr id="62467" name="Rectangle 4"/>
          <p:cNvSpPr>
            <a:spLocks noChangeArrowheads="1"/>
          </p:cNvSpPr>
          <p:nvPr/>
        </p:nvSpPr>
        <p:spPr bwMode="blackWhite">
          <a:xfrm>
            <a:off x="3471863" y="2959100"/>
            <a:ext cx="4749800" cy="35083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Bef>
                <a:spcPct val="0"/>
              </a:spcBef>
              <a:buClrTx/>
              <a:buFontTx/>
              <a:buNone/>
            </a:pPr>
            <a:r>
              <a:rPr lang="en-US" sz="1600" b="0">
                <a:solidFill>
                  <a:srgbClr val="000000"/>
                </a:solidFill>
              </a:rPr>
              <a:t>Next day of the date specified</a:t>
            </a:r>
          </a:p>
        </p:txBody>
      </p:sp>
      <p:sp>
        <p:nvSpPr>
          <p:cNvPr id="62468" name="Rectangle 5"/>
          <p:cNvSpPr>
            <a:spLocks noChangeArrowheads="1"/>
          </p:cNvSpPr>
          <p:nvPr/>
        </p:nvSpPr>
        <p:spPr bwMode="blackWhite">
          <a:xfrm>
            <a:off x="857250" y="2959100"/>
            <a:ext cx="2614613" cy="35083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5000"/>
              </a:lnSpc>
              <a:spcBef>
                <a:spcPct val="35000"/>
              </a:spcBef>
              <a:buClrTx/>
              <a:buFontTx/>
              <a:buNone/>
            </a:pPr>
            <a:r>
              <a:rPr lang="en-US" sz="1600" b="0">
                <a:solidFill>
                  <a:srgbClr val="000000"/>
                </a:solidFill>
                <a:latin typeface="Courier New" panose="02070309020205020404" pitchFamily="49" charset="0"/>
              </a:rPr>
              <a:t>NEXT_DAY</a:t>
            </a:r>
          </a:p>
        </p:txBody>
      </p:sp>
      <p:sp>
        <p:nvSpPr>
          <p:cNvPr id="62469" name="Rectangle 6"/>
          <p:cNvSpPr>
            <a:spLocks noChangeArrowheads="1"/>
          </p:cNvSpPr>
          <p:nvPr/>
        </p:nvSpPr>
        <p:spPr bwMode="blackWhite">
          <a:xfrm>
            <a:off x="3471863" y="3309938"/>
            <a:ext cx="4749800" cy="41433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Bef>
                <a:spcPct val="0"/>
              </a:spcBef>
              <a:buClrTx/>
              <a:buFontTx/>
              <a:buNone/>
            </a:pPr>
            <a:r>
              <a:rPr lang="en-US" sz="1600" b="0">
                <a:solidFill>
                  <a:srgbClr val="000000"/>
                </a:solidFill>
              </a:rPr>
              <a:t>Last day of the month</a:t>
            </a:r>
          </a:p>
        </p:txBody>
      </p:sp>
      <p:sp>
        <p:nvSpPr>
          <p:cNvPr id="62470" name="Rectangle 7"/>
          <p:cNvSpPr>
            <a:spLocks noChangeArrowheads="1"/>
          </p:cNvSpPr>
          <p:nvPr/>
        </p:nvSpPr>
        <p:spPr bwMode="blackWhite">
          <a:xfrm>
            <a:off x="857250" y="3309938"/>
            <a:ext cx="2614613" cy="41433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Bef>
                <a:spcPct val="35000"/>
              </a:spcBef>
              <a:buClrTx/>
              <a:buFontTx/>
              <a:buNone/>
            </a:pPr>
            <a:r>
              <a:rPr lang="en-US" sz="1600" b="0">
                <a:solidFill>
                  <a:srgbClr val="000000"/>
                </a:solidFill>
                <a:latin typeface="Courier New" panose="02070309020205020404" pitchFamily="49" charset="0"/>
              </a:rPr>
              <a:t>LAST_DAY</a:t>
            </a:r>
          </a:p>
        </p:txBody>
      </p:sp>
      <p:sp>
        <p:nvSpPr>
          <p:cNvPr id="62471" name="Rectangle 8"/>
          <p:cNvSpPr>
            <a:spLocks noChangeArrowheads="1"/>
          </p:cNvSpPr>
          <p:nvPr/>
        </p:nvSpPr>
        <p:spPr bwMode="blackWhite">
          <a:xfrm>
            <a:off x="3471863" y="3724275"/>
            <a:ext cx="4749800" cy="35083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5000"/>
              </a:lnSpc>
              <a:spcBef>
                <a:spcPct val="35000"/>
              </a:spcBef>
              <a:buClrTx/>
              <a:buFontTx/>
              <a:buNone/>
            </a:pPr>
            <a:r>
              <a:rPr lang="en-US" sz="1600" b="0">
                <a:solidFill>
                  <a:srgbClr val="000000"/>
                </a:solidFill>
              </a:rPr>
              <a:t>Round date</a:t>
            </a:r>
          </a:p>
        </p:txBody>
      </p:sp>
      <p:sp>
        <p:nvSpPr>
          <p:cNvPr id="62472" name="Rectangle 9"/>
          <p:cNvSpPr>
            <a:spLocks noChangeArrowheads="1"/>
          </p:cNvSpPr>
          <p:nvPr/>
        </p:nvSpPr>
        <p:spPr bwMode="blackWhite">
          <a:xfrm>
            <a:off x="857250" y="3724275"/>
            <a:ext cx="2614613" cy="35083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5000"/>
              </a:lnSpc>
              <a:spcBef>
                <a:spcPct val="35000"/>
              </a:spcBef>
              <a:buClrTx/>
              <a:buFontTx/>
              <a:buNone/>
            </a:pPr>
            <a:r>
              <a:rPr lang="en-US" sz="1600" b="0">
                <a:solidFill>
                  <a:srgbClr val="000000"/>
                </a:solidFill>
                <a:latin typeface="Courier New" panose="02070309020205020404" pitchFamily="49" charset="0"/>
              </a:rPr>
              <a:t>ROUND	</a:t>
            </a:r>
          </a:p>
        </p:txBody>
      </p:sp>
      <p:sp>
        <p:nvSpPr>
          <p:cNvPr id="62473" name="Rectangle 10"/>
          <p:cNvSpPr>
            <a:spLocks noChangeArrowheads="1"/>
          </p:cNvSpPr>
          <p:nvPr/>
        </p:nvSpPr>
        <p:spPr bwMode="blackWhite">
          <a:xfrm>
            <a:off x="3471863" y="4075113"/>
            <a:ext cx="4749800" cy="35083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5000"/>
              </a:lnSpc>
              <a:spcBef>
                <a:spcPct val="35000"/>
              </a:spcBef>
              <a:buClrTx/>
              <a:buFontTx/>
              <a:buNone/>
            </a:pPr>
            <a:r>
              <a:rPr lang="en-US" sz="1600" b="0">
                <a:solidFill>
                  <a:srgbClr val="000000"/>
                </a:solidFill>
              </a:rPr>
              <a:t>Truncate date</a:t>
            </a:r>
          </a:p>
        </p:txBody>
      </p:sp>
      <p:sp>
        <p:nvSpPr>
          <p:cNvPr id="62474" name="Rectangle 11"/>
          <p:cNvSpPr>
            <a:spLocks noChangeArrowheads="1"/>
          </p:cNvSpPr>
          <p:nvPr/>
        </p:nvSpPr>
        <p:spPr bwMode="blackWhite">
          <a:xfrm>
            <a:off x="857250" y="4075113"/>
            <a:ext cx="2614613" cy="35083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5000"/>
              </a:lnSpc>
              <a:spcBef>
                <a:spcPct val="35000"/>
              </a:spcBef>
              <a:buClrTx/>
              <a:buFontTx/>
              <a:buNone/>
            </a:pPr>
            <a:r>
              <a:rPr lang="en-US" sz="1600" b="0">
                <a:solidFill>
                  <a:srgbClr val="000000"/>
                </a:solidFill>
                <a:latin typeface="Courier New" panose="02070309020205020404" pitchFamily="49" charset="0"/>
              </a:rPr>
              <a:t>TRUNC</a:t>
            </a:r>
          </a:p>
        </p:txBody>
      </p:sp>
      <p:sp>
        <p:nvSpPr>
          <p:cNvPr id="62475" name="Rectangle 12"/>
          <p:cNvSpPr>
            <a:spLocks noChangeArrowheads="1"/>
          </p:cNvSpPr>
          <p:nvPr/>
        </p:nvSpPr>
        <p:spPr bwMode="blackWhite">
          <a:xfrm>
            <a:off x="3471863" y="2193925"/>
            <a:ext cx="4749800" cy="3825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Bef>
                <a:spcPct val="0"/>
              </a:spcBef>
              <a:buClrTx/>
              <a:buFontTx/>
              <a:buNone/>
            </a:pPr>
            <a:r>
              <a:rPr lang="en-US" sz="1600" b="0">
                <a:solidFill>
                  <a:srgbClr val="000000"/>
                </a:solidFill>
              </a:rPr>
              <a:t>Number of months between two dates</a:t>
            </a:r>
          </a:p>
        </p:txBody>
      </p:sp>
      <p:sp>
        <p:nvSpPr>
          <p:cNvPr id="62476" name="Rectangle 13"/>
          <p:cNvSpPr>
            <a:spLocks noChangeArrowheads="1"/>
          </p:cNvSpPr>
          <p:nvPr/>
        </p:nvSpPr>
        <p:spPr bwMode="blackWhite">
          <a:xfrm>
            <a:off x="857250" y="2193925"/>
            <a:ext cx="2614613" cy="3825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Bef>
                <a:spcPct val="35000"/>
              </a:spcBef>
              <a:buClrTx/>
              <a:buFontTx/>
              <a:buNone/>
            </a:pPr>
            <a:r>
              <a:rPr lang="en-US" sz="1600" b="0">
                <a:solidFill>
                  <a:srgbClr val="000000"/>
                </a:solidFill>
                <a:latin typeface="Courier New" panose="02070309020205020404" pitchFamily="49" charset="0"/>
              </a:rPr>
              <a:t>MONTHS_BETWEEN</a:t>
            </a:r>
          </a:p>
        </p:txBody>
      </p:sp>
      <p:sp>
        <p:nvSpPr>
          <p:cNvPr id="62477" name="Rectangle 14"/>
          <p:cNvSpPr>
            <a:spLocks noChangeArrowheads="1"/>
          </p:cNvSpPr>
          <p:nvPr/>
        </p:nvSpPr>
        <p:spPr bwMode="blackWhite">
          <a:xfrm>
            <a:off x="3471863" y="2576513"/>
            <a:ext cx="4749800" cy="38258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Bef>
                <a:spcPct val="0"/>
              </a:spcBef>
              <a:buClrTx/>
              <a:buFontTx/>
              <a:buNone/>
            </a:pPr>
            <a:r>
              <a:rPr lang="en-US" sz="1600" b="0">
                <a:solidFill>
                  <a:srgbClr val="000000"/>
                </a:solidFill>
              </a:rPr>
              <a:t>Add calendar months to date</a:t>
            </a:r>
          </a:p>
        </p:txBody>
      </p:sp>
      <p:sp>
        <p:nvSpPr>
          <p:cNvPr id="62478" name="Rectangle 15"/>
          <p:cNvSpPr>
            <a:spLocks noChangeArrowheads="1"/>
          </p:cNvSpPr>
          <p:nvPr/>
        </p:nvSpPr>
        <p:spPr bwMode="blackWhite">
          <a:xfrm>
            <a:off x="857250" y="2576513"/>
            <a:ext cx="2614613" cy="38258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Bef>
                <a:spcPct val="35000"/>
              </a:spcBef>
              <a:buClrTx/>
              <a:buFontTx/>
              <a:buNone/>
            </a:pPr>
            <a:r>
              <a:rPr lang="en-US" sz="1600" b="0">
                <a:solidFill>
                  <a:srgbClr val="000000"/>
                </a:solidFill>
                <a:latin typeface="Courier New" panose="02070309020205020404" pitchFamily="49" charset="0"/>
              </a:rPr>
              <a:t>ADD_MONTHS</a:t>
            </a:r>
          </a:p>
        </p:txBody>
      </p:sp>
      <p:sp>
        <p:nvSpPr>
          <p:cNvPr id="62479" name="Rectangle 16"/>
          <p:cNvSpPr>
            <a:spLocks noChangeArrowheads="1"/>
          </p:cNvSpPr>
          <p:nvPr/>
        </p:nvSpPr>
        <p:spPr bwMode="gray">
          <a:xfrm>
            <a:off x="3471863" y="1828800"/>
            <a:ext cx="4749800" cy="365125"/>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eaLnBrk="1" hangingPunct="1"/>
            <a:r>
              <a:rPr lang="en-US" sz="1800" b="0">
                <a:solidFill>
                  <a:schemeClr val="bg1"/>
                </a:solidFill>
              </a:rPr>
              <a:t>Result</a:t>
            </a:r>
          </a:p>
        </p:txBody>
      </p:sp>
      <p:sp>
        <p:nvSpPr>
          <p:cNvPr id="62480" name="Rectangle 17"/>
          <p:cNvSpPr>
            <a:spLocks noChangeArrowheads="1"/>
          </p:cNvSpPr>
          <p:nvPr/>
        </p:nvSpPr>
        <p:spPr bwMode="gray">
          <a:xfrm>
            <a:off x="857250" y="1828800"/>
            <a:ext cx="2614613" cy="365125"/>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eaLnBrk="1" hangingPunct="1"/>
            <a:r>
              <a:rPr lang="en-US" sz="1800" b="0">
                <a:solidFill>
                  <a:schemeClr val="bg1"/>
                </a:solidFill>
              </a:rPr>
              <a:t>Function</a:t>
            </a:r>
          </a:p>
        </p:txBody>
      </p:sp>
      <p:sp>
        <p:nvSpPr>
          <p:cNvPr id="62481" name="Line 18"/>
          <p:cNvSpPr>
            <a:spLocks noChangeShapeType="1"/>
          </p:cNvSpPr>
          <p:nvPr/>
        </p:nvSpPr>
        <p:spPr bwMode="blackWhite">
          <a:xfrm>
            <a:off x="857250" y="2193925"/>
            <a:ext cx="7364413"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2" name="Line 19"/>
          <p:cNvSpPr>
            <a:spLocks noChangeShapeType="1"/>
          </p:cNvSpPr>
          <p:nvPr/>
        </p:nvSpPr>
        <p:spPr bwMode="blackWhite">
          <a:xfrm>
            <a:off x="857250" y="2959100"/>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3" name="Line 20"/>
          <p:cNvSpPr>
            <a:spLocks noChangeShapeType="1"/>
          </p:cNvSpPr>
          <p:nvPr/>
        </p:nvSpPr>
        <p:spPr bwMode="blackWhite">
          <a:xfrm>
            <a:off x="857250" y="4425950"/>
            <a:ext cx="736441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4" name="Line 21"/>
          <p:cNvSpPr>
            <a:spLocks noChangeShapeType="1"/>
          </p:cNvSpPr>
          <p:nvPr/>
        </p:nvSpPr>
        <p:spPr bwMode="blackWhite">
          <a:xfrm>
            <a:off x="857250" y="1828800"/>
            <a:ext cx="0" cy="3651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5" name="Line 22"/>
          <p:cNvSpPr>
            <a:spLocks noChangeShapeType="1"/>
          </p:cNvSpPr>
          <p:nvPr/>
        </p:nvSpPr>
        <p:spPr bwMode="blackWhite">
          <a:xfrm>
            <a:off x="3471863" y="1828800"/>
            <a:ext cx="0" cy="259715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6" name="Line 23"/>
          <p:cNvSpPr>
            <a:spLocks noChangeShapeType="1"/>
          </p:cNvSpPr>
          <p:nvPr/>
        </p:nvSpPr>
        <p:spPr bwMode="blackWhite">
          <a:xfrm>
            <a:off x="8221663" y="1828800"/>
            <a:ext cx="0" cy="3651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7" name="Line 24"/>
          <p:cNvSpPr>
            <a:spLocks noChangeShapeType="1"/>
          </p:cNvSpPr>
          <p:nvPr/>
        </p:nvSpPr>
        <p:spPr bwMode="blackWhite">
          <a:xfrm>
            <a:off x="857250" y="2576513"/>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8" name="Line 25"/>
          <p:cNvSpPr>
            <a:spLocks noChangeShapeType="1"/>
          </p:cNvSpPr>
          <p:nvPr/>
        </p:nvSpPr>
        <p:spPr bwMode="blackWhite">
          <a:xfrm>
            <a:off x="857250" y="4075113"/>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9" name="Line 26"/>
          <p:cNvSpPr>
            <a:spLocks noChangeShapeType="1"/>
          </p:cNvSpPr>
          <p:nvPr/>
        </p:nvSpPr>
        <p:spPr bwMode="blackWhite">
          <a:xfrm>
            <a:off x="857250" y="3724275"/>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90" name="Line 27"/>
          <p:cNvSpPr>
            <a:spLocks noChangeShapeType="1"/>
          </p:cNvSpPr>
          <p:nvPr/>
        </p:nvSpPr>
        <p:spPr bwMode="blackWhite">
          <a:xfrm>
            <a:off x="857250" y="3309938"/>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91" name="Line 28"/>
          <p:cNvSpPr>
            <a:spLocks noChangeShapeType="1"/>
          </p:cNvSpPr>
          <p:nvPr/>
        </p:nvSpPr>
        <p:spPr bwMode="blackWhite">
          <a:xfrm>
            <a:off x="857250" y="1828800"/>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92" name="Line 29"/>
          <p:cNvSpPr>
            <a:spLocks noChangeShapeType="1"/>
          </p:cNvSpPr>
          <p:nvPr/>
        </p:nvSpPr>
        <p:spPr bwMode="blackWhite">
          <a:xfrm>
            <a:off x="857250" y="2193925"/>
            <a:ext cx="0" cy="2232025"/>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93" name="Line 30"/>
          <p:cNvSpPr>
            <a:spLocks noChangeShapeType="1"/>
          </p:cNvSpPr>
          <p:nvPr/>
        </p:nvSpPr>
        <p:spPr bwMode="blackWhite">
          <a:xfrm>
            <a:off x="8221663" y="2193925"/>
            <a:ext cx="0" cy="2232025"/>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1"/>
          </p:nvPr>
        </p:nvSpPr>
        <p:spPr/>
        <p:txBody>
          <a:bodyPr/>
          <a:lstStyle/>
          <a:p>
            <a:r>
              <a:rPr lang="en-IN" smtClean="0"/>
              <a:t>Prof. Dr. Senthil Kumar N, SCORE, VIT</a:t>
            </a:r>
            <a:endParaRPr lang="en-IN"/>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smtClean="0"/>
              <a:t>Using Date Functions</a:t>
            </a:r>
          </a:p>
        </p:txBody>
      </p:sp>
      <p:sp>
        <p:nvSpPr>
          <p:cNvPr id="64515" name="Rectangle 4"/>
          <p:cNvSpPr>
            <a:spLocks noChangeArrowheads="1"/>
          </p:cNvSpPr>
          <p:nvPr/>
        </p:nvSpPr>
        <p:spPr bwMode="blackWhite">
          <a:xfrm>
            <a:off x="6378575" y="3206750"/>
            <a:ext cx="1843088" cy="35083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5000"/>
              </a:lnSpc>
              <a:spcBef>
                <a:spcPct val="35000"/>
              </a:spcBef>
              <a:buClrTx/>
              <a:buFontTx/>
              <a:buNone/>
            </a:pPr>
            <a:r>
              <a:rPr lang="en-US" sz="1600" b="0">
                <a:latin typeface="Courier New" panose="02070309020205020404" pitchFamily="49" charset="0"/>
              </a:rPr>
              <a:t>'08-SEP-95'</a:t>
            </a:r>
          </a:p>
        </p:txBody>
      </p:sp>
      <p:sp>
        <p:nvSpPr>
          <p:cNvPr id="64516" name="Rectangle 5"/>
          <p:cNvSpPr>
            <a:spLocks noChangeArrowheads="1"/>
          </p:cNvSpPr>
          <p:nvPr/>
        </p:nvSpPr>
        <p:spPr bwMode="blackWhite">
          <a:xfrm>
            <a:off x="857250" y="3206750"/>
            <a:ext cx="5521325" cy="35083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5000"/>
              </a:lnSpc>
              <a:spcBef>
                <a:spcPct val="35000"/>
              </a:spcBef>
              <a:buClrTx/>
              <a:buFontTx/>
              <a:buNone/>
            </a:pPr>
            <a:r>
              <a:rPr lang="en-US" sz="1600" b="0">
                <a:latin typeface="Courier New" panose="02070309020205020404" pitchFamily="49" charset="0"/>
              </a:rPr>
              <a:t>NEXT_DAY   ('01-SEP-95','FRIDAY')</a:t>
            </a:r>
          </a:p>
        </p:txBody>
      </p:sp>
      <p:sp>
        <p:nvSpPr>
          <p:cNvPr id="64517" name="Rectangle 6"/>
          <p:cNvSpPr>
            <a:spLocks noChangeArrowheads="1"/>
          </p:cNvSpPr>
          <p:nvPr/>
        </p:nvSpPr>
        <p:spPr bwMode="blackWhite">
          <a:xfrm>
            <a:off x="6378575" y="3557588"/>
            <a:ext cx="1843088" cy="35083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5000"/>
              </a:lnSpc>
              <a:spcBef>
                <a:spcPct val="35000"/>
              </a:spcBef>
              <a:buClrTx/>
              <a:buFontTx/>
              <a:buNone/>
            </a:pPr>
            <a:r>
              <a:rPr lang="en-US" sz="1600" b="0">
                <a:latin typeface="Courier New" panose="02070309020205020404" pitchFamily="49" charset="0"/>
              </a:rPr>
              <a:t>'28-FEB-95'</a:t>
            </a:r>
          </a:p>
        </p:txBody>
      </p:sp>
      <p:sp>
        <p:nvSpPr>
          <p:cNvPr id="64518" name="Rectangle 7"/>
          <p:cNvSpPr>
            <a:spLocks noChangeArrowheads="1"/>
          </p:cNvSpPr>
          <p:nvPr/>
        </p:nvSpPr>
        <p:spPr bwMode="blackWhite">
          <a:xfrm>
            <a:off x="857250" y="3557588"/>
            <a:ext cx="5521325" cy="35083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5000"/>
              </a:lnSpc>
              <a:spcBef>
                <a:spcPct val="35000"/>
              </a:spcBef>
              <a:buClrTx/>
              <a:buFontTx/>
              <a:buNone/>
            </a:pPr>
            <a:r>
              <a:rPr lang="en-US" sz="1600" b="0">
                <a:latin typeface="Courier New" panose="02070309020205020404" pitchFamily="49" charset="0"/>
              </a:rPr>
              <a:t>LAST_DAY   ('01-FEB-95')</a:t>
            </a:r>
          </a:p>
        </p:txBody>
      </p:sp>
      <p:sp>
        <p:nvSpPr>
          <p:cNvPr id="64519" name="Rectangle 8"/>
          <p:cNvSpPr>
            <a:spLocks noChangeArrowheads="1"/>
          </p:cNvSpPr>
          <p:nvPr/>
        </p:nvSpPr>
        <p:spPr bwMode="blackWhite">
          <a:xfrm>
            <a:off x="6378575" y="2184400"/>
            <a:ext cx="1843088" cy="639763"/>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spcBef>
                <a:spcPct val="0"/>
              </a:spcBef>
              <a:buClrTx/>
              <a:buFontTx/>
              <a:buNone/>
            </a:pPr>
            <a:r>
              <a:rPr lang="en-US" sz="1600" b="0">
                <a:latin typeface="Courier New" panose="02070309020205020404" pitchFamily="49" charset="0"/>
              </a:rPr>
              <a:t>19.6774194</a:t>
            </a:r>
          </a:p>
        </p:txBody>
      </p:sp>
      <p:sp>
        <p:nvSpPr>
          <p:cNvPr id="64520" name="Rectangle 9"/>
          <p:cNvSpPr>
            <a:spLocks noChangeArrowheads="1"/>
          </p:cNvSpPr>
          <p:nvPr/>
        </p:nvSpPr>
        <p:spPr bwMode="blackWhite">
          <a:xfrm>
            <a:off x="857250" y="2184400"/>
            <a:ext cx="5521325" cy="639763"/>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spcBef>
                <a:spcPct val="0"/>
              </a:spcBef>
              <a:buClrTx/>
              <a:buFontTx/>
              <a:buNone/>
            </a:pPr>
            <a:r>
              <a:rPr lang="en-US" sz="1600" b="0">
                <a:latin typeface="Courier New" panose="02070309020205020404" pitchFamily="49" charset="0"/>
              </a:rPr>
              <a:t>MONTHS_BETWEEN</a:t>
            </a:r>
          </a:p>
          <a:p>
            <a:pPr>
              <a:spcBef>
                <a:spcPct val="0"/>
              </a:spcBef>
              <a:buClrTx/>
              <a:buFontTx/>
              <a:buNone/>
            </a:pPr>
            <a:r>
              <a:rPr lang="en-US" sz="1600" b="0">
                <a:latin typeface="Courier New" panose="02070309020205020404" pitchFamily="49" charset="0"/>
              </a:rPr>
              <a:t>           ('01-SEP-95','11-JAN-94')</a:t>
            </a:r>
          </a:p>
        </p:txBody>
      </p:sp>
      <p:sp>
        <p:nvSpPr>
          <p:cNvPr id="64521" name="Rectangle 10"/>
          <p:cNvSpPr>
            <a:spLocks noChangeArrowheads="1"/>
          </p:cNvSpPr>
          <p:nvPr/>
        </p:nvSpPr>
        <p:spPr bwMode="blackWhite">
          <a:xfrm>
            <a:off x="6378575" y="2824163"/>
            <a:ext cx="1843088" cy="38258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5000"/>
              </a:lnSpc>
              <a:spcBef>
                <a:spcPct val="35000"/>
              </a:spcBef>
              <a:buClrTx/>
              <a:buFontTx/>
              <a:buNone/>
            </a:pPr>
            <a:r>
              <a:rPr lang="en-US" sz="1600" b="0">
                <a:latin typeface="Courier New" panose="02070309020205020404" pitchFamily="49" charset="0"/>
              </a:rPr>
              <a:t>‘29-FEB-96'</a:t>
            </a:r>
          </a:p>
        </p:txBody>
      </p:sp>
      <p:sp>
        <p:nvSpPr>
          <p:cNvPr id="64522" name="Rectangle 11"/>
          <p:cNvSpPr>
            <a:spLocks noChangeArrowheads="1"/>
          </p:cNvSpPr>
          <p:nvPr/>
        </p:nvSpPr>
        <p:spPr bwMode="blackWhite">
          <a:xfrm>
            <a:off x="857250" y="2824163"/>
            <a:ext cx="5521325" cy="38258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5000"/>
              </a:lnSpc>
              <a:spcBef>
                <a:spcPct val="35000"/>
              </a:spcBef>
              <a:buClrTx/>
              <a:buFontTx/>
              <a:buNone/>
            </a:pPr>
            <a:r>
              <a:rPr lang="en-US" sz="1600" b="0">
                <a:latin typeface="Courier New" panose="02070309020205020404" pitchFamily="49" charset="0"/>
              </a:rPr>
              <a:t>ADD_MONTHS (‘31-JAN-96',1)</a:t>
            </a:r>
          </a:p>
        </p:txBody>
      </p:sp>
      <p:sp>
        <p:nvSpPr>
          <p:cNvPr id="64523" name="Rectangle 12"/>
          <p:cNvSpPr>
            <a:spLocks noChangeArrowheads="1"/>
          </p:cNvSpPr>
          <p:nvPr/>
        </p:nvSpPr>
        <p:spPr bwMode="gray">
          <a:xfrm>
            <a:off x="6378575" y="1819275"/>
            <a:ext cx="1843088" cy="365125"/>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eaLnBrk="1" hangingPunct="1"/>
            <a:r>
              <a:rPr lang="en-US" sz="1800" b="0">
                <a:solidFill>
                  <a:schemeClr val="bg1"/>
                </a:solidFill>
              </a:rPr>
              <a:t>Result</a:t>
            </a:r>
          </a:p>
        </p:txBody>
      </p:sp>
      <p:sp>
        <p:nvSpPr>
          <p:cNvPr id="64524" name="Rectangle 13"/>
          <p:cNvSpPr>
            <a:spLocks noChangeArrowheads="1"/>
          </p:cNvSpPr>
          <p:nvPr/>
        </p:nvSpPr>
        <p:spPr bwMode="gray">
          <a:xfrm>
            <a:off x="857250" y="1819275"/>
            <a:ext cx="5521325" cy="365125"/>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eaLnBrk="1" hangingPunct="1"/>
            <a:r>
              <a:rPr lang="en-US" sz="1800" b="0">
                <a:solidFill>
                  <a:schemeClr val="bg1"/>
                </a:solidFill>
              </a:rPr>
              <a:t>Function</a:t>
            </a:r>
          </a:p>
        </p:txBody>
      </p:sp>
      <p:sp>
        <p:nvSpPr>
          <p:cNvPr id="64525" name="Line 14"/>
          <p:cNvSpPr>
            <a:spLocks noChangeShapeType="1"/>
          </p:cNvSpPr>
          <p:nvPr/>
        </p:nvSpPr>
        <p:spPr bwMode="blackWhite">
          <a:xfrm>
            <a:off x="857250" y="2184400"/>
            <a:ext cx="7364413"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6" name="Line 15"/>
          <p:cNvSpPr>
            <a:spLocks noChangeShapeType="1"/>
          </p:cNvSpPr>
          <p:nvPr/>
        </p:nvSpPr>
        <p:spPr bwMode="blackWhite">
          <a:xfrm>
            <a:off x="857250" y="3206750"/>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7" name="Line 16"/>
          <p:cNvSpPr>
            <a:spLocks noChangeShapeType="1"/>
          </p:cNvSpPr>
          <p:nvPr/>
        </p:nvSpPr>
        <p:spPr bwMode="blackWhite">
          <a:xfrm>
            <a:off x="857250" y="3908425"/>
            <a:ext cx="736441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8" name="Line 17"/>
          <p:cNvSpPr>
            <a:spLocks noChangeShapeType="1"/>
          </p:cNvSpPr>
          <p:nvPr/>
        </p:nvSpPr>
        <p:spPr bwMode="blackWhite">
          <a:xfrm>
            <a:off x="857250" y="1819275"/>
            <a:ext cx="0" cy="3651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9" name="Line 18"/>
          <p:cNvSpPr>
            <a:spLocks noChangeShapeType="1"/>
          </p:cNvSpPr>
          <p:nvPr/>
        </p:nvSpPr>
        <p:spPr bwMode="blackWhite">
          <a:xfrm>
            <a:off x="6378575" y="1819275"/>
            <a:ext cx="0" cy="208915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0" name="Line 19"/>
          <p:cNvSpPr>
            <a:spLocks noChangeShapeType="1"/>
          </p:cNvSpPr>
          <p:nvPr/>
        </p:nvSpPr>
        <p:spPr bwMode="blackWhite">
          <a:xfrm>
            <a:off x="8221663" y="1819275"/>
            <a:ext cx="0" cy="3651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1" name="Line 20"/>
          <p:cNvSpPr>
            <a:spLocks noChangeShapeType="1"/>
          </p:cNvSpPr>
          <p:nvPr/>
        </p:nvSpPr>
        <p:spPr bwMode="blackWhite">
          <a:xfrm>
            <a:off x="857250" y="2824163"/>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32" name="Line 21"/>
          <p:cNvSpPr>
            <a:spLocks noChangeShapeType="1"/>
          </p:cNvSpPr>
          <p:nvPr/>
        </p:nvSpPr>
        <p:spPr bwMode="blackWhite">
          <a:xfrm>
            <a:off x="857250" y="3557588"/>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33" name="Line 22"/>
          <p:cNvSpPr>
            <a:spLocks noChangeShapeType="1"/>
          </p:cNvSpPr>
          <p:nvPr/>
        </p:nvSpPr>
        <p:spPr bwMode="blackWhite">
          <a:xfrm>
            <a:off x="857250" y="1819275"/>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4" name="Line 23"/>
          <p:cNvSpPr>
            <a:spLocks noChangeShapeType="1"/>
          </p:cNvSpPr>
          <p:nvPr/>
        </p:nvSpPr>
        <p:spPr bwMode="blackWhite">
          <a:xfrm>
            <a:off x="857250" y="2184400"/>
            <a:ext cx="0" cy="1724025"/>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5" name="Line 24"/>
          <p:cNvSpPr>
            <a:spLocks noChangeShapeType="1"/>
          </p:cNvSpPr>
          <p:nvPr/>
        </p:nvSpPr>
        <p:spPr bwMode="blackWhite">
          <a:xfrm>
            <a:off x="8221663" y="2184400"/>
            <a:ext cx="0" cy="1724025"/>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1"/>
          </p:nvPr>
        </p:nvSpPr>
        <p:spPr/>
        <p:txBody>
          <a:bodyPr/>
          <a:lstStyle/>
          <a:p>
            <a:r>
              <a:rPr lang="en-IN" smtClean="0"/>
              <a:t>Prof. Dr. Senthil Kumar N, SCORE, VIT</a:t>
            </a:r>
            <a:endParaRPr lang="en-IN"/>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6"/>
          <p:cNvSpPr>
            <a:spLocks noGrp="1" noChangeArrowheads="1"/>
          </p:cNvSpPr>
          <p:nvPr>
            <p:ph type="title"/>
          </p:nvPr>
        </p:nvSpPr>
        <p:spPr/>
        <p:txBody>
          <a:bodyPr/>
          <a:lstStyle/>
          <a:p>
            <a:pPr eaLnBrk="1" hangingPunct="1"/>
            <a:r>
              <a:rPr lang="en-US" smtClean="0"/>
              <a:t>Using </a:t>
            </a:r>
            <a:r>
              <a:rPr lang="en-US" smtClean="0">
                <a:latin typeface="Courier New" panose="02070309020205020404" pitchFamily="49" charset="0"/>
              </a:rPr>
              <a:t>ROUND</a:t>
            </a:r>
            <a:r>
              <a:rPr lang="en-US" smtClean="0"/>
              <a:t> and </a:t>
            </a:r>
            <a:r>
              <a:rPr lang="en-US" smtClean="0">
                <a:latin typeface="Courier New" panose="02070309020205020404" pitchFamily="49" charset="0"/>
              </a:rPr>
              <a:t>TRUNC</a:t>
            </a:r>
            <a:r>
              <a:rPr lang="en-US" smtClean="0"/>
              <a:t> Functions with Dates</a:t>
            </a:r>
          </a:p>
        </p:txBody>
      </p:sp>
      <p:sp>
        <p:nvSpPr>
          <p:cNvPr id="66563" name="Rectangle 27"/>
          <p:cNvSpPr>
            <a:spLocks noGrp="1" noChangeArrowheads="1"/>
          </p:cNvSpPr>
          <p:nvPr>
            <p:ph idx="1"/>
          </p:nvPr>
        </p:nvSpPr>
        <p:spPr>
          <a:xfrm>
            <a:off x="609600" y="1449388"/>
            <a:ext cx="7918450" cy="360362"/>
          </a:xfrm>
        </p:spPr>
        <p:txBody>
          <a:bodyPr/>
          <a:lstStyle/>
          <a:p>
            <a:pPr eaLnBrk="1" hangingPunct="1"/>
            <a:r>
              <a:rPr lang="en-US" smtClean="0"/>
              <a:t>Assume </a:t>
            </a:r>
            <a:r>
              <a:rPr lang="en-US" smtClean="0">
                <a:latin typeface="Courier New" panose="02070309020205020404" pitchFamily="49" charset="0"/>
              </a:rPr>
              <a:t>SYSDATE</a:t>
            </a:r>
            <a:r>
              <a:rPr lang="en-US" smtClean="0"/>
              <a:t> </a:t>
            </a:r>
            <a:r>
              <a:rPr lang="en-US" smtClean="0">
                <a:latin typeface="Courier New" panose="02070309020205020404" pitchFamily="49" charset="0"/>
              </a:rPr>
              <a:t>=</a:t>
            </a:r>
            <a:r>
              <a:rPr lang="en-US" smtClean="0"/>
              <a:t> </a:t>
            </a:r>
            <a:r>
              <a:rPr lang="en-US" smtClean="0">
                <a:latin typeface="Courier New" panose="02070309020205020404" pitchFamily="49" charset="0"/>
              </a:rPr>
              <a:t>'25-JUL-03'</a:t>
            </a:r>
            <a:r>
              <a:rPr lang="en-US" smtClean="0"/>
              <a:t>:</a:t>
            </a:r>
          </a:p>
        </p:txBody>
      </p:sp>
      <p:sp>
        <p:nvSpPr>
          <p:cNvPr id="66564" name="Rectangle 5"/>
          <p:cNvSpPr>
            <a:spLocks noChangeArrowheads="1"/>
          </p:cNvSpPr>
          <p:nvPr/>
        </p:nvSpPr>
        <p:spPr bwMode="blackWhite">
          <a:xfrm>
            <a:off x="5405438" y="3187700"/>
            <a:ext cx="2816225" cy="35083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Bef>
                <a:spcPct val="0"/>
              </a:spcBef>
              <a:buClrTx/>
              <a:buFontTx/>
              <a:buNone/>
            </a:pPr>
            <a:r>
              <a:rPr lang="en-US" sz="1600" b="0">
                <a:latin typeface="Courier New" panose="02070309020205020404" pitchFamily="49" charset="0"/>
              </a:rPr>
              <a:t>01-JUL-03</a:t>
            </a:r>
          </a:p>
        </p:txBody>
      </p:sp>
      <p:sp>
        <p:nvSpPr>
          <p:cNvPr id="66565" name="Rectangle 6"/>
          <p:cNvSpPr>
            <a:spLocks noChangeArrowheads="1"/>
          </p:cNvSpPr>
          <p:nvPr/>
        </p:nvSpPr>
        <p:spPr bwMode="blackWhite">
          <a:xfrm>
            <a:off x="857250" y="3187700"/>
            <a:ext cx="4548188" cy="35083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5000"/>
              </a:lnSpc>
              <a:spcBef>
                <a:spcPct val="35000"/>
              </a:spcBef>
              <a:buClrTx/>
              <a:buFontTx/>
              <a:buNone/>
            </a:pPr>
            <a:r>
              <a:rPr lang="en-US" sz="1600" b="0">
                <a:latin typeface="Courier New" panose="02070309020205020404" pitchFamily="49" charset="0"/>
              </a:rPr>
              <a:t>TRUNC(SYSDATE ,'MONTH')</a:t>
            </a:r>
          </a:p>
        </p:txBody>
      </p:sp>
      <p:sp>
        <p:nvSpPr>
          <p:cNvPr id="66566" name="Rectangle 7"/>
          <p:cNvSpPr>
            <a:spLocks noChangeArrowheads="1"/>
          </p:cNvSpPr>
          <p:nvPr/>
        </p:nvSpPr>
        <p:spPr bwMode="blackWhite">
          <a:xfrm>
            <a:off x="5405438" y="3538538"/>
            <a:ext cx="2816225" cy="41433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Bef>
                <a:spcPct val="0"/>
              </a:spcBef>
              <a:buClrTx/>
              <a:buFontTx/>
              <a:buNone/>
            </a:pPr>
            <a:r>
              <a:rPr lang="en-US" sz="1600" b="0">
                <a:latin typeface="Courier New" panose="02070309020205020404" pitchFamily="49" charset="0"/>
              </a:rPr>
              <a:t>01-JAN-03</a:t>
            </a:r>
          </a:p>
        </p:txBody>
      </p:sp>
      <p:sp>
        <p:nvSpPr>
          <p:cNvPr id="66567" name="Rectangle 8"/>
          <p:cNvSpPr>
            <a:spLocks noChangeArrowheads="1"/>
          </p:cNvSpPr>
          <p:nvPr/>
        </p:nvSpPr>
        <p:spPr bwMode="blackWhite">
          <a:xfrm>
            <a:off x="857250" y="3538538"/>
            <a:ext cx="4548188" cy="41433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Bef>
                <a:spcPct val="35000"/>
              </a:spcBef>
              <a:buClrTx/>
              <a:buFontTx/>
              <a:buNone/>
            </a:pPr>
            <a:r>
              <a:rPr lang="en-US" sz="1600" b="0">
                <a:latin typeface="Courier New" panose="02070309020205020404" pitchFamily="49" charset="0"/>
              </a:rPr>
              <a:t>TRUNC(SYSDATE ,'YEAR')</a:t>
            </a:r>
          </a:p>
        </p:txBody>
      </p:sp>
      <p:sp>
        <p:nvSpPr>
          <p:cNvPr id="66568" name="Rectangle 9"/>
          <p:cNvSpPr>
            <a:spLocks noChangeArrowheads="1"/>
          </p:cNvSpPr>
          <p:nvPr/>
        </p:nvSpPr>
        <p:spPr bwMode="blackWhite">
          <a:xfrm>
            <a:off x="5405438" y="2422525"/>
            <a:ext cx="2816225" cy="3825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Bef>
                <a:spcPct val="35000"/>
              </a:spcBef>
              <a:buClr>
                <a:schemeClr val="hlink"/>
              </a:buClr>
              <a:buFontTx/>
              <a:buNone/>
            </a:pPr>
            <a:r>
              <a:rPr lang="en-US" sz="1600" b="0">
                <a:latin typeface="Courier New" panose="02070309020205020404" pitchFamily="49" charset="0"/>
              </a:rPr>
              <a:t>01-AUG-03</a:t>
            </a:r>
          </a:p>
        </p:txBody>
      </p:sp>
      <p:sp>
        <p:nvSpPr>
          <p:cNvPr id="66569" name="Rectangle 10"/>
          <p:cNvSpPr>
            <a:spLocks noChangeArrowheads="1"/>
          </p:cNvSpPr>
          <p:nvPr/>
        </p:nvSpPr>
        <p:spPr bwMode="blackWhite">
          <a:xfrm>
            <a:off x="857250" y="2422525"/>
            <a:ext cx="4548188" cy="3825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Bef>
                <a:spcPct val="35000"/>
              </a:spcBef>
              <a:buClrTx/>
              <a:buFontTx/>
              <a:buNone/>
            </a:pPr>
            <a:r>
              <a:rPr lang="en-US" sz="1600" b="0">
                <a:latin typeface="Courier New" panose="02070309020205020404" pitchFamily="49" charset="0"/>
              </a:rPr>
              <a:t>ROUND(SYSDATE,'MONTH')</a:t>
            </a:r>
          </a:p>
        </p:txBody>
      </p:sp>
      <p:sp>
        <p:nvSpPr>
          <p:cNvPr id="66570" name="Rectangle 11"/>
          <p:cNvSpPr>
            <a:spLocks noChangeArrowheads="1"/>
          </p:cNvSpPr>
          <p:nvPr/>
        </p:nvSpPr>
        <p:spPr bwMode="blackWhite">
          <a:xfrm>
            <a:off x="5405438" y="2805113"/>
            <a:ext cx="2816225" cy="38258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Bef>
                <a:spcPct val="0"/>
              </a:spcBef>
              <a:buClrTx/>
              <a:buFontTx/>
              <a:buNone/>
            </a:pPr>
            <a:r>
              <a:rPr lang="en-US" sz="1600" b="0">
                <a:latin typeface="Courier New" panose="02070309020205020404" pitchFamily="49" charset="0"/>
              </a:rPr>
              <a:t>01-JAN-04</a:t>
            </a:r>
          </a:p>
        </p:txBody>
      </p:sp>
      <p:sp>
        <p:nvSpPr>
          <p:cNvPr id="66571" name="Rectangle 12"/>
          <p:cNvSpPr>
            <a:spLocks noChangeArrowheads="1"/>
          </p:cNvSpPr>
          <p:nvPr/>
        </p:nvSpPr>
        <p:spPr bwMode="blackWhite">
          <a:xfrm>
            <a:off x="857250" y="2805113"/>
            <a:ext cx="4548188" cy="38258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Bef>
                <a:spcPct val="35000"/>
              </a:spcBef>
              <a:buClrTx/>
              <a:buFontTx/>
              <a:buNone/>
            </a:pPr>
            <a:r>
              <a:rPr lang="en-US" sz="1600" b="0">
                <a:latin typeface="Courier New" panose="02070309020205020404" pitchFamily="49" charset="0"/>
              </a:rPr>
              <a:t>ROUND(SYSDATE ,'YEAR')</a:t>
            </a:r>
          </a:p>
        </p:txBody>
      </p:sp>
      <p:sp>
        <p:nvSpPr>
          <p:cNvPr id="66572" name="Rectangle 13"/>
          <p:cNvSpPr>
            <a:spLocks noChangeArrowheads="1"/>
          </p:cNvSpPr>
          <p:nvPr/>
        </p:nvSpPr>
        <p:spPr bwMode="gray">
          <a:xfrm>
            <a:off x="5405438" y="2057400"/>
            <a:ext cx="2816225" cy="365125"/>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eaLnBrk="1" hangingPunct="1"/>
            <a:r>
              <a:rPr lang="en-US" sz="1800" b="0">
                <a:solidFill>
                  <a:schemeClr val="bg1"/>
                </a:solidFill>
              </a:rPr>
              <a:t>Result</a:t>
            </a:r>
          </a:p>
        </p:txBody>
      </p:sp>
      <p:sp>
        <p:nvSpPr>
          <p:cNvPr id="66573" name="Rectangle 14"/>
          <p:cNvSpPr>
            <a:spLocks noChangeArrowheads="1"/>
          </p:cNvSpPr>
          <p:nvPr/>
        </p:nvSpPr>
        <p:spPr bwMode="gray">
          <a:xfrm>
            <a:off x="857250" y="2057400"/>
            <a:ext cx="4548188" cy="365125"/>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eaLnBrk="1" hangingPunct="1"/>
            <a:r>
              <a:rPr lang="en-US" sz="1800" b="0">
                <a:solidFill>
                  <a:schemeClr val="bg1"/>
                </a:solidFill>
              </a:rPr>
              <a:t>Function</a:t>
            </a:r>
          </a:p>
        </p:txBody>
      </p:sp>
      <p:sp>
        <p:nvSpPr>
          <p:cNvPr id="66574" name="Line 15"/>
          <p:cNvSpPr>
            <a:spLocks noChangeShapeType="1"/>
          </p:cNvSpPr>
          <p:nvPr/>
        </p:nvSpPr>
        <p:spPr bwMode="blackWhite">
          <a:xfrm>
            <a:off x="857250" y="2422525"/>
            <a:ext cx="7364413"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5" name="Line 16"/>
          <p:cNvSpPr>
            <a:spLocks noChangeShapeType="1"/>
          </p:cNvSpPr>
          <p:nvPr/>
        </p:nvSpPr>
        <p:spPr bwMode="blackWhite">
          <a:xfrm>
            <a:off x="857250" y="3187700"/>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6" name="Line 17"/>
          <p:cNvSpPr>
            <a:spLocks noChangeShapeType="1"/>
          </p:cNvSpPr>
          <p:nvPr/>
        </p:nvSpPr>
        <p:spPr bwMode="blackWhite">
          <a:xfrm>
            <a:off x="857250" y="3952875"/>
            <a:ext cx="736441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7" name="Line 18"/>
          <p:cNvSpPr>
            <a:spLocks noChangeShapeType="1"/>
          </p:cNvSpPr>
          <p:nvPr/>
        </p:nvSpPr>
        <p:spPr bwMode="blackWhite">
          <a:xfrm>
            <a:off x="857250" y="2057400"/>
            <a:ext cx="0" cy="3651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8" name="Line 19"/>
          <p:cNvSpPr>
            <a:spLocks noChangeShapeType="1"/>
          </p:cNvSpPr>
          <p:nvPr/>
        </p:nvSpPr>
        <p:spPr bwMode="blackWhite">
          <a:xfrm>
            <a:off x="5405438" y="2057400"/>
            <a:ext cx="0" cy="189547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9" name="Line 20"/>
          <p:cNvSpPr>
            <a:spLocks noChangeShapeType="1"/>
          </p:cNvSpPr>
          <p:nvPr/>
        </p:nvSpPr>
        <p:spPr bwMode="blackWhite">
          <a:xfrm>
            <a:off x="8221663" y="2057400"/>
            <a:ext cx="0" cy="3651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0" name="Line 21"/>
          <p:cNvSpPr>
            <a:spLocks noChangeShapeType="1"/>
          </p:cNvSpPr>
          <p:nvPr/>
        </p:nvSpPr>
        <p:spPr bwMode="blackWhite">
          <a:xfrm>
            <a:off x="857250" y="2805113"/>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81" name="Line 22"/>
          <p:cNvSpPr>
            <a:spLocks noChangeShapeType="1"/>
          </p:cNvSpPr>
          <p:nvPr/>
        </p:nvSpPr>
        <p:spPr bwMode="blackWhite">
          <a:xfrm>
            <a:off x="857250" y="3538538"/>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82" name="Line 23"/>
          <p:cNvSpPr>
            <a:spLocks noChangeShapeType="1"/>
          </p:cNvSpPr>
          <p:nvPr/>
        </p:nvSpPr>
        <p:spPr bwMode="blackWhite">
          <a:xfrm>
            <a:off x="857250" y="2057400"/>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3" name="Line 24"/>
          <p:cNvSpPr>
            <a:spLocks noChangeShapeType="1"/>
          </p:cNvSpPr>
          <p:nvPr/>
        </p:nvSpPr>
        <p:spPr bwMode="blackWhite">
          <a:xfrm>
            <a:off x="857250" y="2422525"/>
            <a:ext cx="0" cy="153035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4" name="Line 25"/>
          <p:cNvSpPr>
            <a:spLocks noChangeShapeType="1"/>
          </p:cNvSpPr>
          <p:nvPr/>
        </p:nvSpPr>
        <p:spPr bwMode="blackWhite">
          <a:xfrm>
            <a:off x="8221663" y="2422525"/>
            <a:ext cx="0" cy="153035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1"/>
          </p:nvPr>
        </p:nvSpPr>
        <p:spPr/>
        <p:txBody>
          <a:bodyPr/>
          <a:lstStyle/>
          <a:p>
            <a:r>
              <a:rPr lang="en-IN" smtClean="0"/>
              <a:t>Prof. Dr. Senthil Kumar N, SCORE, VIT</a:t>
            </a:r>
            <a:endParaRPr lang="en-IN"/>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Conversion Functions</a:t>
            </a:r>
          </a:p>
        </p:txBody>
      </p:sp>
      <p:sp>
        <p:nvSpPr>
          <p:cNvPr id="79875" name="Line 3"/>
          <p:cNvSpPr>
            <a:spLocks noChangeShapeType="1"/>
          </p:cNvSpPr>
          <p:nvPr/>
        </p:nvSpPr>
        <p:spPr bwMode="auto">
          <a:xfrm flipV="1">
            <a:off x="4514850" y="2279650"/>
            <a:ext cx="0" cy="59055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76" name="Freeform 4"/>
          <p:cNvSpPr>
            <a:spLocks/>
          </p:cNvSpPr>
          <p:nvPr/>
        </p:nvSpPr>
        <p:spPr bwMode="auto">
          <a:xfrm>
            <a:off x="2905125" y="2870200"/>
            <a:ext cx="3221038" cy="573088"/>
          </a:xfrm>
          <a:custGeom>
            <a:avLst/>
            <a:gdLst>
              <a:gd name="T0" fmla="*/ 0 w 2029"/>
              <a:gd name="T1" fmla="*/ 571500 h 361"/>
              <a:gd name="T2" fmla="*/ 0 w 2029"/>
              <a:gd name="T3" fmla="*/ 0 h 361"/>
              <a:gd name="T4" fmla="*/ 3219450 w 2029"/>
              <a:gd name="T5" fmla="*/ 0 h 361"/>
              <a:gd name="T6" fmla="*/ 3219450 w 2029"/>
              <a:gd name="T7" fmla="*/ 476250 h 36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29" h="361">
                <a:moveTo>
                  <a:pt x="0" y="360"/>
                </a:moveTo>
                <a:lnTo>
                  <a:pt x="0" y="0"/>
                </a:lnTo>
                <a:lnTo>
                  <a:pt x="2028" y="0"/>
                </a:lnTo>
                <a:lnTo>
                  <a:pt x="2028" y="300"/>
                </a:lnTo>
              </a:path>
            </a:pathLst>
          </a:custGeom>
          <a:noFill/>
          <a:ln w="28575"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77" name="Rectangle 5"/>
          <p:cNvSpPr>
            <a:spLocks noChangeArrowheads="1"/>
          </p:cNvSpPr>
          <p:nvPr/>
        </p:nvSpPr>
        <p:spPr bwMode="blackWhite">
          <a:xfrm>
            <a:off x="1533525" y="3189288"/>
            <a:ext cx="2768600" cy="787400"/>
          </a:xfrm>
          <a:prstGeom prst="rect">
            <a:avLst/>
          </a:prstGeom>
          <a:solidFill>
            <a:srgbClr val="99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spcBef>
                <a:spcPct val="0"/>
              </a:spcBef>
              <a:buClrTx/>
              <a:buFontTx/>
              <a:buNone/>
            </a:pPr>
            <a:r>
              <a:rPr lang="en-US">
                <a:solidFill>
                  <a:srgbClr val="000000"/>
                </a:solidFill>
              </a:rPr>
              <a:t>Implicit data type</a:t>
            </a:r>
          </a:p>
          <a:p>
            <a:pPr>
              <a:spcBef>
                <a:spcPct val="0"/>
              </a:spcBef>
              <a:buClrTx/>
              <a:buFontTx/>
              <a:buNone/>
            </a:pPr>
            <a:r>
              <a:rPr lang="en-US">
                <a:solidFill>
                  <a:srgbClr val="000000"/>
                </a:solidFill>
              </a:rPr>
              <a:t>conversion</a:t>
            </a:r>
          </a:p>
        </p:txBody>
      </p:sp>
      <p:sp>
        <p:nvSpPr>
          <p:cNvPr id="79878" name="Rectangle 6"/>
          <p:cNvSpPr>
            <a:spLocks noChangeArrowheads="1"/>
          </p:cNvSpPr>
          <p:nvPr/>
        </p:nvSpPr>
        <p:spPr bwMode="blackWhite">
          <a:xfrm>
            <a:off x="4733925" y="3189288"/>
            <a:ext cx="2768600" cy="787400"/>
          </a:xfrm>
          <a:prstGeom prst="rect">
            <a:avLst/>
          </a:prstGeom>
          <a:solidFill>
            <a:srgbClr val="99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spcBef>
                <a:spcPct val="0"/>
              </a:spcBef>
              <a:buClrTx/>
              <a:buFontTx/>
              <a:buNone/>
            </a:pPr>
            <a:r>
              <a:rPr lang="en-US">
                <a:solidFill>
                  <a:srgbClr val="000000"/>
                </a:solidFill>
              </a:rPr>
              <a:t>Explicit data type</a:t>
            </a:r>
          </a:p>
          <a:p>
            <a:pPr>
              <a:spcBef>
                <a:spcPct val="0"/>
              </a:spcBef>
              <a:buClrTx/>
              <a:buFontTx/>
              <a:buNone/>
            </a:pPr>
            <a:r>
              <a:rPr lang="en-US">
                <a:solidFill>
                  <a:srgbClr val="000000"/>
                </a:solidFill>
              </a:rPr>
              <a:t>conversion</a:t>
            </a:r>
          </a:p>
        </p:txBody>
      </p:sp>
      <p:sp>
        <p:nvSpPr>
          <p:cNvPr id="79879" name="Rectangle 7"/>
          <p:cNvSpPr>
            <a:spLocks noChangeArrowheads="1"/>
          </p:cNvSpPr>
          <p:nvPr/>
        </p:nvSpPr>
        <p:spPr bwMode="blackWhite">
          <a:xfrm>
            <a:off x="3122613" y="1731963"/>
            <a:ext cx="2768600" cy="825500"/>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spcBef>
                <a:spcPct val="0"/>
              </a:spcBef>
              <a:buClrTx/>
              <a:buFontTx/>
              <a:buNone/>
            </a:pPr>
            <a:r>
              <a:rPr lang="en-US">
                <a:solidFill>
                  <a:srgbClr val="000000"/>
                </a:solidFill>
              </a:rPr>
              <a:t>Data type</a:t>
            </a:r>
          </a:p>
          <a:p>
            <a:pPr>
              <a:spcBef>
                <a:spcPct val="0"/>
              </a:spcBef>
              <a:buClrTx/>
              <a:buFontTx/>
              <a:buNone/>
            </a:pPr>
            <a:r>
              <a:rPr lang="en-US">
                <a:solidFill>
                  <a:srgbClr val="000000"/>
                </a:solidFill>
              </a:rPr>
              <a:t>conversion</a:t>
            </a:r>
          </a:p>
        </p:txBody>
      </p:sp>
      <p:sp>
        <p:nvSpPr>
          <p:cNvPr id="2" name="Footer Placeholder 1"/>
          <p:cNvSpPr>
            <a:spLocks noGrp="1"/>
          </p:cNvSpPr>
          <p:nvPr>
            <p:ph type="ftr" sz="quarter" idx="11"/>
          </p:nvPr>
        </p:nvSpPr>
        <p:spPr/>
        <p:txBody>
          <a:bodyPr/>
          <a:lstStyle/>
          <a:p>
            <a:r>
              <a:rPr lang="en-IN" smtClean="0"/>
              <a:t>Prof. Dr. Senthil Kumar N, SCORE, VIT</a:t>
            </a:r>
            <a:endParaRPr lang="en-IN"/>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6"/>
          <p:cNvSpPr>
            <a:spLocks noGrp="1" noChangeArrowheads="1"/>
          </p:cNvSpPr>
          <p:nvPr>
            <p:ph type="title"/>
          </p:nvPr>
        </p:nvSpPr>
        <p:spPr/>
        <p:txBody>
          <a:bodyPr/>
          <a:lstStyle/>
          <a:p>
            <a:pPr eaLnBrk="1" hangingPunct="1"/>
            <a:r>
              <a:rPr lang="en-US" altLang="zh-CN" smtClean="0">
                <a:ea typeface="宋体" panose="02010600030101010101" pitchFamily="2" charset="-122"/>
              </a:rPr>
              <a:t>Implicit Data Type Conversion</a:t>
            </a:r>
          </a:p>
        </p:txBody>
      </p:sp>
      <p:sp>
        <p:nvSpPr>
          <p:cNvPr id="81923" name="Rectangle 27"/>
          <p:cNvSpPr>
            <a:spLocks noGrp="1" noChangeArrowheads="1"/>
          </p:cNvSpPr>
          <p:nvPr>
            <p:ph idx="1"/>
          </p:nvPr>
        </p:nvSpPr>
        <p:spPr>
          <a:xfrm>
            <a:off x="609600" y="1449388"/>
            <a:ext cx="7918450" cy="695325"/>
          </a:xfrm>
        </p:spPr>
        <p:txBody>
          <a:bodyPr/>
          <a:lstStyle/>
          <a:p>
            <a:pPr eaLnBrk="1" hangingPunct="1"/>
            <a:r>
              <a:rPr lang="en-US" altLang="zh-CN" smtClean="0">
                <a:ea typeface="宋体" panose="02010600030101010101" pitchFamily="2" charset="-122"/>
              </a:rPr>
              <a:t>In expressions, the Oracle server can automatically convert the following:</a:t>
            </a:r>
          </a:p>
        </p:txBody>
      </p:sp>
      <p:sp>
        <p:nvSpPr>
          <p:cNvPr id="81924" name="Rectangle 9"/>
          <p:cNvSpPr>
            <a:spLocks noChangeArrowheads="1"/>
          </p:cNvSpPr>
          <p:nvPr/>
        </p:nvSpPr>
        <p:spPr bwMode="blackWhite">
          <a:xfrm>
            <a:off x="3746500" y="2727325"/>
            <a:ext cx="4475163" cy="3825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Bef>
                <a:spcPct val="0"/>
              </a:spcBef>
              <a:buClrTx/>
              <a:buFontTx/>
              <a:buNone/>
            </a:pPr>
            <a:r>
              <a:rPr lang="en-US" sz="1600" b="0">
                <a:solidFill>
                  <a:srgbClr val="000000"/>
                </a:solidFill>
                <a:latin typeface="Courier New" panose="02070309020205020404" pitchFamily="49" charset="0"/>
              </a:rPr>
              <a:t>NUMBER</a:t>
            </a:r>
          </a:p>
        </p:txBody>
      </p:sp>
      <p:sp>
        <p:nvSpPr>
          <p:cNvPr id="81925" name="Rectangle 10"/>
          <p:cNvSpPr>
            <a:spLocks noChangeArrowheads="1"/>
          </p:cNvSpPr>
          <p:nvPr/>
        </p:nvSpPr>
        <p:spPr bwMode="blackWhite">
          <a:xfrm>
            <a:off x="857250" y="2727325"/>
            <a:ext cx="2889250" cy="3825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spcBef>
                <a:spcPct val="0"/>
              </a:spcBef>
              <a:buClrTx/>
              <a:buFontTx/>
              <a:buNone/>
            </a:pPr>
            <a:r>
              <a:rPr lang="en-US" sz="1600" b="0">
                <a:solidFill>
                  <a:srgbClr val="000000"/>
                </a:solidFill>
                <a:latin typeface="Courier New" panose="02070309020205020404" pitchFamily="49" charset="0"/>
              </a:rPr>
              <a:t>VARCHAR2 or CHAR</a:t>
            </a:r>
          </a:p>
        </p:txBody>
      </p:sp>
      <p:sp>
        <p:nvSpPr>
          <p:cNvPr id="81926" name="Rectangle 11"/>
          <p:cNvSpPr>
            <a:spLocks noChangeArrowheads="1"/>
          </p:cNvSpPr>
          <p:nvPr/>
        </p:nvSpPr>
        <p:spPr bwMode="blackWhite">
          <a:xfrm>
            <a:off x="3746500" y="3109913"/>
            <a:ext cx="4475163" cy="38258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Bef>
                <a:spcPct val="0"/>
              </a:spcBef>
              <a:buClrTx/>
              <a:buFontTx/>
              <a:buNone/>
            </a:pPr>
            <a:r>
              <a:rPr lang="en-US" sz="1600" b="0">
                <a:solidFill>
                  <a:srgbClr val="000000"/>
                </a:solidFill>
                <a:latin typeface="Courier New" panose="02070309020205020404" pitchFamily="49" charset="0"/>
              </a:rPr>
              <a:t>DATE</a:t>
            </a:r>
          </a:p>
        </p:txBody>
      </p:sp>
      <p:sp>
        <p:nvSpPr>
          <p:cNvPr id="81927" name="Rectangle 12"/>
          <p:cNvSpPr>
            <a:spLocks noChangeArrowheads="1"/>
          </p:cNvSpPr>
          <p:nvPr/>
        </p:nvSpPr>
        <p:spPr bwMode="blackWhite">
          <a:xfrm>
            <a:off x="857250" y="3109913"/>
            <a:ext cx="2889250" cy="38258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Bef>
                <a:spcPct val="35000"/>
              </a:spcBef>
              <a:buClrTx/>
              <a:buFontTx/>
              <a:buNone/>
            </a:pPr>
            <a:r>
              <a:rPr lang="en-US" sz="1600" b="0">
                <a:solidFill>
                  <a:srgbClr val="000000"/>
                </a:solidFill>
                <a:latin typeface="Courier New" panose="02070309020205020404" pitchFamily="49" charset="0"/>
              </a:rPr>
              <a:t>VARCHAR2 or CHAR</a:t>
            </a:r>
          </a:p>
        </p:txBody>
      </p:sp>
      <p:sp>
        <p:nvSpPr>
          <p:cNvPr id="81928" name="Rectangle 13"/>
          <p:cNvSpPr>
            <a:spLocks noChangeArrowheads="1"/>
          </p:cNvSpPr>
          <p:nvPr/>
        </p:nvSpPr>
        <p:spPr bwMode="gray">
          <a:xfrm>
            <a:off x="3746500" y="2362200"/>
            <a:ext cx="4475163" cy="365125"/>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eaLnBrk="1" hangingPunct="1"/>
            <a:r>
              <a:rPr lang="en-US" sz="1800" b="0">
                <a:solidFill>
                  <a:srgbClr val="FFFFFF"/>
                </a:solidFill>
              </a:rPr>
              <a:t>To</a:t>
            </a:r>
          </a:p>
        </p:txBody>
      </p:sp>
      <p:sp>
        <p:nvSpPr>
          <p:cNvPr id="81929" name="Rectangle 14"/>
          <p:cNvSpPr>
            <a:spLocks noChangeArrowheads="1"/>
          </p:cNvSpPr>
          <p:nvPr/>
        </p:nvSpPr>
        <p:spPr bwMode="gray">
          <a:xfrm>
            <a:off x="857250" y="2362200"/>
            <a:ext cx="2889250" cy="365125"/>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eaLnBrk="1" hangingPunct="1"/>
            <a:r>
              <a:rPr lang="en-US" sz="1800" b="0">
                <a:solidFill>
                  <a:srgbClr val="FFFFFF"/>
                </a:solidFill>
              </a:rPr>
              <a:t>From</a:t>
            </a:r>
          </a:p>
        </p:txBody>
      </p:sp>
      <p:sp>
        <p:nvSpPr>
          <p:cNvPr id="81930" name="Line 15"/>
          <p:cNvSpPr>
            <a:spLocks noChangeShapeType="1"/>
          </p:cNvSpPr>
          <p:nvPr/>
        </p:nvSpPr>
        <p:spPr bwMode="blackWhite">
          <a:xfrm>
            <a:off x="857250" y="2727325"/>
            <a:ext cx="7364413"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1" name="Line 17"/>
          <p:cNvSpPr>
            <a:spLocks noChangeShapeType="1"/>
          </p:cNvSpPr>
          <p:nvPr/>
        </p:nvSpPr>
        <p:spPr bwMode="blackWhite">
          <a:xfrm>
            <a:off x="857250" y="3492500"/>
            <a:ext cx="736441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2" name="Line 18"/>
          <p:cNvSpPr>
            <a:spLocks noChangeShapeType="1"/>
          </p:cNvSpPr>
          <p:nvPr/>
        </p:nvSpPr>
        <p:spPr bwMode="blackWhite">
          <a:xfrm>
            <a:off x="857250" y="2362200"/>
            <a:ext cx="0" cy="3651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3" name="Line 19"/>
          <p:cNvSpPr>
            <a:spLocks noChangeShapeType="1"/>
          </p:cNvSpPr>
          <p:nvPr/>
        </p:nvSpPr>
        <p:spPr bwMode="blackWhite">
          <a:xfrm>
            <a:off x="3746500" y="2362200"/>
            <a:ext cx="0" cy="11303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4" name="Line 20"/>
          <p:cNvSpPr>
            <a:spLocks noChangeShapeType="1"/>
          </p:cNvSpPr>
          <p:nvPr/>
        </p:nvSpPr>
        <p:spPr bwMode="blackWhite">
          <a:xfrm>
            <a:off x="8221663" y="2362200"/>
            <a:ext cx="0" cy="3651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5" name="Line 21"/>
          <p:cNvSpPr>
            <a:spLocks noChangeShapeType="1"/>
          </p:cNvSpPr>
          <p:nvPr/>
        </p:nvSpPr>
        <p:spPr bwMode="blackWhite">
          <a:xfrm>
            <a:off x="857250" y="3109913"/>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36" name="Line 23"/>
          <p:cNvSpPr>
            <a:spLocks noChangeShapeType="1"/>
          </p:cNvSpPr>
          <p:nvPr/>
        </p:nvSpPr>
        <p:spPr bwMode="blackWhite">
          <a:xfrm>
            <a:off x="857250" y="2362200"/>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7" name="Line 24"/>
          <p:cNvSpPr>
            <a:spLocks noChangeShapeType="1"/>
          </p:cNvSpPr>
          <p:nvPr/>
        </p:nvSpPr>
        <p:spPr bwMode="blackWhite">
          <a:xfrm>
            <a:off x="857250" y="2727325"/>
            <a:ext cx="0" cy="765175"/>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8" name="Line 25"/>
          <p:cNvSpPr>
            <a:spLocks noChangeShapeType="1"/>
          </p:cNvSpPr>
          <p:nvPr/>
        </p:nvSpPr>
        <p:spPr bwMode="blackWhite">
          <a:xfrm>
            <a:off x="8221663" y="2727325"/>
            <a:ext cx="0" cy="765175"/>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1"/>
          </p:nvPr>
        </p:nvSpPr>
        <p:spPr/>
        <p:txBody>
          <a:bodyPr/>
          <a:lstStyle/>
          <a:p>
            <a:r>
              <a:rPr lang="en-IN" smtClean="0"/>
              <a:t>Prof. Dr. Senthil Kumar N, SCORE, VIT</a:t>
            </a:r>
            <a:endParaRPr lang="en-IN"/>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0"/>
          <p:cNvSpPr>
            <a:spLocks noGrp="1" noChangeArrowheads="1"/>
          </p:cNvSpPr>
          <p:nvPr>
            <p:ph type="title"/>
          </p:nvPr>
        </p:nvSpPr>
        <p:spPr/>
        <p:txBody>
          <a:bodyPr/>
          <a:lstStyle/>
          <a:p>
            <a:pPr eaLnBrk="1" hangingPunct="1"/>
            <a:r>
              <a:rPr lang="en-US" altLang="zh-CN" smtClean="0">
                <a:ea typeface="宋体" panose="02010600030101010101" pitchFamily="2" charset="-122"/>
              </a:rPr>
              <a:t>Implicit Data Type Conversion</a:t>
            </a:r>
          </a:p>
        </p:txBody>
      </p:sp>
      <p:sp>
        <p:nvSpPr>
          <p:cNvPr id="83971" name="Rectangle 21"/>
          <p:cNvSpPr>
            <a:spLocks noGrp="1" noChangeArrowheads="1"/>
          </p:cNvSpPr>
          <p:nvPr>
            <p:ph idx="1"/>
          </p:nvPr>
        </p:nvSpPr>
        <p:spPr>
          <a:xfrm>
            <a:off x="609600" y="1449388"/>
            <a:ext cx="7918450" cy="695325"/>
          </a:xfrm>
        </p:spPr>
        <p:txBody>
          <a:bodyPr/>
          <a:lstStyle/>
          <a:p>
            <a:pPr eaLnBrk="1" hangingPunct="1"/>
            <a:r>
              <a:rPr lang="en-US" altLang="zh-CN" smtClean="0">
                <a:ea typeface="宋体" panose="02010600030101010101" pitchFamily="2" charset="-122"/>
              </a:rPr>
              <a:t>For expression evaluation, the Oracle server can automatically convert the following:</a:t>
            </a:r>
          </a:p>
        </p:txBody>
      </p:sp>
      <p:sp>
        <p:nvSpPr>
          <p:cNvPr id="83972" name="Rectangle 5"/>
          <p:cNvSpPr>
            <a:spLocks noChangeArrowheads="1"/>
          </p:cNvSpPr>
          <p:nvPr/>
        </p:nvSpPr>
        <p:spPr bwMode="blackWhite">
          <a:xfrm>
            <a:off x="3746500" y="2727325"/>
            <a:ext cx="4475163" cy="411163"/>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Bef>
                <a:spcPct val="0"/>
              </a:spcBef>
              <a:buClrTx/>
              <a:buFontTx/>
              <a:buNone/>
            </a:pPr>
            <a:r>
              <a:rPr lang="en-US" sz="1600" b="0">
                <a:solidFill>
                  <a:srgbClr val="000000"/>
                </a:solidFill>
                <a:latin typeface="Courier New" panose="02070309020205020404" pitchFamily="49" charset="0"/>
              </a:rPr>
              <a:t>VARCHAR2 or CHAR</a:t>
            </a:r>
          </a:p>
        </p:txBody>
      </p:sp>
      <p:sp>
        <p:nvSpPr>
          <p:cNvPr id="83973" name="Rectangle 6"/>
          <p:cNvSpPr>
            <a:spLocks noChangeArrowheads="1"/>
          </p:cNvSpPr>
          <p:nvPr/>
        </p:nvSpPr>
        <p:spPr bwMode="blackWhite">
          <a:xfrm>
            <a:off x="857250" y="2727325"/>
            <a:ext cx="2889250" cy="411163"/>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spcBef>
                <a:spcPct val="0"/>
              </a:spcBef>
              <a:buClrTx/>
              <a:buFontTx/>
              <a:buNone/>
            </a:pPr>
            <a:r>
              <a:rPr lang="en-US" sz="1600" b="0">
                <a:solidFill>
                  <a:srgbClr val="000000"/>
                </a:solidFill>
                <a:latin typeface="Courier New" panose="02070309020205020404" pitchFamily="49" charset="0"/>
              </a:rPr>
              <a:t>NUMBER</a:t>
            </a:r>
          </a:p>
        </p:txBody>
      </p:sp>
      <p:sp>
        <p:nvSpPr>
          <p:cNvPr id="83974" name="Rectangle 7"/>
          <p:cNvSpPr>
            <a:spLocks noChangeArrowheads="1"/>
          </p:cNvSpPr>
          <p:nvPr/>
        </p:nvSpPr>
        <p:spPr bwMode="blackWhite">
          <a:xfrm>
            <a:off x="3746500" y="3138488"/>
            <a:ext cx="4475163" cy="38258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Bef>
                <a:spcPct val="0"/>
              </a:spcBef>
              <a:buClrTx/>
              <a:buFontTx/>
              <a:buNone/>
            </a:pPr>
            <a:r>
              <a:rPr lang="en-US" sz="1600" b="0">
                <a:solidFill>
                  <a:srgbClr val="000000"/>
                </a:solidFill>
                <a:latin typeface="Courier New" panose="02070309020205020404" pitchFamily="49" charset="0"/>
              </a:rPr>
              <a:t>VARCHAR2 or CHAR</a:t>
            </a:r>
          </a:p>
        </p:txBody>
      </p:sp>
      <p:sp>
        <p:nvSpPr>
          <p:cNvPr id="83975" name="Rectangle 8"/>
          <p:cNvSpPr>
            <a:spLocks noChangeArrowheads="1"/>
          </p:cNvSpPr>
          <p:nvPr/>
        </p:nvSpPr>
        <p:spPr bwMode="blackWhite">
          <a:xfrm>
            <a:off x="857250" y="3138488"/>
            <a:ext cx="2889250" cy="38258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spcBef>
                <a:spcPct val="0"/>
              </a:spcBef>
              <a:buClrTx/>
              <a:buFontTx/>
              <a:buNone/>
            </a:pPr>
            <a:r>
              <a:rPr lang="en-US" sz="1600" b="0">
                <a:solidFill>
                  <a:srgbClr val="000000"/>
                </a:solidFill>
                <a:latin typeface="Courier New" panose="02070309020205020404" pitchFamily="49" charset="0"/>
              </a:rPr>
              <a:t>DATE</a:t>
            </a:r>
          </a:p>
        </p:txBody>
      </p:sp>
      <p:sp>
        <p:nvSpPr>
          <p:cNvPr id="83976" name="Rectangle 9"/>
          <p:cNvSpPr>
            <a:spLocks noChangeArrowheads="1"/>
          </p:cNvSpPr>
          <p:nvPr/>
        </p:nvSpPr>
        <p:spPr bwMode="gray">
          <a:xfrm>
            <a:off x="3746500" y="2362200"/>
            <a:ext cx="4475163" cy="365125"/>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eaLnBrk="1" hangingPunct="1"/>
            <a:r>
              <a:rPr lang="en-US" sz="1800" b="0">
                <a:solidFill>
                  <a:srgbClr val="FFFFFF"/>
                </a:solidFill>
              </a:rPr>
              <a:t>To</a:t>
            </a:r>
          </a:p>
        </p:txBody>
      </p:sp>
      <p:sp>
        <p:nvSpPr>
          <p:cNvPr id="83977" name="Rectangle 10"/>
          <p:cNvSpPr>
            <a:spLocks noChangeArrowheads="1"/>
          </p:cNvSpPr>
          <p:nvPr/>
        </p:nvSpPr>
        <p:spPr bwMode="gray">
          <a:xfrm>
            <a:off x="857250" y="2362200"/>
            <a:ext cx="2889250" cy="365125"/>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eaLnBrk="1" hangingPunct="1"/>
            <a:r>
              <a:rPr lang="en-US" sz="1800" b="0">
                <a:solidFill>
                  <a:srgbClr val="FFFFFF"/>
                </a:solidFill>
              </a:rPr>
              <a:t>From</a:t>
            </a:r>
          </a:p>
        </p:txBody>
      </p:sp>
      <p:sp>
        <p:nvSpPr>
          <p:cNvPr id="83978" name="Line 11"/>
          <p:cNvSpPr>
            <a:spLocks noChangeShapeType="1"/>
          </p:cNvSpPr>
          <p:nvPr/>
        </p:nvSpPr>
        <p:spPr bwMode="blackWhite">
          <a:xfrm>
            <a:off x="857250" y="2727325"/>
            <a:ext cx="7364413"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79" name="Line 12"/>
          <p:cNvSpPr>
            <a:spLocks noChangeShapeType="1"/>
          </p:cNvSpPr>
          <p:nvPr/>
        </p:nvSpPr>
        <p:spPr bwMode="blackWhite">
          <a:xfrm>
            <a:off x="857250" y="3521075"/>
            <a:ext cx="736441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0" name="Line 13"/>
          <p:cNvSpPr>
            <a:spLocks noChangeShapeType="1"/>
          </p:cNvSpPr>
          <p:nvPr/>
        </p:nvSpPr>
        <p:spPr bwMode="blackWhite">
          <a:xfrm>
            <a:off x="857250" y="2362200"/>
            <a:ext cx="0" cy="3651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1" name="Line 14"/>
          <p:cNvSpPr>
            <a:spLocks noChangeShapeType="1"/>
          </p:cNvSpPr>
          <p:nvPr/>
        </p:nvSpPr>
        <p:spPr bwMode="blackWhite">
          <a:xfrm>
            <a:off x="3746500" y="2362200"/>
            <a:ext cx="0" cy="115887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2" name="Line 15"/>
          <p:cNvSpPr>
            <a:spLocks noChangeShapeType="1"/>
          </p:cNvSpPr>
          <p:nvPr/>
        </p:nvSpPr>
        <p:spPr bwMode="blackWhite">
          <a:xfrm>
            <a:off x="8221663" y="2362200"/>
            <a:ext cx="0" cy="3651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3" name="Line 16"/>
          <p:cNvSpPr>
            <a:spLocks noChangeShapeType="1"/>
          </p:cNvSpPr>
          <p:nvPr/>
        </p:nvSpPr>
        <p:spPr bwMode="blackWhite">
          <a:xfrm>
            <a:off x="857250" y="3138488"/>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84" name="Line 17"/>
          <p:cNvSpPr>
            <a:spLocks noChangeShapeType="1"/>
          </p:cNvSpPr>
          <p:nvPr/>
        </p:nvSpPr>
        <p:spPr bwMode="blackWhite">
          <a:xfrm>
            <a:off x="857250" y="2362200"/>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5" name="Line 18"/>
          <p:cNvSpPr>
            <a:spLocks noChangeShapeType="1"/>
          </p:cNvSpPr>
          <p:nvPr/>
        </p:nvSpPr>
        <p:spPr bwMode="blackWhite">
          <a:xfrm>
            <a:off x="857250" y="2727325"/>
            <a:ext cx="0" cy="79375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6" name="Line 19"/>
          <p:cNvSpPr>
            <a:spLocks noChangeShapeType="1"/>
          </p:cNvSpPr>
          <p:nvPr/>
        </p:nvSpPr>
        <p:spPr bwMode="blackWhite">
          <a:xfrm>
            <a:off x="8221663" y="2727325"/>
            <a:ext cx="0" cy="79375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1"/>
          </p:nvPr>
        </p:nvSpPr>
        <p:spPr/>
        <p:txBody>
          <a:bodyPr/>
          <a:lstStyle/>
          <a:p>
            <a:r>
              <a:rPr lang="en-IN" smtClean="0"/>
              <a:t>Prof. Dr. Senthil Kumar N, SCORE, VIT</a:t>
            </a:r>
            <a:endParaRPr lang="en-IN"/>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Explicit Data Type Conversion</a:t>
            </a:r>
          </a:p>
        </p:txBody>
      </p:sp>
      <p:sp>
        <p:nvSpPr>
          <p:cNvPr id="86019" name="Rectangle 3"/>
          <p:cNvSpPr>
            <a:spLocks noChangeArrowheads="1"/>
          </p:cNvSpPr>
          <p:nvPr/>
        </p:nvSpPr>
        <p:spPr bwMode="auto">
          <a:xfrm>
            <a:off x="1258888" y="3573463"/>
            <a:ext cx="12573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spcBef>
                <a:spcPct val="0"/>
              </a:spcBef>
              <a:buClrTx/>
              <a:buFontTx/>
              <a:buNone/>
            </a:pPr>
            <a:r>
              <a:rPr lang="en-US" sz="2200">
                <a:solidFill>
                  <a:srgbClr val="000000"/>
                </a:solidFill>
                <a:latin typeface="Courier New" panose="02070309020205020404" pitchFamily="49" charset="0"/>
              </a:rPr>
              <a:t>NUMBER</a:t>
            </a:r>
          </a:p>
        </p:txBody>
      </p:sp>
      <p:sp>
        <p:nvSpPr>
          <p:cNvPr id="86020" name="Rectangle 4"/>
          <p:cNvSpPr>
            <a:spLocks noChangeArrowheads="1"/>
          </p:cNvSpPr>
          <p:nvPr/>
        </p:nvSpPr>
        <p:spPr bwMode="auto">
          <a:xfrm>
            <a:off x="3270250" y="3573463"/>
            <a:ext cx="26098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spcBef>
                <a:spcPct val="0"/>
              </a:spcBef>
              <a:buClrTx/>
              <a:buFontTx/>
              <a:buNone/>
            </a:pPr>
            <a:r>
              <a:rPr lang="en-US" sz="2200">
                <a:solidFill>
                  <a:srgbClr val="000000"/>
                </a:solidFill>
              </a:rPr>
              <a:t>CHARACTER</a:t>
            </a:r>
          </a:p>
        </p:txBody>
      </p:sp>
      <p:sp>
        <p:nvSpPr>
          <p:cNvPr id="86021" name="Arc 5"/>
          <p:cNvSpPr>
            <a:spLocks/>
          </p:cNvSpPr>
          <p:nvPr/>
        </p:nvSpPr>
        <p:spPr bwMode="auto">
          <a:xfrm>
            <a:off x="3178175" y="3970338"/>
            <a:ext cx="1333500" cy="1182687"/>
          </a:xfrm>
          <a:custGeom>
            <a:avLst/>
            <a:gdLst>
              <a:gd name="T0" fmla="*/ 1333500 w 21807"/>
              <a:gd name="T1" fmla="*/ 12703 h 21600"/>
              <a:gd name="T2" fmla="*/ 0 w 21807"/>
              <a:gd name="T3" fmla="*/ 1182632 h 21600"/>
              <a:gd name="T4" fmla="*/ 12719 w 21807"/>
              <a:gd name="T5" fmla="*/ 0 h 21600"/>
              <a:gd name="T6" fmla="*/ 0 60000 65536"/>
              <a:gd name="T7" fmla="*/ 0 60000 65536"/>
              <a:gd name="T8" fmla="*/ 0 60000 65536"/>
            </a:gdLst>
            <a:ahLst/>
            <a:cxnLst>
              <a:cxn ang="T6">
                <a:pos x="T0" y="T1"/>
              </a:cxn>
              <a:cxn ang="T7">
                <a:pos x="T2" y="T3"/>
              </a:cxn>
              <a:cxn ang="T8">
                <a:pos x="T4" y="T5"/>
              </a:cxn>
            </a:cxnLst>
            <a:rect l="0" t="0" r="r" b="b"/>
            <a:pathLst>
              <a:path w="21807" h="21600" fill="none" extrusionOk="0">
                <a:moveTo>
                  <a:pt x="21806" y="231"/>
                </a:moveTo>
                <a:cubicBezTo>
                  <a:pt x="21679" y="12070"/>
                  <a:pt x="12046" y="21599"/>
                  <a:pt x="208" y="21600"/>
                </a:cubicBezTo>
                <a:cubicBezTo>
                  <a:pt x="138" y="21600"/>
                  <a:pt x="69" y="21599"/>
                  <a:pt x="0" y="21598"/>
                </a:cubicBezTo>
              </a:path>
              <a:path w="21807" h="21600" stroke="0" extrusionOk="0">
                <a:moveTo>
                  <a:pt x="21806" y="231"/>
                </a:moveTo>
                <a:cubicBezTo>
                  <a:pt x="21679" y="12070"/>
                  <a:pt x="12046" y="21599"/>
                  <a:pt x="208" y="21600"/>
                </a:cubicBezTo>
                <a:cubicBezTo>
                  <a:pt x="138" y="21600"/>
                  <a:pt x="69" y="21599"/>
                  <a:pt x="0" y="21598"/>
                </a:cubicBezTo>
                <a:lnTo>
                  <a:pt x="208" y="0"/>
                </a:lnTo>
                <a:lnTo>
                  <a:pt x="21806" y="231"/>
                </a:lnTo>
                <a:close/>
              </a:path>
            </a:pathLst>
          </a:custGeom>
          <a:noFill/>
          <a:ln w="28575" cap="rnd">
            <a:solidFill>
              <a:schemeClr val="tx1"/>
            </a:solidFill>
            <a:round/>
            <a:headEnd type="triangl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2" name="Arc 6"/>
          <p:cNvSpPr>
            <a:spLocks/>
          </p:cNvSpPr>
          <p:nvPr/>
        </p:nvSpPr>
        <p:spPr bwMode="auto">
          <a:xfrm>
            <a:off x="1879600" y="3970338"/>
            <a:ext cx="1320800" cy="1182687"/>
          </a:xfrm>
          <a:custGeom>
            <a:avLst/>
            <a:gdLst>
              <a:gd name="T0" fmla="*/ 1304901 w 21600"/>
              <a:gd name="T1" fmla="*/ 1182687 h 21598"/>
              <a:gd name="T2" fmla="*/ 0 w 21600"/>
              <a:gd name="T3" fmla="*/ 0 h 21598"/>
              <a:gd name="T4" fmla="*/ 1320800 w 21600"/>
              <a:gd name="T5" fmla="*/ 0 h 21598"/>
              <a:gd name="T6" fmla="*/ 0 60000 65536"/>
              <a:gd name="T7" fmla="*/ 0 60000 65536"/>
              <a:gd name="T8" fmla="*/ 0 60000 65536"/>
            </a:gdLst>
            <a:ahLst/>
            <a:cxnLst>
              <a:cxn ang="T6">
                <a:pos x="T0" y="T1"/>
              </a:cxn>
              <a:cxn ang="T7">
                <a:pos x="T2" y="T3"/>
              </a:cxn>
              <a:cxn ang="T8">
                <a:pos x="T4" y="T5"/>
              </a:cxn>
            </a:cxnLst>
            <a:rect l="0" t="0" r="r" b="b"/>
            <a:pathLst>
              <a:path w="21600" h="21598" fill="none" extrusionOk="0">
                <a:moveTo>
                  <a:pt x="21339" y="21598"/>
                </a:moveTo>
                <a:cubicBezTo>
                  <a:pt x="9512" y="21456"/>
                  <a:pt x="0" y="11827"/>
                  <a:pt x="0" y="0"/>
                </a:cubicBezTo>
              </a:path>
              <a:path w="21600" h="21598" stroke="0" extrusionOk="0">
                <a:moveTo>
                  <a:pt x="21339" y="21598"/>
                </a:moveTo>
                <a:cubicBezTo>
                  <a:pt x="9512" y="21456"/>
                  <a:pt x="0" y="11827"/>
                  <a:pt x="0" y="0"/>
                </a:cubicBezTo>
                <a:lnTo>
                  <a:pt x="21600" y="0"/>
                </a:lnTo>
                <a:lnTo>
                  <a:pt x="21339" y="21598"/>
                </a:lnTo>
                <a:close/>
              </a:path>
            </a:pathLst>
          </a:custGeom>
          <a:noFill/>
          <a:ln w="28575"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3" name="Rectangle 7"/>
          <p:cNvSpPr>
            <a:spLocks noChangeArrowheads="1"/>
          </p:cNvSpPr>
          <p:nvPr/>
        </p:nvSpPr>
        <p:spPr bwMode="auto">
          <a:xfrm>
            <a:off x="2424113" y="5253038"/>
            <a:ext cx="15938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spcBef>
                <a:spcPct val="0"/>
              </a:spcBef>
              <a:buClrTx/>
              <a:buFontTx/>
              <a:buNone/>
            </a:pPr>
            <a:r>
              <a:rPr lang="en-US" sz="2200">
                <a:solidFill>
                  <a:srgbClr val="000000"/>
                </a:solidFill>
                <a:latin typeface="Courier New" panose="02070309020205020404" pitchFamily="49" charset="0"/>
              </a:rPr>
              <a:t>TO_CHAR</a:t>
            </a:r>
          </a:p>
        </p:txBody>
      </p:sp>
      <p:grpSp>
        <p:nvGrpSpPr>
          <p:cNvPr id="86024" name="Group 20"/>
          <p:cNvGrpSpPr>
            <a:grpSpLocks/>
          </p:cNvGrpSpPr>
          <p:nvPr/>
        </p:nvGrpSpPr>
        <p:grpSpPr bwMode="auto">
          <a:xfrm>
            <a:off x="1881188" y="2328863"/>
            <a:ext cx="2657475" cy="1182687"/>
            <a:chOff x="1185" y="1467"/>
            <a:chExt cx="1674" cy="745"/>
          </a:xfrm>
        </p:grpSpPr>
        <p:sp>
          <p:nvSpPr>
            <p:cNvPr id="86034" name="Arc 8"/>
            <p:cNvSpPr>
              <a:spLocks/>
            </p:cNvSpPr>
            <p:nvPr/>
          </p:nvSpPr>
          <p:spPr bwMode="auto">
            <a:xfrm rot="10800000">
              <a:off x="2018" y="1467"/>
              <a:ext cx="841" cy="745"/>
            </a:xfrm>
            <a:custGeom>
              <a:avLst/>
              <a:gdLst>
                <a:gd name="T0" fmla="*/ 830 w 21600"/>
                <a:gd name="T1" fmla="*/ 745 h 21598"/>
                <a:gd name="T2" fmla="*/ 0 w 21600"/>
                <a:gd name="T3" fmla="*/ 0 h 21598"/>
                <a:gd name="T4" fmla="*/ 841 w 21600"/>
                <a:gd name="T5" fmla="*/ 0 h 21598"/>
                <a:gd name="T6" fmla="*/ 0 60000 65536"/>
                <a:gd name="T7" fmla="*/ 0 60000 65536"/>
                <a:gd name="T8" fmla="*/ 0 60000 65536"/>
              </a:gdLst>
              <a:ahLst/>
              <a:cxnLst>
                <a:cxn ang="T6">
                  <a:pos x="T0" y="T1"/>
                </a:cxn>
                <a:cxn ang="T7">
                  <a:pos x="T2" y="T3"/>
                </a:cxn>
                <a:cxn ang="T8">
                  <a:pos x="T4" y="T5"/>
                </a:cxn>
              </a:cxnLst>
              <a:rect l="0" t="0" r="r" b="b"/>
              <a:pathLst>
                <a:path w="21600" h="21598" fill="none" extrusionOk="0">
                  <a:moveTo>
                    <a:pt x="21313" y="21598"/>
                  </a:moveTo>
                  <a:cubicBezTo>
                    <a:pt x="9497" y="21441"/>
                    <a:pt x="0" y="11817"/>
                    <a:pt x="0" y="0"/>
                  </a:cubicBezTo>
                </a:path>
                <a:path w="21600" h="21598" stroke="0" extrusionOk="0">
                  <a:moveTo>
                    <a:pt x="21313" y="21598"/>
                  </a:moveTo>
                  <a:cubicBezTo>
                    <a:pt x="9497" y="21441"/>
                    <a:pt x="0" y="11817"/>
                    <a:pt x="0" y="0"/>
                  </a:cubicBezTo>
                  <a:lnTo>
                    <a:pt x="21600" y="0"/>
                  </a:lnTo>
                  <a:lnTo>
                    <a:pt x="21313" y="21598"/>
                  </a:lnTo>
                  <a:close/>
                </a:path>
              </a:pathLst>
            </a:custGeom>
            <a:noFill/>
            <a:ln w="28575"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35" name="Arc 9"/>
            <p:cNvSpPr>
              <a:spLocks/>
            </p:cNvSpPr>
            <p:nvPr/>
          </p:nvSpPr>
          <p:spPr bwMode="auto">
            <a:xfrm rot="10800000">
              <a:off x="1185" y="1467"/>
              <a:ext cx="838" cy="745"/>
            </a:xfrm>
            <a:custGeom>
              <a:avLst/>
              <a:gdLst>
                <a:gd name="T0" fmla="*/ 838 w 21599"/>
                <a:gd name="T1" fmla="*/ 7 h 21600"/>
                <a:gd name="T2" fmla="*/ 0 w 21599"/>
                <a:gd name="T3" fmla="*/ 745 h 21600"/>
                <a:gd name="T4" fmla="*/ 0 w 21599"/>
                <a:gd name="T5" fmla="*/ 0 h 21600"/>
                <a:gd name="T6" fmla="*/ 0 60000 65536"/>
                <a:gd name="T7" fmla="*/ 0 60000 65536"/>
                <a:gd name="T8" fmla="*/ 0 60000 65536"/>
              </a:gdLst>
              <a:ahLst/>
              <a:cxnLst>
                <a:cxn ang="T6">
                  <a:pos x="T0" y="T1"/>
                </a:cxn>
                <a:cxn ang="T7">
                  <a:pos x="T2" y="T3"/>
                </a:cxn>
                <a:cxn ang="T8">
                  <a:pos x="T4" y="T5"/>
                </a:cxn>
              </a:cxnLst>
              <a:rect l="0" t="0" r="r" b="b"/>
              <a:pathLst>
                <a:path w="21599" h="21600" fill="none" extrusionOk="0">
                  <a:moveTo>
                    <a:pt x="21599" y="203"/>
                  </a:moveTo>
                  <a:cubicBezTo>
                    <a:pt x="21487" y="12052"/>
                    <a:pt x="11850" y="21599"/>
                    <a:pt x="0" y="21600"/>
                  </a:cubicBezTo>
                </a:path>
                <a:path w="21599" h="21600" stroke="0" extrusionOk="0">
                  <a:moveTo>
                    <a:pt x="21599" y="203"/>
                  </a:moveTo>
                  <a:cubicBezTo>
                    <a:pt x="21487" y="12052"/>
                    <a:pt x="11850" y="21599"/>
                    <a:pt x="0" y="21600"/>
                  </a:cubicBezTo>
                  <a:lnTo>
                    <a:pt x="0" y="0"/>
                  </a:lnTo>
                  <a:lnTo>
                    <a:pt x="21599" y="203"/>
                  </a:lnTo>
                  <a:close/>
                </a:path>
              </a:pathLst>
            </a:custGeom>
            <a:noFill/>
            <a:ln w="28575" cap="rnd">
              <a:solidFill>
                <a:schemeClr val="tx1"/>
              </a:solidFill>
              <a:round/>
              <a:headEnd type="triangl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6025" name="Rectangle 10"/>
          <p:cNvSpPr>
            <a:spLocks noChangeArrowheads="1"/>
          </p:cNvSpPr>
          <p:nvPr/>
        </p:nvSpPr>
        <p:spPr bwMode="auto">
          <a:xfrm>
            <a:off x="2209800" y="1785938"/>
            <a:ext cx="2022475"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spcBef>
                <a:spcPct val="0"/>
              </a:spcBef>
              <a:buClrTx/>
              <a:buFontTx/>
              <a:buNone/>
            </a:pPr>
            <a:r>
              <a:rPr lang="en-US" sz="2200">
                <a:solidFill>
                  <a:srgbClr val="000000"/>
                </a:solidFill>
                <a:latin typeface="Courier New" panose="02070309020205020404" pitchFamily="49" charset="0"/>
              </a:rPr>
              <a:t>TO_NUMBER</a:t>
            </a:r>
          </a:p>
        </p:txBody>
      </p:sp>
      <p:sp>
        <p:nvSpPr>
          <p:cNvPr id="86026" name="Rectangle 13"/>
          <p:cNvSpPr>
            <a:spLocks noChangeArrowheads="1"/>
          </p:cNvSpPr>
          <p:nvPr/>
        </p:nvSpPr>
        <p:spPr bwMode="auto">
          <a:xfrm>
            <a:off x="6799263" y="3573463"/>
            <a:ext cx="941387"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spcBef>
                <a:spcPct val="0"/>
              </a:spcBef>
              <a:buClrTx/>
              <a:buFontTx/>
              <a:buNone/>
            </a:pPr>
            <a:r>
              <a:rPr lang="en-US" sz="2200">
                <a:solidFill>
                  <a:srgbClr val="000000"/>
                </a:solidFill>
                <a:latin typeface="Courier New" panose="02070309020205020404" pitchFamily="49" charset="0"/>
              </a:rPr>
              <a:t>DATE</a:t>
            </a:r>
          </a:p>
        </p:txBody>
      </p:sp>
      <p:sp>
        <p:nvSpPr>
          <p:cNvPr id="86027" name="Rectangle 14"/>
          <p:cNvSpPr>
            <a:spLocks noChangeArrowheads="1"/>
          </p:cNvSpPr>
          <p:nvPr/>
        </p:nvSpPr>
        <p:spPr bwMode="auto">
          <a:xfrm>
            <a:off x="5260975" y="5253038"/>
            <a:ext cx="13906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spcBef>
                <a:spcPct val="0"/>
              </a:spcBef>
              <a:buClrTx/>
              <a:buFontTx/>
              <a:buNone/>
            </a:pPr>
            <a:r>
              <a:rPr lang="en-US" sz="2200">
                <a:solidFill>
                  <a:srgbClr val="000000"/>
                </a:solidFill>
                <a:latin typeface="Courier New" panose="02070309020205020404" pitchFamily="49" charset="0"/>
              </a:rPr>
              <a:t>TO_CHAR</a:t>
            </a:r>
          </a:p>
        </p:txBody>
      </p:sp>
      <p:grpSp>
        <p:nvGrpSpPr>
          <p:cNvPr id="86028" name="Group 19"/>
          <p:cNvGrpSpPr>
            <a:grpSpLocks/>
          </p:cNvGrpSpPr>
          <p:nvPr/>
        </p:nvGrpSpPr>
        <p:grpSpPr bwMode="auto">
          <a:xfrm>
            <a:off x="4610100" y="2328863"/>
            <a:ext cx="2644775" cy="2824162"/>
            <a:chOff x="2904" y="1467"/>
            <a:chExt cx="1666" cy="1779"/>
          </a:xfrm>
        </p:grpSpPr>
        <p:sp>
          <p:nvSpPr>
            <p:cNvPr id="86030" name="Arc 11"/>
            <p:cNvSpPr>
              <a:spLocks/>
            </p:cNvSpPr>
            <p:nvPr/>
          </p:nvSpPr>
          <p:spPr bwMode="gray">
            <a:xfrm>
              <a:off x="3730" y="2501"/>
              <a:ext cx="840" cy="745"/>
            </a:xfrm>
            <a:custGeom>
              <a:avLst/>
              <a:gdLst>
                <a:gd name="T0" fmla="*/ 840 w 21807"/>
                <a:gd name="T1" fmla="*/ 8 h 21600"/>
                <a:gd name="T2" fmla="*/ 0 w 21807"/>
                <a:gd name="T3" fmla="*/ 745 h 21600"/>
                <a:gd name="T4" fmla="*/ 8 w 21807"/>
                <a:gd name="T5" fmla="*/ 0 h 21600"/>
                <a:gd name="T6" fmla="*/ 0 60000 65536"/>
                <a:gd name="T7" fmla="*/ 0 60000 65536"/>
                <a:gd name="T8" fmla="*/ 0 60000 65536"/>
              </a:gdLst>
              <a:ahLst/>
              <a:cxnLst>
                <a:cxn ang="T6">
                  <a:pos x="T0" y="T1"/>
                </a:cxn>
                <a:cxn ang="T7">
                  <a:pos x="T2" y="T3"/>
                </a:cxn>
                <a:cxn ang="T8">
                  <a:pos x="T4" y="T5"/>
                </a:cxn>
              </a:cxnLst>
              <a:rect l="0" t="0" r="r" b="b"/>
              <a:pathLst>
                <a:path w="21807" h="21600" fill="none" extrusionOk="0">
                  <a:moveTo>
                    <a:pt x="21806" y="231"/>
                  </a:moveTo>
                  <a:cubicBezTo>
                    <a:pt x="21679" y="12070"/>
                    <a:pt x="12046" y="21599"/>
                    <a:pt x="208" y="21600"/>
                  </a:cubicBezTo>
                  <a:cubicBezTo>
                    <a:pt x="138" y="21600"/>
                    <a:pt x="69" y="21599"/>
                    <a:pt x="0" y="21598"/>
                  </a:cubicBezTo>
                </a:path>
                <a:path w="21807" h="21600" stroke="0" extrusionOk="0">
                  <a:moveTo>
                    <a:pt x="21806" y="231"/>
                  </a:moveTo>
                  <a:cubicBezTo>
                    <a:pt x="21679" y="12070"/>
                    <a:pt x="12046" y="21599"/>
                    <a:pt x="208" y="21600"/>
                  </a:cubicBezTo>
                  <a:cubicBezTo>
                    <a:pt x="138" y="21600"/>
                    <a:pt x="69" y="21599"/>
                    <a:pt x="0" y="21598"/>
                  </a:cubicBezTo>
                  <a:lnTo>
                    <a:pt x="208" y="0"/>
                  </a:lnTo>
                  <a:lnTo>
                    <a:pt x="21806" y="231"/>
                  </a:lnTo>
                  <a:close/>
                </a:path>
              </a:pathLst>
            </a:custGeom>
            <a:noFill/>
            <a:ln w="28575"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31" name="Arc 12"/>
            <p:cNvSpPr>
              <a:spLocks/>
            </p:cNvSpPr>
            <p:nvPr/>
          </p:nvSpPr>
          <p:spPr bwMode="gray">
            <a:xfrm>
              <a:off x="2912" y="2501"/>
              <a:ext cx="832" cy="745"/>
            </a:xfrm>
            <a:custGeom>
              <a:avLst/>
              <a:gdLst>
                <a:gd name="T0" fmla="*/ 822 w 21600"/>
                <a:gd name="T1" fmla="*/ 745 h 21598"/>
                <a:gd name="T2" fmla="*/ 0 w 21600"/>
                <a:gd name="T3" fmla="*/ 0 h 21598"/>
                <a:gd name="T4" fmla="*/ 832 w 21600"/>
                <a:gd name="T5" fmla="*/ 0 h 21598"/>
                <a:gd name="T6" fmla="*/ 0 60000 65536"/>
                <a:gd name="T7" fmla="*/ 0 60000 65536"/>
                <a:gd name="T8" fmla="*/ 0 60000 65536"/>
              </a:gdLst>
              <a:ahLst/>
              <a:cxnLst>
                <a:cxn ang="T6">
                  <a:pos x="T0" y="T1"/>
                </a:cxn>
                <a:cxn ang="T7">
                  <a:pos x="T2" y="T3"/>
                </a:cxn>
                <a:cxn ang="T8">
                  <a:pos x="T4" y="T5"/>
                </a:cxn>
              </a:cxnLst>
              <a:rect l="0" t="0" r="r" b="b"/>
              <a:pathLst>
                <a:path w="21600" h="21598" fill="none" extrusionOk="0">
                  <a:moveTo>
                    <a:pt x="21339" y="21598"/>
                  </a:moveTo>
                  <a:cubicBezTo>
                    <a:pt x="9512" y="21456"/>
                    <a:pt x="0" y="11827"/>
                    <a:pt x="0" y="0"/>
                  </a:cubicBezTo>
                </a:path>
                <a:path w="21600" h="21598" stroke="0" extrusionOk="0">
                  <a:moveTo>
                    <a:pt x="21339" y="21598"/>
                  </a:moveTo>
                  <a:cubicBezTo>
                    <a:pt x="9512" y="21456"/>
                    <a:pt x="0" y="11827"/>
                    <a:pt x="0" y="0"/>
                  </a:cubicBezTo>
                  <a:lnTo>
                    <a:pt x="21600" y="0"/>
                  </a:lnTo>
                  <a:lnTo>
                    <a:pt x="21339" y="21598"/>
                  </a:lnTo>
                  <a:close/>
                </a:path>
              </a:pathLst>
            </a:custGeom>
            <a:noFill/>
            <a:ln w="28575" cap="rnd">
              <a:solidFill>
                <a:srgbClr val="FF3300"/>
              </a:solidFill>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32" name="Arc 15"/>
            <p:cNvSpPr>
              <a:spLocks/>
            </p:cNvSpPr>
            <p:nvPr/>
          </p:nvSpPr>
          <p:spPr bwMode="gray">
            <a:xfrm rot="10800000">
              <a:off x="3730" y="1467"/>
              <a:ext cx="832" cy="745"/>
            </a:xfrm>
            <a:custGeom>
              <a:avLst/>
              <a:gdLst>
                <a:gd name="T0" fmla="*/ 821 w 21600"/>
                <a:gd name="T1" fmla="*/ 745 h 21598"/>
                <a:gd name="T2" fmla="*/ 0 w 21600"/>
                <a:gd name="T3" fmla="*/ 0 h 21598"/>
                <a:gd name="T4" fmla="*/ 832 w 21600"/>
                <a:gd name="T5" fmla="*/ 0 h 21598"/>
                <a:gd name="T6" fmla="*/ 0 60000 65536"/>
                <a:gd name="T7" fmla="*/ 0 60000 65536"/>
                <a:gd name="T8" fmla="*/ 0 60000 65536"/>
              </a:gdLst>
              <a:ahLst/>
              <a:cxnLst>
                <a:cxn ang="T6">
                  <a:pos x="T0" y="T1"/>
                </a:cxn>
                <a:cxn ang="T7">
                  <a:pos x="T2" y="T3"/>
                </a:cxn>
                <a:cxn ang="T8">
                  <a:pos x="T4" y="T5"/>
                </a:cxn>
              </a:cxnLst>
              <a:rect l="0" t="0" r="r" b="b"/>
              <a:pathLst>
                <a:path w="21600" h="21598" fill="none" extrusionOk="0">
                  <a:moveTo>
                    <a:pt x="21313" y="21598"/>
                  </a:moveTo>
                  <a:cubicBezTo>
                    <a:pt x="9497" y="21441"/>
                    <a:pt x="0" y="11817"/>
                    <a:pt x="0" y="0"/>
                  </a:cubicBezTo>
                </a:path>
                <a:path w="21600" h="21598" stroke="0" extrusionOk="0">
                  <a:moveTo>
                    <a:pt x="21313" y="21598"/>
                  </a:moveTo>
                  <a:cubicBezTo>
                    <a:pt x="9497" y="21441"/>
                    <a:pt x="0" y="11817"/>
                    <a:pt x="0" y="0"/>
                  </a:cubicBezTo>
                  <a:lnTo>
                    <a:pt x="21600" y="0"/>
                  </a:lnTo>
                  <a:lnTo>
                    <a:pt x="21313" y="21598"/>
                  </a:lnTo>
                  <a:close/>
                </a:path>
              </a:pathLst>
            </a:custGeom>
            <a:noFill/>
            <a:ln w="28575" cap="rnd">
              <a:solidFill>
                <a:srgbClr val="FF3300"/>
              </a:solidFill>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33" name="Arc 16"/>
            <p:cNvSpPr>
              <a:spLocks/>
            </p:cNvSpPr>
            <p:nvPr/>
          </p:nvSpPr>
          <p:spPr bwMode="gray">
            <a:xfrm rot="10800000">
              <a:off x="2904" y="1467"/>
              <a:ext cx="832" cy="745"/>
            </a:xfrm>
            <a:custGeom>
              <a:avLst/>
              <a:gdLst>
                <a:gd name="T0" fmla="*/ 832 w 21599"/>
                <a:gd name="T1" fmla="*/ 7 h 21600"/>
                <a:gd name="T2" fmla="*/ 0 w 21599"/>
                <a:gd name="T3" fmla="*/ 745 h 21600"/>
                <a:gd name="T4" fmla="*/ 0 w 21599"/>
                <a:gd name="T5" fmla="*/ 0 h 21600"/>
                <a:gd name="T6" fmla="*/ 0 60000 65536"/>
                <a:gd name="T7" fmla="*/ 0 60000 65536"/>
                <a:gd name="T8" fmla="*/ 0 60000 65536"/>
              </a:gdLst>
              <a:ahLst/>
              <a:cxnLst>
                <a:cxn ang="T6">
                  <a:pos x="T0" y="T1"/>
                </a:cxn>
                <a:cxn ang="T7">
                  <a:pos x="T2" y="T3"/>
                </a:cxn>
                <a:cxn ang="T8">
                  <a:pos x="T4" y="T5"/>
                </a:cxn>
              </a:cxnLst>
              <a:rect l="0" t="0" r="r" b="b"/>
              <a:pathLst>
                <a:path w="21599" h="21600" fill="none" extrusionOk="0">
                  <a:moveTo>
                    <a:pt x="21599" y="203"/>
                  </a:moveTo>
                  <a:cubicBezTo>
                    <a:pt x="21487" y="12052"/>
                    <a:pt x="11850" y="21599"/>
                    <a:pt x="0" y="21600"/>
                  </a:cubicBezTo>
                </a:path>
                <a:path w="21599" h="21600" stroke="0" extrusionOk="0">
                  <a:moveTo>
                    <a:pt x="21599" y="203"/>
                  </a:moveTo>
                  <a:cubicBezTo>
                    <a:pt x="21487" y="12052"/>
                    <a:pt x="11850" y="21599"/>
                    <a:pt x="0" y="21600"/>
                  </a:cubicBezTo>
                  <a:lnTo>
                    <a:pt x="0" y="0"/>
                  </a:lnTo>
                  <a:lnTo>
                    <a:pt x="21599" y="203"/>
                  </a:lnTo>
                  <a:close/>
                </a:path>
              </a:pathLst>
            </a:custGeom>
            <a:noFill/>
            <a:ln w="28575"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6029" name="Rectangle 17"/>
          <p:cNvSpPr>
            <a:spLocks noChangeArrowheads="1"/>
          </p:cNvSpPr>
          <p:nvPr/>
        </p:nvSpPr>
        <p:spPr bwMode="auto">
          <a:xfrm>
            <a:off x="5170488" y="1785938"/>
            <a:ext cx="1571625"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spcBef>
                <a:spcPct val="0"/>
              </a:spcBef>
              <a:buClrTx/>
              <a:buFontTx/>
              <a:buNone/>
            </a:pPr>
            <a:r>
              <a:rPr lang="en-US" sz="2200">
                <a:solidFill>
                  <a:srgbClr val="000000"/>
                </a:solidFill>
                <a:latin typeface="Courier New" panose="02070309020205020404" pitchFamily="49" charset="0"/>
              </a:rPr>
              <a:t>TO_DATE</a:t>
            </a:r>
          </a:p>
        </p:txBody>
      </p:sp>
      <p:sp>
        <p:nvSpPr>
          <p:cNvPr id="2" name="Footer Placeholder 1"/>
          <p:cNvSpPr>
            <a:spLocks noGrp="1"/>
          </p:cNvSpPr>
          <p:nvPr>
            <p:ph type="ftr" sz="quarter" idx="11"/>
          </p:nvPr>
        </p:nvSpPr>
        <p:spPr/>
        <p:txBody>
          <a:bodyPr/>
          <a:lstStyle/>
          <a:p>
            <a:r>
              <a:rPr lang="en-IN" smtClean="0"/>
              <a:t>Prof. Dr. Senthil Kumar N, SCORE, VIT</a:t>
            </a:r>
            <a:endParaRPr lang="en-IN"/>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title"/>
          </p:nvPr>
        </p:nvSpPr>
        <p:spPr/>
        <p:txBody>
          <a:bodyPr/>
          <a:lstStyle/>
          <a:p>
            <a:pPr eaLnBrk="1" hangingPunct="1"/>
            <a:r>
              <a:rPr lang="en-US" altLang="zh-CN" smtClean="0">
                <a:ea typeface="宋体" panose="02010600030101010101" pitchFamily="2" charset="-122"/>
              </a:rPr>
              <a:t>Using the </a:t>
            </a:r>
            <a:r>
              <a:rPr lang="en-US" altLang="zh-CN" smtClean="0">
                <a:latin typeface="Courier New" panose="02070309020205020404" pitchFamily="49" charset="0"/>
                <a:ea typeface="宋体" panose="02010600030101010101" pitchFamily="2" charset="-122"/>
              </a:rPr>
              <a:t>TO_CHAR</a:t>
            </a:r>
            <a:r>
              <a:rPr lang="en-US" altLang="zh-CN" smtClean="0">
                <a:ea typeface="宋体" panose="02010600030101010101" pitchFamily="2" charset="-122"/>
              </a:rPr>
              <a:t> Function with Dates</a:t>
            </a:r>
          </a:p>
        </p:txBody>
      </p:sp>
      <p:sp>
        <p:nvSpPr>
          <p:cNvPr id="94211" name="Rectangle 8"/>
          <p:cNvSpPr>
            <a:spLocks noGrp="1" noChangeArrowheads="1"/>
          </p:cNvSpPr>
          <p:nvPr>
            <p:ph idx="1"/>
          </p:nvPr>
        </p:nvSpPr>
        <p:spPr>
          <a:xfrm>
            <a:off x="609600" y="2249488"/>
            <a:ext cx="7918450" cy="2703512"/>
          </a:xfrm>
        </p:spPr>
        <p:txBody>
          <a:bodyPr/>
          <a:lstStyle/>
          <a:p>
            <a:pPr eaLnBrk="1" hangingPunct="1"/>
            <a:r>
              <a:rPr lang="en-US" altLang="zh-CN" smtClean="0">
                <a:ea typeface="宋体" panose="02010600030101010101" pitchFamily="2" charset="-122"/>
              </a:rPr>
              <a:t>The format model:</a:t>
            </a:r>
          </a:p>
          <a:p>
            <a:pPr lvl="1" eaLnBrk="1" hangingPunct="1"/>
            <a:r>
              <a:rPr lang="en-US" altLang="zh-CN" smtClean="0">
                <a:ea typeface="宋体" panose="02010600030101010101" pitchFamily="2" charset="-122"/>
              </a:rPr>
              <a:t>Must be enclosed with single quotation marks</a:t>
            </a:r>
          </a:p>
          <a:p>
            <a:pPr lvl="1" eaLnBrk="1" hangingPunct="1"/>
            <a:r>
              <a:rPr lang="en-US" altLang="zh-CN" smtClean="0">
                <a:ea typeface="宋体" panose="02010600030101010101" pitchFamily="2" charset="-122"/>
              </a:rPr>
              <a:t>Is case-sensitive</a:t>
            </a:r>
          </a:p>
          <a:p>
            <a:pPr lvl="1" eaLnBrk="1" hangingPunct="1"/>
            <a:r>
              <a:rPr lang="en-US" altLang="zh-CN" smtClean="0">
                <a:ea typeface="宋体" panose="02010600030101010101" pitchFamily="2" charset="-122"/>
              </a:rPr>
              <a:t>Can include any valid date format element</a:t>
            </a:r>
          </a:p>
          <a:p>
            <a:pPr lvl="1" eaLnBrk="1" hangingPunct="1"/>
            <a:r>
              <a:rPr lang="en-US" altLang="zh-CN" smtClean="0">
                <a:ea typeface="宋体" panose="02010600030101010101" pitchFamily="2" charset="-122"/>
              </a:rPr>
              <a:t>Has an </a:t>
            </a:r>
            <a:r>
              <a:rPr lang="en-US" altLang="zh-CN" smtClean="0">
                <a:latin typeface="Courier New" panose="02070309020205020404" pitchFamily="49" charset="0"/>
                <a:ea typeface="宋体" panose="02010600030101010101" pitchFamily="2" charset="-122"/>
              </a:rPr>
              <a:t>fm</a:t>
            </a:r>
            <a:r>
              <a:rPr lang="en-US" altLang="zh-CN" smtClean="0">
                <a:ea typeface="宋体" panose="02010600030101010101" pitchFamily="2" charset="-122"/>
              </a:rPr>
              <a:t> element to remove padded blanks or suppress leading zeros</a:t>
            </a:r>
          </a:p>
          <a:p>
            <a:pPr lvl="1" eaLnBrk="1" hangingPunct="1"/>
            <a:r>
              <a:rPr lang="en-US" altLang="zh-CN" smtClean="0">
                <a:ea typeface="宋体" panose="02010600030101010101" pitchFamily="2" charset="-122"/>
              </a:rPr>
              <a:t>Is separated from the date value by a comma</a:t>
            </a:r>
          </a:p>
        </p:txBody>
      </p:sp>
      <p:sp>
        <p:nvSpPr>
          <p:cNvPr id="94212" name="Rectangle 4"/>
          <p:cNvSpPr>
            <a:spLocks noChangeArrowheads="1"/>
          </p:cNvSpPr>
          <p:nvPr/>
        </p:nvSpPr>
        <p:spPr bwMode="blackGray">
          <a:xfrm>
            <a:off x="857250" y="1524000"/>
            <a:ext cx="7364413" cy="53181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a:solidFill>
                  <a:schemeClr val="tx1"/>
                </a:solidFill>
                <a:latin typeface="Arial" panose="020B0604020202020204" pitchFamily="34" charset="0"/>
              </a:defRPr>
            </a:lvl1pPr>
            <a:lvl2pPr marL="339725" indent="-225425">
              <a:spcBef>
                <a:spcPct val="20000"/>
              </a:spcBef>
              <a:buClr>
                <a:srgbClr val="FF0000"/>
              </a:buClr>
              <a:buFont typeface="Arial" panose="020B0604020202020204" pitchFamily="34" charset="0"/>
              <a:buChar char="•"/>
              <a:tabLst>
                <a:tab pos="1200150" algn="l"/>
              </a:tabLst>
              <a:defRPr sz="2200">
                <a:solidFill>
                  <a:schemeClr val="tx1"/>
                </a:solidFill>
                <a:latin typeface="Arial" panose="020B0604020202020204" pitchFamily="34" charset="0"/>
              </a:defRPr>
            </a:lvl2pPr>
            <a:lvl3pPr marL="909638" indent="-331788">
              <a:spcBef>
                <a:spcPct val="20000"/>
              </a:spcBef>
              <a:buClr>
                <a:srgbClr val="FF0000"/>
              </a:buClr>
              <a:buFont typeface="Arial" panose="020B0604020202020204" pitchFamily="34" charset="0"/>
              <a:buChar char="–"/>
              <a:tabLst>
                <a:tab pos="1200150" algn="l"/>
              </a:tabLst>
              <a:defRPr sz="2000">
                <a:solidFill>
                  <a:schemeClr val="tx1"/>
                </a:solidFill>
                <a:latin typeface="Arial" panose="020B0604020202020204" pitchFamily="34" charset="0"/>
              </a:defRPr>
            </a:lvl3pPr>
            <a:lvl4pPr marL="1255713" indent="-231775">
              <a:spcBef>
                <a:spcPct val="20000"/>
              </a:spcBef>
              <a:buClr>
                <a:schemeClr val="accent2"/>
              </a:buClr>
              <a:buSzPct val="45000"/>
              <a:buFont typeface="Arial" panose="020B0604020202020204" pitchFamily="34" charset="0"/>
              <a:buChar char="—"/>
              <a:tabLst>
                <a:tab pos="1200150" algn="l"/>
              </a:tabLst>
              <a:defRPr>
                <a:solidFill>
                  <a:schemeClr val="tx1"/>
                </a:solidFill>
                <a:latin typeface="Arial" panose="020B0604020202020204" pitchFamily="34" charset="0"/>
              </a:defRPr>
            </a:lvl4pPr>
            <a:lvl5pPr marL="1601788" indent="-230188">
              <a:spcBef>
                <a:spcPct val="20000"/>
              </a:spcBef>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5pPr>
            <a:lvl6pPr marL="20589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6pPr>
            <a:lvl7pPr marL="25161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7pPr>
            <a:lvl8pPr marL="29733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8pPr>
            <a:lvl9pPr marL="34305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9pPr>
          </a:lstStyle>
          <a:p>
            <a:pPr>
              <a:lnSpc>
                <a:spcPct val="160000"/>
              </a:lnSpc>
              <a:spcBef>
                <a:spcPct val="0"/>
              </a:spcBef>
              <a:buClrTx/>
              <a:buFontTx/>
              <a:buNone/>
            </a:pPr>
            <a:r>
              <a:rPr lang="en-US" sz="1800">
                <a:solidFill>
                  <a:srgbClr val="000000"/>
                </a:solidFill>
                <a:latin typeface="Courier New" panose="02070309020205020404" pitchFamily="49" charset="0"/>
              </a:rPr>
              <a:t>TO_CHAR(</a:t>
            </a:r>
            <a:r>
              <a:rPr lang="en-US" sz="1800" i="1">
                <a:solidFill>
                  <a:srgbClr val="000000"/>
                </a:solidFill>
                <a:latin typeface="Courier New" panose="02070309020205020404" pitchFamily="49" charset="0"/>
              </a:rPr>
              <a:t>date, </a:t>
            </a:r>
            <a:r>
              <a:rPr lang="en-US" sz="1800">
                <a:solidFill>
                  <a:srgbClr val="000000"/>
                </a:solidFill>
                <a:latin typeface="Courier New" panose="02070309020205020404" pitchFamily="49" charset="0"/>
              </a:rPr>
              <a:t>'</a:t>
            </a:r>
            <a:r>
              <a:rPr lang="en-US" sz="1800" i="1">
                <a:solidFill>
                  <a:srgbClr val="000000"/>
                </a:solidFill>
                <a:latin typeface="Courier New" panose="02070309020205020404" pitchFamily="49" charset="0"/>
              </a:rPr>
              <a:t>format_model</a:t>
            </a:r>
            <a:r>
              <a:rPr lang="en-US" sz="1800">
                <a:solidFill>
                  <a:srgbClr val="000000"/>
                </a:solidFill>
                <a:latin typeface="Courier New" panose="02070309020205020404" pitchFamily="49" charset="0"/>
              </a:rPr>
              <a:t>')</a:t>
            </a:r>
          </a:p>
        </p:txBody>
      </p:sp>
      <p:sp>
        <p:nvSpPr>
          <p:cNvPr id="2" name="Footer Placeholder 1"/>
          <p:cNvSpPr>
            <a:spLocks noGrp="1"/>
          </p:cNvSpPr>
          <p:nvPr>
            <p:ph type="ftr" sz="quarter" idx="11"/>
          </p:nvPr>
        </p:nvSpPr>
        <p:spPr/>
        <p:txBody>
          <a:bodyPr/>
          <a:lstStyle/>
          <a:p>
            <a:r>
              <a:rPr lang="en-IN" smtClean="0"/>
              <a:t>Prof. Dr. Senthil Kumar N, SCORE, VIT</a:t>
            </a:r>
            <a:endParaRPr lang="en-IN"/>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Elements of the Date Format Model</a:t>
            </a:r>
          </a:p>
        </p:txBody>
      </p:sp>
      <p:sp>
        <p:nvSpPr>
          <p:cNvPr id="96259" name="Rectangle 4"/>
          <p:cNvSpPr>
            <a:spLocks noChangeArrowheads="1"/>
          </p:cNvSpPr>
          <p:nvPr/>
        </p:nvSpPr>
        <p:spPr bwMode="blackWhite">
          <a:xfrm>
            <a:off x="3424238" y="4013200"/>
            <a:ext cx="4797425" cy="334963"/>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spcBef>
                <a:spcPct val="0"/>
              </a:spcBef>
              <a:buClrTx/>
              <a:buFontTx/>
              <a:buNone/>
            </a:pPr>
            <a:r>
              <a:rPr lang="en-US" sz="1600" b="0">
                <a:solidFill>
                  <a:srgbClr val="000000"/>
                </a:solidFill>
              </a:rPr>
              <a:t>Three-letter abbreviation of the day of the week</a:t>
            </a:r>
          </a:p>
        </p:txBody>
      </p:sp>
      <p:sp>
        <p:nvSpPr>
          <p:cNvPr id="96260" name="Rectangle 5"/>
          <p:cNvSpPr>
            <a:spLocks noChangeArrowheads="1"/>
          </p:cNvSpPr>
          <p:nvPr/>
        </p:nvSpPr>
        <p:spPr bwMode="blackWhite">
          <a:xfrm>
            <a:off x="857250" y="4013200"/>
            <a:ext cx="2566988" cy="334963"/>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5000"/>
              </a:lnSpc>
              <a:spcBef>
                <a:spcPct val="35000"/>
              </a:spcBef>
              <a:buClrTx/>
              <a:buFontTx/>
              <a:buNone/>
            </a:pPr>
            <a:r>
              <a:rPr lang="en-US" sz="1600" b="0">
                <a:solidFill>
                  <a:srgbClr val="000000"/>
                </a:solidFill>
                <a:latin typeface="Courier New" panose="02070309020205020404" pitchFamily="49" charset="0"/>
              </a:rPr>
              <a:t>DY</a:t>
            </a:r>
          </a:p>
        </p:txBody>
      </p:sp>
      <p:sp>
        <p:nvSpPr>
          <p:cNvPr id="96261" name="Rectangle 6"/>
          <p:cNvSpPr>
            <a:spLocks noChangeArrowheads="1"/>
          </p:cNvSpPr>
          <p:nvPr/>
        </p:nvSpPr>
        <p:spPr bwMode="blackWhite">
          <a:xfrm>
            <a:off x="3424238" y="4348163"/>
            <a:ext cx="4797425" cy="334962"/>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spcBef>
                <a:spcPct val="0"/>
              </a:spcBef>
              <a:buClrTx/>
              <a:buFontTx/>
              <a:buNone/>
            </a:pPr>
            <a:r>
              <a:rPr lang="en-US" sz="1600" b="0">
                <a:solidFill>
                  <a:srgbClr val="000000"/>
                </a:solidFill>
              </a:rPr>
              <a:t>Full name of the day of the week</a:t>
            </a:r>
          </a:p>
        </p:txBody>
      </p:sp>
      <p:sp>
        <p:nvSpPr>
          <p:cNvPr id="96262" name="Rectangle 7"/>
          <p:cNvSpPr>
            <a:spLocks noChangeArrowheads="1"/>
          </p:cNvSpPr>
          <p:nvPr/>
        </p:nvSpPr>
        <p:spPr bwMode="blackWhite">
          <a:xfrm>
            <a:off x="857250" y="4348163"/>
            <a:ext cx="2566988" cy="334962"/>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5000"/>
              </a:lnSpc>
              <a:spcBef>
                <a:spcPct val="35000"/>
              </a:spcBef>
              <a:buClrTx/>
              <a:buFontTx/>
              <a:buNone/>
            </a:pPr>
            <a:r>
              <a:rPr lang="en-US" sz="1600" b="0">
                <a:solidFill>
                  <a:srgbClr val="000000"/>
                </a:solidFill>
                <a:latin typeface="Courier New" panose="02070309020205020404" pitchFamily="49" charset="0"/>
              </a:rPr>
              <a:t>DAY</a:t>
            </a:r>
          </a:p>
        </p:txBody>
      </p:sp>
      <p:sp>
        <p:nvSpPr>
          <p:cNvPr id="96263" name="Rectangle 8"/>
          <p:cNvSpPr>
            <a:spLocks noChangeArrowheads="1"/>
          </p:cNvSpPr>
          <p:nvPr/>
        </p:nvSpPr>
        <p:spPr bwMode="blackWhite">
          <a:xfrm>
            <a:off x="3424238" y="2954338"/>
            <a:ext cx="4797425" cy="322262"/>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Bef>
                <a:spcPct val="0"/>
              </a:spcBef>
              <a:buClrTx/>
              <a:buFontTx/>
              <a:buNone/>
            </a:pPr>
            <a:r>
              <a:rPr lang="en-US" sz="1600" b="0">
                <a:solidFill>
                  <a:srgbClr val="000000"/>
                </a:solidFill>
              </a:rPr>
              <a:t>Two-digit value for the month</a:t>
            </a:r>
          </a:p>
        </p:txBody>
      </p:sp>
      <p:sp>
        <p:nvSpPr>
          <p:cNvPr id="96264" name="Rectangle 9"/>
          <p:cNvSpPr>
            <a:spLocks noChangeArrowheads="1"/>
          </p:cNvSpPr>
          <p:nvPr/>
        </p:nvSpPr>
        <p:spPr bwMode="blackWhite">
          <a:xfrm>
            <a:off x="857250" y="2954338"/>
            <a:ext cx="2566988" cy="322262"/>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5000"/>
              </a:lnSpc>
              <a:spcBef>
                <a:spcPct val="35000"/>
              </a:spcBef>
              <a:buClrTx/>
              <a:buFontTx/>
              <a:buNone/>
            </a:pPr>
            <a:r>
              <a:rPr lang="en-US" sz="1600" b="0">
                <a:solidFill>
                  <a:srgbClr val="000000"/>
                </a:solidFill>
                <a:latin typeface="Courier New" panose="02070309020205020404" pitchFamily="49" charset="0"/>
              </a:rPr>
              <a:t>MM</a:t>
            </a:r>
          </a:p>
        </p:txBody>
      </p:sp>
      <p:sp>
        <p:nvSpPr>
          <p:cNvPr id="96265" name="Rectangle 10"/>
          <p:cNvSpPr>
            <a:spLocks noChangeArrowheads="1"/>
          </p:cNvSpPr>
          <p:nvPr/>
        </p:nvSpPr>
        <p:spPr bwMode="blackWhite">
          <a:xfrm>
            <a:off x="3424238" y="3276600"/>
            <a:ext cx="4797425" cy="41433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Bef>
                <a:spcPct val="0"/>
              </a:spcBef>
              <a:buClrTx/>
              <a:buFontTx/>
              <a:buNone/>
            </a:pPr>
            <a:r>
              <a:rPr lang="en-US" sz="1600" b="0">
                <a:solidFill>
                  <a:srgbClr val="000000"/>
                </a:solidFill>
              </a:rPr>
              <a:t>Full name of the month</a:t>
            </a:r>
          </a:p>
        </p:txBody>
      </p:sp>
      <p:sp>
        <p:nvSpPr>
          <p:cNvPr id="96266" name="Rectangle 11"/>
          <p:cNvSpPr>
            <a:spLocks noChangeArrowheads="1"/>
          </p:cNvSpPr>
          <p:nvPr/>
        </p:nvSpPr>
        <p:spPr bwMode="blackWhite">
          <a:xfrm>
            <a:off x="857250" y="3276600"/>
            <a:ext cx="2566988" cy="41433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Bef>
                <a:spcPct val="35000"/>
              </a:spcBef>
              <a:buClrTx/>
              <a:buFontTx/>
              <a:buNone/>
            </a:pPr>
            <a:r>
              <a:rPr lang="en-US" sz="1600" b="0">
                <a:solidFill>
                  <a:srgbClr val="000000"/>
                </a:solidFill>
                <a:latin typeface="Courier New" panose="02070309020205020404" pitchFamily="49" charset="0"/>
              </a:rPr>
              <a:t>MONTH</a:t>
            </a:r>
          </a:p>
        </p:txBody>
      </p:sp>
      <p:sp>
        <p:nvSpPr>
          <p:cNvPr id="96267" name="Rectangle 12"/>
          <p:cNvSpPr>
            <a:spLocks noChangeArrowheads="1"/>
          </p:cNvSpPr>
          <p:nvPr/>
        </p:nvSpPr>
        <p:spPr bwMode="blackWhite">
          <a:xfrm>
            <a:off x="3424238" y="3690938"/>
            <a:ext cx="4797425" cy="322262"/>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5000"/>
              </a:lnSpc>
              <a:spcBef>
                <a:spcPct val="35000"/>
              </a:spcBef>
              <a:buClrTx/>
              <a:buFontTx/>
              <a:buNone/>
            </a:pPr>
            <a:r>
              <a:rPr lang="en-US" sz="1600" b="0">
                <a:solidFill>
                  <a:srgbClr val="000000"/>
                </a:solidFill>
              </a:rPr>
              <a:t>Three-letter abbreviation of the month</a:t>
            </a:r>
          </a:p>
        </p:txBody>
      </p:sp>
      <p:sp>
        <p:nvSpPr>
          <p:cNvPr id="96268" name="Rectangle 13"/>
          <p:cNvSpPr>
            <a:spLocks noChangeArrowheads="1"/>
          </p:cNvSpPr>
          <p:nvPr/>
        </p:nvSpPr>
        <p:spPr bwMode="blackWhite">
          <a:xfrm>
            <a:off x="857250" y="3690938"/>
            <a:ext cx="2566988" cy="322262"/>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5000"/>
              </a:lnSpc>
              <a:spcBef>
                <a:spcPct val="35000"/>
              </a:spcBef>
              <a:buClrTx/>
              <a:buFontTx/>
              <a:buNone/>
            </a:pPr>
            <a:r>
              <a:rPr lang="en-US" sz="1600" b="0">
                <a:solidFill>
                  <a:srgbClr val="000000"/>
                </a:solidFill>
                <a:latin typeface="Courier New" panose="02070309020205020404" pitchFamily="49" charset="0"/>
              </a:rPr>
              <a:t>MON</a:t>
            </a:r>
          </a:p>
        </p:txBody>
      </p:sp>
      <p:sp>
        <p:nvSpPr>
          <p:cNvPr id="96269" name="Rectangle 14"/>
          <p:cNvSpPr>
            <a:spLocks noChangeArrowheads="1"/>
          </p:cNvSpPr>
          <p:nvPr/>
        </p:nvSpPr>
        <p:spPr bwMode="blackWhite">
          <a:xfrm>
            <a:off x="3424238" y="4683125"/>
            <a:ext cx="4797425" cy="322263"/>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5000"/>
              </a:lnSpc>
              <a:spcBef>
                <a:spcPct val="35000"/>
              </a:spcBef>
              <a:buClrTx/>
              <a:buFontTx/>
              <a:buNone/>
            </a:pPr>
            <a:r>
              <a:rPr lang="en-US" sz="1600" b="0">
                <a:solidFill>
                  <a:srgbClr val="000000"/>
                </a:solidFill>
              </a:rPr>
              <a:t>Numeric day of the month</a:t>
            </a:r>
          </a:p>
        </p:txBody>
      </p:sp>
      <p:sp>
        <p:nvSpPr>
          <p:cNvPr id="96270" name="Rectangle 15"/>
          <p:cNvSpPr>
            <a:spLocks noChangeArrowheads="1"/>
          </p:cNvSpPr>
          <p:nvPr/>
        </p:nvSpPr>
        <p:spPr bwMode="blackWhite">
          <a:xfrm>
            <a:off x="857250" y="4683125"/>
            <a:ext cx="2566988" cy="322263"/>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5000"/>
              </a:lnSpc>
              <a:spcBef>
                <a:spcPct val="35000"/>
              </a:spcBef>
              <a:buClrTx/>
              <a:buFontTx/>
              <a:buNone/>
            </a:pPr>
            <a:r>
              <a:rPr lang="en-US" sz="1600" b="0">
                <a:solidFill>
                  <a:srgbClr val="000000"/>
                </a:solidFill>
                <a:latin typeface="Courier New" panose="02070309020205020404" pitchFamily="49" charset="0"/>
              </a:rPr>
              <a:t>DD</a:t>
            </a:r>
          </a:p>
        </p:txBody>
      </p:sp>
      <p:sp>
        <p:nvSpPr>
          <p:cNvPr id="96271" name="Rectangle 16"/>
          <p:cNvSpPr>
            <a:spLocks noChangeArrowheads="1"/>
          </p:cNvSpPr>
          <p:nvPr/>
        </p:nvSpPr>
        <p:spPr bwMode="blackWhite">
          <a:xfrm>
            <a:off x="3424238" y="2189163"/>
            <a:ext cx="4797425" cy="38258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Bef>
                <a:spcPct val="0"/>
              </a:spcBef>
              <a:buClrTx/>
              <a:buFontTx/>
              <a:buNone/>
            </a:pPr>
            <a:r>
              <a:rPr lang="en-US" sz="1600" b="0">
                <a:solidFill>
                  <a:srgbClr val="000000"/>
                </a:solidFill>
              </a:rPr>
              <a:t>Full year in numbers</a:t>
            </a:r>
          </a:p>
        </p:txBody>
      </p:sp>
      <p:sp>
        <p:nvSpPr>
          <p:cNvPr id="96272" name="Rectangle 17"/>
          <p:cNvSpPr>
            <a:spLocks noChangeArrowheads="1"/>
          </p:cNvSpPr>
          <p:nvPr/>
        </p:nvSpPr>
        <p:spPr bwMode="blackWhite">
          <a:xfrm>
            <a:off x="857250" y="2189163"/>
            <a:ext cx="2566988" cy="38258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Bef>
                <a:spcPct val="35000"/>
              </a:spcBef>
              <a:buClrTx/>
              <a:buFontTx/>
              <a:buNone/>
            </a:pPr>
            <a:r>
              <a:rPr lang="en-US" sz="1600" b="0">
                <a:solidFill>
                  <a:srgbClr val="000000"/>
                </a:solidFill>
                <a:latin typeface="Courier New" panose="02070309020205020404" pitchFamily="49" charset="0"/>
              </a:rPr>
              <a:t>YYYY</a:t>
            </a:r>
          </a:p>
        </p:txBody>
      </p:sp>
      <p:sp>
        <p:nvSpPr>
          <p:cNvPr id="96273" name="Rectangle 18"/>
          <p:cNvSpPr>
            <a:spLocks noChangeArrowheads="1"/>
          </p:cNvSpPr>
          <p:nvPr/>
        </p:nvSpPr>
        <p:spPr bwMode="blackWhite">
          <a:xfrm>
            <a:off x="3424238" y="2571750"/>
            <a:ext cx="4797425" cy="3825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Bef>
                <a:spcPct val="0"/>
              </a:spcBef>
              <a:buClrTx/>
              <a:buFontTx/>
              <a:buNone/>
            </a:pPr>
            <a:r>
              <a:rPr lang="en-US" sz="1600" b="0">
                <a:solidFill>
                  <a:srgbClr val="000000"/>
                </a:solidFill>
              </a:rPr>
              <a:t>Year spelled out (in English)</a:t>
            </a:r>
          </a:p>
        </p:txBody>
      </p:sp>
      <p:sp>
        <p:nvSpPr>
          <p:cNvPr id="96274" name="Rectangle 19"/>
          <p:cNvSpPr>
            <a:spLocks noChangeArrowheads="1"/>
          </p:cNvSpPr>
          <p:nvPr/>
        </p:nvSpPr>
        <p:spPr bwMode="blackWhite">
          <a:xfrm>
            <a:off x="857250" y="2571750"/>
            <a:ext cx="2566988" cy="3825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Bef>
                <a:spcPct val="35000"/>
              </a:spcBef>
              <a:buClrTx/>
              <a:buFontTx/>
              <a:buNone/>
            </a:pPr>
            <a:r>
              <a:rPr lang="en-US" sz="1600" b="0">
                <a:solidFill>
                  <a:srgbClr val="000000"/>
                </a:solidFill>
                <a:latin typeface="Courier New" panose="02070309020205020404" pitchFamily="49" charset="0"/>
              </a:rPr>
              <a:t>YEAR</a:t>
            </a:r>
          </a:p>
        </p:txBody>
      </p:sp>
      <p:sp>
        <p:nvSpPr>
          <p:cNvPr id="96275" name="Rectangle 20"/>
          <p:cNvSpPr>
            <a:spLocks noChangeArrowheads="1"/>
          </p:cNvSpPr>
          <p:nvPr/>
        </p:nvSpPr>
        <p:spPr bwMode="gray">
          <a:xfrm>
            <a:off x="3424238" y="1824038"/>
            <a:ext cx="4797425" cy="365125"/>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eaLnBrk="1" hangingPunct="1"/>
            <a:r>
              <a:rPr lang="en-US" sz="1800" b="0">
                <a:solidFill>
                  <a:srgbClr val="FFFFFF"/>
                </a:solidFill>
              </a:rPr>
              <a:t>Result</a:t>
            </a:r>
          </a:p>
        </p:txBody>
      </p:sp>
      <p:sp>
        <p:nvSpPr>
          <p:cNvPr id="96276" name="Rectangle 21"/>
          <p:cNvSpPr>
            <a:spLocks noChangeArrowheads="1"/>
          </p:cNvSpPr>
          <p:nvPr/>
        </p:nvSpPr>
        <p:spPr bwMode="gray">
          <a:xfrm>
            <a:off x="857250" y="1824038"/>
            <a:ext cx="2566988" cy="365125"/>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eaLnBrk="1" hangingPunct="1"/>
            <a:r>
              <a:rPr lang="en-US" sz="1800" b="0">
                <a:solidFill>
                  <a:srgbClr val="FFFFFF"/>
                </a:solidFill>
              </a:rPr>
              <a:t>Element</a:t>
            </a:r>
          </a:p>
        </p:txBody>
      </p:sp>
      <p:sp>
        <p:nvSpPr>
          <p:cNvPr id="96277" name="Line 22"/>
          <p:cNvSpPr>
            <a:spLocks noChangeShapeType="1"/>
          </p:cNvSpPr>
          <p:nvPr/>
        </p:nvSpPr>
        <p:spPr bwMode="blackWhite">
          <a:xfrm>
            <a:off x="857250" y="2189163"/>
            <a:ext cx="7364413"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78" name="Line 23"/>
          <p:cNvSpPr>
            <a:spLocks noChangeShapeType="1"/>
          </p:cNvSpPr>
          <p:nvPr/>
        </p:nvSpPr>
        <p:spPr bwMode="blackWhite">
          <a:xfrm>
            <a:off x="857250" y="2954338"/>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79" name="Line 24"/>
          <p:cNvSpPr>
            <a:spLocks noChangeShapeType="1"/>
          </p:cNvSpPr>
          <p:nvPr/>
        </p:nvSpPr>
        <p:spPr bwMode="blackWhite">
          <a:xfrm>
            <a:off x="857250" y="5005388"/>
            <a:ext cx="736441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80" name="Line 25"/>
          <p:cNvSpPr>
            <a:spLocks noChangeShapeType="1"/>
          </p:cNvSpPr>
          <p:nvPr/>
        </p:nvSpPr>
        <p:spPr bwMode="blackWhite">
          <a:xfrm>
            <a:off x="857250" y="1824038"/>
            <a:ext cx="0" cy="3651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81" name="Line 26"/>
          <p:cNvSpPr>
            <a:spLocks noChangeShapeType="1"/>
          </p:cNvSpPr>
          <p:nvPr/>
        </p:nvSpPr>
        <p:spPr bwMode="blackWhite">
          <a:xfrm>
            <a:off x="3424238" y="1824038"/>
            <a:ext cx="0" cy="318135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82" name="Line 27"/>
          <p:cNvSpPr>
            <a:spLocks noChangeShapeType="1"/>
          </p:cNvSpPr>
          <p:nvPr/>
        </p:nvSpPr>
        <p:spPr bwMode="blackWhite">
          <a:xfrm>
            <a:off x="8221663" y="1824038"/>
            <a:ext cx="0" cy="3651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83" name="Line 28"/>
          <p:cNvSpPr>
            <a:spLocks noChangeShapeType="1"/>
          </p:cNvSpPr>
          <p:nvPr/>
        </p:nvSpPr>
        <p:spPr bwMode="blackWhite">
          <a:xfrm>
            <a:off x="857250" y="2571750"/>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84" name="Line 29"/>
          <p:cNvSpPr>
            <a:spLocks noChangeShapeType="1"/>
          </p:cNvSpPr>
          <p:nvPr/>
        </p:nvSpPr>
        <p:spPr bwMode="blackWhite">
          <a:xfrm>
            <a:off x="857250" y="4013200"/>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85" name="Line 30"/>
          <p:cNvSpPr>
            <a:spLocks noChangeShapeType="1"/>
          </p:cNvSpPr>
          <p:nvPr/>
        </p:nvSpPr>
        <p:spPr bwMode="blackWhite">
          <a:xfrm>
            <a:off x="857250" y="3690938"/>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86" name="Line 31"/>
          <p:cNvSpPr>
            <a:spLocks noChangeShapeType="1"/>
          </p:cNvSpPr>
          <p:nvPr/>
        </p:nvSpPr>
        <p:spPr bwMode="blackWhite">
          <a:xfrm>
            <a:off x="857250" y="3276600"/>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87" name="Line 32"/>
          <p:cNvSpPr>
            <a:spLocks noChangeShapeType="1"/>
          </p:cNvSpPr>
          <p:nvPr/>
        </p:nvSpPr>
        <p:spPr bwMode="blackWhite">
          <a:xfrm>
            <a:off x="857250" y="4683125"/>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88" name="Line 33"/>
          <p:cNvSpPr>
            <a:spLocks noChangeShapeType="1"/>
          </p:cNvSpPr>
          <p:nvPr/>
        </p:nvSpPr>
        <p:spPr bwMode="blackWhite">
          <a:xfrm>
            <a:off x="857250" y="4348163"/>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89" name="Line 34"/>
          <p:cNvSpPr>
            <a:spLocks noChangeShapeType="1"/>
          </p:cNvSpPr>
          <p:nvPr/>
        </p:nvSpPr>
        <p:spPr bwMode="blackWhite">
          <a:xfrm>
            <a:off x="857250" y="1824038"/>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90" name="Line 35"/>
          <p:cNvSpPr>
            <a:spLocks noChangeShapeType="1"/>
          </p:cNvSpPr>
          <p:nvPr/>
        </p:nvSpPr>
        <p:spPr bwMode="blackWhite">
          <a:xfrm>
            <a:off x="857250" y="2189163"/>
            <a:ext cx="0" cy="2816225"/>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91" name="Line 36"/>
          <p:cNvSpPr>
            <a:spLocks noChangeShapeType="1"/>
          </p:cNvSpPr>
          <p:nvPr/>
        </p:nvSpPr>
        <p:spPr bwMode="blackWhite">
          <a:xfrm>
            <a:off x="8221663" y="2189163"/>
            <a:ext cx="0" cy="2816225"/>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1"/>
          </p:nvPr>
        </p:nvSpPr>
        <p:spPr/>
        <p:txBody>
          <a:bodyPr/>
          <a:lstStyle/>
          <a:p>
            <a:r>
              <a:rPr lang="en-IN" smtClean="0"/>
              <a:t>Prof. Dr. Senthil Kumar N, SCORE, VIT</a:t>
            </a:r>
            <a:endParaRPr lang="en-IN"/>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0"/>
          <p:cNvSpPr>
            <a:spLocks noGrp="1" noChangeArrowheads="1"/>
          </p:cNvSpPr>
          <p:nvPr>
            <p:ph type="title"/>
          </p:nvPr>
        </p:nvSpPr>
        <p:spPr/>
        <p:txBody>
          <a:bodyPr/>
          <a:lstStyle/>
          <a:p>
            <a:pPr eaLnBrk="1" hangingPunct="1"/>
            <a:r>
              <a:rPr lang="en-US" altLang="zh-CN" smtClean="0">
                <a:ea typeface="宋体" panose="02010600030101010101" pitchFamily="2" charset="-122"/>
              </a:rPr>
              <a:t>Elements of the Date Format Model</a:t>
            </a:r>
          </a:p>
        </p:txBody>
      </p:sp>
      <p:sp>
        <p:nvSpPr>
          <p:cNvPr id="100355" name="Rectangle 11"/>
          <p:cNvSpPr>
            <a:spLocks noGrp="1" noChangeArrowheads="1"/>
          </p:cNvSpPr>
          <p:nvPr>
            <p:ph idx="1"/>
          </p:nvPr>
        </p:nvSpPr>
        <p:spPr>
          <a:xfrm>
            <a:off x="609600" y="1449388"/>
            <a:ext cx="7918450" cy="2971800"/>
          </a:xfrm>
        </p:spPr>
        <p:txBody>
          <a:bodyPr/>
          <a:lstStyle/>
          <a:p>
            <a:pPr lvl="1" eaLnBrk="1" hangingPunct="1"/>
            <a:r>
              <a:rPr lang="en-US" altLang="zh-CN" smtClean="0">
                <a:ea typeface="宋体" panose="02010600030101010101" pitchFamily="2" charset="-122"/>
              </a:rPr>
              <a:t>Time elements format the time portion of the date:</a:t>
            </a:r>
          </a:p>
          <a:p>
            <a:pPr lvl="1" eaLnBrk="1" hangingPunct="1">
              <a:buFont typeface="Arial" panose="020B0604020202020204" pitchFamily="34" charset="0"/>
              <a:buNone/>
            </a:pPr>
            <a:r>
              <a:rPr lang="en-US" altLang="zh-CN" smtClean="0">
                <a:ea typeface="宋体" panose="02010600030101010101" pitchFamily="2" charset="-122"/>
              </a:rPr>
              <a:t/>
            </a:r>
            <a:br>
              <a:rPr lang="en-US" altLang="zh-CN" smtClean="0">
                <a:ea typeface="宋体" panose="02010600030101010101" pitchFamily="2" charset="-122"/>
              </a:rPr>
            </a:br>
            <a:endParaRPr lang="en-US" altLang="zh-CN" smtClean="0">
              <a:ea typeface="宋体" panose="02010600030101010101" pitchFamily="2" charset="-122"/>
            </a:endParaRPr>
          </a:p>
          <a:p>
            <a:pPr lvl="1" eaLnBrk="1" hangingPunct="1"/>
            <a:r>
              <a:rPr lang="en-US" altLang="zh-CN" smtClean="0">
                <a:ea typeface="宋体" panose="02010600030101010101" pitchFamily="2" charset="-122"/>
              </a:rPr>
              <a:t>Add character strings by enclosing them with double quotation marks:</a:t>
            </a:r>
          </a:p>
          <a:p>
            <a:pPr lvl="1" eaLnBrk="1" hangingPunct="1">
              <a:buFont typeface="Arial" panose="020B0604020202020204" pitchFamily="34" charset="0"/>
              <a:buNone/>
            </a:pPr>
            <a:r>
              <a:rPr lang="en-US" altLang="zh-CN" smtClean="0">
                <a:ea typeface="宋体" panose="02010600030101010101" pitchFamily="2" charset="-122"/>
              </a:rPr>
              <a:t/>
            </a:r>
            <a:br>
              <a:rPr lang="en-US" altLang="zh-CN" smtClean="0">
                <a:ea typeface="宋体" panose="02010600030101010101" pitchFamily="2" charset="-122"/>
              </a:rPr>
            </a:br>
            <a:endParaRPr lang="en-US" altLang="zh-CN" smtClean="0">
              <a:ea typeface="宋体" panose="02010600030101010101" pitchFamily="2" charset="-122"/>
            </a:endParaRPr>
          </a:p>
          <a:p>
            <a:pPr lvl="1" eaLnBrk="1" hangingPunct="1"/>
            <a:r>
              <a:rPr lang="en-US" altLang="zh-CN" smtClean="0">
                <a:ea typeface="宋体" panose="02010600030101010101" pitchFamily="2" charset="-122"/>
              </a:rPr>
              <a:t>Number suffixes spell out numbers:</a:t>
            </a:r>
          </a:p>
        </p:txBody>
      </p:sp>
      <p:sp>
        <p:nvSpPr>
          <p:cNvPr id="100356" name="Rectangle 4"/>
          <p:cNvSpPr>
            <a:spLocks noChangeArrowheads="1"/>
          </p:cNvSpPr>
          <p:nvPr/>
        </p:nvSpPr>
        <p:spPr bwMode="blackGray">
          <a:xfrm>
            <a:off x="1066800" y="3476625"/>
            <a:ext cx="3405188" cy="449263"/>
          </a:xfrm>
          <a:prstGeom prst="rect">
            <a:avLst/>
          </a:prstGeom>
          <a:solidFill>
            <a:srgbClr val="FF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2286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4572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6858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9144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3716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18288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2860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27432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eaLnBrk="1" hangingPunct="1">
              <a:buClr>
                <a:srgbClr val="FF0000"/>
              </a:buClr>
            </a:pPr>
            <a:r>
              <a:rPr lang="en-US" sz="1800">
                <a:solidFill>
                  <a:srgbClr val="000000"/>
                </a:solidFill>
                <a:latin typeface="Courier New" panose="02070309020205020404" pitchFamily="49" charset="0"/>
              </a:rPr>
              <a:t>DD "of" MONTH</a:t>
            </a:r>
          </a:p>
        </p:txBody>
      </p:sp>
      <p:sp>
        <p:nvSpPr>
          <p:cNvPr id="100357" name="Rectangle 5"/>
          <p:cNvSpPr>
            <a:spLocks noChangeArrowheads="1"/>
          </p:cNvSpPr>
          <p:nvPr/>
        </p:nvSpPr>
        <p:spPr bwMode="blackGray">
          <a:xfrm>
            <a:off x="4359275" y="3476625"/>
            <a:ext cx="3405188" cy="449263"/>
          </a:xfrm>
          <a:prstGeom prst="rect">
            <a:avLst/>
          </a:prstGeom>
          <a:solidFill>
            <a:srgbClr val="FF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2286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4572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6858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9144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3716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18288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2860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27432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eaLnBrk="1" hangingPunct="1">
              <a:buClr>
                <a:srgbClr val="FF0000"/>
              </a:buClr>
            </a:pPr>
            <a:r>
              <a:rPr lang="en-US" sz="1800">
                <a:solidFill>
                  <a:srgbClr val="000000"/>
                </a:solidFill>
                <a:latin typeface="Courier New" panose="02070309020205020404" pitchFamily="49" charset="0"/>
              </a:rPr>
              <a:t>12 of OCTOBER</a:t>
            </a:r>
          </a:p>
        </p:txBody>
      </p:sp>
      <p:sp>
        <p:nvSpPr>
          <p:cNvPr id="100358" name="Rectangle 6"/>
          <p:cNvSpPr>
            <a:spLocks noChangeArrowheads="1"/>
          </p:cNvSpPr>
          <p:nvPr/>
        </p:nvSpPr>
        <p:spPr bwMode="blackGray">
          <a:xfrm>
            <a:off x="1066800" y="4624388"/>
            <a:ext cx="3405188" cy="404812"/>
          </a:xfrm>
          <a:prstGeom prst="rect">
            <a:avLst/>
          </a:prstGeom>
          <a:solidFill>
            <a:srgbClr val="FF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2286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4572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6858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9144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3716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18288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2860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27432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eaLnBrk="1" hangingPunct="1">
              <a:buClr>
                <a:srgbClr val="FF0000"/>
              </a:buClr>
            </a:pPr>
            <a:r>
              <a:rPr lang="en-US" sz="1800">
                <a:solidFill>
                  <a:srgbClr val="000000"/>
                </a:solidFill>
                <a:latin typeface="Courier New" panose="02070309020205020404" pitchFamily="49" charset="0"/>
              </a:rPr>
              <a:t>ddspth</a:t>
            </a:r>
          </a:p>
        </p:txBody>
      </p:sp>
      <p:sp>
        <p:nvSpPr>
          <p:cNvPr id="100359" name="Rectangle 7"/>
          <p:cNvSpPr>
            <a:spLocks noChangeArrowheads="1"/>
          </p:cNvSpPr>
          <p:nvPr/>
        </p:nvSpPr>
        <p:spPr bwMode="blackGray">
          <a:xfrm>
            <a:off x="4359275" y="4624388"/>
            <a:ext cx="3405188" cy="404812"/>
          </a:xfrm>
          <a:prstGeom prst="rect">
            <a:avLst/>
          </a:prstGeom>
          <a:solidFill>
            <a:srgbClr val="FF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2286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4572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6858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9144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3716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18288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2860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27432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eaLnBrk="1" hangingPunct="1">
              <a:buClr>
                <a:srgbClr val="FF0000"/>
              </a:buClr>
            </a:pPr>
            <a:r>
              <a:rPr lang="en-US" sz="1800">
                <a:solidFill>
                  <a:srgbClr val="000000"/>
                </a:solidFill>
                <a:latin typeface="Courier New" panose="02070309020205020404" pitchFamily="49" charset="0"/>
              </a:rPr>
              <a:t>fourteenth</a:t>
            </a:r>
          </a:p>
        </p:txBody>
      </p:sp>
      <p:sp>
        <p:nvSpPr>
          <p:cNvPr id="100360" name="Rectangle 8"/>
          <p:cNvSpPr>
            <a:spLocks noChangeArrowheads="1"/>
          </p:cNvSpPr>
          <p:nvPr/>
        </p:nvSpPr>
        <p:spPr bwMode="blackGray">
          <a:xfrm>
            <a:off x="1066800" y="2017713"/>
            <a:ext cx="3405188" cy="404812"/>
          </a:xfrm>
          <a:prstGeom prst="rect">
            <a:avLst/>
          </a:prstGeom>
          <a:solidFill>
            <a:srgbClr val="FF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2286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4572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6858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9144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3716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18288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2860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27432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eaLnBrk="1" hangingPunct="1">
              <a:buClr>
                <a:srgbClr val="FF0000"/>
              </a:buClr>
            </a:pPr>
            <a:r>
              <a:rPr lang="en-US" sz="1800">
                <a:solidFill>
                  <a:srgbClr val="000000"/>
                </a:solidFill>
                <a:latin typeface="Courier New" panose="02070309020205020404" pitchFamily="49" charset="0"/>
              </a:rPr>
              <a:t>HH24:MI:SS AM</a:t>
            </a:r>
          </a:p>
        </p:txBody>
      </p:sp>
      <p:sp>
        <p:nvSpPr>
          <p:cNvPr id="100361" name="Rectangle 9"/>
          <p:cNvSpPr>
            <a:spLocks noChangeArrowheads="1"/>
          </p:cNvSpPr>
          <p:nvPr/>
        </p:nvSpPr>
        <p:spPr bwMode="blackGray">
          <a:xfrm>
            <a:off x="4359275" y="2017713"/>
            <a:ext cx="3405188" cy="404812"/>
          </a:xfrm>
          <a:prstGeom prst="rect">
            <a:avLst/>
          </a:prstGeom>
          <a:solidFill>
            <a:srgbClr val="FF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2286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4572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6858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9144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3716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18288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2860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27432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spcBef>
                <a:spcPct val="0"/>
              </a:spcBef>
              <a:buClrTx/>
              <a:buFontTx/>
              <a:buNone/>
            </a:pPr>
            <a:r>
              <a:rPr lang="en-US" sz="1800">
                <a:solidFill>
                  <a:srgbClr val="000000"/>
                </a:solidFill>
                <a:latin typeface="Courier New" panose="02070309020205020404" pitchFamily="49" charset="0"/>
              </a:rPr>
              <a:t>15:45:32 PM</a:t>
            </a:r>
            <a:endParaRPr lang="en-US" sz="1800">
              <a:solidFill>
                <a:srgbClr val="000000"/>
              </a:solidFill>
            </a:endParaRPr>
          </a:p>
        </p:txBody>
      </p:sp>
      <p:sp>
        <p:nvSpPr>
          <p:cNvPr id="2" name="Footer Placeholder 1"/>
          <p:cNvSpPr>
            <a:spLocks noGrp="1"/>
          </p:cNvSpPr>
          <p:nvPr>
            <p:ph type="ftr" sz="quarter" idx="11"/>
          </p:nvPr>
        </p:nvSpPr>
        <p:spPr/>
        <p:txBody>
          <a:bodyPr/>
          <a:lstStyle/>
          <a:p>
            <a:r>
              <a:rPr lang="en-IN" smtClean="0"/>
              <a:t>Prof. Dr. Senthil Kumar N, SCORE, VIT</a:t>
            </a:r>
            <a:endParaRPr lang="en-IN"/>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2"/>
          <p:cNvSpPr>
            <a:spLocks noChangeShapeType="1"/>
          </p:cNvSpPr>
          <p:nvPr/>
        </p:nvSpPr>
        <p:spPr bwMode="auto">
          <a:xfrm flipV="1">
            <a:off x="4552950" y="2770188"/>
            <a:ext cx="0" cy="7969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3" name="Freeform 3"/>
          <p:cNvSpPr>
            <a:spLocks/>
          </p:cNvSpPr>
          <p:nvPr/>
        </p:nvSpPr>
        <p:spPr bwMode="auto">
          <a:xfrm>
            <a:off x="2333625" y="3562350"/>
            <a:ext cx="4392613" cy="534988"/>
          </a:xfrm>
          <a:custGeom>
            <a:avLst/>
            <a:gdLst>
              <a:gd name="T0" fmla="*/ 0 w 2965"/>
              <a:gd name="T1" fmla="*/ 501650 h 337"/>
              <a:gd name="T2" fmla="*/ 0 w 2965"/>
              <a:gd name="T3" fmla="*/ 0 h 337"/>
              <a:gd name="T4" fmla="*/ 4391132 w 2965"/>
              <a:gd name="T5" fmla="*/ 0 h 337"/>
              <a:gd name="T6" fmla="*/ 4391132 w 2965"/>
              <a:gd name="T7" fmla="*/ 234950 h 337"/>
              <a:gd name="T8" fmla="*/ 4391132 w 2965"/>
              <a:gd name="T9" fmla="*/ 533400 h 3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5" h="337">
                <a:moveTo>
                  <a:pt x="0" y="316"/>
                </a:moveTo>
                <a:lnTo>
                  <a:pt x="0" y="0"/>
                </a:lnTo>
                <a:lnTo>
                  <a:pt x="2964" y="0"/>
                </a:lnTo>
                <a:lnTo>
                  <a:pt x="2964" y="148"/>
                </a:lnTo>
                <a:lnTo>
                  <a:pt x="2964" y="336"/>
                </a:lnTo>
              </a:path>
            </a:pathLst>
          </a:custGeom>
          <a:noFill/>
          <a:ln w="28575"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4" name="Rectangle 4"/>
          <p:cNvSpPr>
            <a:spLocks noGrp="1" noChangeArrowheads="1"/>
          </p:cNvSpPr>
          <p:nvPr>
            <p:ph type="title"/>
          </p:nvPr>
        </p:nvSpPr>
        <p:spPr/>
        <p:txBody>
          <a:bodyPr/>
          <a:lstStyle/>
          <a:p>
            <a:pPr eaLnBrk="1" hangingPunct="1"/>
            <a:r>
              <a:rPr lang="en-US" smtClean="0"/>
              <a:t>Two Types of SQL Functions</a:t>
            </a:r>
          </a:p>
        </p:txBody>
      </p:sp>
      <p:sp>
        <p:nvSpPr>
          <p:cNvPr id="15365" name="Rectangle 5"/>
          <p:cNvSpPr>
            <a:spLocks noChangeArrowheads="1"/>
          </p:cNvSpPr>
          <p:nvPr/>
        </p:nvSpPr>
        <p:spPr bwMode="blackWhite">
          <a:xfrm>
            <a:off x="1189038" y="4073525"/>
            <a:ext cx="2284412" cy="920750"/>
          </a:xfrm>
          <a:prstGeom prst="rect">
            <a:avLst/>
          </a:prstGeom>
          <a:solidFill>
            <a:srgbClr val="99CC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spcBef>
                <a:spcPct val="0"/>
              </a:spcBef>
              <a:buClrTx/>
              <a:buFontTx/>
              <a:buNone/>
            </a:pPr>
            <a:r>
              <a:rPr lang="en-US"/>
              <a:t>Single-row </a:t>
            </a:r>
          </a:p>
          <a:p>
            <a:pPr>
              <a:spcBef>
                <a:spcPct val="0"/>
              </a:spcBef>
              <a:buClrTx/>
              <a:buFontTx/>
              <a:buNone/>
            </a:pPr>
            <a:r>
              <a:rPr lang="en-US"/>
              <a:t>functions</a:t>
            </a:r>
          </a:p>
        </p:txBody>
      </p:sp>
      <p:sp>
        <p:nvSpPr>
          <p:cNvPr id="15366" name="Rectangle 6"/>
          <p:cNvSpPr>
            <a:spLocks noChangeArrowheads="1"/>
          </p:cNvSpPr>
          <p:nvPr/>
        </p:nvSpPr>
        <p:spPr bwMode="blackWhite">
          <a:xfrm>
            <a:off x="5600700" y="4057650"/>
            <a:ext cx="2263775" cy="950913"/>
          </a:xfrm>
          <a:prstGeom prst="rect">
            <a:avLst/>
          </a:prstGeom>
          <a:solidFill>
            <a:srgbClr val="99CC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spcBef>
                <a:spcPct val="0"/>
              </a:spcBef>
              <a:buClrTx/>
              <a:buFontTx/>
              <a:buNone/>
            </a:pPr>
            <a:r>
              <a:rPr lang="en-US"/>
              <a:t>Multiple-row</a:t>
            </a:r>
          </a:p>
          <a:p>
            <a:pPr>
              <a:spcBef>
                <a:spcPct val="0"/>
              </a:spcBef>
              <a:buClrTx/>
              <a:buFontTx/>
              <a:buNone/>
            </a:pPr>
            <a:r>
              <a:rPr lang="en-US"/>
              <a:t>functions</a:t>
            </a:r>
          </a:p>
        </p:txBody>
      </p:sp>
      <p:sp>
        <p:nvSpPr>
          <p:cNvPr id="15367" name="Line 7"/>
          <p:cNvSpPr>
            <a:spLocks noChangeShapeType="1"/>
          </p:cNvSpPr>
          <p:nvPr/>
        </p:nvSpPr>
        <p:spPr bwMode="auto">
          <a:xfrm>
            <a:off x="857250" y="4532313"/>
            <a:ext cx="342900"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8" name="Line 8"/>
          <p:cNvSpPr>
            <a:spLocks noChangeShapeType="1"/>
          </p:cNvSpPr>
          <p:nvPr/>
        </p:nvSpPr>
        <p:spPr bwMode="auto">
          <a:xfrm>
            <a:off x="3490913" y="4532313"/>
            <a:ext cx="323850"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9" name="Line 9"/>
          <p:cNvSpPr>
            <a:spLocks noChangeShapeType="1"/>
          </p:cNvSpPr>
          <p:nvPr/>
        </p:nvSpPr>
        <p:spPr bwMode="auto">
          <a:xfrm>
            <a:off x="7881938" y="4532313"/>
            <a:ext cx="339725"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5370" name="Group 10"/>
          <p:cNvGrpSpPr>
            <a:grpSpLocks/>
          </p:cNvGrpSpPr>
          <p:nvPr/>
        </p:nvGrpSpPr>
        <p:grpSpPr bwMode="auto">
          <a:xfrm>
            <a:off x="5257800" y="4256088"/>
            <a:ext cx="323850" cy="552450"/>
            <a:chOff x="3132" y="2663"/>
            <a:chExt cx="384" cy="348"/>
          </a:xfrm>
        </p:grpSpPr>
        <p:sp>
          <p:nvSpPr>
            <p:cNvPr id="15374" name="Line 11"/>
            <p:cNvSpPr>
              <a:spLocks noChangeShapeType="1"/>
            </p:cNvSpPr>
            <p:nvPr/>
          </p:nvSpPr>
          <p:spPr bwMode="auto">
            <a:xfrm>
              <a:off x="3132" y="2855"/>
              <a:ext cx="384"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5" name="Line 12"/>
            <p:cNvSpPr>
              <a:spLocks noChangeShapeType="1"/>
            </p:cNvSpPr>
            <p:nvPr/>
          </p:nvSpPr>
          <p:spPr bwMode="auto">
            <a:xfrm>
              <a:off x="3132" y="2663"/>
              <a:ext cx="384"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6" name="Line 13"/>
            <p:cNvSpPr>
              <a:spLocks noChangeShapeType="1"/>
            </p:cNvSpPr>
            <p:nvPr/>
          </p:nvSpPr>
          <p:spPr bwMode="auto">
            <a:xfrm>
              <a:off x="3132" y="3011"/>
              <a:ext cx="384"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371" name="Rectangle 14"/>
          <p:cNvSpPr>
            <a:spLocks noChangeArrowheads="1"/>
          </p:cNvSpPr>
          <p:nvPr/>
        </p:nvSpPr>
        <p:spPr bwMode="blackWhite">
          <a:xfrm>
            <a:off x="781050" y="5114925"/>
            <a:ext cx="3100388" cy="487363"/>
          </a:xfrm>
          <a:prstGeom prst="rect">
            <a:avLst/>
          </a:prstGeom>
          <a:noFill/>
          <a:ln>
            <a:noFill/>
          </a:ln>
          <a:effectLst/>
          <a:extLst>
            <a:ext uri="{909E8E84-426E-40DD-AFC4-6F175D3DCCD1}">
              <a14:hiddenFill xmlns:a14="http://schemas.microsoft.com/office/drawing/2010/main">
                <a:solidFill>
                  <a:srgbClr val="FF99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1620838">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609600" indent="-225425" defTabSz="1620838">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1217613" indent="-331788" defTabSz="1620838">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825625" indent="-231775" defTabSz="1620838">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2433638" indent="-230188" defTabSz="1620838">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890838" indent="-230188" defTabSz="1620838"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3348038" indent="-230188" defTabSz="1620838"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805238" indent="-230188" defTabSz="1620838"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4262438" indent="-230188" defTabSz="1620838"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gn="ctr">
              <a:spcBef>
                <a:spcPct val="0"/>
              </a:spcBef>
              <a:buClrTx/>
              <a:buFontTx/>
              <a:buNone/>
            </a:pPr>
            <a:r>
              <a:rPr lang="en-US" sz="1800"/>
              <a:t>Return one result </a:t>
            </a:r>
          </a:p>
          <a:p>
            <a:pPr algn="ctr">
              <a:spcBef>
                <a:spcPct val="0"/>
              </a:spcBef>
              <a:buClrTx/>
              <a:buFontTx/>
              <a:buNone/>
            </a:pPr>
            <a:r>
              <a:rPr lang="en-US" sz="1800"/>
              <a:t>per row</a:t>
            </a:r>
          </a:p>
        </p:txBody>
      </p:sp>
      <p:sp>
        <p:nvSpPr>
          <p:cNvPr id="15372" name="Rectangle 15"/>
          <p:cNvSpPr>
            <a:spLocks noChangeArrowheads="1"/>
          </p:cNvSpPr>
          <p:nvPr/>
        </p:nvSpPr>
        <p:spPr bwMode="blackWhite">
          <a:xfrm>
            <a:off x="4973638" y="5114925"/>
            <a:ext cx="3516312" cy="487363"/>
          </a:xfrm>
          <a:prstGeom prst="rect">
            <a:avLst/>
          </a:prstGeom>
          <a:noFill/>
          <a:ln>
            <a:noFill/>
          </a:ln>
          <a:effectLst/>
          <a:extLst>
            <a:ext uri="{909E8E84-426E-40DD-AFC4-6F175D3DCCD1}">
              <a14:hiddenFill xmlns:a14="http://schemas.microsoft.com/office/drawing/2010/main">
                <a:solidFill>
                  <a:srgbClr val="FF99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1620838">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609600" indent="-225425" defTabSz="1620838">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1217613" indent="-331788" defTabSz="1620838">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825625" indent="-231775" defTabSz="1620838">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2433638" indent="-230188" defTabSz="1620838">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890838" indent="-230188" defTabSz="1620838"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3348038" indent="-230188" defTabSz="1620838"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805238" indent="-230188" defTabSz="1620838"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4262438" indent="-230188" defTabSz="1620838"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gn="ctr">
              <a:spcBef>
                <a:spcPct val="0"/>
              </a:spcBef>
              <a:buClrTx/>
              <a:buFontTx/>
              <a:buNone/>
            </a:pPr>
            <a:r>
              <a:rPr lang="en-US" sz="1800"/>
              <a:t>Return one result </a:t>
            </a:r>
          </a:p>
          <a:p>
            <a:pPr algn="ctr">
              <a:spcBef>
                <a:spcPct val="0"/>
              </a:spcBef>
              <a:buClrTx/>
              <a:buFontTx/>
              <a:buNone/>
            </a:pPr>
            <a:r>
              <a:rPr lang="en-US" sz="1800"/>
              <a:t>per set of rows</a:t>
            </a:r>
          </a:p>
        </p:txBody>
      </p:sp>
      <p:sp>
        <p:nvSpPr>
          <p:cNvPr id="15373" name="Rectangle 16"/>
          <p:cNvSpPr>
            <a:spLocks noChangeArrowheads="1"/>
          </p:cNvSpPr>
          <p:nvPr/>
        </p:nvSpPr>
        <p:spPr bwMode="blackWhite">
          <a:xfrm>
            <a:off x="3368675" y="2124075"/>
            <a:ext cx="2351088" cy="931863"/>
          </a:xfrm>
          <a:prstGeom prst="rect">
            <a:avLst/>
          </a:prstGeom>
          <a:solidFill>
            <a:srgbClr val="FF66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spcBef>
                <a:spcPct val="0"/>
              </a:spcBef>
              <a:buClrTx/>
              <a:buFontTx/>
              <a:buNone/>
            </a:pPr>
            <a:r>
              <a:rPr lang="en-US"/>
              <a:t>Functions</a:t>
            </a:r>
          </a:p>
        </p:txBody>
      </p:sp>
      <p:sp>
        <p:nvSpPr>
          <p:cNvPr id="2" name="Footer Placeholder 1"/>
          <p:cNvSpPr>
            <a:spLocks noGrp="1"/>
          </p:cNvSpPr>
          <p:nvPr>
            <p:ph type="ftr" sz="quarter" idx="11"/>
          </p:nvPr>
        </p:nvSpPr>
        <p:spPr/>
        <p:txBody>
          <a:bodyPr/>
          <a:lstStyle/>
          <a:p>
            <a:r>
              <a:rPr lang="en-IN" smtClean="0"/>
              <a:t>Prof. Dr. Senthil Kumar N, SCORE, VIT</a:t>
            </a:r>
            <a:endParaRPr lang="en-IN"/>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10" descr="C:\project-SQLFund1\images\img-04-1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855913"/>
            <a:ext cx="2708275" cy="254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1" name="Rectangle 2"/>
          <p:cNvSpPr>
            <a:spLocks noChangeArrowheads="1"/>
          </p:cNvSpPr>
          <p:nvPr/>
        </p:nvSpPr>
        <p:spPr bwMode="blackGray">
          <a:xfrm>
            <a:off x="857250" y="1676400"/>
            <a:ext cx="7299325" cy="1125538"/>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a:solidFill>
                  <a:schemeClr val="tx1"/>
                </a:solidFill>
                <a:latin typeface="Arial" panose="020B0604020202020204" pitchFamily="34" charset="0"/>
              </a:defRPr>
            </a:lvl1pPr>
            <a:lvl2pPr marL="339725" indent="-225425">
              <a:spcBef>
                <a:spcPct val="20000"/>
              </a:spcBef>
              <a:buClr>
                <a:srgbClr val="FF0000"/>
              </a:buClr>
              <a:buFont typeface="Arial" panose="020B0604020202020204" pitchFamily="34" charset="0"/>
              <a:buChar char="•"/>
              <a:tabLst>
                <a:tab pos="1200150" algn="l"/>
              </a:tabLst>
              <a:defRPr sz="2200">
                <a:solidFill>
                  <a:schemeClr val="tx1"/>
                </a:solidFill>
                <a:latin typeface="Arial" panose="020B0604020202020204" pitchFamily="34" charset="0"/>
              </a:defRPr>
            </a:lvl2pPr>
            <a:lvl3pPr marL="909638" indent="-331788">
              <a:spcBef>
                <a:spcPct val="20000"/>
              </a:spcBef>
              <a:buClr>
                <a:srgbClr val="FF0000"/>
              </a:buClr>
              <a:buFont typeface="Arial" panose="020B0604020202020204" pitchFamily="34" charset="0"/>
              <a:buChar char="–"/>
              <a:tabLst>
                <a:tab pos="1200150" algn="l"/>
              </a:tabLst>
              <a:defRPr sz="2000">
                <a:solidFill>
                  <a:schemeClr val="tx1"/>
                </a:solidFill>
                <a:latin typeface="Arial" panose="020B0604020202020204" pitchFamily="34" charset="0"/>
              </a:defRPr>
            </a:lvl3pPr>
            <a:lvl4pPr marL="1255713" indent="-231775">
              <a:spcBef>
                <a:spcPct val="20000"/>
              </a:spcBef>
              <a:buClr>
                <a:schemeClr val="accent2"/>
              </a:buClr>
              <a:buSzPct val="45000"/>
              <a:buFont typeface="Arial" panose="020B0604020202020204" pitchFamily="34" charset="0"/>
              <a:buChar char="—"/>
              <a:tabLst>
                <a:tab pos="1200150" algn="l"/>
              </a:tabLst>
              <a:defRPr>
                <a:solidFill>
                  <a:schemeClr val="tx1"/>
                </a:solidFill>
                <a:latin typeface="Arial" panose="020B0604020202020204" pitchFamily="34" charset="0"/>
              </a:defRPr>
            </a:lvl4pPr>
            <a:lvl5pPr marL="1601788" indent="-230188">
              <a:spcBef>
                <a:spcPct val="20000"/>
              </a:spcBef>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5pPr>
            <a:lvl6pPr marL="20589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6pPr>
            <a:lvl7pPr marL="25161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7pPr>
            <a:lvl8pPr marL="29733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8pPr>
            <a:lvl9pPr marL="34305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9pPr>
          </a:lstStyle>
          <a:p>
            <a:pPr>
              <a:spcBef>
                <a:spcPct val="0"/>
              </a:spcBef>
              <a:buClrTx/>
              <a:buFontTx/>
              <a:buNone/>
            </a:pPr>
            <a:r>
              <a:rPr lang="en-US" sz="1800">
                <a:solidFill>
                  <a:srgbClr val="000000"/>
                </a:solidFill>
                <a:latin typeface="Courier New" panose="02070309020205020404" pitchFamily="49" charset="0"/>
              </a:rPr>
              <a:t>SELECT last_name,</a:t>
            </a:r>
          </a:p>
          <a:p>
            <a:pPr>
              <a:spcBef>
                <a:spcPct val="0"/>
              </a:spcBef>
              <a:buClrTx/>
              <a:buFontTx/>
              <a:buNone/>
            </a:pPr>
            <a:r>
              <a:rPr lang="en-US" sz="1800">
                <a:solidFill>
                  <a:srgbClr val="000000"/>
                </a:solidFill>
                <a:latin typeface="Courier New" panose="02070309020205020404" pitchFamily="49" charset="0"/>
              </a:rPr>
              <a:t>       TO_CHAR(hire_date, 'fmDD Month YYYY')</a:t>
            </a:r>
          </a:p>
          <a:p>
            <a:pPr>
              <a:spcBef>
                <a:spcPct val="0"/>
              </a:spcBef>
              <a:buClrTx/>
              <a:buFontTx/>
              <a:buNone/>
            </a:pPr>
            <a:r>
              <a:rPr lang="en-US" sz="1800">
                <a:solidFill>
                  <a:srgbClr val="000000"/>
                </a:solidFill>
                <a:latin typeface="Courier New" panose="02070309020205020404" pitchFamily="49" charset="0"/>
              </a:rPr>
              <a:t>       AS HIREDATE</a:t>
            </a:r>
          </a:p>
          <a:p>
            <a:pPr>
              <a:spcBef>
                <a:spcPct val="0"/>
              </a:spcBef>
              <a:buClrTx/>
              <a:buFontTx/>
              <a:buNone/>
            </a:pPr>
            <a:r>
              <a:rPr lang="en-US" sz="1800">
                <a:solidFill>
                  <a:srgbClr val="000000"/>
                </a:solidFill>
                <a:latin typeface="Courier New" panose="02070309020205020404" pitchFamily="49" charset="0"/>
              </a:rPr>
              <a:t>FROM   employees;</a:t>
            </a:r>
          </a:p>
        </p:txBody>
      </p:sp>
      <p:sp>
        <p:nvSpPr>
          <p:cNvPr id="104452" name="Rectangle 3"/>
          <p:cNvSpPr>
            <a:spLocks noGrp="1" noChangeArrowheads="1"/>
          </p:cNvSpPr>
          <p:nvPr>
            <p:ph type="title"/>
          </p:nvPr>
        </p:nvSpPr>
        <p:spPr/>
        <p:txBody>
          <a:bodyPr/>
          <a:lstStyle/>
          <a:p>
            <a:pPr eaLnBrk="1" hangingPunct="1"/>
            <a:r>
              <a:rPr lang="en-US" altLang="zh-CN" smtClean="0">
                <a:ea typeface="宋体" panose="02010600030101010101" pitchFamily="2" charset="-122"/>
              </a:rPr>
              <a:t>Using the </a:t>
            </a:r>
            <a:r>
              <a:rPr lang="en-US" altLang="zh-CN" smtClean="0">
                <a:latin typeface="Courier New" panose="02070309020205020404" pitchFamily="49" charset="0"/>
                <a:ea typeface="宋体" panose="02010600030101010101" pitchFamily="2" charset="-122"/>
              </a:rPr>
              <a:t>TO_CHAR</a:t>
            </a:r>
            <a:r>
              <a:rPr lang="en-US" altLang="zh-CN" smtClean="0">
                <a:ea typeface="宋体" panose="02010600030101010101" pitchFamily="2" charset="-122"/>
              </a:rPr>
              <a:t> Function with Dates</a:t>
            </a:r>
          </a:p>
        </p:txBody>
      </p:sp>
      <p:sp>
        <p:nvSpPr>
          <p:cNvPr id="104453" name="Rectangle 4"/>
          <p:cNvSpPr>
            <a:spLocks noChangeArrowheads="1"/>
          </p:cNvSpPr>
          <p:nvPr/>
        </p:nvSpPr>
        <p:spPr bwMode="gray">
          <a:xfrm>
            <a:off x="1854200" y="1963738"/>
            <a:ext cx="5087938" cy="53975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solidFill>
                <a:srgbClr val="000000"/>
              </a:solidFill>
            </a:endParaRPr>
          </a:p>
        </p:txBody>
      </p:sp>
      <p:sp>
        <p:nvSpPr>
          <p:cNvPr id="104454" name="Text Box 5"/>
          <p:cNvSpPr txBox="1">
            <a:spLocks noChangeArrowheads="1"/>
          </p:cNvSpPr>
          <p:nvPr/>
        </p:nvSpPr>
        <p:spPr bwMode="auto">
          <a:xfrm>
            <a:off x="2971800" y="5218113"/>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411163" indent="-225425" defTabSz="822325">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822325" indent="-331788" defTabSz="822325">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235075" indent="-231775" defTabSz="822325">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646238" indent="-230188" defTabSz="822325">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103438" indent="-230188" defTabSz="822325"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560638" indent="-230188" defTabSz="822325"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017838" indent="-230188" defTabSz="822325"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475038" indent="-230188" defTabSz="822325"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gn="ctr" eaLnBrk="1" hangingPunct="1">
              <a:spcBef>
                <a:spcPct val="0"/>
              </a:spcBef>
            </a:pPr>
            <a:r>
              <a:rPr lang="en-US" sz="2400">
                <a:solidFill>
                  <a:srgbClr val="000000"/>
                </a:solidFill>
              </a:rPr>
              <a:t>…</a:t>
            </a:r>
          </a:p>
        </p:txBody>
      </p:sp>
      <p:sp>
        <p:nvSpPr>
          <p:cNvPr id="104455" name="Rectangle 8"/>
          <p:cNvSpPr>
            <a:spLocks noChangeArrowheads="1"/>
          </p:cNvSpPr>
          <p:nvPr/>
        </p:nvSpPr>
        <p:spPr bwMode="gray">
          <a:xfrm>
            <a:off x="4495800" y="2855913"/>
            <a:ext cx="1143000" cy="25146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solidFill>
                <a:srgbClr val="000000"/>
              </a:solidFill>
            </a:endParaRPr>
          </a:p>
        </p:txBody>
      </p:sp>
      <p:pic>
        <p:nvPicPr>
          <p:cNvPr id="104456" name="Picture 11" descr="C:\project-SQLFund1\images\img-04-14a.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5599113"/>
            <a:ext cx="270827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7" name="Rectangle 12"/>
          <p:cNvSpPr>
            <a:spLocks noChangeArrowheads="1"/>
          </p:cNvSpPr>
          <p:nvPr/>
        </p:nvSpPr>
        <p:spPr bwMode="gray">
          <a:xfrm>
            <a:off x="4495800" y="5599113"/>
            <a:ext cx="1143000" cy="4572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solidFill>
                <a:srgbClr val="000000"/>
              </a:solidFill>
            </a:endParaRPr>
          </a:p>
        </p:txBody>
      </p:sp>
      <p:sp>
        <p:nvSpPr>
          <p:cNvPr id="2" name="Footer Placeholder 1"/>
          <p:cNvSpPr>
            <a:spLocks noGrp="1"/>
          </p:cNvSpPr>
          <p:nvPr>
            <p:ph type="ftr" sz="quarter" idx="11"/>
          </p:nvPr>
        </p:nvSpPr>
        <p:spPr/>
        <p:txBody>
          <a:bodyPr/>
          <a:lstStyle/>
          <a:p>
            <a:r>
              <a:rPr lang="en-IN" smtClean="0"/>
              <a:t>Prof. Dr. Senthil Kumar N, SCORE, VIT</a:t>
            </a:r>
            <a:endParaRPr lang="en-IN"/>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057"/>
          <p:cNvSpPr>
            <a:spLocks noGrp="1" noChangeArrowheads="1"/>
          </p:cNvSpPr>
          <p:nvPr>
            <p:ph type="title"/>
          </p:nvPr>
        </p:nvSpPr>
        <p:spPr/>
        <p:txBody>
          <a:bodyPr/>
          <a:lstStyle/>
          <a:p>
            <a:pPr eaLnBrk="1" hangingPunct="1"/>
            <a:r>
              <a:rPr lang="en-US" altLang="zh-CN" smtClean="0">
                <a:ea typeface="宋体" panose="02010600030101010101" pitchFamily="2" charset="-122"/>
              </a:rPr>
              <a:t>Using the </a:t>
            </a:r>
            <a:r>
              <a:rPr lang="en-US" altLang="zh-CN" smtClean="0">
                <a:latin typeface="Courier New" panose="02070309020205020404" pitchFamily="49" charset="0"/>
                <a:ea typeface="宋体" panose="02010600030101010101" pitchFamily="2" charset="-122"/>
              </a:rPr>
              <a:t>TO_CHAR</a:t>
            </a:r>
            <a:r>
              <a:rPr lang="en-US" altLang="zh-CN" smtClean="0">
                <a:ea typeface="宋体" panose="02010600030101010101" pitchFamily="2" charset="-122"/>
              </a:rPr>
              <a:t> Function with Numbers</a:t>
            </a:r>
          </a:p>
        </p:txBody>
      </p:sp>
      <p:sp>
        <p:nvSpPr>
          <p:cNvPr id="106499" name="Rectangle 1058"/>
          <p:cNvSpPr>
            <a:spLocks noGrp="1" noChangeArrowheads="1"/>
          </p:cNvSpPr>
          <p:nvPr>
            <p:ph idx="1"/>
          </p:nvPr>
        </p:nvSpPr>
        <p:spPr>
          <a:xfrm>
            <a:off x="609600" y="1449388"/>
            <a:ext cx="7918450" cy="1431925"/>
          </a:xfrm>
        </p:spPr>
        <p:txBody>
          <a:bodyPr/>
          <a:lstStyle/>
          <a:p>
            <a:pPr eaLnBrk="1" hangingPunct="1"/>
            <a:endParaRPr lang="zh-CN" altLang="en-US" smtClean="0">
              <a:ea typeface="宋体" panose="02010600030101010101" pitchFamily="2" charset="-122"/>
            </a:endParaRPr>
          </a:p>
          <a:p>
            <a:pPr eaLnBrk="1" hangingPunct="1"/>
            <a:r>
              <a:rPr lang="en-US" altLang="zh-CN" smtClean="0">
                <a:ea typeface="宋体" panose="02010600030101010101" pitchFamily="2" charset="-122"/>
              </a:rPr>
              <a:t>These are some of the format elements that you can use with the </a:t>
            </a:r>
            <a:r>
              <a:rPr lang="en-US" altLang="zh-CN" smtClean="0">
                <a:latin typeface="Courier New" panose="02070309020205020404" pitchFamily="49" charset="0"/>
                <a:ea typeface="宋体" panose="02010600030101010101" pitchFamily="2" charset="-122"/>
              </a:rPr>
              <a:t>TO_CHAR</a:t>
            </a:r>
            <a:r>
              <a:rPr lang="en-US" altLang="zh-CN" smtClean="0">
                <a:ea typeface="宋体" panose="02010600030101010101" pitchFamily="2" charset="-122"/>
              </a:rPr>
              <a:t> function to display a number value as a character:</a:t>
            </a:r>
          </a:p>
        </p:txBody>
      </p:sp>
      <p:sp>
        <p:nvSpPr>
          <p:cNvPr id="106500" name="Rectangle 1029"/>
          <p:cNvSpPr>
            <a:spLocks noChangeArrowheads="1"/>
          </p:cNvSpPr>
          <p:nvPr/>
        </p:nvSpPr>
        <p:spPr bwMode="blackWhite">
          <a:xfrm>
            <a:off x="3424238" y="4908550"/>
            <a:ext cx="4797425" cy="365125"/>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spcBef>
                <a:spcPct val="0"/>
              </a:spcBef>
              <a:buClrTx/>
              <a:buFontTx/>
              <a:buNone/>
            </a:pPr>
            <a:r>
              <a:rPr lang="en-US" sz="1800" b="0">
                <a:solidFill>
                  <a:srgbClr val="000000"/>
                </a:solidFill>
              </a:rPr>
              <a:t>Prints a decimal point</a:t>
            </a:r>
          </a:p>
        </p:txBody>
      </p:sp>
      <p:sp>
        <p:nvSpPr>
          <p:cNvPr id="106501" name="Rectangle 1030"/>
          <p:cNvSpPr>
            <a:spLocks noChangeArrowheads="1"/>
          </p:cNvSpPr>
          <p:nvPr/>
        </p:nvSpPr>
        <p:spPr bwMode="blackWhite">
          <a:xfrm>
            <a:off x="857250" y="4908550"/>
            <a:ext cx="2566988" cy="365125"/>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5000"/>
              </a:lnSpc>
              <a:spcBef>
                <a:spcPct val="35000"/>
              </a:spcBef>
              <a:buClrTx/>
              <a:buFontTx/>
              <a:buNone/>
            </a:pPr>
            <a:r>
              <a:rPr lang="en-US" sz="1800" b="0">
                <a:solidFill>
                  <a:srgbClr val="000000"/>
                </a:solidFill>
                <a:latin typeface="Courier New" panose="02070309020205020404" pitchFamily="49" charset="0"/>
              </a:rPr>
              <a:t>.</a:t>
            </a:r>
          </a:p>
        </p:txBody>
      </p:sp>
      <p:sp>
        <p:nvSpPr>
          <p:cNvPr id="106502" name="Rectangle 1031"/>
          <p:cNvSpPr>
            <a:spLocks noChangeArrowheads="1"/>
          </p:cNvSpPr>
          <p:nvPr/>
        </p:nvSpPr>
        <p:spPr bwMode="blackWhite">
          <a:xfrm>
            <a:off x="3424238" y="5273675"/>
            <a:ext cx="4797425" cy="365125"/>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spcBef>
                <a:spcPct val="0"/>
              </a:spcBef>
              <a:buClrTx/>
              <a:buFontTx/>
              <a:buNone/>
            </a:pPr>
            <a:r>
              <a:rPr lang="en-US" sz="1800" b="0">
                <a:solidFill>
                  <a:srgbClr val="000000"/>
                </a:solidFill>
              </a:rPr>
              <a:t>Prints a comma as a thousands indicator</a:t>
            </a:r>
          </a:p>
        </p:txBody>
      </p:sp>
      <p:sp>
        <p:nvSpPr>
          <p:cNvPr id="106503" name="Rectangle 1032"/>
          <p:cNvSpPr>
            <a:spLocks noChangeArrowheads="1"/>
          </p:cNvSpPr>
          <p:nvPr/>
        </p:nvSpPr>
        <p:spPr bwMode="blackWhite">
          <a:xfrm>
            <a:off x="857250" y="5273675"/>
            <a:ext cx="2566988" cy="365125"/>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5000"/>
              </a:lnSpc>
              <a:spcBef>
                <a:spcPct val="35000"/>
              </a:spcBef>
              <a:buClrTx/>
              <a:buFontTx/>
              <a:buNone/>
            </a:pPr>
            <a:r>
              <a:rPr lang="en-US" sz="1800" b="0">
                <a:solidFill>
                  <a:srgbClr val="000000"/>
                </a:solidFill>
                <a:latin typeface="Courier New" panose="02070309020205020404" pitchFamily="49" charset="0"/>
              </a:rPr>
              <a:t>,</a:t>
            </a:r>
          </a:p>
        </p:txBody>
      </p:sp>
      <p:sp>
        <p:nvSpPr>
          <p:cNvPr id="106504" name="Rectangle 1033"/>
          <p:cNvSpPr>
            <a:spLocks noChangeArrowheads="1"/>
          </p:cNvSpPr>
          <p:nvPr/>
        </p:nvSpPr>
        <p:spPr bwMode="blackWhite">
          <a:xfrm>
            <a:off x="3424238" y="4178300"/>
            <a:ext cx="4797425" cy="365125"/>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spcBef>
                <a:spcPct val="0"/>
              </a:spcBef>
              <a:buClrTx/>
              <a:buFontTx/>
              <a:buNone/>
            </a:pPr>
            <a:r>
              <a:rPr lang="en-US" sz="1800" b="0">
                <a:solidFill>
                  <a:srgbClr val="000000"/>
                </a:solidFill>
              </a:rPr>
              <a:t>Places a floating dollar sign</a:t>
            </a:r>
          </a:p>
        </p:txBody>
      </p:sp>
      <p:sp>
        <p:nvSpPr>
          <p:cNvPr id="106505" name="Rectangle 1034"/>
          <p:cNvSpPr>
            <a:spLocks noChangeArrowheads="1"/>
          </p:cNvSpPr>
          <p:nvPr/>
        </p:nvSpPr>
        <p:spPr bwMode="blackWhite">
          <a:xfrm>
            <a:off x="857250" y="4178300"/>
            <a:ext cx="2566988" cy="365125"/>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5000"/>
              </a:lnSpc>
              <a:spcBef>
                <a:spcPct val="35000"/>
              </a:spcBef>
              <a:buClrTx/>
              <a:buFontTx/>
              <a:buNone/>
            </a:pPr>
            <a:r>
              <a:rPr lang="en-US" sz="1800" b="0">
                <a:solidFill>
                  <a:srgbClr val="000000"/>
                </a:solidFill>
                <a:latin typeface="Courier New" panose="02070309020205020404" pitchFamily="49" charset="0"/>
              </a:rPr>
              <a:t>$</a:t>
            </a:r>
          </a:p>
        </p:txBody>
      </p:sp>
      <p:sp>
        <p:nvSpPr>
          <p:cNvPr id="106506" name="Rectangle 1035"/>
          <p:cNvSpPr>
            <a:spLocks noChangeArrowheads="1"/>
          </p:cNvSpPr>
          <p:nvPr/>
        </p:nvSpPr>
        <p:spPr bwMode="blackWhite">
          <a:xfrm>
            <a:off x="3424238" y="4543425"/>
            <a:ext cx="4797425" cy="365125"/>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spcBef>
                <a:spcPct val="0"/>
              </a:spcBef>
              <a:buClrTx/>
              <a:buFontTx/>
              <a:buNone/>
            </a:pPr>
            <a:r>
              <a:rPr lang="en-US" sz="1800" b="0">
                <a:solidFill>
                  <a:srgbClr val="000000"/>
                </a:solidFill>
              </a:rPr>
              <a:t>Uses the floating local currency symbol</a:t>
            </a:r>
          </a:p>
        </p:txBody>
      </p:sp>
      <p:sp>
        <p:nvSpPr>
          <p:cNvPr id="106507" name="Rectangle 1036"/>
          <p:cNvSpPr>
            <a:spLocks noChangeArrowheads="1"/>
          </p:cNvSpPr>
          <p:nvPr/>
        </p:nvSpPr>
        <p:spPr bwMode="blackWhite">
          <a:xfrm>
            <a:off x="857250" y="4543425"/>
            <a:ext cx="2566988" cy="365125"/>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5000"/>
              </a:lnSpc>
              <a:spcBef>
                <a:spcPct val="35000"/>
              </a:spcBef>
              <a:buClrTx/>
              <a:buFontTx/>
              <a:buNone/>
            </a:pPr>
            <a:r>
              <a:rPr lang="en-US" sz="1800" b="0">
                <a:solidFill>
                  <a:srgbClr val="000000"/>
                </a:solidFill>
                <a:latin typeface="Courier New" panose="02070309020205020404" pitchFamily="49" charset="0"/>
              </a:rPr>
              <a:t>L</a:t>
            </a:r>
          </a:p>
        </p:txBody>
      </p:sp>
      <p:sp>
        <p:nvSpPr>
          <p:cNvPr id="106508" name="Rectangle 1037"/>
          <p:cNvSpPr>
            <a:spLocks noChangeArrowheads="1"/>
          </p:cNvSpPr>
          <p:nvPr/>
        </p:nvSpPr>
        <p:spPr bwMode="blackWhite">
          <a:xfrm>
            <a:off x="3424238" y="3413125"/>
            <a:ext cx="4797425" cy="3825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spcBef>
                <a:spcPct val="0"/>
              </a:spcBef>
              <a:buClrTx/>
              <a:buFontTx/>
              <a:buNone/>
            </a:pPr>
            <a:r>
              <a:rPr lang="en-US" sz="1800" b="0">
                <a:solidFill>
                  <a:srgbClr val="000000"/>
                </a:solidFill>
              </a:rPr>
              <a:t>Represents a number</a:t>
            </a:r>
          </a:p>
        </p:txBody>
      </p:sp>
      <p:sp>
        <p:nvSpPr>
          <p:cNvPr id="106509" name="Rectangle 1038"/>
          <p:cNvSpPr>
            <a:spLocks noChangeArrowheads="1"/>
          </p:cNvSpPr>
          <p:nvPr/>
        </p:nvSpPr>
        <p:spPr bwMode="blackWhite">
          <a:xfrm>
            <a:off x="857250" y="3413125"/>
            <a:ext cx="2566988" cy="3825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Bef>
                <a:spcPct val="35000"/>
              </a:spcBef>
              <a:buClrTx/>
              <a:buFontTx/>
              <a:buNone/>
            </a:pPr>
            <a:r>
              <a:rPr lang="en-US" sz="1800" b="0">
                <a:solidFill>
                  <a:srgbClr val="000000"/>
                </a:solidFill>
                <a:latin typeface="Courier New" panose="02070309020205020404" pitchFamily="49" charset="0"/>
              </a:rPr>
              <a:t>9</a:t>
            </a:r>
          </a:p>
        </p:txBody>
      </p:sp>
      <p:sp>
        <p:nvSpPr>
          <p:cNvPr id="106510" name="Rectangle 1039"/>
          <p:cNvSpPr>
            <a:spLocks noChangeArrowheads="1"/>
          </p:cNvSpPr>
          <p:nvPr/>
        </p:nvSpPr>
        <p:spPr bwMode="blackWhite">
          <a:xfrm>
            <a:off x="3424238" y="3795713"/>
            <a:ext cx="4797425" cy="38258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Bef>
                <a:spcPct val="0"/>
              </a:spcBef>
              <a:buClrTx/>
              <a:buFontTx/>
              <a:buNone/>
            </a:pPr>
            <a:r>
              <a:rPr lang="en-US" sz="1800" b="0">
                <a:solidFill>
                  <a:srgbClr val="000000"/>
                </a:solidFill>
              </a:rPr>
              <a:t>Forces a zero to be displayed</a:t>
            </a:r>
          </a:p>
        </p:txBody>
      </p:sp>
      <p:sp>
        <p:nvSpPr>
          <p:cNvPr id="106511" name="Rectangle 1040"/>
          <p:cNvSpPr>
            <a:spLocks noChangeArrowheads="1"/>
          </p:cNvSpPr>
          <p:nvPr/>
        </p:nvSpPr>
        <p:spPr bwMode="blackWhite">
          <a:xfrm>
            <a:off x="857250" y="3795713"/>
            <a:ext cx="2566988" cy="38258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Bef>
                <a:spcPct val="35000"/>
              </a:spcBef>
              <a:buClrTx/>
              <a:buFontTx/>
              <a:buNone/>
            </a:pPr>
            <a:r>
              <a:rPr lang="en-US" sz="1800" b="0">
                <a:solidFill>
                  <a:srgbClr val="000000"/>
                </a:solidFill>
                <a:latin typeface="Courier New" panose="02070309020205020404" pitchFamily="49" charset="0"/>
              </a:rPr>
              <a:t>0</a:t>
            </a:r>
          </a:p>
        </p:txBody>
      </p:sp>
      <p:sp>
        <p:nvSpPr>
          <p:cNvPr id="106512" name="Rectangle 1041"/>
          <p:cNvSpPr>
            <a:spLocks noChangeArrowheads="1"/>
          </p:cNvSpPr>
          <p:nvPr/>
        </p:nvSpPr>
        <p:spPr bwMode="gray">
          <a:xfrm>
            <a:off x="3424238" y="3048000"/>
            <a:ext cx="4797425" cy="365125"/>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eaLnBrk="1" hangingPunct="1"/>
            <a:r>
              <a:rPr lang="en-US" sz="1800" b="0">
                <a:solidFill>
                  <a:srgbClr val="FFFFFF"/>
                </a:solidFill>
              </a:rPr>
              <a:t>Result</a:t>
            </a:r>
          </a:p>
        </p:txBody>
      </p:sp>
      <p:sp>
        <p:nvSpPr>
          <p:cNvPr id="106513" name="Rectangle 1042"/>
          <p:cNvSpPr>
            <a:spLocks noChangeArrowheads="1"/>
          </p:cNvSpPr>
          <p:nvPr/>
        </p:nvSpPr>
        <p:spPr bwMode="gray">
          <a:xfrm>
            <a:off x="857250" y="3048000"/>
            <a:ext cx="2566988" cy="365125"/>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eaLnBrk="1" hangingPunct="1"/>
            <a:r>
              <a:rPr lang="en-US" sz="1800" b="0">
                <a:solidFill>
                  <a:srgbClr val="FFFFFF"/>
                </a:solidFill>
              </a:rPr>
              <a:t>Element</a:t>
            </a:r>
          </a:p>
        </p:txBody>
      </p:sp>
      <p:sp>
        <p:nvSpPr>
          <p:cNvPr id="106514" name="Line 1043"/>
          <p:cNvSpPr>
            <a:spLocks noChangeShapeType="1"/>
          </p:cNvSpPr>
          <p:nvPr/>
        </p:nvSpPr>
        <p:spPr bwMode="blackWhite">
          <a:xfrm>
            <a:off x="857250" y="3413125"/>
            <a:ext cx="7364413"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515" name="Line 1044"/>
          <p:cNvSpPr>
            <a:spLocks noChangeShapeType="1"/>
          </p:cNvSpPr>
          <p:nvPr/>
        </p:nvSpPr>
        <p:spPr bwMode="blackWhite">
          <a:xfrm>
            <a:off x="857250" y="4178300"/>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516" name="Line 1045"/>
          <p:cNvSpPr>
            <a:spLocks noChangeShapeType="1"/>
          </p:cNvSpPr>
          <p:nvPr/>
        </p:nvSpPr>
        <p:spPr bwMode="blackWhite">
          <a:xfrm>
            <a:off x="857250" y="5638800"/>
            <a:ext cx="736441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517" name="Line 1046"/>
          <p:cNvSpPr>
            <a:spLocks noChangeShapeType="1"/>
          </p:cNvSpPr>
          <p:nvPr/>
        </p:nvSpPr>
        <p:spPr bwMode="blackWhite">
          <a:xfrm>
            <a:off x="857250" y="3048000"/>
            <a:ext cx="0" cy="3651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518" name="Line 1047"/>
          <p:cNvSpPr>
            <a:spLocks noChangeShapeType="1"/>
          </p:cNvSpPr>
          <p:nvPr/>
        </p:nvSpPr>
        <p:spPr bwMode="blackWhite">
          <a:xfrm>
            <a:off x="3424238" y="3048000"/>
            <a:ext cx="0" cy="25908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519" name="Line 1048"/>
          <p:cNvSpPr>
            <a:spLocks noChangeShapeType="1"/>
          </p:cNvSpPr>
          <p:nvPr/>
        </p:nvSpPr>
        <p:spPr bwMode="blackWhite">
          <a:xfrm>
            <a:off x="8221663" y="3048000"/>
            <a:ext cx="0" cy="3651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520" name="Line 1049"/>
          <p:cNvSpPr>
            <a:spLocks noChangeShapeType="1"/>
          </p:cNvSpPr>
          <p:nvPr/>
        </p:nvSpPr>
        <p:spPr bwMode="blackWhite">
          <a:xfrm>
            <a:off x="857250" y="3795713"/>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21" name="Line 1050"/>
          <p:cNvSpPr>
            <a:spLocks noChangeShapeType="1"/>
          </p:cNvSpPr>
          <p:nvPr/>
        </p:nvSpPr>
        <p:spPr bwMode="blackWhite">
          <a:xfrm>
            <a:off x="857250" y="4908550"/>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22" name="Line 1051"/>
          <p:cNvSpPr>
            <a:spLocks noChangeShapeType="1"/>
          </p:cNvSpPr>
          <p:nvPr/>
        </p:nvSpPr>
        <p:spPr bwMode="blackWhite">
          <a:xfrm>
            <a:off x="857250" y="4543425"/>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23" name="Line 1052"/>
          <p:cNvSpPr>
            <a:spLocks noChangeShapeType="1"/>
          </p:cNvSpPr>
          <p:nvPr/>
        </p:nvSpPr>
        <p:spPr bwMode="blackWhite">
          <a:xfrm>
            <a:off x="857250" y="5273675"/>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24" name="Line 1053"/>
          <p:cNvSpPr>
            <a:spLocks noChangeShapeType="1"/>
          </p:cNvSpPr>
          <p:nvPr/>
        </p:nvSpPr>
        <p:spPr bwMode="blackWhite">
          <a:xfrm>
            <a:off x="857250" y="3048000"/>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525" name="Line 1054"/>
          <p:cNvSpPr>
            <a:spLocks noChangeShapeType="1"/>
          </p:cNvSpPr>
          <p:nvPr/>
        </p:nvSpPr>
        <p:spPr bwMode="blackWhite">
          <a:xfrm>
            <a:off x="857250" y="3413125"/>
            <a:ext cx="0" cy="2225675"/>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526" name="Line 1055"/>
          <p:cNvSpPr>
            <a:spLocks noChangeShapeType="1"/>
          </p:cNvSpPr>
          <p:nvPr/>
        </p:nvSpPr>
        <p:spPr bwMode="blackWhite">
          <a:xfrm>
            <a:off x="8221663" y="3413125"/>
            <a:ext cx="0" cy="2225675"/>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527" name="Rectangle 1056"/>
          <p:cNvSpPr>
            <a:spLocks noChangeArrowheads="1"/>
          </p:cNvSpPr>
          <p:nvPr/>
        </p:nvSpPr>
        <p:spPr bwMode="blackGray">
          <a:xfrm>
            <a:off x="857250" y="1447800"/>
            <a:ext cx="7299325" cy="32861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a:solidFill>
                  <a:schemeClr val="tx1"/>
                </a:solidFill>
                <a:latin typeface="Arial" panose="020B0604020202020204" pitchFamily="34" charset="0"/>
              </a:defRPr>
            </a:lvl1pPr>
            <a:lvl2pPr marL="339725" indent="-225425">
              <a:spcBef>
                <a:spcPct val="20000"/>
              </a:spcBef>
              <a:buClr>
                <a:srgbClr val="FF0000"/>
              </a:buClr>
              <a:buFont typeface="Arial" panose="020B0604020202020204" pitchFamily="34" charset="0"/>
              <a:buChar char="•"/>
              <a:tabLst>
                <a:tab pos="1200150" algn="l"/>
              </a:tabLst>
              <a:defRPr sz="2200">
                <a:solidFill>
                  <a:schemeClr val="tx1"/>
                </a:solidFill>
                <a:latin typeface="Arial" panose="020B0604020202020204" pitchFamily="34" charset="0"/>
              </a:defRPr>
            </a:lvl2pPr>
            <a:lvl3pPr marL="909638" indent="-331788">
              <a:spcBef>
                <a:spcPct val="20000"/>
              </a:spcBef>
              <a:buClr>
                <a:srgbClr val="FF0000"/>
              </a:buClr>
              <a:buFont typeface="Arial" panose="020B0604020202020204" pitchFamily="34" charset="0"/>
              <a:buChar char="–"/>
              <a:tabLst>
                <a:tab pos="1200150" algn="l"/>
              </a:tabLst>
              <a:defRPr sz="2000">
                <a:solidFill>
                  <a:schemeClr val="tx1"/>
                </a:solidFill>
                <a:latin typeface="Arial" panose="020B0604020202020204" pitchFamily="34" charset="0"/>
              </a:defRPr>
            </a:lvl3pPr>
            <a:lvl4pPr marL="1255713" indent="-231775">
              <a:spcBef>
                <a:spcPct val="20000"/>
              </a:spcBef>
              <a:buClr>
                <a:schemeClr val="accent2"/>
              </a:buClr>
              <a:buSzPct val="45000"/>
              <a:buFont typeface="Arial" panose="020B0604020202020204" pitchFamily="34" charset="0"/>
              <a:buChar char="—"/>
              <a:tabLst>
                <a:tab pos="1200150" algn="l"/>
              </a:tabLst>
              <a:defRPr>
                <a:solidFill>
                  <a:schemeClr val="tx1"/>
                </a:solidFill>
                <a:latin typeface="Arial" panose="020B0604020202020204" pitchFamily="34" charset="0"/>
              </a:defRPr>
            </a:lvl4pPr>
            <a:lvl5pPr marL="1601788" indent="-230188">
              <a:spcBef>
                <a:spcPct val="20000"/>
              </a:spcBef>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5pPr>
            <a:lvl6pPr marL="20589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6pPr>
            <a:lvl7pPr marL="25161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7pPr>
            <a:lvl8pPr marL="29733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8pPr>
            <a:lvl9pPr marL="34305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9pPr>
          </a:lstStyle>
          <a:p>
            <a:pPr>
              <a:spcBef>
                <a:spcPct val="0"/>
              </a:spcBef>
              <a:buClrTx/>
              <a:buFontTx/>
              <a:buNone/>
            </a:pPr>
            <a:r>
              <a:rPr lang="en-US" sz="1800">
                <a:solidFill>
                  <a:srgbClr val="000000"/>
                </a:solidFill>
                <a:latin typeface="Courier New" panose="02070309020205020404" pitchFamily="49" charset="0"/>
              </a:rPr>
              <a:t>TO_CHAR(</a:t>
            </a:r>
            <a:r>
              <a:rPr lang="en-US" sz="1800" i="1">
                <a:solidFill>
                  <a:srgbClr val="000000"/>
                </a:solidFill>
                <a:latin typeface="Courier New" panose="02070309020205020404" pitchFamily="49" charset="0"/>
              </a:rPr>
              <a:t>number, </a:t>
            </a:r>
            <a:r>
              <a:rPr lang="en-US" sz="1800">
                <a:solidFill>
                  <a:srgbClr val="000000"/>
                </a:solidFill>
                <a:latin typeface="Courier New" panose="02070309020205020404" pitchFamily="49" charset="0"/>
              </a:rPr>
              <a:t>'</a:t>
            </a:r>
            <a:r>
              <a:rPr lang="en-US" sz="1800" i="1">
                <a:solidFill>
                  <a:srgbClr val="000000"/>
                </a:solidFill>
                <a:latin typeface="Courier New" panose="02070309020205020404" pitchFamily="49" charset="0"/>
              </a:rPr>
              <a:t>format_model</a:t>
            </a:r>
            <a:r>
              <a:rPr lang="en-US" sz="1800">
                <a:solidFill>
                  <a:srgbClr val="000000"/>
                </a:solidFill>
                <a:latin typeface="Courier New" panose="02070309020205020404" pitchFamily="49" charset="0"/>
              </a:rPr>
              <a:t>')</a:t>
            </a:r>
          </a:p>
        </p:txBody>
      </p:sp>
      <p:sp>
        <p:nvSpPr>
          <p:cNvPr id="2" name="Footer Placeholder 1"/>
          <p:cNvSpPr>
            <a:spLocks noGrp="1"/>
          </p:cNvSpPr>
          <p:nvPr>
            <p:ph type="ftr" sz="quarter" idx="11"/>
          </p:nvPr>
        </p:nvSpPr>
        <p:spPr/>
        <p:txBody>
          <a:bodyPr/>
          <a:lstStyle/>
          <a:p>
            <a:r>
              <a:rPr lang="en-IN" smtClean="0"/>
              <a:t>Prof. Dr. Senthil Kumar N, SCORE, VIT</a:t>
            </a:r>
            <a:endParaRPr lang="en-IN"/>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ChangeArrowheads="1"/>
          </p:cNvSpPr>
          <p:nvPr/>
        </p:nvSpPr>
        <p:spPr bwMode="blackGray">
          <a:xfrm>
            <a:off x="857250" y="1817688"/>
            <a:ext cx="7364413" cy="971550"/>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a:solidFill>
                  <a:schemeClr val="tx1"/>
                </a:solidFill>
                <a:latin typeface="Arial" panose="020B0604020202020204" pitchFamily="34" charset="0"/>
              </a:defRPr>
            </a:lvl1pPr>
            <a:lvl2pPr marL="339725" indent="-225425">
              <a:spcBef>
                <a:spcPct val="20000"/>
              </a:spcBef>
              <a:buClr>
                <a:srgbClr val="FF0000"/>
              </a:buClr>
              <a:buFont typeface="Arial" panose="020B0604020202020204" pitchFamily="34" charset="0"/>
              <a:buChar char="•"/>
              <a:tabLst>
                <a:tab pos="1200150" algn="l"/>
              </a:tabLst>
              <a:defRPr sz="2200">
                <a:solidFill>
                  <a:schemeClr val="tx1"/>
                </a:solidFill>
                <a:latin typeface="Arial" panose="020B0604020202020204" pitchFamily="34" charset="0"/>
              </a:defRPr>
            </a:lvl2pPr>
            <a:lvl3pPr marL="909638" indent="-331788">
              <a:spcBef>
                <a:spcPct val="20000"/>
              </a:spcBef>
              <a:buClr>
                <a:srgbClr val="FF0000"/>
              </a:buClr>
              <a:buFont typeface="Arial" panose="020B0604020202020204" pitchFamily="34" charset="0"/>
              <a:buChar char="–"/>
              <a:tabLst>
                <a:tab pos="1200150" algn="l"/>
              </a:tabLst>
              <a:defRPr sz="2000">
                <a:solidFill>
                  <a:schemeClr val="tx1"/>
                </a:solidFill>
                <a:latin typeface="Arial" panose="020B0604020202020204" pitchFamily="34" charset="0"/>
              </a:defRPr>
            </a:lvl3pPr>
            <a:lvl4pPr marL="1255713" indent="-231775">
              <a:spcBef>
                <a:spcPct val="20000"/>
              </a:spcBef>
              <a:buClr>
                <a:schemeClr val="accent2"/>
              </a:buClr>
              <a:buSzPct val="45000"/>
              <a:buFont typeface="Arial" panose="020B0604020202020204" pitchFamily="34" charset="0"/>
              <a:buChar char="—"/>
              <a:tabLst>
                <a:tab pos="1200150" algn="l"/>
              </a:tabLst>
              <a:defRPr>
                <a:solidFill>
                  <a:schemeClr val="tx1"/>
                </a:solidFill>
                <a:latin typeface="Arial" panose="020B0604020202020204" pitchFamily="34" charset="0"/>
              </a:defRPr>
            </a:lvl4pPr>
            <a:lvl5pPr marL="1601788" indent="-230188">
              <a:spcBef>
                <a:spcPct val="20000"/>
              </a:spcBef>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5pPr>
            <a:lvl6pPr marL="20589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6pPr>
            <a:lvl7pPr marL="25161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7pPr>
            <a:lvl8pPr marL="29733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8pPr>
            <a:lvl9pPr marL="34305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9pPr>
          </a:lstStyle>
          <a:p>
            <a:pPr>
              <a:spcBef>
                <a:spcPct val="0"/>
              </a:spcBef>
              <a:buClrTx/>
              <a:buFontTx/>
              <a:buNone/>
            </a:pPr>
            <a:r>
              <a:rPr lang="en-US" sz="1800">
                <a:solidFill>
                  <a:srgbClr val="000000"/>
                </a:solidFill>
                <a:latin typeface="Courier New" panose="02070309020205020404" pitchFamily="49" charset="0"/>
              </a:rPr>
              <a:t>SELECT TO_CHAR(salary, '$99,999.00') SALARY</a:t>
            </a:r>
          </a:p>
          <a:p>
            <a:pPr>
              <a:spcBef>
                <a:spcPct val="0"/>
              </a:spcBef>
              <a:buClrTx/>
              <a:buFontTx/>
              <a:buNone/>
            </a:pPr>
            <a:r>
              <a:rPr lang="en-US" sz="1800">
                <a:solidFill>
                  <a:srgbClr val="000000"/>
                </a:solidFill>
                <a:latin typeface="Courier New" panose="02070309020205020404" pitchFamily="49" charset="0"/>
              </a:rPr>
              <a:t>FROM   employees</a:t>
            </a:r>
          </a:p>
          <a:p>
            <a:pPr>
              <a:spcBef>
                <a:spcPct val="0"/>
              </a:spcBef>
              <a:buClrTx/>
              <a:buFontTx/>
              <a:buNone/>
            </a:pPr>
            <a:r>
              <a:rPr lang="en-US" sz="1800">
                <a:solidFill>
                  <a:srgbClr val="000000"/>
                </a:solidFill>
                <a:latin typeface="Courier New" panose="02070309020205020404" pitchFamily="49" charset="0"/>
              </a:rPr>
              <a:t>WHERE  last_name = 'Ernst';</a:t>
            </a:r>
          </a:p>
        </p:txBody>
      </p:sp>
      <p:sp>
        <p:nvSpPr>
          <p:cNvPr id="110595" name="Rectangle 3"/>
          <p:cNvSpPr>
            <a:spLocks noGrp="1" noChangeArrowheads="1"/>
          </p:cNvSpPr>
          <p:nvPr>
            <p:ph type="title"/>
          </p:nvPr>
        </p:nvSpPr>
        <p:spPr/>
        <p:txBody>
          <a:bodyPr/>
          <a:lstStyle/>
          <a:p>
            <a:pPr eaLnBrk="1" hangingPunct="1"/>
            <a:r>
              <a:rPr lang="en-US" altLang="zh-CN" smtClean="0">
                <a:ea typeface="宋体" panose="02010600030101010101" pitchFamily="2" charset="-122"/>
              </a:rPr>
              <a:t>Using the </a:t>
            </a:r>
            <a:r>
              <a:rPr lang="en-US" altLang="zh-CN" smtClean="0">
                <a:latin typeface="Courier New" panose="02070309020205020404" pitchFamily="49" charset="0"/>
                <a:ea typeface="宋体" panose="02010600030101010101" pitchFamily="2" charset="-122"/>
              </a:rPr>
              <a:t>TO_CHAR</a:t>
            </a:r>
            <a:r>
              <a:rPr lang="en-US" altLang="zh-CN" smtClean="0">
                <a:ea typeface="宋体" panose="02010600030101010101" pitchFamily="2" charset="-122"/>
              </a:rPr>
              <a:t> Function with Numbers</a:t>
            </a:r>
          </a:p>
        </p:txBody>
      </p:sp>
      <p:sp>
        <p:nvSpPr>
          <p:cNvPr id="110596" name="Rectangle 4"/>
          <p:cNvSpPr>
            <a:spLocks noChangeArrowheads="1"/>
          </p:cNvSpPr>
          <p:nvPr/>
        </p:nvSpPr>
        <p:spPr bwMode="gray">
          <a:xfrm>
            <a:off x="1824038" y="1870075"/>
            <a:ext cx="5087937" cy="325438"/>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solidFill>
                <a:srgbClr val="000000"/>
              </a:solidFill>
            </a:endParaRPr>
          </a:p>
        </p:txBody>
      </p:sp>
      <p:pic>
        <p:nvPicPr>
          <p:cNvPr id="110597" name="Picture 7" descr="C:\project-SQLFund1\images\img-04-1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429000" y="3124200"/>
            <a:ext cx="13716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IN" smtClean="0"/>
              <a:t>Prof. Dr. Senthil Kumar N, SCORE, VIT</a:t>
            </a:r>
            <a:endParaRPr lang="en-IN"/>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6"/>
          <p:cNvSpPr>
            <a:spLocks noGrp="1" noChangeArrowheads="1"/>
          </p:cNvSpPr>
          <p:nvPr>
            <p:ph type="title"/>
          </p:nvPr>
        </p:nvSpPr>
        <p:spPr/>
        <p:txBody>
          <a:bodyPr/>
          <a:lstStyle/>
          <a:p>
            <a:pPr eaLnBrk="1" hangingPunct="1"/>
            <a:r>
              <a:rPr lang="en-US" altLang="zh-CN" smtClean="0">
                <a:ea typeface="宋体" panose="02010600030101010101" pitchFamily="2" charset="-122"/>
              </a:rPr>
              <a:t>Using the </a:t>
            </a:r>
            <a:r>
              <a:rPr lang="en-US" altLang="zh-CN" smtClean="0">
                <a:latin typeface="Courier New" panose="02070309020205020404" pitchFamily="49" charset="0"/>
                <a:ea typeface="宋体" panose="02010600030101010101" pitchFamily="2" charset="-122"/>
              </a:rPr>
              <a:t>TO_NUMBER</a:t>
            </a:r>
            <a:r>
              <a:rPr lang="en-US" altLang="zh-CN" smtClean="0">
                <a:ea typeface="宋体" panose="02010600030101010101" pitchFamily="2" charset="-122"/>
              </a:rPr>
              <a:t> and </a:t>
            </a:r>
            <a:r>
              <a:rPr lang="en-US" altLang="zh-CN" smtClean="0">
                <a:latin typeface="Courier New" panose="02070309020205020404" pitchFamily="49" charset="0"/>
                <a:ea typeface="宋体" panose="02010600030101010101" pitchFamily="2" charset="-122"/>
              </a:rPr>
              <a:t>TO_DATE</a:t>
            </a:r>
            <a:r>
              <a:rPr lang="en-US" altLang="zh-CN" smtClean="0">
                <a:ea typeface="宋体" panose="02010600030101010101" pitchFamily="2" charset="-122"/>
              </a:rPr>
              <a:t> Functions </a:t>
            </a:r>
          </a:p>
        </p:txBody>
      </p:sp>
      <p:sp>
        <p:nvSpPr>
          <p:cNvPr id="112643" name="Rectangle 7"/>
          <p:cNvSpPr>
            <a:spLocks noGrp="1" noChangeArrowheads="1"/>
          </p:cNvSpPr>
          <p:nvPr>
            <p:ph idx="1"/>
          </p:nvPr>
        </p:nvSpPr>
        <p:spPr>
          <a:xfrm>
            <a:off x="609600" y="1449388"/>
            <a:ext cx="7918450" cy="4110037"/>
          </a:xfrm>
        </p:spPr>
        <p:txBody>
          <a:bodyPr/>
          <a:lstStyle/>
          <a:p>
            <a:pPr lvl="1" eaLnBrk="1" hangingPunct="1"/>
            <a:r>
              <a:rPr lang="en-US" altLang="zh-CN" smtClean="0">
                <a:ea typeface="宋体" panose="02010600030101010101" pitchFamily="2" charset="-122"/>
              </a:rPr>
              <a:t>Convert a character string to a number format using the </a:t>
            </a:r>
            <a:r>
              <a:rPr lang="en-US" altLang="zh-CN" smtClean="0">
                <a:latin typeface="Courier New" panose="02070309020205020404" pitchFamily="49" charset="0"/>
                <a:ea typeface="宋体" panose="02010600030101010101" pitchFamily="2" charset="-122"/>
              </a:rPr>
              <a:t>TO_NUMBER</a:t>
            </a:r>
            <a:r>
              <a:rPr lang="en-US" altLang="zh-CN" smtClean="0">
                <a:ea typeface="宋体" panose="02010600030101010101" pitchFamily="2" charset="-122"/>
              </a:rPr>
              <a:t> function:</a:t>
            </a:r>
          </a:p>
          <a:p>
            <a:pPr lvl="1" eaLnBrk="1" hangingPunct="1"/>
            <a:endParaRPr lang="en-US" altLang="zh-CN" smtClean="0">
              <a:ea typeface="宋体" panose="02010600030101010101" pitchFamily="2" charset="-122"/>
            </a:endParaRPr>
          </a:p>
          <a:p>
            <a:pPr lvl="1" eaLnBrk="1" hangingPunct="1"/>
            <a:endParaRPr lang="en-US" altLang="zh-CN" smtClean="0">
              <a:ea typeface="宋体" panose="02010600030101010101" pitchFamily="2" charset="-122"/>
            </a:endParaRPr>
          </a:p>
          <a:p>
            <a:pPr lvl="1" eaLnBrk="1" hangingPunct="1"/>
            <a:r>
              <a:rPr lang="en-US" altLang="zh-CN" smtClean="0">
                <a:ea typeface="宋体" panose="02010600030101010101" pitchFamily="2" charset="-122"/>
              </a:rPr>
              <a:t>Convert a character string to a date format using the </a:t>
            </a:r>
            <a:r>
              <a:rPr lang="en-US" altLang="zh-CN" smtClean="0">
                <a:latin typeface="Courier New" panose="02070309020205020404" pitchFamily="49" charset="0"/>
                <a:ea typeface="宋体" panose="02010600030101010101" pitchFamily="2" charset="-122"/>
              </a:rPr>
              <a:t>TO_DATE</a:t>
            </a:r>
            <a:r>
              <a:rPr lang="en-US" altLang="zh-CN" smtClean="0">
                <a:ea typeface="宋体" panose="02010600030101010101" pitchFamily="2" charset="-122"/>
              </a:rPr>
              <a:t> function:</a:t>
            </a:r>
          </a:p>
          <a:p>
            <a:pPr lvl="1" eaLnBrk="1" hangingPunct="1"/>
            <a:endParaRPr lang="en-US" altLang="zh-CN" smtClean="0">
              <a:ea typeface="宋体" panose="02010600030101010101" pitchFamily="2" charset="-122"/>
            </a:endParaRPr>
          </a:p>
          <a:p>
            <a:pPr lvl="1" eaLnBrk="1" hangingPunct="1"/>
            <a:endParaRPr lang="en-US" altLang="zh-CN" smtClean="0">
              <a:ea typeface="宋体" panose="02010600030101010101" pitchFamily="2" charset="-122"/>
            </a:endParaRPr>
          </a:p>
          <a:p>
            <a:pPr lvl="1" eaLnBrk="1" hangingPunct="1"/>
            <a:r>
              <a:rPr lang="en-US" altLang="zh-CN" smtClean="0">
                <a:ea typeface="宋体" panose="02010600030101010101" pitchFamily="2" charset="-122"/>
              </a:rPr>
              <a:t>These functions have an </a:t>
            </a:r>
            <a:r>
              <a:rPr lang="en-US" altLang="zh-CN" smtClean="0">
                <a:latin typeface="Courier New" panose="02070309020205020404" pitchFamily="49" charset="0"/>
                <a:ea typeface="宋体" panose="02010600030101010101" pitchFamily="2" charset="-122"/>
              </a:rPr>
              <a:t>fx</a:t>
            </a:r>
            <a:r>
              <a:rPr lang="en-US" altLang="zh-CN" smtClean="0">
                <a:ea typeface="宋体" panose="02010600030101010101" pitchFamily="2" charset="-122"/>
              </a:rPr>
              <a:t> modifier. This modifier specifies the exact match for the character argument and date format model of a </a:t>
            </a:r>
            <a:r>
              <a:rPr lang="en-US" altLang="zh-CN" smtClean="0">
                <a:latin typeface="Courier New" panose="02070309020205020404" pitchFamily="49" charset="0"/>
                <a:ea typeface="宋体" panose="02010600030101010101" pitchFamily="2" charset="-122"/>
              </a:rPr>
              <a:t>TO_DATE</a:t>
            </a:r>
            <a:r>
              <a:rPr lang="en-US" altLang="zh-CN" smtClean="0">
                <a:ea typeface="宋体" panose="02010600030101010101" pitchFamily="2" charset="-122"/>
              </a:rPr>
              <a:t> function.</a:t>
            </a:r>
          </a:p>
        </p:txBody>
      </p:sp>
      <p:sp>
        <p:nvSpPr>
          <p:cNvPr id="112644" name="Rectangle 4"/>
          <p:cNvSpPr>
            <a:spLocks noChangeArrowheads="1"/>
          </p:cNvSpPr>
          <p:nvPr/>
        </p:nvSpPr>
        <p:spPr bwMode="blackGray">
          <a:xfrm>
            <a:off x="857250" y="2286000"/>
            <a:ext cx="7364413" cy="482600"/>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a:solidFill>
                  <a:schemeClr val="tx1"/>
                </a:solidFill>
                <a:latin typeface="Arial" panose="020B0604020202020204" pitchFamily="34" charset="0"/>
              </a:defRPr>
            </a:lvl1pPr>
            <a:lvl2pPr marL="339725" indent="-225425">
              <a:spcBef>
                <a:spcPct val="20000"/>
              </a:spcBef>
              <a:buClr>
                <a:srgbClr val="FF0000"/>
              </a:buClr>
              <a:buFont typeface="Arial" panose="020B0604020202020204" pitchFamily="34" charset="0"/>
              <a:buChar char="•"/>
              <a:tabLst>
                <a:tab pos="1200150" algn="l"/>
              </a:tabLst>
              <a:defRPr sz="2200">
                <a:solidFill>
                  <a:schemeClr val="tx1"/>
                </a:solidFill>
                <a:latin typeface="Arial" panose="020B0604020202020204" pitchFamily="34" charset="0"/>
              </a:defRPr>
            </a:lvl2pPr>
            <a:lvl3pPr marL="909638" indent="-331788">
              <a:spcBef>
                <a:spcPct val="20000"/>
              </a:spcBef>
              <a:buClr>
                <a:srgbClr val="FF0000"/>
              </a:buClr>
              <a:buFont typeface="Arial" panose="020B0604020202020204" pitchFamily="34" charset="0"/>
              <a:buChar char="–"/>
              <a:tabLst>
                <a:tab pos="1200150" algn="l"/>
              </a:tabLst>
              <a:defRPr sz="2000">
                <a:solidFill>
                  <a:schemeClr val="tx1"/>
                </a:solidFill>
                <a:latin typeface="Arial" panose="020B0604020202020204" pitchFamily="34" charset="0"/>
              </a:defRPr>
            </a:lvl3pPr>
            <a:lvl4pPr marL="1255713" indent="-231775">
              <a:spcBef>
                <a:spcPct val="20000"/>
              </a:spcBef>
              <a:buClr>
                <a:schemeClr val="accent2"/>
              </a:buClr>
              <a:buSzPct val="45000"/>
              <a:buFont typeface="Arial" panose="020B0604020202020204" pitchFamily="34" charset="0"/>
              <a:buChar char="—"/>
              <a:tabLst>
                <a:tab pos="1200150" algn="l"/>
              </a:tabLst>
              <a:defRPr>
                <a:solidFill>
                  <a:schemeClr val="tx1"/>
                </a:solidFill>
                <a:latin typeface="Arial" panose="020B0604020202020204" pitchFamily="34" charset="0"/>
              </a:defRPr>
            </a:lvl4pPr>
            <a:lvl5pPr marL="1601788" indent="-230188">
              <a:spcBef>
                <a:spcPct val="20000"/>
              </a:spcBef>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5pPr>
            <a:lvl6pPr marL="20589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6pPr>
            <a:lvl7pPr marL="25161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7pPr>
            <a:lvl8pPr marL="29733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8pPr>
            <a:lvl9pPr marL="34305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9pPr>
          </a:lstStyle>
          <a:p>
            <a:pPr>
              <a:lnSpc>
                <a:spcPct val="160000"/>
              </a:lnSpc>
              <a:spcBef>
                <a:spcPct val="0"/>
              </a:spcBef>
              <a:buClrTx/>
              <a:buFontTx/>
              <a:buNone/>
            </a:pPr>
            <a:r>
              <a:rPr lang="en-US" sz="1800">
                <a:solidFill>
                  <a:srgbClr val="000000"/>
                </a:solidFill>
                <a:latin typeface="Courier New" panose="02070309020205020404" pitchFamily="49" charset="0"/>
              </a:rPr>
              <a:t>TO_NUMBER(</a:t>
            </a:r>
            <a:r>
              <a:rPr lang="en-US" sz="1800" i="1">
                <a:solidFill>
                  <a:srgbClr val="000000"/>
                </a:solidFill>
                <a:latin typeface="Courier New" panose="02070309020205020404" pitchFamily="49" charset="0"/>
              </a:rPr>
              <a:t>char</a:t>
            </a:r>
            <a:r>
              <a:rPr lang="en-US" sz="1800">
                <a:solidFill>
                  <a:srgbClr val="000000"/>
                </a:solidFill>
                <a:latin typeface="Courier New" panose="02070309020205020404" pitchFamily="49" charset="0"/>
              </a:rPr>
              <a:t>[</a:t>
            </a:r>
            <a:r>
              <a:rPr lang="en-US" sz="1800" i="1">
                <a:solidFill>
                  <a:srgbClr val="000000"/>
                </a:solidFill>
                <a:latin typeface="Courier New" panose="02070309020205020404" pitchFamily="49" charset="0"/>
              </a:rPr>
              <a:t>, </a:t>
            </a:r>
            <a:r>
              <a:rPr lang="en-US" sz="1800">
                <a:solidFill>
                  <a:srgbClr val="000000"/>
                </a:solidFill>
                <a:latin typeface="Courier New" panose="02070309020205020404" pitchFamily="49" charset="0"/>
              </a:rPr>
              <a:t>'</a:t>
            </a:r>
            <a:r>
              <a:rPr lang="en-US" sz="1800" i="1">
                <a:solidFill>
                  <a:srgbClr val="000000"/>
                </a:solidFill>
                <a:latin typeface="Courier New" panose="02070309020205020404" pitchFamily="49" charset="0"/>
              </a:rPr>
              <a:t>format_model</a:t>
            </a:r>
            <a:r>
              <a:rPr lang="en-US" sz="1800">
                <a:solidFill>
                  <a:srgbClr val="000000"/>
                </a:solidFill>
                <a:latin typeface="Courier New" panose="02070309020205020404" pitchFamily="49" charset="0"/>
              </a:rPr>
              <a:t>'])</a:t>
            </a:r>
          </a:p>
        </p:txBody>
      </p:sp>
      <p:sp>
        <p:nvSpPr>
          <p:cNvPr id="112645" name="Rectangle 5"/>
          <p:cNvSpPr>
            <a:spLocks noChangeArrowheads="1"/>
          </p:cNvSpPr>
          <p:nvPr/>
        </p:nvSpPr>
        <p:spPr bwMode="blackGray">
          <a:xfrm>
            <a:off x="857250" y="3789363"/>
            <a:ext cx="7364413" cy="531812"/>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a:solidFill>
                  <a:schemeClr val="tx1"/>
                </a:solidFill>
                <a:latin typeface="Arial" panose="020B0604020202020204" pitchFamily="34" charset="0"/>
              </a:defRPr>
            </a:lvl1pPr>
            <a:lvl2pPr marL="339725" indent="-225425">
              <a:spcBef>
                <a:spcPct val="20000"/>
              </a:spcBef>
              <a:buClr>
                <a:srgbClr val="FF0000"/>
              </a:buClr>
              <a:buFont typeface="Arial" panose="020B0604020202020204" pitchFamily="34" charset="0"/>
              <a:buChar char="•"/>
              <a:tabLst>
                <a:tab pos="1200150" algn="l"/>
              </a:tabLst>
              <a:defRPr sz="2200">
                <a:solidFill>
                  <a:schemeClr val="tx1"/>
                </a:solidFill>
                <a:latin typeface="Arial" panose="020B0604020202020204" pitchFamily="34" charset="0"/>
              </a:defRPr>
            </a:lvl2pPr>
            <a:lvl3pPr marL="909638" indent="-331788">
              <a:spcBef>
                <a:spcPct val="20000"/>
              </a:spcBef>
              <a:buClr>
                <a:srgbClr val="FF0000"/>
              </a:buClr>
              <a:buFont typeface="Arial" panose="020B0604020202020204" pitchFamily="34" charset="0"/>
              <a:buChar char="–"/>
              <a:tabLst>
                <a:tab pos="1200150" algn="l"/>
              </a:tabLst>
              <a:defRPr sz="2000">
                <a:solidFill>
                  <a:schemeClr val="tx1"/>
                </a:solidFill>
                <a:latin typeface="Arial" panose="020B0604020202020204" pitchFamily="34" charset="0"/>
              </a:defRPr>
            </a:lvl3pPr>
            <a:lvl4pPr marL="1255713" indent="-231775">
              <a:spcBef>
                <a:spcPct val="20000"/>
              </a:spcBef>
              <a:buClr>
                <a:schemeClr val="accent2"/>
              </a:buClr>
              <a:buSzPct val="45000"/>
              <a:buFont typeface="Arial" panose="020B0604020202020204" pitchFamily="34" charset="0"/>
              <a:buChar char="—"/>
              <a:tabLst>
                <a:tab pos="1200150" algn="l"/>
              </a:tabLst>
              <a:defRPr>
                <a:solidFill>
                  <a:schemeClr val="tx1"/>
                </a:solidFill>
                <a:latin typeface="Arial" panose="020B0604020202020204" pitchFamily="34" charset="0"/>
              </a:defRPr>
            </a:lvl4pPr>
            <a:lvl5pPr marL="1601788" indent="-230188">
              <a:spcBef>
                <a:spcPct val="20000"/>
              </a:spcBef>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5pPr>
            <a:lvl6pPr marL="20589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6pPr>
            <a:lvl7pPr marL="25161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7pPr>
            <a:lvl8pPr marL="29733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8pPr>
            <a:lvl9pPr marL="34305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9pPr>
          </a:lstStyle>
          <a:p>
            <a:pPr>
              <a:lnSpc>
                <a:spcPct val="160000"/>
              </a:lnSpc>
              <a:spcBef>
                <a:spcPct val="0"/>
              </a:spcBef>
              <a:buClrTx/>
              <a:buFontTx/>
              <a:buNone/>
            </a:pPr>
            <a:r>
              <a:rPr lang="en-US" sz="1800">
                <a:solidFill>
                  <a:srgbClr val="000000"/>
                </a:solidFill>
                <a:latin typeface="Courier New" panose="02070309020205020404" pitchFamily="49" charset="0"/>
              </a:rPr>
              <a:t>TO_DATE(</a:t>
            </a:r>
            <a:r>
              <a:rPr lang="en-US" sz="1800" i="1">
                <a:solidFill>
                  <a:srgbClr val="000000"/>
                </a:solidFill>
                <a:latin typeface="Courier New" panose="02070309020205020404" pitchFamily="49" charset="0"/>
              </a:rPr>
              <a:t>char</a:t>
            </a:r>
            <a:r>
              <a:rPr lang="en-US" sz="1800">
                <a:solidFill>
                  <a:srgbClr val="000000"/>
                </a:solidFill>
                <a:latin typeface="Courier New" panose="02070309020205020404" pitchFamily="49" charset="0"/>
              </a:rPr>
              <a:t>[, '</a:t>
            </a:r>
            <a:r>
              <a:rPr lang="en-US" sz="1800" i="1">
                <a:solidFill>
                  <a:srgbClr val="000000"/>
                </a:solidFill>
                <a:latin typeface="Courier New" panose="02070309020205020404" pitchFamily="49" charset="0"/>
              </a:rPr>
              <a:t>format_model</a:t>
            </a:r>
            <a:r>
              <a:rPr lang="en-US" sz="1800">
                <a:solidFill>
                  <a:srgbClr val="000000"/>
                </a:solidFill>
                <a:latin typeface="Courier New" panose="02070309020205020404" pitchFamily="49" charset="0"/>
              </a:rPr>
              <a:t>'])</a:t>
            </a:r>
          </a:p>
        </p:txBody>
      </p:sp>
      <p:sp>
        <p:nvSpPr>
          <p:cNvPr id="2" name="Footer Placeholder 1"/>
          <p:cNvSpPr>
            <a:spLocks noGrp="1"/>
          </p:cNvSpPr>
          <p:nvPr>
            <p:ph type="ftr" sz="quarter" idx="11"/>
          </p:nvPr>
        </p:nvSpPr>
        <p:spPr/>
        <p:txBody>
          <a:bodyPr/>
          <a:lstStyle/>
          <a:p>
            <a:r>
              <a:rPr lang="en-IN" smtClean="0"/>
              <a:t>Prof. Dr. Senthil Kumar N, SCORE, VIT</a:t>
            </a:r>
            <a:endParaRPr lang="en-IN"/>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6"/>
          <p:cNvSpPr>
            <a:spLocks noGrp="1" noChangeArrowheads="1"/>
          </p:cNvSpPr>
          <p:nvPr>
            <p:ph type="title"/>
          </p:nvPr>
        </p:nvSpPr>
        <p:spPr/>
        <p:txBody>
          <a:bodyPr/>
          <a:lstStyle/>
          <a:p>
            <a:pPr eaLnBrk="1" hangingPunct="1"/>
            <a:r>
              <a:rPr lang="en-US" altLang="zh-CN" smtClean="0">
                <a:ea typeface="宋体" panose="02010600030101010101" pitchFamily="2" charset="-122"/>
              </a:rPr>
              <a:t>Using the </a:t>
            </a:r>
            <a:r>
              <a:rPr lang="en-US" altLang="zh-CN" smtClean="0">
                <a:latin typeface="Courier New" panose="02070309020205020404" pitchFamily="49" charset="0"/>
                <a:ea typeface="宋体" panose="02010600030101010101" pitchFamily="2" charset="-122"/>
              </a:rPr>
              <a:t>TO_CHAR</a:t>
            </a:r>
            <a:r>
              <a:rPr lang="en-US" altLang="zh-CN" smtClean="0">
                <a:ea typeface="宋体" panose="02010600030101010101" pitchFamily="2" charset="-122"/>
              </a:rPr>
              <a:t> and </a:t>
            </a:r>
            <a:r>
              <a:rPr lang="en-US" altLang="zh-CN" smtClean="0">
                <a:latin typeface="Courier New" panose="02070309020205020404" pitchFamily="49" charset="0"/>
                <a:ea typeface="宋体" panose="02010600030101010101" pitchFamily="2" charset="-122"/>
              </a:rPr>
              <a:t>TO_DATE</a:t>
            </a:r>
            <a:r>
              <a:rPr lang="en-US" altLang="zh-CN" smtClean="0">
                <a:ea typeface="宋体" panose="02010600030101010101" pitchFamily="2" charset="-122"/>
              </a:rPr>
              <a:t> Function </a:t>
            </a:r>
            <a:br>
              <a:rPr lang="en-US" altLang="zh-CN" smtClean="0">
                <a:ea typeface="宋体" panose="02010600030101010101" pitchFamily="2" charset="-122"/>
              </a:rPr>
            </a:br>
            <a:r>
              <a:rPr lang="en-US" altLang="zh-CN" smtClean="0">
                <a:ea typeface="宋体" panose="02010600030101010101" pitchFamily="2" charset="-122"/>
              </a:rPr>
              <a:t>with </a:t>
            </a:r>
            <a:r>
              <a:rPr lang="en-US" altLang="zh-CN" smtClean="0">
                <a:latin typeface="Courier New" panose="02070309020205020404" pitchFamily="49" charset="0"/>
                <a:ea typeface="宋体" panose="02010600030101010101" pitchFamily="2" charset="-122"/>
              </a:rPr>
              <a:t>RR</a:t>
            </a:r>
            <a:r>
              <a:rPr lang="en-US" altLang="zh-CN" smtClean="0">
                <a:ea typeface="宋体" panose="02010600030101010101" pitchFamily="2" charset="-122"/>
              </a:rPr>
              <a:t> Date Format</a:t>
            </a:r>
          </a:p>
        </p:txBody>
      </p:sp>
      <p:sp>
        <p:nvSpPr>
          <p:cNvPr id="116739" name="Rectangle 7"/>
          <p:cNvSpPr>
            <a:spLocks noGrp="1" noChangeArrowheads="1"/>
          </p:cNvSpPr>
          <p:nvPr>
            <p:ph idx="1"/>
          </p:nvPr>
        </p:nvSpPr>
        <p:spPr>
          <a:xfrm>
            <a:off x="609600" y="1449388"/>
            <a:ext cx="7918450" cy="1030287"/>
          </a:xfrm>
        </p:spPr>
        <p:txBody>
          <a:bodyPr/>
          <a:lstStyle/>
          <a:p>
            <a:pPr eaLnBrk="1" hangingPunct="1"/>
            <a:r>
              <a:rPr lang="en-US" altLang="zh-CN" smtClean="0">
                <a:ea typeface="宋体" panose="02010600030101010101" pitchFamily="2" charset="-122"/>
              </a:rPr>
              <a:t>To find employees hired before 1990, use the </a:t>
            </a:r>
            <a:r>
              <a:rPr lang="en-US" altLang="zh-CN" smtClean="0">
                <a:latin typeface="Courier New" panose="02070309020205020404" pitchFamily="49" charset="0"/>
                <a:ea typeface="宋体" panose="02010600030101010101" pitchFamily="2" charset="-122"/>
              </a:rPr>
              <a:t>RR</a:t>
            </a:r>
            <a:r>
              <a:rPr lang="en-US" altLang="zh-CN" smtClean="0">
                <a:ea typeface="宋体" panose="02010600030101010101" pitchFamily="2" charset="-122"/>
              </a:rPr>
              <a:t> date format, which produces the same results whether the command is run in 1999 or now:</a:t>
            </a:r>
          </a:p>
        </p:txBody>
      </p:sp>
      <p:sp>
        <p:nvSpPr>
          <p:cNvPr id="116740" name="Rectangle 5"/>
          <p:cNvSpPr>
            <a:spLocks noChangeArrowheads="1"/>
          </p:cNvSpPr>
          <p:nvPr/>
        </p:nvSpPr>
        <p:spPr bwMode="blackGray">
          <a:xfrm>
            <a:off x="857250" y="2743200"/>
            <a:ext cx="7364413" cy="971550"/>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a:solidFill>
                  <a:schemeClr val="tx1"/>
                </a:solidFill>
                <a:latin typeface="Arial" panose="020B0604020202020204" pitchFamily="34" charset="0"/>
              </a:defRPr>
            </a:lvl1pPr>
            <a:lvl2pPr marL="339725" indent="-225425">
              <a:spcBef>
                <a:spcPct val="20000"/>
              </a:spcBef>
              <a:buClr>
                <a:srgbClr val="FF0000"/>
              </a:buClr>
              <a:buFont typeface="Arial" panose="020B0604020202020204" pitchFamily="34" charset="0"/>
              <a:buChar char="•"/>
              <a:tabLst>
                <a:tab pos="1200150" algn="l"/>
              </a:tabLst>
              <a:defRPr sz="2200">
                <a:solidFill>
                  <a:schemeClr val="tx1"/>
                </a:solidFill>
                <a:latin typeface="Arial" panose="020B0604020202020204" pitchFamily="34" charset="0"/>
              </a:defRPr>
            </a:lvl2pPr>
            <a:lvl3pPr marL="909638" indent="-331788">
              <a:spcBef>
                <a:spcPct val="20000"/>
              </a:spcBef>
              <a:buClr>
                <a:srgbClr val="FF0000"/>
              </a:buClr>
              <a:buFont typeface="Arial" panose="020B0604020202020204" pitchFamily="34" charset="0"/>
              <a:buChar char="–"/>
              <a:tabLst>
                <a:tab pos="1200150" algn="l"/>
              </a:tabLst>
              <a:defRPr sz="2000">
                <a:solidFill>
                  <a:schemeClr val="tx1"/>
                </a:solidFill>
                <a:latin typeface="Arial" panose="020B0604020202020204" pitchFamily="34" charset="0"/>
              </a:defRPr>
            </a:lvl3pPr>
            <a:lvl4pPr marL="1255713" indent="-231775">
              <a:spcBef>
                <a:spcPct val="20000"/>
              </a:spcBef>
              <a:buClr>
                <a:schemeClr val="accent2"/>
              </a:buClr>
              <a:buSzPct val="45000"/>
              <a:buFont typeface="Arial" panose="020B0604020202020204" pitchFamily="34" charset="0"/>
              <a:buChar char="—"/>
              <a:tabLst>
                <a:tab pos="1200150" algn="l"/>
              </a:tabLst>
              <a:defRPr>
                <a:solidFill>
                  <a:schemeClr val="tx1"/>
                </a:solidFill>
                <a:latin typeface="Arial" panose="020B0604020202020204" pitchFamily="34" charset="0"/>
              </a:defRPr>
            </a:lvl4pPr>
            <a:lvl5pPr marL="1601788" indent="-230188">
              <a:spcBef>
                <a:spcPct val="20000"/>
              </a:spcBef>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5pPr>
            <a:lvl6pPr marL="20589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6pPr>
            <a:lvl7pPr marL="25161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7pPr>
            <a:lvl8pPr marL="29733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8pPr>
            <a:lvl9pPr marL="34305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9pPr>
          </a:lstStyle>
          <a:p>
            <a:pPr>
              <a:spcBef>
                <a:spcPct val="0"/>
              </a:spcBef>
              <a:buClrTx/>
              <a:buFontTx/>
              <a:buNone/>
            </a:pPr>
            <a:r>
              <a:rPr lang="en-US" sz="1800">
                <a:solidFill>
                  <a:srgbClr val="000000"/>
                </a:solidFill>
                <a:latin typeface="Courier New" panose="02070309020205020404" pitchFamily="49" charset="0"/>
              </a:rPr>
              <a:t>SELECT last_name, TO_CHAR(hire_date, 'DD-Mon-YYYY')</a:t>
            </a:r>
          </a:p>
          <a:p>
            <a:pPr>
              <a:spcBef>
                <a:spcPct val="0"/>
              </a:spcBef>
              <a:buClrTx/>
              <a:buFontTx/>
              <a:buNone/>
            </a:pPr>
            <a:r>
              <a:rPr lang="en-US" sz="1800">
                <a:solidFill>
                  <a:srgbClr val="000000"/>
                </a:solidFill>
                <a:latin typeface="Courier New" panose="02070309020205020404" pitchFamily="49" charset="0"/>
              </a:rPr>
              <a:t>FROM  employees</a:t>
            </a:r>
          </a:p>
          <a:p>
            <a:pPr>
              <a:spcBef>
                <a:spcPct val="0"/>
              </a:spcBef>
              <a:buClrTx/>
              <a:buFontTx/>
              <a:buNone/>
            </a:pPr>
            <a:r>
              <a:rPr lang="en-US" sz="1800">
                <a:solidFill>
                  <a:srgbClr val="000000"/>
                </a:solidFill>
                <a:latin typeface="Courier New" panose="02070309020205020404" pitchFamily="49" charset="0"/>
              </a:rPr>
              <a:t>WHERE hire_date &lt; TO_DATE('01-Jan-90','DD-Mon-RR');</a:t>
            </a:r>
          </a:p>
        </p:txBody>
      </p:sp>
      <p:pic>
        <p:nvPicPr>
          <p:cNvPr id="116741" name="Picture 8" descr="C:\project-SQLFund1\images\img-04-2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286000" y="4038600"/>
            <a:ext cx="41370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IN" smtClean="0"/>
              <a:t>Prof. Dr. Senthil Kumar N, SCORE, VIT</a:t>
            </a:r>
            <a:endParaRPr lang="en-IN"/>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Freeform 2"/>
          <p:cNvSpPr>
            <a:spLocks/>
          </p:cNvSpPr>
          <p:nvPr/>
        </p:nvSpPr>
        <p:spPr bwMode="gray">
          <a:xfrm>
            <a:off x="1512888" y="3422650"/>
            <a:ext cx="5634037" cy="1543050"/>
          </a:xfrm>
          <a:custGeom>
            <a:avLst/>
            <a:gdLst>
              <a:gd name="T0" fmla="*/ 0 w 3549"/>
              <a:gd name="T1" fmla="*/ 0 h 972"/>
              <a:gd name="T2" fmla="*/ 0 w 3549"/>
              <a:gd name="T3" fmla="*/ 1541463 h 972"/>
              <a:gd name="T4" fmla="*/ 5632450 w 3549"/>
              <a:gd name="T5" fmla="*/ 1541463 h 972"/>
              <a:gd name="T6" fmla="*/ 5632450 w 3549"/>
              <a:gd name="T7" fmla="*/ 0 h 9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49" h="972">
                <a:moveTo>
                  <a:pt x="0" y="0"/>
                </a:moveTo>
                <a:lnTo>
                  <a:pt x="0" y="971"/>
                </a:lnTo>
                <a:lnTo>
                  <a:pt x="3548" y="971"/>
                </a:lnTo>
                <a:lnTo>
                  <a:pt x="3548" y="0"/>
                </a:lnTo>
              </a:path>
            </a:pathLst>
          </a:custGeom>
          <a:noFill/>
          <a:ln w="28575" cap="rnd" cmpd="sng">
            <a:solidFill>
              <a:schemeClr val="tx1"/>
            </a:solidFill>
            <a:prstDash val="solid"/>
            <a:round/>
            <a:headEnd type="triangl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835" name="Rectangle 12"/>
          <p:cNvSpPr>
            <a:spLocks noGrp="1" noChangeArrowheads="1"/>
          </p:cNvSpPr>
          <p:nvPr>
            <p:ph type="title"/>
          </p:nvPr>
        </p:nvSpPr>
        <p:spPr/>
        <p:txBody>
          <a:bodyPr/>
          <a:lstStyle/>
          <a:p>
            <a:pPr eaLnBrk="1" hangingPunct="1"/>
            <a:r>
              <a:rPr lang="en-US" altLang="zh-CN" smtClean="0">
                <a:ea typeface="宋体" panose="02010600030101010101" pitchFamily="2" charset="-122"/>
              </a:rPr>
              <a:t>Nesting Functions</a:t>
            </a:r>
          </a:p>
        </p:txBody>
      </p:sp>
      <p:sp>
        <p:nvSpPr>
          <p:cNvPr id="120836" name="Rectangle 13"/>
          <p:cNvSpPr>
            <a:spLocks noGrp="1" noChangeArrowheads="1"/>
          </p:cNvSpPr>
          <p:nvPr>
            <p:ph idx="1"/>
          </p:nvPr>
        </p:nvSpPr>
        <p:spPr>
          <a:xfrm>
            <a:off x="609600" y="1449388"/>
            <a:ext cx="7918450" cy="1096962"/>
          </a:xfrm>
        </p:spPr>
        <p:txBody>
          <a:bodyPr/>
          <a:lstStyle/>
          <a:p>
            <a:pPr lvl="1" eaLnBrk="1" hangingPunct="1"/>
            <a:r>
              <a:rPr lang="en-US" altLang="zh-CN" smtClean="0">
                <a:ea typeface="宋体" panose="02010600030101010101" pitchFamily="2" charset="-122"/>
              </a:rPr>
              <a:t>Single-row functions can be nested to any level.</a:t>
            </a:r>
          </a:p>
          <a:p>
            <a:pPr lvl="1" eaLnBrk="1" hangingPunct="1"/>
            <a:r>
              <a:rPr lang="en-US" altLang="zh-CN" smtClean="0">
                <a:ea typeface="宋体" panose="02010600030101010101" pitchFamily="2" charset="-122"/>
              </a:rPr>
              <a:t>Nested functions are evaluated from the deepest level to the least deep level.</a:t>
            </a:r>
          </a:p>
        </p:txBody>
      </p:sp>
      <p:sp>
        <p:nvSpPr>
          <p:cNvPr id="120837" name="Rectangle 5"/>
          <p:cNvSpPr>
            <a:spLocks noChangeArrowheads="1"/>
          </p:cNvSpPr>
          <p:nvPr/>
        </p:nvSpPr>
        <p:spPr bwMode="blackGray">
          <a:xfrm>
            <a:off x="857250" y="2743200"/>
            <a:ext cx="7348538" cy="681038"/>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solidFill>
                <a:srgbClr val="000000"/>
              </a:solidFill>
            </a:endParaRPr>
          </a:p>
        </p:txBody>
      </p:sp>
      <p:sp>
        <p:nvSpPr>
          <p:cNvPr id="120838" name="Rectangle 6"/>
          <p:cNvSpPr>
            <a:spLocks noChangeArrowheads="1"/>
          </p:cNvSpPr>
          <p:nvPr/>
        </p:nvSpPr>
        <p:spPr bwMode="auto">
          <a:xfrm>
            <a:off x="1239838" y="2911475"/>
            <a:ext cx="656590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rgbClr val="000000"/>
              </a:buClr>
              <a:buFont typeface="Arial" panose="020B0604020202020204" pitchFamily="34" charset="0"/>
              <a:tabLst>
                <a:tab pos="1200150" algn="l"/>
              </a:tabLst>
              <a:defRPr sz="2200">
                <a:solidFill>
                  <a:schemeClr val="tx1"/>
                </a:solidFill>
                <a:latin typeface="Arial" panose="020B0604020202020204" pitchFamily="34" charset="0"/>
              </a:defRPr>
            </a:lvl1pPr>
            <a:lvl2pPr marL="339725" indent="-225425">
              <a:spcBef>
                <a:spcPct val="20000"/>
              </a:spcBef>
              <a:buClr>
                <a:srgbClr val="FF0000"/>
              </a:buClr>
              <a:buFont typeface="Arial" panose="020B0604020202020204" pitchFamily="34" charset="0"/>
              <a:buChar char="•"/>
              <a:tabLst>
                <a:tab pos="1200150" algn="l"/>
              </a:tabLst>
              <a:defRPr sz="2200">
                <a:solidFill>
                  <a:schemeClr val="tx1"/>
                </a:solidFill>
                <a:latin typeface="Arial" panose="020B0604020202020204" pitchFamily="34" charset="0"/>
              </a:defRPr>
            </a:lvl2pPr>
            <a:lvl3pPr marL="909638" indent="-331788">
              <a:spcBef>
                <a:spcPct val="20000"/>
              </a:spcBef>
              <a:buClr>
                <a:srgbClr val="FF0000"/>
              </a:buClr>
              <a:buFont typeface="Arial" panose="020B0604020202020204" pitchFamily="34" charset="0"/>
              <a:buChar char="–"/>
              <a:tabLst>
                <a:tab pos="1200150" algn="l"/>
              </a:tabLst>
              <a:defRPr sz="2000">
                <a:solidFill>
                  <a:schemeClr val="tx1"/>
                </a:solidFill>
                <a:latin typeface="Arial" panose="020B0604020202020204" pitchFamily="34" charset="0"/>
              </a:defRPr>
            </a:lvl3pPr>
            <a:lvl4pPr marL="1255713" indent="-231775">
              <a:spcBef>
                <a:spcPct val="20000"/>
              </a:spcBef>
              <a:buClr>
                <a:schemeClr val="accent2"/>
              </a:buClr>
              <a:buSzPct val="45000"/>
              <a:buFont typeface="Arial" panose="020B0604020202020204" pitchFamily="34" charset="0"/>
              <a:buChar char="—"/>
              <a:tabLst>
                <a:tab pos="1200150" algn="l"/>
              </a:tabLst>
              <a:defRPr>
                <a:solidFill>
                  <a:schemeClr val="tx1"/>
                </a:solidFill>
                <a:latin typeface="Arial" panose="020B0604020202020204" pitchFamily="34" charset="0"/>
              </a:defRPr>
            </a:lvl4pPr>
            <a:lvl5pPr marL="1601788" indent="-230188">
              <a:spcBef>
                <a:spcPct val="20000"/>
              </a:spcBef>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5pPr>
            <a:lvl6pPr marL="20589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6pPr>
            <a:lvl7pPr marL="25161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7pPr>
            <a:lvl8pPr marL="29733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8pPr>
            <a:lvl9pPr marL="34305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9pPr>
          </a:lstStyle>
          <a:p>
            <a:pPr>
              <a:lnSpc>
                <a:spcPts val="2200"/>
              </a:lnSpc>
              <a:spcBef>
                <a:spcPct val="50000"/>
              </a:spcBef>
              <a:buClrTx/>
              <a:buFontTx/>
              <a:buNone/>
            </a:pPr>
            <a:r>
              <a:rPr lang="en-US" sz="2800">
                <a:solidFill>
                  <a:srgbClr val="000000"/>
                </a:solidFill>
                <a:latin typeface="Courier New" panose="02070309020205020404" pitchFamily="49" charset="0"/>
              </a:rPr>
              <a:t>F3(</a:t>
            </a:r>
            <a:r>
              <a:rPr lang="en-US" sz="2800">
                <a:solidFill>
                  <a:srgbClr val="FF0000"/>
                </a:solidFill>
                <a:latin typeface="Courier New" panose="02070309020205020404" pitchFamily="49" charset="0"/>
              </a:rPr>
              <a:t>F2</a:t>
            </a:r>
            <a:r>
              <a:rPr lang="en-US" sz="2800">
                <a:solidFill>
                  <a:srgbClr val="000000"/>
                </a:solidFill>
                <a:latin typeface="Courier New" panose="02070309020205020404" pitchFamily="49" charset="0"/>
              </a:rPr>
              <a:t>(</a:t>
            </a:r>
            <a:r>
              <a:rPr lang="en-US" sz="2800">
                <a:solidFill>
                  <a:srgbClr val="999999"/>
                </a:solidFill>
                <a:latin typeface="Courier New" panose="02070309020205020404" pitchFamily="49" charset="0"/>
              </a:rPr>
              <a:t>F1(col,arg1)</a:t>
            </a:r>
            <a:r>
              <a:rPr lang="en-US" sz="2800">
                <a:solidFill>
                  <a:srgbClr val="000000"/>
                </a:solidFill>
                <a:latin typeface="Courier New" panose="02070309020205020404" pitchFamily="49" charset="0"/>
              </a:rPr>
              <a:t>,</a:t>
            </a:r>
            <a:r>
              <a:rPr lang="en-US" sz="2800">
                <a:solidFill>
                  <a:srgbClr val="FF0000"/>
                </a:solidFill>
                <a:latin typeface="Courier New" panose="02070309020205020404" pitchFamily="49" charset="0"/>
              </a:rPr>
              <a:t>arg2</a:t>
            </a:r>
            <a:r>
              <a:rPr lang="en-US" sz="2800">
                <a:solidFill>
                  <a:srgbClr val="000000"/>
                </a:solidFill>
                <a:latin typeface="Courier New" panose="02070309020205020404" pitchFamily="49" charset="0"/>
              </a:rPr>
              <a:t>),arg3)</a:t>
            </a:r>
          </a:p>
        </p:txBody>
      </p:sp>
      <p:sp>
        <p:nvSpPr>
          <p:cNvPr id="120839" name="Rectangle 7"/>
          <p:cNvSpPr>
            <a:spLocks noChangeArrowheads="1"/>
          </p:cNvSpPr>
          <p:nvPr/>
        </p:nvSpPr>
        <p:spPr bwMode="auto">
          <a:xfrm>
            <a:off x="2724150" y="3586163"/>
            <a:ext cx="222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FontTx/>
              <a:buNone/>
            </a:pPr>
            <a:r>
              <a:rPr lang="en-US" sz="2000">
                <a:solidFill>
                  <a:srgbClr val="000000"/>
                </a:solidFill>
                <a:latin typeface="Helvetica" panose="020B0604020202020204" pitchFamily="34" charset="0"/>
              </a:rPr>
              <a:t>Step 1 = Result </a:t>
            </a:r>
            <a:r>
              <a:rPr lang="en-US" sz="2000">
                <a:solidFill>
                  <a:srgbClr val="999999"/>
                </a:solidFill>
                <a:latin typeface="Helvetica" panose="020B0604020202020204" pitchFamily="34" charset="0"/>
              </a:rPr>
              <a:t>1</a:t>
            </a:r>
          </a:p>
        </p:txBody>
      </p:sp>
      <p:sp>
        <p:nvSpPr>
          <p:cNvPr id="120840" name="Rectangle 8"/>
          <p:cNvSpPr>
            <a:spLocks noChangeArrowheads="1"/>
          </p:cNvSpPr>
          <p:nvPr/>
        </p:nvSpPr>
        <p:spPr bwMode="auto">
          <a:xfrm>
            <a:off x="2724150" y="4062413"/>
            <a:ext cx="222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FontTx/>
              <a:buNone/>
            </a:pPr>
            <a:r>
              <a:rPr lang="en-US" sz="2000">
                <a:solidFill>
                  <a:srgbClr val="000000"/>
                </a:solidFill>
                <a:latin typeface="Helvetica" panose="020B0604020202020204" pitchFamily="34" charset="0"/>
              </a:rPr>
              <a:t>Step 2 = Result </a:t>
            </a:r>
            <a:r>
              <a:rPr lang="en-US" sz="2000">
                <a:solidFill>
                  <a:srgbClr val="FF0000"/>
                </a:solidFill>
                <a:latin typeface="Helvetica" panose="020B0604020202020204" pitchFamily="34" charset="0"/>
              </a:rPr>
              <a:t>2</a:t>
            </a:r>
          </a:p>
        </p:txBody>
      </p:sp>
      <p:sp>
        <p:nvSpPr>
          <p:cNvPr id="120841" name="Rectangle 9"/>
          <p:cNvSpPr>
            <a:spLocks noChangeArrowheads="1"/>
          </p:cNvSpPr>
          <p:nvPr/>
        </p:nvSpPr>
        <p:spPr bwMode="auto">
          <a:xfrm>
            <a:off x="2724150" y="4554538"/>
            <a:ext cx="222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FontTx/>
              <a:buNone/>
            </a:pPr>
            <a:r>
              <a:rPr lang="en-US" sz="2000">
                <a:solidFill>
                  <a:srgbClr val="000000"/>
                </a:solidFill>
                <a:latin typeface="Helvetica" panose="020B0604020202020204" pitchFamily="34" charset="0"/>
              </a:rPr>
              <a:t>Step 3 = Result 3</a:t>
            </a:r>
          </a:p>
        </p:txBody>
      </p:sp>
      <p:sp>
        <p:nvSpPr>
          <p:cNvPr id="120842" name="Freeform 10"/>
          <p:cNvSpPr>
            <a:spLocks/>
          </p:cNvSpPr>
          <p:nvPr/>
        </p:nvSpPr>
        <p:spPr bwMode="gray">
          <a:xfrm>
            <a:off x="2120900" y="3422650"/>
            <a:ext cx="3810000" cy="1055688"/>
          </a:xfrm>
          <a:custGeom>
            <a:avLst/>
            <a:gdLst>
              <a:gd name="T0" fmla="*/ 0 w 2400"/>
              <a:gd name="T1" fmla="*/ 0 h 665"/>
              <a:gd name="T2" fmla="*/ 0 w 2400"/>
              <a:gd name="T3" fmla="*/ 1054100 h 665"/>
              <a:gd name="T4" fmla="*/ 3808413 w 2400"/>
              <a:gd name="T5" fmla="*/ 1054100 h 665"/>
              <a:gd name="T6" fmla="*/ 3808413 w 2400"/>
              <a:gd name="T7" fmla="*/ 0 h 66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00" h="665">
                <a:moveTo>
                  <a:pt x="0" y="0"/>
                </a:moveTo>
                <a:lnTo>
                  <a:pt x="0" y="664"/>
                </a:lnTo>
                <a:lnTo>
                  <a:pt x="2399" y="664"/>
                </a:lnTo>
                <a:lnTo>
                  <a:pt x="2399" y="0"/>
                </a:lnTo>
              </a:path>
            </a:pathLst>
          </a:custGeom>
          <a:noFill/>
          <a:ln w="28575" cap="rnd" cmpd="sng">
            <a:solidFill>
              <a:schemeClr val="hlink"/>
            </a:solidFill>
            <a:prstDash val="solid"/>
            <a:round/>
            <a:headEnd type="triangl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843" name="Freeform 11"/>
          <p:cNvSpPr>
            <a:spLocks/>
          </p:cNvSpPr>
          <p:nvPr/>
        </p:nvSpPr>
        <p:spPr bwMode="gray">
          <a:xfrm>
            <a:off x="2586038" y="3422650"/>
            <a:ext cx="2473325" cy="569913"/>
          </a:xfrm>
          <a:custGeom>
            <a:avLst/>
            <a:gdLst>
              <a:gd name="T0" fmla="*/ 0 w 1558"/>
              <a:gd name="T1" fmla="*/ 0 h 359"/>
              <a:gd name="T2" fmla="*/ 0 w 1558"/>
              <a:gd name="T3" fmla="*/ 568325 h 359"/>
              <a:gd name="T4" fmla="*/ 2471738 w 1558"/>
              <a:gd name="T5" fmla="*/ 568325 h 359"/>
              <a:gd name="T6" fmla="*/ 2471738 w 1558"/>
              <a:gd name="T7" fmla="*/ 0 h 3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58" h="359">
                <a:moveTo>
                  <a:pt x="0" y="0"/>
                </a:moveTo>
                <a:lnTo>
                  <a:pt x="0" y="358"/>
                </a:lnTo>
                <a:lnTo>
                  <a:pt x="1557" y="358"/>
                </a:lnTo>
                <a:lnTo>
                  <a:pt x="1557" y="0"/>
                </a:lnTo>
              </a:path>
            </a:pathLst>
          </a:custGeom>
          <a:noFill/>
          <a:ln w="28575" cap="rnd" cmpd="sng">
            <a:solidFill>
              <a:schemeClr val="folHlink"/>
            </a:solidFill>
            <a:prstDash val="solid"/>
            <a:round/>
            <a:headEnd type="triangl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1"/>
          </p:nvPr>
        </p:nvSpPr>
        <p:spPr/>
        <p:txBody>
          <a:bodyPr/>
          <a:lstStyle/>
          <a:p>
            <a:r>
              <a:rPr lang="en-IN" smtClean="0"/>
              <a:t>Prof. Dr. Senthil Kumar N, SCORE, VIT</a:t>
            </a:r>
            <a:endParaRPr lang="en-IN"/>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3"/>
          <p:cNvSpPr>
            <a:spLocks noChangeArrowheads="1"/>
          </p:cNvSpPr>
          <p:nvPr/>
        </p:nvSpPr>
        <p:spPr bwMode="blackGray">
          <a:xfrm>
            <a:off x="857250" y="1857375"/>
            <a:ext cx="7364413" cy="1162050"/>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a:solidFill>
                  <a:schemeClr val="tx1"/>
                </a:solidFill>
                <a:latin typeface="Arial" panose="020B0604020202020204" pitchFamily="34" charset="0"/>
              </a:defRPr>
            </a:lvl1pPr>
            <a:lvl2pPr marL="339725" indent="-225425">
              <a:spcBef>
                <a:spcPct val="20000"/>
              </a:spcBef>
              <a:buClr>
                <a:srgbClr val="FF0000"/>
              </a:buClr>
              <a:buFont typeface="Arial" panose="020B0604020202020204" pitchFamily="34" charset="0"/>
              <a:buChar char="•"/>
              <a:tabLst>
                <a:tab pos="1200150" algn="l"/>
              </a:tabLst>
              <a:defRPr sz="2200">
                <a:solidFill>
                  <a:schemeClr val="tx1"/>
                </a:solidFill>
                <a:latin typeface="Arial" panose="020B0604020202020204" pitchFamily="34" charset="0"/>
              </a:defRPr>
            </a:lvl2pPr>
            <a:lvl3pPr marL="909638" indent="-331788">
              <a:spcBef>
                <a:spcPct val="20000"/>
              </a:spcBef>
              <a:buClr>
                <a:srgbClr val="FF0000"/>
              </a:buClr>
              <a:buFont typeface="Arial" panose="020B0604020202020204" pitchFamily="34" charset="0"/>
              <a:buChar char="–"/>
              <a:tabLst>
                <a:tab pos="1200150" algn="l"/>
              </a:tabLst>
              <a:defRPr sz="2000">
                <a:solidFill>
                  <a:schemeClr val="tx1"/>
                </a:solidFill>
                <a:latin typeface="Arial" panose="020B0604020202020204" pitchFamily="34" charset="0"/>
              </a:defRPr>
            </a:lvl3pPr>
            <a:lvl4pPr marL="1255713" indent="-231775">
              <a:spcBef>
                <a:spcPct val="20000"/>
              </a:spcBef>
              <a:buClr>
                <a:schemeClr val="accent2"/>
              </a:buClr>
              <a:buSzPct val="45000"/>
              <a:buFont typeface="Arial" panose="020B0604020202020204" pitchFamily="34" charset="0"/>
              <a:buChar char="—"/>
              <a:tabLst>
                <a:tab pos="1200150" algn="l"/>
              </a:tabLst>
              <a:defRPr>
                <a:solidFill>
                  <a:schemeClr val="tx1"/>
                </a:solidFill>
                <a:latin typeface="Arial" panose="020B0604020202020204" pitchFamily="34" charset="0"/>
              </a:defRPr>
            </a:lvl4pPr>
            <a:lvl5pPr marL="1601788" indent="-230188">
              <a:spcBef>
                <a:spcPct val="20000"/>
              </a:spcBef>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5pPr>
            <a:lvl6pPr marL="20589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6pPr>
            <a:lvl7pPr marL="25161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7pPr>
            <a:lvl8pPr marL="29733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8pPr>
            <a:lvl9pPr marL="34305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9pPr>
          </a:lstStyle>
          <a:p>
            <a:pPr>
              <a:spcBef>
                <a:spcPct val="0"/>
              </a:spcBef>
              <a:buClrTx/>
              <a:buFontTx/>
              <a:buNone/>
            </a:pPr>
            <a:r>
              <a:rPr lang="en-US" sz="1800">
                <a:solidFill>
                  <a:srgbClr val="000000"/>
                </a:solidFill>
                <a:latin typeface="Courier New" panose="02070309020205020404" pitchFamily="49" charset="0"/>
              </a:rPr>
              <a:t>SELECT last_name,</a:t>
            </a:r>
          </a:p>
          <a:p>
            <a:pPr>
              <a:spcBef>
                <a:spcPct val="0"/>
              </a:spcBef>
              <a:buClrTx/>
              <a:buFontTx/>
              <a:buNone/>
            </a:pPr>
            <a:r>
              <a:rPr lang="en-US" sz="1800">
                <a:solidFill>
                  <a:srgbClr val="000000"/>
                </a:solidFill>
                <a:latin typeface="Courier New" panose="02070309020205020404" pitchFamily="49" charset="0"/>
              </a:rPr>
              <a:t>  UPPER(CONCAT(SUBSTR (LAST_NAME, 1, 8), '_US'))</a:t>
            </a:r>
          </a:p>
          <a:p>
            <a:pPr>
              <a:spcBef>
                <a:spcPct val="0"/>
              </a:spcBef>
              <a:buClrTx/>
              <a:buFontTx/>
              <a:buNone/>
            </a:pPr>
            <a:r>
              <a:rPr lang="en-US" sz="1800">
                <a:solidFill>
                  <a:srgbClr val="000000"/>
                </a:solidFill>
                <a:latin typeface="Courier New" panose="02070309020205020404" pitchFamily="49" charset="0"/>
              </a:rPr>
              <a:t>FROM   employees</a:t>
            </a:r>
          </a:p>
          <a:p>
            <a:pPr>
              <a:spcBef>
                <a:spcPct val="0"/>
              </a:spcBef>
              <a:buClrTx/>
              <a:buFontTx/>
              <a:buNone/>
            </a:pPr>
            <a:r>
              <a:rPr lang="en-US" sz="1800">
                <a:solidFill>
                  <a:srgbClr val="000000"/>
                </a:solidFill>
                <a:latin typeface="Courier New" panose="02070309020205020404" pitchFamily="49" charset="0"/>
              </a:rPr>
              <a:t>WHERE  department_id = 60;</a:t>
            </a:r>
          </a:p>
        </p:txBody>
      </p:sp>
      <p:sp>
        <p:nvSpPr>
          <p:cNvPr id="122883" name="Rectangle 4"/>
          <p:cNvSpPr>
            <a:spLocks noGrp="1" noChangeArrowheads="1"/>
          </p:cNvSpPr>
          <p:nvPr>
            <p:ph type="title"/>
          </p:nvPr>
        </p:nvSpPr>
        <p:spPr/>
        <p:txBody>
          <a:bodyPr/>
          <a:lstStyle/>
          <a:p>
            <a:pPr eaLnBrk="1" hangingPunct="1"/>
            <a:r>
              <a:rPr lang="en-US" altLang="zh-CN" smtClean="0">
                <a:ea typeface="宋体" panose="02010600030101010101" pitchFamily="2" charset="-122"/>
              </a:rPr>
              <a:t>Nesting Functions</a:t>
            </a:r>
          </a:p>
        </p:txBody>
      </p:sp>
      <p:sp>
        <p:nvSpPr>
          <p:cNvPr id="122884" name="Rectangle 5"/>
          <p:cNvSpPr>
            <a:spLocks noChangeArrowheads="1"/>
          </p:cNvSpPr>
          <p:nvPr/>
        </p:nvSpPr>
        <p:spPr bwMode="gray">
          <a:xfrm>
            <a:off x="1111250" y="2146300"/>
            <a:ext cx="6437313" cy="30162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solidFill>
                <a:srgbClr val="000000"/>
              </a:solidFill>
            </a:endParaRPr>
          </a:p>
        </p:txBody>
      </p:sp>
      <p:pic>
        <p:nvPicPr>
          <p:cNvPr id="122885" name="Picture 7" descr="C:\project-SQLFund1\images\img-04-2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209800" y="3657600"/>
            <a:ext cx="4708525"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IN" smtClean="0"/>
              <a:t>Prof. Dr. Senthil Kumar N, SCORE, VIT</a:t>
            </a:r>
            <a:endParaRPr lang="en-IN"/>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4"/>
          <p:cNvSpPr>
            <a:spLocks noGrp="1" noChangeArrowheads="1"/>
          </p:cNvSpPr>
          <p:nvPr>
            <p:ph type="title"/>
          </p:nvPr>
        </p:nvSpPr>
        <p:spPr/>
        <p:txBody>
          <a:bodyPr/>
          <a:lstStyle/>
          <a:p>
            <a:pPr eaLnBrk="1" hangingPunct="1"/>
            <a:r>
              <a:rPr lang="en-US" altLang="zh-CN" smtClean="0">
                <a:ea typeface="宋体" panose="02010600030101010101" pitchFamily="2" charset="-122"/>
              </a:rPr>
              <a:t>General Functions</a:t>
            </a:r>
          </a:p>
        </p:txBody>
      </p:sp>
      <p:sp>
        <p:nvSpPr>
          <p:cNvPr id="126979" name="Rectangle 5"/>
          <p:cNvSpPr>
            <a:spLocks noGrp="1" noChangeArrowheads="1"/>
          </p:cNvSpPr>
          <p:nvPr>
            <p:ph idx="1"/>
          </p:nvPr>
        </p:nvSpPr>
        <p:spPr>
          <a:xfrm>
            <a:off x="609600" y="1449388"/>
            <a:ext cx="7918450" cy="2301875"/>
          </a:xfrm>
        </p:spPr>
        <p:txBody>
          <a:bodyPr/>
          <a:lstStyle/>
          <a:p>
            <a:pPr eaLnBrk="1" hangingPunct="1"/>
            <a:r>
              <a:rPr lang="en-US" altLang="zh-CN" smtClean="0">
                <a:ea typeface="宋体" panose="02010600030101010101" pitchFamily="2" charset="-122"/>
              </a:rPr>
              <a:t>The following functions work with any data type and pertain to using nulls:</a:t>
            </a:r>
          </a:p>
          <a:p>
            <a:pPr lvl="1" eaLnBrk="1" hangingPunct="1"/>
            <a:r>
              <a:rPr lang="en-US" altLang="zh-CN" smtClean="0">
                <a:latin typeface="Courier New" panose="02070309020205020404" pitchFamily="49" charset="0"/>
                <a:ea typeface="宋体" panose="02010600030101010101" pitchFamily="2" charset="-122"/>
              </a:rPr>
              <a:t>NVL</a:t>
            </a:r>
            <a:r>
              <a:rPr lang="en-US" altLang="zh-CN" smtClean="0">
                <a:ea typeface="宋体" panose="02010600030101010101" pitchFamily="2" charset="-122"/>
              </a:rPr>
              <a:t> </a:t>
            </a:r>
            <a:r>
              <a:rPr lang="en-US" altLang="zh-CN" smtClean="0">
                <a:latin typeface="Courier New" panose="02070309020205020404" pitchFamily="49" charset="0"/>
                <a:ea typeface="宋体" panose="02010600030101010101" pitchFamily="2" charset="-122"/>
              </a:rPr>
              <a:t>(expr1, expr2)</a:t>
            </a:r>
          </a:p>
          <a:p>
            <a:pPr lvl="1" eaLnBrk="1" hangingPunct="1"/>
            <a:r>
              <a:rPr lang="en-US" altLang="zh-CN" smtClean="0">
                <a:latin typeface="Courier New" panose="02070309020205020404" pitchFamily="49" charset="0"/>
                <a:ea typeface="宋体" panose="02010600030101010101" pitchFamily="2" charset="-122"/>
              </a:rPr>
              <a:t>NVL2</a:t>
            </a:r>
            <a:r>
              <a:rPr lang="en-US" altLang="zh-CN" smtClean="0">
                <a:ea typeface="宋体" panose="02010600030101010101" pitchFamily="2" charset="-122"/>
              </a:rPr>
              <a:t> </a:t>
            </a:r>
            <a:r>
              <a:rPr lang="en-US" altLang="zh-CN" smtClean="0">
                <a:latin typeface="Courier New" panose="02070309020205020404" pitchFamily="49" charset="0"/>
                <a:ea typeface="宋体" panose="02010600030101010101" pitchFamily="2" charset="-122"/>
              </a:rPr>
              <a:t>(expr1, expr2, expr3)</a:t>
            </a:r>
          </a:p>
          <a:p>
            <a:pPr lvl="1" eaLnBrk="1" hangingPunct="1"/>
            <a:r>
              <a:rPr lang="en-US" altLang="zh-CN" smtClean="0">
                <a:latin typeface="Courier New" panose="02070309020205020404" pitchFamily="49" charset="0"/>
                <a:ea typeface="宋体" panose="02010600030101010101" pitchFamily="2" charset="-122"/>
              </a:rPr>
              <a:t>NULLIF</a:t>
            </a:r>
            <a:r>
              <a:rPr lang="en-US" altLang="zh-CN" smtClean="0">
                <a:ea typeface="宋体" panose="02010600030101010101" pitchFamily="2" charset="-122"/>
              </a:rPr>
              <a:t> </a:t>
            </a:r>
            <a:r>
              <a:rPr lang="en-US" altLang="zh-CN" smtClean="0">
                <a:latin typeface="Courier New" panose="02070309020205020404" pitchFamily="49" charset="0"/>
                <a:ea typeface="宋体" panose="02010600030101010101" pitchFamily="2" charset="-122"/>
              </a:rPr>
              <a:t>(expr1, expr2)</a:t>
            </a:r>
          </a:p>
          <a:p>
            <a:pPr lvl="1" eaLnBrk="1" hangingPunct="1"/>
            <a:r>
              <a:rPr lang="en-US" altLang="zh-CN" smtClean="0">
                <a:latin typeface="Courier New" panose="02070309020205020404" pitchFamily="49" charset="0"/>
                <a:ea typeface="宋体" panose="02010600030101010101" pitchFamily="2" charset="-122"/>
              </a:rPr>
              <a:t>COALESCE</a:t>
            </a:r>
            <a:r>
              <a:rPr lang="en-US" altLang="zh-CN" smtClean="0">
                <a:ea typeface="宋体" panose="02010600030101010101" pitchFamily="2" charset="-122"/>
              </a:rPr>
              <a:t> </a:t>
            </a:r>
            <a:r>
              <a:rPr lang="en-US" altLang="zh-CN" smtClean="0">
                <a:latin typeface="Courier New" panose="02070309020205020404" pitchFamily="49" charset="0"/>
                <a:ea typeface="宋体" panose="02010600030101010101" pitchFamily="2" charset="-122"/>
              </a:rPr>
              <a:t>(expr1, expr2, ..., exprn)</a:t>
            </a:r>
          </a:p>
        </p:txBody>
      </p:sp>
      <p:sp>
        <p:nvSpPr>
          <p:cNvPr id="2" name="Footer Placeholder 1"/>
          <p:cNvSpPr>
            <a:spLocks noGrp="1"/>
          </p:cNvSpPr>
          <p:nvPr>
            <p:ph type="ftr" sz="quarter" idx="11"/>
          </p:nvPr>
        </p:nvSpPr>
        <p:spPr/>
        <p:txBody>
          <a:bodyPr/>
          <a:lstStyle/>
          <a:p>
            <a:r>
              <a:rPr lang="en-IN" smtClean="0"/>
              <a:t>Prof. Dr. Senthil Kumar N, SCORE, VIT</a:t>
            </a:r>
            <a:endParaRPr lang="en-IN"/>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4"/>
          <p:cNvSpPr>
            <a:spLocks noGrp="1" noChangeArrowheads="1"/>
          </p:cNvSpPr>
          <p:nvPr>
            <p:ph type="title"/>
          </p:nvPr>
        </p:nvSpPr>
        <p:spPr/>
        <p:txBody>
          <a:bodyPr/>
          <a:lstStyle/>
          <a:p>
            <a:pPr eaLnBrk="1" hangingPunct="1"/>
            <a:r>
              <a:rPr lang="en-US" altLang="zh-CN" smtClean="0">
                <a:latin typeface="Courier New" panose="02070309020205020404" pitchFamily="49" charset="0"/>
                <a:ea typeface="宋体" panose="02010600030101010101" pitchFamily="2" charset="-122"/>
              </a:rPr>
              <a:t>NVL</a:t>
            </a:r>
            <a:r>
              <a:rPr lang="en-US" altLang="zh-CN" smtClean="0">
                <a:ea typeface="宋体" panose="02010600030101010101" pitchFamily="2" charset="-122"/>
              </a:rPr>
              <a:t> Function</a:t>
            </a:r>
          </a:p>
        </p:txBody>
      </p:sp>
      <p:sp>
        <p:nvSpPr>
          <p:cNvPr id="129027" name="Rectangle 5"/>
          <p:cNvSpPr>
            <a:spLocks noGrp="1" noChangeArrowheads="1"/>
          </p:cNvSpPr>
          <p:nvPr>
            <p:ph idx="1"/>
          </p:nvPr>
        </p:nvSpPr>
        <p:spPr>
          <a:xfrm>
            <a:off x="609600" y="1449388"/>
            <a:ext cx="7918450" cy="2593975"/>
          </a:xfrm>
        </p:spPr>
        <p:txBody>
          <a:bodyPr/>
          <a:lstStyle/>
          <a:p>
            <a:pPr eaLnBrk="1" hangingPunct="1"/>
            <a:r>
              <a:rPr lang="en-US" altLang="zh-CN" smtClean="0">
                <a:ea typeface="宋体" panose="02010600030101010101" pitchFamily="2" charset="-122"/>
              </a:rPr>
              <a:t>Converts a null value to an actual value:</a:t>
            </a:r>
          </a:p>
          <a:p>
            <a:pPr lvl="1" eaLnBrk="1" hangingPunct="1"/>
            <a:r>
              <a:rPr lang="en-US" altLang="zh-CN" smtClean="0">
                <a:ea typeface="宋体" panose="02010600030101010101" pitchFamily="2" charset="-122"/>
              </a:rPr>
              <a:t>Data types that can be used are date, character, and number.</a:t>
            </a:r>
          </a:p>
          <a:p>
            <a:pPr lvl="1" eaLnBrk="1" hangingPunct="1"/>
            <a:r>
              <a:rPr lang="en-US" altLang="zh-CN" smtClean="0">
                <a:ea typeface="宋体" panose="02010600030101010101" pitchFamily="2" charset="-122"/>
              </a:rPr>
              <a:t>Data types must match:</a:t>
            </a:r>
          </a:p>
          <a:p>
            <a:pPr lvl="2" eaLnBrk="1" hangingPunct="1"/>
            <a:r>
              <a:rPr lang="en-US" altLang="zh-CN" smtClean="0">
                <a:latin typeface="Courier New" panose="02070309020205020404" pitchFamily="49" charset="0"/>
                <a:ea typeface="宋体" panose="02010600030101010101" pitchFamily="2" charset="-122"/>
              </a:rPr>
              <a:t>NVL(commission_pct,0)</a:t>
            </a:r>
          </a:p>
          <a:p>
            <a:pPr lvl="2" eaLnBrk="1" hangingPunct="1"/>
            <a:r>
              <a:rPr lang="en-US" altLang="zh-CN" smtClean="0">
                <a:latin typeface="Courier New" panose="02070309020205020404" pitchFamily="49" charset="0"/>
                <a:ea typeface="宋体" panose="02010600030101010101" pitchFamily="2" charset="-122"/>
              </a:rPr>
              <a:t>NVL(hire_date,'01-JAN-97')</a:t>
            </a:r>
          </a:p>
          <a:p>
            <a:pPr lvl="2" eaLnBrk="1" hangingPunct="1"/>
            <a:r>
              <a:rPr lang="en-US" altLang="zh-CN" smtClean="0">
                <a:latin typeface="Courier New" panose="02070309020205020404" pitchFamily="49" charset="0"/>
                <a:ea typeface="宋体" panose="02010600030101010101" pitchFamily="2" charset="-122"/>
              </a:rPr>
              <a:t>NVL(job_id,'No Job Yet')</a:t>
            </a:r>
          </a:p>
        </p:txBody>
      </p:sp>
      <p:sp>
        <p:nvSpPr>
          <p:cNvPr id="2" name="Footer Placeholder 1"/>
          <p:cNvSpPr>
            <a:spLocks noGrp="1"/>
          </p:cNvSpPr>
          <p:nvPr>
            <p:ph type="ftr" sz="quarter" idx="11"/>
          </p:nvPr>
        </p:nvSpPr>
        <p:spPr/>
        <p:txBody>
          <a:bodyPr/>
          <a:lstStyle/>
          <a:p>
            <a:r>
              <a:rPr lang="en-IN" smtClean="0"/>
              <a:t>Prof. Dr. Senthil Kumar N, SCORE, VIT</a:t>
            </a:r>
            <a:endParaRPr lang="en-IN"/>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074" name="Picture 20" descr="C:\project-SQLFund1\images\img-04-2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809750" y="2544763"/>
            <a:ext cx="4972050" cy="299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75" name="Rectangle 2"/>
          <p:cNvSpPr>
            <a:spLocks noChangeArrowheads="1"/>
          </p:cNvSpPr>
          <p:nvPr/>
        </p:nvSpPr>
        <p:spPr bwMode="blackGray">
          <a:xfrm>
            <a:off x="685800" y="1568450"/>
            <a:ext cx="7364413" cy="863600"/>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a:solidFill>
                  <a:schemeClr val="tx1"/>
                </a:solidFill>
                <a:latin typeface="Arial" panose="020B0604020202020204" pitchFamily="34" charset="0"/>
              </a:defRPr>
            </a:lvl1pPr>
            <a:lvl2pPr marL="339725" indent="-225425">
              <a:spcBef>
                <a:spcPct val="20000"/>
              </a:spcBef>
              <a:buClr>
                <a:srgbClr val="FF0000"/>
              </a:buClr>
              <a:buFont typeface="Arial" panose="020B0604020202020204" pitchFamily="34" charset="0"/>
              <a:buChar char="•"/>
              <a:tabLst>
                <a:tab pos="1200150" algn="l"/>
              </a:tabLst>
              <a:defRPr sz="2200">
                <a:solidFill>
                  <a:schemeClr val="tx1"/>
                </a:solidFill>
                <a:latin typeface="Arial" panose="020B0604020202020204" pitchFamily="34" charset="0"/>
              </a:defRPr>
            </a:lvl2pPr>
            <a:lvl3pPr marL="909638" indent="-331788">
              <a:spcBef>
                <a:spcPct val="20000"/>
              </a:spcBef>
              <a:buClr>
                <a:srgbClr val="FF0000"/>
              </a:buClr>
              <a:buFont typeface="Arial" panose="020B0604020202020204" pitchFamily="34" charset="0"/>
              <a:buChar char="–"/>
              <a:tabLst>
                <a:tab pos="1200150" algn="l"/>
              </a:tabLst>
              <a:defRPr sz="2000">
                <a:solidFill>
                  <a:schemeClr val="tx1"/>
                </a:solidFill>
                <a:latin typeface="Arial" panose="020B0604020202020204" pitchFamily="34" charset="0"/>
              </a:defRPr>
            </a:lvl3pPr>
            <a:lvl4pPr marL="1255713" indent="-231775">
              <a:spcBef>
                <a:spcPct val="20000"/>
              </a:spcBef>
              <a:buClr>
                <a:schemeClr val="accent2"/>
              </a:buClr>
              <a:buSzPct val="45000"/>
              <a:buFont typeface="Arial" panose="020B0604020202020204" pitchFamily="34" charset="0"/>
              <a:buChar char="—"/>
              <a:tabLst>
                <a:tab pos="1200150" algn="l"/>
              </a:tabLst>
              <a:defRPr>
                <a:solidFill>
                  <a:schemeClr val="tx1"/>
                </a:solidFill>
                <a:latin typeface="Arial" panose="020B0604020202020204" pitchFamily="34" charset="0"/>
              </a:defRPr>
            </a:lvl4pPr>
            <a:lvl5pPr marL="1601788" indent="-230188">
              <a:spcBef>
                <a:spcPct val="20000"/>
              </a:spcBef>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5pPr>
            <a:lvl6pPr marL="20589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6pPr>
            <a:lvl7pPr marL="25161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7pPr>
            <a:lvl8pPr marL="29733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8pPr>
            <a:lvl9pPr marL="34305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9pPr>
          </a:lstStyle>
          <a:p>
            <a:pPr>
              <a:spcBef>
                <a:spcPct val="0"/>
              </a:spcBef>
              <a:buClrTx/>
              <a:buFontTx/>
              <a:buNone/>
            </a:pPr>
            <a:r>
              <a:rPr lang="en-US" sz="1600">
                <a:solidFill>
                  <a:srgbClr val="000000"/>
                </a:solidFill>
                <a:latin typeface="Courier New" panose="02070309020205020404" pitchFamily="49" charset="0"/>
              </a:rPr>
              <a:t>SELECT last_name, salary, NVL(commission_pct, 0),</a:t>
            </a:r>
          </a:p>
          <a:p>
            <a:pPr>
              <a:spcBef>
                <a:spcPct val="0"/>
              </a:spcBef>
              <a:buClrTx/>
              <a:buFontTx/>
              <a:buNone/>
            </a:pPr>
            <a:r>
              <a:rPr lang="en-US" sz="1600">
                <a:solidFill>
                  <a:srgbClr val="000000"/>
                </a:solidFill>
                <a:latin typeface="Courier New" panose="02070309020205020404" pitchFamily="49" charset="0"/>
              </a:rPr>
              <a:t>   (salary*12) + (salary*12*NVL(commission_pct, 0)) AN_SAL</a:t>
            </a:r>
          </a:p>
          <a:p>
            <a:pPr>
              <a:spcBef>
                <a:spcPct val="0"/>
              </a:spcBef>
              <a:buClrTx/>
              <a:buFontTx/>
              <a:buNone/>
            </a:pPr>
            <a:r>
              <a:rPr lang="en-US" sz="1600">
                <a:solidFill>
                  <a:srgbClr val="000000"/>
                </a:solidFill>
                <a:latin typeface="Courier New" panose="02070309020205020404" pitchFamily="49" charset="0"/>
              </a:rPr>
              <a:t>FROM employees;</a:t>
            </a:r>
          </a:p>
        </p:txBody>
      </p:sp>
      <p:sp>
        <p:nvSpPr>
          <p:cNvPr id="131076" name="Rectangle 4"/>
          <p:cNvSpPr>
            <a:spLocks noGrp="1" noChangeArrowheads="1"/>
          </p:cNvSpPr>
          <p:nvPr>
            <p:ph type="title"/>
          </p:nvPr>
        </p:nvSpPr>
        <p:spPr/>
        <p:txBody>
          <a:bodyPr/>
          <a:lstStyle/>
          <a:p>
            <a:pPr eaLnBrk="1" hangingPunct="1"/>
            <a:r>
              <a:rPr lang="en-US" altLang="zh-CN" smtClean="0">
                <a:ea typeface="宋体" panose="02010600030101010101" pitchFamily="2" charset="-122"/>
              </a:rPr>
              <a:t>Using the </a:t>
            </a:r>
            <a:r>
              <a:rPr lang="en-US" altLang="zh-CN" smtClean="0">
                <a:latin typeface="Courier New" panose="02070309020205020404" pitchFamily="49" charset="0"/>
                <a:ea typeface="宋体" panose="02010600030101010101" pitchFamily="2" charset="-122"/>
              </a:rPr>
              <a:t>NVL</a:t>
            </a:r>
            <a:r>
              <a:rPr lang="en-US" altLang="zh-CN" smtClean="0">
                <a:ea typeface="宋体" panose="02010600030101010101" pitchFamily="2" charset="-122"/>
              </a:rPr>
              <a:t> Function</a:t>
            </a:r>
          </a:p>
        </p:txBody>
      </p:sp>
      <p:sp>
        <p:nvSpPr>
          <p:cNvPr id="131077" name="Rectangle 5"/>
          <p:cNvSpPr>
            <a:spLocks noChangeArrowheads="1"/>
          </p:cNvSpPr>
          <p:nvPr/>
        </p:nvSpPr>
        <p:spPr bwMode="gray">
          <a:xfrm>
            <a:off x="3898900" y="1612900"/>
            <a:ext cx="2784475" cy="2667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solidFill>
                <a:srgbClr val="000000"/>
              </a:solidFill>
            </a:endParaRPr>
          </a:p>
        </p:txBody>
      </p:sp>
      <p:sp>
        <p:nvSpPr>
          <p:cNvPr id="131078" name="Text Box 6"/>
          <p:cNvSpPr txBox="1">
            <a:spLocks noChangeArrowheads="1"/>
          </p:cNvSpPr>
          <p:nvPr/>
        </p:nvSpPr>
        <p:spPr bwMode="auto">
          <a:xfrm>
            <a:off x="1885950" y="5440363"/>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411163" indent="-225425" defTabSz="822325">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822325" indent="-331788" defTabSz="822325">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235075" indent="-231775" defTabSz="822325">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646238" indent="-230188" defTabSz="822325">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103438" indent="-230188" defTabSz="822325"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560638" indent="-230188" defTabSz="822325"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017838" indent="-230188" defTabSz="822325"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475038" indent="-230188" defTabSz="822325"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gn="ctr" eaLnBrk="1" hangingPunct="1">
              <a:spcBef>
                <a:spcPct val="0"/>
              </a:spcBef>
            </a:pPr>
            <a:r>
              <a:rPr lang="en-US" sz="2400">
                <a:solidFill>
                  <a:srgbClr val="000000"/>
                </a:solidFill>
              </a:rPr>
              <a:t>…</a:t>
            </a:r>
          </a:p>
        </p:txBody>
      </p:sp>
      <p:sp>
        <p:nvSpPr>
          <p:cNvPr id="131079" name="Rectangle 9"/>
          <p:cNvSpPr>
            <a:spLocks noChangeArrowheads="1"/>
          </p:cNvSpPr>
          <p:nvPr/>
        </p:nvSpPr>
        <p:spPr bwMode="gray">
          <a:xfrm>
            <a:off x="1166813" y="1873250"/>
            <a:ext cx="6750050" cy="2667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solidFill>
                <a:srgbClr val="000000"/>
              </a:solidFill>
            </a:endParaRPr>
          </a:p>
        </p:txBody>
      </p:sp>
      <p:sp>
        <p:nvSpPr>
          <p:cNvPr id="131080" name="Line 11"/>
          <p:cNvSpPr>
            <a:spLocks noChangeShapeType="1"/>
          </p:cNvSpPr>
          <p:nvPr/>
        </p:nvSpPr>
        <p:spPr bwMode="gray">
          <a:xfrm rot="10798585" flipH="1">
            <a:off x="4933950" y="5364163"/>
            <a:ext cx="0" cy="220662"/>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081" name="Line 12"/>
          <p:cNvSpPr>
            <a:spLocks noChangeShapeType="1"/>
          </p:cNvSpPr>
          <p:nvPr/>
        </p:nvSpPr>
        <p:spPr bwMode="gray">
          <a:xfrm rot="10798585">
            <a:off x="6227763" y="5364163"/>
            <a:ext cx="0" cy="304800"/>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082" name="Oval 13"/>
          <p:cNvSpPr>
            <a:spLocks noChangeArrowheads="1"/>
          </p:cNvSpPr>
          <p:nvPr/>
        </p:nvSpPr>
        <p:spPr bwMode="blackWhite">
          <a:xfrm>
            <a:off x="6934200" y="1295400"/>
            <a:ext cx="493713"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defTabSz="111125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503238" indent="-225425" defTabSz="111125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1008063" indent="-331788" defTabSz="111125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511300" indent="-231775" defTabSz="111125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2017713" indent="-230188" defTabSz="111125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4749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9321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3893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8465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gn="ctr">
              <a:spcBef>
                <a:spcPct val="0"/>
              </a:spcBef>
              <a:buClrTx/>
              <a:buFontTx/>
              <a:buNone/>
            </a:pPr>
            <a:r>
              <a:rPr lang="en-US" sz="2400">
                <a:solidFill>
                  <a:srgbClr val="000000"/>
                </a:solidFill>
              </a:rPr>
              <a:t>1</a:t>
            </a:r>
          </a:p>
        </p:txBody>
      </p:sp>
      <p:sp>
        <p:nvSpPr>
          <p:cNvPr id="131083" name="Line 14"/>
          <p:cNvSpPr>
            <a:spLocks noChangeShapeType="1"/>
          </p:cNvSpPr>
          <p:nvPr/>
        </p:nvSpPr>
        <p:spPr bwMode="gray">
          <a:xfrm>
            <a:off x="7916863" y="2044700"/>
            <a:ext cx="292100" cy="0"/>
          </a:xfrm>
          <a:prstGeom prst="line">
            <a:avLst/>
          </a:prstGeom>
          <a:noFill/>
          <a:ln w="28575">
            <a:solidFill>
              <a:srgbClr val="FF33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084" name="Line 15"/>
          <p:cNvSpPr>
            <a:spLocks noChangeShapeType="1"/>
          </p:cNvSpPr>
          <p:nvPr/>
        </p:nvSpPr>
        <p:spPr bwMode="gray">
          <a:xfrm>
            <a:off x="6686550" y="1687513"/>
            <a:ext cx="292100" cy="0"/>
          </a:xfrm>
          <a:prstGeom prst="line">
            <a:avLst/>
          </a:prstGeom>
          <a:noFill/>
          <a:ln w="28575">
            <a:solidFill>
              <a:srgbClr val="FF33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085" name="Oval 16"/>
          <p:cNvSpPr>
            <a:spLocks noChangeArrowheads="1"/>
          </p:cNvSpPr>
          <p:nvPr/>
        </p:nvSpPr>
        <p:spPr bwMode="blackWhite">
          <a:xfrm>
            <a:off x="4705350" y="5592763"/>
            <a:ext cx="493713" cy="493712"/>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defTabSz="111125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503238" indent="-225425" defTabSz="111125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1008063" indent="-331788" defTabSz="111125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511300" indent="-231775" defTabSz="111125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2017713" indent="-230188" defTabSz="111125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4749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9321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3893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8465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gn="ctr">
              <a:spcBef>
                <a:spcPct val="0"/>
              </a:spcBef>
              <a:buClrTx/>
              <a:buFontTx/>
              <a:buNone/>
            </a:pPr>
            <a:r>
              <a:rPr lang="en-US" sz="2400">
                <a:solidFill>
                  <a:srgbClr val="000000"/>
                </a:solidFill>
              </a:rPr>
              <a:t>1</a:t>
            </a:r>
          </a:p>
        </p:txBody>
      </p:sp>
      <p:sp>
        <p:nvSpPr>
          <p:cNvPr id="131086" name="Oval 17"/>
          <p:cNvSpPr>
            <a:spLocks noChangeArrowheads="1"/>
          </p:cNvSpPr>
          <p:nvPr/>
        </p:nvSpPr>
        <p:spPr bwMode="blackWhite">
          <a:xfrm>
            <a:off x="5924550" y="5592763"/>
            <a:ext cx="504825" cy="503237"/>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defTabSz="111125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503238" indent="-225425" defTabSz="111125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1008063" indent="-331788" defTabSz="111125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511300" indent="-231775" defTabSz="111125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2017713" indent="-230188" defTabSz="111125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4749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9321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3893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8465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gn="ctr">
              <a:spcBef>
                <a:spcPct val="0"/>
              </a:spcBef>
              <a:buClrTx/>
              <a:buFontTx/>
              <a:buNone/>
            </a:pPr>
            <a:r>
              <a:rPr lang="en-US" sz="2400">
                <a:solidFill>
                  <a:srgbClr val="000000"/>
                </a:solidFill>
              </a:rPr>
              <a:t>2</a:t>
            </a:r>
          </a:p>
        </p:txBody>
      </p:sp>
      <p:sp>
        <p:nvSpPr>
          <p:cNvPr id="131087" name="Oval 18"/>
          <p:cNvSpPr>
            <a:spLocks noChangeArrowheads="1"/>
          </p:cNvSpPr>
          <p:nvPr/>
        </p:nvSpPr>
        <p:spPr bwMode="blackWhite">
          <a:xfrm>
            <a:off x="8137525" y="1798638"/>
            <a:ext cx="504825" cy="503237"/>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defTabSz="111125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503238" indent="-225425" defTabSz="111125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1008063" indent="-331788" defTabSz="111125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511300" indent="-231775" defTabSz="111125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2017713" indent="-230188" defTabSz="111125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4749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9321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3893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8465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gn="ctr">
              <a:spcBef>
                <a:spcPct val="0"/>
              </a:spcBef>
              <a:buClrTx/>
              <a:buFontTx/>
              <a:buNone/>
            </a:pPr>
            <a:r>
              <a:rPr lang="en-US" sz="2400">
                <a:solidFill>
                  <a:srgbClr val="000000"/>
                </a:solidFill>
              </a:rPr>
              <a:t>2</a:t>
            </a:r>
          </a:p>
        </p:txBody>
      </p:sp>
      <p:sp>
        <p:nvSpPr>
          <p:cNvPr id="2" name="Footer Placeholder 1"/>
          <p:cNvSpPr>
            <a:spLocks noGrp="1"/>
          </p:cNvSpPr>
          <p:nvPr>
            <p:ph type="ftr" sz="quarter" idx="11"/>
          </p:nvPr>
        </p:nvSpPr>
        <p:spPr/>
        <p:txBody>
          <a:bodyPr/>
          <a:lstStyle/>
          <a:p>
            <a:r>
              <a:rPr lang="en-IN" smtClean="0"/>
              <a:t>Prof. Dr. Senthil Kumar N, SCORE, VIT</a:t>
            </a:r>
            <a:endParaRPr lang="en-IN"/>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
          <p:cNvSpPr>
            <a:spLocks noGrp="1" noChangeArrowheads="1"/>
          </p:cNvSpPr>
          <p:nvPr>
            <p:ph type="title"/>
          </p:nvPr>
        </p:nvSpPr>
        <p:spPr/>
        <p:txBody>
          <a:bodyPr/>
          <a:lstStyle/>
          <a:p>
            <a:pPr eaLnBrk="1" hangingPunct="1"/>
            <a:r>
              <a:rPr lang="en-US" smtClean="0"/>
              <a:t>Single-Row Functions</a:t>
            </a:r>
          </a:p>
        </p:txBody>
      </p:sp>
      <p:sp>
        <p:nvSpPr>
          <p:cNvPr id="17411" name="Rectangle 6"/>
          <p:cNvSpPr>
            <a:spLocks noGrp="1" noChangeArrowheads="1"/>
          </p:cNvSpPr>
          <p:nvPr>
            <p:ph idx="1"/>
          </p:nvPr>
        </p:nvSpPr>
        <p:spPr>
          <a:xfrm>
            <a:off x="609600" y="1449388"/>
            <a:ext cx="7918450" cy="3171825"/>
          </a:xfrm>
        </p:spPr>
        <p:txBody>
          <a:bodyPr>
            <a:normAutofit fontScale="77500" lnSpcReduction="20000"/>
          </a:bodyPr>
          <a:lstStyle/>
          <a:p>
            <a:pPr eaLnBrk="1" hangingPunct="1"/>
            <a:r>
              <a:rPr lang="en-US" smtClean="0"/>
              <a:t>Single-row functions:</a:t>
            </a:r>
          </a:p>
          <a:p>
            <a:pPr lvl="1" eaLnBrk="1" hangingPunct="1"/>
            <a:r>
              <a:rPr lang="en-US" smtClean="0"/>
              <a:t>Manipulate data items</a:t>
            </a:r>
          </a:p>
          <a:p>
            <a:pPr lvl="1" eaLnBrk="1" hangingPunct="1"/>
            <a:r>
              <a:rPr lang="en-US" smtClean="0"/>
              <a:t>Accept arguments and return one value</a:t>
            </a:r>
          </a:p>
          <a:p>
            <a:pPr lvl="1" eaLnBrk="1" hangingPunct="1"/>
            <a:r>
              <a:rPr lang="en-US" smtClean="0"/>
              <a:t>Act on each row that is returned</a:t>
            </a:r>
          </a:p>
          <a:p>
            <a:pPr lvl="1" eaLnBrk="1" hangingPunct="1"/>
            <a:r>
              <a:rPr lang="en-US" smtClean="0"/>
              <a:t>Return one result per row</a:t>
            </a:r>
          </a:p>
          <a:p>
            <a:pPr lvl="1" eaLnBrk="1" hangingPunct="1"/>
            <a:r>
              <a:rPr lang="en-US" smtClean="0"/>
              <a:t>May modify the data type</a:t>
            </a:r>
          </a:p>
          <a:p>
            <a:pPr lvl="1" eaLnBrk="1" hangingPunct="1"/>
            <a:r>
              <a:rPr lang="en-US" smtClean="0"/>
              <a:t>Can be nested</a:t>
            </a:r>
          </a:p>
          <a:p>
            <a:pPr lvl="1" eaLnBrk="1" hangingPunct="1"/>
            <a:r>
              <a:rPr lang="en-US" smtClean="0"/>
              <a:t>Accept arguments that can be a column or an expression</a:t>
            </a:r>
          </a:p>
        </p:txBody>
      </p:sp>
      <p:sp>
        <p:nvSpPr>
          <p:cNvPr id="17412" name="Rectangle 4"/>
          <p:cNvSpPr>
            <a:spLocks noChangeArrowheads="1"/>
          </p:cNvSpPr>
          <p:nvPr/>
        </p:nvSpPr>
        <p:spPr bwMode="blackGray">
          <a:xfrm>
            <a:off x="857250" y="4876800"/>
            <a:ext cx="7364413" cy="36671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a:solidFill>
                  <a:schemeClr val="tx1"/>
                </a:solidFill>
                <a:latin typeface="Arial" panose="020B0604020202020204" pitchFamily="34" charset="0"/>
              </a:defRPr>
            </a:lvl1pPr>
            <a:lvl2pPr marL="339725" indent="-225425">
              <a:spcBef>
                <a:spcPct val="20000"/>
              </a:spcBef>
              <a:buClr>
                <a:srgbClr val="FF0000"/>
              </a:buClr>
              <a:buFont typeface="Arial" panose="020B0604020202020204" pitchFamily="34" charset="0"/>
              <a:buChar char="•"/>
              <a:tabLst>
                <a:tab pos="1200150" algn="l"/>
              </a:tabLst>
              <a:defRPr sz="2200">
                <a:solidFill>
                  <a:schemeClr val="tx1"/>
                </a:solidFill>
                <a:latin typeface="Arial" panose="020B0604020202020204" pitchFamily="34" charset="0"/>
              </a:defRPr>
            </a:lvl2pPr>
            <a:lvl3pPr marL="909638" indent="-331788">
              <a:spcBef>
                <a:spcPct val="20000"/>
              </a:spcBef>
              <a:buClr>
                <a:srgbClr val="FF0000"/>
              </a:buClr>
              <a:buFont typeface="Arial" panose="020B0604020202020204" pitchFamily="34" charset="0"/>
              <a:buChar char="–"/>
              <a:tabLst>
                <a:tab pos="1200150" algn="l"/>
              </a:tabLst>
              <a:defRPr sz="2000">
                <a:solidFill>
                  <a:schemeClr val="tx1"/>
                </a:solidFill>
                <a:latin typeface="Arial" panose="020B0604020202020204" pitchFamily="34" charset="0"/>
              </a:defRPr>
            </a:lvl3pPr>
            <a:lvl4pPr marL="1255713" indent="-231775">
              <a:spcBef>
                <a:spcPct val="20000"/>
              </a:spcBef>
              <a:buClr>
                <a:schemeClr val="accent2"/>
              </a:buClr>
              <a:buSzPct val="45000"/>
              <a:buFont typeface="Arial" panose="020B0604020202020204" pitchFamily="34" charset="0"/>
              <a:buChar char="—"/>
              <a:tabLst>
                <a:tab pos="1200150" algn="l"/>
              </a:tabLst>
              <a:defRPr>
                <a:solidFill>
                  <a:schemeClr val="tx1"/>
                </a:solidFill>
                <a:latin typeface="Arial" panose="020B0604020202020204" pitchFamily="34" charset="0"/>
              </a:defRPr>
            </a:lvl4pPr>
            <a:lvl5pPr marL="1601788" indent="-230188">
              <a:spcBef>
                <a:spcPct val="20000"/>
              </a:spcBef>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5pPr>
            <a:lvl6pPr marL="20589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6pPr>
            <a:lvl7pPr marL="25161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7pPr>
            <a:lvl8pPr marL="29733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8pPr>
            <a:lvl9pPr marL="34305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9pPr>
          </a:lstStyle>
          <a:p>
            <a:pPr>
              <a:spcBef>
                <a:spcPct val="0"/>
              </a:spcBef>
              <a:buClrTx/>
              <a:buFontTx/>
              <a:buNone/>
            </a:pPr>
            <a:r>
              <a:rPr lang="en-US" sz="1800" i="1">
                <a:solidFill>
                  <a:srgbClr val="000000"/>
                </a:solidFill>
                <a:latin typeface="Courier New" panose="02070309020205020404" pitchFamily="49" charset="0"/>
              </a:rPr>
              <a:t>function_name</a:t>
            </a:r>
            <a:r>
              <a:rPr lang="en-US" sz="1800">
                <a:solidFill>
                  <a:srgbClr val="000000"/>
                </a:solidFill>
                <a:latin typeface="Courier New" panose="02070309020205020404" pitchFamily="49" charset="0"/>
              </a:rPr>
              <a:t> [(</a:t>
            </a:r>
            <a:r>
              <a:rPr lang="en-US" sz="1800" i="1">
                <a:solidFill>
                  <a:srgbClr val="000000"/>
                </a:solidFill>
                <a:latin typeface="Courier New" panose="02070309020205020404" pitchFamily="49" charset="0"/>
              </a:rPr>
              <a:t>arg1, arg2,...</a:t>
            </a:r>
            <a:r>
              <a:rPr lang="en-US" sz="1800">
                <a:solidFill>
                  <a:srgbClr val="000000"/>
                </a:solidFill>
                <a:latin typeface="Courier New" panose="02070309020205020404" pitchFamily="49" charset="0"/>
              </a:rPr>
              <a:t>)]</a:t>
            </a:r>
          </a:p>
        </p:txBody>
      </p:sp>
      <p:sp>
        <p:nvSpPr>
          <p:cNvPr id="2" name="Footer Placeholder 1"/>
          <p:cNvSpPr>
            <a:spLocks noGrp="1"/>
          </p:cNvSpPr>
          <p:nvPr>
            <p:ph type="ftr" sz="quarter" idx="11"/>
          </p:nvPr>
        </p:nvSpPr>
        <p:spPr/>
        <p:txBody>
          <a:bodyPr/>
          <a:lstStyle/>
          <a:p>
            <a:r>
              <a:rPr lang="en-IN" smtClean="0"/>
              <a:t>Prof. Dr. Senthil Kumar N, SCORE, VIT</a:t>
            </a:r>
            <a:endParaRPr lang="en-IN"/>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22" name="Picture 19" descr="C:\project-SQLFund1\images\img-04-26.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133600" y="3124200"/>
            <a:ext cx="4457700"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3" name="Rectangle 2"/>
          <p:cNvSpPr>
            <a:spLocks noChangeArrowheads="1"/>
          </p:cNvSpPr>
          <p:nvPr/>
        </p:nvSpPr>
        <p:spPr bwMode="blackGray">
          <a:xfrm>
            <a:off x="857250" y="1892300"/>
            <a:ext cx="7364413" cy="1004888"/>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a:solidFill>
                  <a:schemeClr val="tx1"/>
                </a:solidFill>
                <a:latin typeface="Arial" panose="020B0604020202020204" pitchFamily="34" charset="0"/>
              </a:defRPr>
            </a:lvl1pPr>
            <a:lvl2pPr marL="339725" indent="-225425">
              <a:spcBef>
                <a:spcPct val="20000"/>
              </a:spcBef>
              <a:buClr>
                <a:srgbClr val="FF0000"/>
              </a:buClr>
              <a:buFont typeface="Arial" panose="020B0604020202020204" pitchFamily="34" charset="0"/>
              <a:buChar char="•"/>
              <a:tabLst>
                <a:tab pos="1200150" algn="l"/>
              </a:tabLst>
              <a:defRPr sz="2200">
                <a:solidFill>
                  <a:schemeClr val="tx1"/>
                </a:solidFill>
                <a:latin typeface="Arial" panose="020B0604020202020204" pitchFamily="34" charset="0"/>
              </a:defRPr>
            </a:lvl2pPr>
            <a:lvl3pPr marL="909638" indent="-331788">
              <a:spcBef>
                <a:spcPct val="20000"/>
              </a:spcBef>
              <a:buClr>
                <a:srgbClr val="FF0000"/>
              </a:buClr>
              <a:buFont typeface="Arial" panose="020B0604020202020204" pitchFamily="34" charset="0"/>
              <a:buChar char="–"/>
              <a:tabLst>
                <a:tab pos="1200150" algn="l"/>
              </a:tabLst>
              <a:defRPr sz="2000">
                <a:solidFill>
                  <a:schemeClr val="tx1"/>
                </a:solidFill>
                <a:latin typeface="Arial" panose="020B0604020202020204" pitchFamily="34" charset="0"/>
              </a:defRPr>
            </a:lvl3pPr>
            <a:lvl4pPr marL="1255713" indent="-231775">
              <a:spcBef>
                <a:spcPct val="20000"/>
              </a:spcBef>
              <a:buClr>
                <a:schemeClr val="accent2"/>
              </a:buClr>
              <a:buSzPct val="45000"/>
              <a:buFont typeface="Arial" panose="020B0604020202020204" pitchFamily="34" charset="0"/>
              <a:buChar char="—"/>
              <a:tabLst>
                <a:tab pos="1200150" algn="l"/>
              </a:tabLst>
              <a:defRPr>
                <a:solidFill>
                  <a:schemeClr val="tx1"/>
                </a:solidFill>
                <a:latin typeface="Arial" panose="020B0604020202020204" pitchFamily="34" charset="0"/>
              </a:defRPr>
            </a:lvl4pPr>
            <a:lvl5pPr marL="1601788" indent="-230188">
              <a:spcBef>
                <a:spcPct val="20000"/>
              </a:spcBef>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5pPr>
            <a:lvl6pPr marL="20589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6pPr>
            <a:lvl7pPr marL="25161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7pPr>
            <a:lvl8pPr marL="29733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8pPr>
            <a:lvl9pPr marL="34305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9pPr>
          </a:lstStyle>
          <a:p>
            <a:pPr>
              <a:spcBef>
                <a:spcPct val="0"/>
              </a:spcBef>
              <a:buClrTx/>
              <a:buFontTx/>
              <a:buNone/>
            </a:pPr>
            <a:r>
              <a:rPr lang="en-US" sz="1600">
                <a:solidFill>
                  <a:srgbClr val="000000"/>
                </a:solidFill>
                <a:latin typeface="Courier New" panose="02070309020205020404" pitchFamily="49" charset="0"/>
              </a:rPr>
              <a:t>SELECT last_name,  salary, commission_pct,</a:t>
            </a:r>
          </a:p>
          <a:p>
            <a:pPr>
              <a:spcBef>
                <a:spcPct val="0"/>
              </a:spcBef>
              <a:buClrTx/>
              <a:buFontTx/>
              <a:buNone/>
            </a:pPr>
            <a:r>
              <a:rPr lang="en-US" sz="1600">
                <a:solidFill>
                  <a:srgbClr val="000000"/>
                </a:solidFill>
                <a:latin typeface="Courier New" panose="02070309020205020404" pitchFamily="49" charset="0"/>
              </a:rPr>
              <a:t>       NVL2(commission_pct, </a:t>
            </a:r>
          </a:p>
          <a:p>
            <a:pPr>
              <a:spcBef>
                <a:spcPct val="0"/>
              </a:spcBef>
              <a:buClrTx/>
              <a:buFontTx/>
              <a:buNone/>
            </a:pPr>
            <a:r>
              <a:rPr lang="en-US" sz="1600">
                <a:solidFill>
                  <a:srgbClr val="000000"/>
                </a:solidFill>
                <a:latin typeface="Courier New" panose="02070309020205020404" pitchFamily="49" charset="0"/>
              </a:rPr>
              <a:t>            'SAL+COMM', 'SAL') income</a:t>
            </a:r>
          </a:p>
          <a:p>
            <a:pPr>
              <a:spcBef>
                <a:spcPct val="0"/>
              </a:spcBef>
              <a:buClrTx/>
              <a:buFontTx/>
              <a:buNone/>
            </a:pPr>
            <a:r>
              <a:rPr lang="en-US" sz="1600">
                <a:solidFill>
                  <a:srgbClr val="000000"/>
                </a:solidFill>
                <a:latin typeface="Courier New" panose="02070309020205020404" pitchFamily="49" charset="0"/>
              </a:rPr>
              <a:t>FROM   employees WHERE department_id IN (50, 80);</a:t>
            </a:r>
          </a:p>
        </p:txBody>
      </p:sp>
      <p:sp>
        <p:nvSpPr>
          <p:cNvPr id="133124" name="Rectangle 5"/>
          <p:cNvSpPr>
            <a:spLocks noGrp="1" noChangeArrowheads="1"/>
          </p:cNvSpPr>
          <p:nvPr>
            <p:ph type="title"/>
          </p:nvPr>
        </p:nvSpPr>
        <p:spPr/>
        <p:txBody>
          <a:bodyPr/>
          <a:lstStyle/>
          <a:p>
            <a:pPr eaLnBrk="1" hangingPunct="1"/>
            <a:r>
              <a:rPr lang="en-US" altLang="zh-CN" smtClean="0">
                <a:ea typeface="宋体" panose="02010600030101010101" pitchFamily="2" charset="-122"/>
              </a:rPr>
              <a:t>Using the </a:t>
            </a:r>
            <a:r>
              <a:rPr lang="en-US" altLang="zh-CN" smtClean="0">
                <a:latin typeface="Courier New" panose="02070309020205020404" pitchFamily="49" charset="0"/>
                <a:ea typeface="宋体" panose="02010600030101010101" pitchFamily="2" charset="-122"/>
              </a:rPr>
              <a:t>NVL2</a:t>
            </a:r>
            <a:r>
              <a:rPr lang="en-US" altLang="zh-CN" smtClean="0">
                <a:ea typeface="宋体" panose="02010600030101010101" pitchFamily="2" charset="-122"/>
              </a:rPr>
              <a:t> Function</a:t>
            </a:r>
          </a:p>
        </p:txBody>
      </p:sp>
      <p:sp>
        <p:nvSpPr>
          <p:cNvPr id="133125" name="Rectangle 6"/>
          <p:cNvSpPr>
            <a:spLocks noChangeArrowheads="1"/>
          </p:cNvSpPr>
          <p:nvPr/>
        </p:nvSpPr>
        <p:spPr bwMode="gray">
          <a:xfrm>
            <a:off x="4225925" y="1933575"/>
            <a:ext cx="1797050" cy="20637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solidFill>
                <a:srgbClr val="000000"/>
              </a:solidFill>
            </a:endParaRPr>
          </a:p>
        </p:txBody>
      </p:sp>
      <p:sp>
        <p:nvSpPr>
          <p:cNvPr id="133126" name="Line 8"/>
          <p:cNvSpPr>
            <a:spLocks noChangeShapeType="1"/>
          </p:cNvSpPr>
          <p:nvPr/>
        </p:nvSpPr>
        <p:spPr bwMode="gray">
          <a:xfrm rot="10798585" flipH="1">
            <a:off x="5257800" y="5181600"/>
            <a:ext cx="1588" cy="444500"/>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27" name="Line 9"/>
          <p:cNvSpPr>
            <a:spLocks noChangeShapeType="1"/>
          </p:cNvSpPr>
          <p:nvPr/>
        </p:nvSpPr>
        <p:spPr bwMode="gray">
          <a:xfrm rot="10798585" flipH="1">
            <a:off x="6248400" y="5181600"/>
            <a:ext cx="1588" cy="522288"/>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28" name="Rectangle 11"/>
          <p:cNvSpPr>
            <a:spLocks noChangeArrowheads="1"/>
          </p:cNvSpPr>
          <p:nvPr/>
        </p:nvSpPr>
        <p:spPr bwMode="gray">
          <a:xfrm>
            <a:off x="1765300" y="2139950"/>
            <a:ext cx="3898900" cy="50165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solidFill>
                <a:srgbClr val="000000"/>
              </a:solidFill>
            </a:endParaRPr>
          </a:p>
        </p:txBody>
      </p:sp>
      <p:sp>
        <p:nvSpPr>
          <p:cNvPr id="133129" name="Line 12"/>
          <p:cNvSpPr>
            <a:spLocks noChangeShapeType="1"/>
          </p:cNvSpPr>
          <p:nvPr/>
        </p:nvSpPr>
        <p:spPr bwMode="gray">
          <a:xfrm>
            <a:off x="6022975" y="2022475"/>
            <a:ext cx="622300" cy="0"/>
          </a:xfrm>
          <a:prstGeom prst="line">
            <a:avLst/>
          </a:prstGeom>
          <a:noFill/>
          <a:ln w="28575">
            <a:solidFill>
              <a:srgbClr val="FF33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30" name="Line 13"/>
          <p:cNvSpPr>
            <a:spLocks noChangeShapeType="1"/>
          </p:cNvSpPr>
          <p:nvPr/>
        </p:nvSpPr>
        <p:spPr bwMode="gray">
          <a:xfrm>
            <a:off x="5681663" y="2409825"/>
            <a:ext cx="663575" cy="0"/>
          </a:xfrm>
          <a:prstGeom prst="line">
            <a:avLst/>
          </a:prstGeom>
          <a:noFill/>
          <a:ln w="28575">
            <a:solidFill>
              <a:srgbClr val="FF33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31" name="Oval 14"/>
          <p:cNvSpPr>
            <a:spLocks noChangeArrowheads="1"/>
          </p:cNvSpPr>
          <p:nvPr/>
        </p:nvSpPr>
        <p:spPr bwMode="blackWhite">
          <a:xfrm>
            <a:off x="5029200" y="5562600"/>
            <a:ext cx="493713"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defTabSz="111125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503238" indent="-225425" defTabSz="111125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1008063" indent="-331788" defTabSz="111125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511300" indent="-231775" defTabSz="111125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2017713" indent="-230188" defTabSz="111125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4749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9321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3893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8465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gn="ctr">
              <a:spcBef>
                <a:spcPct val="0"/>
              </a:spcBef>
              <a:buClrTx/>
              <a:buFontTx/>
              <a:buNone/>
            </a:pPr>
            <a:r>
              <a:rPr lang="en-US" sz="2400">
                <a:solidFill>
                  <a:srgbClr val="000000"/>
                </a:solidFill>
              </a:rPr>
              <a:t>1</a:t>
            </a:r>
          </a:p>
        </p:txBody>
      </p:sp>
      <p:sp>
        <p:nvSpPr>
          <p:cNvPr id="133132" name="Oval 15"/>
          <p:cNvSpPr>
            <a:spLocks noChangeArrowheads="1"/>
          </p:cNvSpPr>
          <p:nvPr/>
        </p:nvSpPr>
        <p:spPr bwMode="blackWhite">
          <a:xfrm>
            <a:off x="6019800" y="5486400"/>
            <a:ext cx="504825" cy="503238"/>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defTabSz="111125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503238" indent="-225425" defTabSz="111125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1008063" indent="-331788" defTabSz="111125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511300" indent="-231775" defTabSz="111125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2017713" indent="-230188" defTabSz="111125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4749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9321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3893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8465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gn="ctr">
              <a:spcBef>
                <a:spcPct val="0"/>
              </a:spcBef>
              <a:buClrTx/>
              <a:buFontTx/>
              <a:buNone/>
            </a:pPr>
            <a:r>
              <a:rPr lang="en-US" sz="2400">
                <a:solidFill>
                  <a:srgbClr val="000000"/>
                </a:solidFill>
              </a:rPr>
              <a:t>2</a:t>
            </a:r>
          </a:p>
        </p:txBody>
      </p:sp>
      <p:sp>
        <p:nvSpPr>
          <p:cNvPr id="133133" name="Oval 16"/>
          <p:cNvSpPr>
            <a:spLocks noChangeArrowheads="1"/>
          </p:cNvSpPr>
          <p:nvPr/>
        </p:nvSpPr>
        <p:spPr bwMode="blackWhite">
          <a:xfrm>
            <a:off x="6205538" y="2133600"/>
            <a:ext cx="504825" cy="503238"/>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defTabSz="111125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503238" indent="-225425" defTabSz="111125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1008063" indent="-331788" defTabSz="111125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511300" indent="-231775" defTabSz="111125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2017713" indent="-230188" defTabSz="111125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4749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9321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3893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8465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gn="ctr">
              <a:spcBef>
                <a:spcPct val="0"/>
              </a:spcBef>
              <a:buClrTx/>
              <a:buFontTx/>
              <a:buNone/>
            </a:pPr>
            <a:r>
              <a:rPr lang="en-US" sz="2400">
                <a:solidFill>
                  <a:srgbClr val="000000"/>
                </a:solidFill>
              </a:rPr>
              <a:t>2</a:t>
            </a:r>
          </a:p>
        </p:txBody>
      </p:sp>
      <p:sp>
        <p:nvSpPr>
          <p:cNvPr id="133134" name="Oval 17"/>
          <p:cNvSpPr>
            <a:spLocks noChangeArrowheads="1"/>
          </p:cNvSpPr>
          <p:nvPr/>
        </p:nvSpPr>
        <p:spPr bwMode="blackWhite">
          <a:xfrm>
            <a:off x="6618288" y="1743075"/>
            <a:ext cx="493712"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defTabSz="111125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503238" indent="-225425" defTabSz="111125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1008063" indent="-331788" defTabSz="111125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511300" indent="-231775" defTabSz="111125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2017713" indent="-230188" defTabSz="111125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4749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9321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3893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8465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gn="ctr">
              <a:spcBef>
                <a:spcPct val="0"/>
              </a:spcBef>
              <a:buClrTx/>
              <a:buFontTx/>
              <a:buNone/>
            </a:pPr>
            <a:r>
              <a:rPr lang="en-US" sz="2400">
                <a:solidFill>
                  <a:srgbClr val="000000"/>
                </a:solidFill>
              </a:rPr>
              <a:t>1</a:t>
            </a:r>
          </a:p>
        </p:txBody>
      </p:sp>
      <p:sp>
        <p:nvSpPr>
          <p:cNvPr id="2" name="Footer Placeholder 1"/>
          <p:cNvSpPr>
            <a:spLocks noGrp="1"/>
          </p:cNvSpPr>
          <p:nvPr>
            <p:ph type="ftr" sz="quarter" idx="11"/>
          </p:nvPr>
        </p:nvSpPr>
        <p:spPr/>
        <p:txBody>
          <a:bodyPr/>
          <a:lstStyle/>
          <a:p>
            <a:r>
              <a:rPr lang="en-IN" smtClean="0"/>
              <a:t>Prof. Dr. Senthil Kumar N, SCORE, VIT</a:t>
            </a:r>
            <a:endParaRPr lang="en-IN"/>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170" name="Picture 27" descr="C:\project-SQLFund1\images\img-04-27a.gif"/>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828800" y="5105400"/>
            <a:ext cx="49498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135171" name="Picture 26" descr="C:\project-SQLFund1\images\img-04-27.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828800" y="2971800"/>
            <a:ext cx="4914900" cy="185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172" name="Rectangle 2"/>
          <p:cNvSpPr>
            <a:spLocks noChangeArrowheads="1"/>
          </p:cNvSpPr>
          <p:nvPr/>
        </p:nvSpPr>
        <p:spPr bwMode="blackGray">
          <a:xfrm>
            <a:off x="857250" y="1857375"/>
            <a:ext cx="7369175" cy="107156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a:solidFill>
                  <a:schemeClr val="tx1"/>
                </a:solidFill>
                <a:latin typeface="Arial" panose="020B0604020202020204" pitchFamily="34" charset="0"/>
              </a:defRPr>
            </a:lvl1pPr>
            <a:lvl2pPr marL="339725" indent="-225425">
              <a:spcBef>
                <a:spcPct val="20000"/>
              </a:spcBef>
              <a:buClr>
                <a:srgbClr val="FF0000"/>
              </a:buClr>
              <a:buFont typeface="Arial" panose="020B0604020202020204" pitchFamily="34" charset="0"/>
              <a:buChar char="•"/>
              <a:tabLst>
                <a:tab pos="1200150" algn="l"/>
              </a:tabLst>
              <a:defRPr sz="2200">
                <a:solidFill>
                  <a:schemeClr val="tx1"/>
                </a:solidFill>
                <a:latin typeface="Arial" panose="020B0604020202020204" pitchFamily="34" charset="0"/>
              </a:defRPr>
            </a:lvl2pPr>
            <a:lvl3pPr marL="909638" indent="-331788">
              <a:spcBef>
                <a:spcPct val="20000"/>
              </a:spcBef>
              <a:buClr>
                <a:srgbClr val="FF0000"/>
              </a:buClr>
              <a:buFont typeface="Arial" panose="020B0604020202020204" pitchFamily="34" charset="0"/>
              <a:buChar char="–"/>
              <a:tabLst>
                <a:tab pos="1200150" algn="l"/>
              </a:tabLst>
              <a:defRPr sz="2000">
                <a:solidFill>
                  <a:schemeClr val="tx1"/>
                </a:solidFill>
                <a:latin typeface="Arial" panose="020B0604020202020204" pitchFamily="34" charset="0"/>
              </a:defRPr>
            </a:lvl3pPr>
            <a:lvl4pPr marL="1255713" indent="-231775">
              <a:spcBef>
                <a:spcPct val="20000"/>
              </a:spcBef>
              <a:buClr>
                <a:schemeClr val="accent2"/>
              </a:buClr>
              <a:buSzPct val="45000"/>
              <a:buFont typeface="Arial" panose="020B0604020202020204" pitchFamily="34" charset="0"/>
              <a:buChar char="—"/>
              <a:tabLst>
                <a:tab pos="1200150" algn="l"/>
              </a:tabLst>
              <a:defRPr>
                <a:solidFill>
                  <a:schemeClr val="tx1"/>
                </a:solidFill>
                <a:latin typeface="Arial" panose="020B0604020202020204" pitchFamily="34" charset="0"/>
              </a:defRPr>
            </a:lvl4pPr>
            <a:lvl5pPr marL="1601788" indent="-230188">
              <a:spcBef>
                <a:spcPct val="20000"/>
              </a:spcBef>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5pPr>
            <a:lvl6pPr marL="20589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6pPr>
            <a:lvl7pPr marL="25161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7pPr>
            <a:lvl8pPr marL="29733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8pPr>
            <a:lvl9pPr marL="34305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9pPr>
          </a:lstStyle>
          <a:p>
            <a:pPr>
              <a:spcBef>
                <a:spcPct val="0"/>
              </a:spcBef>
              <a:buClrTx/>
              <a:buFontTx/>
              <a:buNone/>
            </a:pPr>
            <a:r>
              <a:rPr lang="en-US" sz="1600">
                <a:solidFill>
                  <a:srgbClr val="000000"/>
                </a:solidFill>
                <a:latin typeface="Courier New" panose="02070309020205020404" pitchFamily="49" charset="0"/>
              </a:rPr>
              <a:t>SELECT first_name, LENGTH(first_name) "expr1", </a:t>
            </a:r>
          </a:p>
          <a:p>
            <a:pPr>
              <a:spcBef>
                <a:spcPct val="0"/>
              </a:spcBef>
              <a:buClrTx/>
              <a:buFontTx/>
              <a:buNone/>
            </a:pPr>
            <a:r>
              <a:rPr lang="en-US" sz="1600">
                <a:solidFill>
                  <a:srgbClr val="000000"/>
                </a:solidFill>
                <a:latin typeface="Courier New" panose="02070309020205020404" pitchFamily="49" charset="0"/>
              </a:rPr>
              <a:t>       last_name,  LENGTH(last_name)  "expr2",</a:t>
            </a:r>
          </a:p>
          <a:p>
            <a:pPr>
              <a:spcBef>
                <a:spcPct val="0"/>
              </a:spcBef>
              <a:buClrTx/>
              <a:buFontTx/>
              <a:buNone/>
            </a:pPr>
            <a:r>
              <a:rPr lang="en-US" sz="1600">
                <a:solidFill>
                  <a:srgbClr val="000000"/>
                </a:solidFill>
                <a:latin typeface="Courier New" panose="02070309020205020404" pitchFamily="49" charset="0"/>
              </a:rPr>
              <a:t>       NULLIF(LENGTH(first_name), LENGTH(last_name)) result</a:t>
            </a:r>
          </a:p>
          <a:p>
            <a:pPr>
              <a:spcBef>
                <a:spcPct val="0"/>
              </a:spcBef>
              <a:buClrTx/>
              <a:buFontTx/>
              <a:buNone/>
            </a:pPr>
            <a:r>
              <a:rPr lang="en-US" sz="1600">
                <a:solidFill>
                  <a:srgbClr val="000000"/>
                </a:solidFill>
                <a:latin typeface="Courier New" panose="02070309020205020404" pitchFamily="49" charset="0"/>
              </a:rPr>
              <a:t>FROM   employees;</a:t>
            </a:r>
          </a:p>
        </p:txBody>
      </p:sp>
      <p:sp>
        <p:nvSpPr>
          <p:cNvPr id="135173" name="Rectangle 4"/>
          <p:cNvSpPr>
            <a:spLocks noGrp="1" noChangeArrowheads="1"/>
          </p:cNvSpPr>
          <p:nvPr>
            <p:ph type="title"/>
          </p:nvPr>
        </p:nvSpPr>
        <p:spPr/>
        <p:txBody>
          <a:bodyPr/>
          <a:lstStyle/>
          <a:p>
            <a:pPr eaLnBrk="1" hangingPunct="1"/>
            <a:r>
              <a:rPr lang="en-US" altLang="zh-CN" smtClean="0">
                <a:ea typeface="宋体" panose="02010600030101010101" pitchFamily="2" charset="-122"/>
              </a:rPr>
              <a:t>Using the </a:t>
            </a:r>
            <a:r>
              <a:rPr lang="en-US" altLang="zh-CN" smtClean="0">
                <a:latin typeface="Courier New" panose="02070309020205020404" pitchFamily="49" charset="0"/>
                <a:ea typeface="宋体" panose="02010600030101010101" pitchFamily="2" charset="-122"/>
              </a:rPr>
              <a:t>NULLIF</a:t>
            </a:r>
            <a:r>
              <a:rPr lang="en-US" altLang="zh-CN" smtClean="0">
                <a:ea typeface="宋体" panose="02010600030101010101" pitchFamily="2" charset="-122"/>
              </a:rPr>
              <a:t> Function</a:t>
            </a:r>
          </a:p>
        </p:txBody>
      </p:sp>
      <p:sp>
        <p:nvSpPr>
          <p:cNvPr id="135174" name="Rectangle 5"/>
          <p:cNvSpPr>
            <a:spLocks noChangeArrowheads="1"/>
          </p:cNvSpPr>
          <p:nvPr/>
        </p:nvSpPr>
        <p:spPr bwMode="gray">
          <a:xfrm>
            <a:off x="3276600" y="1878013"/>
            <a:ext cx="3435350" cy="230187"/>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solidFill>
                <a:srgbClr val="000000"/>
              </a:solidFill>
            </a:endParaRPr>
          </a:p>
        </p:txBody>
      </p:sp>
      <p:sp>
        <p:nvSpPr>
          <p:cNvPr id="135175" name="Text Box 6"/>
          <p:cNvSpPr txBox="1">
            <a:spLocks noChangeArrowheads="1"/>
          </p:cNvSpPr>
          <p:nvPr/>
        </p:nvSpPr>
        <p:spPr bwMode="auto">
          <a:xfrm>
            <a:off x="1905000" y="4724400"/>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411163" indent="-225425" defTabSz="822325">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822325" indent="-331788" defTabSz="822325">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235075" indent="-231775" defTabSz="822325">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646238" indent="-230188" defTabSz="822325">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103438" indent="-230188" defTabSz="822325"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560638" indent="-230188" defTabSz="822325"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017838" indent="-230188" defTabSz="822325"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475038" indent="-230188" defTabSz="822325"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gn="ctr" eaLnBrk="1" hangingPunct="1">
              <a:spcBef>
                <a:spcPct val="0"/>
              </a:spcBef>
            </a:pPr>
            <a:r>
              <a:rPr lang="en-US" sz="2400">
                <a:solidFill>
                  <a:srgbClr val="000000"/>
                </a:solidFill>
              </a:rPr>
              <a:t>…</a:t>
            </a:r>
          </a:p>
        </p:txBody>
      </p:sp>
      <p:sp>
        <p:nvSpPr>
          <p:cNvPr id="135176" name="Rectangle 11"/>
          <p:cNvSpPr>
            <a:spLocks noChangeArrowheads="1"/>
          </p:cNvSpPr>
          <p:nvPr/>
        </p:nvSpPr>
        <p:spPr bwMode="gray">
          <a:xfrm>
            <a:off x="3275013" y="2111375"/>
            <a:ext cx="3441700" cy="29845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solidFill>
                <a:srgbClr val="000000"/>
              </a:solidFill>
            </a:endParaRPr>
          </a:p>
        </p:txBody>
      </p:sp>
      <p:sp>
        <p:nvSpPr>
          <p:cNvPr id="135177" name="Rectangle 12"/>
          <p:cNvSpPr>
            <a:spLocks noChangeArrowheads="1"/>
          </p:cNvSpPr>
          <p:nvPr/>
        </p:nvSpPr>
        <p:spPr bwMode="gray">
          <a:xfrm>
            <a:off x="1757363" y="2409825"/>
            <a:ext cx="6464300" cy="24447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solidFill>
                <a:srgbClr val="000000"/>
              </a:solidFill>
            </a:endParaRPr>
          </a:p>
        </p:txBody>
      </p:sp>
      <p:sp>
        <p:nvSpPr>
          <p:cNvPr id="135178" name="Line 13"/>
          <p:cNvSpPr>
            <a:spLocks noChangeShapeType="1"/>
          </p:cNvSpPr>
          <p:nvPr/>
        </p:nvSpPr>
        <p:spPr bwMode="gray">
          <a:xfrm>
            <a:off x="8218488" y="2546350"/>
            <a:ext cx="292100" cy="0"/>
          </a:xfrm>
          <a:prstGeom prst="line">
            <a:avLst/>
          </a:prstGeom>
          <a:noFill/>
          <a:ln w="28575">
            <a:solidFill>
              <a:srgbClr val="FF33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179" name="Line 14"/>
          <p:cNvSpPr>
            <a:spLocks noChangeShapeType="1"/>
          </p:cNvSpPr>
          <p:nvPr/>
        </p:nvSpPr>
        <p:spPr bwMode="auto">
          <a:xfrm rot="-5437365">
            <a:off x="5968207" y="1704181"/>
            <a:ext cx="292100" cy="1587"/>
          </a:xfrm>
          <a:prstGeom prst="line">
            <a:avLst/>
          </a:prstGeom>
          <a:noFill/>
          <a:ln w="28575">
            <a:solidFill>
              <a:srgbClr val="FF33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180" name="Line 15"/>
          <p:cNvSpPr>
            <a:spLocks noChangeShapeType="1"/>
          </p:cNvSpPr>
          <p:nvPr/>
        </p:nvSpPr>
        <p:spPr bwMode="gray">
          <a:xfrm rot="10798585">
            <a:off x="3733800" y="5562600"/>
            <a:ext cx="3175" cy="469900"/>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181" name="Line 16"/>
          <p:cNvSpPr>
            <a:spLocks noChangeShapeType="1"/>
          </p:cNvSpPr>
          <p:nvPr/>
        </p:nvSpPr>
        <p:spPr bwMode="gray">
          <a:xfrm rot="10798585">
            <a:off x="5638800" y="5562600"/>
            <a:ext cx="6350" cy="414338"/>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182" name="Line 17"/>
          <p:cNvSpPr>
            <a:spLocks noChangeShapeType="1"/>
          </p:cNvSpPr>
          <p:nvPr/>
        </p:nvSpPr>
        <p:spPr bwMode="gray">
          <a:xfrm rot="10798585">
            <a:off x="6400800" y="5562600"/>
            <a:ext cx="3175" cy="490538"/>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183" name="Line 18"/>
          <p:cNvSpPr>
            <a:spLocks noChangeShapeType="1"/>
          </p:cNvSpPr>
          <p:nvPr/>
        </p:nvSpPr>
        <p:spPr bwMode="gray">
          <a:xfrm>
            <a:off x="6715125" y="2263775"/>
            <a:ext cx="749300" cy="0"/>
          </a:xfrm>
          <a:prstGeom prst="line">
            <a:avLst/>
          </a:prstGeom>
          <a:noFill/>
          <a:ln w="28575">
            <a:solidFill>
              <a:srgbClr val="FF33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184" name="Oval 19"/>
          <p:cNvSpPr>
            <a:spLocks noChangeArrowheads="1"/>
          </p:cNvSpPr>
          <p:nvPr/>
        </p:nvSpPr>
        <p:spPr bwMode="blackWhite">
          <a:xfrm>
            <a:off x="5857875" y="1212850"/>
            <a:ext cx="493713"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defTabSz="111125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503238" indent="-225425" defTabSz="111125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1008063" indent="-331788" defTabSz="111125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511300" indent="-231775" defTabSz="111125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2017713" indent="-230188" defTabSz="111125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4749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9321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3893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8465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gn="ctr">
              <a:spcBef>
                <a:spcPct val="0"/>
              </a:spcBef>
              <a:buClrTx/>
              <a:buFontTx/>
              <a:buNone/>
            </a:pPr>
            <a:r>
              <a:rPr lang="en-US" sz="2400">
                <a:solidFill>
                  <a:srgbClr val="000000"/>
                </a:solidFill>
              </a:rPr>
              <a:t>1</a:t>
            </a:r>
          </a:p>
        </p:txBody>
      </p:sp>
      <p:sp>
        <p:nvSpPr>
          <p:cNvPr id="135185" name="Oval 20"/>
          <p:cNvSpPr>
            <a:spLocks noChangeArrowheads="1"/>
          </p:cNvSpPr>
          <p:nvPr/>
        </p:nvSpPr>
        <p:spPr bwMode="blackWhite">
          <a:xfrm>
            <a:off x="7292975" y="1919288"/>
            <a:ext cx="504825" cy="503237"/>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defTabSz="111125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503238" indent="-225425" defTabSz="111125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1008063" indent="-331788" defTabSz="111125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511300" indent="-231775" defTabSz="111125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2017713" indent="-230188" defTabSz="111125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4749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9321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3893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8465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gn="ctr">
              <a:spcBef>
                <a:spcPct val="0"/>
              </a:spcBef>
              <a:buClrTx/>
              <a:buFontTx/>
              <a:buNone/>
            </a:pPr>
            <a:r>
              <a:rPr lang="en-US" sz="2400">
                <a:solidFill>
                  <a:srgbClr val="000000"/>
                </a:solidFill>
              </a:rPr>
              <a:t>2</a:t>
            </a:r>
          </a:p>
        </p:txBody>
      </p:sp>
      <p:sp>
        <p:nvSpPr>
          <p:cNvPr id="135186" name="Oval 21"/>
          <p:cNvSpPr>
            <a:spLocks noChangeArrowheads="1"/>
          </p:cNvSpPr>
          <p:nvPr/>
        </p:nvSpPr>
        <p:spPr bwMode="blackWhite">
          <a:xfrm>
            <a:off x="8445500" y="2293938"/>
            <a:ext cx="493713" cy="493712"/>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defTabSz="111125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503238" indent="-225425" defTabSz="111125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1008063" indent="-331788" defTabSz="111125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511300" indent="-231775" defTabSz="111125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2017713" indent="-230188" defTabSz="111125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4749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9321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3893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8465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gn="ctr">
              <a:spcBef>
                <a:spcPct val="0"/>
              </a:spcBef>
              <a:buClrTx/>
              <a:buFontTx/>
              <a:buNone/>
            </a:pPr>
            <a:r>
              <a:rPr lang="en-US" sz="2400">
                <a:solidFill>
                  <a:srgbClr val="000000"/>
                </a:solidFill>
              </a:rPr>
              <a:t>3</a:t>
            </a:r>
          </a:p>
        </p:txBody>
      </p:sp>
      <p:sp>
        <p:nvSpPr>
          <p:cNvPr id="135187" name="Oval 22"/>
          <p:cNvSpPr>
            <a:spLocks noChangeArrowheads="1"/>
          </p:cNvSpPr>
          <p:nvPr/>
        </p:nvSpPr>
        <p:spPr bwMode="blackWhite">
          <a:xfrm>
            <a:off x="3505200" y="5791200"/>
            <a:ext cx="493713"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defTabSz="111125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503238" indent="-225425" defTabSz="111125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1008063" indent="-331788" defTabSz="111125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511300" indent="-231775" defTabSz="111125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2017713" indent="-230188" defTabSz="111125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4749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9321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3893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8465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gn="ctr">
              <a:spcBef>
                <a:spcPct val="0"/>
              </a:spcBef>
              <a:buClrTx/>
              <a:buFontTx/>
              <a:buNone/>
            </a:pPr>
            <a:r>
              <a:rPr lang="en-US" sz="2400">
                <a:solidFill>
                  <a:srgbClr val="000000"/>
                </a:solidFill>
              </a:rPr>
              <a:t>1</a:t>
            </a:r>
          </a:p>
        </p:txBody>
      </p:sp>
      <p:sp>
        <p:nvSpPr>
          <p:cNvPr id="135188" name="Oval 23"/>
          <p:cNvSpPr>
            <a:spLocks noChangeArrowheads="1"/>
          </p:cNvSpPr>
          <p:nvPr/>
        </p:nvSpPr>
        <p:spPr bwMode="blackWhite">
          <a:xfrm>
            <a:off x="5410200" y="5791200"/>
            <a:ext cx="504825" cy="503238"/>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defTabSz="111125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503238" indent="-225425" defTabSz="111125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1008063" indent="-331788" defTabSz="111125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511300" indent="-231775" defTabSz="111125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2017713" indent="-230188" defTabSz="111125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4749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9321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3893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8465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gn="ctr">
              <a:spcBef>
                <a:spcPct val="0"/>
              </a:spcBef>
              <a:buClrTx/>
              <a:buFontTx/>
              <a:buNone/>
            </a:pPr>
            <a:r>
              <a:rPr lang="en-US" sz="2400">
                <a:solidFill>
                  <a:srgbClr val="000000"/>
                </a:solidFill>
              </a:rPr>
              <a:t>2</a:t>
            </a:r>
          </a:p>
        </p:txBody>
      </p:sp>
      <p:sp>
        <p:nvSpPr>
          <p:cNvPr id="135189" name="Oval 24"/>
          <p:cNvSpPr>
            <a:spLocks noChangeArrowheads="1"/>
          </p:cNvSpPr>
          <p:nvPr/>
        </p:nvSpPr>
        <p:spPr bwMode="blackWhite">
          <a:xfrm>
            <a:off x="6248400" y="5791200"/>
            <a:ext cx="504825" cy="503238"/>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defTabSz="111125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503238" indent="-225425" defTabSz="111125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1008063" indent="-331788" defTabSz="111125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511300" indent="-231775" defTabSz="111125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2017713" indent="-230188" defTabSz="111125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4749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9321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3893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846513" indent="-230188" defTabSz="111125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gn="ctr">
              <a:spcBef>
                <a:spcPct val="0"/>
              </a:spcBef>
              <a:buClrTx/>
              <a:buFontTx/>
              <a:buNone/>
            </a:pPr>
            <a:r>
              <a:rPr lang="en-US" sz="2400">
                <a:solidFill>
                  <a:srgbClr val="000000"/>
                </a:solidFill>
              </a:rPr>
              <a:t>3</a:t>
            </a:r>
          </a:p>
        </p:txBody>
      </p:sp>
      <p:sp>
        <p:nvSpPr>
          <p:cNvPr id="2" name="Footer Placeholder 1"/>
          <p:cNvSpPr>
            <a:spLocks noGrp="1"/>
          </p:cNvSpPr>
          <p:nvPr>
            <p:ph type="ftr" sz="quarter" idx="11"/>
          </p:nvPr>
        </p:nvSpPr>
        <p:spPr/>
        <p:txBody>
          <a:bodyPr/>
          <a:lstStyle/>
          <a:p>
            <a:r>
              <a:rPr lang="en-IN" smtClean="0"/>
              <a:t>Prof. Dr. Senthil Kumar N, SCORE, VIT</a:t>
            </a:r>
            <a:endParaRPr lang="en-IN"/>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Single-Row Functions</a:t>
            </a:r>
          </a:p>
        </p:txBody>
      </p:sp>
      <p:sp>
        <p:nvSpPr>
          <p:cNvPr id="19459" name="Line 3"/>
          <p:cNvSpPr>
            <a:spLocks noChangeShapeType="1"/>
          </p:cNvSpPr>
          <p:nvPr/>
        </p:nvSpPr>
        <p:spPr bwMode="auto">
          <a:xfrm>
            <a:off x="3695700" y="3800475"/>
            <a:ext cx="0" cy="105727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0" name="Line 4"/>
          <p:cNvSpPr>
            <a:spLocks noChangeShapeType="1"/>
          </p:cNvSpPr>
          <p:nvPr/>
        </p:nvSpPr>
        <p:spPr bwMode="auto">
          <a:xfrm>
            <a:off x="5429250" y="3810000"/>
            <a:ext cx="0" cy="105727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1" name="Line 5"/>
          <p:cNvSpPr>
            <a:spLocks noChangeShapeType="1"/>
          </p:cNvSpPr>
          <p:nvPr/>
        </p:nvSpPr>
        <p:spPr bwMode="auto">
          <a:xfrm flipV="1">
            <a:off x="4562475" y="2257425"/>
            <a:ext cx="0" cy="14192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2" name="Line 6"/>
          <p:cNvSpPr>
            <a:spLocks noChangeShapeType="1"/>
          </p:cNvSpPr>
          <p:nvPr/>
        </p:nvSpPr>
        <p:spPr bwMode="auto">
          <a:xfrm flipH="1" flipV="1">
            <a:off x="2522538" y="3430588"/>
            <a:ext cx="2027237" cy="7937"/>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3" name="Line 7"/>
          <p:cNvSpPr>
            <a:spLocks noChangeShapeType="1"/>
          </p:cNvSpPr>
          <p:nvPr/>
        </p:nvSpPr>
        <p:spPr bwMode="auto">
          <a:xfrm flipV="1">
            <a:off x="4560888" y="3432175"/>
            <a:ext cx="2146300" cy="635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4" name="Rectangle 8"/>
          <p:cNvSpPr>
            <a:spLocks noChangeArrowheads="1"/>
          </p:cNvSpPr>
          <p:nvPr/>
        </p:nvSpPr>
        <p:spPr bwMode="blackWhite">
          <a:xfrm>
            <a:off x="2260600" y="4835525"/>
            <a:ext cx="1785938" cy="931863"/>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spcBef>
                <a:spcPct val="0"/>
              </a:spcBef>
              <a:buClrTx/>
              <a:buFontTx/>
              <a:buNone/>
            </a:pPr>
            <a:r>
              <a:rPr lang="en-US"/>
              <a:t>Conversion</a:t>
            </a:r>
          </a:p>
        </p:txBody>
      </p:sp>
      <p:sp>
        <p:nvSpPr>
          <p:cNvPr id="19465" name="Rectangle 9"/>
          <p:cNvSpPr>
            <a:spLocks noChangeArrowheads="1"/>
          </p:cNvSpPr>
          <p:nvPr/>
        </p:nvSpPr>
        <p:spPr bwMode="blackWhite">
          <a:xfrm>
            <a:off x="3692525" y="1554163"/>
            <a:ext cx="1739900" cy="911225"/>
          </a:xfrm>
          <a:prstGeom prst="rect">
            <a:avLst/>
          </a:prstGeom>
          <a:solidFill>
            <a:srgbClr val="FF99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spcBef>
                <a:spcPct val="0"/>
              </a:spcBef>
              <a:buClrTx/>
              <a:buFontTx/>
              <a:buNone/>
            </a:pPr>
            <a:r>
              <a:rPr lang="en-US"/>
              <a:t>Character</a:t>
            </a:r>
          </a:p>
        </p:txBody>
      </p:sp>
      <p:sp>
        <p:nvSpPr>
          <p:cNvPr id="19466" name="Rectangle 10"/>
          <p:cNvSpPr>
            <a:spLocks noChangeArrowheads="1"/>
          </p:cNvSpPr>
          <p:nvPr/>
        </p:nvSpPr>
        <p:spPr bwMode="blackWhite">
          <a:xfrm>
            <a:off x="6169025" y="2978150"/>
            <a:ext cx="1739900" cy="911225"/>
          </a:xfrm>
          <a:prstGeom prst="rect">
            <a:avLst/>
          </a:prstGeom>
          <a:solidFill>
            <a:srgbClr val="0099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2238" tIns="61913" rIns="122238" bIns="61913" anchor="ctr"/>
          <a:lstStyle>
            <a:lvl1pPr defTabSz="1620838">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609600" indent="-225425" defTabSz="1620838">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1217613" indent="-331788" defTabSz="1620838">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825625" indent="-231775" defTabSz="1620838">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2433638" indent="-230188" defTabSz="1620838">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890838" indent="-230188" defTabSz="1620838"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3348038" indent="-230188" defTabSz="1620838"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805238" indent="-230188" defTabSz="1620838"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4262438" indent="-230188" defTabSz="1620838"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gn="ctr">
              <a:spcBef>
                <a:spcPct val="0"/>
              </a:spcBef>
              <a:buClrTx/>
              <a:buFontTx/>
              <a:buNone/>
            </a:pPr>
            <a:r>
              <a:rPr lang="en-US" sz="1800"/>
              <a:t>Number</a:t>
            </a:r>
          </a:p>
        </p:txBody>
      </p:sp>
      <p:sp>
        <p:nvSpPr>
          <p:cNvPr id="19467" name="Rectangle 11"/>
          <p:cNvSpPr>
            <a:spLocks noChangeArrowheads="1"/>
          </p:cNvSpPr>
          <p:nvPr/>
        </p:nvSpPr>
        <p:spPr bwMode="blackWhite">
          <a:xfrm>
            <a:off x="4999038" y="4846638"/>
            <a:ext cx="1739900" cy="911225"/>
          </a:xfrm>
          <a:prstGeom prst="rect">
            <a:avLst/>
          </a:prstGeom>
          <a:solidFill>
            <a:srgbClr val="99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spcBef>
                <a:spcPct val="0"/>
              </a:spcBef>
              <a:buClrTx/>
              <a:buFontTx/>
              <a:buNone/>
            </a:pPr>
            <a:r>
              <a:rPr lang="en-US"/>
              <a:t>Date</a:t>
            </a:r>
          </a:p>
        </p:txBody>
      </p:sp>
      <p:sp>
        <p:nvSpPr>
          <p:cNvPr id="19468" name="Rectangle 12"/>
          <p:cNvSpPr>
            <a:spLocks noChangeArrowheads="1"/>
          </p:cNvSpPr>
          <p:nvPr/>
        </p:nvSpPr>
        <p:spPr bwMode="blackWhite">
          <a:xfrm>
            <a:off x="1179513" y="2978150"/>
            <a:ext cx="1739900" cy="911225"/>
          </a:xfrm>
          <a:prstGeom prst="rect">
            <a:avLst/>
          </a:prstGeom>
          <a:solidFill>
            <a:srgbClr val="FF66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spcBef>
                <a:spcPct val="0"/>
              </a:spcBef>
              <a:buClrTx/>
              <a:buFontTx/>
              <a:buNone/>
            </a:pPr>
            <a:r>
              <a:rPr lang="en-US"/>
              <a:t>General</a:t>
            </a:r>
          </a:p>
        </p:txBody>
      </p:sp>
      <p:sp>
        <p:nvSpPr>
          <p:cNvPr id="19469" name="Rectangle 13"/>
          <p:cNvSpPr>
            <a:spLocks noChangeArrowheads="1"/>
          </p:cNvSpPr>
          <p:nvPr/>
        </p:nvSpPr>
        <p:spPr bwMode="blackWhite">
          <a:xfrm>
            <a:off x="3486150" y="2968625"/>
            <a:ext cx="2152650" cy="931863"/>
          </a:xfrm>
          <a:prstGeom prst="rect">
            <a:avLst/>
          </a:prstGeom>
          <a:solidFill>
            <a:srgbClr val="99CC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spcBef>
                <a:spcPct val="0"/>
              </a:spcBef>
              <a:buClrTx/>
              <a:buFontTx/>
              <a:buNone/>
            </a:pPr>
            <a:r>
              <a:rPr lang="en-US"/>
              <a:t>Single-row </a:t>
            </a:r>
          </a:p>
          <a:p>
            <a:pPr>
              <a:spcBef>
                <a:spcPct val="0"/>
              </a:spcBef>
              <a:buClrTx/>
              <a:buFontTx/>
              <a:buNone/>
            </a:pPr>
            <a:r>
              <a:rPr lang="en-US"/>
              <a:t>functions</a:t>
            </a:r>
          </a:p>
        </p:txBody>
      </p:sp>
      <p:sp>
        <p:nvSpPr>
          <p:cNvPr id="2" name="Footer Placeholder 1"/>
          <p:cNvSpPr>
            <a:spLocks noGrp="1"/>
          </p:cNvSpPr>
          <p:nvPr>
            <p:ph type="ftr" sz="quarter" idx="11"/>
          </p:nvPr>
        </p:nvSpPr>
        <p:spPr/>
        <p:txBody>
          <a:bodyPr/>
          <a:lstStyle/>
          <a:p>
            <a:r>
              <a:rPr lang="en-IN" smtClean="0"/>
              <a:t>Prof. Dr. Senthil Kumar N, SCORE, VIT</a:t>
            </a:r>
            <a:endParaRPr lang="en-IN"/>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Character Functions</a:t>
            </a:r>
          </a:p>
        </p:txBody>
      </p:sp>
      <p:sp>
        <p:nvSpPr>
          <p:cNvPr id="23555" name="Rectangle 4"/>
          <p:cNvSpPr>
            <a:spLocks noChangeArrowheads="1"/>
          </p:cNvSpPr>
          <p:nvPr/>
        </p:nvSpPr>
        <p:spPr bwMode="blackWhite">
          <a:xfrm>
            <a:off x="3387725" y="1671638"/>
            <a:ext cx="2311400" cy="941387"/>
          </a:xfrm>
          <a:prstGeom prst="rect">
            <a:avLst/>
          </a:prstGeom>
          <a:solidFill>
            <a:srgbClr val="FF99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spcBef>
                <a:spcPct val="0"/>
              </a:spcBef>
              <a:buClrTx/>
              <a:buFontTx/>
              <a:buNone/>
            </a:pPr>
            <a:r>
              <a:rPr lang="en-US"/>
              <a:t>Character</a:t>
            </a:r>
          </a:p>
          <a:p>
            <a:pPr>
              <a:spcBef>
                <a:spcPct val="0"/>
              </a:spcBef>
              <a:buClrTx/>
              <a:buFontTx/>
              <a:buNone/>
            </a:pPr>
            <a:r>
              <a:rPr lang="en-US"/>
              <a:t>functions</a:t>
            </a:r>
          </a:p>
        </p:txBody>
      </p:sp>
      <p:sp>
        <p:nvSpPr>
          <p:cNvPr id="23556" name="Rectangle 5"/>
          <p:cNvSpPr>
            <a:spLocks noChangeArrowheads="1"/>
          </p:cNvSpPr>
          <p:nvPr/>
        </p:nvSpPr>
        <p:spPr bwMode="auto">
          <a:xfrm>
            <a:off x="2019300" y="4194175"/>
            <a:ext cx="11398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411163" indent="-225425" defTabSz="822325">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822325" indent="-331788" defTabSz="822325">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235075" indent="-231775" defTabSz="822325">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646238" indent="-230188" defTabSz="822325">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103438" indent="-230188" defTabSz="822325"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560638" indent="-230188" defTabSz="822325"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017838" indent="-230188" defTabSz="822325"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475038" indent="-230188" defTabSz="822325"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buClrTx/>
              <a:buFontTx/>
              <a:buNone/>
            </a:pPr>
            <a:r>
              <a:rPr lang="en-US" sz="1800">
                <a:latin typeface="Courier New" panose="02070309020205020404" pitchFamily="49" charset="0"/>
              </a:rPr>
              <a:t>LOWER</a:t>
            </a:r>
          </a:p>
          <a:p>
            <a:pPr>
              <a:lnSpc>
                <a:spcPct val="90000"/>
              </a:lnSpc>
              <a:buClrTx/>
              <a:buFontTx/>
              <a:buNone/>
            </a:pPr>
            <a:r>
              <a:rPr lang="en-US" sz="1800">
                <a:latin typeface="Courier New" panose="02070309020205020404" pitchFamily="49" charset="0"/>
              </a:rPr>
              <a:t>UPPER</a:t>
            </a:r>
          </a:p>
          <a:p>
            <a:pPr>
              <a:lnSpc>
                <a:spcPct val="90000"/>
              </a:lnSpc>
              <a:buClrTx/>
              <a:buFontTx/>
              <a:buNone/>
            </a:pPr>
            <a:r>
              <a:rPr lang="en-US" sz="1800">
                <a:latin typeface="Courier New" panose="02070309020205020404" pitchFamily="49" charset="0"/>
              </a:rPr>
              <a:t>INITCAP</a:t>
            </a:r>
          </a:p>
        </p:txBody>
      </p:sp>
      <p:sp>
        <p:nvSpPr>
          <p:cNvPr id="23557" name="Rectangle 6"/>
          <p:cNvSpPr>
            <a:spLocks noChangeArrowheads="1"/>
          </p:cNvSpPr>
          <p:nvPr/>
        </p:nvSpPr>
        <p:spPr bwMode="auto">
          <a:xfrm>
            <a:off x="5681663" y="4194175"/>
            <a:ext cx="1719262" cy="215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411163" indent="-225425" defTabSz="822325">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822325" indent="-331788" defTabSz="822325">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235075" indent="-231775" defTabSz="822325">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646238" indent="-230188" defTabSz="822325">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103438" indent="-230188" defTabSz="822325"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560638" indent="-230188" defTabSz="822325"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017838" indent="-230188" defTabSz="822325"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475038" indent="-230188" defTabSz="822325"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buClrTx/>
              <a:buFontTx/>
              <a:buNone/>
            </a:pPr>
            <a:r>
              <a:rPr lang="en-US" sz="1800">
                <a:latin typeface="Courier New" panose="02070309020205020404" pitchFamily="49" charset="0"/>
              </a:rPr>
              <a:t>CONCAT</a:t>
            </a:r>
          </a:p>
          <a:p>
            <a:pPr>
              <a:lnSpc>
                <a:spcPct val="90000"/>
              </a:lnSpc>
              <a:buClrTx/>
              <a:buFontTx/>
              <a:buNone/>
            </a:pPr>
            <a:r>
              <a:rPr lang="en-US" sz="1800">
                <a:latin typeface="Courier New" panose="02070309020205020404" pitchFamily="49" charset="0"/>
              </a:rPr>
              <a:t>SUBSTR</a:t>
            </a:r>
          </a:p>
          <a:p>
            <a:pPr>
              <a:lnSpc>
                <a:spcPct val="90000"/>
              </a:lnSpc>
              <a:buClrTx/>
              <a:buFontTx/>
              <a:buNone/>
            </a:pPr>
            <a:r>
              <a:rPr lang="en-US" sz="1800">
                <a:latin typeface="Courier New" panose="02070309020205020404" pitchFamily="49" charset="0"/>
              </a:rPr>
              <a:t>LENGTH</a:t>
            </a:r>
          </a:p>
          <a:p>
            <a:pPr>
              <a:lnSpc>
                <a:spcPct val="90000"/>
              </a:lnSpc>
              <a:buClrTx/>
              <a:buFontTx/>
              <a:buNone/>
            </a:pPr>
            <a:r>
              <a:rPr lang="en-US" sz="1800">
                <a:latin typeface="Courier New" panose="02070309020205020404" pitchFamily="49" charset="0"/>
              </a:rPr>
              <a:t>INSTR</a:t>
            </a:r>
          </a:p>
          <a:p>
            <a:pPr>
              <a:lnSpc>
                <a:spcPct val="90000"/>
              </a:lnSpc>
              <a:buClrTx/>
              <a:buFontTx/>
              <a:buNone/>
            </a:pPr>
            <a:r>
              <a:rPr lang="en-US" sz="1800">
                <a:latin typeface="Courier New" panose="02070309020205020404" pitchFamily="49" charset="0"/>
              </a:rPr>
              <a:t>LPAD | RPAD</a:t>
            </a:r>
          </a:p>
          <a:p>
            <a:pPr>
              <a:lnSpc>
                <a:spcPct val="90000"/>
              </a:lnSpc>
              <a:buClrTx/>
              <a:buFontTx/>
              <a:buNone/>
            </a:pPr>
            <a:r>
              <a:rPr lang="en-US" sz="1800">
                <a:latin typeface="Courier New" panose="02070309020205020404" pitchFamily="49" charset="0"/>
              </a:rPr>
              <a:t>TRIM</a:t>
            </a:r>
          </a:p>
          <a:p>
            <a:pPr>
              <a:lnSpc>
                <a:spcPct val="90000"/>
              </a:lnSpc>
              <a:buClrTx/>
              <a:buFontTx/>
              <a:buNone/>
            </a:pPr>
            <a:r>
              <a:rPr lang="en-US" sz="1800">
                <a:latin typeface="Courier New" panose="02070309020205020404" pitchFamily="49" charset="0"/>
              </a:rPr>
              <a:t>REPLACE</a:t>
            </a:r>
          </a:p>
        </p:txBody>
      </p:sp>
      <p:sp>
        <p:nvSpPr>
          <p:cNvPr id="23558" name="Line 7"/>
          <p:cNvSpPr>
            <a:spLocks noChangeShapeType="1"/>
          </p:cNvSpPr>
          <p:nvPr/>
        </p:nvSpPr>
        <p:spPr bwMode="auto">
          <a:xfrm flipV="1">
            <a:off x="4543425" y="2614613"/>
            <a:ext cx="0" cy="32067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9" name="Freeform 8"/>
          <p:cNvSpPr>
            <a:spLocks/>
          </p:cNvSpPr>
          <p:nvPr/>
        </p:nvSpPr>
        <p:spPr bwMode="auto">
          <a:xfrm>
            <a:off x="2598738" y="2940050"/>
            <a:ext cx="3848100" cy="534988"/>
          </a:xfrm>
          <a:custGeom>
            <a:avLst/>
            <a:gdLst>
              <a:gd name="T0" fmla="*/ 0 w 2424"/>
              <a:gd name="T1" fmla="*/ 501650 h 337"/>
              <a:gd name="T2" fmla="*/ 0 w 2424"/>
              <a:gd name="T3" fmla="*/ 0 h 337"/>
              <a:gd name="T4" fmla="*/ 3846513 w 2424"/>
              <a:gd name="T5" fmla="*/ 0 h 337"/>
              <a:gd name="T6" fmla="*/ 3846513 w 2424"/>
              <a:gd name="T7" fmla="*/ 234950 h 337"/>
              <a:gd name="T8" fmla="*/ 3846513 w 2424"/>
              <a:gd name="T9" fmla="*/ 533400 h 3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24" h="337">
                <a:moveTo>
                  <a:pt x="0" y="316"/>
                </a:moveTo>
                <a:lnTo>
                  <a:pt x="0" y="0"/>
                </a:lnTo>
                <a:lnTo>
                  <a:pt x="2423" y="0"/>
                </a:lnTo>
                <a:lnTo>
                  <a:pt x="2423" y="148"/>
                </a:lnTo>
                <a:lnTo>
                  <a:pt x="2423" y="336"/>
                </a:lnTo>
              </a:path>
            </a:pathLst>
          </a:custGeom>
          <a:noFill/>
          <a:ln w="28575"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0" name="Rectangle 9"/>
          <p:cNvSpPr>
            <a:spLocks noChangeArrowheads="1"/>
          </p:cNvSpPr>
          <p:nvPr/>
        </p:nvSpPr>
        <p:spPr bwMode="blackWhite">
          <a:xfrm>
            <a:off x="947738" y="3221038"/>
            <a:ext cx="3290887" cy="941387"/>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spcBef>
                <a:spcPct val="0"/>
              </a:spcBef>
              <a:buClrTx/>
              <a:buFontTx/>
              <a:buNone/>
            </a:pPr>
            <a:r>
              <a:rPr lang="en-US"/>
              <a:t>Case-conversion </a:t>
            </a:r>
          </a:p>
          <a:p>
            <a:pPr>
              <a:spcBef>
                <a:spcPct val="0"/>
              </a:spcBef>
              <a:buClrTx/>
              <a:buFontTx/>
              <a:buNone/>
            </a:pPr>
            <a:r>
              <a:rPr lang="en-US"/>
              <a:t>functions</a:t>
            </a:r>
          </a:p>
        </p:txBody>
      </p:sp>
      <p:sp>
        <p:nvSpPr>
          <p:cNvPr id="23561" name="Rectangle 10"/>
          <p:cNvSpPr>
            <a:spLocks noChangeArrowheads="1"/>
          </p:cNvSpPr>
          <p:nvPr/>
        </p:nvSpPr>
        <p:spPr bwMode="blackWhite">
          <a:xfrm>
            <a:off x="4819650" y="3206750"/>
            <a:ext cx="3290888" cy="9413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spcBef>
                <a:spcPct val="0"/>
              </a:spcBef>
              <a:buClrTx/>
              <a:buFontTx/>
              <a:buNone/>
            </a:pPr>
            <a:r>
              <a:rPr lang="en-US"/>
              <a:t>Character-manipulation</a:t>
            </a:r>
          </a:p>
          <a:p>
            <a:pPr>
              <a:spcBef>
                <a:spcPct val="0"/>
              </a:spcBef>
              <a:buClrTx/>
              <a:buFontTx/>
              <a:buNone/>
            </a:pPr>
            <a:r>
              <a:rPr lang="en-US"/>
              <a:t>functions</a:t>
            </a:r>
          </a:p>
        </p:txBody>
      </p:sp>
      <p:sp>
        <p:nvSpPr>
          <p:cNvPr id="2" name="Footer Placeholder 1"/>
          <p:cNvSpPr>
            <a:spLocks noGrp="1"/>
          </p:cNvSpPr>
          <p:nvPr>
            <p:ph type="ftr" sz="quarter" idx="11"/>
          </p:nvPr>
        </p:nvSpPr>
        <p:spPr/>
        <p:txBody>
          <a:bodyPr/>
          <a:lstStyle/>
          <a:p>
            <a:r>
              <a:rPr lang="en-IN" smtClean="0"/>
              <a:t>Prof. Dr. Senthil Kumar N, SCORE, VIT</a:t>
            </a:r>
            <a:endParaRPr lang="en-IN"/>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1"/>
          <p:cNvSpPr>
            <a:spLocks noGrp="1" noChangeArrowheads="1"/>
          </p:cNvSpPr>
          <p:nvPr>
            <p:ph type="title"/>
          </p:nvPr>
        </p:nvSpPr>
        <p:spPr/>
        <p:txBody>
          <a:bodyPr/>
          <a:lstStyle/>
          <a:p>
            <a:pPr eaLnBrk="1" hangingPunct="1"/>
            <a:r>
              <a:rPr lang="en-US" smtClean="0"/>
              <a:t>Case-Conversion Functions</a:t>
            </a:r>
          </a:p>
        </p:txBody>
      </p:sp>
      <p:sp>
        <p:nvSpPr>
          <p:cNvPr id="27651" name="Rectangle 22"/>
          <p:cNvSpPr>
            <a:spLocks noGrp="1" noChangeArrowheads="1"/>
          </p:cNvSpPr>
          <p:nvPr>
            <p:ph idx="1"/>
          </p:nvPr>
        </p:nvSpPr>
        <p:spPr>
          <a:xfrm>
            <a:off x="609600" y="1449388"/>
            <a:ext cx="7918450" cy="360362"/>
          </a:xfrm>
        </p:spPr>
        <p:txBody>
          <a:bodyPr>
            <a:normAutofit fontScale="70000" lnSpcReduction="20000"/>
          </a:bodyPr>
          <a:lstStyle/>
          <a:p>
            <a:pPr eaLnBrk="1" hangingPunct="1"/>
            <a:r>
              <a:rPr lang="en-US" smtClean="0"/>
              <a:t>These functions convert the case for character strings:</a:t>
            </a:r>
          </a:p>
        </p:txBody>
      </p:sp>
      <p:sp>
        <p:nvSpPr>
          <p:cNvPr id="27652" name="Rectangle 5"/>
          <p:cNvSpPr>
            <a:spLocks noChangeArrowheads="1"/>
          </p:cNvSpPr>
          <p:nvPr/>
        </p:nvSpPr>
        <p:spPr bwMode="blackWhite">
          <a:xfrm>
            <a:off x="4427538" y="2346325"/>
            <a:ext cx="2911475" cy="3825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5000"/>
              </a:lnSpc>
              <a:spcBef>
                <a:spcPct val="35000"/>
              </a:spcBef>
              <a:buClrTx/>
              <a:buFontTx/>
              <a:buNone/>
            </a:pPr>
            <a:r>
              <a:rPr lang="en-US" sz="1600" b="0">
                <a:solidFill>
                  <a:srgbClr val="000000"/>
                </a:solidFill>
                <a:latin typeface="Courier New" panose="02070309020205020404" pitchFamily="49" charset="0"/>
              </a:rPr>
              <a:t>sql course</a:t>
            </a:r>
          </a:p>
        </p:txBody>
      </p:sp>
      <p:sp>
        <p:nvSpPr>
          <p:cNvPr id="27653" name="Rectangle 6"/>
          <p:cNvSpPr>
            <a:spLocks noChangeArrowheads="1"/>
          </p:cNvSpPr>
          <p:nvPr/>
        </p:nvSpPr>
        <p:spPr bwMode="blackWhite">
          <a:xfrm>
            <a:off x="923925" y="2346325"/>
            <a:ext cx="3503613" cy="3825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5000"/>
              </a:lnSpc>
              <a:spcBef>
                <a:spcPct val="35000"/>
              </a:spcBef>
              <a:buClrTx/>
              <a:buFontTx/>
              <a:buNone/>
            </a:pPr>
            <a:r>
              <a:rPr lang="en-US" sz="1600" b="0">
                <a:solidFill>
                  <a:srgbClr val="000000"/>
                </a:solidFill>
                <a:latin typeface="Courier New" panose="02070309020205020404" pitchFamily="49" charset="0"/>
              </a:rPr>
              <a:t>LOWER(</a:t>
            </a:r>
            <a:r>
              <a:rPr lang="en-US" sz="1600" b="0">
                <a:solidFill>
                  <a:schemeClr val="bg2"/>
                </a:solidFill>
                <a:latin typeface="Courier New" panose="02070309020205020404" pitchFamily="49" charset="0"/>
              </a:rPr>
              <a:t>'</a:t>
            </a:r>
            <a:r>
              <a:rPr lang="en-US" sz="1600" b="0">
                <a:solidFill>
                  <a:srgbClr val="000000"/>
                </a:solidFill>
                <a:latin typeface="Courier New" panose="02070309020205020404" pitchFamily="49" charset="0"/>
              </a:rPr>
              <a:t>SQL Course</a:t>
            </a:r>
            <a:r>
              <a:rPr lang="en-US" sz="1600" b="0">
                <a:solidFill>
                  <a:schemeClr val="bg2"/>
                </a:solidFill>
                <a:latin typeface="Courier New" panose="02070309020205020404" pitchFamily="49" charset="0"/>
              </a:rPr>
              <a:t>'</a:t>
            </a:r>
            <a:r>
              <a:rPr lang="en-US" sz="1600" b="0">
                <a:solidFill>
                  <a:srgbClr val="000000"/>
                </a:solidFill>
                <a:latin typeface="Courier New" panose="02070309020205020404" pitchFamily="49" charset="0"/>
              </a:rPr>
              <a:t>)</a:t>
            </a:r>
          </a:p>
        </p:txBody>
      </p:sp>
      <p:sp>
        <p:nvSpPr>
          <p:cNvPr id="27654" name="Rectangle 7"/>
          <p:cNvSpPr>
            <a:spLocks noChangeArrowheads="1"/>
          </p:cNvSpPr>
          <p:nvPr/>
        </p:nvSpPr>
        <p:spPr bwMode="blackWhite">
          <a:xfrm>
            <a:off x="4427538" y="3111500"/>
            <a:ext cx="2911475" cy="365125"/>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eaLnBrk="1" hangingPunct="1"/>
            <a:r>
              <a:rPr lang="en-US" sz="1600" b="0">
                <a:solidFill>
                  <a:srgbClr val="000000"/>
                </a:solidFill>
                <a:latin typeface="Courier New" panose="02070309020205020404" pitchFamily="49" charset="0"/>
              </a:rPr>
              <a:t>Sql Course</a:t>
            </a:r>
          </a:p>
        </p:txBody>
      </p:sp>
      <p:sp>
        <p:nvSpPr>
          <p:cNvPr id="27655" name="Rectangle 8"/>
          <p:cNvSpPr>
            <a:spLocks noChangeArrowheads="1"/>
          </p:cNvSpPr>
          <p:nvPr/>
        </p:nvSpPr>
        <p:spPr bwMode="blackWhite">
          <a:xfrm>
            <a:off x="923925" y="3111500"/>
            <a:ext cx="3503613" cy="365125"/>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5000"/>
              </a:lnSpc>
              <a:spcBef>
                <a:spcPct val="35000"/>
              </a:spcBef>
              <a:buClrTx/>
              <a:buFontTx/>
              <a:buNone/>
            </a:pPr>
            <a:r>
              <a:rPr lang="en-US" sz="1600" b="0">
                <a:solidFill>
                  <a:srgbClr val="000000"/>
                </a:solidFill>
                <a:latin typeface="Courier New" panose="02070309020205020404" pitchFamily="49" charset="0"/>
              </a:rPr>
              <a:t>INITCAP(</a:t>
            </a:r>
            <a:r>
              <a:rPr lang="en-US" sz="1600" b="0">
                <a:solidFill>
                  <a:schemeClr val="bg2"/>
                </a:solidFill>
                <a:latin typeface="Courier New" panose="02070309020205020404" pitchFamily="49" charset="0"/>
              </a:rPr>
              <a:t>'</a:t>
            </a:r>
            <a:r>
              <a:rPr lang="en-US" sz="1600" b="0">
                <a:solidFill>
                  <a:srgbClr val="000000"/>
                </a:solidFill>
                <a:latin typeface="Courier New" panose="02070309020205020404" pitchFamily="49" charset="0"/>
              </a:rPr>
              <a:t>SQL Course</a:t>
            </a:r>
            <a:r>
              <a:rPr lang="en-US" sz="1600" b="0">
                <a:solidFill>
                  <a:schemeClr val="bg2"/>
                </a:solidFill>
                <a:latin typeface="Courier New" panose="02070309020205020404" pitchFamily="49" charset="0"/>
              </a:rPr>
              <a:t>'</a:t>
            </a:r>
            <a:r>
              <a:rPr lang="en-US" sz="1600" b="0">
                <a:solidFill>
                  <a:srgbClr val="000000"/>
                </a:solidFill>
                <a:latin typeface="Courier New" panose="02070309020205020404" pitchFamily="49" charset="0"/>
              </a:rPr>
              <a:t>)</a:t>
            </a:r>
          </a:p>
        </p:txBody>
      </p:sp>
      <p:sp>
        <p:nvSpPr>
          <p:cNvPr id="27656" name="Rectangle 9"/>
          <p:cNvSpPr>
            <a:spLocks noChangeArrowheads="1"/>
          </p:cNvSpPr>
          <p:nvPr/>
        </p:nvSpPr>
        <p:spPr bwMode="blackWhite">
          <a:xfrm>
            <a:off x="4427538" y="2728913"/>
            <a:ext cx="2911475" cy="38258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5000"/>
              </a:lnSpc>
              <a:spcBef>
                <a:spcPct val="35000"/>
              </a:spcBef>
              <a:buClrTx/>
              <a:buFontTx/>
              <a:buNone/>
            </a:pPr>
            <a:r>
              <a:rPr lang="en-US" sz="1600" b="0">
                <a:solidFill>
                  <a:srgbClr val="000000"/>
                </a:solidFill>
                <a:latin typeface="Courier New" panose="02070309020205020404" pitchFamily="49" charset="0"/>
              </a:rPr>
              <a:t>SQL COURSE</a:t>
            </a:r>
          </a:p>
        </p:txBody>
      </p:sp>
      <p:sp>
        <p:nvSpPr>
          <p:cNvPr id="27657" name="Rectangle 10"/>
          <p:cNvSpPr>
            <a:spLocks noChangeArrowheads="1"/>
          </p:cNvSpPr>
          <p:nvPr/>
        </p:nvSpPr>
        <p:spPr bwMode="blackWhite">
          <a:xfrm>
            <a:off x="923925" y="2728913"/>
            <a:ext cx="3503613" cy="38258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5000"/>
              </a:lnSpc>
              <a:spcBef>
                <a:spcPct val="35000"/>
              </a:spcBef>
              <a:buClrTx/>
              <a:buFontTx/>
              <a:buNone/>
            </a:pPr>
            <a:r>
              <a:rPr lang="en-US" sz="1600" b="0">
                <a:solidFill>
                  <a:srgbClr val="000000"/>
                </a:solidFill>
                <a:latin typeface="Courier New" panose="02070309020205020404" pitchFamily="49" charset="0"/>
              </a:rPr>
              <a:t>UPPER(</a:t>
            </a:r>
            <a:r>
              <a:rPr lang="en-US" sz="1600" b="0">
                <a:solidFill>
                  <a:schemeClr val="bg2"/>
                </a:solidFill>
                <a:latin typeface="Courier New" panose="02070309020205020404" pitchFamily="49" charset="0"/>
              </a:rPr>
              <a:t>'</a:t>
            </a:r>
            <a:r>
              <a:rPr lang="en-US" sz="1600" b="0">
                <a:solidFill>
                  <a:srgbClr val="000000"/>
                </a:solidFill>
                <a:latin typeface="Courier New" panose="02070309020205020404" pitchFamily="49" charset="0"/>
              </a:rPr>
              <a:t>SQL Course</a:t>
            </a:r>
            <a:r>
              <a:rPr lang="en-US" sz="1600" b="0">
                <a:solidFill>
                  <a:schemeClr val="bg2"/>
                </a:solidFill>
                <a:latin typeface="Courier New" panose="02070309020205020404" pitchFamily="49" charset="0"/>
              </a:rPr>
              <a:t>'</a:t>
            </a:r>
            <a:r>
              <a:rPr lang="en-US" sz="1600" b="0">
                <a:solidFill>
                  <a:srgbClr val="000000"/>
                </a:solidFill>
                <a:latin typeface="Courier New" panose="02070309020205020404" pitchFamily="49" charset="0"/>
              </a:rPr>
              <a:t>)</a:t>
            </a:r>
          </a:p>
        </p:txBody>
      </p:sp>
      <p:sp>
        <p:nvSpPr>
          <p:cNvPr id="27658" name="Rectangle 11"/>
          <p:cNvSpPr>
            <a:spLocks noChangeArrowheads="1"/>
          </p:cNvSpPr>
          <p:nvPr/>
        </p:nvSpPr>
        <p:spPr bwMode="gray">
          <a:xfrm>
            <a:off x="4427538" y="1981200"/>
            <a:ext cx="2911475" cy="365125"/>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eaLnBrk="1" hangingPunct="1"/>
            <a:r>
              <a:rPr lang="en-US" sz="1800" b="0">
                <a:solidFill>
                  <a:schemeClr val="bg1"/>
                </a:solidFill>
              </a:rPr>
              <a:t>Result</a:t>
            </a:r>
          </a:p>
        </p:txBody>
      </p:sp>
      <p:sp>
        <p:nvSpPr>
          <p:cNvPr id="27659" name="Rectangle 12"/>
          <p:cNvSpPr>
            <a:spLocks noChangeArrowheads="1"/>
          </p:cNvSpPr>
          <p:nvPr/>
        </p:nvSpPr>
        <p:spPr bwMode="gray">
          <a:xfrm>
            <a:off x="923925" y="1981200"/>
            <a:ext cx="3503613" cy="365125"/>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eaLnBrk="1" hangingPunct="1"/>
            <a:r>
              <a:rPr lang="en-US" sz="1800" b="0">
                <a:solidFill>
                  <a:schemeClr val="bg1"/>
                </a:solidFill>
              </a:rPr>
              <a:t>Function</a:t>
            </a:r>
          </a:p>
        </p:txBody>
      </p:sp>
      <p:sp>
        <p:nvSpPr>
          <p:cNvPr id="27660" name="Line 13"/>
          <p:cNvSpPr>
            <a:spLocks noChangeShapeType="1"/>
          </p:cNvSpPr>
          <p:nvPr/>
        </p:nvSpPr>
        <p:spPr bwMode="blackWhite">
          <a:xfrm>
            <a:off x="923925" y="3111500"/>
            <a:ext cx="6415088"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1" name="Line 14"/>
          <p:cNvSpPr>
            <a:spLocks noChangeShapeType="1"/>
          </p:cNvSpPr>
          <p:nvPr/>
        </p:nvSpPr>
        <p:spPr bwMode="blackWhite">
          <a:xfrm>
            <a:off x="4427538" y="1981200"/>
            <a:ext cx="0" cy="14954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2" name="Line 15"/>
          <p:cNvSpPr>
            <a:spLocks noChangeShapeType="1"/>
          </p:cNvSpPr>
          <p:nvPr/>
        </p:nvSpPr>
        <p:spPr bwMode="blackWhite">
          <a:xfrm>
            <a:off x="923925" y="2728913"/>
            <a:ext cx="6415088"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3" name="Line 16"/>
          <p:cNvSpPr>
            <a:spLocks noChangeShapeType="1"/>
          </p:cNvSpPr>
          <p:nvPr/>
        </p:nvSpPr>
        <p:spPr bwMode="blackWhite">
          <a:xfrm>
            <a:off x="923925" y="2346325"/>
            <a:ext cx="6415088"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4" name="Line 17"/>
          <p:cNvSpPr>
            <a:spLocks noChangeShapeType="1"/>
          </p:cNvSpPr>
          <p:nvPr/>
        </p:nvSpPr>
        <p:spPr bwMode="blackWhite">
          <a:xfrm>
            <a:off x="923925" y="1981200"/>
            <a:ext cx="6415088"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5" name="Line 18"/>
          <p:cNvSpPr>
            <a:spLocks noChangeShapeType="1"/>
          </p:cNvSpPr>
          <p:nvPr/>
        </p:nvSpPr>
        <p:spPr bwMode="blackWhite">
          <a:xfrm>
            <a:off x="923925" y="1981200"/>
            <a:ext cx="0" cy="1495425"/>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6" name="Line 19"/>
          <p:cNvSpPr>
            <a:spLocks noChangeShapeType="1"/>
          </p:cNvSpPr>
          <p:nvPr/>
        </p:nvSpPr>
        <p:spPr bwMode="blackWhite">
          <a:xfrm>
            <a:off x="7339013" y="1981200"/>
            <a:ext cx="0" cy="1495425"/>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7" name="Line 20"/>
          <p:cNvSpPr>
            <a:spLocks noChangeShapeType="1"/>
          </p:cNvSpPr>
          <p:nvPr/>
        </p:nvSpPr>
        <p:spPr bwMode="blackWhite">
          <a:xfrm>
            <a:off x="923925" y="3476625"/>
            <a:ext cx="6415088"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1"/>
          </p:nvPr>
        </p:nvSpPr>
        <p:spPr/>
        <p:txBody>
          <a:bodyPr/>
          <a:lstStyle/>
          <a:p>
            <a:r>
              <a:rPr lang="en-IN" smtClean="0"/>
              <a:t>Prof. Dr. Senthil Kumar N, SCORE, VIT</a:t>
            </a:r>
            <a:endParaRPr lang="en-IN"/>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blackGray">
          <a:xfrm>
            <a:off x="857250" y="3606800"/>
            <a:ext cx="7343775" cy="1143000"/>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a:solidFill>
                  <a:schemeClr val="tx1"/>
                </a:solidFill>
                <a:latin typeface="Arial" panose="020B0604020202020204" pitchFamily="34" charset="0"/>
              </a:defRPr>
            </a:lvl1pPr>
            <a:lvl2pPr marL="339725" indent="-225425">
              <a:spcBef>
                <a:spcPct val="20000"/>
              </a:spcBef>
              <a:buClr>
                <a:srgbClr val="FF0000"/>
              </a:buClr>
              <a:buFont typeface="Arial" panose="020B0604020202020204" pitchFamily="34" charset="0"/>
              <a:buChar char="•"/>
              <a:tabLst>
                <a:tab pos="1200150" algn="l"/>
              </a:tabLst>
              <a:defRPr sz="2200">
                <a:solidFill>
                  <a:schemeClr val="tx1"/>
                </a:solidFill>
                <a:latin typeface="Arial" panose="020B0604020202020204" pitchFamily="34" charset="0"/>
              </a:defRPr>
            </a:lvl2pPr>
            <a:lvl3pPr marL="909638" indent="-331788">
              <a:spcBef>
                <a:spcPct val="20000"/>
              </a:spcBef>
              <a:buClr>
                <a:srgbClr val="FF0000"/>
              </a:buClr>
              <a:buFont typeface="Arial" panose="020B0604020202020204" pitchFamily="34" charset="0"/>
              <a:buChar char="–"/>
              <a:tabLst>
                <a:tab pos="1200150" algn="l"/>
              </a:tabLst>
              <a:defRPr sz="2000">
                <a:solidFill>
                  <a:schemeClr val="tx1"/>
                </a:solidFill>
                <a:latin typeface="Arial" panose="020B0604020202020204" pitchFamily="34" charset="0"/>
              </a:defRPr>
            </a:lvl3pPr>
            <a:lvl4pPr marL="1255713" indent="-231775">
              <a:spcBef>
                <a:spcPct val="20000"/>
              </a:spcBef>
              <a:buClr>
                <a:schemeClr val="accent2"/>
              </a:buClr>
              <a:buSzPct val="45000"/>
              <a:buFont typeface="Arial" panose="020B0604020202020204" pitchFamily="34" charset="0"/>
              <a:buChar char="—"/>
              <a:tabLst>
                <a:tab pos="1200150" algn="l"/>
              </a:tabLst>
              <a:defRPr>
                <a:solidFill>
                  <a:schemeClr val="tx1"/>
                </a:solidFill>
                <a:latin typeface="Arial" panose="020B0604020202020204" pitchFamily="34" charset="0"/>
              </a:defRPr>
            </a:lvl4pPr>
            <a:lvl5pPr marL="1601788" indent="-230188">
              <a:spcBef>
                <a:spcPct val="20000"/>
              </a:spcBef>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5pPr>
            <a:lvl6pPr marL="20589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6pPr>
            <a:lvl7pPr marL="25161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7pPr>
            <a:lvl8pPr marL="29733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8pPr>
            <a:lvl9pPr marL="34305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9pPr>
          </a:lstStyle>
          <a:p>
            <a:pPr>
              <a:spcBef>
                <a:spcPct val="0"/>
              </a:spcBef>
              <a:buClrTx/>
              <a:buFontTx/>
              <a:buNone/>
            </a:pPr>
            <a:r>
              <a:rPr lang="en-US" sz="1800">
                <a:solidFill>
                  <a:srgbClr val="000000"/>
                </a:solidFill>
                <a:latin typeface="Courier New" panose="02070309020205020404" pitchFamily="49" charset="0"/>
              </a:rPr>
              <a:t>SELECT employee_id, last_name, department_id</a:t>
            </a:r>
          </a:p>
          <a:p>
            <a:pPr>
              <a:spcBef>
                <a:spcPct val="0"/>
              </a:spcBef>
              <a:buClrTx/>
              <a:buFontTx/>
              <a:buNone/>
            </a:pPr>
            <a:r>
              <a:rPr lang="en-US" sz="1800">
                <a:solidFill>
                  <a:srgbClr val="000000"/>
                </a:solidFill>
                <a:latin typeface="Courier New" panose="02070309020205020404" pitchFamily="49" charset="0"/>
              </a:rPr>
              <a:t>FROM   employees</a:t>
            </a:r>
          </a:p>
          <a:p>
            <a:pPr>
              <a:spcBef>
                <a:spcPct val="0"/>
              </a:spcBef>
              <a:buClrTx/>
              <a:buFontTx/>
              <a:buNone/>
            </a:pPr>
            <a:r>
              <a:rPr lang="en-US" sz="1800">
                <a:solidFill>
                  <a:srgbClr val="000000"/>
                </a:solidFill>
                <a:latin typeface="Courier New" panose="02070309020205020404" pitchFamily="49" charset="0"/>
              </a:rPr>
              <a:t>WHERE  LOWER(last_name) = 'higgins';</a:t>
            </a:r>
          </a:p>
        </p:txBody>
      </p:sp>
      <p:sp>
        <p:nvSpPr>
          <p:cNvPr id="29699" name="Rectangle 9"/>
          <p:cNvSpPr>
            <a:spLocks noGrp="1" noChangeArrowheads="1"/>
          </p:cNvSpPr>
          <p:nvPr>
            <p:ph type="title"/>
          </p:nvPr>
        </p:nvSpPr>
        <p:spPr/>
        <p:txBody>
          <a:bodyPr/>
          <a:lstStyle/>
          <a:p>
            <a:pPr eaLnBrk="1" hangingPunct="1"/>
            <a:r>
              <a:rPr lang="en-US" smtClean="0"/>
              <a:t>Using Case-Conversion Functions</a:t>
            </a:r>
          </a:p>
        </p:txBody>
      </p:sp>
      <p:sp>
        <p:nvSpPr>
          <p:cNvPr id="29700" name="Rectangle 10"/>
          <p:cNvSpPr>
            <a:spLocks noGrp="1" noChangeArrowheads="1"/>
          </p:cNvSpPr>
          <p:nvPr>
            <p:ph idx="1"/>
          </p:nvPr>
        </p:nvSpPr>
        <p:spPr>
          <a:xfrm>
            <a:off x="609600" y="1449388"/>
            <a:ext cx="7918450" cy="695325"/>
          </a:xfrm>
        </p:spPr>
        <p:txBody>
          <a:bodyPr>
            <a:normAutofit fontScale="70000" lnSpcReduction="20000"/>
          </a:bodyPr>
          <a:lstStyle/>
          <a:p>
            <a:pPr eaLnBrk="1" hangingPunct="1"/>
            <a:r>
              <a:rPr lang="en-US" smtClean="0"/>
              <a:t>Display the employee number, name, and department number for employee Higgins:</a:t>
            </a:r>
          </a:p>
        </p:txBody>
      </p:sp>
      <p:sp>
        <p:nvSpPr>
          <p:cNvPr id="29701" name="Rectangle 5"/>
          <p:cNvSpPr>
            <a:spLocks noChangeArrowheads="1"/>
          </p:cNvSpPr>
          <p:nvPr/>
        </p:nvSpPr>
        <p:spPr bwMode="blackGray">
          <a:xfrm>
            <a:off x="857250" y="2286000"/>
            <a:ext cx="7343775" cy="124142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a:solidFill>
                  <a:schemeClr val="tx1"/>
                </a:solidFill>
                <a:latin typeface="Arial" panose="020B0604020202020204" pitchFamily="34" charset="0"/>
              </a:defRPr>
            </a:lvl1pPr>
            <a:lvl2pPr marL="339725" indent="-225425">
              <a:spcBef>
                <a:spcPct val="20000"/>
              </a:spcBef>
              <a:buClr>
                <a:srgbClr val="FF0000"/>
              </a:buClr>
              <a:buFont typeface="Arial" panose="020B0604020202020204" pitchFamily="34" charset="0"/>
              <a:buChar char="•"/>
              <a:tabLst>
                <a:tab pos="1200150" algn="l"/>
              </a:tabLst>
              <a:defRPr sz="2200">
                <a:solidFill>
                  <a:schemeClr val="tx1"/>
                </a:solidFill>
                <a:latin typeface="Arial" panose="020B0604020202020204" pitchFamily="34" charset="0"/>
              </a:defRPr>
            </a:lvl2pPr>
            <a:lvl3pPr marL="909638" indent="-331788">
              <a:spcBef>
                <a:spcPct val="20000"/>
              </a:spcBef>
              <a:buClr>
                <a:srgbClr val="FF0000"/>
              </a:buClr>
              <a:buFont typeface="Arial" panose="020B0604020202020204" pitchFamily="34" charset="0"/>
              <a:buChar char="–"/>
              <a:tabLst>
                <a:tab pos="1200150" algn="l"/>
              </a:tabLst>
              <a:defRPr sz="2000">
                <a:solidFill>
                  <a:schemeClr val="tx1"/>
                </a:solidFill>
                <a:latin typeface="Arial" panose="020B0604020202020204" pitchFamily="34" charset="0"/>
              </a:defRPr>
            </a:lvl3pPr>
            <a:lvl4pPr marL="1255713" indent="-231775">
              <a:spcBef>
                <a:spcPct val="20000"/>
              </a:spcBef>
              <a:buClr>
                <a:schemeClr val="accent2"/>
              </a:buClr>
              <a:buSzPct val="45000"/>
              <a:buFont typeface="Arial" panose="020B0604020202020204" pitchFamily="34" charset="0"/>
              <a:buChar char="—"/>
              <a:tabLst>
                <a:tab pos="1200150" algn="l"/>
              </a:tabLst>
              <a:defRPr>
                <a:solidFill>
                  <a:schemeClr val="tx1"/>
                </a:solidFill>
                <a:latin typeface="Arial" panose="020B0604020202020204" pitchFamily="34" charset="0"/>
              </a:defRPr>
            </a:lvl4pPr>
            <a:lvl5pPr marL="1601788" indent="-230188">
              <a:spcBef>
                <a:spcPct val="20000"/>
              </a:spcBef>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5pPr>
            <a:lvl6pPr marL="20589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6pPr>
            <a:lvl7pPr marL="25161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7pPr>
            <a:lvl8pPr marL="29733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8pPr>
            <a:lvl9pPr marL="34305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9pPr>
          </a:lstStyle>
          <a:p>
            <a:pPr>
              <a:spcBef>
                <a:spcPct val="0"/>
              </a:spcBef>
              <a:buClrTx/>
              <a:buFontTx/>
              <a:buNone/>
            </a:pPr>
            <a:r>
              <a:rPr lang="en-US" sz="1800">
                <a:solidFill>
                  <a:srgbClr val="000000"/>
                </a:solidFill>
                <a:latin typeface="Courier New" panose="02070309020205020404" pitchFamily="49" charset="0"/>
              </a:rPr>
              <a:t>SELECT employee_id, last_name, department_id</a:t>
            </a:r>
          </a:p>
          <a:p>
            <a:pPr>
              <a:spcBef>
                <a:spcPct val="0"/>
              </a:spcBef>
              <a:buClrTx/>
              <a:buFontTx/>
              <a:buNone/>
            </a:pPr>
            <a:r>
              <a:rPr lang="en-US" sz="1800">
                <a:solidFill>
                  <a:srgbClr val="000000"/>
                </a:solidFill>
                <a:latin typeface="Courier New" panose="02070309020205020404" pitchFamily="49" charset="0"/>
              </a:rPr>
              <a:t>FROM   employees</a:t>
            </a:r>
          </a:p>
          <a:p>
            <a:pPr>
              <a:spcBef>
                <a:spcPct val="0"/>
              </a:spcBef>
              <a:buClrTx/>
              <a:buFontTx/>
              <a:buNone/>
            </a:pPr>
            <a:r>
              <a:rPr lang="en-US" sz="1800">
                <a:solidFill>
                  <a:srgbClr val="000000"/>
                </a:solidFill>
                <a:latin typeface="Courier New" panose="02070309020205020404" pitchFamily="49" charset="0"/>
              </a:rPr>
              <a:t>WHERE  last_name = 'higgins';</a:t>
            </a:r>
          </a:p>
          <a:p>
            <a:pPr>
              <a:spcBef>
                <a:spcPct val="0"/>
              </a:spcBef>
              <a:buClrTx/>
              <a:buFontTx/>
              <a:buNone/>
            </a:pPr>
            <a:endParaRPr lang="en-US" sz="1800">
              <a:solidFill>
                <a:srgbClr val="000000"/>
              </a:solidFill>
              <a:latin typeface="Courier New" panose="02070309020205020404" pitchFamily="49" charset="0"/>
            </a:endParaRPr>
          </a:p>
        </p:txBody>
      </p:sp>
      <p:sp>
        <p:nvSpPr>
          <p:cNvPr id="29702" name="Rectangle 6"/>
          <p:cNvSpPr>
            <a:spLocks noChangeArrowheads="1"/>
          </p:cNvSpPr>
          <p:nvPr/>
        </p:nvSpPr>
        <p:spPr bwMode="blackWhite">
          <a:xfrm>
            <a:off x="838200" y="3657600"/>
            <a:ext cx="7381875" cy="112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a:solidFill>
                  <a:schemeClr val="tx1"/>
                </a:solidFill>
                <a:latin typeface="Arial" panose="020B0604020202020204" pitchFamily="34" charset="0"/>
              </a:defRPr>
            </a:lvl1pPr>
            <a:lvl2pPr marL="339725" indent="-225425">
              <a:spcBef>
                <a:spcPct val="20000"/>
              </a:spcBef>
              <a:buClr>
                <a:srgbClr val="FF0000"/>
              </a:buClr>
              <a:buFont typeface="Arial" panose="020B0604020202020204" pitchFamily="34" charset="0"/>
              <a:buChar char="•"/>
              <a:tabLst>
                <a:tab pos="1200150" algn="l"/>
              </a:tabLst>
              <a:defRPr sz="2200">
                <a:solidFill>
                  <a:schemeClr val="tx1"/>
                </a:solidFill>
                <a:latin typeface="Arial" panose="020B0604020202020204" pitchFamily="34" charset="0"/>
              </a:defRPr>
            </a:lvl2pPr>
            <a:lvl3pPr marL="909638" indent="-331788">
              <a:spcBef>
                <a:spcPct val="20000"/>
              </a:spcBef>
              <a:buClr>
                <a:srgbClr val="FF0000"/>
              </a:buClr>
              <a:buFont typeface="Arial" panose="020B0604020202020204" pitchFamily="34" charset="0"/>
              <a:buChar char="–"/>
              <a:tabLst>
                <a:tab pos="1200150" algn="l"/>
              </a:tabLst>
              <a:defRPr sz="2000">
                <a:solidFill>
                  <a:schemeClr val="tx1"/>
                </a:solidFill>
                <a:latin typeface="Arial" panose="020B0604020202020204" pitchFamily="34" charset="0"/>
              </a:defRPr>
            </a:lvl3pPr>
            <a:lvl4pPr marL="1255713" indent="-231775">
              <a:spcBef>
                <a:spcPct val="20000"/>
              </a:spcBef>
              <a:buClr>
                <a:schemeClr val="accent2"/>
              </a:buClr>
              <a:buSzPct val="45000"/>
              <a:buFont typeface="Arial" panose="020B0604020202020204" pitchFamily="34" charset="0"/>
              <a:buChar char="—"/>
              <a:tabLst>
                <a:tab pos="1200150" algn="l"/>
              </a:tabLst>
              <a:defRPr>
                <a:solidFill>
                  <a:schemeClr val="tx1"/>
                </a:solidFill>
                <a:latin typeface="Arial" panose="020B0604020202020204" pitchFamily="34" charset="0"/>
              </a:defRPr>
            </a:lvl4pPr>
            <a:lvl5pPr marL="1601788" indent="-230188">
              <a:spcBef>
                <a:spcPct val="20000"/>
              </a:spcBef>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5pPr>
            <a:lvl6pPr marL="20589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6pPr>
            <a:lvl7pPr marL="25161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7pPr>
            <a:lvl8pPr marL="29733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8pPr>
            <a:lvl9pPr marL="3430588" indent="-230188" eaLnBrk="0" fontAlgn="base" hangingPunct="0">
              <a:spcBef>
                <a:spcPct val="20000"/>
              </a:spcBef>
              <a:spcAft>
                <a:spcPct val="0"/>
              </a:spcAft>
              <a:buClr>
                <a:schemeClr val="accent2"/>
              </a:buClr>
              <a:buSzPct val="55000"/>
              <a:buFont typeface="Arial" panose="020B0604020202020204" pitchFamily="34" charset="0"/>
              <a:buChar char="—"/>
              <a:tabLst>
                <a:tab pos="1200150" algn="l"/>
              </a:tabLst>
              <a:defRPr sz="1600">
                <a:solidFill>
                  <a:schemeClr val="tx1"/>
                </a:solidFill>
                <a:latin typeface="Arial" panose="020B0604020202020204" pitchFamily="34" charset="0"/>
              </a:defRPr>
            </a:lvl9pPr>
          </a:lstStyle>
          <a:p>
            <a:pPr>
              <a:spcBef>
                <a:spcPct val="0"/>
              </a:spcBef>
              <a:buClrTx/>
              <a:buFontTx/>
              <a:buNone/>
            </a:pPr>
            <a:endParaRPr lang="en-US" sz="1800">
              <a:solidFill>
                <a:srgbClr val="000000"/>
              </a:solidFill>
              <a:latin typeface="Courier New" panose="02070309020205020404" pitchFamily="49" charset="0"/>
            </a:endParaRPr>
          </a:p>
        </p:txBody>
      </p:sp>
      <p:sp>
        <p:nvSpPr>
          <p:cNvPr id="29703" name="Rectangle 7"/>
          <p:cNvSpPr>
            <a:spLocks noChangeArrowheads="1"/>
          </p:cNvSpPr>
          <p:nvPr/>
        </p:nvSpPr>
        <p:spPr bwMode="gray">
          <a:xfrm>
            <a:off x="1847850" y="4292600"/>
            <a:ext cx="3886200" cy="3048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pic>
        <p:nvPicPr>
          <p:cNvPr id="29704" name="Picture 11" descr="C:\project-SQLFund1\images\img-03-1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209800" y="4953000"/>
            <a:ext cx="3943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5" name="Picture 12" descr="C:\project-SQLFund1\images\img09-0rows.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914400" y="3200400"/>
            <a:ext cx="1303338"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IN" smtClean="0"/>
              <a:t>Prof. Dr. Senthil Kumar N, SCORE, VIT</a:t>
            </a:r>
            <a:endParaRPr lang="en-IN"/>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62"/>
          <p:cNvSpPr>
            <a:spLocks noGrp="1" noChangeArrowheads="1"/>
          </p:cNvSpPr>
          <p:nvPr>
            <p:ph type="title"/>
          </p:nvPr>
        </p:nvSpPr>
        <p:spPr/>
        <p:txBody>
          <a:bodyPr/>
          <a:lstStyle/>
          <a:p>
            <a:pPr eaLnBrk="1" hangingPunct="1"/>
            <a:r>
              <a:rPr lang="en-US" smtClean="0"/>
              <a:t>Character-Manipulation Functions</a:t>
            </a:r>
          </a:p>
        </p:txBody>
      </p:sp>
      <p:sp>
        <p:nvSpPr>
          <p:cNvPr id="31747" name="Rectangle 1063"/>
          <p:cNvSpPr>
            <a:spLocks noGrp="1" noChangeArrowheads="1"/>
          </p:cNvSpPr>
          <p:nvPr>
            <p:ph idx="1"/>
          </p:nvPr>
        </p:nvSpPr>
        <p:spPr>
          <a:xfrm>
            <a:off x="609600" y="1449388"/>
            <a:ext cx="7918450" cy="360362"/>
          </a:xfrm>
        </p:spPr>
        <p:txBody>
          <a:bodyPr>
            <a:normAutofit fontScale="70000" lnSpcReduction="20000"/>
          </a:bodyPr>
          <a:lstStyle/>
          <a:p>
            <a:pPr eaLnBrk="1" hangingPunct="1"/>
            <a:r>
              <a:rPr lang="en-US" smtClean="0"/>
              <a:t>These functions manipulate character strings:</a:t>
            </a:r>
          </a:p>
        </p:txBody>
      </p:sp>
      <p:sp>
        <p:nvSpPr>
          <p:cNvPr id="31748" name="Rectangle 1029"/>
          <p:cNvSpPr>
            <a:spLocks noChangeArrowheads="1"/>
          </p:cNvSpPr>
          <p:nvPr/>
        </p:nvSpPr>
        <p:spPr bwMode="blackWhite">
          <a:xfrm>
            <a:off x="5416550" y="4667250"/>
            <a:ext cx="2805113" cy="6111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5000"/>
              </a:lnSpc>
              <a:spcBef>
                <a:spcPct val="35000"/>
              </a:spcBef>
              <a:buClrTx/>
              <a:buFontTx/>
              <a:buNone/>
            </a:pPr>
            <a:r>
              <a:rPr lang="en-US" sz="1600" b="0">
                <a:solidFill>
                  <a:srgbClr val="000000"/>
                </a:solidFill>
                <a:latin typeface="Courier New" panose="02070309020205020404" pitchFamily="49" charset="0"/>
              </a:rPr>
              <a:t>BLACK and BLUE </a:t>
            </a:r>
          </a:p>
        </p:txBody>
      </p:sp>
      <p:sp>
        <p:nvSpPr>
          <p:cNvPr id="31749" name="Rectangle 1030"/>
          <p:cNvSpPr>
            <a:spLocks noChangeArrowheads="1"/>
          </p:cNvSpPr>
          <p:nvPr/>
        </p:nvSpPr>
        <p:spPr bwMode="blackWhite">
          <a:xfrm>
            <a:off x="857250" y="4667250"/>
            <a:ext cx="4559300" cy="6111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5000"/>
              </a:lnSpc>
              <a:spcBef>
                <a:spcPct val="35000"/>
              </a:spcBef>
              <a:buClrTx/>
              <a:buFontTx/>
              <a:buNone/>
            </a:pPr>
            <a:r>
              <a:rPr lang="en-US" sz="1600" b="0">
                <a:solidFill>
                  <a:srgbClr val="000000"/>
                </a:solidFill>
                <a:latin typeface="Courier New" panose="02070309020205020404" pitchFamily="49" charset="0"/>
              </a:rPr>
              <a:t>REPLACE</a:t>
            </a:r>
            <a:br>
              <a:rPr lang="en-US" sz="1600" b="0">
                <a:solidFill>
                  <a:srgbClr val="000000"/>
                </a:solidFill>
                <a:latin typeface="Courier New" panose="02070309020205020404" pitchFamily="49" charset="0"/>
              </a:rPr>
            </a:br>
            <a:r>
              <a:rPr lang="en-US" sz="1600" b="0">
                <a:solidFill>
                  <a:srgbClr val="000000"/>
                </a:solidFill>
                <a:latin typeface="Courier New" panose="02070309020205020404" pitchFamily="49" charset="0"/>
              </a:rPr>
              <a:t>('JACK and JUE','J','BL') </a:t>
            </a:r>
          </a:p>
        </p:txBody>
      </p:sp>
      <p:sp>
        <p:nvSpPr>
          <p:cNvPr id="31750" name="Rectangle 1031"/>
          <p:cNvSpPr>
            <a:spLocks noChangeArrowheads="1"/>
          </p:cNvSpPr>
          <p:nvPr/>
        </p:nvSpPr>
        <p:spPr bwMode="blackWhite">
          <a:xfrm>
            <a:off x="5416550" y="3263900"/>
            <a:ext cx="2805113" cy="35083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5000"/>
              </a:lnSpc>
              <a:spcBef>
                <a:spcPct val="35000"/>
              </a:spcBef>
              <a:buClrTx/>
              <a:buFontTx/>
              <a:buNone/>
            </a:pPr>
            <a:r>
              <a:rPr lang="en-US" sz="1600" b="0">
                <a:solidFill>
                  <a:srgbClr val="000000"/>
                </a:solidFill>
                <a:latin typeface="Courier New" panose="02070309020205020404" pitchFamily="49" charset="0"/>
              </a:rPr>
              <a:t>10</a:t>
            </a:r>
          </a:p>
        </p:txBody>
      </p:sp>
      <p:sp>
        <p:nvSpPr>
          <p:cNvPr id="31751" name="Rectangle 1032"/>
          <p:cNvSpPr>
            <a:spLocks noChangeArrowheads="1"/>
          </p:cNvSpPr>
          <p:nvPr/>
        </p:nvSpPr>
        <p:spPr bwMode="blackWhite">
          <a:xfrm>
            <a:off x="857250" y="3263900"/>
            <a:ext cx="4559300" cy="35083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5000"/>
              </a:lnSpc>
              <a:spcBef>
                <a:spcPct val="35000"/>
              </a:spcBef>
              <a:buClrTx/>
              <a:buFontTx/>
              <a:buNone/>
            </a:pPr>
            <a:r>
              <a:rPr lang="en-US" sz="1600" b="0">
                <a:solidFill>
                  <a:srgbClr val="000000"/>
                </a:solidFill>
                <a:latin typeface="Courier New" panose="02070309020205020404" pitchFamily="49" charset="0"/>
              </a:rPr>
              <a:t>LENGTH('HelloWorld')</a:t>
            </a:r>
          </a:p>
        </p:txBody>
      </p:sp>
      <p:sp>
        <p:nvSpPr>
          <p:cNvPr id="31752" name="Rectangle 1033"/>
          <p:cNvSpPr>
            <a:spLocks noChangeArrowheads="1"/>
          </p:cNvSpPr>
          <p:nvPr/>
        </p:nvSpPr>
        <p:spPr bwMode="blackWhite">
          <a:xfrm>
            <a:off x="5416550" y="3614738"/>
            <a:ext cx="2805113" cy="35083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5000"/>
              </a:lnSpc>
              <a:spcBef>
                <a:spcPct val="35000"/>
              </a:spcBef>
              <a:buClrTx/>
              <a:buFontTx/>
              <a:buNone/>
            </a:pPr>
            <a:r>
              <a:rPr lang="en-US" sz="1600" b="0">
                <a:solidFill>
                  <a:srgbClr val="000000"/>
                </a:solidFill>
                <a:latin typeface="Courier New" panose="02070309020205020404" pitchFamily="49" charset="0"/>
              </a:rPr>
              <a:t>6</a:t>
            </a:r>
          </a:p>
        </p:txBody>
      </p:sp>
      <p:sp>
        <p:nvSpPr>
          <p:cNvPr id="31753" name="Rectangle 1034"/>
          <p:cNvSpPr>
            <a:spLocks noChangeArrowheads="1"/>
          </p:cNvSpPr>
          <p:nvPr/>
        </p:nvSpPr>
        <p:spPr bwMode="blackWhite">
          <a:xfrm>
            <a:off x="857250" y="3614738"/>
            <a:ext cx="4559300" cy="35083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5000"/>
              </a:lnSpc>
              <a:spcBef>
                <a:spcPct val="35000"/>
              </a:spcBef>
              <a:buClrTx/>
              <a:buFontTx/>
              <a:buNone/>
            </a:pPr>
            <a:r>
              <a:rPr lang="en-US" sz="1600" b="0">
                <a:solidFill>
                  <a:srgbClr val="000000"/>
                </a:solidFill>
                <a:latin typeface="Courier New" panose="02070309020205020404" pitchFamily="49" charset="0"/>
              </a:rPr>
              <a:t>INSTR('HelloWorld', 'W')</a:t>
            </a:r>
          </a:p>
        </p:txBody>
      </p:sp>
      <p:sp>
        <p:nvSpPr>
          <p:cNvPr id="31754" name="Rectangle 1035"/>
          <p:cNvSpPr>
            <a:spLocks noChangeArrowheads="1"/>
          </p:cNvSpPr>
          <p:nvPr/>
        </p:nvSpPr>
        <p:spPr bwMode="blackWhite">
          <a:xfrm>
            <a:off x="5416550" y="3965575"/>
            <a:ext cx="2805113" cy="35083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5000"/>
              </a:lnSpc>
              <a:spcBef>
                <a:spcPct val="35000"/>
              </a:spcBef>
              <a:buClrTx/>
              <a:buFontTx/>
              <a:buNone/>
            </a:pPr>
            <a:r>
              <a:rPr lang="en-US" sz="1600" b="0">
                <a:solidFill>
                  <a:srgbClr val="000000"/>
                </a:solidFill>
                <a:latin typeface="Courier New" panose="02070309020205020404" pitchFamily="49" charset="0"/>
              </a:rPr>
              <a:t>*****24000</a:t>
            </a:r>
          </a:p>
        </p:txBody>
      </p:sp>
      <p:sp>
        <p:nvSpPr>
          <p:cNvPr id="31755" name="Rectangle 1036"/>
          <p:cNvSpPr>
            <a:spLocks noChangeArrowheads="1"/>
          </p:cNvSpPr>
          <p:nvPr/>
        </p:nvSpPr>
        <p:spPr bwMode="blackWhite">
          <a:xfrm>
            <a:off x="857250" y="3965575"/>
            <a:ext cx="4559300" cy="35083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5000"/>
              </a:lnSpc>
              <a:spcBef>
                <a:spcPct val="35000"/>
              </a:spcBef>
              <a:buClrTx/>
              <a:buFontTx/>
              <a:buNone/>
            </a:pPr>
            <a:r>
              <a:rPr lang="en-US" sz="1600" b="0">
                <a:solidFill>
                  <a:srgbClr val="000000"/>
                </a:solidFill>
                <a:latin typeface="Courier New" panose="02070309020205020404" pitchFamily="49" charset="0"/>
              </a:rPr>
              <a:t>LPAD(salary,10,</a:t>
            </a:r>
            <a:r>
              <a:rPr lang="en-US" sz="1600" b="0">
                <a:solidFill>
                  <a:schemeClr val="bg2"/>
                </a:solidFill>
                <a:latin typeface="Courier New" panose="02070309020205020404" pitchFamily="49" charset="0"/>
              </a:rPr>
              <a:t>'</a:t>
            </a:r>
            <a:r>
              <a:rPr lang="en-US" sz="1600" b="0">
                <a:solidFill>
                  <a:srgbClr val="000000"/>
                </a:solidFill>
                <a:latin typeface="Courier New" panose="02070309020205020404" pitchFamily="49" charset="0"/>
              </a:rPr>
              <a:t>*</a:t>
            </a:r>
            <a:r>
              <a:rPr lang="en-US" sz="1600" b="0">
                <a:solidFill>
                  <a:schemeClr val="bg2"/>
                </a:solidFill>
                <a:latin typeface="Courier New" panose="02070309020205020404" pitchFamily="49" charset="0"/>
              </a:rPr>
              <a:t>'</a:t>
            </a:r>
            <a:r>
              <a:rPr lang="en-US" sz="1600" b="0">
                <a:solidFill>
                  <a:srgbClr val="000000"/>
                </a:solidFill>
                <a:latin typeface="Courier New" panose="02070309020205020404" pitchFamily="49" charset="0"/>
              </a:rPr>
              <a:t>)</a:t>
            </a:r>
          </a:p>
        </p:txBody>
      </p:sp>
      <p:sp>
        <p:nvSpPr>
          <p:cNvPr id="31756" name="Rectangle 1037"/>
          <p:cNvSpPr>
            <a:spLocks noChangeArrowheads="1"/>
          </p:cNvSpPr>
          <p:nvPr/>
        </p:nvSpPr>
        <p:spPr bwMode="blackWhite">
          <a:xfrm>
            <a:off x="5416550" y="4316413"/>
            <a:ext cx="2805113" cy="35083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5000"/>
              </a:lnSpc>
              <a:spcBef>
                <a:spcPct val="35000"/>
              </a:spcBef>
              <a:buClrTx/>
              <a:buFontTx/>
              <a:buNone/>
            </a:pPr>
            <a:r>
              <a:rPr lang="en-US" sz="1600" b="0">
                <a:solidFill>
                  <a:srgbClr val="000000"/>
                </a:solidFill>
                <a:latin typeface="Courier New" panose="02070309020205020404" pitchFamily="49" charset="0"/>
              </a:rPr>
              <a:t>24000*****</a:t>
            </a:r>
          </a:p>
        </p:txBody>
      </p:sp>
      <p:sp>
        <p:nvSpPr>
          <p:cNvPr id="31757" name="Rectangle 1038"/>
          <p:cNvSpPr>
            <a:spLocks noChangeArrowheads="1"/>
          </p:cNvSpPr>
          <p:nvPr/>
        </p:nvSpPr>
        <p:spPr bwMode="blackWhite">
          <a:xfrm>
            <a:off x="857250" y="4316413"/>
            <a:ext cx="4559300" cy="35083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5000"/>
              </a:lnSpc>
              <a:spcBef>
                <a:spcPct val="35000"/>
              </a:spcBef>
              <a:buClrTx/>
              <a:buFontTx/>
              <a:buNone/>
            </a:pPr>
            <a:r>
              <a:rPr lang="en-US" sz="1600" b="0">
                <a:solidFill>
                  <a:srgbClr val="000000"/>
                </a:solidFill>
                <a:latin typeface="Courier New" panose="02070309020205020404" pitchFamily="49" charset="0"/>
              </a:rPr>
              <a:t>RPAD(salary, 10, '*')</a:t>
            </a:r>
          </a:p>
        </p:txBody>
      </p:sp>
      <p:sp>
        <p:nvSpPr>
          <p:cNvPr id="31758" name="Rectangle 1039"/>
          <p:cNvSpPr>
            <a:spLocks noChangeArrowheads="1"/>
          </p:cNvSpPr>
          <p:nvPr/>
        </p:nvSpPr>
        <p:spPr bwMode="blackWhite">
          <a:xfrm>
            <a:off x="5416550" y="2498725"/>
            <a:ext cx="2805113" cy="3825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5000"/>
              </a:lnSpc>
              <a:spcBef>
                <a:spcPct val="35000"/>
              </a:spcBef>
              <a:buClrTx/>
              <a:buFontTx/>
              <a:buNone/>
            </a:pPr>
            <a:r>
              <a:rPr lang="en-US" sz="1600" b="0">
                <a:solidFill>
                  <a:srgbClr val="000000"/>
                </a:solidFill>
                <a:latin typeface="Courier New" panose="02070309020205020404" pitchFamily="49" charset="0"/>
              </a:rPr>
              <a:t>HelloWorld</a:t>
            </a:r>
          </a:p>
        </p:txBody>
      </p:sp>
      <p:sp>
        <p:nvSpPr>
          <p:cNvPr id="31759" name="Rectangle 1040"/>
          <p:cNvSpPr>
            <a:spLocks noChangeArrowheads="1"/>
          </p:cNvSpPr>
          <p:nvPr/>
        </p:nvSpPr>
        <p:spPr bwMode="blackWhite">
          <a:xfrm>
            <a:off x="857250" y="2498725"/>
            <a:ext cx="4559300" cy="3825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5000"/>
              </a:lnSpc>
              <a:spcBef>
                <a:spcPct val="35000"/>
              </a:spcBef>
              <a:buClrTx/>
              <a:buFontTx/>
              <a:buNone/>
            </a:pPr>
            <a:r>
              <a:rPr lang="en-US" sz="1600" b="0">
                <a:solidFill>
                  <a:srgbClr val="000000"/>
                </a:solidFill>
                <a:latin typeface="Courier New" panose="02070309020205020404" pitchFamily="49" charset="0"/>
              </a:rPr>
              <a:t>CONCAT('Hello', 'World')</a:t>
            </a:r>
          </a:p>
        </p:txBody>
      </p:sp>
      <p:sp>
        <p:nvSpPr>
          <p:cNvPr id="31760" name="Rectangle 1041"/>
          <p:cNvSpPr>
            <a:spLocks noChangeArrowheads="1"/>
          </p:cNvSpPr>
          <p:nvPr/>
        </p:nvSpPr>
        <p:spPr bwMode="blackWhite">
          <a:xfrm>
            <a:off x="5416550" y="5278438"/>
            <a:ext cx="2805113" cy="35083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5000"/>
              </a:lnSpc>
              <a:spcBef>
                <a:spcPct val="35000"/>
              </a:spcBef>
              <a:buClrTx/>
              <a:buFontTx/>
              <a:buNone/>
            </a:pPr>
            <a:r>
              <a:rPr lang="en-US" sz="1600" b="0">
                <a:solidFill>
                  <a:srgbClr val="000000"/>
                </a:solidFill>
                <a:latin typeface="Courier New" panose="02070309020205020404" pitchFamily="49" charset="0"/>
              </a:rPr>
              <a:t>elloWorld</a:t>
            </a:r>
          </a:p>
        </p:txBody>
      </p:sp>
      <p:sp>
        <p:nvSpPr>
          <p:cNvPr id="31761" name="Rectangle 1042"/>
          <p:cNvSpPr>
            <a:spLocks noChangeArrowheads="1"/>
          </p:cNvSpPr>
          <p:nvPr/>
        </p:nvSpPr>
        <p:spPr bwMode="blackWhite">
          <a:xfrm>
            <a:off x="857250" y="5278438"/>
            <a:ext cx="4559300" cy="35083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5000"/>
              </a:lnSpc>
              <a:spcBef>
                <a:spcPct val="35000"/>
              </a:spcBef>
              <a:buClrTx/>
              <a:buFontTx/>
              <a:buNone/>
            </a:pPr>
            <a:r>
              <a:rPr lang="en-US" sz="1600" b="0">
                <a:solidFill>
                  <a:srgbClr val="000000"/>
                </a:solidFill>
                <a:latin typeface="Courier New" panose="02070309020205020404" pitchFamily="49" charset="0"/>
              </a:rPr>
              <a:t>TRIM('H' FROM 'HelloWorld')</a:t>
            </a:r>
          </a:p>
        </p:txBody>
      </p:sp>
      <p:sp>
        <p:nvSpPr>
          <p:cNvPr id="31762" name="Rectangle 1043"/>
          <p:cNvSpPr>
            <a:spLocks noChangeArrowheads="1"/>
          </p:cNvSpPr>
          <p:nvPr/>
        </p:nvSpPr>
        <p:spPr bwMode="blackWhite">
          <a:xfrm>
            <a:off x="5416550" y="2881313"/>
            <a:ext cx="2805113" cy="38258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5000"/>
              </a:lnSpc>
              <a:spcBef>
                <a:spcPct val="35000"/>
              </a:spcBef>
              <a:buClrTx/>
              <a:buFontTx/>
              <a:buNone/>
            </a:pPr>
            <a:r>
              <a:rPr lang="en-US" sz="1600" b="0">
                <a:solidFill>
                  <a:srgbClr val="000000"/>
                </a:solidFill>
                <a:latin typeface="Courier New" panose="02070309020205020404" pitchFamily="49" charset="0"/>
              </a:rPr>
              <a:t>Hello</a:t>
            </a:r>
          </a:p>
        </p:txBody>
      </p:sp>
      <p:sp>
        <p:nvSpPr>
          <p:cNvPr id="31763" name="Rectangle 1044"/>
          <p:cNvSpPr>
            <a:spLocks noChangeArrowheads="1"/>
          </p:cNvSpPr>
          <p:nvPr/>
        </p:nvSpPr>
        <p:spPr bwMode="blackWhite">
          <a:xfrm>
            <a:off x="857250" y="2881313"/>
            <a:ext cx="4559300" cy="38258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nSpc>
                <a:spcPct val="95000"/>
              </a:lnSpc>
              <a:spcBef>
                <a:spcPct val="35000"/>
              </a:spcBef>
              <a:buClrTx/>
              <a:buFontTx/>
              <a:buNone/>
            </a:pPr>
            <a:r>
              <a:rPr lang="en-US" sz="1600" b="0">
                <a:solidFill>
                  <a:srgbClr val="000000"/>
                </a:solidFill>
                <a:latin typeface="Courier New" panose="02070309020205020404" pitchFamily="49" charset="0"/>
              </a:rPr>
              <a:t>SUBSTR('HelloWorld</a:t>
            </a:r>
            <a:r>
              <a:rPr lang="en-US" sz="1600" b="0">
                <a:solidFill>
                  <a:schemeClr val="bg2"/>
                </a:solidFill>
                <a:latin typeface="Courier New" panose="02070309020205020404" pitchFamily="49" charset="0"/>
              </a:rPr>
              <a:t>'</a:t>
            </a:r>
            <a:r>
              <a:rPr lang="en-US" sz="1600" b="0">
                <a:solidFill>
                  <a:srgbClr val="000000"/>
                </a:solidFill>
                <a:latin typeface="Courier New" panose="02070309020205020404" pitchFamily="49" charset="0"/>
              </a:rPr>
              <a:t>,1,5)</a:t>
            </a:r>
          </a:p>
        </p:txBody>
      </p:sp>
      <p:sp>
        <p:nvSpPr>
          <p:cNvPr id="31764" name="Rectangle 1045"/>
          <p:cNvSpPr>
            <a:spLocks noChangeArrowheads="1"/>
          </p:cNvSpPr>
          <p:nvPr/>
        </p:nvSpPr>
        <p:spPr bwMode="gray">
          <a:xfrm>
            <a:off x="5416550" y="2133600"/>
            <a:ext cx="2805113" cy="365125"/>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eaLnBrk="1" hangingPunct="1"/>
            <a:r>
              <a:rPr lang="en-US" sz="1800" b="0">
                <a:solidFill>
                  <a:schemeClr val="bg1"/>
                </a:solidFill>
              </a:rPr>
              <a:t>Result</a:t>
            </a:r>
          </a:p>
        </p:txBody>
      </p:sp>
      <p:sp>
        <p:nvSpPr>
          <p:cNvPr id="31765" name="Rectangle 1046"/>
          <p:cNvSpPr>
            <a:spLocks noChangeArrowheads="1"/>
          </p:cNvSpPr>
          <p:nvPr/>
        </p:nvSpPr>
        <p:spPr bwMode="gray">
          <a:xfrm>
            <a:off x="857250" y="2133600"/>
            <a:ext cx="4559300" cy="365125"/>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114300" indent="-225425" defTabSz="22860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685800" indent="-3317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143000" indent="-231775" defTabSz="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1257300" indent="-230188" defTabSz="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17145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1717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26289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086100" indent="-230188"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eaLnBrk="1" hangingPunct="1"/>
            <a:r>
              <a:rPr lang="en-US" sz="1800" b="0">
                <a:solidFill>
                  <a:schemeClr val="bg1"/>
                </a:solidFill>
              </a:rPr>
              <a:t>Function</a:t>
            </a:r>
          </a:p>
        </p:txBody>
      </p:sp>
      <p:sp>
        <p:nvSpPr>
          <p:cNvPr id="31766" name="Line 1047"/>
          <p:cNvSpPr>
            <a:spLocks noChangeShapeType="1"/>
          </p:cNvSpPr>
          <p:nvPr/>
        </p:nvSpPr>
        <p:spPr bwMode="blackWhite">
          <a:xfrm>
            <a:off x="857250" y="2498725"/>
            <a:ext cx="7364413"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7" name="Line 1048"/>
          <p:cNvSpPr>
            <a:spLocks noChangeShapeType="1"/>
          </p:cNvSpPr>
          <p:nvPr/>
        </p:nvSpPr>
        <p:spPr bwMode="blackWhite">
          <a:xfrm>
            <a:off x="857250" y="3263900"/>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8" name="Line 1049"/>
          <p:cNvSpPr>
            <a:spLocks noChangeShapeType="1"/>
          </p:cNvSpPr>
          <p:nvPr/>
        </p:nvSpPr>
        <p:spPr bwMode="blackWhite">
          <a:xfrm>
            <a:off x="857250" y="5629275"/>
            <a:ext cx="736441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9" name="Line 1050"/>
          <p:cNvSpPr>
            <a:spLocks noChangeShapeType="1"/>
          </p:cNvSpPr>
          <p:nvPr/>
        </p:nvSpPr>
        <p:spPr bwMode="blackWhite">
          <a:xfrm>
            <a:off x="857250" y="2133600"/>
            <a:ext cx="0" cy="3651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0" name="Line 1051"/>
          <p:cNvSpPr>
            <a:spLocks noChangeShapeType="1"/>
          </p:cNvSpPr>
          <p:nvPr/>
        </p:nvSpPr>
        <p:spPr bwMode="blackWhite">
          <a:xfrm>
            <a:off x="5416550" y="2133600"/>
            <a:ext cx="0" cy="349567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1" name="Line 1052"/>
          <p:cNvSpPr>
            <a:spLocks noChangeShapeType="1"/>
          </p:cNvSpPr>
          <p:nvPr/>
        </p:nvSpPr>
        <p:spPr bwMode="blackWhite">
          <a:xfrm>
            <a:off x="8221663" y="2133600"/>
            <a:ext cx="0" cy="3651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2" name="Line 1053"/>
          <p:cNvSpPr>
            <a:spLocks noChangeShapeType="1"/>
          </p:cNvSpPr>
          <p:nvPr/>
        </p:nvSpPr>
        <p:spPr bwMode="blackWhite">
          <a:xfrm>
            <a:off x="857250" y="2881313"/>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3" name="Line 1054"/>
          <p:cNvSpPr>
            <a:spLocks noChangeShapeType="1"/>
          </p:cNvSpPr>
          <p:nvPr/>
        </p:nvSpPr>
        <p:spPr bwMode="blackWhite">
          <a:xfrm>
            <a:off x="857250" y="4667250"/>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4" name="Line 1055"/>
          <p:cNvSpPr>
            <a:spLocks noChangeShapeType="1"/>
          </p:cNvSpPr>
          <p:nvPr/>
        </p:nvSpPr>
        <p:spPr bwMode="blackWhite">
          <a:xfrm>
            <a:off x="857250" y="4316413"/>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5" name="Line 1056"/>
          <p:cNvSpPr>
            <a:spLocks noChangeShapeType="1"/>
          </p:cNvSpPr>
          <p:nvPr/>
        </p:nvSpPr>
        <p:spPr bwMode="blackWhite">
          <a:xfrm>
            <a:off x="857250" y="3965575"/>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6" name="Line 1057"/>
          <p:cNvSpPr>
            <a:spLocks noChangeShapeType="1"/>
          </p:cNvSpPr>
          <p:nvPr/>
        </p:nvSpPr>
        <p:spPr bwMode="blackWhite">
          <a:xfrm>
            <a:off x="857250" y="3614738"/>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7" name="Line 1058"/>
          <p:cNvSpPr>
            <a:spLocks noChangeShapeType="1"/>
          </p:cNvSpPr>
          <p:nvPr/>
        </p:nvSpPr>
        <p:spPr bwMode="blackWhite">
          <a:xfrm>
            <a:off x="857250" y="5278438"/>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8" name="Line 1059"/>
          <p:cNvSpPr>
            <a:spLocks noChangeShapeType="1"/>
          </p:cNvSpPr>
          <p:nvPr/>
        </p:nvSpPr>
        <p:spPr bwMode="blackWhite">
          <a:xfrm>
            <a:off x="857250" y="2133600"/>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9" name="Line 1060"/>
          <p:cNvSpPr>
            <a:spLocks noChangeShapeType="1"/>
          </p:cNvSpPr>
          <p:nvPr/>
        </p:nvSpPr>
        <p:spPr bwMode="blackWhite">
          <a:xfrm>
            <a:off x="857250" y="2498725"/>
            <a:ext cx="0" cy="313055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80" name="Line 1061"/>
          <p:cNvSpPr>
            <a:spLocks noChangeShapeType="1"/>
          </p:cNvSpPr>
          <p:nvPr/>
        </p:nvSpPr>
        <p:spPr bwMode="blackWhite">
          <a:xfrm>
            <a:off x="8221663" y="2498725"/>
            <a:ext cx="0" cy="313055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1"/>
          </p:nvPr>
        </p:nvSpPr>
        <p:spPr/>
        <p:txBody>
          <a:bodyPr/>
          <a:lstStyle/>
          <a:p>
            <a:r>
              <a:rPr lang="en-IN" smtClean="0"/>
              <a:t>Prof. Dr. Senthil Kumar N, SCORE, VIT</a:t>
            </a:r>
            <a:endParaRPr lang="en-IN"/>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2475</TotalTime>
  <Words>6004</Words>
  <Application>Microsoft Office PowerPoint</Application>
  <PresentationFormat>On-screen Show (4:3)</PresentationFormat>
  <Paragraphs>736</Paragraphs>
  <Slides>41</Slides>
  <Notes>41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3" baseType="lpstr">
      <vt:lpstr>Office Theme</vt:lpstr>
      <vt:lpstr>Document</vt:lpstr>
      <vt:lpstr>Using Single-Row Functions to  Customize Output </vt:lpstr>
      <vt:lpstr>SQL Functions</vt:lpstr>
      <vt:lpstr>Two Types of SQL Functions</vt:lpstr>
      <vt:lpstr>Single-Row Functions</vt:lpstr>
      <vt:lpstr>Single-Row Functions</vt:lpstr>
      <vt:lpstr>Character Functions</vt:lpstr>
      <vt:lpstr>Case-Conversion Functions</vt:lpstr>
      <vt:lpstr>Using Case-Conversion Functions</vt:lpstr>
      <vt:lpstr>Character-Manipulation Functions</vt:lpstr>
      <vt:lpstr>Using the Character-Manipulation Functions</vt:lpstr>
      <vt:lpstr>Number Functions</vt:lpstr>
      <vt:lpstr>Using the ROUND Function</vt:lpstr>
      <vt:lpstr>Using the TRUNC Function</vt:lpstr>
      <vt:lpstr>Using the MOD Function</vt:lpstr>
      <vt:lpstr>Working with Dates</vt:lpstr>
      <vt:lpstr>RR Date Format</vt:lpstr>
      <vt:lpstr>Using the SYSDATE Function</vt:lpstr>
      <vt:lpstr>Arithmetic with Dates</vt:lpstr>
      <vt:lpstr>Using Arithmetic Operators with Dates</vt:lpstr>
      <vt:lpstr>Date-Manipulation Functions</vt:lpstr>
      <vt:lpstr>Using Date Functions</vt:lpstr>
      <vt:lpstr>Using ROUND and TRUNC Functions with Dates</vt:lpstr>
      <vt:lpstr>Conversion Functions</vt:lpstr>
      <vt:lpstr>Implicit Data Type Conversion</vt:lpstr>
      <vt:lpstr>Implicit Data Type Conversion</vt:lpstr>
      <vt:lpstr>Explicit Data Type Conversion</vt:lpstr>
      <vt:lpstr>Using the TO_CHAR Function with Dates</vt:lpstr>
      <vt:lpstr>Elements of the Date Format Model</vt:lpstr>
      <vt:lpstr>Elements of the Date Format Model</vt:lpstr>
      <vt:lpstr>Using the TO_CHAR Function with Dates</vt:lpstr>
      <vt:lpstr>Using the TO_CHAR Function with Numbers</vt:lpstr>
      <vt:lpstr>Using the TO_CHAR Function with Numbers</vt:lpstr>
      <vt:lpstr>Using the TO_NUMBER and TO_DATE Functions </vt:lpstr>
      <vt:lpstr>Using the TO_CHAR and TO_DATE Function  with RR Date Format</vt:lpstr>
      <vt:lpstr>Nesting Functions</vt:lpstr>
      <vt:lpstr>Nesting Functions</vt:lpstr>
      <vt:lpstr>General Functions</vt:lpstr>
      <vt:lpstr>NVL Function</vt:lpstr>
      <vt:lpstr>Using the NVL Function</vt:lpstr>
      <vt:lpstr>Using the NVL2 Function</vt:lpstr>
      <vt:lpstr>Using the NULLIF Function</vt:lpstr>
    </vt:vector>
  </TitlesOfParts>
  <Company>Oracle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&lt;Insert Lesson, Module, or Course Title&gt;</dc:title>
  <dc:subject>OU6</dc:subject>
  <dc:creator>Amitabh James Hans</dc:creator>
  <dc:description>Oracle University Production Services: Graphics Team</dc:description>
  <cp:lastModifiedBy>Admin</cp:lastModifiedBy>
  <cp:revision>253</cp:revision>
  <cp:lastPrinted>2002-03-28T23:57:22Z</cp:lastPrinted>
  <dcterms:created xsi:type="dcterms:W3CDTF">2007-04-19T11:35:17Z</dcterms:created>
  <dcterms:modified xsi:type="dcterms:W3CDTF">2024-07-29T04:12:51Z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ies>
</file>