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5" r:id="rId8"/>
    <p:sldId id="276" r:id="rId9"/>
    <p:sldId id="265" r:id="rId10"/>
    <p:sldId id="266" r:id="rId11"/>
    <p:sldId id="267" r:id="rId12"/>
    <p:sldId id="268" r:id="rId13"/>
    <p:sldId id="269" r:id="rId14"/>
    <p:sldId id="270" r:id="rId15"/>
    <p:sldId id="271" r:id="rId16"/>
    <p:sldId id="272" r:id="rId17"/>
    <p:sldId id="273" r:id="rId18"/>
    <p:sldId id="274" r:id="rId19"/>
    <p:sldId id="277" r:id="rId20"/>
    <p:sldId id="278" r:id="rId21"/>
    <p:sldId id="279" r:id="rId22"/>
    <p:sldId id="290" r:id="rId23"/>
    <p:sldId id="280" r:id="rId24"/>
    <p:sldId id="281" r:id="rId25"/>
    <p:sldId id="282" r:id="rId26"/>
    <p:sldId id="284" r:id="rId27"/>
    <p:sldId id="285" r:id="rId28"/>
    <p:sldId id="286" r:id="rId29"/>
    <p:sldId id="296" r:id="rId30"/>
    <p:sldId id="297" r:id="rId31"/>
    <p:sldId id="298" r:id="rId32"/>
    <p:sldId id="299" r:id="rId33"/>
    <p:sldId id="321" r:id="rId34"/>
    <p:sldId id="322" r:id="rId35"/>
    <p:sldId id="323" r:id="rId36"/>
    <p:sldId id="324" r:id="rId37"/>
    <p:sldId id="325" r:id="rId38"/>
    <p:sldId id="283" r:id="rId39"/>
    <p:sldId id="287" r:id="rId40"/>
    <p:sldId id="288" r:id="rId41"/>
    <p:sldId id="289" r:id="rId42"/>
    <p:sldId id="264" r:id="rId43"/>
    <p:sldId id="308" r:id="rId44"/>
    <p:sldId id="309" r:id="rId45"/>
    <p:sldId id="300" r:id="rId46"/>
    <p:sldId id="301" r:id="rId47"/>
    <p:sldId id="302" r:id="rId48"/>
    <p:sldId id="303" r:id="rId49"/>
    <p:sldId id="304" r:id="rId50"/>
    <p:sldId id="305" r:id="rId51"/>
    <p:sldId id="306" r:id="rId52"/>
    <p:sldId id="307" r:id="rId53"/>
    <p:sldId id="310" r:id="rId54"/>
    <p:sldId id="311" r:id="rId55"/>
    <p:sldId id="312" r:id="rId56"/>
    <p:sldId id="314" r:id="rId57"/>
    <p:sldId id="315" r:id="rId58"/>
    <p:sldId id="316" r:id="rId59"/>
    <p:sldId id="317" r:id="rId60"/>
    <p:sldId id="318" r:id="rId61"/>
    <p:sldId id="319" r:id="rId62"/>
    <p:sldId id="320"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FBFF89-205E-4083-85DF-1EFF4A760C3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3941089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FF89-205E-4083-85DF-1EFF4A760C3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2276099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FF89-205E-4083-85DF-1EFF4A760C3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2109707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74675" y="304800"/>
            <a:ext cx="8001000" cy="12160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667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3438" y="1752600"/>
            <a:ext cx="39243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US"/>
          </a:p>
        </p:txBody>
      </p:sp>
      <p:sp>
        <p:nvSpPr>
          <p:cNvPr id="6" name="Rectangle 7"/>
          <p:cNvSpPr>
            <a:spLocks noGrp="1" noChangeArrowheads="1"/>
          </p:cNvSpPr>
          <p:nvPr>
            <p:ph type="ftr" sz="quarter" idx="11"/>
          </p:nvPr>
        </p:nvSpPr>
        <p:spPr>
          <a:ln/>
        </p:spPr>
        <p:txBody>
          <a:bodyPr/>
          <a:lstStyle>
            <a:lvl1pPr>
              <a:defRPr/>
            </a:lvl1pPr>
          </a:lstStyle>
          <a:p>
            <a:pPr>
              <a:defRPr/>
            </a:pPr>
            <a:endParaRPr lang="en-US"/>
          </a:p>
        </p:txBody>
      </p:sp>
      <p:sp>
        <p:nvSpPr>
          <p:cNvPr id="7" name="Rectangle 8"/>
          <p:cNvSpPr>
            <a:spLocks noGrp="1" noChangeArrowheads="1"/>
          </p:cNvSpPr>
          <p:nvPr>
            <p:ph type="sldNum" sz="quarter" idx="12"/>
          </p:nvPr>
        </p:nvSpPr>
        <p:spPr>
          <a:ln/>
        </p:spPr>
        <p:txBody>
          <a:bodyPr/>
          <a:lstStyle>
            <a:lvl1pPr>
              <a:defRPr/>
            </a:lvl1pPr>
          </a:lstStyle>
          <a:p>
            <a:fld id="{E49B5A9E-8527-4A9B-95A8-2274FA1C8FAB}" type="slidenum">
              <a:rPr lang="en-US" altLang="en-US"/>
              <a:pPr/>
              <a:t>‹#›</a:t>
            </a:fld>
            <a:endParaRPr lang="en-US" altLang="en-US"/>
          </a:p>
        </p:txBody>
      </p:sp>
    </p:spTree>
    <p:extLst>
      <p:ext uri="{BB962C8B-B14F-4D97-AF65-F5344CB8AC3E}">
        <p14:creationId xmlns:p14="http://schemas.microsoft.com/office/powerpoint/2010/main" val="1576033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FBFF89-205E-4083-85DF-1EFF4A760C3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3488176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FBFF89-205E-4083-85DF-1EFF4A760C33}" type="datetimeFigureOut">
              <a:rPr lang="en-US" smtClean="0"/>
              <a:t>11/11/2021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3638061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FBFF89-205E-4083-85DF-1EFF4A760C3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3564225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FBFF89-205E-4083-85DF-1EFF4A760C33}" type="datetimeFigureOut">
              <a:rPr lang="en-US" smtClean="0"/>
              <a:t>11/11/2021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1180168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FBFF89-205E-4083-85DF-1EFF4A760C33}" type="datetimeFigureOut">
              <a:rPr lang="en-US" smtClean="0"/>
              <a:t>11/11/2021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910904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FBFF89-205E-4083-85DF-1EFF4A760C33}" type="datetimeFigureOut">
              <a:rPr lang="en-US" smtClean="0"/>
              <a:t>11/11/2021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164039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BFF89-205E-4083-85DF-1EFF4A760C3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48539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FBFF89-205E-4083-85DF-1EFF4A760C33}" type="datetimeFigureOut">
              <a:rPr lang="en-US" smtClean="0"/>
              <a:t>11/11/2021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468D92-C371-47C2-9E58-C12D36896544}" type="slidenum">
              <a:rPr lang="en-US" smtClean="0"/>
              <a:t>‹#›</a:t>
            </a:fld>
            <a:endParaRPr lang="en-US"/>
          </a:p>
        </p:txBody>
      </p:sp>
    </p:spTree>
    <p:extLst>
      <p:ext uri="{BB962C8B-B14F-4D97-AF65-F5344CB8AC3E}">
        <p14:creationId xmlns:p14="http://schemas.microsoft.com/office/powerpoint/2010/main" val="2726761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FBFF89-205E-4083-85DF-1EFF4A760C33}" type="datetimeFigureOut">
              <a:rPr lang="en-US" smtClean="0"/>
              <a:t>11/11/2021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68D92-C371-47C2-9E58-C12D36896544}" type="slidenum">
              <a:rPr lang="en-US" smtClean="0"/>
              <a:t>‹#›</a:t>
            </a:fld>
            <a:endParaRPr lang="en-US"/>
          </a:p>
        </p:txBody>
      </p:sp>
    </p:spTree>
    <p:extLst>
      <p:ext uri="{BB962C8B-B14F-4D97-AF65-F5344CB8AC3E}">
        <p14:creationId xmlns:p14="http://schemas.microsoft.com/office/powerpoint/2010/main" val="3935207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11500" b="1" u="sng" dirty="0" smtClean="0"/>
              <a:t>PL/SQL </a:t>
            </a:r>
            <a:endParaRPr lang="en-US" sz="11500" b="1" u="sng" dirty="0"/>
          </a:p>
        </p:txBody>
      </p:sp>
    </p:spTree>
    <p:extLst>
      <p:ext uri="{BB962C8B-B14F-4D97-AF65-F5344CB8AC3E}">
        <p14:creationId xmlns:p14="http://schemas.microsoft.com/office/powerpoint/2010/main" val="2474515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and IS NULL Operators</a:t>
            </a:r>
            <a:endParaRPr lang="en-US" dirty="0"/>
          </a:p>
        </p:txBody>
      </p:sp>
      <p:sp>
        <p:nvSpPr>
          <p:cNvPr id="3" name="Content Placeholder 2"/>
          <p:cNvSpPr>
            <a:spLocks noGrp="1"/>
          </p:cNvSpPr>
          <p:nvPr>
            <p:ph idx="1"/>
          </p:nvPr>
        </p:nvSpPr>
        <p:spPr>
          <a:xfrm>
            <a:off x="457200" y="1295400"/>
            <a:ext cx="8229600" cy="5334000"/>
          </a:xfrm>
        </p:spPr>
        <p:txBody>
          <a:bodyPr>
            <a:normAutofit fontScale="55000" lnSpcReduction="20000"/>
          </a:bodyPr>
          <a:lstStyle/>
          <a:p>
            <a:pPr marL="0" indent="0">
              <a:buNone/>
            </a:pPr>
            <a:r>
              <a:rPr lang="en-US" dirty="0"/>
              <a:t>DECLARE</a:t>
            </a:r>
          </a:p>
          <a:p>
            <a:pPr marL="0" indent="0">
              <a:buNone/>
            </a:pPr>
            <a:r>
              <a:rPr lang="en-US" dirty="0" smtClean="0"/>
              <a:t>	letter </a:t>
            </a:r>
            <a:r>
              <a:rPr lang="en-US" dirty="0"/>
              <a:t>varchar2(1) := 'm';</a:t>
            </a:r>
          </a:p>
          <a:p>
            <a:pPr marL="0" indent="0">
              <a:buNone/>
            </a:pPr>
            <a:r>
              <a:rPr lang="en-US" dirty="0"/>
              <a:t>BEGIN</a:t>
            </a:r>
          </a:p>
          <a:p>
            <a:pPr marL="0" indent="0">
              <a:buNone/>
            </a:pPr>
            <a:r>
              <a:rPr lang="en-US" dirty="0" smtClean="0"/>
              <a:t>	IF </a:t>
            </a:r>
            <a:r>
              <a:rPr lang="en-US" dirty="0"/>
              <a:t>(</a:t>
            </a:r>
            <a:r>
              <a:rPr lang="en-US" dirty="0" smtClean="0"/>
              <a:t>letter </a:t>
            </a:r>
            <a:r>
              <a:rPr lang="en-US" dirty="0"/>
              <a:t>in ('a', 'b', 'c')) THEN</a:t>
            </a:r>
          </a:p>
          <a:p>
            <a:pPr marL="0" indent="0">
              <a:buNone/>
            </a:pPr>
            <a:r>
              <a:rPr lang="en-US" dirty="0" smtClean="0"/>
              <a:t>		</a:t>
            </a:r>
            <a:r>
              <a:rPr lang="en-US" dirty="0" err="1" smtClean="0"/>
              <a:t>dbms_output.put_line</a:t>
            </a:r>
            <a:r>
              <a:rPr lang="en-US" dirty="0"/>
              <a:t>('True');</a:t>
            </a:r>
          </a:p>
          <a:p>
            <a:pPr marL="0" indent="0">
              <a:buNone/>
            </a:pPr>
            <a:r>
              <a:rPr lang="en-US" dirty="0" smtClean="0"/>
              <a:t>	ELSE</a:t>
            </a:r>
            <a:endParaRPr lang="en-US" dirty="0"/>
          </a:p>
          <a:p>
            <a:pPr marL="0" indent="0">
              <a:buNone/>
            </a:pPr>
            <a:r>
              <a:rPr lang="en-US" dirty="0" smtClean="0"/>
              <a:t>		</a:t>
            </a:r>
            <a:r>
              <a:rPr lang="en-US" dirty="0" err="1" smtClean="0"/>
              <a:t>dbms_output.put_line</a:t>
            </a:r>
            <a:r>
              <a:rPr lang="en-US" dirty="0"/>
              <a:t>('False');</a:t>
            </a:r>
          </a:p>
          <a:p>
            <a:pPr marL="0" indent="0">
              <a:buNone/>
            </a:pPr>
            <a:r>
              <a:rPr lang="en-US" dirty="0" smtClean="0"/>
              <a:t>	END </a:t>
            </a:r>
            <a:r>
              <a:rPr lang="en-US" dirty="0"/>
              <a:t>IF;</a:t>
            </a:r>
          </a:p>
          <a:p>
            <a:pPr marL="0" indent="0">
              <a:buNone/>
            </a:pPr>
            <a:r>
              <a:rPr lang="en-US" dirty="0" smtClean="0"/>
              <a:t>	IF </a:t>
            </a:r>
            <a:r>
              <a:rPr lang="en-US" dirty="0"/>
              <a:t>(letter in ('m', 'n', 'o')) THEN</a:t>
            </a:r>
          </a:p>
          <a:p>
            <a:pPr marL="0" indent="0">
              <a:buNone/>
            </a:pPr>
            <a:r>
              <a:rPr lang="en-US" dirty="0" smtClean="0"/>
              <a:t>		</a:t>
            </a:r>
            <a:r>
              <a:rPr lang="en-US" dirty="0" err="1" smtClean="0"/>
              <a:t>dbms_output.put_line</a:t>
            </a:r>
            <a:r>
              <a:rPr lang="en-US" dirty="0"/>
              <a:t>('True');</a:t>
            </a:r>
          </a:p>
          <a:p>
            <a:pPr marL="0" indent="0">
              <a:buNone/>
            </a:pPr>
            <a:r>
              <a:rPr lang="en-US" dirty="0" smtClean="0"/>
              <a:t>	ELSE</a:t>
            </a:r>
            <a:endParaRPr lang="en-US" dirty="0"/>
          </a:p>
          <a:p>
            <a:pPr marL="0" indent="0">
              <a:buNone/>
            </a:pPr>
            <a:r>
              <a:rPr lang="en-US" dirty="0" smtClean="0"/>
              <a:t>		</a:t>
            </a:r>
            <a:r>
              <a:rPr lang="en-US" dirty="0" err="1" smtClean="0"/>
              <a:t>dbms_output.put_line</a:t>
            </a:r>
            <a:r>
              <a:rPr lang="en-US" dirty="0"/>
              <a:t>('False');</a:t>
            </a:r>
          </a:p>
          <a:p>
            <a:pPr marL="0" indent="0">
              <a:buNone/>
            </a:pPr>
            <a:r>
              <a:rPr lang="en-US" dirty="0" smtClean="0"/>
              <a:t>	END </a:t>
            </a:r>
            <a:r>
              <a:rPr lang="en-US" dirty="0"/>
              <a:t>IF;</a:t>
            </a:r>
          </a:p>
          <a:p>
            <a:pPr marL="0" indent="0">
              <a:buNone/>
            </a:pPr>
            <a:r>
              <a:rPr lang="en-US" dirty="0" smtClean="0"/>
              <a:t>	IF </a:t>
            </a:r>
            <a:r>
              <a:rPr lang="en-US" dirty="0"/>
              <a:t>(letter is null) THEN</a:t>
            </a:r>
          </a:p>
          <a:p>
            <a:pPr marL="0" indent="0">
              <a:buNone/>
            </a:pPr>
            <a:r>
              <a:rPr lang="en-US" dirty="0" smtClean="0"/>
              <a:t>		</a:t>
            </a:r>
            <a:r>
              <a:rPr lang="en-US" dirty="0" err="1" smtClean="0"/>
              <a:t>dbms_output.put_line</a:t>
            </a:r>
            <a:r>
              <a:rPr lang="en-US" dirty="0"/>
              <a:t>('True');</a:t>
            </a:r>
          </a:p>
          <a:p>
            <a:pPr marL="0" indent="0">
              <a:buNone/>
            </a:pPr>
            <a:r>
              <a:rPr lang="en-US" dirty="0" smtClean="0"/>
              <a:t>	ELSE</a:t>
            </a:r>
            <a:endParaRPr lang="en-US" dirty="0"/>
          </a:p>
          <a:p>
            <a:pPr marL="0" indent="0">
              <a:buNone/>
            </a:pPr>
            <a:r>
              <a:rPr lang="en-US" dirty="0" smtClean="0"/>
              <a:t>		</a:t>
            </a:r>
            <a:r>
              <a:rPr lang="en-US" dirty="0" err="1" smtClean="0"/>
              <a:t>dbms_output.put_line</a:t>
            </a:r>
            <a:r>
              <a:rPr lang="en-US" dirty="0"/>
              <a:t>('False');</a:t>
            </a:r>
          </a:p>
          <a:p>
            <a:pPr marL="0" indent="0">
              <a:buNone/>
            </a:pPr>
            <a:r>
              <a:rPr lang="en-US" dirty="0" smtClean="0"/>
              <a:t>	END </a:t>
            </a:r>
            <a:r>
              <a:rPr lang="en-US" dirty="0"/>
              <a:t>IF;</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2657342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855"/>
            <a:ext cx="8229600" cy="748145"/>
          </a:xfrm>
        </p:spPr>
        <p:txBody>
          <a:bodyPr>
            <a:normAutofit fontScale="90000"/>
          </a:bodyPr>
          <a:lstStyle/>
          <a:p>
            <a:r>
              <a:rPr lang="en-US" dirty="0" smtClean="0"/>
              <a:t>If Clause example</a:t>
            </a:r>
            <a:endParaRPr lang="en-US" dirty="0"/>
          </a:p>
        </p:txBody>
      </p:sp>
      <p:sp>
        <p:nvSpPr>
          <p:cNvPr id="3" name="Content Placeholder 2"/>
          <p:cNvSpPr>
            <a:spLocks noGrp="1"/>
          </p:cNvSpPr>
          <p:nvPr>
            <p:ph idx="1"/>
          </p:nvPr>
        </p:nvSpPr>
        <p:spPr>
          <a:xfrm>
            <a:off x="152400" y="914400"/>
            <a:ext cx="8763000" cy="5638800"/>
          </a:xfrm>
        </p:spPr>
        <p:txBody>
          <a:bodyPr>
            <a:normAutofit/>
          </a:bodyPr>
          <a:lstStyle/>
          <a:p>
            <a:pPr marL="0" indent="0">
              <a:buNone/>
            </a:pPr>
            <a:r>
              <a:rPr lang="en-US" sz="2400" dirty="0"/>
              <a:t>DECLARE</a:t>
            </a:r>
          </a:p>
          <a:p>
            <a:pPr marL="0" indent="0">
              <a:buNone/>
            </a:pPr>
            <a:r>
              <a:rPr lang="en-US" sz="2400" dirty="0" smtClean="0"/>
              <a:t>	</a:t>
            </a:r>
            <a:r>
              <a:rPr lang="en-US" sz="2400" dirty="0" err="1" smtClean="0"/>
              <a:t>c_id</a:t>
            </a:r>
            <a:r>
              <a:rPr lang="en-US" sz="2400" dirty="0" smtClean="0"/>
              <a:t> </a:t>
            </a:r>
            <a:r>
              <a:rPr lang="en-US" sz="2400" dirty="0" err="1"/>
              <a:t>customers.id%type</a:t>
            </a:r>
            <a:r>
              <a:rPr lang="en-US" sz="2400" dirty="0"/>
              <a:t> := 1;</a:t>
            </a:r>
          </a:p>
          <a:p>
            <a:pPr marL="0" indent="0">
              <a:buNone/>
            </a:pPr>
            <a:r>
              <a:rPr lang="en-US" sz="2400" dirty="0" smtClean="0"/>
              <a:t>	</a:t>
            </a:r>
            <a:r>
              <a:rPr lang="en-US" sz="2400" dirty="0" err="1" smtClean="0"/>
              <a:t>c_sal</a:t>
            </a:r>
            <a:r>
              <a:rPr lang="en-US" sz="2400" dirty="0" smtClean="0"/>
              <a:t> </a:t>
            </a:r>
            <a:r>
              <a:rPr lang="en-US" sz="2400" dirty="0" err="1"/>
              <a:t>customers.salary%type</a:t>
            </a:r>
            <a:r>
              <a:rPr lang="en-US" sz="2400" dirty="0"/>
              <a:t>;</a:t>
            </a:r>
          </a:p>
          <a:p>
            <a:pPr marL="0" indent="0">
              <a:buNone/>
            </a:pPr>
            <a:r>
              <a:rPr lang="en-US" sz="2400" dirty="0"/>
              <a:t>BEGIN</a:t>
            </a:r>
          </a:p>
          <a:p>
            <a:pPr marL="0" indent="0">
              <a:buNone/>
            </a:pPr>
            <a:r>
              <a:rPr lang="en-US" sz="2400" dirty="0" smtClean="0"/>
              <a:t>	SELECT </a:t>
            </a:r>
            <a:r>
              <a:rPr lang="en-US" sz="2400" dirty="0"/>
              <a:t>salary </a:t>
            </a:r>
            <a:r>
              <a:rPr lang="en-US" sz="2400" dirty="0" smtClean="0"/>
              <a:t>INTO </a:t>
            </a:r>
            <a:r>
              <a:rPr lang="en-US" sz="2400" dirty="0" err="1" smtClean="0"/>
              <a:t>c_sal</a:t>
            </a:r>
            <a:r>
              <a:rPr lang="en-US" sz="2400" dirty="0" smtClean="0"/>
              <a:t> FROM customers WHERE </a:t>
            </a:r>
            <a:r>
              <a:rPr lang="en-US" sz="2400" dirty="0"/>
              <a:t>id = </a:t>
            </a:r>
            <a:r>
              <a:rPr lang="en-US" sz="2400" dirty="0" err="1"/>
              <a:t>c_id</a:t>
            </a:r>
            <a:r>
              <a:rPr lang="en-US" sz="2400" dirty="0"/>
              <a:t>;</a:t>
            </a:r>
          </a:p>
          <a:p>
            <a:pPr marL="0" indent="0">
              <a:buNone/>
            </a:pPr>
            <a:r>
              <a:rPr lang="en-US" sz="2400" dirty="0" smtClean="0"/>
              <a:t>	IF </a:t>
            </a:r>
            <a:r>
              <a:rPr lang="en-US" sz="2400" dirty="0"/>
              <a:t>(</a:t>
            </a:r>
            <a:r>
              <a:rPr lang="en-US" sz="2400" dirty="0" err="1"/>
              <a:t>c_sal</a:t>
            </a:r>
            <a:r>
              <a:rPr lang="en-US" sz="2400" dirty="0"/>
              <a:t> &lt;= 2000) </a:t>
            </a:r>
            <a:r>
              <a:rPr lang="en-US" sz="2400" dirty="0" smtClean="0"/>
              <a:t>THEN</a:t>
            </a:r>
            <a:endParaRPr lang="en-US" sz="2400" dirty="0"/>
          </a:p>
          <a:p>
            <a:pPr marL="0" indent="0">
              <a:buNone/>
            </a:pPr>
            <a:r>
              <a:rPr lang="en-US" sz="2400" dirty="0" smtClean="0"/>
              <a:t>		UPDATE </a:t>
            </a:r>
            <a:r>
              <a:rPr lang="en-US" sz="2400" dirty="0"/>
              <a:t>customers </a:t>
            </a:r>
            <a:r>
              <a:rPr lang="en-US" sz="2400" dirty="0" smtClean="0"/>
              <a:t>SET </a:t>
            </a:r>
            <a:r>
              <a:rPr lang="en-US" sz="2400" dirty="0"/>
              <a:t>salary = salary + 1000</a:t>
            </a:r>
          </a:p>
          <a:p>
            <a:pPr marL="0" indent="0">
              <a:buNone/>
            </a:pPr>
            <a:r>
              <a:rPr lang="en-US" sz="2400" dirty="0" smtClean="0"/>
              <a:t>		WHERE </a:t>
            </a:r>
            <a:r>
              <a:rPr lang="en-US" sz="2400" dirty="0"/>
              <a:t>id = </a:t>
            </a:r>
            <a:r>
              <a:rPr lang="en-US" sz="2400" dirty="0" err="1"/>
              <a:t>c_id</a:t>
            </a:r>
            <a:r>
              <a:rPr lang="en-US" sz="2400" dirty="0"/>
              <a:t>;</a:t>
            </a:r>
          </a:p>
          <a:p>
            <a:pPr marL="0" indent="0">
              <a:buNone/>
            </a:pPr>
            <a:r>
              <a:rPr lang="en-US" sz="2400" dirty="0" smtClean="0"/>
              <a:t>		</a:t>
            </a:r>
            <a:r>
              <a:rPr lang="en-US" sz="2400" dirty="0" err="1" smtClean="0"/>
              <a:t>dbms_output.put_line</a:t>
            </a:r>
            <a:r>
              <a:rPr lang="en-US" sz="2400" dirty="0" smtClean="0"/>
              <a:t> </a:t>
            </a:r>
            <a:r>
              <a:rPr lang="en-US" sz="2400" dirty="0"/>
              <a:t>('Salary updated');</a:t>
            </a:r>
          </a:p>
          <a:p>
            <a:pPr marL="0" indent="0">
              <a:buNone/>
            </a:pPr>
            <a:r>
              <a:rPr lang="en-US" sz="2400" dirty="0" smtClean="0"/>
              <a:t>	END </a:t>
            </a:r>
            <a:r>
              <a:rPr lang="en-US" sz="2400" dirty="0"/>
              <a:t>IF;</a:t>
            </a:r>
          </a:p>
          <a:p>
            <a:pPr marL="0" indent="0">
              <a:buNone/>
            </a:pPr>
            <a:r>
              <a:rPr lang="en-US" sz="2400" dirty="0"/>
              <a:t>END;</a:t>
            </a:r>
          </a:p>
          <a:p>
            <a:pPr marL="0" indent="0">
              <a:buNone/>
            </a:pPr>
            <a:endParaRPr lang="en-US" sz="2400" dirty="0"/>
          </a:p>
        </p:txBody>
      </p:sp>
    </p:spTree>
    <p:extLst>
      <p:ext uri="{BB962C8B-B14F-4D97-AF65-F5344CB8AC3E}">
        <p14:creationId xmlns:p14="http://schemas.microsoft.com/office/powerpoint/2010/main" val="2665432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1020762"/>
          </a:xfrm>
        </p:spPr>
        <p:txBody>
          <a:bodyPr/>
          <a:lstStyle/>
          <a:p>
            <a:r>
              <a:rPr lang="en-US" dirty="0" err="1" smtClean="0"/>
              <a:t>Elseif</a:t>
            </a:r>
            <a:r>
              <a:rPr lang="en-US" dirty="0" smtClean="0"/>
              <a:t> Ladder</a:t>
            </a:r>
            <a:endParaRPr lang="en-US" dirty="0"/>
          </a:p>
        </p:txBody>
      </p:sp>
      <p:sp>
        <p:nvSpPr>
          <p:cNvPr id="3" name="Content Placeholder 2"/>
          <p:cNvSpPr>
            <a:spLocks noGrp="1"/>
          </p:cNvSpPr>
          <p:nvPr>
            <p:ph idx="1"/>
          </p:nvPr>
        </p:nvSpPr>
        <p:spPr>
          <a:xfrm>
            <a:off x="457200" y="990600"/>
            <a:ext cx="8229600" cy="5486400"/>
          </a:xfrm>
        </p:spPr>
        <p:txBody>
          <a:bodyPr>
            <a:normAutofit fontScale="70000" lnSpcReduction="20000"/>
          </a:bodyPr>
          <a:lstStyle/>
          <a:p>
            <a:pPr marL="0" indent="0">
              <a:buNone/>
            </a:pPr>
            <a:r>
              <a:rPr lang="en-US" dirty="0"/>
              <a:t>DECLARE</a:t>
            </a:r>
          </a:p>
          <a:p>
            <a:pPr marL="0" indent="0">
              <a:buNone/>
            </a:pPr>
            <a:r>
              <a:rPr lang="en-US" dirty="0" smtClean="0"/>
              <a:t>	a </a:t>
            </a:r>
            <a:r>
              <a:rPr lang="en-US" dirty="0"/>
              <a:t>number(3) := 100;</a:t>
            </a:r>
          </a:p>
          <a:p>
            <a:pPr marL="0" indent="0">
              <a:buNone/>
            </a:pPr>
            <a:r>
              <a:rPr lang="en-US" dirty="0"/>
              <a:t>BEGIN</a:t>
            </a:r>
          </a:p>
          <a:p>
            <a:pPr marL="0" indent="0">
              <a:buNone/>
            </a:pPr>
            <a:r>
              <a:rPr lang="en-US" dirty="0" smtClean="0"/>
              <a:t>	IF </a:t>
            </a:r>
            <a:r>
              <a:rPr lang="en-US" dirty="0"/>
              <a:t>( a = 10 ) THEN</a:t>
            </a:r>
          </a:p>
          <a:p>
            <a:pPr marL="0" indent="0">
              <a:buNone/>
            </a:pPr>
            <a:r>
              <a:rPr lang="en-US" dirty="0" smtClean="0"/>
              <a:t>		</a:t>
            </a:r>
            <a:r>
              <a:rPr lang="en-US" dirty="0" err="1" smtClean="0"/>
              <a:t>dbms_output.put_line</a:t>
            </a:r>
            <a:r>
              <a:rPr lang="en-US" dirty="0"/>
              <a:t>('Value of a is 10' );</a:t>
            </a:r>
          </a:p>
          <a:p>
            <a:pPr marL="0" indent="0">
              <a:buNone/>
            </a:pPr>
            <a:r>
              <a:rPr lang="en-US" dirty="0" smtClean="0"/>
              <a:t>	ELSIF </a:t>
            </a:r>
            <a:r>
              <a:rPr lang="en-US" dirty="0"/>
              <a:t>( a = 20 ) THEN</a:t>
            </a:r>
          </a:p>
          <a:p>
            <a:pPr marL="0" indent="0">
              <a:buNone/>
            </a:pPr>
            <a:r>
              <a:rPr lang="en-US" dirty="0" smtClean="0"/>
              <a:t>		</a:t>
            </a:r>
            <a:r>
              <a:rPr lang="en-US" dirty="0" err="1" smtClean="0"/>
              <a:t>dbms_output.put_line</a:t>
            </a:r>
            <a:r>
              <a:rPr lang="en-US" dirty="0"/>
              <a:t>('Value of a is 20' );</a:t>
            </a:r>
          </a:p>
          <a:p>
            <a:pPr marL="0" indent="0">
              <a:buNone/>
            </a:pPr>
            <a:r>
              <a:rPr lang="en-US" dirty="0" smtClean="0"/>
              <a:t>	ELSIF </a:t>
            </a:r>
            <a:r>
              <a:rPr lang="en-US" dirty="0"/>
              <a:t>( a = 30 ) THEN</a:t>
            </a:r>
          </a:p>
          <a:p>
            <a:pPr marL="0" indent="0">
              <a:buNone/>
            </a:pPr>
            <a:r>
              <a:rPr lang="en-US" dirty="0" smtClean="0"/>
              <a:t>		</a:t>
            </a:r>
            <a:r>
              <a:rPr lang="en-US" dirty="0" err="1" smtClean="0"/>
              <a:t>dbms_output.put_line</a:t>
            </a:r>
            <a:r>
              <a:rPr lang="en-US" dirty="0"/>
              <a:t>('Value of a is 30' );</a:t>
            </a:r>
          </a:p>
          <a:p>
            <a:pPr marL="0" indent="0">
              <a:buNone/>
            </a:pPr>
            <a:r>
              <a:rPr lang="en-US" dirty="0" smtClean="0"/>
              <a:t>	ELSE</a:t>
            </a:r>
            <a:endParaRPr lang="en-US" dirty="0"/>
          </a:p>
          <a:p>
            <a:pPr marL="0" indent="0">
              <a:buNone/>
            </a:pPr>
            <a:r>
              <a:rPr lang="en-US" dirty="0" smtClean="0"/>
              <a:t>		</a:t>
            </a:r>
            <a:r>
              <a:rPr lang="en-US" dirty="0" err="1" smtClean="0"/>
              <a:t>dbms_output.put_line</a:t>
            </a:r>
            <a:r>
              <a:rPr lang="en-US" dirty="0"/>
              <a:t>('None of the values is </a:t>
            </a:r>
            <a:r>
              <a:rPr lang="en-US" dirty="0" smtClean="0"/>
              <a:t>			matching</a:t>
            </a:r>
            <a:r>
              <a:rPr lang="en-US" dirty="0"/>
              <a:t>');</a:t>
            </a:r>
          </a:p>
          <a:p>
            <a:pPr marL="0" indent="0">
              <a:buNone/>
            </a:pPr>
            <a:r>
              <a:rPr lang="en-US" dirty="0" smtClean="0"/>
              <a:t>	END </a:t>
            </a:r>
            <a:r>
              <a:rPr lang="en-US" dirty="0"/>
              <a:t>IF;</a:t>
            </a:r>
          </a:p>
          <a:p>
            <a:pPr marL="0" indent="0">
              <a:buNone/>
            </a:pPr>
            <a:r>
              <a:rPr lang="en-US" dirty="0" smtClean="0"/>
              <a:t>	</a:t>
            </a:r>
            <a:r>
              <a:rPr lang="en-US" dirty="0" err="1" smtClean="0"/>
              <a:t>dbms_output.put_line</a:t>
            </a:r>
            <a:r>
              <a:rPr lang="en-US" dirty="0"/>
              <a:t>('Exact value of a is: '|| a ); </a:t>
            </a:r>
          </a:p>
          <a:p>
            <a:pPr marL="0" indent="0">
              <a:buNone/>
            </a:pPr>
            <a:r>
              <a:rPr lang="en-US" dirty="0"/>
              <a:t>END;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7545566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13855"/>
            <a:ext cx="8229600" cy="976745"/>
          </a:xfrm>
        </p:spPr>
        <p:txBody>
          <a:bodyPr/>
          <a:lstStyle/>
          <a:p>
            <a:r>
              <a:rPr lang="en-US" dirty="0" smtClean="0"/>
              <a:t>CASE Statement</a:t>
            </a:r>
            <a:endParaRPr lang="en-US" dirty="0"/>
          </a:p>
        </p:txBody>
      </p:sp>
      <p:sp>
        <p:nvSpPr>
          <p:cNvPr id="3" name="Content Placeholder 2"/>
          <p:cNvSpPr>
            <a:spLocks noGrp="1"/>
          </p:cNvSpPr>
          <p:nvPr>
            <p:ph idx="1"/>
          </p:nvPr>
        </p:nvSpPr>
        <p:spPr>
          <a:xfrm>
            <a:off x="152400" y="990600"/>
            <a:ext cx="8839200" cy="5135563"/>
          </a:xfrm>
        </p:spPr>
        <p:txBody>
          <a:bodyPr>
            <a:normAutofit fontScale="70000" lnSpcReduction="20000"/>
          </a:bodyPr>
          <a:lstStyle/>
          <a:p>
            <a:pPr marL="0" indent="0">
              <a:buNone/>
            </a:pPr>
            <a:r>
              <a:rPr lang="en-US" dirty="0"/>
              <a:t>DECLARE</a:t>
            </a:r>
          </a:p>
          <a:p>
            <a:pPr marL="0" indent="0">
              <a:buNone/>
            </a:pPr>
            <a:r>
              <a:rPr lang="en-US" dirty="0" smtClean="0"/>
              <a:t>	grade </a:t>
            </a:r>
            <a:r>
              <a:rPr lang="en-US" dirty="0"/>
              <a:t>char(1) := 'A';</a:t>
            </a:r>
          </a:p>
          <a:p>
            <a:pPr marL="0" indent="0">
              <a:buNone/>
            </a:pPr>
            <a:r>
              <a:rPr lang="en-US" dirty="0"/>
              <a:t>BEGIN</a:t>
            </a:r>
          </a:p>
          <a:p>
            <a:pPr marL="0" indent="0">
              <a:buNone/>
            </a:pPr>
            <a:r>
              <a:rPr lang="en-US" dirty="0" smtClean="0"/>
              <a:t>	CASE </a:t>
            </a:r>
            <a:r>
              <a:rPr lang="en-US" dirty="0"/>
              <a:t>grade</a:t>
            </a:r>
          </a:p>
          <a:p>
            <a:pPr marL="0" indent="0">
              <a:buNone/>
            </a:pPr>
            <a:r>
              <a:rPr lang="en-US" dirty="0" smtClean="0"/>
              <a:t>		when </a:t>
            </a:r>
            <a:r>
              <a:rPr lang="en-US" dirty="0"/>
              <a:t>'A' then </a:t>
            </a:r>
            <a:r>
              <a:rPr lang="en-US" dirty="0" err="1"/>
              <a:t>dbms_output.put_line</a:t>
            </a:r>
            <a:r>
              <a:rPr lang="en-US" dirty="0"/>
              <a:t>('Excellent');</a:t>
            </a:r>
          </a:p>
          <a:p>
            <a:pPr marL="0" indent="0">
              <a:buNone/>
            </a:pPr>
            <a:r>
              <a:rPr lang="en-US" dirty="0" smtClean="0"/>
              <a:t>		when </a:t>
            </a:r>
            <a:r>
              <a:rPr lang="en-US" dirty="0"/>
              <a:t>'B' </a:t>
            </a:r>
            <a:r>
              <a:rPr lang="en-US" dirty="0" smtClean="0"/>
              <a:t>then </a:t>
            </a:r>
            <a:r>
              <a:rPr lang="en-US" dirty="0" err="1"/>
              <a:t>dbms_output.put_line</a:t>
            </a:r>
            <a:r>
              <a:rPr lang="en-US" dirty="0"/>
              <a:t>('Very good');</a:t>
            </a:r>
          </a:p>
          <a:p>
            <a:pPr marL="0" indent="0">
              <a:buNone/>
            </a:pPr>
            <a:r>
              <a:rPr lang="en-US" dirty="0" smtClean="0"/>
              <a:t>		when </a:t>
            </a:r>
            <a:r>
              <a:rPr lang="en-US" dirty="0"/>
              <a:t>'C' then </a:t>
            </a:r>
            <a:r>
              <a:rPr lang="en-US" dirty="0" err="1"/>
              <a:t>dbms_output.put_line</a:t>
            </a:r>
            <a:r>
              <a:rPr lang="en-US" dirty="0"/>
              <a:t>('Well done');</a:t>
            </a:r>
          </a:p>
          <a:p>
            <a:pPr marL="0" indent="0">
              <a:buNone/>
            </a:pPr>
            <a:r>
              <a:rPr lang="en-US" dirty="0" smtClean="0"/>
              <a:t>		when </a:t>
            </a:r>
            <a:r>
              <a:rPr lang="en-US" dirty="0"/>
              <a:t>'D' then </a:t>
            </a:r>
            <a:r>
              <a:rPr lang="en-US" dirty="0" err="1"/>
              <a:t>dbms_output.put_line</a:t>
            </a:r>
            <a:r>
              <a:rPr lang="en-US" dirty="0"/>
              <a:t>('You passed');</a:t>
            </a:r>
          </a:p>
          <a:p>
            <a:pPr marL="0" indent="0">
              <a:buNone/>
            </a:pPr>
            <a:r>
              <a:rPr lang="en-US" dirty="0" smtClean="0"/>
              <a:t>		when </a:t>
            </a:r>
            <a:r>
              <a:rPr lang="en-US" dirty="0"/>
              <a:t>'F' then </a:t>
            </a:r>
            <a:r>
              <a:rPr lang="en-US" dirty="0" err="1"/>
              <a:t>dbms_output.put_line</a:t>
            </a:r>
            <a:r>
              <a:rPr lang="en-US" dirty="0"/>
              <a:t>('Better try </a:t>
            </a:r>
            <a:r>
              <a:rPr lang="en-US" dirty="0" smtClean="0"/>
              <a:t>again</a:t>
            </a:r>
            <a:r>
              <a:rPr lang="en-US" dirty="0"/>
              <a:t>');</a:t>
            </a:r>
          </a:p>
          <a:p>
            <a:pPr marL="0" indent="0">
              <a:buNone/>
            </a:pPr>
            <a:r>
              <a:rPr lang="en-US" dirty="0" smtClean="0"/>
              <a:t>	else </a:t>
            </a:r>
          </a:p>
          <a:p>
            <a:pPr marL="0" indent="0">
              <a:buNone/>
            </a:pPr>
            <a:r>
              <a:rPr lang="en-US" dirty="0" smtClean="0"/>
              <a:t>	</a:t>
            </a:r>
            <a:r>
              <a:rPr lang="en-US" dirty="0"/>
              <a:t>	</a:t>
            </a:r>
            <a:r>
              <a:rPr lang="en-US" dirty="0" err="1" smtClean="0"/>
              <a:t>dbms_output.put_line</a:t>
            </a:r>
            <a:r>
              <a:rPr lang="en-US" dirty="0"/>
              <a:t>('No such </a:t>
            </a:r>
            <a:r>
              <a:rPr lang="en-US" dirty="0" smtClean="0"/>
              <a:t>grade</a:t>
            </a:r>
            <a:r>
              <a:rPr lang="en-US" dirty="0"/>
              <a:t>');</a:t>
            </a:r>
          </a:p>
          <a:p>
            <a:pPr marL="0" indent="0">
              <a:buNone/>
            </a:pPr>
            <a:r>
              <a:rPr lang="en-US" dirty="0" smtClean="0"/>
              <a:t>	END </a:t>
            </a:r>
            <a:r>
              <a:rPr lang="en-US" dirty="0"/>
              <a:t>CASE;</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5022010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r>
              <a:rPr lang="en-US" dirty="0" smtClean="0"/>
              <a:t>Basic Looping</a:t>
            </a:r>
            <a:endParaRPr lang="en-US" dirty="0"/>
          </a:p>
        </p:txBody>
      </p:sp>
      <p:sp>
        <p:nvSpPr>
          <p:cNvPr id="3" name="Content Placeholder 2"/>
          <p:cNvSpPr>
            <a:spLocks noGrp="1"/>
          </p:cNvSpPr>
          <p:nvPr>
            <p:ph idx="1"/>
          </p:nvPr>
        </p:nvSpPr>
        <p:spPr>
          <a:xfrm>
            <a:off x="457200" y="914400"/>
            <a:ext cx="8305800" cy="5211763"/>
          </a:xfrm>
        </p:spPr>
        <p:txBody>
          <a:bodyPr>
            <a:normAutofit fontScale="70000" lnSpcReduction="20000"/>
          </a:bodyPr>
          <a:lstStyle/>
          <a:p>
            <a:pPr marL="0" indent="0">
              <a:buNone/>
            </a:pPr>
            <a:r>
              <a:rPr lang="en-US" dirty="0"/>
              <a:t>DECLARE</a:t>
            </a:r>
          </a:p>
          <a:p>
            <a:pPr marL="0" indent="0">
              <a:buNone/>
            </a:pPr>
            <a:r>
              <a:rPr lang="en-US" dirty="0" smtClean="0"/>
              <a:t>	x </a:t>
            </a:r>
            <a:r>
              <a:rPr lang="en-US" dirty="0"/>
              <a:t>number := 10;</a:t>
            </a:r>
          </a:p>
          <a:p>
            <a:pPr marL="0" indent="0">
              <a:buNone/>
            </a:pPr>
            <a:r>
              <a:rPr lang="en-US" dirty="0"/>
              <a:t>BEGIN</a:t>
            </a:r>
          </a:p>
          <a:p>
            <a:pPr marL="0" indent="0">
              <a:buNone/>
            </a:pPr>
            <a:r>
              <a:rPr lang="en-US" dirty="0" smtClean="0"/>
              <a:t>	LOOP</a:t>
            </a:r>
            <a:endParaRPr lang="en-US" dirty="0"/>
          </a:p>
          <a:p>
            <a:pPr marL="0" indent="0">
              <a:buNone/>
            </a:pPr>
            <a:r>
              <a:rPr lang="en-US" dirty="0" smtClean="0"/>
              <a:t>		</a:t>
            </a:r>
            <a:r>
              <a:rPr lang="en-US" dirty="0" err="1" smtClean="0"/>
              <a:t>dbms_output.put_line</a:t>
            </a:r>
            <a:r>
              <a:rPr lang="en-US" dirty="0" smtClean="0"/>
              <a:t>(x</a:t>
            </a:r>
            <a:r>
              <a:rPr lang="en-US" dirty="0"/>
              <a:t>);</a:t>
            </a:r>
          </a:p>
          <a:p>
            <a:pPr marL="0" indent="0">
              <a:buNone/>
            </a:pPr>
            <a:r>
              <a:rPr lang="en-US" dirty="0" smtClean="0"/>
              <a:t>		x </a:t>
            </a:r>
            <a:r>
              <a:rPr lang="en-US" dirty="0"/>
              <a:t>:= x + 10;</a:t>
            </a:r>
          </a:p>
          <a:p>
            <a:pPr marL="0" indent="0">
              <a:buNone/>
            </a:pPr>
            <a:r>
              <a:rPr lang="en-US" dirty="0" smtClean="0"/>
              <a:t>		IF </a:t>
            </a:r>
            <a:r>
              <a:rPr lang="en-US" dirty="0"/>
              <a:t>x &gt; 50 THEN</a:t>
            </a:r>
          </a:p>
          <a:p>
            <a:pPr marL="0" indent="0">
              <a:buNone/>
            </a:pPr>
            <a:r>
              <a:rPr lang="en-US" dirty="0" smtClean="0"/>
              <a:t>			exit</a:t>
            </a:r>
            <a:r>
              <a:rPr lang="en-US" dirty="0"/>
              <a:t>;</a:t>
            </a:r>
          </a:p>
          <a:p>
            <a:pPr marL="0" indent="0">
              <a:buNone/>
            </a:pPr>
            <a:r>
              <a:rPr lang="en-US" dirty="0" smtClean="0"/>
              <a:t>		END </a:t>
            </a:r>
            <a:r>
              <a:rPr lang="en-US" dirty="0"/>
              <a:t>IF;</a:t>
            </a:r>
          </a:p>
          <a:p>
            <a:pPr marL="0" indent="0">
              <a:buNone/>
            </a:pPr>
            <a:r>
              <a:rPr lang="en-US" dirty="0" smtClean="0"/>
              <a:t>	END </a:t>
            </a:r>
            <a:r>
              <a:rPr lang="en-US" dirty="0"/>
              <a:t>LOOP;</a:t>
            </a:r>
          </a:p>
          <a:p>
            <a:pPr marL="0" indent="0">
              <a:buNone/>
            </a:pPr>
            <a:endParaRPr lang="en-US" dirty="0"/>
          </a:p>
          <a:p>
            <a:pPr marL="0" indent="0">
              <a:buNone/>
            </a:pPr>
            <a:r>
              <a:rPr lang="en-US" dirty="0" err="1" smtClean="0"/>
              <a:t>dbms_output.put_line</a:t>
            </a:r>
            <a:r>
              <a:rPr lang="en-US" dirty="0"/>
              <a:t>('After Exit x is: ' || x);</a:t>
            </a:r>
          </a:p>
          <a:p>
            <a:pPr marL="0" indent="0">
              <a:buNone/>
            </a:pPr>
            <a:r>
              <a:rPr lang="en-US" dirty="0"/>
              <a:t>END</a:t>
            </a:r>
            <a:r>
              <a:rPr lang="en-US" dirty="0" smtClean="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5785968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r>
              <a:rPr lang="en-US" dirty="0" smtClean="0"/>
              <a:t>EXIT WHEN</a:t>
            </a:r>
            <a:endParaRPr lang="en-US" dirty="0"/>
          </a:p>
        </p:txBody>
      </p:sp>
      <p:sp>
        <p:nvSpPr>
          <p:cNvPr id="3" name="Content Placeholder 2"/>
          <p:cNvSpPr>
            <a:spLocks noGrp="1"/>
          </p:cNvSpPr>
          <p:nvPr>
            <p:ph idx="1"/>
          </p:nvPr>
        </p:nvSpPr>
        <p:spPr>
          <a:xfrm>
            <a:off x="152400" y="990600"/>
            <a:ext cx="8534400" cy="5486400"/>
          </a:xfrm>
        </p:spPr>
        <p:txBody>
          <a:bodyPr>
            <a:noAutofit/>
          </a:bodyPr>
          <a:lstStyle/>
          <a:p>
            <a:pPr marL="0" indent="0">
              <a:buNone/>
            </a:pPr>
            <a:r>
              <a:rPr lang="en-US" sz="2800" dirty="0"/>
              <a:t>DECLARE</a:t>
            </a:r>
          </a:p>
          <a:p>
            <a:pPr marL="0" indent="0">
              <a:buNone/>
            </a:pPr>
            <a:r>
              <a:rPr lang="en-US" sz="2800" dirty="0" smtClean="0"/>
              <a:t>	x </a:t>
            </a:r>
            <a:r>
              <a:rPr lang="en-US" sz="2800" dirty="0"/>
              <a:t>number := 10;</a:t>
            </a:r>
          </a:p>
          <a:p>
            <a:pPr marL="0" indent="0">
              <a:buNone/>
            </a:pPr>
            <a:r>
              <a:rPr lang="en-US" sz="2800" dirty="0"/>
              <a:t>BEGIN</a:t>
            </a:r>
          </a:p>
          <a:p>
            <a:pPr marL="0" indent="0">
              <a:buNone/>
            </a:pPr>
            <a:r>
              <a:rPr lang="en-US" sz="2800" dirty="0" smtClean="0"/>
              <a:t>	LOOP</a:t>
            </a:r>
            <a:endParaRPr lang="en-US" sz="2800" dirty="0"/>
          </a:p>
          <a:p>
            <a:pPr marL="0" indent="0">
              <a:buNone/>
            </a:pPr>
            <a:r>
              <a:rPr lang="en-US" sz="2800" dirty="0" smtClean="0"/>
              <a:t>		</a:t>
            </a:r>
            <a:r>
              <a:rPr lang="en-US" sz="2800" dirty="0" err="1" smtClean="0"/>
              <a:t>dbms_output.put_line</a:t>
            </a:r>
            <a:r>
              <a:rPr lang="en-US" sz="2800" dirty="0" smtClean="0"/>
              <a:t>(x</a:t>
            </a:r>
            <a:r>
              <a:rPr lang="en-US" sz="2800" dirty="0"/>
              <a:t>);</a:t>
            </a:r>
          </a:p>
          <a:p>
            <a:pPr marL="0" indent="0">
              <a:buNone/>
            </a:pPr>
            <a:r>
              <a:rPr lang="en-US" sz="2800" dirty="0" smtClean="0"/>
              <a:t>		x </a:t>
            </a:r>
            <a:r>
              <a:rPr lang="en-US" sz="2800" dirty="0"/>
              <a:t>:= x + 10;</a:t>
            </a:r>
          </a:p>
          <a:p>
            <a:pPr marL="0" indent="0">
              <a:buNone/>
            </a:pPr>
            <a:r>
              <a:rPr lang="en-US" sz="2800" dirty="0" smtClean="0"/>
              <a:t>		exit </a:t>
            </a:r>
            <a:r>
              <a:rPr lang="en-US" sz="2800" dirty="0"/>
              <a:t>WHEN x &gt; 50;</a:t>
            </a:r>
          </a:p>
          <a:p>
            <a:pPr marL="0" indent="0">
              <a:buNone/>
            </a:pPr>
            <a:r>
              <a:rPr lang="en-US" sz="2800" dirty="0" smtClean="0"/>
              <a:t>	END </a:t>
            </a:r>
            <a:r>
              <a:rPr lang="en-US" sz="2800" dirty="0"/>
              <a:t>LOOP</a:t>
            </a:r>
            <a:r>
              <a:rPr lang="en-US" sz="2800" dirty="0" smtClean="0"/>
              <a:t>;</a:t>
            </a:r>
            <a:endParaRPr lang="en-US" sz="2800" dirty="0"/>
          </a:p>
          <a:p>
            <a:pPr marL="0" indent="0">
              <a:buNone/>
            </a:pPr>
            <a:r>
              <a:rPr lang="en-US" sz="2800" dirty="0" err="1" smtClean="0"/>
              <a:t>dbms_output.put_line</a:t>
            </a:r>
            <a:r>
              <a:rPr lang="en-US" sz="2800" dirty="0"/>
              <a:t>('After Exit x is: ' || x);</a:t>
            </a:r>
          </a:p>
          <a:p>
            <a:pPr marL="0" indent="0">
              <a:buNone/>
            </a:pPr>
            <a:r>
              <a:rPr lang="en-US" sz="2800" dirty="0"/>
              <a:t>END;</a:t>
            </a:r>
          </a:p>
          <a:p>
            <a:pPr marL="0" indent="0">
              <a:buNone/>
            </a:pPr>
            <a:r>
              <a:rPr lang="en-US" sz="2800" dirty="0"/>
              <a:t>/</a:t>
            </a:r>
          </a:p>
          <a:p>
            <a:pPr marL="0" indent="0">
              <a:buNone/>
            </a:pPr>
            <a:endParaRPr lang="en-US" sz="2800" dirty="0"/>
          </a:p>
        </p:txBody>
      </p:sp>
    </p:spTree>
    <p:extLst>
      <p:ext uri="{BB962C8B-B14F-4D97-AF65-F5344CB8AC3E}">
        <p14:creationId xmlns:p14="http://schemas.microsoft.com/office/powerpoint/2010/main" val="3055867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 Loop</a:t>
            </a:r>
            <a:endParaRPr lang="en-US" dirty="0"/>
          </a:p>
        </p:txBody>
      </p:sp>
      <p:sp>
        <p:nvSpPr>
          <p:cNvPr id="3" name="Content Placeholder 2"/>
          <p:cNvSpPr>
            <a:spLocks noGrp="1"/>
          </p:cNvSpPr>
          <p:nvPr>
            <p:ph idx="1"/>
          </p:nvPr>
        </p:nvSpPr>
        <p:spPr>
          <a:xfrm>
            <a:off x="228600" y="1600200"/>
            <a:ext cx="8763000" cy="4525963"/>
          </a:xfrm>
        </p:spPr>
        <p:txBody>
          <a:bodyPr>
            <a:normAutofit fontScale="92500" lnSpcReduction="20000"/>
          </a:bodyPr>
          <a:lstStyle/>
          <a:p>
            <a:pPr marL="0" indent="0">
              <a:buNone/>
            </a:pPr>
            <a:r>
              <a:rPr lang="en-US" dirty="0"/>
              <a:t>DECLARE</a:t>
            </a:r>
          </a:p>
          <a:p>
            <a:pPr marL="0" indent="0">
              <a:buNone/>
            </a:pPr>
            <a:r>
              <a:rPr lang="en-US" dirty="0" smtClean="0"/>
              <a:t>	a </a:t>
            </a:r>
            <a:r>
              <a:rPr lang="en-US" dirty="0"/>
              <a:t>number(2) := 10;</a:t>
            </a:r>
          </a:p>
          <a:p>
            <a:pPr marL="0" indent="0">
              <a:buNone/>
            </a:pPr>
            <a:r>
              <a:rPr lang="en-US" dirty="0"/>
              <a:t>BEGIN</a:t>
            </a:r>
          </a:p>
          <a:p>
            <a:pPr marL="0" indent="0">
              <a:buNone/>
            </a:pPr>
            <a:r>
              <a:rPr lang="en-US" dirty="0" smtClean="0"/>
              <a:t>	WHILE </a:t>
            </a:r>
            <a:r>
              <a:rPr lang="en-US" dirty="0"/>
              <a:t>a &lt; 20 LOOP</a:t>
            </a:r>
          </a:p>
          <a:p>
            <a:pPr marL="0" indent="0">
              <a:buNone/>
            </a:pPr>
            <a:r>
              <a:rPr lang="en-US" dirty="0" smtClean="0"/>
              <a:t>		</a:t>
            </a:r>
            <a:r>
              <a:rPr lang="en-US" dirty="0" err="1" smtClean="0"/>
              <a:t>dbms_output.put_line</a:t>
            </a:r>
            <a:r>
              <a:rPr lang="en-US" dirty="0"/>
              <a:t>('value of a: ' || a);</a:t>
            </a:r>
          </a:p>
          <a:p>
            <a:pPr marL="0" indent="0">
              <a:buNone/>
            </a:pPr>
            <a:r>
              <a:rPr lang="en-US" dirty="0" smtClean="0"/>
              <a:t>		a </a:t>
            </a:r>
            <a:r>
              <a:rPr lang="en-US" dirty="0"/>
              <a:t>:= a + 1;</a:t>
            </a:r>
          </a:p>
          <a:p>
            <a:pPr marL="0" indent="0">
              <a:buNone/>
            </a:pPr>
            <a:r>
              <a:rPr lang="en-US" dirty="0" smtClean="0"/>
              <a:t>	END </a:t>
            </a:r>
            <a:r>
              <a:rPr lang="en-US" dirty="0"/>
              <a:t>LOOP;</a:t>
            </a:r>
          </a:p>
          <a:p>
            <a:pPr marL="0" indent="0">
              <a:buNone/>
            </a:pPr>
            <a:r>
              <a:rPr lang="en-US" dirty="0"/>
              <a:t>END;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6679434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Loop</a:t>
            </a:r>
            <a:endParaRPr lang="en-US" dirty="0"/>
          </a:p>
        </p:txBody>
      </p:sp>
      <p:sp>
        <p:nvSpPr>
          <p:cNvPr id="3" name="Content Placeholder 2"/>
          <p:cNvSpPr>
            <a:spLocks noGrp="1"/>
          </p:cNvSpPr>
          <p:nvPr>
            <p:ph idx="1"/>
          </p:nvPr>
        </p:nvSpPr>
        <p:spPr>
          <a:xfrm>
            <a:off x="152400" y="1600200"/>
            <a:ext cx="8534400" cy="4525963"/>
          </a:xfrm>
        </p:spPr>
        <p:txBody>
          <a:bodyPr>
            <a:normAutofit fontScale="92500"/>
          </a:bodyPr>
          <a:lstStyle/>
          <a:p>
            <a:pPr marL="0" indent="0">
              <a:buNone/>
            </a:pPr>
            <a:r>
              <a:rPr lang="en-US" dirty="0"/>
              <a:t>DECLARE</a:t>
            </a:r>
          </a:p>
          <a:p>
            <a:pPr marL="0" indent="0">
              <a:buNone/>
            </a:pPr>
            <a:r>
              <a:rPr lang="en-US" dirty="0" smtClean="0"/>
              <a:t>	a </a:t>
            </a:r>
            <a:r>
              <a:rPr lang="en-US" dirty="0"/>
              <a:t>number(2);</a:t>
            </a:r>
          </a:p>
          <a:p>
            <a:pPr marL="0" indent="0">
              <a:buNone/>
            </a:pPr>
            <a:r>
              <a:rPr lang="en-US" dirty="0"/>
              <a:t>BEGIN</a:t>
            </a:r>
          </a:p>
          <a:p>
            <a:pPr marL="0" indent="0">
              <a:buNone/>
            </a:pPr>
            <a:r>
              <a:rPr lang="en-US" dirty="0" smtClean="0"/>
              <a:t>	FOR </a:t>
            </a:r>
            <a:r>
              <a:rPr lang="en-US" dirty="0"/>
              <a:t>a in 10 .. 20 LOOP</a:t>
            </a:r>
          </a:p>
          <a:p>
            <a:pPr marL="0" indent="0">
              <a:buNone/>
            </a:pPr>
            <a:r>
              <a:rPr lang="en-US" dirty="0" smtClean="0"/>
              <a:t>		</a:t>
            </a:r>
            <a:r>
              <a:rPr lang="en-US" dirty="0" err="1" smtClean="0"/>
              <a:t>dbms_output.put_line</a:t>
            </a:r>
            <a:r>
              <a:rPr lang="en-US" dirty="0"/>
              <a:t>('value of a: ' || a);</a:t>
            </a:r>
          </a:p>
          <a:p>
            <a:pPr marL="0" indent="0">
              <a:buNone/>
            </a:pPr>
            <a:r>
              <a:rPr lang="en-US" dirty="0" smtClean="0"/>
              <a:t>	END </a:t>
            </a:r>
            <a:r>
              <a:rPr lang="en-US" dirty="0"/>
              <a:t>LOOP;</a:t>
            </a:r>
          </a:p>
          <a:p>
            <a:pPr marL="0" indent="0">
              <a:buNone/>
            </a:pPr>
            <a:r>
              <a:rPr lang="en-US" dirty="0" smtClean="0"/>
              <a:t>END</a:t>
            </a:r>
            <a:r>
              <a:rPr lang="en-US" dirty="0"/>
              <a:t>;</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57440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Loop</a:t>
            </a:r>
            <a:endParaRPr lang="en-US" dirty="0"/>
          </a:p>
        </p:txBody>
      </p:sp>
      <p:sp>
        <p:nvSpPr>
          <p:cNvPr id="3" name="Content Placeholder 2"/>
          <p:cNvSpPr>
            <a:spLocks noGrp="1"/>
          </p:cNvSpPr>
          <p:nvPr>
            <p:ph idx="1"/>
          </p:nvPr>
        </p:nvSpPr>
        <p:spPr>
          <a:xfrm>
            <a:off x="228600" y="1524000"/>
            <a:ext cx="8763000" cy="4525963"/>
          </a:xfrm>
        </p:spPr>
        <p:txBody>
          <a:bodyPr>
            <a:normAutofit fontScale="92500"/>
          </a:bodyPr>
          <a:lstStyle/>
          <a:p>
            <a:pPr marL="0" indent="0">
              <a:buNone/>
            </a:pPr>
            <a:r>
              <a:rPr lang="en-US" dirty="0"/>
              <a:t>DECLARE</a:t>
            </a:r>
          </a:p>
          <a:p>
            <a:pPr marL="0" indent="0">
              <a:buNone/>
            </a:pPr>
            <a:r>
              <a:rPr lang="en-US" dirty="0" smtClean="0"/>
              <a:t>	a </a:t>
            </a:r>
            <a:r>
              <a:rPr lang="en-US" dirty="0"/>
              <a:t>number(2) ;</a:t>
            </a:r>
          </a:p>
          <a:p>
            <a:pPr marL="0" indent="0">
              <a:buNone/>
            </a:pPr>
            <a:r>
              <a:rPr lang="en-US" dirty="0"/>
              <a:t>BEGIN</a:t>
            </a:r>
          </a:p>
          <a:p>
            <a:pPr marL="0" indent="0">
              <a:buNone/>
            </a:pPr>
            <a:r>
              <a:rPr lang="en-US" dirty="0" smtClean="0"/>
              <a:t>	FOR </a:t>
            </a:r>
            <a:r>
              <a:rPr lang="en-US" dirty="0"/>
              <a:t>a IN REVERSE 10 .. 20 LOOP</a:t>
            </a:r>
          </a:p>
          <a:p>
            <a:pPr marL="0" indent="0">
              <a:buNone/>
            </a:pPr>
            <a:r>
              <a:rPr lang="en-US" dirty="0" smtClean="0"/>
              <a:t>		</a:t>
            </a:r>
            <a:r>
              <a:rPr lang="en-US" dirty="0" err="1" smtClean="0"/>
              <a:t>dbms_output.put_line</a:t>
            </a:r>
            <a:r>
              <a:rPr lang="en-US" dirty="0"/>
              <a:t>('value of a: ' || a);</a:t>
            </a:r>
          </a:p>
          <a:p>
            <a:pPr marL="0" indent="0">
              <a:buNone/>
            </a:pPr>
            <a:r>
              <a:rPr lang="en-US" dirty="0" smtClean="0"/>
              <a:t>	END </a:t>
            </a:r>
            <a:r>
              <a:rPr lang="en-US" dirty="0"/>
              <a:t>LOOP;</a:t>
            </a:r>
          </a:p>
          <a:p>
            <a:pPr marL="0" indent="0">
              <a:buNone/>
            </a:pPr>
            <a:r>
              <a:rPr lang="en-US" dirty="0"/>
              <a:t>END;</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5355629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229600" cy="563562"/>
          </a:xfrm>
        </p:spPr>
        <p:txBody>
          <a:bodyPr>
            <a:normAutofit fontScale="90000"/>
          </a:bodyPr>
          <a:lstStyle/>
          <a:p>
            <a:r>
              <a:rPr lang="en-US" dirty="0"/>
              <a:t>PL/SQL </a:t>
            </a:r>
            <a:r>
              <a:rPr lang="en-US" dirty="0" smtClean="0"/>
              <a:t>- Arrays</a:t>
            </a:r>
            <a:r>
              <a:rPr lang="en-US" dirty="0"/>
              <a:t/>
            </a:r>
            <a:br>
              <a:rPr lang="en-US" dirty="0"/>
            </a:br>
            <a:endParaRPr lang="en-US" dirty="0"/>
          </a:p>
        </p:txBody>
      </p:sp>
      <p:sp>
        <p:nvSpPr>
          <p:cNvPr id="3" name="Content Placeholder 2"/>
          <p:cNvSpPr>
            <a:spLocks noGrp="1"/>
          </p:cNvSpPr>
          <p:nvPr>
            <p:ph idx="1"/>
          </p:nvPr>
        </p:nvSpPr>
        <p:spPr>
          <a:xfrm>
            <a:off x="262370" y="533400"/>
            <a:ext cx="8229600" cy="5287963"/>
          </a:xfrm>
        </p:spPr>
        <p:txBody>
          <a:bodyPr>
            <a:normAutofit/>
          </a:bodyPr>
          <a:lstStyle/>
          <a:p>
            <a:r>
              <a:rPr lang="en-US" sz="2400" dirty="0" smtClean="0"/>
              <a:t>The PL/SQL programming </a:t>
            </a:r>
            <a:r>
              <a:rPr lang="en-US" sz="2400" dirty="0"/>
              <a:t>language </a:t>
            </a:r>
            <a:r>
              <a:rPr lang="en-US" sz="2400" dirty="0" smtClean="0"/>
              <a:t>provides </a:t>
            </a:r>
            <a:r>
              <a:rPr lang="en-US" sz="2400" dirty="0"/>
              <a:t>a data structure called the </a:t>
            </a:r>
            <a:r>
              <a:rPr lang="en-US" sz="2400" dirty="0" smtClean="0"/>
              <a:t>VARRAY , </a:t>
            </a:r>
            <a:r>
              <a:rPr lang="en-US" sz="2400" dirty="0"/>
              <a:t>which can store a </a:t>
            </a:r>
            <a:r>
              <a:rPr lang="en-US" sz="2400" dirty="0" smtClean="0"/>
              <a:t>fixed - size </a:t>
            </a:r>
            <a:r>
              <a:rPr lang="en-US" sz="2400" dirty="0"/>
              <a:t>sequential </a:t>
            </a:r>
            <a:r>
              <a:rPr lang="en-US" sz="2400" dirty="0" smtClean="0"/>
              <a:t>collection </a:t>
            </a:r>
            <a:r>
              <a:rPr lang="en-US" sz="2400" dirty="0"/>
              <a:t>of elements of the same type. A </a:t>
            </a:r>
            <a:r>
              <a:rPr lang="en-US" sz="2400" dirty="0" err="1"/>
              <a:t>varray</a:t>
            </a:r>
            <a:r>
              <a:rPr lang="en-US" sz="2400" dirty="0"/>
              <a:t> is used to store an ordered </a:t>
            </a:r>
            <a:r>
              <a:rPr lang="en-US" sz="2400" dirty="0" smtClean="0"/>
              <a:t>collection </a:t>
            </a:r>
            <a:r>
              <a:rPr lang="en-US" sz="2400" dirty="0"/>
              <a:t>of </a:t>
            </a:r>
            <a:r>
              <a:rPr lang="en-US" sz="2400" dirty="0" smtClean="0"/>
              <a:t>data</a:t>
            </a:r>
            <a:r>
              <a:rPr lang="en-US" sz="2400" dirty="0"/>
              <a:t>, </a:t>
            </a:r>
            <a:r>
              <a:rPr lang="en-US" sz="2400" dirty="0" smtClean="0"/>
              <a:t>however it </a:t>
            </a:r>
            <a:r>
              <a:rPr lang="en-US" sz="2400" dirty="0"/>
              <a:t>is often </a:t>
            </a:r>
            <a:r>
              <a:rPr lang="en-US" sz="2400" dirty="0" smtClean="0"/>
              <a:t>better to </a:t>
            </a:r>
            <a:r>
              <a:rPr lang="en-US" sz="2400" dirty="0"/>
              <a:t>think of an array as a </a:t>
            </a:r>
            <a:r>
              <a:rPr lang="en-US" sz="2400" dirty="0" smtClean="0"/>
              <a:t>collection </a:t>
            </a:r>
            <a:r>
              <a:rPr lang="en-US" sz="2400" dirty="0"/>
              <a:t>of variables of the same </a:t>
            </a:r>
            <a:r>
              <a:rPr lang="en-US" sz="2400" dirty="0" smtClean="0"/>
              <a:t>type</a:t>
            </a:r>
            <a:r>
              <a:rPr lang="en-US" sz="2400" dirty="0"/>
              <a:t>.</a:t>
            </a:r>
          </a:p>
          <a:p>
            <a:endParaRPr lang="en-US" sz="24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5" y="2894734"/>
            <a:ext cx="8505825" cy="399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720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91439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99055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900588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9509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r>
              <a:rPr lang="en-US" dirty="0" smtClean="0"/>
              <a:t>Example</a:t>
            </a:r>
            <a:endParaRPr lang="en-US" dirty="0"/>
          </a:p>
        </p:txBody>
      </p:sp>
      <p:sp>
        <p:nvSpPr>
          <p:cNvPr id="3" name="Content Placeholder 2"/>
          <p:cNvSpPr>
            <a:spLocks noGrp="1"/>
          </p:cNvSpPr>
          <p:nvPr>
            <p:ph idx="1"/>
          </p:nvPr>
        </p:nvSpPr>
        <p:spPr>
          <a:xfrm>
            <a:off x="152400" y="990600"/>
            <a:ext cx="8839200" cy="5135563"/>
          </a:xfrm>
        </p:spPr>
        <p:txBody>
          <a:bodyPr>
            <a:normAutofit fontScale="62500" lnSpcReduction="20000"/>
          </a:bodyPr>
          <a:lstStyle/>
          <a:p>
            <a:pPr marL="0" indent="0">
              <a:buNone/>
            </a:pPr>
            <a:r>
              <a:rPr lang="en-US" dirty="0"/>
              <a:t>DECLARE</a:t>
            </a:r>
          </a:p>
          <a:p>
            <a:pPr marL="0" indent="0">
              <a:buNone/>
            </a:pPr>
            <a:r>
              <a:rPr lang="en-US" dirty="0" smtClean="0"/>
              <a:t>	type </a:t>
            </a:r>
            <a:r>
              <a:rPr lang="en-US" dirty="0" err="1"/>
              <a:t>namesarray</a:t>
            </a:r>
            <a:r>
              <a:rPr lang="en-US" dirty="0"/>
              <a:t> IS VARRAY(5) OF VARCHAR2(10);</a:t>
            </a:r>
          </a:p>
          <a:p>
            <a:pPr marL="0" indent="0">
              <a:buNone/>
            </a:pPr>
            <a:r>
              <a:rPr lang="en-US" dirty="0" smtClean="0"/>
              <a:t>	type </a:t>
            </a:r>
            <a:r>
              <a:rPr lang="en-US" dirty="0"/>
              <a:t>grades IS VARRAY(5) OF INTEGER;</a:t>
            </a:r>
          </a:p>
          <a:p>
            <a:pPr marL="0" indent="0">
              <a:buNone/>
            </a:pPr>
            <a:r>
              <a:rPr lang="en-US" dirty="0" smtClean="0"/>
              <a:t>	names </a:t>
            </a:r>
            <a:r>
              <a:rPr lang="en-US" dirty="0" err="1"/>
              <a:t>namesarray</a:t>
            </a:r>
            <a:r>
              <a:rPr lang="en-US" dirty="0"/>
              <a:t>;</a:t>
            </a:r>
          </a:p>
          <a:p>
            <a:pPr marL="0" indent="0">
              <a:buNone/>
            </a:pPr>
            <a:r>
              <a:rPr lang="en-US" dirty="0" smtClean="0"/>
              <a:t>	marks </a:t>
            </a:r>
            <a:r>
              <a:rPr lang="en-US" dirty="0"/>
              <a:t>grades;</a:t>
            </a:r>
          </a:p>
          <a:p>
            <a:pPr marL="0" indent="0">
              <a:buNone/>
            </a:pPr>
            <a:r>
              <a:rPr lang="en-US" dirty="0" smtClean="0"/>
              <a:t>	total </a:t>
            </a:r>
            <a:r>
              <a:rPr lang="en-US" dirty="0"/>
              <a:t>integer;</a:t>
            </a:r>
          </a:p>
          <a:p>
            <a:pPr marL="0" indent="0">
              <a:buNone/>
            </a:pPr>
            <a:r>
              <a:rPr lang="en-US" dirty="0"/>
              <a:t>BEGIN</a:t>
            </a:r>
          </a:p>
          <a:p>
            <a:pPr marL="0" indent="0">
              <a:buNone/>
            </a:pPr>
            <a:r>
              <a:rPr lang="en-US" dirty="0" smtClean="0"/>
              <a:t>	names </a:t>
            </a:r>
            <a:r>
              <a:rPr lang="en-US" dirty="0"/>
              <a:t>:= </a:t>
            </a:r>
            <a:r>
              <a:rPr lang="en-US" dirty="0" err="1"/>
              <a:t>namesarray</a:t>
            </a:r>
            <a:r>
              <a:rPr lang="en-US" dirty="0"/>
              <a:t>('</a:t>
            </a:r>
            <a:r>
              <a:rPr lang="en-US" dirty="0" err="1"/>
              <a:t>Kavita</a:t>
            </a:r>
            <a:r>
              <a:rPr lang="en-US" dirty="0"/>
              <a:t>', '</a:t>
            </a:r>
            <a:r>
              <a:rPr lang="en-US" dirty="0" err="1"/>
              <a:t>Pritam</a:t>
            </a:r>
            <a:r>
              <a:rPr lang="en-US" dirty="0"/>
              <a:t>', '</a:t>
            </a:r>
            <a:r>
              <a:rPr lang="en-US" dirty="0" err="1"/>
              <a:t>Ayan</a:t>
            </a:r>
            <a:r>
              <a:rPr lang="en-US" dirty="0"/>
              <a:t>', '</a:t>
            </a:r>
            <a:r>
              <a:rPr lang="en-US" dirty="0" err="1"/>
              <a:t>Rishav</a:t>
            </a:r>
            <a:r>
              <a:rPr lang="en-US" dirty="0"/>
              <a:t>', 'Aziz');</a:t>
            </a:r>
          </a:p>
          <a:p>
            <a:pPr marL="0" indent="0">
              <a:buNone/>
            </a:pPr>
            <a:r>
              <a:rPr lang="en-US" dirty="0" smtClean="0"/>
              <a:t>	marks</a:t>
            </a:r>
            <a:r>
              <a:rPr lang="en-US" dirty="0"/>
              <a:t>:= </a:t>
            </a:r>
            <a:r>
              <a:rPr lang="en-US" dirty="0" smtClean="0"/>
              <a:t>grades(98,97</a:t>
            </a:r>
            <a:r>
              <a:rPr lang="en-US" dirty="0"/>
              <a:t>, 78, 87, 92);</a:t>
            </a:r>
          </a:p>
          <a:p>
            <a:pPr marL="0" indent="0">
              <a:buNone/>
            </a:pPr>
            <a:r>
              <a:rPr lang="en-US" dirty="0" smtClean="0"/>
              <a:t>	total </a:t>
            </a:r>
            <a:r>
              <a:rPr lang="en-US" dirty="0"/>
              <a:t>:= </a:t>
            </a:r>
            <a:r>
              <a:rPr lang="en-US" dirty="0" err="1"/>
              <a:t>names.count</a:t>
            </a:r>
            <a:r>
              <a:rPr lang="en-US" dirty="0"/>
              <a:t>;</a:t>
            </a:r>
          </a:p>
          <a:p>
            <a:pPr marL="0" indent="0">
              <a:buNone/>
            </a:pPr>
            <a:r>
              <a:rPr lang="en-US" dirty="0" smtClean="0"/>
              <a:t>	</a:t>
            </a:r>
            <a:r>
              <a:rPr lang="en-US" dirty="0" err="1" smtClean="0"/>
              <a:t>dbms_output.put_line</a:t>
            </a:r>
            <a:r>
              <a:rPr lang="en-US" dirty="0"/>
              <a:t>('Total '|| total || ' Students');</a:t>
            </a:r>
          </a:p>
          <a:p>
            <a:pPr marL="0" indent="0">
              <a:buNone/>
            </a:pPr>
            <a:r>
              <a:rPr lang="en-US" dirty="0" smtClean="0"/>
              <a:t>	FOR </a:t>
            </a:r>
            <a:r>
              <a:rPr lang="en-US" dirty="0"/>
              <a:t>i in 1 .. total LOOP</a:t>
            </a:r>
          </a:p>
          <a:p>
            <a:pPr marL="0" indent="0">
              <a:buNone/>
            </a:pPr>
            <a:r>
              <a:rPr lang="en-US" dirty="0" smtClean="0"/>
              <a:t>	</a:t>
            </a:r>
            <a:r>
              <a:rPr lang="en-US" dirty="0" err="1" smtClean="0"/>
              <a:t>dbms_output.put_line</a:t>
            </a:r>
            <a:r>
              <a:rPr lang="en-US" dirty="0"/>
              <a:t>('Student: ' || names(i) || </a:t>
            </a:r>
            <a:r>
              <a:rPr lang="en-US" dirty="0" smtClean="0"/>
              <a:t>'Marks: ' || marks(i));</a:t>
            </a:r>
          </a:p>
          <a:p>
            <a:pPr marL="0" indent="0">
              <a:buNone/>
            </a:pPr>
            <a:r>
              <a:rPr lang="en-US" dirty="0" smtClean="0"/>
              <a:t>	END </a:t>
            </a:r>
            <a:r>
              <a:rPr lang="en-US" dirty="0"/>
              <a:t>LOOP;</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1681244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1B23FCF1-2D20-4E1D-AAC3-BF3C2F3AF0C8}" type="slidenum">
              <a:rPr lang="en-US" altLang="en-US" i="0"/>
              <a:pPr/>
              <a:t>22</a:t>
            </a:fld>
            <a:endParaRPr lang="en-US" altLang="en-US" i="0"/>
          </a:p>
        </p:txBody>
      </p:sp>
      <p:sp>
        <p:nvSpPr>
          <p:cNvPr id="14339" name="Rectangle 2"/>
          <p:cNvSpPr>
            <a:spLocks noGrp="1" noChangeArrowheads="1"/>
          </p:cNvSpPr>
          <p:nvPr>
            <p:ph type="title"/>
          </p:nvPr>
        </p:nvSpPr>
        <p:spPr/>
        <p:txBody>
          <a:bodyPr/>
          <a:lstStyle/>
          <a:p>
            <a:pPr eaLnBrk="1" hangingPunct="1"/>
            <a:r>
              <a:rPr lang="en-US" altLang="en-US" sz="2800" smtClean="0"/>
              <a:t>PL/SQL block can be nested</a:t>
            </a:r>
          </a:p>
        </p:txBody>
      </p:sp>
      <p:sp>
        <p:nvSpPr>
          <p:cNvPr id="14340"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smtClean="0"/>
              <a:t>&lt;&lt;outer&gt;&gt;</a:t>
            </a:r>
          </a:p>
          <a:p>
            <a:pPr eaLnBrk="1" hangingPunct="1">
              <a:lnSpc>
                <a:spcPct val="80000"/>
              </a:lnSpc>
              <a:buFont typeface="Wingdings" panose="05000000000000000000" pitchFamily="2" charset="2"/>
              <a:buNone/>
            </a:pPr>
            <a:r>
              <a:rPr lang="en-US" altLang="en-US" sz="2000" smtClean="0"/>
              <a:t>declare  </a:t>
            </a:r>
          </a:p>
          <a:p>
            <a:pPr eaLnBrk="1" hangingPunct="1">
              <a:lnSpc>
                <a:spcPct val="80000"/>
              </a:lnSpc>
              <a:buFont typeface="Wingdings" panose="05000000000000000000" pitchFamily="2" charset="2"/>
              <a:buNone/>
            </a:pPr>
            <a:r>
              <a:rPr lang="en-US" altLang="en-US" sz="2000" smtClean="0"/>
              <a:t>	birthdate date := '21-Aug-2002';</a:t>
            </a:r>
          </a:p>
          <a:p>
            <a:pPr eaLnBrk="1" hangingPunct="1">
              <a:lnSpc>
                <a:spcPct val="80000"/>
              </a:lnSpc>
              <a:buFont typeface="Wingdings" panose="05000000000000000000" pitchFamily="2" charset="2"/>
              <a:buNone/>
            </a:pPr>
            <a:r>
              <a:rPr lang="en-US" altLang="en-US" sz="2000" smtClean="0"/>
              <a:t>begin</a:t>
            </a:r>
          </a:p>
          <a:p>
            <a:pPr eaLnBrk="1" hangingPunct="1">
              <a:lnSpc>
                <a:spcPct val="80000"/>
              </a:lnSpc>
              <a:buFont typeface="Wingdings" panose="05000000000000000000" pitchFamily="2" charset="2"/>
              <a:buNone/>
            </a:pPr>
            <a:r>
              <a:rPr lang="en-US" altLang="en-US" sz="2000" smtClean="0"/>
              <a:t> 	declare 		-- inner block starts here</a:t>
            </a:r>
          </a:p>
          <a:p>
            <a:pPr eaLnBrk="1" hangingPunct="1">
              <a:lnSpc>
                <a:spcPct val="80000"/>
              </a:lnSpc>
              <a:buFont typeface="Wingdings" panose="05000000000000000000" pitchFamily="2" charset="2"/>
              <a:buNone/>
            </a:pPr>
            <a:r>
              <a:rPr lang="en-US" altLang="en-US" sz="2000" smtClean="0"/>
              <a:t>		birthdate date;</a:t>
            </a:r>
          </a:p>
          <a:p>
            <a:pPr eaLnBrk="1" hangingPunct="1">
              <a:lnSpc>
                <a:spcPct val="80000"/>
              </a:lnSpc>
              <a:buFont typeface="Wingdings" panose="05000000000000000000" pitchFamily="2" charset="2"/>
              <a:buNone/>
            </a:pPr>
            <a:r>
              <a:rPr lang="en-US" altLang="en-US" sz="2000" smtClean="0"/>
              <a:t>	begin </a:t>
            </a:r>
          </a:p>
          <a:p>
            <a:pPr eaLnBrk="1" hangingPunct="1">
              <a:lnSpc>
                <a:spcPct val="80000"/>
              </a:lnSpc>
              <a:buFont typeface="Wingdings" panose="05000000000000000000" pitchFamily="2" charset="2"/>
              <a:buNone/>
            </a:pPr>
            <a:r>
              <a:rPr lang="en-US" altLang="en-US" sz="2000" smtClean="0"/>
              <a:t>		birthdate := '29-Sep-1998';</a:t>
            </a:r>
          </a:p>
          <a:p>
            <a:pPr eaLnBrk="1" hangingPunct="1">
              <a:lnSpc>
                <a:spcPct val="80000"/>
              </a:lnSpc>
              <a:buFont typeface="Wingdings" panose="05000000000000000000" pitchFamily="2" charset="2"/>
              <a:buNone/>
            </a:pPr>
            <a:r>
              <a:rPr lang="en-US" altLang="en-US" sz="2000" smtClean="0"/>
              <a:t>		if birthdate = outer.birthdate then</a:t>
            </a:r>
          </a:p>
          <a:p>
            <a:pPr eaLnBrk="1" hangingPunct="1">
              <a:lnSpc>
                <a:spcPct val="80000"/>
              </a:lnSpc>
              <a:buFont typeface="Wingdings" panose="05000000000000000000" pitchFamily="2" charset="2"/>
              <a:buNone/>
            </a:pPr>
            <a:r>
              <a:rPr lang="en-US" altLang="en-US" sz="2000" smtClean="0"/>
              <a:t>			dbms_output.put_line('Same Birthday');</a:t>
            </a:r>
          </a:p>
          <a:p>
            <a:pPr eaLnBrk="1" hangingPunct="1">
              <a:lnSpc>
                <a:spcPct val="80000"/>
              </a:lnSpc>
              <a:buFont typeface="Wingdings" panose="05000000000000000000" pitchFamily="2" charset="2"/>
              <a:buNone/>
            </a:pPr>
            <a:r>
              <a:rPr lang="en-US" altLang="en-US" sz="2000" smtClean="0"/>
              <a:t>		else 	dbms_output.put_line('Different Birthday');</a:t>
            </a:r>
          </a:p>
          <a:p>
            <a:pPr eaLnBrk="1" hangingPunct="1">
              <a:lnSpc>
                <a:spcPct val="80000"/>
              </a:lnSpc>
              <a:buFont typeface="Wingdings" panose="05000000000000000000" pitchFamily="2" charset="2"/>
              <a:buNone/>
            </a:pPr>
            <a:r>
              <a:rPr lang="en-US" altLang="en-US" sz="2000" smtClean="0"/>
              <a:t>		end if;</a:t>
            </a:r>
          </a:p>
          <a:p>
            <a:pPr eaLnBrk="1" hangingPunct="1">
              <a:lnSpc>
                <a:spcPct val="80000"/>
              </a:lnSpc>
              <a:buFont typeface="Wingdings" panose="05000000000000000000" pitchFamily="2" charset="2"/>
              <a:buNone/>
            </a:pPr>
            <a:r>
              <a:rPr lang="en-US" altLang="en-US" sz="2000" smtClean="0"/>
              <a:t>	end; 		-- inner block ends here</a:t>
            </a:r>
          </a:p>
          <a:p>
            <a:pPr eaLnBrk="1" hangingPunct="1">
              <a:lnSpc>
                <a:spcPct val="80000"/>
              </a:lnSpc>
              <a:buFont typeface="Wingdings" panose="05000000000000000000" pitchFamily="2" charset="2"/>
              <a:buNone/>
            </a:pPr>
            <a:r>
              <a:rPr lang="en-US" altLang="en-US" sz="2000" smtClean="0"/>
              <a:t>end;</a:t>
            </a:r>
          </a:p>
        </p:txBody>
      </p:sp>
    </p:spTree>
    <p:extLst>
      <p:ext uri="{BB962C8B-B14F-4D97-AF65-F5344CB8AC3E}">
        <p14:creationId xmlns:p14="http://schemas.microsoft.com/office/powerpoint/2010/main" val="26015016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7" y="0"/>
            <a:ext cx="8229600" cy="762000"/>
          </a:xfrm>
        </p:spPr>
        <p:txBody>
          <a:bodyPr/>
          <a:lstStyle/>
          <a:p>
            <a:r>
              <a:rPr lang="en-US" dirty="0" smtClean="0"/>
              <a:t>Cursors</a:t>
            </a:r>
            <a:endParaRPr lang="en-US" dirty="0"/>
          </a:p>
        </p:txBody>
      </p:sp>
      <p:sp>
        <p:nvSpPr>
          <p:cNvPr id="3" name="Content Placeholder 2"/>
          <p:cNvSpPr>
            <a:spLocks noGrp="1"/>
          </p:cNvSpPr>
          <p:nvPr>
            <p:ph idx="1"/>
          </p:nvPr>
        </p:nvSpPr>
        <p:spPr>
          <a:xfrm>
            <a:off x="228600" y="838200"/>
            <a:ext cx="8686800" cy="5287963"/>
          </a:xfrm>
        </p:spPr>
        <p:txBody>
          <a:bodyPr>
            <a:normAutofit/>
          </a:bodyPr>
          <a:lstStyle/>
          <a:p>
            <a:r>
              <a:rPr lang="en-US" sz="2000" dirty="0"/>
              <a:t>Oracle creates a memory area, </a:t>
            </a:r>
            <a:r>
              <a:rPr lang="en-US" sz="2000" dirty="0" smtClean="0"/>
              <a:t>known </a:t>
            </a:r>
            <a:r>
              <a:rPr lang="en-US" sz="2000" dirty="0"/>
              <a:t>as </a:t>
            </a:r>
            <a:r>
              <a:rPr lang="en-US" sz="2000" dirty="0" smtClean="0"/>
              <a:t>the context </a:t>
            </a:r>
            <a:r>
              <a:rPr lang="en-US" sz="2000" dirty="0"/>
              <a:t>area, for processing an SQL </a:t>
            </a:r>
            <a:r>
              <a:rPr lang="en-US" sz="2000" dirty="0" smtClean="0"/>
              <a:t>statement</a:t>
            </a:r>
            <a:r>
              <a:rPr lang="en-US" sz="2000" dirty="0"/>
              <a:t>, which </a:t>
            </a:r>
            <a:r>
              <a:rPr lang="en-US" sz="2000" dirty="0" smtClean="0"/>
              <a:t>contains </a:t>
            </a:r>
            <a:r>
              <a:rPr lang="en-US" sz="2000" dirty="0"/>
              <a:t>all </a:t>
            </a:r>
            <a:r>
              <a:rPr lang="en-US" sz="2000" dirty="0" smtClean="0"/>
              <a:t>the information </a:t>
            </a:r>
            <a:r>
              <a:rPr lang="en-US" sz="2000" dirty="0"/>
              <a:t>needed for processing the </a:t>
            </a:r>
            <a:r>
              <a:rPr lang="en-US" sz="2000" dirty="0" smtClean="0"/>
              <a:t>statement; for </a:t>
            </a:r>
            <a:r>
              <a:rPr lang="en-US" sz="2000" dirty="0"/>
              <a:t>example, </a:t>
            </a:r>
            <a:r>
              <a:rPr lang="en-US" sz="2000" dirty="0" smtClean="0"/>
              <a:t>the number </a:t>
            </a:r>
            <a:r>
              <a:rPr lang="en-US" sz="2000" dirty="0"/>
              <a:t>of </a:t>
            </a:r>
            <a:r>
              <a:rPr lang="en-US" sz="2000" dirty="0" smtClean="0"/>
              <a:t>rows processed</a:t>
            </a:r>
            <a:r>
              <a:rPr lang="en-US" sz="2000" dirty="0"/>
              <a:t>, </a:t>
            </a:r>
            <a:r>
              <a:rPr lang="en-US" sz="2000" dirty="0" smtClean="0"/>
              <a:t>etc.</a:t>
            </a:r>
          </a:p>
          <a:p>
            <a:r>
              <a:rPr lang="en-US" sz="2000" dirty="0" smtClean="0"/>
              <a:t>A cursor is </a:t>
            </a:r>
            <a:r>
              <a:rPr lang="en-US" sz="2000" dirty="0"/>
              <a:t>a pointer to this context area. PL/SQL </a:t>
            </a:r>
            <a:r>
              <a:rPr lang="en-US" sz="2000" dirty="0" smtClean="0"/>
              <a:t>controls </a:t>
            </a:r>
            <a:r>
              <a:rPr lang="en-US" sz="2000" dirty="0"/>
              <a:t>the context area through a </a:t>
            </a:r>
            <a:r>
              <a:rPr lang="en-US" sz="2000" dirty="0" smtClean="0"/>
              <a:t>cursor</a:t>
            </a:r>
            <a:r>
              <a:rPr lang="en-US" sz="2000" dirty="0"/>
              <a:t>. A cursor holds the rows (one or </a:t>
            </a:r>
            <a:r>
              <a:rPr lang="en-US" sz="2000" dirty="0" smtClean="0"/>
              <a:t>more) </a:t>
            </a:r>
            <a:r>
              <a:rPr lang="en-US" sz="2000" dirty="0"/>
              <a:t>returned by a SQL </a:t>
            </a:r>
            <a:r>
              <a:rPr lang="en-US" sz="2000" dirty="0" smtClean="0"/>
              <a:t>statement</a:t>
            </a:r>
            <a:r>
              <a:rPr lang="en-US" sz="2000" dirty="0"/>
              <a:t>. The set of </a:t>
            </a:r>
            <a:r>
              <a:rPr lang="en-US" sz="2000" dirty="0" smtClean="0"/>
              <a:t>rows </a:t>
            </a:r>
            <a:r>
              <a:rPr lang="en-US" sz="2000" dirty="0"/>
              <a:t>the cursor holds is referred to as </a:t>
            </a:r>
            <a:r>
              <a:rPr lang="en-US" sz="2000" dirty="0" smtClean="0"/>
              <a:t>the active set.</a:t>
            </a:r>
            <a:endParaRPr lang="en-US" sz="2000" dirty="0"/>
          </a:p>
          <a:p>
            <a:r>
              <a:rPr lang="en-US" sz="2000" dirty="0"/>
              <a:t>There are two </a:t>
            </a:r>
            <a:r>
              <a:rPr lang="en-US" sz="2000" dirty="0" smtClean="0"/>
              <a:t>types </a:t>
            </a:r>
            <a:r>
              <a:rPr lang="en-US" sz="2000" dirty="0"/>
              <a:t>of cursors:</a:t>
            </a:r>
          </a:p>
          <a:p>
            <a:pPr lvl="1"/>
            <a:r>
              <a:rPr lang="en-US" sz="1600" dirty="0" smtClean="0"/>
              <a:t>Implicit </a:t>
            </a:r>
            <a:r>
              <a:rPr lang="en-US" sz="1600" dirty="0"/>
              <a:t>cursors</a:t>
            </a:r>
          </a:p>
          <a:p>
            <a:pPr lvl="1"/>
            <a:r>
              <a:rPr lang="en-US" sz="1600" dirty="0" smtClean="0"/>
              <a:t>Explicit </a:t>
            </a:r>
            <a:r>
              <a:rPr lang="en-US" sz="1600" dirty="0"/>
              <a:t>cursors</a:t>
            </a:r>
          </a:p>
          <a:p>
            <a:r>
              <a:rPr lang="en-US" sz="2000" dirty="0"/>
              <a:t>Whenever a DML statement (INSERT, UPDATE and DELETE) is issued, an implicit cursor is </a:t>
            </a:r>
            <a:r>
              <a:rPr lang="en-US" sz="2000" dirty="0" smtClean="0"/>
              <a:t>associated </a:t>
            </a:r>
            <a:r>
              <a:rPr lang="en-US" sz="2000" dirty="0"/>
              <a:t>with this statement. For INSERT operations, the cursor holds the data that </a:t>
            </a:r>
            <a:r>
              <a:rPr lang="en-US" sz="2000" dirty="0" smtClean="0"/>
              <a:t>needs </a:t>
            </a:r>
            <a:r>
              <a:rPr lang="en-US" sz="2000" dirty="0"/>
              <a:t>to be inserted. For UPDATE and DELETE </a:t>
            </a:r>
            <a:r>
              <a:rPr lang="en-US" sz="2000" dirty="0" smtClean="0"/>
              <a:t>operations</a:t>
            </a:r>
            <a:r>
              <a:rPr lang="en-US" sz="2000" dirty="0"/>
              <a:t>, the cursor identifies the rows </a:t>
            </a:r>
            <a:r>
              <a:rPr lang="en-US" sz="2000" dirty="0" smtClean="0"/>
              <a:t>that </a:t>
            </a:r>
            <a:r>
              <a:rPr lang="en-US" sz="2000" dirty="0"/>
              <a:t>would be affected.</a:t>
            </a:r>
          </a:p>
          <a:p>
            <a:endParaRPr lang="en-US" sz="2000" dirty="0"/>
          </a:p>
        </p:txBody>
      </p:sp>
    </p:spTree>
    <p:extLst>
      <p:ext uri="{BB962C8B-B14F-4D97-AF65-F5344CB8AC3E}">
        <p14:creationId xmlns:p14="http://schemas.microsoft.com/office/powerpoint/2010/main" val="1769060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2" y="0"/>
            <a:ext cx="9012382"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1" y="2743200"/>
            <a:ext cx="8859982" cy="204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7828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09600"/>
            <a:ext cx="8763000" cy="5516563"/>
          </a:xfrm>
        </p:spPr>
        <p:txBody>
          <a:bodyPr>
            <a:normAutofit fontScale="85000" lnSpcReduction="20000"/>
          </a:bodyPr>
          <a:lstStyle/>
          <a:p>
            <a:r>
              <a:rPr lang="en-US" dirty="0"/>
              <a:t>use the </a:t>
            </a:r>
            <a:r>
              <a:rPr lang="en-US" dirty="0" smtClean="0"/>
              <a:t>SQL%ROWCOUNT attribute </a:t>
            </a:r>
            <a:r>
              <a:rPr lang="en-US" dirty="0"/>
              <a:t>to determine the number of rows affected:</a:t>
            </a:r>
          </a:p>
          <a:p>
            <a:endParaRPr lang="en-US" dirty="0" smtClean="0"/>
          </a:p>
          <a:p>
            <a:pPr marL="0" indent="0">
              <a:buNone/>
            </a:pPr>
            <a:r>
              <a:rPr lang="en-US" dirty="0" smtClean="0"/>
              <a:t>DECLARE </a:t>
            </a:r>
            <a:endParaRPr lang="en-US" dirty="0"/>
          </a:p>
          <a:p>
            <a:pPr marL="0" indent="0">
              <a:buNone/>
            </a:pPr>
            <a:r>
              <a:rPr lang="en-US" dirty="0" smtClean="0"/>
              <a:t>	</a:t>
            </a:r>
            <a:r>
              <a:rPr lang="en-US" dirty="0" err="1" smtClean="0"/>
              <a:t>total_rows</a:t>
            </a:r>
            <a:r>
              <a:rPr lang="en-US" dirty="0" smtClean="0"/>
              <a:t> </a:t>
            </a:r>
            <a:r>
              <a:rPr lang="en-US" dirty="0"/>
              <a:t>number(2);</a:t>
            </a:r>
          </a:p>
          <a:p>
            <a:pPr marL="0" indent="0">
              <a:buNone/>
            </a:pPr>
            <a:r>
              <a:rPr lang="en-US" dirty="0" smtClean="0"/>
              <a:t>BEGIN</a:t>
            </a:r>
            <a:endParaRPr lang="en-US" dirty="0"/>
          </a:p>
          <a:p>
            <a:pPr marL="0" indent="0">
              <a:buNone/>
            </a:pPr>
            <a:r>
              <a:rPr lang="en-US" dirty="0" smtClean="0"/>
              <a:t>	UPDATE customers SET </a:t>
            </a:r>
            <a:r>
              <a:rPr lang="en-US" dirty="0"/>
              <a:t>salary = salary + 500;</a:t>
            </a:r>
          </a:p>
          <a:p>
            <a:pPr marL="0" indent="0">
              <a:buNone/>
            </a:pPr>
            <a:r>
              <a:rPr lang="en-US" dirty="0" smtClean="0"/>
              <a:t>	IF </a:t>
            </a:r>
            <a:r>
              <a:rPr lang="en-US" dirty="0" err="1" smtClean="0"/>
              <a:t>sql%notfound</a:t>
            </a:r>
            <a:r>
              <a:rPr lang="en-US" dirty="0" smtClean="0"/>
              <a:t> </a:t>
            </a:r>
            <a:r>
              <a:rPr lang="en-US" dirty="0"/>
              <a:t>THEN</a:t>
            </a:r>
          </a:p>
          <a:p>
            <a:pPr marL="0" indent="0">
              <a:buNone/>
            </a:pPr>
            <a:r>
              <a:rPr lang="en-US" dirty="0" smtClean="0"/>
              <a:t>		</a:t>
            </a:r>
            <a:r>
              <a:rPr lang="en-US" dirty="0" err="1" smtClean="0"/>
              <a:t>dbms_output.put_line</a:t>
            </a:r>
            <a:r>
              <a:rPr lang="en-US" dirty="0"/>
              <a:t>('no customers selected');</a:t>
            </a:r>
          </a:p>
          <a:p>
            <a:pPr marL="0" indent="0">
              <a:buNone/>
            </a:pPr>
            <a:r>
              <a:rPr lang="en-US" dirty="0" smtClean="0"/>
              <a:t>	ELSIF </a:t>
            </a:r>
            <a:r>
              <a:rPr lang="en-US" dirty="0" err="1"/>
              <a:t>sql%found</a:t>
            </a:r>
            <a:r>
              <a:rPr lang="en-US" dirty="0"/>
              <a:t> THEN</a:t>
            </a:r>
          </a:p>
          <a:p>
            <a:pPr marL="0" indent="0">
              <a:buNone/>
            </a:pPr>
            <a:r>
              <a:rPr lang="en-US" dirty="0" smtClean="0"/>
              <a:t>	</a:t>
            </a:r>
            <a:r>
              <a:rPr lang="en-US" dirty="0" err="1" smtClean="0"/>
              <a:t>total_rows</a:t>
            </a:r>
            <a:r>
              <a:rPr lang="en-US" dirty="0" smtClean="0"/>
              <a:t> </a:t>
            </a:r>
            <a:r>
              <a:rPr lang="en-US" dirty="0"/>
              <a:t>:= </a:t>
            </a:r>
            <a:r>
              <a:rPr lang="en-US" dirty="0" err="1"/>
              <a:t>sql%rowcount</a:t>
            </a:r>
            <a:r>
              <a:rPr lang="en-US" dirty="0" smtClean="0"/>
              <a:t>;</a:t>
            </a:r>
          </a:p>
          <a:p>
            <a:pPr marL="0" indent="0">
              <a:buNone/>
            </a:pPr>
            <a:r>
              <a:rPr lang="en-US" dirty="0"/>
              <a:t>	</a:t>
            </a:r>
            <a:r>
              <a:rPr lang="en-US" dirty="0" smtClean="0"/>
              <a:t>End if</a:t>
            </a:r>
            <a:endParaRPr lang="en-US" dirty="0"/>
          </a:p>
          <a:p>
            <a:pPr marL="0" indent="0">
              <a:buNone/>
            </a:pPr>
            <a:r>
              <a:rPr lang="en-US" dirty="0" smtClean="0"/>
              <a:t>End</a:t>
            </a:r>
            <a:endParaRPr lang="en-US" dirty="0"/>
          </a:p>
        </p:txBody>
      </p:sp>
    </p:spTree>
    <p:extLst>
      <p:ext uri="{BB962C8B-B14F-4D97-AF65-F5344CB8AC3E}">
        <p14:creationId xmlns:p14="http://schemas.microsoft.com/office/powerpoint/2010/main" val="12076636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4" name="Title 3"/>
          <p:cNvSpPr>
            <a:spLocks noGrp="1"/>
          </p:cNvSpPr>
          <p:nvPr>
            <p:ph type="title"/>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3999" cy="662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3161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52400"/>
            <a:ext cx="8991599"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34391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00800"/>
          </a:xfrm>
        </p:spPr>
        <p:txBody>
          <a:bodyPr>
            <a:normAutofit fontScale="77500" lnSpcReduction="20000"/>
          </a:bodyPr>
          <a:lstStyle/>
          <a:p>
            <a:pPr marL="0" indent="0">
              <a:buNone/>
            </a:pPr>
            <a:r>
              <a:rPr lang="en-US" dirty="0"/>
              <a:t>DECLARE</a:t>
            </a:r>
          </a:p>
          <a:p>
            <a:pPr marL="0" indent="0">
              <a:buNone/>
            </a:pPr>
            <a:r>
              <a:rPr lang="en-US" dirty="0" smtClean="0"/>
              <a:t>	</a:t>
            </a:r>
            <a:r>
              <a:rPr lang="en-US" dirty="0" err="1" smtClean="0"/>
              <a:t>c_id</a:t>
            </a:r>
            <a:r>
              <a:rPr lang="en-US" dirty="0" smtClean="0"/>
              <a:t> </a:t>
            </a:r>
            <a:r>
              <a:rPr lang="en-US" dirty="0" err="1"/>
              <a:t>customers.id%type</a:t>
            </a:r>
            <a:r>
              <a:rPr lang="en-US" dirty="0"/>
              <a:t>;</a:t>
            </a:r>
          </a:p>
          <a:p>
            <a:pPr marL="0" indent="0">
              <a:buNone/>
            </a:pPr>
            <a:r>
              <a:rPr lang="en-US" dirty="0" smtClean="0"/>
              <a:t>	</a:t>
            </a:r>
            <a:r>
              <a:rPr lang="en-US" dirty="0" err="1" smtClean="0"/>
              <a:t>c_name</a:t>
            </a:r>
            <a:r>
              <a:rPr lang="en-US" dirty="0" smtClean="0"/>
              <a:t> </a:t>
            </a:r>
            <a:r>
              <a:rPr lang="en-US" dirty="0" err="1" smtClean="0"/>
              <a:t>customers.name%type</a:t>
            </a:r>
            <a:r>
              <a:rPr lang="en-US" dirty="0"/>
              <a:t>;</a:t>
            </a:r>
          </a:p>
          <a:p>
            <a:pPr marL="0" indent="0">
              <a:buNone/>
            </a:pPr>
            <a:r>
              <a:rPr lang="en-US" dirty="0" smtClean="0"/>
              <a:t>	</a:t>
            </a:r>
            <a:r>
              <a:rPr lang="en-US" dirty="0" err="1" smtClean="0"/>
              <a:t>c_addr</a:t>
            </a:r>
            <a:r>
              <a:rPr lang="en-US" dirty="0" smtClean="0"/>
              <a:t> </a:t>
            </a:r>
            <a:r>
              <a:rPr lang="en-US" dirty="0" err="1" smtClean="0"/>
              <a:t>customers.address%type</a:t>
            </a:r>
            <a:r>
              <a:rPr lang="en-US" dirty="0"/>
              <a:t>;</a:t>
            </a:r>
          </a:p>
          <a:p>
            <a:pPr marL="0" indent="0">
              <a:buNone/>
            </a:pPr>
            <a:r>
              <a:rPr lang="en-US" dirty="0" smtClean="0"/>
              <a:t>	CURSOR </a:t>
            </a:r>
            <a:r>
              <a:rPr lang="en-US" dirty="0" err="1"/>
              <a:t>c_customers</a:t>
            </a:r>
            <a:r>
              <a:rPr lang="en-US" dirty="0"/>
              <a:t> is</a:t>
            </a:r>
          </a:p>
          <a:p>
            <a:pPr marL="0" indent="0">
              <a:buNone/>
            </a:pPr>
            <a:r>
              <a:rPr lang="en-US" dirty="0" smtClean="0"/>
              <a:t>	SELECT </a:t>
            </a:r>
            <a:r>
              <a:rPr lang="en-US" dirty="0"/>
              <a:t>id, name, address FROM customers;</a:t>
            </a:r>
          </a:p>
          <a:p>
            <a:pPr marL="0" indent="0">
              <a:buNone/>
            </a:pPr>
            <a:r>
              <a:rPr lang="en-US" dirty="0"/>
              <a:t>BEGIN</a:t>
            </a:r>
          </a:p>
          <a:p>
            <a:pPr marL="0" indent="0">
              <a:buNone/>
            </a:pPr>
            <a:r>
              <a:rPr lang="en-US" dirty="0" smtClean="0"/>
              <a:t>	OPEN </a:t>
            </a:r>
            <a:r>
              <a:rPr lang="en-US" dirty="0" err="1"/>
              <a:t>c_customers</a:t>
            </a:r>
            <a:r>
              <a:rPr lang="en-US" dirty="0"/>
              <a:t>;</a:t>
            </a:r>
          </a:p>
          <a:p>
            <a:pPr marL="0" indent="0">
              <a:buNone/>
            </a:pPr>
            <a:r>
              <a:rPr lang="en-US" dirty="0" smtClean="0"/>
              <a:t>	LOOP</a:t>
            </a:r>
          </a:p>
          <a:p>
            <a:pPr marL="0" indent="0">
              <a:buNone/>
            </a:pPr>
            <a:r>
              <a:rPr lang="en-US" dirty="0"/>
              <a:t>	</a:t>
            </a:r>
            <a:r>
              <a:rPr lang="en-US" dirty="0" smtClean="0"/>
              <a:t>	FETCH </a:t>
            </a:r>
            <a:r>
              <a:rPr lang="en-US" dirty="0" err="1"/>
              <a:t>c_customers</a:t>
            </a:r>
            <a:r>
              <a:rPr lang="en-US" dirty="0"/>
              <a:t> into </a:t>
            </a:r>
            <a:r>
              <a:rPr lang="en-US" dirty="0" err="1"/>
              <a:t>c_id</a:t>
            </a:r>
            <a:r>
              <a:rPr lang="en-US" dirty="0"/>
              <a:t>, </a:t>
            </a:r>
            <a:r>
              <a:rPr lang="en-US" dirty="0" err="1"/>
              <a:t>c_name</a:t>
            </a:r>
            <a:r>
              <a:rPr lang="en-US" dirty="0"/>
              <a:t>, </a:t>
            </a:r>
            <a:r>
              <a:rPr lang="en-US" dirty="0" err="1"/>
              <a:t>c_addr</a:t>
            </a:r>
            <a:r>
              <a:rPr lang="en-US" dirty="0"/>
              <a:t>;</a:t>
            </a:r>
          </a:p>
          <a:p>
            <a:pPr marL="0" indent="0">
              <a:buNone/>
            </a:pPr>
            <a:r>
              <a:rPr lang="en-US" dirty="0" smtClean="0"/>
              <a:t>	EXIT </a:t>
            </a:r>
            <a:r>
              <a:rPr lang="en-US" dirty="0"/>
              <a:t>WHEN </a:t>
            </a:r>
            <a:r>
              <a:rPr lang="en-US" dirty="0" err="1"/>
              <a:t>c_customers%notfound</a:t>
            </a:r>
            <a:r>
              <a:rPr lang="en-US" dirty="0"/>
              <a:t>;</a:t>
            </a:r>
          </a:p>
          <a:p>
            <a:pPr marL="0" indent="0">
              <a:buNone/>
            </a:pPr>
            <a:r>
              <a:rPr lang="en-US" dirty="0" smtClean="0"/>
              <a:t>	</a:t>
            </a:r>
            <a:r>
              <a:rPr lang="en-US" dirty="0" err="1" smtClean="0"/>
              <a:t>dbms_output.put_line</a:t>
            </a:r>
            <a:r>
              <a:rPr lang="en-US" dirty="0" smtClean="0"/>
              <a:t>(</a:t>
            </a:r>
            <a:r>
              <a:rPr lang="en-US" dirty="0" err="1" smtClean="0"/>
              <a:t>c_id</a:t>
            </a:r>
            <a:r>
              <a:rPr lang="en-US" dirty="0" smtClean="0"/>
              <a:t> </a:t>
            </a:r>
            <a:r>
              <a:rPr lang="en-US" dirty="0"/>
              <a:t>|| ' ' || </a:t>
            </a:r>
            <a:r>
              <a:rPr lang="en-US" dirty="0" err="1" smtClean="0"/>
              <a:t>c_name</a:t>
            </a:r>
            <a:r>
              <a:rPr lang="en-US" dirty="0" smtClean="0"/>
              <a:t> </a:t>
            </a:r>
            <a:r>
              <a:rPr lang="en-US" dirty="0"/>
              <a:t>|| ' ' || </a:t>
            </a:r>
            <a:r>
              <a:rPr lang="en-US" dirty="0" err="1"/>
              <a:t>c_addr</a:t>
            </a:r>
            <a:r>
              <a:rPr lang="en-US" dirty="0"/>
              <a:t>);</a:t>
            </a:r>
          </a:p>
          <a:p>
            <a:pPr marL="0" indent="0">
              <a:buNone/>
            </a:pPr>
            <a:r>
              <a:rPr lang="en-US" dirty="0" smtClean="0"/>
              <a:t>	END </a:t>
            </a:r>
            <a:r>
              <a:rPr lang="en-US" dirty="0"/>
              <a:t>LOOP;</a:t>
            </a:r>
          </a:p>
          <a:p>
            <a:pPr marL="0" indent="0">
              <a:buNone/>
            </a:pPr>
            <a:r>
              <a:rPr lang="en-US" dirty="0" smtClean="0"/>
              <a:t>	CLOSE </a:t>
            </a:r>
            <a:r>
              <a:rPr lang="en-US" dirty="0" err="1"/>
              <a:t>c_customers</a:t>
            </a:r>
            <a:r>
              <a:rPr lang="en-US" dirty="0"/>
              <a:t>;</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389726214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441FA8B8-5395-4FE4-8E8C-7D34CA4E7DF2}" type="slidenum">
              <a:rPr lang="en-US" altLang="en-US" i="0"/>
              <a:pPr/>
              <a:t>29</a:t>
            </a:fld>
            <a:endParaRPr lang="en-US" altLang="en-US" i="0"/>
          </a:p>
        </p:txBody>
      </p:sp>
      <p:sp>
        <p:nvSpPr>
          <p:cNvPr id="23555" name="Rectangle 2"/>
          <p:cNvSpPr>
            <a:spLocks noGrp="1" noChangeArrowheads="1"/>
          </p:cNvSpPr>
          <p:nvPr>
            <p:ph type="title"/>
          </p:nvPr>
        </p:nvSpPr>
        <p:spPr/>
        <p:txBody>
          <a:bodyPr/>
          <a:lstStyle/>
          <a:p>
            <a:pPr eaLnBrk="1" hangingPunct="1"/>
            <a:r>
              <a:rPr lang="en-US" altLang="en-US" sz="2800" smtClean="0"/>
              <a:t>Cursor – looping using </a:t>
            </a:r>
            <a:r>
              <a:rPr lang="en-US" altLang="en-US" sz="2800" smtClean="0">
                <a:solidFill>
                  <a:srgbClr val="800000"/>
                </a:solidFill>
              </a:rPr>
              <a:t>simple loop</a:t>
            </a:r>
          </a:p>
        </p:txBody>
      </p:sp>
      <p:sp>
        <p:nvSpPr>
          <p:cNvPr id="23556" name="Rectangle 3"/>
          <p:cNvSpPr>
            <a:spLocks noGrp="1" noChangeArrowheads="1"/>
          </p:cNvSpPr>
          <p:nvPr>
            <p:ph type="body" idx="1"/>
          </p:nvPr>
        </p:nvSpPr>
        <p:spPr>
          <a:xfrm>
            <a:off x="566738" y="1828800"/>
            <a:ext cx="8001000" cy="4572000"/>
          </a:xfrm>
        </p:spPr>
        <p:txBody>
          <a:bodyPr/>
          <a:lstStyle/>
          <a:p>
            <a:pPr eaLnBrk="1" hangingPunct="1">
              <a:lnSpc>
                <a:spcPct val="80000"/>
              </a:lnSpc>
              <a:buFont typeface="Wingdings" panose="05000000000000000000" pitchFamily="2" charset="2"/>
              <a:buNone/>
            </a:pPr>
            <a:r>
              <a:rPr lang="en-US" altLang="en-US" sz="2000" smtClean="0"/>
              <a:t>declare</a:t>
            </a:r>
          </a:p>
          <a:p>
            <a:pPr eaLnBrk="1" hangingPunct="1">
              <a:lnSpc>
                <a:spcPct val="80000"/>
              </a:lnSpc>
              <a:buFont typeface="Wingdings" panose="05000000000000000000" pitchFamily="2" charset="2"/>
              <a:buNone/>
            </a:pPr>
            <a:r>
              <a:rPr lang="en-US" altLang="en-US" sz="2000" smtClean="0"/>
              <a:t>	cursor emp_crs is select fname, minit, lname, salary </a:t>
            </a:r>
          </a:p>
          <a:p>
            <a:pPr eaLnBrk="1" hangingPunct="1">
              <a:lnSpc>
                <a:spcPct val="80000"/>
              </a:lnSpc>
              <a:buFont typeface="Wingdings" panose="05000000000000000000" pitchFamily="2" charset="2"/>
              <a:buNone/>
            </a:pPr>
            <a:r>
              <a:rPr lang="en-US" altLang="en-US" sz="2000" smtClean="0"/>
              <a:t>							from employee;</a:t>
            </a:r>
          </a:p>
          <a:p>
            <a:pPr eaLnBrk="1" hangingPunct="1">
              <a:lnSpc>
                <a:spcPct val="80000"/>
              </a:lnSpc>
              <a:buFont typeface="Wingdings" panose="05000000000000000000" pitchFamily="2" charset="2"/>
              <a:buNone/>
            </a:pPr>
            <a:r>
              <a:rPr lang="en-US" altLang="en-US" sz="2000" smtClean="0"/>
              <a:t>	emp_rec 		emp_crs%rowtype;</a:t>
            </a:r>
          </a:p>
          <a:p>
            <a:pPr eaLnBrk="1" hangingPunct="1">
              <a:lnSpc>
                <a:spcPct val="80000"/>
              </a:lnSpc>
              <a:buFont typeface="Wingdings" panose="05000000000000000000" pitchFamily="2" charset="2"/>
              <a:buNone/>
            </a:pPr>
            <a:r>
              <a:rPr lang="en-US" altLang="en-US" sz="2000" smtClean="0"/>
              <a:t>begin</a:t>
            </a:r>
          </a:p>
          <a:p>
            <a:pPr eaLnBrk="1" hangingPunct="1">
              <a:lnSpc>
                <a:spcPct val="80000"/>
              </a:lnSpc>
              <a:buFont typeface="Wingdings" panose="05000000000000000000" pitchFamily="2" charset="2"/>
              <a:buNone/>
            </a:pPr>
            <a:r>
              <a:rPr lang="en-US" altLang="en-US" sz="2000" smtClean="0"/>
              <a:t>	open emp_crs; </a:t>
            </a:r>
          </a:p>
          <a:p>
            <a:pPr eaLnBrk="1" hangingPunct="1">
              <a:lnSpc>
                <a:spcPct val="80000"/>
              </a:lnSpc>
              <a:buFont typeface="Wingdings" panose="05000000000000000000" pitchFamily="2" charset="2"/>
              <a:buNone/>
            </a:pPr>
            <a:r>
              <a:rPr lang="en-US" altLang="en-US" sz="2000" b="1" smtClean="0">
                <a:solidFill>
                  <a:schemeClr val="hlink"/>
                </a:solidFill>
              </a:rPr>
              <a:t>	</a:t>
            </a:r>
            <a:r>
              <a:rPr lang="en-US" altLang="en-US" sz="2000" smtClean="0">
                <a:solidFill>
                  <a:schemeClr val="hlink"/>
                </a:solidFill>
              </a:rPr>
              <a:t>loop			     -- </a:t>
            </a:r>
            <a:r>
              <a:rPr lang="en-US" altLang="en-US" sz="2000" smtClean="0">
                <a:solidFill>
                  <a:srgbClr val="0C5408"/>
                </a:solidFill>
              </a:rPr>
              <a:t>simple cursor</a:t>
            </a:r>
            <a:r>
              <a:rPr lang="en-US" altLang="en-US" sz="2000" smtClean="0">
                <a:solidFill>
                  <a:schemeClr val="hlink"/>
                </a:solidFill>
              </a:rPr>
              <a:t> loop	</a:t>
            </a:r>
          </a:p>
          <a:p>
            <a:pPr eaLnBrk="1" hangingPunct="1">
              <a:lnSpc>
                <a:spcPct val="80000"/>
              </a:lnSpc>
              <a:buFont typeface="Wingdings" panose="05000000000000000000" pitchFamily="2" charset="2"/>
              <a:buNone/>
            </a:pPr>
            <a:r>
              <a:rPr lang="en-US" altLang="en-US" sz="2000" smtClean="0"/>
              <a:t>		fetch emp_crs into emp_rec;</a:t>
            </a:r>
          </a:p>
          <a:p>
            <a:pPr eaLnBrk="1" hangingPunct="1">
              <a:lnSpc>
                <a:spcPct val="80000"/>
              </a:lnSpc>
              <a:buFont typeface="Wingdings" panose="05000000000000000000" pitchFamily="2" charset="2"/>
              <a:buNone/>
            </a:pPr>
            <a:r>
              <a:rPr lang="en-US" altLang="en-US" sz="2000" smtClean="0"/>
              <a:t>		exit when emp_crs%notfound;</a:t>
            </a:r>
          </a:p>
          <a:p>
            <a:pPr eaLnBrk="1" hangingPunct="1">
              <a:lnSpc>
                <a:spcPct val="80000"/>
              </a:lnSpc>
              <a:buFont typeface="Wingdings" panose="05000000000000000000" pitchFamily="2" charset="2"/>
              <a:buNone/>
            </a:pPr>
            <a:r>
              <a:rPr lang="en-US" altLang="en-US" sz="2000" smtClean="0"/>
              <a:t>		dbms_output.put_line(</a:t>
            </a:r>
            <a:r>
              <a:rPr lang="en-US" altLang="en-US" sz="2000" smtClean="0">
                <a:solidFill>
                  <a:srgbClr val="0C5408"/>
                </a:solidFill>
              </a:rPr>
              <a:t>emp_rec.lname</a:t>
            </a:r>
            <a:r>
              <a:rPr lang="en-US" altLang="en-US" sz="2000" smtClean="0">
                <a:solidFill>
                  <a:srgbClr val="990000"/>
                </a:solidFill>
              </a:rPr>
              <a:t> || ‘   ‘ || 							</a:t>
            </a:r>
            <a:r>
              <a:rPr lang="en-US" altLang="en-US" sz="2000" smtClean="0">
                <a:solidFill>
                  <a:srgbClr val="0C5408"/>
                </a:solidFill>
              </a:rPr>
              <a:t>emp_rec.salary</a:t>
            </a:r>
            <a:r>
              <a:rPr lang="en-US" altLang="en-US" sz="2000" smtClean="0"/>
              <a:t>);</a:t>
            </a:r>
          </a:p>
          <a:p>
            <a:pPr eaLnBrk="1" hangingPunct="1">
              <a:lnSpc>
                <a:spcPct val="80000"/>
              </a:lnSpc>
              <a:buFont typeface="Wingdings" panose="05000000000000000000" pitchFamily="2" charset="2"/>
              <a:buNone/>
            </a:pPr>
            <a:r>
              <a:rPr lang="en-US" altLang="en-US" sz="2000" smtClean="0">
                <a:solidFill>
                  <a:schemeClr val="hlink"/>
                </a:solidFill>
              </a:rPr>
              <a:t>	end loop</a:t>
            </a:r>
            <a:r>
              <a:rPr lang="en-US" altLang="en-US" sz="2000" smtClean="0"/>
              <a:t>;</a:t>
            </a:r>
          </a:p>
          <a:p>
            <a:pPr eaLnBrk="1" hangingPunct="1">
              <a:lnSpc>
                <a:spcPct val="80000"/>
              </a:lnSpc>
              <a:buFont typeface="Wingdings" panose="05000000000000000000" pitchFamily="2" charset="2"/>
              <a:buNone/>
            </a:pPr>
            <a:r>
              <a:rPr lang="en-US" altLang="en-US" sz="2000" smtClean="0"/>
              <a:t>	close emp_crs;</a:t>
            </a:r>
          </a:p>
          <a:p>
            <a:pPr eaLnBrk="1" hangingPunct="1">
              <a:lnSpc>
                <a:spcPct val="80000"/>
              </a:lnSpc>
              <a:buFont typeface="Wingdings" panose="05000000000000000000" pitchFamily="2" charset="2"/>
              <a:buNone/>
            </a:pPr>
            <a:r>
              <a:rPr lang="en-US" altLang="en-US" sz="2000" smtClean="0"/>
              <a:t>end;</a:t>
            </a:r>
          </a:p>
          <a:p>
            <a:pPr eaLnBrk="1" hangingPunct="1">
              <a:lnSpc>
                <a:spcPct val="80000"/>
              </a:lnSpc>
              <a:buFont typeface="Wingdings" panose="05000000000000000000" pitchFamily="2" charset="2"/>
              <a:buNone/>
            </a:pPr>
            <a:endParaRPr lang="en-US" altLang="en-US" sz="2000" smtClean="0"/>
          </a:p>
        </p:txBody>
      </p:sp>
    </p:spTree>
    <p:extLst>
      <p:ext uri="{BB962C8B-B14F-4D97-AF65-F5344CB8AC3E}">
        <p14:creationId xmlns:p14="http://schemas.microsoft.com/office/powerpoint/2010/main" val="2954848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991600" cy="6400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64010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E6FEE37C-3D86-42E9-B97D-78E1399EABFE}" type="slidenum">
              <a:rPr lang="en-US" altLang="en-US" i="0"/>
              <a:pPr/>
              <a:t>30</a:t>
            </a:fld>
            <a:endParaRPr lang="en-US" altLang="en-US" i="0"/>
          </a:p>
        </p:txBody>
      </p:sp>
      <p:sp>
        <p:nvSpPr>
          <p:cNvPr id="24579" name="Rectangle 2"/>
          <p:cNvSpPr>
            <a:spLocks noGrp="1" noChangeArrowheads="1"/>
          </p:cNvSpPr>
          <p:nvPr>
            <p:ph type="title"/>
          </p:nvPr>
        </p:nvSpPr>
        <p:spPr/>
        <p:txBody>
          <a:bodyPr/>
          <a:lstStyle/>
          <a:p>
            <a:pPr eaLnBrk="1" hangingPunct="1"/>
            <a:r>
              <a:rPr lang="en-US" altLang="en-US" sz="2800" smtClean="0"/>
              <a:t>Cursor – looping using while</a:t>
            </a:r>
          </a:p>
        </p:txBody>
      </p:sp>
      <p:sp>
        <p:nvSpPr>
          <p:cNvPr id="24580"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smtClean="0"/>
              <a:t>declare</a:t>
            </a:r>
          </a:p>
          <a:p>
            <a:pPr eaLnBrk="1" hangingPunct="1">
              <a:lnSpc>
                <a:spcPct val="80000"/>
              </a:lnSpc>
              <a:buFont typeface="Wingdings" panose="05000000000000000000" pitchFamily="2" charset="2"/>
              <a:buNone/>
            </a:pPr>
            <a:r>
              <a:rPr lang="en-US" altLang="en-US" sz="2000" smtClean="0"/>
              <a:t>cursor emp_crs is select fname, minit, lname, salary </a:t>
            </a:r>
          </a:p>
          <a:p>
            <a:pPr eaLnBrk="1" hangingPunct="1">
              <a:lnSpc>
                <a:spcPct val="80000"/>
              </a:lnSpc>
              <a:buFont typeface="Wingdings" panose="05000000000000000000" pitchFamily="2" charset="2"/>
              <a:buNone/>
            </a:pPr>
            <a:r>
              <a:rPr lang="en-US" altLang="en-US" sz="2000" smtClean="0"/>
              <a:t>							from employee;</a:t>
            </a:r>
          </a:p>
          <a:p>
            <a:pPr eaLnBrk="1" hangingPunct="1">
              <a:lnSpc>
                <a:spcPct val="80000"/>
              </a:lnSpc>
              <a:buFont typeface="Wingdings" panose="05000000000000000000" pitchFamily="2" charset="2"/>
              <a:buNone/>
            </a:pPr>
            <a:r>
              <a:rPr lang="en-US" altLang="en-US" sz="2000" smtClean="0"/>
              <a:t>emp_rec 		emp_crs%rowtype;</a:t>
            </a:r>
          </a:p>
          <a:p>
            <a:pPr eaLnBrk="1" hangingPunct="1">
              <a:lnSpc>
                <a:spcPct val="80000"/>
              </a:lnSpc>
              <a:buFont typeface="Wingdings" panose="05000000000000000000" pitchFamily="2" charset="2"/>
              <a:buNone/>
            </a:pPr>
            <a:r>
              <a:rPr lang="en-US" altLang="en-US" sz="2000" smtClean="0"/>
              <a:t>begin</a:t>
            </a:r>
          </a:p>
          <a:p>
            <a:pPr eaLnBrk="1" hangingPunct="1">
              <a:lnSpc>
                <a:spcPct val="80000"/>
              </a:lnSpc>
              <a:buFont typeface="Wingdings" panose="05000000000000000000" pitchFamily="2" charset="2"/>
              <a:buNone/>
            </a:pPr>
            <a:r>
              <a:rPr lang="en-US" altLang="en-US" sz="2000" smtClean="0"/>
              <a:t>	open emp_crs;</a:t>
            </a:r>
          </a:p>
          <a:p>
            <a:pPr eaLnBrk="1" hangingPunct="1">
              <a:lnSpc>
                <a:spcPct val="80000"/>
              </a:lnSpc>
              <a:buFont typeface="Wingdings" panose="05000000000000000000" pitchFamily="2" charset="2"/>
              <a:buNone/>
            </a:pPr>
            <a:r>
              <a:rPr lang="en-US" altLang="en-US" sz="2000" smtClean="0"/>
              <a:t>	fetch emp_crs into emp_rec;</a:t>
            </a:r>
            <a:endParaRPr lang="en-US" altLang="en-US" sz="2000" smtClean="0">
              <a:solidFill>
                <a:schemeClr val="hlink"/>
              </a:solidFill>
            </a:endParaRPr>
          </a:p>
          <a:p>
            <a:pPr eaLnBrk="1" hangingPunct="1">
              <a:lnSpc>
                <a:spcPct val="80000"/>
              </a:lnSpc>
              <a:buFont typeface="Wingdings" panose="05000000000000000000" pitchFamily="2" charset="2"/>
              <a:buNone/>
            </a:pPr>
            <a:r>
              <a:rPr lang="en-US" altLang="en-US" sz="2000" smtClean="0">
                <a:solidFill>
                  <a:schemeClr val="hlink"/>
                </a:solidFill>
              </a:rPr>
              <a:t>	while emp_crs%found</a:t>
            </a:r>
            <a:r>
              <a:rPr lang="en-US" altLang="en-US" sz="2000" smtClean="0">
                <a:solidFill>
                  <a:srgbClr val="990000"/>
                </a:solidFill>
              </a:rPr>
              <a:t> </a:t>
            </a:r>
            <a:r>
              <a:rPr lang="en-US" altLang="en-US" sz="2000" smtClean="0">
                <a:solidFill>
                  <a:schemeClr val="folHlink"/>
                </a:solidFill>
              </a:rPr>
              <a:t>loop  	-- </a:t>
            </a:r>
            <a:r>
              <a:rPr lang="en-US" altLang="en-US" sz="2000" smtClean="0">
                <a:solidFill>
                  <a:schemeClr val="hlink"/>
                </a:solidFill>
              </a:rPr>
              <a:t>cursor </a:t>
            </a:r>
            <a:r>
              <a:rPr lang="en-US" altLang="en-US" sz="2000" smtClean="0">
                <a:solidFill>
                  <a:srgbClr val="0C5408"/>
                </a:solidFill>
              </a:rPr>
              <a:t>while loop</a:t>
            </a:r>
          </a:p>
          <a:p>
            <a:pPr eaLnBrk="1" hangingPunct="1">
              <a:lnSpc>
                <a:spcPct val="80000"/>
              </a:lnSpc>
              <a:buFont typeface="Wingdings" panose="05000000000000000000" pitchFamily="2" charset="2"/>
              <a:buNone/>
            </a:pPr>
            <a:r>
              <a:rPr lang="en-US" altLang="en-US" sz="2000" smtClean="0"/>
              <a:t>		dbms_output.put_line(emp_rec.lname || ‘   ‘ || 						emp_rec.salary);</a:t>
            </a:r>
          </a:p>
          <a:p>
            <a:pPr eaLnBrk="1" hangingPunct="1">
              <a:lnSpc>
                <a:spcPct val="80000"/>
              </a:lnSpc>
              <a:buFont typeface="Wingdings" panose="05000000000000000000" pitchFamily="2" charset="2"/>
              <a:buNone/>
            </a:pPr>
            <a:r>
              <a:rPr lang="en-US" altLang="en-US" sz="2000" smtClean="0"/>
              <a:t>		fetch emp_crs into emp_rec;</a:t>
            </a:r>
          </a:p>
          <a:p>
            <a:pPr eaLnBrk="1" hangingPunct="1">
              <a:lnSpc>
                <a:spcPct val="80000"/>
              </a:lnSpc>
              <a:buFont typeface="Wingdings" panose="05000000000000000000" pitchFamily="2" charset="2"/>
              <a:buNone/>
            </a:pPr>
            <a:r>
              <a:rPr lang="en-US" altLang="en-US" sz="2000" smtClean="0">
                <a:solidFill>
                  <a:schemeClr val="hlink"/>
                </a:solidFill>
              </a:rPr>
              <a:t>	end loop</a:t>
            </a:r>
            <a:r>
              <a:rPr lang="en-US" altLang="en-US" sz="2000" smtClean="0"/>
              <a:t>;</a:t>
            </a:r>
          </a:p>
          <a:p>
            <a:pPr eaLnBrk="1" hangingPunct="1">
              <a:lnSpc>
                <a:spcPct val="80000"/>
              </a:lnSpc>
              <a:buFont typeface="Wingdings" panose="05000000000000000000" pitchFamily="2" charset="2"/>
              <a:buNone/>
            </a:pPr>
            <a:r>
              <a:rPr lang="en-US" altLang="en-US" sz="2000" smtClean="0"/>
              <a:t>	close emp_crs;</a:t>
            </a:r>
          </a:p>
          <a:p>
            <a:pPr eaLnBrk="1" hangingPunct="1">
              <a:lnSpc>
                <a:spcPct val="80000"/>
              </a:lnSpc>
              <a:buFont typeface="Wingdings" panose="05000000000000000000" pitchFamily="2" charset="2"/>
              <a:buNone/>
            </a:pPr>
            <a:r>
              <a:rPr lang="en-US" altLang="en-US" sz="2000" smtClean="0"/>
              <a:t>end;</a:t>
            </a:r>
          </a:p>
        </p:txBody>
      </p:sp>
    </p:spTree>
    <p:extLst>
      <p:ext uri="{BB962C8B-B14F-4D97-AF65-F5344CB8AC3E}">
        <p14:creationId xmlns:p14="http://schemas.microsoft.com/office/powerpoint/2010/main" val="25319363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221E9A78-2D6A-4D71-8B1D-43D997F19746}" type="slidenum">
              <a:rPr lang="en-US" altLang="en-US" i="0"/>
              <a:pPr/>
              <a:t>31</a:t>
            </a:fld>
            <a:endParaRPr lang="en-US" altLang="en-US" i="0"/>
          </a:p>
        </p:txBody>
      </p:sp>
      <p:sp>
        <p:nvSpPr>
          <p:cNvPr id="25603" name="Rectangle 2"/>
          <p:cNvSpPr>
            <a:spLocks noGrp="1" noChangeArrowheads="1"/>
          </p:cNvSpPr>
          <p:nvPr>
            <p:ph type="title"/>
          </p:nvPr>
        </p:nvSpPr>
        <p:spPr/>
        <p:txBody>
          <a:bodyPr/>
          <a:lstStyle/>
          <a:p>
            <a:pPr eaLnBrk="1" hangingPunct="1"/>
            <a:r>
              <a:rPr lang="en-US" altLang="en-US" sz="2800" smtClean="0"/>
              <a:t>Cursor – looping using </a:t>
            </a:r>
            <a:r>
              <a:rPr lang="en-US" altLang="en-US" sz="2800" smtClean="0">
                <a:solidFill>
                  <a:srgbClr val="800000"/>
                </a:solidFill>
              </a:rPr>
              <a:t>cursor for loop</a:t>
            </a:r>
          </a:p>
        </p:txBody>
      </p:sp>
      <p:sp>
        <p:nvSpPr>
          <p:cNvPr id="25604"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100" smtClean="0"/>
              <a:t>declare</a:t>
            </a:r>
          </a:p>
          <a:p>
            <a:pPr eaLnBrk="1" hangingPunct="1">
              <a:lnSpc>
                <a:spcPct val="80000"/>
              </a:lnSpc>
              <a:buFont typeface="Wingdings" panose="05000000000000000000" pitchFamily="2" charset="2"/>
              <a:buNone/>
            </a:pPr>
            <a:r>
              <a:rPr lang="en-US" altLang="en-US" sz="2100" smtClean="0"/>
              <a:t>cursor emp_crs is select fname, minit, lname, salary </a:t>
            </a:r>
          </a:p>
          <a:p>
            <a:pPr eaLnBrk="1" hangingPunct="1">
              <a:lnSpc>
                <a:spcPct val="80000"/>
              </a:lnSpc>
              <a:buFont typeface="Wingdings" panose="05000000000000000000" pitchFamily="2" charset="2"/>
              <a:buNone/>
            </a:pPr>
            <a:r>
              <a:rPr lang="en-US" altLang="en-US" sz="2100" smtClean="0"/>
              <a:t>							from employee;</a:t>
            </a:r>
          </a:p>
          <a:p>
            <a:pPr eaLnBrk="1" hangingPunct="1">
              <a:lnSpc>
                <a:spcPct val="80000"/>
              </a:lnSpc>
              <a:buFont typeface="Wingdings" panose="05000000000000000000" pitchFamily="2" charset="2"/>
              <a:buNone/>
            </a:pPr>
            <a:r>
              <a:rPr lang="en-US" altLang="en-US" sz="2100" smtClean="0"/>
              <a:t>emp_rec 		emp_crs%rowtype;</a:t>
            </a:r>
          </a:p>
          <a:p>
            <a:pPr eaLnBrk="1" hangingPunct="1">
              <a:lnSpc>
                <a:spcPct val="80000"/>
              </a:lnSpc>
              <a:buFont typeface="Wingdings" panose="05000000000000000000" pitchFamily="2" charset="2"/>
              <a:buNone/>
            </a:pPr>
            <a:r>
              <a:rPr lang="en-US" altLang="en-US" sz="2100" smtClean="0"/>
              <a:t>begin</a:t>
            </a:r>
          </a:p>
          <a:p>
            <a:pPr eaLnBrk="1" hangingPunct="1">
              <a:lnSpc>
                <a:spcPct val="80000"/>
              </a:lnSpc>
              <a:buFont typeface="Wingdings" panose="05000000000000000000" pitchFamily="2" charset="2"/>
              <a:buNone/>
            </a:pPr>
            <a:r>
              <a:rPr lang="en-US" altLang="en-US" sz="2100" b="1" smtClean="0">
                <a:solidFill>
                  <a:schemeClr val="hlink"/>
                </a:solidFill>
              </a:rPr>
              <a:t>	for  emp_rec in emp_crs loop</a:t>
            </a:r>
            <a:r>
              <a:rPr lang="en-US" altLang="en-US" sz="2100" b="1" smtClean="0">
                <a:solidFill>
                  <a:schemeClr val="folHlink"/>
                </a:solidFill>
              </a:rPr>
              <a:t>    </a:t>
            </a:r>
            <a:r>
              <a:rPr lang="en-US" altLang="en-US" sz="2100" b="1" smtClean="0">
                <a:solidFill>
                  <a:srgbClr val="0C5408"/>
                </a:solidFill>
              </a:rPr>
              <a:t>-- cursor for loop</a:t>
            </a:r>
          </a:p>
          <a:p>
            <a:pPr eaLnBrk="1" hangingPunct="1">
              <a:lnSpc>
                <a:spcPct val="80000"/>
              </a:lnSpc>
              <a:buFont typeface="Wingdings" panose="05000000000000000000" pitchFamily="2" charset="2"/>
              <a:buNone/>
            </a:pPr>
            <a:r>
              <a:rPr lang="en-US" altLang="en-US" sz="2100" smtClean="0"/>
              <a:t>		dbms_output.put_line(emp_rec.lname || ‘   ‘ || 						emp_rec.salary);</a:t>
            </a:r>
          </a:p>
          <a:p>
            <a:pPr eaLnBrk="1" hangingPunct="1">
              <a:lnSpc>
                <a:spcPct val="80000"/>
              </a:lnSpc>
              <a:buFont typeface="Wingdings" panose="05000000000000000000" pitchFamily="2" charset="2"/>
              <a:buNone/>
            </a:pPr>
            <a:r>
              <a:rPr lang="en-US" altLang="en-US" sz="2100" b="1" smtClean="0">
                <a:solidFill>
                  <a:schemeClr val="hlink"/>
                </a:solidFill>
              </a:rPr>
              <a:t>	end loop</a:t>
            </a:r>
            <a:r>
              <a:rPr lang="en-US" altLang="en-US" sz="2100" smtClean="0"/>
              <a:t>;</a:t>
            </a:r>
          </a:p>
          <a:p>
            <a:pPr eaLnBrk="1" hangingPunct="1">
              <a:lnSpc>
                <a:spcPct val="80000"/>
              </a:lnSpc>
              <a:buFont typeface="Wingdings" panose="05000000000000000000" pitchFamily="2" charset="2"/>
              <a:buNone/>
            </a:pPr>
            <a:r>
              <a:rPr lang="en-US" altLang="en-US" sz="2100" smtClean="0"/>
              <a:t>end;</a:t>
            </a:r>
          </a:p>
          <a:p>
            <a:pPr eaLnBrk="1" hangingPunct="1">
              <a:lnSpc>
                <a:spcPct val="80000"/>
              </a:lnSpc>
              <a:buFont typeface="Wingdings" panose="05000000000000000000" pitchFamily="2" charset="2"/>
              <a:buNone/>
            </a:pPr>
            <a:endParaRPr lang="en-US" altLang="en-US" sz="1800" b="1" i="1" smtClean="0"/>
          </a:p>
          <a:p>
            <a:pPr eaLnBrk="1" hangingPunct="1">
              <a:lnSpc>
                <a:spcPct val="80000"/>
              </a:lnSpc>
              <a:buFont typeface="Wingdings" panose="05000000000000000000" pitchFamily="2" charset="2"/>
              <a:buNone/>
            </a:pPr>
            <a:r>
              <a:rPr lang="en-US" altLang="en-US" sz="1800" b="1" i="1" smtClean="0"/>
              <a:t>	There is no open, no fetch, no close. </a:t>
            </a:r>
          </a:p>
          <a:p>
            <a:pPr eaLnBrk="1" hangingPunct="1">
              <a:lnSpc>
                <a:spcPct val="80000"/>
              </a:lnSpc>
              <a:buFont typeface="Wingdings" panose="05000000000000000000" pitchFamily="2" charset="2"/>
              <a:buNone/>
            </a:pPr>
            <a:r>
              <a:rPr lang="en-US" altLang="en-US" sz="1800" b="1" i="1" smtClean="0"/>
              <a:t>	No explicit end of row detection mechanism.</a:t>
            </a:r>
          </a:p>
        </p:txBody>
      </p:sp>
    </p:spTree>
    <p:extLst>
      <p:ext uri="{BB962C8B-B14F-4D97-AF65-F5344CB8AC3E}">
        <p14:creationId xmlns:p14="http://schemas.microsoft.com/office/powerpoint/2010/main" val="13579134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27D51B5A-88E0-4C8A-9CFD-AAA2B52D3F89}" type="slidenum">
              <a:rPr lang="en-US" altLang="en-US" i="0"/>
              <a:pPr/>
              <a:t>32</a:t>
            </a:fld>
            <a:endParaRPr lang="en-US" altLang="en-US" i="0"/>
          </a:p>
        </p:txBody>
      </p:sp>
      <p:sp>
        <p:nvSpPr>
          <p:cNvPr id="29699" name="Rectangle 2"/>
          <p:cNvSpPr>
            <a:spLocks noGrp="1" noChangeArrowheads="1"/>
          </p:cNvSpPr>
          <p:nvPr>
            <p:ph type="title"/>
          </p:nvPr>
        </p:nvSpPr>
        <p:spPr/>
        <p:txBody>
          <a:bodyPr/>
          <a:lstStyle/>
          <a:p>
            <a:pPr eaLnBrk="1" hangingPunct="1"/>
            <a:r>
              <a:rPr lang="en-US" altLang="en-US" sz="2800" smtClean="0"/>
              <a:t>Cursor with update</a:t>
            </a:r>
          </a:p>
        </p:txBody>
      </p:sp>
      <p:sp>
        <p:nvSpPr>
          <p:cNvPr id="29700" name="Rectangle 3"/>
          <p:cNvSpPr>
            <a:spLocks noGrp="1" noChangeArrowheads="1"/>
          </p:cNvSpPr>
          <p:nvPr>
            <p:ph type="body" idx="1"/>
          </p:nvPr>
        </p:nvSpPr>
        <p:spPr>
          <a:xfrm>
            <a:off x="228600" y="1752600"/>
            <a:ext cx="8686800" cy="4267200"/>
          </a:xfrm>
        </p:spPr>
        <p:txBody>
          <a:bodyPr>
            <a:normAutofit fontScale="92500" lnSpcReduction="10000"/>
          </a:bodyPr>
          <a:lstStyle/>
          <a:p>
            <a:pPr eaLnBrk="1" hangingPunct="1">
              <a:lnSpc>
                <a:spcPct val="80000"/>
              </a:lnSpc>
              <a:buFont typeface="Wingdings" panose="05000000000000000000" pitchFamily="2" charset="2"/>
              <a:buNone/>
            </a:pPr>
            <a:r>
              <a:rPr lang="en-US" altLang="en-US" sz="2000" smtClean="0"/>
              <a:t>declare 		</a:t>
            </a:r>
          </a:p>
          <a:p>
            <a:pPr eaLnBrk="1" hangingPunct="1">
              <a:lnSpc>
                <a:spcPct val="80000"/>
              </a:lnSpc>
              <a:buFont typeface="Wingdings" panose="05000000000000000000" pitchFamily="2" charset="2"/>
              <a:buNone/>
            </a:pPr>
            <a:r>
              <a:rPr lang="en-US" altLang="en-US" sz="2000" smtClean="0"/>
              <a:t>	ssn char(9);  name varchar2(10); sal number(8,2); </a:t>
            </a:r>
          </a:p>
          <a:p>
            <a:pPr eaLnBrk="1" hangingPunct="1">
              <a:lnSpc>
                <a:spcPct val="80000"/>
              </a:lnSpc>
              <a:buFont typeface="Wingdings" panose="05000000000000000000" pitchFamily="2" charset="2"/>
              <a:buNone/>
            </a:pPr>
            <a:r>
              <a:rPr lang="en-US" altLang="en-US" sz="2000" smtClean="0"/>
              <a:t>	cursor emp_crs is select ssn, lname, salary from employee </a:t>
            </a:r>
          </a:p>
          <a:p>
            <a:pPr eaLnBrk="1" hangingPunct="1">
              <a:lnSpc>
                <a:spcPct val="80000"/>
              </a:lnSpc>
              <a:buFont typeface="Wingdings" panose="05000000000000000000" pitchFamily="2" charset="2"/>
              <a:buNone/>
            </a:pPr>
            <a:r>
              <a:rPr lang="en-US" altLang="en-US" sz="2000" smtClean="0"/>
              <a:t>								for update; </a:t>
            </a:r>
          </a:p>
          <a:p>
            <a:pPr eaLnBrk="1" hangingPunct="1">
              <a:lnSpc>
                <a:spcPct val="80000"/>
              </a:lnSpc>
              <a:buFont typeface="Wingdings" panose="05000000000000000000" pitchFamily="2" charset="2"/>
              <a:buNone/>
            </a:pPr>
            <a:r>
              <a:rPr lang="en-US" altLang="en-US" sz="2000" smtClean="0"/>
              <a:t>	begin </a:t>
            </a:r>
          </a:p>
          <a:p>
            <a:pPr eaLnBrk="1" hangingPunct="1">
              <a:lnSpc>
                <a:spcPct val="80000"/>
              </a:lnSpc>
              <a:buFont typeface="Wingdings" panose="05000000000000000000" pitchFamily="2" charset="2"/>
              <a:buNone/>
            </a:pPr>
            <a:r>
              <a:rPr lang="en-US" altLang="en-US" sz="2000" smtClean="0"/>
              <a:t>		open emp_crs; </a:t>
            </a:r>
          </a:p>
          <a:p>
            <a:pPr eaLnBrk="1" hangingPunct="1">
              <a:lnSpc>
                <a:spcPct val="80000"/>
              </a:lnSpc>
              <a:buFont typeface="Wingdings" panose="05000000000000000000" pitchFamily="2" charset="2"/>
              <a:buNone/>
            </a:pPr>
            <a:r>
              <a:rPr lang="en-US" altLang="en-US" sz="2000" smtClean="0"/>
              <a:t>		loop </a:t>
            </a:r>
          </a:p>
          <a:p>
            <a:pPr eaLnBrk="1" hangingPunct="1">
              <a:lnSpc>
                <a:spcPct val="80000"/>
              </a:lnSpc>
              <a:buFont typeface="Wingdings" panose="05000000000000000000" pitchFamily="2" charset="2"/>
              <a:buNone/>
            </a:pPr>
            <a:r>
              <a:rPr lang="en-US" altLang="en-US" sz="2000" smtClean="0"/>
              <a:t>			fetch emp_crs into ssn, name, sal; </a:t>
            </a:r>
          </a:p>
          <a:p>
            <a:pPr eaLnBrk="1" hangingPunct="1">
              <a:lnSpc>
                <a:spcPct val="80000"/>
              </a:lnSpc>
              <a:buFont typeface="Wingdings" panose="05000000000000000000" pitchFamily="2" charset="2"/>
              <a:buNone/>
            </a:pPr>
            <a:r>
              <a:rPr lang="en-US" altLang="en-US" sz="2000" smtClean="0"/>
              <a:t>			exit when emp_crs%notfound;</a:t>
            </a:r>
          </a:p>
          <a:p>
            <a:pPr eaLnBrk="1" hangingPunct="1">
              <a:lnSpc>
                <a:spcPct val="80000"/>
              </a:lnSpc>
              <a:buFont typeface="Wingdings" panose="05000000000000000000" pitchFamily="2" charset="2"/>
              <a:buNone/>
            </a:pPr>
            <a:r>
              <a:rPr lang="en-US" altLang="en-US" sz="2000" smtClean="0"/>
              <a:t>			if name = 'Smith' then </a:t>
            </a:r>
          </a:p>
          <a:p>
            <a:pPr eaLnBrk="1" hangingPunct="1">
              <a:lnSpc>
                <a:spcPct val="80000"/>
              </a:lnSpc>
              <a:buFont typeface="Wingdings" panose="05000000000000000000" pitchFamily="2" charset="2"/>
              <a:buNone/>
            </a:pPr>
            <a:r>
              <a:rPr lang="en-US" altLang="en-US" sz="2000" smtClean="0"/>
              <a:t>			    update employee set salary = salary*1.10 </a:t>
            </a:r>
          </a:p>
          <a:p>
            <a:pPr eaLnBrk="1" hangingPunct="1">
              <a:lnSpc>
                <a:spcPct val="80000"/>
              </a:lnSpc>
              <a:buFont typeface="Wingdings" panose="05000000000000000000" pitchFamily="2" charset="2"/>
              <a:buNone/>
            </a:pPr>
            <a:r>
              <a:rPr lang="en-US" altLang="en-US" sz="2000" smtClean="0"/>
              <a:t>						--where current of emp_crs; 		</a:t>
            </a:r>
          </a:p>
          <a:p>
            <a:pPr eaLnBrk="1" hangingPunct="1">
              <a:lnSpc>
                <a:spcPct val="80000"/>
              </a:lnSpc>
              <a:buFont typeface="Wingdings" panose="05000000000000000000" pitchFamily="2" charset="2"/>
              <a:buNone/>
            </a:pPr>
            <a:r>
              <a:rPr lang="en-US" altLang="en-US" sz="2000" smtClean="0"/>
              <a:t>			end if; </a:t>
            </a:r>
          </a:p>
          <a:p>
            <a:pPr eaLnBrk="1" hangingPunct="1">
              <a:lnSpc>
                <a:spcPct val="80000"/>
              </a:lnSpc>
              <a:buFont typeface="Wingdings" panose="05000000000000000000" pitchFamily="2" charset="2"/>
              <a:buNone/>
            </a:pPr>
            <a:r>
              <a:rPr lang="en-US" altLang="en-US" sz="2000" smtClean="0"/>
              <a:t>		end loop; </a:t>
            </a:r>
          </a:p>
          <a:p>
            <a:pPr eaLnBrk="1" hangingPunct="1">
              <a:lnSpc>
                <a:spcPct val="80000"/>
              </a:lnSpc>
              <a:buFont typeface="Wingdings" panose="05000000000000000000" pitchFamily="2" charset="2"/>
              <a:buNone/>
            </a:pPr>
            <a:r>
              <a:rPr lang="en-US" altLang="en-US" sz="2000" smtClean="0"/>
              <a:t>end;</a:t>
            </a:r>
          </a:p>
          <a:p>
            <a:pPr eaLnBrk="1" hangingPunct="1">
              <a:lnSpc>
                <a:spcPct val="80000"/>
              </a:lnSpc>
              <a:buFont typeface="Wingdings" panose="05000000000000000000" pitchFamily="2" charset="2"/>
              <a:buNone/>
            </a:pPr>
            <a:endParaRPr lang="en-US" altLang="en-US" sz="2000" smtClean="0"/>
          </a:p>
        </p:txBody>
      </p:sp>
    </p:spTree>
    <p:extLst>
      <p:ext uri="{BB962C8B-B14F-4D97-AF65-F5344CB8AC3E}">
        <p14:creationId xmlns:p14="http://schemas.microsoft.com/office/powerpoint/2010/main" val="58588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B9728DDF-04C0-4D56-96BA-45357B789F4D}" type="slidenum">
              <a:rPr lang="en-US" altLang="en-US" i="0"/>
              <a:pPr/>
              <a:t>33</a:t>
            </a:fld>
            <a:endParaRPr lang="en-US" altLang="en-US" i="0"/>
          </a:p>
        </p:txBody>
      </p:sp>
      <p:sp>
        <p:nvSpPr>
          <p:cNvPr id="16387" name="Rectangle 2"/>
          <p:cNvSpPr>
            <a:spLocks noGrp="1" noChangeArrowheads="1"/>
          </p:cNvSpPr>
          <p:nvPr>
            <p:ph type="title"/>
          </p:nvPr>
        </p:nvSpPr>
        <p:spPr/>
        <p:txBody>
          <a:bodyPr/>
          <a:lstStyle/>
          <a:p>
            <a:pPr eaLnBrk="1" hangingPunct="1"/>
            <a:r>
              <a:rPr lang="en-US" altLang="en-US" sz="2800" smtClean="0"/>
              <a:t>System defined exceptions</a:t>
            </a:r>
          </a:p>
        </p:txBody>
      </p:sp>
      <p:sp>
        <p:nvSpPr>
          <p:cNvPr id="16388" name="Rectangle 3"/>
          <p:cNvSpPr>
            <a:spLocks noGrp="1" noChangeArrowheads="1"/>
          </p:cNvSpPr>
          <p:nvPr>
            <p:ph type="body" idx="1"/>
          </p:nvPr>
        </p:nvSpPr>
        <p:spPr/>
        <p:txBody>
          <a:bodyPr/>
          <a:lstStyle/>
          <a:p>
            <a:pPr eaLnBrk="1" hangingPunct="1">
              <a:buFontTx/>
              <a:buChar char="•"/>
            </a:pPr>
            <a:r>
              <a:rPr lang="en-US" altLang="en-US" sz="2400" smtClean="0">
                <a:solidFill>
                  <a:srgbClr val="008000"/>
                </a:solidFill>
              </a:rPr>
              <a:t>zero_divide</a:t>
            </a:r>
            <a:r>
              <a:rPr lang="en-US" altLang="en-US" sz="2400" smtClean="0"/>
              <a:t> (ORA-01476)</a:t>
            </a:r>
          </a:p>
          <a:p>
            <a:pPr eaLnBrk="1" hangingPunct="1">
              <a:buFontTx/>
              <a:buChar char="•"/>
            </a:pPr>
            <a:r>
              <a:rPr lang="en-US" altLang="en-US" sz="2400" smtClean="0">
                <a:solidFill>
                  <a:srgbClr val="008000"/>
                </a:solidFill>
              </a:rPr>
              <a:t>cursor_already_open</a:t>
            </a:r>
            <a:r>
              <a:rPr lang="en-US" altLang="en-US" sz="2400" smtClean="0"/>
              <a:t> (ORA-06511)</a:t>
            </a:r>
          </a:p>
          <a:p>
            <a:pPr eaLnBrk="1" hangingPunct="1">
              <a:buFontTx/>
              <a:buChar char="•"/>
            </a:pPr>
            <a:r>
              <a:rPr lang="en-US" altLang="en-US" sz="2400" smtClean="0">
                <a:solidFill>
                  <a:srgbClr val="008000"/>
                </a:solidFill>
              </a:rPr>
              <a:t>invalid_cursor</a:t>
            </a:r>
            <a:r>
              <a:rPr lang="en-US" altLang="en-US" sz="2400" smtClean="0"/>
              <a:t>  (ORA-01001, invalid cursor 	error occurs when you try to reference a 	cursor that 	does not yet exist, e.g. trying to 	access a cursor which is yet to open) </a:t>
            </a:r>
          </a:p>
          <a:p>
            <a:pPr eaLnBrk="1" hangingPunct="1">
              <a:buFontTx/>
              <a:buChar char="•"/>
            </a:pPr>
            <a:r>
              <a:rPr lang="en-US" altLang="en-US" sz="2400" smtClean="0">
                <a:solidFill>
                  <a:srgbClr val="008000"/>
                </a:solidFill>
              </a:rPr>
              <a:t>no_data_found</a:t>
            </a:r>
            <a:r>
              <a:rPr lang="en-US" altLang="en-US" sz="2400" smtClean="0"/>
              <a:t> (ORA-01403, it is raised when 	a select into statement returns no rows.)</a:t>
            </a:r>
          </a:p>
          <a:p>
            <a:pPr eaLnBrk="1" hangingPunct="1">
              <a:buFontTx/>
              <a:buChar char="•"/>
            </a:pPr>
            <a:r>
              <a:rPr lang="en-US" altLang="en-US" sz="2400" smtClean="0">
                <a:solidFill>
                  <a:srgbClr val="008000"/>
                </a:solidFill>
              </a:rPr>
              <a:t>too_many_rows</a:t>
            </a:r>
            <a:r>
              <a:rPr lang="en-US" altLang="en-US" sz="2400" smtClean="0"/>
              <a:t> (ORA-01422, when you select 	or fetch more than one row into a single 	record or variable.)</a:t>
            </a:r>
          </a:p>
        </p:txBody>
      </p:sp>
    </p:spTree>
    <p:extLst>
      <p:ext uri="{BB962C8B-B14F-4D97-AF65-F5344CB8AC3E}">
        <p14:creationId xmlns:p14="http://schemas.microsoft.com/office/powerpoint/2010/main" val="13565096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5F1C8D7D-8475-4BFE-A947-BAF329C6A316}" type="slidenum">
              <a:rPr lang="en-US" altLang="en-US" i="0"/>
              <a:pPr/>
              <a:t>34</a:t>
            </a:fld>
            <a:endParaRPr lang="en-US" altLang="en-US" i="0"/>
          </a:p>
        </p:txBody>
      </p:sp>
      <p:sp>
        <p:nvSpPr>
          <p:cNvPr id="17411" name="Rectangle 2"/>
          <p:cNvSpPr>
            <a:spLocks noGrp="1" noChangeArrowheads="1"/>
          </p:cNvSpPr>
          <p:nvPr>
            <p:ph type="title"/>
          </p:nvPr>
        </p:nvSpPr>
        <p:spPr/>
        <p:txBody>
          <a:bodyPr/>
          <a:lstStyle/>
          <a:p>
            <a:pPr eaLnBrk="1" hangingPunct="1"/>
            <a:r>
              <a:rPr lang="en-US" altLang="en-US" sz="2800" smtClean="0"/>
              <a:t>no_data_found (illustration)</a:t>
            </a:r>
          </a:p>
        </p:txBody>
      </p:sp>
      <p:sp>
        <p:nvSpPr>
          <p:cNvPr id="17412"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900" dirty="0" smtClean="0"/>
              <a:t>declare </a:t>
            </a:r>
          </a:p>
          <a:p>
            <a:pPr eaLnBrk="1" hangingPunct="1">
              <a:lnSpc>
                <a:spcPct val="80000"/>
              </a:lnSpc>
              <a:buFont typeface="Wingdings" panose="05000000000000000000" pitchFamily="2" charset="2"/>
              <a:buNone/>
            </a:pPr>
            <a:r>
              <a:rPr lang="en-US" altLang="en-US" sz="1900" dirty="0" err="1" smtClean="0"/>
              <a:t>e_id</a:t>
            </a:r>
            <a:r>
              <a:rPr lang="en-US" altLang="en-US" sz="1900" dirty="0" smtClean="0"/>
              <a:t> 	</a:t>
            </a:r>
            <a:r>
              <a:rPr lang="en-US" altLang="en-US" sz="1900" dirty="0" err="1" smtClean="0"/>
              <a:t>employee.ssn%type</a:t>
            </a:r>
            <a:r>
              <a:rPr lang="en-US" altLang="en-US" sz="1900" dirty="0" smtClean="0"/>
              <a:t> := '234567892'; </a:t>
            </a:r>
          </a:p>
          <a:p>
            <a:pPr eaLnBrk="1" hangingPunct="1">
              <a:lnSpc>
                <a:spcPct val="80000"/>
              </a:lnSpc>
              <a:buFont typeface="Wingdings" panose="05000000000000000000" pitchFamily="2" charset="2"/>
              <a:buNone/>
            </a:pPr>
            <a:r>
              <a:rPr lang="en-US" altLang="en-US" sz="1900" dirty="0" err="1" smtClean="0"/>
              <a:t>e_lname</a:t>
            </a:r>
            <a:r>
              <a:rPr lang="en-US" altLang="en-US" sz="1900" dirty="0" smtClean="0"/>
              <a:t> 	    </a:t>
            </a:r>
            <a:r>
              <a:rPr lang="en-US" altLang="en-US" sz="1900" dirty="0" err="1" smtClean="0"/>
              <a:t>employee.lname%type</a:t>
            </a:r>
            <a:r>
              <a:rPr lang="en-US" altLang="en-US" sz="1900" dirty="0" smtClean="0"/>
              <a:t>; </a:t>
            </a:r>
          </a:p>
          <a:p>
            <a:pPr eaLnBrk="1" hangingPunct="1">
              <a:lnSpc>
                <a:spcPct val="80000"/>
              </a:lnSpc>
              <a:buFont typeface="Wingdings" panose="05000000000000000000" pitchFamily="2" charset="2"/>
              <a:buNone/>
            </a:pPr>
            <a:r>
              <a:rPr lang="en-US" altLang="en-US" sz="1900" dirty="0" err="1" smtClean="0"/>
              <a:t>e_addr</a:t>
            </a:r>
            <a:r>
              <a:rPr lang="en-US" altLang="en-US" sz="1900" dirty="0" smtClean="0"/>
              <a:t> 	    </a:t>
            </a:r>
            <a:r>
              <a:rPr lang="en-US" altLang="en-US" sz="1900" dirty="0" err="1" smtClean="0"/>
              <a:t>employee.address%type</a:t>
            </a:r>
            <a:r>
              <a:rPr lang="en-US" altLang="en-US" sz="1900" dirty="0" smtClean="0"/>
              <a:t>; </a:t>
            </a:r>
          </a:p>
          <a:p>
            <a:pPr eaLnBrk="1" hangingPunct="1">
              <a:lnSpc>
                <a:spcPct val="80000"/>
              </a:lnSpc>
              <a:buFont typeface="Wingdings" panose="05000000000000000000" pitchFamily="2" charset="2"/>
              <a:buNone/>
            </a:pPr>
            <a:r>
              <a:rPr lang="en-US" altLang="en-US" sz="1900" dirty="0" smtClean="0"/>
              <a:t>begin </a:t>
            </a:r>
          </a:p>
          <a:p>
            <a:pPr eaLnBrk="1" hangingPunct="1">
              <a:lnSpc>
                <a:spcPct val="80000"/>
              </a:lnSpc>
              <a:buFont typeface="Wingdings" panose="05000000000000000000" pitchFamily="2" charset="2"/>
              <a:buNone/>
            </a:pPr>
            <a:r>
              <a:rPr lang="en-US" altLang="en-US" sz="1900" dirty="0" smtClean="0"/>
              <a:t>	select </a:t>
            </a:r>
            <a:r>
              <a:rPr lang="en-US" altLang="en-US" sz="1900" dirty="0" err="1" smtClean="0"/>
              <a:t>lname</a:t>
            </a:r>
            <a:r>
              <a:rPr lang="en-US" altLang="en-US" sz="1900" dirty="0" smtClean="0"/>
              <a:t>, address into </a:t>
            </a:r>
            <a:r>
              <a:rPr lang="en-US" altLang="en-US" sz="1900" dirty="0" err="1" smtClean="0"/>
              <a:t>e_lname</a:t>
            </a:r>
            <a:r>
              <a:rPr lang="en-US" altLang="en-US" sz="1900" dirty="0" smtClean="0"/>
              <a:t>, </a:t>
            </a:r>
            <a:r>
              <a:rPr lang="en-US" altLang="en-US" sz="1900" dirty="0" err="1" smtClean="0"/>
              <a:t>e_addr</a:t>
            </a:r>
            <a:r>
              <a:rPr lang="en-US" altLang="en-US" sz="1900" dirty="0" smtClean="0"/>
              <a:t> from employee 						where </a:t>
            </a:r>
            <a:r>
              <a:rPr lang="en-US" altLang="en-US" sz="1900" dirty="0" err="1" smtClean="0"/>
              <a:t>ssn</a:t>
            </a:r>
            <a:r>
              <a:rPr lang="en-US" altLang="en-US" sz="1900" dirty="0" smtClean="0"/>
              <a:t> = </a:t>
            </a:r>
            <a:r>
              <a:rPr lang="en-US" altLang="en-US" sz="1900" dirty="0" err="1" smtClean="0"/>
              <a:t>e_id</a:t>
            </a:r>
            <a:r>
              <a:rPr lang="en-US" altLang="en-US" sz="1900" dirty="0" smtClean="0"/>
              <a:t>; </a:t>
            </a:r>
          </a:p>
          <a:p>
            <a:pPr eaLnBrk="1" hangingPunct="1">
              <a:lnSpc>
                <a:spcPct val="80000"/>
              </a:lnSpc>
              <a:buFont typeface="Wingdings" panose="05000000000000000000" pitchFamily="2" charset="2"/>
              <a:buNone/>
            </a:pPr>
            <a:r>
              <a:rPr lang="en-US" altLang="en-US" sz="1900" dirty="0" smtClean="0"/>
              <a:t>	</a:t>
            </a:r>
            <a:r>
              <a:rPr lang="en-US" altLang="en-US" sz="1900" dirty="0" err="1" smtClean="0"/>
              <a:t>dbms_output.put_line</a:t>
            </a:r>
            <a:r>
              <a:rPr lang="en-US" altLang="en-US" sz="1900" dirty="0" smtClean="0"/>
              <a:t> ('name: '|| </a:t>
            </a:r>
            <a:r>
              <a:rPr lang="en-US" altLang="en-US" sz="1900" dirty="0" err="1" smtClean="0"/>
              <a:t>e_lname</a:t>
            </a:r>
            <a:r>
              <a:rPr lang="en-US" altLang="en-US" sz="1900" dirty="0" smtClean="0"/>
              <a:t>); </a:t>
            </a:r>
            <a:r>
              <a:rPr lang="en-US" altLang="en-US" sz="1900" dirty="0" err="1" smtClean="0"/>
              <a:t>dbms_output.put_line</a:t>
            </a:r>
            <a:r>
              <a:rPr lang="en-US" altLang="en-US" sz="1900" dirty="0" smtClean="0"/>
              <a:t> ('address: ' || </a:t>
            </a:r>
            <a:r>
              <a:rPr lang="en-US" altLang="en-US" sz="1900" dirty="0" err="1" smtClean="0"/>
              <a:t>e_addr</a:t>
            </a:r>
            <a:r>
              <a:rPr lang="en-US" altLang="en-US" sz="1900" dirty="0" smtClean="0"/>
              <a:t>);</a:t>
            </a:r>
          </a:p>
          <a:p>
            <a:pPr eaLnBrk="1" hangingPunct="1">
              <a:lnSpc>
                <a:spcPct val="80000"/>
              </a:lnSpc>
              <a:buFont typeface="Wingdings" panose="05000000000000000000" pitchFamily="2" charset="2"/>
              <a:buNone/>
            </a:pPr>
            <a:r>
              <a:rPr lang="en-US" altLang="en-US" sz="1900" dirty="0" smtClean="0"/>
              <a:t>exception </a:t>
            </a:r>
          </a:p>
          <a:p>
            <a:pPr eaLnBrk="1" hangingPunct="1">
              <a:lnSpc>
                <a:spcPct val="80000"/>
              </a:lnSpc>
              <a:buFont typeface="Wingdings" panose="05000000000000000000" pitchFamily="2" charset="2"/>
              <a:buNone/>
            </a:pPr>
            <a:r>
              <a:rPr lang="en-US" altLang="en-US" sz="1900" dirty="0" smtClean="0"/>
              <a:t>when </a:t>
            </a:r>
            <a:r>
              <a:rPr lang="en-US" altLang="en-US" sz="1900" dirty="0" err="1" smtClean="0"/>
              <a:t>no_data_found</a:t>
            </a:r>
            <a:r>
              <a:rPr lang="en-US" altLang="en-US" sz="1900" dirty="0" smtClean="0"/>
              <a:t> then </a:t>
            </a:r>
          </a:p>
          <a:p>
            <a:pPr eaLnBrk="1" hangingPunct="1">
              <a:lnSpc>
                <a:spcPct val="80000"/>
              </a:lnSpc>
              <a:buFont typeface="Wingdings" panose="05000000000000000000" pitchFamily="2" charset="2"/>
              <a:buNone/>
            </a:pPr>
            <a:r>
              <a:rPr lang="en-US" altLang="en-US" sz="1900" dirty="0" smtClean="0"/>
              <a:t>	</a:t>
            </a:r>
            <a:r>
              <a:rPr lang="en-US" altLang="en-US" sz="1900" dirty="0" err="1" smtClean="0"/>
              <a:t>dbms_output.put_line</a:t>
            </a:r>
            <a:r>
              <a:rPr lang="en-US" altLang="en-US" sz="1900" dirty="0" smtClean="0"/>
              <a:t>('no such employee!'); </a:t>
            </a:r>
          </a:p>
          <a:p>
            <a:pPr eaLnBrk="1" hangingPunct="1">
              <a:lnSpc>
                <a:spcPct val="80000"/>
              </a:lnSpc>
              <a:buFont typeface="Wingdings" panose="05000000000000000000" pitchFamily="2" charset="2"/>
              <a:buNone/>
            </a:pPr>
            <a:r>
              <a:rPr lang="en-US" altLang="en-US" sz="1900" dirty="0" smtClean="0"/>
              <a:t>when others then </a:t>
            </a:r>
          </a:p>
          <a:p>
            <a:pPr eaLnBrk="1" hangingPunct="1">
              <a:lnSpc>
                <a:spcPct val="80000"/>
              </a:lnSpc>
              <a:buFont typeface="Wingdings" panose="05000000000000000000" pitchFamily="2" charset="2"/>
              <a:buNone/>
            </a:pPr>
            <a:r>
              <a:rPr lang="en-US" altLang="en-US" sz="1900" dirty="0" smtClean="0"/>
              <a:t>	</a:t>
            </a:r>
            <a:r>
              <a:rPr lang="en-US" altLang="en-US" sz="1900" dirty="0" err="1" smtClean="0"/>
              <a:t>dbms_output.put_line</a:t>
            </a:r>
            <a:r>
              <a:rPr lang="en-US" altLang="en-US" sz="1900" dirty="0" smtClean="0"/>
              <a:t>('some other error has occurred!'); </a:t>
            </a:r>
          </a:p>
          <a:p>
            <a:pPr eaLnBrk="1" hangingPunct="1">
              <a:lnSpc>
                <a:spcPct val="80000"/>
              </a:lnSpc>
              <a:buFont typeface="Wingdings" panose="05000000000000000000" pitchFamily="2" charset="2"/>
              <a:buNone/>
            </a:pPr>
            <a:r>
              <a:rPr lang="en-US" altLang="en-US" sz="1900" dirty="0" smtClean="0"/>
              <a:t>end; </a:t>
            </a:r>
          </a:p>
        </p:txBody>
      </p:sp>
    </p:spTree>
    <p:extLst>
      <p:ext uri="{BB962C8B-B14F-4D97-AF65-F5344CB8AC3E}">
        <p14:creationId xmlns:p14="http://schemas.microsoft.com/office/powerpoint/2010/main" val="16440394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E101DFFA-7024-4735-9DF9-A90A148FD271}" type="slidenum">
              <a:rPr lang="en-US" altLang="en-US" i="0"/>
              <a:pPr/>
              <a:t>35</a:t>
            </a:fld>
            <a:endParaRPr lang="en-US" altLang="en-US" i="0"/>
          </a:p>
        </p:txBody>
      </p:sp>
      <p:sp>
        <p:nvSpPr>
          <p:cNvPr id="18435" name="Rectangle 2"/>
          <p:cNvSpPr>
            <a:spLocks noGrp="1" noChangeArrowheads="1"/>
          </p:cNvSpPr>
          <p:nvPr>
            <p:ph type="title"/>
          </p:nvPr>
        </p:nvSpPr>
        <p:spPr/>
        <p:txBody>
          <a:bodyPr/>
          <a:lstStyle/>
          <a:p>
            <a:pPr eaLnBrk="1" hangingPunct="1"/>
            <a:r>
              <a:rPr lang="en-US" altLang="en-US" sz="2800" dirty="0" smtClean="0"/>
              <a:t>User-defined exception</a:t>
            </a:r>
          </a:p>
        </p:txBody>
      </p:sp>
      <p:sp>
        <p:nvSpPr>
          <p:cNvPr id="18436" name="Rectangle 3"/>
          <p:cNvSpPr>
            <a:spLocks noGrp="1" noChangeArrowheads="1"/>
          </p:cNvSpPr>
          <p:nvPr>
            <p:ph type="body" idx="1"/>
          </p:nvPr>
        </p:nvSpPr>
        <p:spPr/>
        <p:txBody>
          <a:bodyPr/>
          <a:lstStyle/>
          <a:p>
            <a:pPr eaLnBrk="1" hangingPunct="1">
              <a:lnSpc>
                <a:spcPct val="80000"/>
              </a:lnSpc>
              <a:buFontTx/>
              <a:buNone/>
            </a:pPr>
            <a:r>
              <a:rPr lang="en-US" altLang="en-US" sz="2400" dirty="0" err="1" smtClean="0">
                <a:solidFill>
                  <a:schemeClr val="accent2"/>
                </a:solidFill>
              </a:rPr>
              <a:t>too_big</a:t>
            </a:r>
            <a:r>
              <a:rPr lang="en-US" altLang="en-US" sz="2400" dirty="0" smtClean="0">
                <a:solidFill>
                  <a:schemeClr val="accent2"/>
                </a:solidFill>
              </a:rPr>
              <a:t> exception;</a:t>
            </a:r>
            <a:r>
              <a:rPr lang="en-US" altLang="en-US" sz="2400" dirty="0" smtClean="0"/>
              <a:t>  -- inside declarations</a:t>
            </a:r>
          </a:p>
          <a:p>
            <a:pPr eaLnBrk="1" hangingPunct="1">
              <a:lnSpc>
                <a:spcPct val="80000"/>
              </a:lnSpc>
              <a:buFontTx/>
              <a:buNone/>
            </a:pPr>
            <a:r>
              <a:rPr lang="en-US" altLang="en-US" sz="2400" dirty="0" smtClean="0"/>
              <a:t>To throw this exception forcibly use</a:t>
            </a:r>
          </a:p>
          <a:p>
            <a:pPr eaLnBrk="1" hangingPunct="1">
              <a:lnSpc>
                <a:spcPct val="80000"/>
              </a:lnSpc>
              <a:buFontTx/>
              <a:buNone/>
            </a:pPr>
            <a:r>
              <a:rPr lang="en-US" altLang="en-US" sz="2400" dirty="0" smtClean="0">
                <a:solidFill>
                  <a:srgbClr val="800000"/>
                </a:solidFill>
              </a:rPr>
              <a:t>      raise </a:t>
            </a:r>
            <a:r>
              <a:rPr lang="en-US" altLang="en-US" sz="2400" dirty="0" err="1" smtClean="0">
                <a:solidFill>
                  <a:srgbClr val="800000"/>
                </a:solidFill>
              </a:rPr>
              <a:t>too_big</a:t>
            </a:r>
            <a:r>
              <a:rPr lang="en-US" altLang="en-US" sz="2400" dirty="0" smtClean="0">
                <a:solidFill>
                  <a:srgbClr val="800000"/>
                </a:solidFill>
              </a:rPr>
              <a:t>;	</a:t>
            </a:r>
            <a:r>
              <a:rPr lang="en-US" altLang="en-US" sz="2400" dirty="0" smtClean="0"/>
              <a:t>-- inside executable code</a:t>
            </a:r>
            <a:endParaRPr lang="en-US" altLang="en-US" sz="2400" dirty="0" smtClean="0">
              <a:solidFill>
                <a:srgbClr val="800000"/>
              </a:solidFill>
            </a:endParaRPr>
          </a:p>
          <a:p>
            <a:pPr eaLnBrk="1" hangingPunct="1">
              <a:lnSpc>
                <a:spcPct val="80000"/>
              </a:lnSpc>
              <a:buFontTx/>
              <a:buNone/>
            </a:pPr>
            <a:r>
              <a:rPr lang="en-US" altLang="en-US" sz="2400" dirty="0" smtClean="0"/>
              <a:t>To process this exception use it in the exception </a:t>
            </a:r>
          </a:p>
          <a:p>
            <a:pPr eaLnBrk="1" hangingPunct="1">
              <a:lnSpc>
                <a:spcPct val="80000"/>
              </a:lnSpc>
              <a:buFontTx/>
              <a:buNone/>
            </a:pPr>
            <a:r>
              <a:rPr lang="en-US" altLang="en-US" sz="2400" dirty="0" smtClean="0"/>
              <a:t>handling section of PL/SQL code in the following </a:t>
            </a:r>
          </a:p>
          <a:p>
            <a:pPr eaLnBrk="1" hangingPunct="1">
              <a:lnSpc>
                <a:spcPct val="80000"/>
              </a:lnSpc>
              <a:buFontTx/>
              <a:buNone/>
            </a:pPr>
            <a:r>
              <a:rPr lang="en-US" altLang="en-US" sz="2400" dirty="0" smtClean="0"/>
              <a:t>way:</a:t>
            </a:r>
          </a:p>
          <a:p>
            <a:pPr eaLnBrk="1" hangingPunct="1">
              <a:lnSpc>
                <a:spcPct val="80000"/>
              </a:lnSpc>
              <a:buFontTx/>
              <a:buNone/>
            </a:pPr>
            <a:r>
              <a:rPr lang="en-US" altLang="en-US" sz="2400" dirty="0" smtClean="0">
                <a:solidFill>
                  <a:srgbClr val="800000"/>
                </a:solidFill>
              </a:rPr>
              <a:t>when </a:t>
            </a:r>
            <a:r>
              <a:rPr lang="en-US" altLang="en-US" sz="2400" dirty="0" err="1" smtClean="0">
                <a:solidFill>
                  <a:srgbClr val="800000"/>
                </a:solidFill>
              </a:rPr>
              <a:t>too_big</a:t>
            </a:r>
            <a:r>
              <a:rPr lang="en-US" altLang="en-US" sz="2400" dirty="0" smtClean="0">
                <a:solidFill>
                  <a:srgbClr val="800000"/>
                </a:solidFill>
              </a:rPr>
              <a:t> then </a:t>
            </a:r>
          </a:p>
          <a:p>
            <a:pPr eaLnBrk="1" hangingPunct="1">
              <a:lnSpc>
                <a:spcPct val="80000"/>
              </a:lnSpc>
              <a:buFontTx/>
              <a:buNone/>
            </a:pPr>
            <a:r>
              <a:rPr lang="en-US" altLang="en-US" sz="2400" dirty="0" smtClean="0">
                <a:solidFill>
                  <a:srgbClr val="800000"/>
                </a:solidFill>
              </a:rPr>
              <a:t>	</a:t>
            </a:r>
            <a:r>
              <a:rPr lang="en-US" altLang="en-US" sz="2400" dirty="0" err="1" smtClean="0">
                <a:solidFill>
                  <a:srgbClr val="800000"/>
                </a:solidFill>
              </a:rPr>
              <a:t>raise_application_error</a:t>
            </a:r>
            <a:r>
              <a:rPr lang="en-US" altLang="en-US" sz="2400" dirty="0" smtClean="0">
                <a:solidFill>
                  <a:srgbClr val="800000"/>
                </a:solidFill>
              </a:rPr>
              <a:t> (</a:t>
            </a:r>
            <a:r>
              <a:rPr lang="en-US" altLang="en-US" sz="2400" dirty="0" err="1" smtClean="0">
                <a:solidFill>
                  <a:srgbClr val="800000"/>
                </a:solidFill>
              </a:rPr>
              <a:t>err_no</a:t>
            </a:r>
            <a:r>
              <a:rPr lang="en-US" altLang="en-US" sz="2400" dirty="0" smtClean="0">
                <a:solidFill>
                  <a:srgbClr val="800000"/>
                </a:solidFill>
              </a:rPr>
              <a:t>, </a:t>
            </a:r>
            <a:r>
              <a:rPr lang="en-US" altLang="en-US" sz="2400" dirty="0" err="1" smtClean="0">
                <a:solidFill>
                  <a:srgbClr val="800000"/>
                </a:solidFill>
              </a:rPr>
              <a:t>err_msg</a:t>
            </a:r>
            <a:r>
              <a:rPr lang="en-US" altLang="en-US" sz="2400" dirty="0" smtClean="0">
                <a:solidFill>
                  <a:srgbClr val="800000"/>
                </a:solidFill>
              </a:rPr>
              <a:t>);</a:t>
            </a:r>
            <a:endParaRPr lang="en-US" altLang="en-US" sz="2400" dirty="0" smtClean="0"/>
          </a:p>
          <a:p>
            <a:pPr eaLnBrk="1" hangingPunct="1">
              <a:lnSpc>
                <a:spcPct val="80000"/>
              </a:lnSpc>
              <a:buFontTx/>
              <a:buNone/>
            </a:pPr>
            <a:r>
              <a:rPr lang="en-US" altLang="en-US" sz="2400" dirty="0" smtClean="0"/>
              <a:t>				</a:t>
            </a:r>
          </a:p>
          <a:p>
            <a:pPr eaLnBrk="1" hangingPunct="1">
              <a:lnSpc>
                <a:spcPct val="80000"/>
              </a:lnSpc>
              <a:buFontTx/>
              <a:buNone/>
            </a:pPr>
            <a:r>
              <a:rPr lang="en-US" altLang="en-US" sz="2400" dirty="0" smtClean="0"/>
              <a:t>N.B. The error number should be in the range </a:t>
            </a:r>
          </a:p>
          <a:p>
            <a:pPr eaLnBrk="1" hangingPunct="1">
              <a:lnSpc>
                <a:spcPct val="80000"/>
              </a:lnSpc>
              <a:buFontTx/>
              <a:buNone/>
            </a:pPr>
            <a:r>
              <a:rPr lang="en-US" altLang="en-US" sz="2400" dirty="0" smtClean="0"/>
              <a:t>				{−20000…−20999}.</a:t>
            </a:r>
            <a:endParaRPr lang="en-US" altLang="en-US" sz="2600" dirty="0" smtClean="0"/>
          </a:p>
        </p:txBody>
      </p:sp>
    </p:spTree>
    <p:extLst>
      <p:ext uri="{BB962C8B-B14F-4D97-AF65-F5344CB8AC3E}">
        <p14:creationId xmlns:p14="http://schemas.microsoft.com/office/powerpoint/2010/main" val="144194319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1775B585-3BE7-443B-B24E-11230B2FBD50}" type="slidenum">
              <a:rPr lang="en-US" altLang="en-US" i="0"/>
              <a:pPr/>
              <a:t>36</a:t>
            </a:fld>
            <a:endParaRPr lang="en-US" altLang="en-US" i="0"/>
          </a:p>
        </p:txBody>
      </p:sp>
      <p:sp>
        <p:nvSpPr>
          <p:cNvPr id="19459" name="Rectangle 2"/>
          <p:cNvSpPr>
            <a:spLocks noGrp="1" noChangeArrowheads="1"/>
          </p:cNvSpPr>
          <p:nvPr>
            <p:ph type="title"/>
          </p:nvPr>
        </p:nvSpPr>
        <p:spPr/>
        <p:txBody>
          <a:bodyPr/>
          <a:lstStyle/>
          <a:p>
            <a:pPr eaLnBrk="1" hangingPunct="1"/>
            <a:r>
              <a:rPr lang="en-US" altLang="en-US" sz="2800" smtClean="0"/>
              <a:t>User-defined exception (an example)</a:t>
            </a:r>
          </a:p>
        </p:txBody>
      </p:sp>
      <p:sp>
        <p:nvSpPr>
          <p:cNvPr id="19460" name="Rectangle 3"/>
          <p:cNvSpPr>
            <a:spLocks noGrp="1" noChangeArrowheads="1"/>
          </p:cNvSpPr>
          <p:nvPr>
            <p:ph type="body" idx="1"/>
          </p:nvPr>
        </p:nvSpPr>
        <p:spPr>
          <a:xfrm>
            <a:off x="566738" y="1752600"/>
            <a:ext cx="8001000" cy="4572000"/>
          </a:xfrm>
        </p:spPr>
        <p:txBody>
          <a:bodyPr/>
          <a:lstStyle/>
          <a:p>
            <a:pPr eaLnBrk="1" hangingPunct="1">
              <a:lnSpc>
                <a:spcPct val="80000"/>
              </a:lnSpc>
              <a:buFont typeface="Wingdings" panose="05000000000000000000" pitchFamily="2" charset="2"/>
              <a:buNone/>
            </a:pPr>
            <a:r>
              <a:rPr lang="en-US" altLang="en-US" sz="2000" dirty="0" smtClean="0"/>
              <a:t>declare  </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solidFill>
                  <a:schemeClr val="accent2"/>
                </a:solidFill>
              </a:rPr>
              <a:t>salary_too_high</a:t>
            </a:r>
            <a:r>
              <a:rPr lang="en-US" altLang="en-US" sz="2000" dirty="0" smtClean="0">
                <a:solidFill>
                  <a:schemeClr val="accent2"/>
                </a:solidFill>
              </a:rPr>
              <a:t> 		exception</a:t>
            </a:r>
            <a:r>
              <a:rPr lang="en-US" altLang="en-US" sz="2000" dirty="0" smtClean="0"/>
              <a:t>;</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too_high</a:t>
            </a:r>
            <a:r>
              <a:rPr lang="en-US" altLang="en-US" sz="2000" dirty="0" smtClean="0"/>
              <a:t> 	constant 	number(5) := 40000;   </a:t>
            </a:r>
          </a:p>
          <a:p>
            <a:pPr eaLnBrk="1" hangingPunct="1">
              <a:lnSpc>
                <a:spcPct val="80000"/>
              </a:lnSpc>
              <a:buFont typeface="Wingdings" panose="05000000000000000000" pitchFamily="2" charset="2"/>
              <a:buNone/>
            </a:pPr>
            <a:r>
              <a:rPr lang="en-US" altLang="en-US" sz="2000" dirty="0" smtClean="0"/>
              <a:t>	cursor </a:t>
            </a:r>
            <a:r>
              <a:rPr lang="en-US" altLang="en-US" sz="2000" dirty="0" err="1" smtClean="0"/>
              <a:t>empcrs</a:t>
            </a:r>
            <a:r>
              <a:rPr lang="en-US" altLang="en-US" sz="2000" dirty="0" smtClean="0"/>
              <a:t> is select </a:t>
            </a:r>
            <a:r>
              <a:rPr lang="en-US" altLang="en-US" sz="2000" dirty="0" err="1" smtClean="0"/>
              <a:t>fname</a:t>
            </a:r>
            <a:r>
              <a:rPr lang="en-US" altLang="en-US" sz="2000" dirty="0" smtClean="0"/>
              <a:t>, </a:t>
            </a:r>
            <a:r>
              <a:rPr lang="en-US" altLang="en-US" sz="2000" dirty="0" err="1" smtClean="0"/>
              <a:t>lname</a:t>
            </a:r>
            <a:r>
              <a:rPr lang="en-US" altLang="en-US" sz="2000" dirty="0" smtClean="0"/>
              <a:t>, salary from 								employee;</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emp_rec</a:t>
            </a:r>
            <a:r>
              <a:rPr lang="en-US" altLang="en-US" sz="2000" dirty="0" smtClean="0"/>
              <a:t> 		</a:t>
            </a:r>
            <a:r>
              <a:rPr lang="en-US" altLang="en-US" sz="2000" dirty="0" err="1" smtClean="0"/>
              <a:t>empcrs%rowtype</a:t>
            </a:r>
            <a:r>
              <a:rPr lang="en-US" altLang="en-US" sz="2000" dirty="0" smtClean="0"/>
              <a:t>;</a:t>
            </a:r>
          </a:p>
          <a:p>
            <a:pPr eaLnBrk="1" hangingPunct="1">
              <a:lnSpc>
                <a:spcPct val="80000"/>
              </a:lnSpc>
              <a:buFont typeface="Wingdings" panose="05000000000000000000" pitchFamily="2" charset="2"/>
              <a:buNone/>
            </a:pPr>
            <a:r>
              <a:rPr lang="en-US" altLang="en-US" sz="2000" dirty="0" smtClean="0"/>
              <a:t>begin</a:t>
            </a:r>
          </a:p>
          <a:p>
            <a:pPr eaLnBrk="1" hangingPunct="1">
              <a:lnSpc>
                <a:spcPct val="80000"/>
              </a:lnSpc>
              <a:buFont typeface="Wingdings" panose="05000000000000000000" pitchFamily="2" charset="2"/>
              <a:buNone/>
            </a:pPr>
            <a:r>
              <a:rPr lang="en-US" altLang="en-US" sz="2000" dirty="0" smtClean="0"/>
              <a:t>	open </a:t>
            </a:r>
            <a:r>
              <a:rPr lang="en-US" altLang="en-US" sz="2000" dirty="0" err="1" smtClean="0"/>
              <a:t>empcrs</a:t>
            </a:r>
            <a:r>
              <a:rPr lang="en-US" altLang="en-US" sz="2000" dirty="0" smtClean="0"/>
              <a:t>;</a:t>
            </a:r>
          </a:p>
          <a:p>
            <a:pPr eaLnBrk="1" hangingPunct="1">
              <a:lnSpc>
                <a:spcPct val="80000"/>
              </a:lnSpc>
              <a:buFont typeface="Wingdings" panose="05000000000000000000" pitchFamily="2" charset="2"/>
              <a:buNone/>
            </a:pPr>
            <a:r>
              <a:rPr lang="en-US" altLang="en-US" sz="2000" dirty="0" smtClean="0"/>
              <a:t>	loop </a:t>
            </a:r>
          </a:p>
          <a:p>
            <a:pPr eaLnBrk="1" hangingPunct="1">
              <a:lnSpc>
                <a:spcPct val="80000"/>
              </a:lnSpc>
              <a:buFont typeface="Wingdings" panose="05000000000000000000" pitchFamily="2" charset="2"/>
              <a:buNone/>
            </a:pPr>
            <a:r>
              <a:rPr lang="en-US" altLang="en-US" sz="2000" dirty="0" smtClean="0"/>
              <a:t>		fetch </a:t>
            </a:r>
            <a:r>
              <a:rPr lang="en-US" altLang="en-US" sz="2000" dirty="0" err="1" smtClean="0"/>
              <a:t>empcrs</a:t>
            </a:r>
            <a:r>
              <a:rPr lang="en-US" altLang="en-US" sz="2000" dirty="0" smtClean="0"/>
              <a:t> into </a:t>
            </a:r>
            <a:r>
              <a:rPr lang="en-US" altLang="en-US" sz="2000" dirty="0" err="1" smtClean="0"/>
              <a:t>emprec</a:t>
            </a:r>
            <a:r>
              <a:rPr lang="en-US" altLang="en-US" sz="2000" dirty="0" smtClean="0"/>
              <a:t>;</a:t>
            </a:r>
          </a:p>
          <a:p>
            <a:pPr eaLnBrk="1" hangingPunct="1">
              <a:lnSpc>
                <a:spcPct val="80000"/>
              </a:lnSpc>
              <a:buFont typeface="Wingdings" panose="05000000000000000000" pitchFamily="2" charset="2"/>
              <a:buNone/>
            </a:pPr>
            <a:r>
              <a:rPr lang="en-US" altLang="en-US" sz="2000" dirty="0" smtClean="0"/>
              <a:t>		exit when </a:t>
            </a:r>
            <a:r>
              <a:rPr lang="en-US" altLang="en-US" sz="2000" dirty="0" err="1" smtClean="0"/>
              <a:t>emp_crs%notfound</a:t>
            </a:r>
            <a:r>
              <a:rPr lang="en-US" altLang="en-US" sz="2000" dirty="0" smtClean="0"/>
              <a:t>;</a:t>
            </a:r>
          </a:p>
          <a:p>
            <a:pPr eaLnBrk="1" hangingPunct="1">
              <a:lnSpc>
                <a:spcPct val="80000"/>
              </a:lnSpc>
              <a:buFont typeface="Wingdings" panose="05000000000000000000" pitchFamily="2" charset="2"/>
              <a:buNone/>
            </a:pPr>
            <a:r>
              <a:rPr lang="en-US" altLang="en-US" sz="2000" dirty="0" smtClean="0"/>
              <a:t>		if </a:t>
            </a:r>
            <a:r>
              <a:rPr lang="en-US" altLang="en-US" sz="2000" dirty="0" err="1" smtClean="0"/>
              <a:t>emp_rec.salary</a:t>
            </a:r>
            <a:r>
              <a:rPr lang="en-US" altLang="en-US" sz="2000" dirty="0" smtClean="0"/>
              <a:t> &gt; </a:t>
            </a:r>
            <a:r>
              <a:rPr lang="en-US" altLang="en-US" sz="2000" dirty="0" err="1" smtClean="0"/>
              <a:t>too_high</a:t>
            </a:r>
            <a:r>
              <a:rPr lang="en-US" altLang="en-US" sz="2000" dirty="0" smtClean="0"/>
              <a:t> then </a:t>
            </a:r>
          </a:p>
          <a:p>
            <a:pPr eaLnBrk="1" hangingPunct="1">
              <a:lnSpc>
                <a:spcPct val="80000"/>
              </a:lnSpc>
              <a:buFont typeface="Wingdings" panose="05000000000000000000" pitchFamily="2" charset="2"/>
              <a:buNone/>
            </a:pPr>
            <a:r>
              <a:rPr lang="en-US" altLang="en-US" sz="2000" dirty="0" smtClean="0"/>
              <a:t>			</a:t>
            </a:r>
            <a:r>
              <a:rPr lang="en-US" altLang="en-US" sz="2000" dirty="0" smtClean="0">
                <a:solidFill>
                  <a:schemeClr val="accent2"/>
                </a:solidFill>
              </a:rPr>
              <a:t>raise </a:t>
            </a:r>
            <a:r>
              <a:rPr lang="en-US" altLang="en-US" sz="2000" dirty="0" err="1" smtClean="0">
                <a:solidFill>
                  <a:schemeClr val="accent2"/>
                </a:solidFill>
              </a:rPr>
              <a:t>salary_too_high</a:t>
            </a:r>
            <a:r>
              <a:rPr lang="en-US" altLang="en-US" sz="2000" dirty="0" smtClean="0"/>
              <a:t>;</a:t>
            </a:r>
          </a:p>
          <a:p>
            <a:pPr eaLnBrk="1" hangingPunct="1">
              <a:lnSpc>
                <a:spcPct val="80000"/>
              </a:lnSpc>
              <a:buFont typeface="Wingdings" panose="05000000000000000000" pitchFamily="2" charset="2"/>
              <a:buNone/>
            </a:pPr>
            <a:r>
              <a:rPr lang="en-US" altLang="en-US" sz="2000" dirty="0" smtClean="0"/>
              <a:t>		end if;</a:t>
            </a:r>
          </a:p>
          <a:p>
            <a:pPr eaLnBrk="1" hangingPunct="1">
              <a:lnSpc>
                <a:spcPct val="80000"/>
              </a:lnSpc>
              <a:buFont typeface="Wingdings" panose="05000000000000000000" pitchFamily="2" charset="2"/>
              <a:buNone/>
            </a:pPr>
            <a:r>
              <a:rPr lang="en-US" altLang="en-US" sz="2000" dirty="0" smtClean="0"/>
              <a:t>	end loop; </a:t>
            </a:r>
          </a:p>
        </p:txBody>
      </p:sp>
      <p:sp>
        <p:nvSpPr>
          <p:cNvPr id="19461" name="Text Box 4"/>
          <p:cNvSpPr txBox="1">
            <a:spLocks noChangeArrowheads="1"/>
          </p:cNvSpPr>
          <p:nvPr/>
        </p:nvSpPr>
        <p:spPr bwMode="auto">
          <a:xfrm>
            <a:off x="4937125" y="6229350"/>
            <a:ext cx="29305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r>
              <a:rPr lang="en-US" altLang="en-US" sz="1600" i="0"/>
              <a:t>Continued in the next slide</a:t>
            </a:r>
          </a:p>
        </p:txBody>
      </p:sp>
    </p:spTree>
    <p:extLst>
      <p:ext uri="{BB962C8B-B14F-4D97-AF65-F5344CB8AC3E}">
        <p14:creationId xmlns:p14="http://schemas.microsoft.com/office/powerpoint/2010/main" val="199625683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D27AB288-7D95-48CA-BEAD-6BA2A86A7654}" type="slidenum">
              <a:rPr lang="en-US" altLang="en-US" i="0"/>
              <a:pPr/>
              <a:t>37</a:t>
            </a:fld>
            <a:endParaRPr lang="en-US" altLang="en-US" i="0"/>
          </a:p>
        </p:txBody>
      </p:sp>
      <p:sp>
        <p:nvSpPr>
          <p:cNvPr id="20483" name="Rectangle 2"/>
          <p:cNvSpPr>
            <a:spLocks noGrp="1" noChangeArrowheads="1"/>
          </p:cNvSpPr>
          <p:nvPr>
            <p:ph type="title"/>
          </p:nvPr>
        </p:nvSpPr>
        <p:spPr/>
        <p:txBody>
          <a:bodyPr/>
          <a:lstStyle/>
          <a:p>
            <a:pPr eaLnBrk="1" hangingPunct="1"/>
            <a:r>
              <a:rPr lang="en-US" altLang="en-US" sz="2800" smtClean="0"/>
              <a:t>User-defined exception (an example)</a:t>
            </a:r>
          </a:p>
        </p:txBody>
      </p:sp>
      <p:sp>
        <p:nvSpPr>
          <p:cNvPr id="2048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000" dirty="0" smtClean="0"/>
              <a:t>exception</a:t>
            </a:r>
          </a:p>
          <a:p>
            <a:pPr eaLnBrk="1" hangingPunct="1">
              <a:buFont typeface="Wingdings" panose="05000000000000000000" pitchFamily="2" charset="2"/>
              <a:buNone/>
            </a:pPr>
            <a:r>
              <a:rPr lang="en-US" altLang="en-US" sz="2000" dirty="0" smtClean="0"/>
              <a:t>	</a:t>
            </a:r>
            <a:r>
              <a:rPr lang="en-US" altLang="en-US" sz="2000" dirty="0" smtClean="0">
                <a:solidFill>
                  <a:schemeClr val="accent2"/>
                </a:solidFill>
              </a:rPr>
              <a:t>when </a:t>
            </a:r>
            <a:r>
              <a:rPr lang="en-US" altLang="en-US" sz="2000" dirty="0" err="1" smtClean="0">
                <a:solidFill>
                  <a:schemeClr val="accent2"/>
                </a:solidFill>
              </a:rPr>
              <a:t>salary_too_high</a:t>
            </a:r>
            <a:r>
              <a:rPr lang="en-US" altLang="en-US" sz="2000" dirty="0" smtClean="0">
                <a:solidFill>
                  <a:schemeClr val="accent2"/>
                </a:solidFill>
              </a:rPr>
              <a:t> then</a:t>
            </a:r>
          </a:p>
          <a:p>
            <a:pPr eaLnBrk="1" hangingPunct="1">
              <a:buFont typeface="Wingdings" panose="05000000000000000000" pitchFamily="2" charset="2"/>
              <a:buNone/>
            </a:pPr>
            <a:r>
              <a:rPr lang="en-US" altLang="en-US" sz="2000" dirty="0" smtClean="0"/>
              <a:t>		</a:t>
            </a:r>
            <a:r>
              <a:rPr lang="en-US" altLang="en-US" sz="2000" dirty="0" err="1" smtClean="0"/>
              <a:t>raise_application_error</a:t>
            </a:r>
            <a:r>
              <a:rPr lang="en-US" altLang="en-US" sz="2000" dirty="0" smtClean="0"/>
              <a:t>(-20100, ‘Salary is too high’);</a:t>
            </a:r>
          </a:p>
          <a:p>
            <a:pPr eaLnBrk="1" hangingPunct="1">
              <a:buFont typeface="Wingdings" panose="05000000000000000000" pitchFamily="2" charset="2"/>
              <a:buNone/>
            </a:pPr>
            <a:r>
              <a:rPr lang="en-US" altLang="en-US" sz="2000" dirty="0" smtClean="0"/>
              <a:t>	when others then</a:t>
            </a:r>
          </a:p>
          <a:p>
            <a:pPr eaLnBrk="1" hangingPunct="1">
              <a:buFont typeface="Wingdings" panose="05000000000000000000" pitchFamily="2" charset="2"/>
              <a:buNone/>
            </a:pPr>
            <a:r>
              <a:rPr lang="en-US" altLang="en-US" sz="2000" dirty="0" smtClean="0"/>
              <a:t>		null;</a:t>
            </a:r>
          </a:p>
          <a:p>
            <a:pPr eaLnBrk="1" hangingPunct="1">
              <a:buFont typeface="Wingdings" panose="05000000000000000000" pitchFamily="2" charset="2"/>
              <a:buNone/>
            </a:pPr>
            <a:r>
              <a:rPr lang="en-US" altLang="en-US" sz="2000" dirty="0" smtClean="0"/>
              <a:t>close </a:t>
            </a:r>
            <a:r>
              <a:rPr lang="en-US" altLang="en-US" sz="2000" dirty="0" err="1" smtClean="0"/>
              <a:t>empcrs</a:t>
            </a:r>
            <a:r>
              <a:rPr lang="en-US" altLang="en-US" sz="2000" dirty="0" smtClean="0"/>
              <a:t>;</a:t>
            </a:r>
          </a:p>
          <a:p>
            <a:pPr eaLnBrk="1" hangingPunct="1">
              <a:buFont typeface="Wingdings" panose="05000000000000000000" pitchFamily="2" charset="2"/>
              <a:buNone/>
            </a:pPr>
            <a:r>
              <a:rPr lang="en-US" altLang="en-US" sz="2000" dirty="0" smtClean="0"/>
              <a:t>end;</a:t>
            </a:r>
          </a:p>
        </p:txBody>
      </p:sp>
    </p:spTree>
    <p:extLst>
      <p:ext uri="{BB962C8B-B14F-4D97-AF65-F5344CB8AC3E}">
        <p14:creationId xmlns:p14="http://schemas.microsoft.com/office/powerpoint/2010/main" val="3070136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678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7525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457200" y="1295400"/>
            <a:ext cx="8458200" cy="4830763"/>
          </a:xfrm>
        </p:spPr>
        <p:txBody>
          <a:bodyPr>
            <a:normAutofit fontScale="77500" lnSpcReduction="20000"/>
          </a:bodyPr>
          <a:lstStyle/>
          <a:p>
            <a:pPr marL="0" indent="0">
              <a:buNone/>
            </a:pPr>
            <a:r>
              <a:rPr lang="en-US" sz="2800" dirty="0"/>
              <a:t>CREATE OR REPLACE PROCEDURE greetings</a:t>
            </a:r>
          </a:p>
          <a:p>
            <a:pPr marL="0" indent="0">
              <a:buNone/>
            </a:pPr>
            <a:r>
              <a:rPr lang="en-US" sz="2800" dirty="0"/>
              <a:t>AS</a:t>
            </a:r>
          </a:p>
          <a:p>
            <a:pPr marL="0" indent="0">
              <a:buNone/>
            </a:pPr>
            <a:r>
              <a:rPr lang="en-US" sz="2800" dirty="0"/>
              <a:t>BEGIN</a:t>
            </a:r>
          </a:p>
          <a:p>
            <a:pPr marL="0" indent="0">
              <a:buNone/>
            </a:pPr>
            <a:r>
              <a:rPr lang="en-US" sz="2800" dirty="0" smtClean="0"/>
              <a:t>	</a:t>
            </a:r>
            <a:r>
              <a:rPr lang="en-US" sz="2800" dirty="0" err="1" smtClean="0"/>
              <a:t>dbms_output.put_line</a:t>
            </a:r>
            <a:r>
              <a:rPr lang="en-US" sz="2800" dirty="0"/>
              <a:t>('Hello World!');</a:t>
            </a:r>
          </a:p>
          <a:p>
            <a:pPr marL="0" indent="0">
              <a:buNone/>
            </a:pPr>
            <a:r>
              <a:rPr lang="en-US" sz="2800" dirty="0"/>
              <a:t>END;</a:t>
            </a:r>
          </a:p>
          <a:p>
            <a:pPr marL="0" indent="0">
              <a:buNone/>
            </a:pPr>
            <a:r>
              <a:rPr lang="en-US" sz="2800" dirty="0" smtClean="0"/>
              <a:t>/</a:t>
            </a:r>
          </a:p>
          <a:p>
            <a:pPr marL="0" indent="0">
              <a:buNone/>
            </a:pPr>
            <a:endParaRPr lang="en-US" sz="2800" dirty="0" smtClean="0"/>
          </a:p>
          <a:p>
            <a:pPr marL="0" indent="0">
              <a:buNone/>
            </a:pPr>
            <a:r>
              <a:rPr lang="en-US" sz="2800" b="1" dirty="0" smtClean="0"/>
              <a:t>Standalone:</a:t>
            </a:r>
            <a:endParaRPr lang="en-US" sz="2800" b="1" dirty="0"/>
          </a:p>
          <a:p>
            <a:pPr marL="0" indent="0">
              <a:buNone/>
            </a:pPr>
            <a:r>
              <a:rPr lang="en-US" sz="2800" dirty="0" smtClean="0"/>
              <a:t>	EXECUTE greetings;</a:t>
            </a:r>
          </a:p>
          <a:p>
            <a:pPr marL="0" indent="0">
              <a:buNone/>
            </a:pPr>
            <a:r>
              <a:rPr lang="en-US" sz="2800" b="1" dirty="0"/>
              <a:t>The procedure can also be called from another PL/SQL block:</a:t>
            </a:r>
          </a:p>
          <a:p>
            <a:pPr marL="0" indent="0">
              <a:buNone/>
            </a:pPr>
            <a:r>
              <a:rPr lang="en-US" sz="2800" dirty="0" smtClean="0"/>
              <a:t>	BEGIN</a:t>
            </a:r>
            <a:endParaRPr lang="en-US" sz="2800" dirty="0"/>
          </a:p>
          <a:p>
            <a:pPr marL="0" indent="0">
              <a:buNone/>
            </a:pPr>
            <a:r>
              <a:rPr lang="en-US" sz="2800" dirty="0" smtClean="0"/>
              <a:t>		greetings</a:t>
            </a:r>
            <a:r>
              <a:rPr lang="en-US" sz="2800" dirty="0"/>
              <a:t>;</a:t>
            </a:r>
          </a:p>
          <a:p>
            <a:pPr marL="0" indent="0">
              <a:buNone/>
            </a:pPr>
            <a:r>
              <a:rPr lang="en-US" sz="2800" dirty="0" smtClean="0"/>
              <a:t>	END;</a:t>
            </a:r>
          </a:p>
          <a:p>
            <a:pPr marL="0" indent="0">
              <a:buNone/>
            </a:pPr>
            <a:r>
              <a:rPr lang="en-US" sz="2800" dirty="0"/>
              <a:t>	</a:t>
            </a:r>
            <a:r>
              <a:rPr lang="en-US" sz="2800" dirty="0" smtClean="0"/>
              <a:t>/</a:t>
            </a:r>
            <a:endParaRPr lang="en-US" sz="2800" dirty="0"/>
          </a:p>
          <a:p>
            <a:endParaRPr lang="en-US" sz="2800" dirty="0"/>
          </a:p>
          <a:p>
            <a:pPr marL="0" indent="0">
              <a:buNone/>
            </a:pPr>
            <a:endParaRPr lang="en-US" sz="2800" dirty="0"/>
          </a:p>
        </p:txBody>
      </p:sp>
    </p:spTree>
    <p:extLst>
      <p:ext uri="{BB962C8B-B14F-4D97-AF65-F5344CB8AC3E}">
        <p14:creationId xmlns:p14="http://schemas.microsoft.com/office/powerpoint/2010/main" val="487087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SUBTYPE</a:t>
            </a:r>
            <a:endParaRPr lang="en-US" dirty="0"/>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38238"/>
            <a:ext cx="9144000" cy="571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65945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6200"/>
            <a:ext cx="9143999" cy="6781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98230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
            <a:ext cx="8229600" cy="6049963"/>
          </a:xfrm>
        </p:spPr>
        <p:txBody>
          <a:bodyPr>
            <a:normAutofit fontScale="62500" lnSpcReduction="20000"/>
          </a:bodyPr>
          <a:lstStyle/>
          <a:p>
            <a:pPr marL="0" indent="0">
              <a:buNone/>
            </a:pPr>
            <a:r>
              <a:rPr lang="en-US" dirty="0"/>
              <a:t>DECLARE</a:t>
            </a:r>
          </a:p>
          <a:p>
            <a:pPr marL="0" indent="0">
              <a:buNone/>
            </a:pPr>
            <a:r>
              <a:rPr lang="en-US" dirty="0" smtClean="0"/>
              <a:t>	a </a:t>
            </a:r>
            <a:r>
              <a:rPr lang="en-US" dirty="0"/>
              <a:t>number;</a:t>
            </a:r>
          </a:p>
          <a:p>
            <a:pPr marL="0" indent="0">
              <a:buNone/>
            </a:pPr>
            <a:r>
              <a:rPr lang="en-US" dirty="0" smtClean="0"/>
              <a:t>	b </a:t>
            </a:r>
            <a:r>
              <a:rPr lang="en-US" dirty="0"/>
              <a:t>number;</a:t>
            </a:r>
          </a:p>
          <a:p>
            <a:pPr marL="0" indent="0">
              <a:buNone/>
            </a:pPr>
            <a:r>
              <a:rPr lang="en-US" dirty="0" smtClean="0"/>
              <a:t>	c </a:t>
            </a:r>
            <a:r>
              <a:rPr lang="en-US" dirty="0"/>
              <a:t>number</a:t>
            </a:r>
            <a:r>
              <a:rPr lang="en-US" dirty="0" smtClean="0"/>
              <a:t>;</a:t>
            </a:r>
          </a:p>
          <a:p>
            <a:pPr marL="0" indent="0">
              <a:buNone/>
            </a:pPr>
            <a:r>
              <a:rPr lang="en-US" dirty="0" smtClean="0"/>
              <a:t>PROCEDURE </a:t>
            </a:r>
            <a:r>
              <a:rPr lang="en-US" dirty="0" err="1"/>
              <a:t>findMin</a:t>
            </a:r>
            <a:r>
              <a:rPr lang="en-US" dirty="0"/>
              <a:t>(x IN number, y IN number, z OUT number) IS</a:t>
            </a:r>
          </a:p>
          <a:p>
            <a:pPr marL="0" indent="0">
              <a:buNone/>
            </a:pPr>
            <a:r>
              <a:rPr lang="en-US" dirty="0"/>
              <a:t>BEGIN</a:t>
            </a:r>
          </a:p>
          <a:p>
            <a:pPr marL="0" indent="0">
              <a:buNone/>
            </a:pPr>
            <a:r>
              <a:rPr lang="en-US" dirty="0" smtClean="0"/>
              <a:t>	IF </a:t>
            </a:r>
            <a:r>
              <a:rPr lang="en-US" dirty="0"/>
              <a:t>x &lt; y THEN</a:t>
            </a:r>
          </a:p>
          <a:p>
            <a:pPr marL="0" indent="0">
              <a:buNone/>
            </a:pPr>
            <a:r>
              <a:rPr lang="en-US" dirty="0" smtClean="0"/>
              <a:t>		z</a:t>
            </a:r>
            <a:r>
              <a:rPr lang="en-US" dirty="0"/>
              <a:t>:= x;</a:t>
            </a:r>
          </a:p>
          <a:p>
            <a:pPr marL="0" indent="0">
              <a:buNone/>
            </a:pPr>
            <a:r>
              <a:rPr lang="en-US" dirty="0" smtClean="0"/>
              <a:t>	ELSE</a:t>
            </a:r>
            <a:endParaRPr lang="en-US" dirty="0"/>
          </a:p>
          <a:p>
            <a:pPr marL="0" indent="0">
              <a:buNone/>
            </a:pPr>
            <a:r>
              <a:rPr lang="en-US" dirty="0" smtClean="0"/>
              <a:t>		z</a:t>
            </a:r>
            <a:r>
              <a:rPr lang="en-US" dirty="0"/>
              <a:t>:= y;</a:t>
            </a:r>
          </a:p>
          <a:p>
            <a:pPr marL="0" indent="0">
              <a:buNone/>
            </a:pPr>
            <a:r>
              <a:rPr lang="en-US" dirty="0" smtClean="0"/>
              <a:t>	END </a:t>
            </a:r>
            <a:r>
              <a:rPr lang="en-US" dirty="0"/>
              <a:t>IF;</a:t>
            </a:r>
          </a:p>
          <a:p>
            <a:pPr marL="0" indent="0">
              <a:buNone/>
            </a:pPr>
            <a:r>
              <a:rPr lang="en-US" dirty="0" smtClean="0"/>
              <a:t>END</a:t>
            </a:r>
            <a:r>
              <a:rPr lang="en-US" dirty="0"/>
              <a:t>; </a:t>
            </a:r>
          </a:p>
          <a:p>
            <a:pPr marL="0" indent="0">
              <a:buNone/>
            </a:pPr>
            <a:r>
              <a:rPr lang="en-US" dirty="0"/>
              <a:t>BEGIN</a:t>
            </a:r>
          </a:p>
          <a:p>
            <a:pPr marL="0" indent="0">
              <a:buNone/>
            </a:pPr>
            <a:r>
              <a:rPr lang="en-US" dirty="0" smtClean="0"/>
              <a:t>	a</a:t>
            </a:r>
            <a:r>
              <a:rPr lang="en-US" dirty="0"/>
              <a:t>:= 23;</a:t>
            </a:r>
          </a:p>
          <a:p>
            <a:pPr marL="0" indent="0">
              <a:buNone/>
            </a:pPr>
            <a:r>
              <a:rPr lang="en-US" dirty="0" smtClean="0"/>
              <a:t>	b</a:t>
            </a:r>
            <a:r>
              <a:rPr lang="en-US" dirty="0"/>
              <a:t>:= 45;</a:t>
            </a:r>
          </a:p>
          <a:p>
            <a:pPr marL="0" indent="0">
              <a:buNone/>
            </a:pPr>
            <a:r>
              <a:rPr lang="en-US" dirty="0" smtClean="0"/>
              <a:t>	</a:t>
            </a:r>
            <a:r>
              <a:rPr lang="en-US" dirty="0" err="1" smtClean="0"/>
              <a:t>findMin</a:t>
            </a:r>
            <a:r>
              <a:rPr lang="en-US" dirty="0" smtClean="0"/>
              <a:t>(a</a:t>
            </a:r>
            <a:r>
              <a:rPr lang="en-US" dirty="0"/>
              <a:t>, b, c);</a:t>
            </a:r>
          </a:p>
          <a:p>
            <a:pPr marL="0" indent="0">
              <a:buNone/>
            </a:pPr>
            <a:r>
              <a:rPr lang="en-US" dirty="0" smtClean="0"/>
              <a:t>	</a:t>
            </a:r>
            <a:r>
              <a:rPr lang="en-US" dirty="0" err="1" smtClean="0"/>
              <a:t>dbms_output.put_line</a:t>
            </a:r>
            <a:r>
              <a:rPr lang="en-US" dirty="0"/>
              <a:t>(' Minimum of (23, 45) : ' || c);</a:t>
            </a:r>
          </a:p>
          <a:p>
            <a:pPr marL="0" indent="0">
              <a:buNone/>
            </a:pPr>
            <a:r>
              <a:rPr lang="en-US" dirty="0"/>
              <a:t>END;</a:t>
            </a:r>
          </a:p>
          <a:p>
            <a:pPr marL="0" indent="0">
              <a:buNone/>
            </a:pP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470242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IN &amp; OUT Mode Example 2</a:t>
            </a:r>
            <a:br>
              <a:rPr lang="en-US" dirty="0" smtClean="0"/>
            </a:br>
            <a:endParaRPr lang="en-US" dirty="0"/>
          </a:p>
        </p:txBody>
      </p:sp>
      <p:sp>
        <p:nvSpPr>
          <p:cNvPr id="3" name="Content Placeholder 2"/>
          <p:cNvSpPr>
            <a:spLocks noGrp="1"/>
          </p:cNvSpPr>
          <p:nvPr>
            <p:ph idx="1"/>
          </p:nvPr>
        </p:nvSpPr>
        <p:spPr>
          <a:xfrm>
            <a:off x="228600" y="914400"/>
            <a:ext cx="8763000" cy="5211763"/>
          </a:xfrm>
        </p:spPr>
        <p:txBody>
          <a:bodyPr>
            <a:normAutofit fontScale="62500" lnSpcReduction="20000"/>
          </a:bodyPr>
          <a:lstStyle/>
          <a:p>
            <a:r>
              <a:rPr lang="en-US" dirty="0" smtClean="0"/>
              <a:t>This </a:t>
            </a:r>
            <a:r>
              <a:rPr lang="en-US" dirty="0"/>
              <a:t>procedure computes </a:t>
            </a:r>
            <a:r>
              <a:rPr lang="en-US" dirty="0" smtClean="0"/>
              <a:t>the </a:t>
            </a:r>
            <a:r>
              <a:rPr lang="en-US" dirty="0"/>
              <a:t>square of value of a passed value. This example shows how </a:t>
            </a:r>
            <a:r>
              <a:rPr lang="en-US" dirty="0" smtClean="0"/>
              <a:t>we </a:t>
            </a:r>
            <a:r>
              <a:rPr lang="en-US" dirty="0"/>
              <a:t>can use </a:t>
            </a:r>
            <a:r>
              <a:rPr lang="en-US" dirty="0" smtClean="0"/>
              <a:t>the same </a:t>
            </a:r>
            <a:r>
              <a:rPr lang="en-US" dirty="0"/>
              <a:t>parameter to accept a value and then return another result</a:t>
            </a:r>
            <a:r>
              <a:rPr lang="en-US" dirty="0" smtClean="0"/>
              <a:t>.</a:t>
            </a:r>
          </a:p>
          <a:p>
            <a:endParaRPr lang="en-US" dirty="0"/>
          </a:p>
          <a:p>
            <a:pPr marL="0" indent="0">
              <a:buNone/>
            </a:pPr>
            <a:r>
              <a:rPr lang="en-US" dirty="0"/>
              <a:t>DECLARE</a:t>
            </a:r>
          </a:p>
          <a:p>
            <a:pPr marL="0" indent="0">
              <a:buNone/>
            </a:pPr>
            <a:r>
              <a:rPr lang="en-US" dirty="0" smtClean="0"/>
              <a:t>	a </a:t>
            </a:r>
            <a:r>
              <a:rPr lang="en-US" dirty="0"/>
              <a:t>number;</a:t>
            </a:r>
          </a:p>
          <a:p>
            <a:pPr marL="0" indent="0">
              <a:buNone/>
            </a:pPr>
            <a:r>
              <a:rPr lang="en-US" dirty="0"/>
              <a:t>PROCEDURE </a:t>
            </a:r>
            <a:r>
              <a:rPr lang="en-US" dirty="0" err="1"/>
              <a:t>squareNum</a:t>
            </a:r>
            <a:r>
              <a:rPr lang="en-US" dirty="0"/>
              <a:t>(x IN OUT number) IS</a:t>
            </a:r>
          </a:p>
          <a:p>
            <a:pPr marL="0" indent="0">
              <a:buNone/>
            </a:pPr>
            <a:r>
              <a:rPr lang="en-US" dirty="0"/>
              <a:t>BEGIN</a:t>
            </a:r>
          </a:p>
          <a:p>
            <a:pPr marL="0" indent="0">
              <a:buNone/>
            </a:pPr>
            <a:r>
              <a:rPr lang="en-US" dirty="0" smtClean="0"/>
              <a:t>	x </a:t>
            </a:r>
            <a:r>
              <a:rPr lang="en-US" dirty="0"/>
              <a:t>:= x * x;</a:t>
            </a:r>
          </a:p>
          <a:p>
            <a:pPr marL="0" indent="0">
              <a:buNone/>
            </a:pPr>
            <a:r>
              <a:rPr lang="en-US" dirty="0" smtClean="0"/>
              <a:t>END</a:t>
            </a:r>
            <a:r>
              <a:rPr lang="en-US" dirty="0"/>
              <a:t>; </a:t>
            </a:r>
          </a:p>
          <a:p>
            <a:pPr marL="0" indent="0">
              <a:buNone/>
            </a:pPr>
            <a:r>
              <a:rPr lang="en-US" dirty="0"/>
              <a:t>BEGIN</a:t>
            </a:r>
          </a:p>
          <a:p>
            <a:pPr marL="0" indent="0">
              <a:buNone/>
            </a:pPr>
            <a:r>
              <a:rPr lang="en-US" dirty="0" smtClean="0"/>
              <a:t>	a</a:t>
            </a:r>
            <a:r>
              <a:rPr lang="en-US" dirty="0"/>
              <a:t>:= 23;</a:t>
            </a:r>
          </a:p>
          <a:p>
            <a:pPr marL="0" indent="0">
              <a:buNone/>
            </a:pPr>
            <a:r>
              <a:rPr lang="en-US" dirty="0" smtClean="0"/>
              <a:t>	</a:t>
            </a:r>
            <a:r>
              <a:rPr lang="en-US" dirty="0" err="1" smtClean="0"/>
              <a:t>squareNum</a:t>
            </a:r>
            <a:r>
              <a:rPr lang="en-US" dirty="0" smtClean="0"/>
              <a:t>(a</a:t>
            </a:r>
            <a:r>
              <a:rPr lang="en-US" dirty="0"/>
              <a:t>);</a:t>
            </a:r>
          </a:p>
          <a:p>
            <a:pPr marL="0" indent="0">
              <a:buNone/>
            </a:pPr>
            <a:r>
              <a:rPr lang="en-US" dirty="0" smtClean="0"/>
              <a:t>	</a:t>
            </a:r>
            <a:r>
              <a:rPr lang="en-US" dirty="0" err="1" smtClean="0"/>
              <a:t>dbms_output.put_line</a:t>
            </a:r>
            <a:r>
              <a:rPr lang="en-US" dirty="0"/>
              <a:t>(' Square of (23): ' || a);</a:t>
            </a:r>
          </a:p>
          <a:p>
            <a:pPr marL="0" indent="0">
              <a:buNone/>
            </a:pPr>
            <a:r>
              <a:rPr lang="en-US" dirty="0"/>
              <a:t>END;</a:t>
            </a:r>
          </a:p>
          <a:p>
            <a:pPr marL="0" indent="0">
              <a:buNone/>
            </a:pPr>
            <a:r>
              <a:rPr lang="en-US" dirty="0" smtClean="0"/>
              <a:t>/</a:t>
            </a:r>
            <a:endParaRPr lang="en-US" dirty="0"/>
          </a:p>
        </p:txBody>
      </p:sp>
    </p:spTree>
    <p:extLst>
      <p:ext uri="{BB962C8B-B14F-4D97-AF65-F5344CB8AC3E}">
        <p14:creationId xmlns:p14="http://schemas.microsoft.com/office/powerpoint/2010/main" val="8442151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ctrTitle"/>
          </p:nvPr>
        </p:nvSpPr>
        <p:spPr>
          <a:xfrm>
            <a:off x="838200" y="0"/>
            <a:ext cx="8001000" cy="838200"/>
          </a:xfrm>
        </p:spPr>
        <p:txBody>
          <a:bodyPr anchor="ctr"/>
          <a:lstStyle/>
          <a:p>
            <a:pPr algn="l"/>
            <a:r>
              <a:rPr lang="en-US" altLang="en-US" sz="3200" b="1" u="sng">
                <a:effectLst/>
                <a:ea typeface="Arial Unicode MS" panose="020B0604020202020204" pitchFamily="34" charset="-128"/>
                <a:cs typeface="Arial Unicode MS" panose="020B0604020202020204" pitchFamily="34" charset="-128"/>
              </a:rPr>
              <a:t>Example</a:t>
            </a:r>
          </a:p>
        </p:txBody>
      </p:sp>
      <p:sp>
        <p:nvSpPr>
          <p:cNvPr id="592899" name="Rectangle 3"/>
          <p:cNvSpPr>
            <a:spLocks noGrp="1" noChangeArrowheads="1"/>
          </p:cNvSpPr>
          <p:nvPr>
            <p:ph type="subTitle" idx="1"/>
          </p:nvPr>
        </p:nvSpPr>
        <p:spPr>
          <a:xfrm>
            <a:off x="0" y="762000"/>
            <a:ext cx="9144000" cy="5334000"/>
          </a:xfrm>
        </p:spPr>
        <p:txBody>
          <a:bodyPr>
            <a:normAutofit lnSpcReduction="10000"/>
          </a:bodyPr>
          <a:lstStyle/>
          <a:p>
            <a:pPr marL="2136775" lvl="2" indent="-568325" algn="l">
              <a:lnSpc>
                <a:spcPct val="80000"/>
              </a:lnSpc>
            </a:pPr>
            <a:r>
              <a:rPr lang="en-US" altLang="en-US" sz="2000">
                <a:effectLst/>
              </a:rPr>
              <a:t>CREATE OR REPLACE FUNCTION show_description</a:t>
            </a:r>
          </a:p>
          <a:p>
            <a:pPr marL="2136775" lvl="2" indent="-568325" algn="l">
              <a:lnSpc>
                <a:spcPct val="80000"/>
              </a:lnSpc>
            </a:pPr>
            <a:r>
              <a:rPr lang="en-US" altLang="en-US" sz="2000">
                <a:effectLst/>
              </a:rPr>
              <a:t>	(i_course_no number)</a:t>
            </a:r>
          </a:p>
          <a:p>
            <a:pPr marL="2136775" lvl="2" indent="-568325" algn="l">
              <a:lnSpc>
                <a:spcPct val="80000"/>
              </a:lnSpc>
            </a:pPr>
            <a:r>
              <a:rPr lang="en-US" altLang="en-US" sz="2000">
                <a:effectLst/>
              </a:rPr>
              <a:t>RETURN varchar2</a:t>
            </a:r>
          </a:p>
          <a:p>
            <a:pPr marL="2136775" lvl="2" indent="-568325" algn="l">
              <a:lnSpc>
                <a:spcPct val="80000"/>
              </a:lnSpc>
            </a:pPr>
            <a:r>
              <a:rPr lang="en-US" altLang="en-US" sz="2000">
                <a:effectLst/>
              </a:rPr>
              <a:t>AS</a:t>
            </a:r>
          </a:p>
          <a:p>
            <a:pPr marL="2136775" lvl="2" indent="-568325" algn="l">
              <a:lnSpc>
                <a:spcPct val="80000"/>
              </a:lnSpc>
            </a:pPr>
            <a:r>
              <a:rPr lang="en-US" altLang="en-US" sz="2000">
                <a:effectLst/>
              </a:rPr>
              <a:t>	v_description varchar2(50);</a:t>
            </a:r>
          </a:p>
          <a:p>
            <a:pPr marL="2136775" lvl="2" indent="-568325" algn="l">
              <a:lnSpc>
                <a:spcPct val="80000"/>
              </a:lnSpc>
            </a:pPr>
            <a:r>
              <a:rPr lang="en-US" altLang="en-US" sz="2000">
                <a:effectLst/>
              </a:rPr>
              <a:t>BEGIN</a:t>
            </a:r>
          </a:p>
          <a:p>
            <a:pPr marL="2136775" lvl="2" indent="-568325" algn="l">
              <a:lnSpc>
                <a:spcPct val="80000"/>
              </a:lnSpc>
            </a:pPr>
            <a:r>
              <a:rPr lang="en-US" altLang="en-US" sz="2000">
                <a:effectLst/>
              </a:rPr>
              <a:t>	SELECT description</a:t>
            </a:r>
          </a:p>
          <a:p>
            <a:pPr marL="2136775" lvl="2" indent="-568325" algn="l">
              <a:lnSpc>
                <a:spcPct val="80000"/>
              </a:lnSpc>
            </a:pPr>
            <a:r>
              <a:rPr lang="en-US" altLang="en-US" sz="2000">
                <a:effectLst/>
              </a:rPr>
              <a:t>		INTO v_description</a:t>
            </a:r>
          </a:p>
          <a:p>
            <a:pPr marL="2136775" lvl="2" indent="-568325" algn="l">
              <a:lnSpc>
                <a:spcPct val="80000"/>
              </a:lnSpc>
            </a:pPr>
            <a:r>
              <a:rPr lang="en-US" altLang="en-US" sz="2000">
                <a:effectLst/>
              </a:rPr>
              <a:t>		FROM course</a:t>
            </a:r>
          </a:p>
          <a:p>
            <a:pPr marL="2136775" lvl="2" indent="-568325" algn="l">
              <a:lnSpc>
                <a:spcPct val="80000"/>
              </a:lnSpc>
            </a:pPr>
            <a:r>
              <a:rPr lang="en-US" altLang="en-US" sz="2000">
                <a:effectLst/>
              </a:rPr>
              <a:t>		WHERE course_no = i_course_no;</a:t>
            </a:r>
          </a:p>
          <a:p>
            <a:pPr marL="2136775" lvl="2" indent="-568325" algn="l">
              <a:lnSpc>
                <a:spcPct val="80000"/>
              </a:lnSpc>
            </a:pPr>
            <a:r>
              <a:rPr lang="en-US" altLang="en-US" sz="2000">
                <a:effectLst/>
              </a:rPr>
              <a:t>	RETURN v_description;</a:t>
            </a:r>
          </a:p>
          <a:p>
            <a:pPr marL="2136775" lvl="2" indent="-568325" algn="l">
              <a:lnSpc>
                <a:spcPct val="80000"/>
              </a:lnSpc>
            </a:pPr>
            <a:r>
              <a:rPr lang="en-US" altLang="en-US" sz="2000">
                <a:effectLst/>
              </a:rPr>
              <a:t>EXCEPTION</a:t>
            </a:r>
          </a:p>
          <a:p>
            <a:pPr marL="2136775" lvl="2" indent="-568325" algn="l">
              <a:lnSpc>
                <a:spcPct val="80000"/>
              </a:lnSpc>
            </a:pPr>
            <a:r>
              <a:rPr lang="en-US" altLang="en-US" sz="2000">
                <a:effectLst/>
              </a:rPr>
              <a:t>	WHEN NO_DATA_FOUND</a:t>
            </a:r>
          </a:p>
          <a:p>
            <a:pPr marL="2136775" lvl="2" indent="-568325" algn="l">
              <a:lnSpc>
                <a:spcPct val="80000"/>
              </a:lnSpc>
            </a:pPr>
            <a:r>
              <a:rPr lang="en-US" altLang="en-US" sz="2000">
                <a:effectLst/>
              </a:rPr>
              <a:t>	THEN</a:t>
            </a:r>
          </a:p>
          <a:p>
            <a:pPr marL="2136775" lvl="2" indent="-568325" algn="l">
              <a:lnSpc>
                <a:spcPct val="80000"/>
              </a:lnSpc>
            </a:pPr>
            <a:r>
              <a:rPr lang="en-US" altLang="en-US" sz="2000">
                <a:effectLst/>
              </a:rPr>
              <a:t>		RETURN('The Course is not in the database');</a:t>
            </a:r>
          </a:p>
          <a:p>
            <a:pPr marL="2136775" lvl="2" indent="-568325" algn="l">
              <a:lnSpc>
                <a:spcPct val="80000"/>
              </a:lnSpc>
            </a:pPr>
            <a:r>
              <a:rPr lang="en-US" altLang="en-US" sz="2000">
                <a:effectLst/>
              </a:rPr>
              <a:t>	WHEN OTHERS</a:t>
            </a:r>
          </a:p>
          <a:p>
            <a:pPr marL="2136775" lvl="2" indent="-568325" algn="l">
              <a:lnSpc>
                <a:spcPct val="80000"/>
              </a:lnSpc>
            </a:pPr>
            <a:r>
              <a:rPr lang="en-US" altLang="en-US" sz="2000">
                <a:effectLst/>
              </a:rPr>
              <a:t>	THEN</a:t>
            </a:r>
          </a:p>
          <a:p>
            <a:pPr marL="2136775" lvl="2" indent="-568325" algn="l">
              <a:lnSpc>
                <a:spcPct val="80000"/>
              </a:lnSpc>
            </a:pPr>
            <a:r>
              <a:rPr lang="en-US" altLang="en-US" sz="2000">
                <a:effectLst/>
              </a:rPr>
              <a:t>		RETURN('Error in running show_description');</a:t>
            </a:r>
          </a:p>
          <a:p>
            <a:pPr marL="2136775" lvl="2" indent="-568325" algn="l">
              <a:lnSpc>
                <a:spcPct val="80000"/>
              </a:lnSpc>
            </a:pPr>
            <a:r>
              <a:rPr lang="en-US" altLang="en-US" sz="2000">
                <a:effectLst/>
              </a:rPr>
              <a:t>END;</a:t>
            </a:r>
          </a:p>
        </p:txBody>
      </p:sp>
    </p:spTree>
    <p:extLst>
      <p:ext uri="{BB962C8B-B14F-4D97-AF65-F5344CB8AC3E}">
        <p14:creationId xmlns:p14="http://schemas.microsoft.com/office/powerpoint/2010/main" val="14987206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ctrTitle"/>
          </p:nvPr>
        </p:nvSpPr>
        <p:spPr>
          <a:xfrm>
            <a:off x="838200" y="0"/>
            <a:ext cx="8001000" cy="838200"/>
          </a:xfrm>
        </p:spPr>
        <p:txBody>
          <a:bodyPr anchor="ctr"/>
          <a:lstStyle/>
          <a:p>
            <a:r>
              <a:rPr lang="en-US" altLang="en-US" sz="3200" b="1" u="sng">
                <a:effectLst/>
                <a:ea typeface="Arial Unicode MS" panose="020B0604020202020204" pitchFamily="34" charset="-128"/>
                <a:cs typeface="Arial Unicode MS" panose="020B0604020202020204" pitchFamily="34" charset="-128"/>
              </a:rPr>
              <a:t>Making Use Of  Functions</a:t>
            </a:r>
          </a:p>
        </p:txBody>
      </p:sp>
      <p:sp>
        <p:nvSpPr>
          <p:cNvPr id="593923" name="Rectangle 3"/>
          <p:cNvSpPr>
            <a:spLocks noGrp="1" noChangeArrowheads="1"/>
          </p:cNvSpPr>
          <p:nvPr>
            <p:ph type="subTitle" idx="1"/>
          </p:nvPr>
        </p:nvSpPr>
        <p:spPr>
          <a:xfrm>
            <a:off x="0" y="762000"/>
            <a:ext cx="9144000" cy="5334000"/>
          </a:xfrm>
        </p:spPr>
        <p:txBody>
          <a:bodyPr/>
          <a:lstStyle/>
          <a:p>
            <a:pPr marL="742950" indent="-571500" algn="l">
              <a:lnSpc>
                <a:spcPct val="80000"/>
              </a:lnSpc>
              <a:buFontTx/>
              <a:buChar char="•"/>
            </a:pPr>
            <a:r>
              <a:rPr lang="en-US" altLang="en-US" sz="2800" b="1">
                <a:effectLst/>
              </a:rPr>
              <a:t>In a anonymous block</a:t>
            </a:r>
          </a:p>
          <a:p>
            <a:pPr marL="2136775" lvl="2" indent="-568325" algn="l">
              <a:lnSpc>
                <a:spcPct val="80000"/>
              </a:lnSpc>
            </a:pPr>
            <a:endParaRPr lang="en-US" altLang="en-US" sz="700" b="1">
              <a:effectLst/>
            </a:endParaRPr>
          </a:p>
          <a:p>
            <a:pPr marL="2136775" lvl="2" indent="-568325" algn="l">
              <a:lnSpc>
                <a:spcPct val="80000"/>
              </a:lnSpc>
            </a:pPr>
            <a:r>
              <a:rPr lang="en-US" altLang="en-US" sz="2400">
                <a:effectLst/>
              </a:rPr>
              <a:t>SET SERVEROUTPUT ON</a:t>
            </a:r>
          </a:p>
          <a:p>
            <a:pPr marL="2136775" lvl="2" indent="-568325" algn="l">
              <a:lnSpc>
                <a:spcPct val="80000"/>
              </a:lnSpc>
            </a:pPr>
            <a:r>
              <a:rPr lang="en-US" altLang="en-US" sz="2400">
                <a:effectLst/>
              </a:rPr>
              <a:t>DECLARE</a:t>
            </a:r>
          </a:p>
          <a:p>
            <a:pPr marL="2136775" lvl="2" indent="-568325" algn="l">
              <a:lnSpc>
                <a:spcPct val="80000"/>
              </a:lnSpc>
            </a:pPr>
            <a:r>
              <a:rPr lang="en-US" altLang="en-US" sz="2400">
                <a:effectLst/>
              </a:rPr>
              <a:t>	v_description VARCHAR2(50);</a:t>
            </a:r>
          </a:p>
          <a:p>
            <a:pPr marL="2136775" lvl="2" indent="-568325" algn="l">
              <a:lnSpc>
                <a:spcPct val="80000"/>
              </a:lnSpc>
            </a:pPr>
            <a:r>
              <a:rPr lang="en-US" altLang="en-US" sz="2400">
                <a:effectLst/>
              </a:rPr>
              <a:t>BEGIN</a:t>
            </a:r>
          </a:p>
          <a:p>
            <a:pPr marL="2136775" lvl="2" indent="-568325" algn="l">
              <a:lnSpc>
                <a:spcPct val="80000"/>
              </a:lnSpc>
            </a:pPr>
            <a:r>
              <a:rPr lang="en-US" altLang="en-US" sz="2400">
                <a:effectLst/>
              </a:rPr>
              <a:t>	v_description := show_description(&amp;sv_cnumber);</a:t>
            </a:r>
          </a:p>
          <a:p>
            <a:pPr marL="2136775" lvl="2" indent="-568325" algn="l">
              <a:lnSpc>
                <a:spcPct val="80000"/>
              </a:lnSpc>
            </a:pPr>
            <a:r>
              <a:rPr lang="en-US" altLang="en-US" sz="2400">
                <a:effectLst/>
              </a:rPr>
              <a:t>	DBMS_OUTPUT.PUT_LINE(v_description);</a:t>
            </a:r>
          </a:p>
          <a:p>
            <a:pPr marL="2136775" lvl="2" indent="-568325" algn="l">
              <a:lnSpc>
                <a:spcPct val="80000"/>
              </a:lnSpc>
            </a:pPr>
            <a:r>
              <a:rPr lang="en-US" altLang="en-US" sz="2400">
                <a:effectLst/>
              </a:rPr>
              <a:t>END;</a:t>
            </a:r>
          </a:p>
          <a:p>
            <a:pPr marL="2136775" lvl="2" indent="-568325" algn="l">
              <a:lnSpc>
                <a:spcPct val="80000"/>
              </a:lnSpc>
            </a:pPr>
            <a:endParaRPr lang="en-US" altLang="en-US" sz="1200">
              <a:effectLst/>
            </a:endParaRPr>
          </a:p>
          <a:p>
            <a:pPr marL="742950" indent="-571500" algn="l">
              <a:lnSpc>
                <a:spcPct val="80000"/>
              </a:lnSpc>
              <a:buFontTx/>
              <a:buChar char="•"/>
            </a:pPr>
            <a:r>
              <a:rPr lang="en-US" altLang="en-US" sz="2800" b="1">
                <a:effectLst/>
              </a:rPr>
              <a:t>In a SQL statement</a:t>
            </a:r>
          </a:p>
          <a:p>
            <a:pPr marL="742950" indent="-571500" algn="l">
              <a:lnSpc>
                <a:spcPct val="80000"/>
              </a:lnSpc>
              <a:buFontTx/>
              <a:buChar char="•"/>
            </a:pPr>
            <a:endParaRPr lang="en-US" altLang="en-US" sz="2800" b="1">
              <a:effectLst/>
            </a:endParaRPr>
          </a:p>
          <a:p>
            <a:pPr marL="2136775" lvl="2" indent="-568325" algn="l">
              <a:lnSpc>
                <a:spcPct val="80000"/>
              </a:lnSpc>
            </a:pPr>
            <a:r>
              <a:rPr lang="en-US" altLang="en-US" sz="2400">
                <a:effectLst/>
              </a:rPr>
              <a:t>SELECT course_no, show_description(course_no)</a:t>
            </a:r>
          </a:p>
          <a:p>
            <a:pPr marL="2136775" lvl="2" indent="-568325" algn="l">
              <a:lnSpc>
                <a:spcPct val="80000"/>
              </a:lnSpc>
            </a:pPr>
            <a:r>
              <a:rPr lang="en-US" altLang="en-US" sz="2400">
                <a:effectLst/>
              </a:rPr>
              <a:t>	FROM course;</a:t>
            </a:r>
          </a:p>
          <a:p>
            <a:pPr marL="742950" indent="-571500" algn="l">
              <a:lnSpc>
                <a:spcPct val="80000"/>
              </a:lnSpc>
              <a:buFontTx/>
              <a:buChar char="•"/>
            </a:pPr>
            <a:endParaRPr lang="en-US" altLang="en-US" sz="4400">
              <a:effectLst/>
            </a:endParaRPr>
          </a:p>
        </p:txBody>
      </p:sp>
    </p:spTree>
    <p:extLst>
      <p:ext uri="{BB962C8B-B14F-4D97-AF65-F5344CB8AC3E}">
        <p14:creationId xmlns:p14="http://schemas.microsoft.com/office/powerpoint/2010/main" val="33996799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33E017E6-7B3F-4FEB-ACDB-32FB87BE0CA1}" type="slidenum">
              <a:rPr lang="en-US" altLang="en-US" i="0"/>
              <a:pPr/>
              <a:t>45</a:t>
            </a:fld>
            <a:endParaRPr lang="en-US" altLang="en-US" i="0"/>
          </a:p>
        </p:txBody>
      </p:sp>
      <p:sp>
        <p:nvSpPr>
          <p:cNvPr id="36867" name="Rectangle 2"/>
          <p:cNvSpPr>
            <a:spLocks noGrp="1" noChangeArrowheads="1"/>
          </p:cNvSpPr>
          <p:nvPr>
            <p:ph type="title"/>
          </p:nvPr>
        </p:nvSpPr>
        <p:spPr/>
        <p:txBody>
          <a:bodyPr/>
          <a:lstStyle/>
          <a:p>
            <a:pPr eaLnBrk="1" hangingPunct="1"/>
            <a:r>
              <a:rPr lang="en-US" altLang="en-US" sz="2800" smtClean="0"/>
              <a:t>PL/SQL functions</a:t>
            </a:r>
          </a:p>
        </p:txBody>
      </p:sp>
      <p:sp>
        <p:nvSpPr>
          <p:cNvPr id="36868"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smtClean="0"/>
              <a:t>create or replace function empsal(id char) return number is</a:t>
            </a:r>
          </a:p>
          <a:p>
            <a:pPr eaLnBrk="1" hangingPunct="1">
              <a:lnSpc>
                <a:spcPct val="80000"/>
              </a:lnSpc>
              <a:buFont typeface="Wingdings" panose="05000000000000000000" pitchFamily="2" charset="2"/>
              <a:buNone/>
            </a:pPr>
            <a:r>
              <a:rPr lang="en-US" altLang="en-US" sz="2000" smtClean="0"/>
              <a:t>sal 		employee.salary%type;</a:t>
            </a:r>
          </a:p>
          <a:p>
            <a:pPr eaLnBrk="1" hangingPunct="1">
              <a:lnSpc>
                <a:spcPct val="80000"/>
              </a:lnSpc>
              <a:buFont typeface="Wingdings" panose="05000000000000000000" pitchFamily="2" charset="2"/>
              <a:buNone/>
            </a:pPr>
            <a:r>
              <a:rPr lang="en-US" altLang="en-US" sz="2000" smtClean="0"/>
              <a:t>begin</a:t>
            </a:r>
          </a:p>
          <a:p>
            <a:pPr eaLnBrk="1" hangingPunct="1">
              <a:lnSpc>
                <a:spcPct val="80000"/>
              </a:lnSpc>
              <a:buFont typeface="Wingdings" panose="05000000000000000000" pitchFamily="2" charset="2"/>
              <a:buNone/>
            </a:pPr>
            <a:r>
              <a:rPr lang="en-US" altLang="en-US" sz="2000" smtClean="0"/>
              <a:t>	select salary into sal from employee where ssn = id;</a:t>
            </a:r>
          </a:p>
          <a:p>
            <a:pPr eaLnBrk="1" hangingPunct="1">
              <a:lnSpc>
                <a:spcPct val="80000"/>
              </a:lnSpc>
              <a:buFont typeface="Wingdings" panose="05000000000000000000" pitchFamily="2" charset="2"/>
              <a:buNone/>
            </a:pPr>
            <a:r>
              <a:rPr lang="en-US" altLang="en-US" sz="2000" smtClean="0"/>
              <a:t>	return sal;</a:t>
            </a:r>
          </a:p>
          <a:p>
            <a:pPr eaLnBrk="1" hangingPunct="1">
              <a:lnSpc>
                <a:spcPct val="80000"/>
              </a:lnSpc>
              <a:buFont typeface="Wingdings" panose="05000000000000000000" pitchFamily="2" charset="2"/>
              <a:buNone/>
            </a:pPr>
            <a:r>
              <a:rPr lang="en-US" altLang="en-US" sz="2000" smtClean="0"/>
              <a:t>end;</a:t>
            </a:r>
          </a:p>
          <a:p>
            <a:pPr eaLnBrk="1" hangingPunct="1">
              <a:lnSpc>
                <a:spcPct val="80000"/>
              </a:lnSpc>
              <a:buFont typeface="Wingdings" panose="05000000000000000000" pitchFamily="2" charset="2"/>
              <a:buNone/>
            </a:pPr>
            <a:endParaRPr lang="en-US" altLang="en-US" sz="2000" smtClean="0"/>
          </a:p>
          <a:p>
            <a:pPr eaLnBrk="1" hangingPunct="1">
              <a:lnSpc>
                <a:spcPct val="80000"/>
              </a:lnSpc>
              <a:buFont typeface="Wingdings" panose="05000000000000000000" pitchFamily="2" charset="2"/>
              <a:buNone/>
            </a:pPr>
            <a:r>
              <a:rPr lang="en-US" altLang="en-US" sz="2000" smtClean="0"/>
              <a:t>SQL&gt;/</a:t>
            </a:r>
          </a:p>
          <a:p>
            <a:pPr eaLnBrk="1" hangingPunct="1">
              <a:lnSpc>
                <a:spcPct val="80000"/>
              </a:lnSpc>
              <a:buFont typeface="Wingdings" panose="05000000000000000000" pitchFamily="2" charset="2"/>
              <a:buNone/>
            </a:pPr>
            <a:r>
              <a:rPr lang="en-US" altLang="en-US" sz="2000" smtClean="0"/>
              <a:t>SQL&gt; variable x number;</a:t>
            </a:r>
          </a:p>
          <a:p>
            <a:pPr eaLnBrk="1" hangingPunct="1">
              <a:lnSpc>
                <a:spcPct val="80000"/>
              </a:lnSpc>
              <a:buFont typeface="Wingdings" panose="05000000000000000000" pitchFamily="2" charset="2"/>
              <a:buNone/>
            </a:pPr>
            <a:r>
              <a:rPr lang="en-US" altLang="en-US" sz="2000" smtClean="0"/>
              <a:t>SQL&gt; exec   :x := f(‘123456789’);  </a:t>
            </a:r>
          </a:p>
          <a:p>
            <a:pPr eaLnBrk="1" hangingPunct="1">
              <a:lnSpc>
                <a:spcPct val="80000"/>
              </a:lnSpc>
              <a:buFont typeface="Wingdings" panose="05000000000000000000" pitchFamily="2" charset="2"/>
              <a:buNone/>
            </a:pPr>
            <a:r>
              <a:rPr lang="en-US" altLang="en-US" sz="2000" smtClean="0"/>
              <a:t>SQL&gt; print x;</a:t>
            </a:r>
          </a:p>
          <a:p>
            <a:pPr eaLnBrk="1" hangingPunct="1">
              <a:lnSpc>
                <a:spcPct val="80000"/>
              </a:lnSpc>
              <a:buFont typeface="Wingdings" panose="05000000000000000000" pitchFamily="2" charset="2"/>
              <a:buNone/>
            </a:pPr>
            <a:r>
              <a:rPr lang="en-US" altLang="en-US" sz="2000" smtClean="0"/>
              <a:t>SQL&gt;</a:t>
            </a:r>
            <a:r>
              <a:rPr lang="en-US" altLang="en-US" sz="2000" b="1" smtClean="0"/>
              <a:t>     X</a:t>
            </a:r>
          </a:p>
          <a:p>
            <a:pPr eaLnBrk="1" hangingPunct="1">
              <a:lnSpc>
                <a:spcPct val="80000"/>
              </a:lnSpc>
              <a:buFont typeface="Wingdings" panose="05000000000000000000" pitchFamily="2" charset="2"/>
              <a:buNone/>
            </a:pPr>
            <a:r>
              <a:rPr lang="en-US" altLang="en-US" sz="2000" b="1" smtClean="0"/>
              <a:t>          ----------</a:t>
            </a:r>
          </a:p>
          <a:p>
            <a:pPr eaLnBrk="1" hangingPunct="1">
              <a:lnSpc>
                <a:spcPct val="80000"/>
              </a:lnSpc>
              <a:buFont typeface="Wingdings" panose="05000000000000000000" pitchFamily="2" charset="2"/>
              <a:buNone/>
            </a:pPr>
            <a:r>
              <a:rPr lang="en-US" altLang="en-US" sz="2000" b="1" smtClean="0"/>
              <a:t>	      36720</a:t>
            </a:r>
          </a:p>
        </p:txBody>
      </p:sp>
    </p:spTree>
    <p:extLst>
      <p:ext uri="{BB962C8B-B14F-4D97-AF65-F5344CB8AC3E}">
        <p14:creationId xmlns:p14="http://schemas.microsoft.com/office/powerpoint/2010/main" val="22164128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43200"/>
            <a:ext cx="8229600" cy="1143000"/>
          </a:xfrm>
        </p:spPr>
        <p:txBody>
          <a:bodyPr/>
          <a:lstStyle/>
          <a:p>
            <a:r>
              <a:rPr lang="en-IN" dirty="0" smtClean="0"/>
              <a:t>Triggers</a:t>
            </a:r>
            <a:endParaRPr lang="en-IN" dirty="0"/>
          </a:p>
        </p:txBody>
      </p:sp>
    </p:spTree>
    <p:extLst>
      <p:ext uri="{BB962C8B-B14F-4D97-AF65-F5344CB8AC3E}">
        <p14:creationId xmlns:p14="http://schemas.microsoft.com/office/powerpoint/2010/main" val="14591184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dirty="0"/>
              <a:t>Creating </a:t>
            </a:r>
            <a:r>
              <a:rPr lang="en-US" dirty="0" smtClean="0"/>
              <a:t>Triggers</a:t>
            </a:r>
            <a:endParaRPr lang="en-IN" dirty="0"/>
          </a:p>
        </p:txBody>
      </p:sp>
      <p:sp>
        <p:nvSpPr>
          <p:cNvPr id="3" name="Content Placeholder 2"/>
          <p:cNvSpPr>
            <a:spLocks noGrp="1"/>
          </p:cNvSpPr>
          <p:nvPr>
            <p:ph idx="1"/>
          </p:nvPr>
        </p:nvSpPr>
        <p:spPr>
          <a:xfrm>
            <a:off x="457200" y="838200"/>
            <a:ext cx="8229600" cy="5791200"/>
          </a:xfrm>
        </p:spPr>
        <p:txBody>
          <a:bodyPr>
            <a:normAutofit fontScale="77500" lnSpcReduction="20000"/>
          </a:bodyPr>
          <a:lstStyle/>
          <a:p>
            <a:pPr marL="0" indent="0">
              <a:buNone/>
            </a:pPr>
            <a:r>
              <a:rPr lang="en-US" dirty="0" smtClean="0"/>
              <a:t>CREATE </a:t>
            </a:r>
            <a:r>
              <a:rPr lang="en-US" dirty="0"/>
              <a:t>[OR REPLACE ] TRIGGER </a:t>
            </a:r>
            <a:r>
              <a:rPr lang="en-US" dirty="0" err="1"/>
              <a:t>trigger_name</a:t>
            </a:r>
            <a:r>
              <a:rPr lang="en-US" dirty="0"/>
              <a:t>  </a:t>
            </a:r>
          </a:p>
          <a:p>
            <a:pPr marL="0" indent="0">
              <a:buNone/>
            </a:pPr>
            <a:r>
              <a:rPr lang="en-US" dirty="0"/>
              <a:t>{BEFORE | AFTER | INSTEAD OF }  </a:t>
            </a:r>
          </a:p>
          <a:p>
            <a:pPr marL="0" indent="0">
              <a:buNone/>
            </a:pPr>
            <a:r>
              <a:rPr lang="en-US" dirty="0"/>
              <a:t>{INSERT [OR] | UPDATE [OR] | DELETE}  </a:t>
            </a:r>
          </a:p>
          <a:p>
            <a:pPr marL="0" indent="0">
              <a:buNone/>
            </a:pPr>
            <a:r>
              <a:rPr lang="en-US" dirty="0"/>
              <a:t>[OF </a:t>
            </a:r>
            <a:r>
              <a:rPr lang="en-US" dirty="0" err="1"/>
              <a:t>col_name</a:t>
            </a:r>
            <a:r>
              <a:rPr lang="en-US" dirty="0"/>
              <a:t>]  </a:t>
            </a:r>
          </a:p>
          <a:p>
            <a:pPr marL="0" indent="0">
              <a:buNone/>
            </a:pPr>
            <a:r>
              <a:rPr lang="en-US" dirty="0"/>
              <a:t>ON </a:t>
            </a:r>
            <a:r>
              <a:rPr lang="en-US" dirty="0" err="1"/>
              <a:t>table_name</a:t>
            </a:r>
            <a:r>
              <a:rPr lang="en-US" dirty="0"/>
              <a:t>  </a:t>
            </a:r>
          </a:p>
          <a:p>
            <a:pPr marL="0" indent="0">
              <a:buNone/>
            </a:pPr>
            <a:r>
              <a:rPr lang="en-US" dirty="0"/>
              <a:t>[REFERENCING OLD AS o NEW AS n]  </a:t>
            </a:r>
          </a:p>
          <a:p>
            <a:pPr marL="0" indent="0">
              <a:buNone/>
            </a:pPr>
            <a:r>
              <a:rPr lang="en-US" dirty="0"/>
              <a:t>[FOR EACH ROW]  </a:t>
            </a:r>
          </a:p>
          <a:p>
            <a:pPr marL="0" indent="0">
              <a:buNone/>
            </a:pPr>
            <a:r>
              <a:rPr lang="en-US" dirty="0"/>
              <a:t>WHEN (condition)   </a:t>
            </a:r>
          </a:p>
          <a:p>
            <a:pPr marL="0" indent="0">
              <a:buNone/>
            </a:pPr>
            <a:r>
              <a:rPr lang="en-US" dirty="0"/>
              <a:t>DECLARE </a:t>
            </a:r>
          </a:p>
          <a:p>
            <a:pPr marL="0" indent="0">
              <a:buNone/>
            </a:pPr>
            <a:r>
              <a:rPr lang="en-US" dirty="0"/>
              <a:t>   Declaration-statements </a:t>
            </a:r>
          </a:p>
          <a:p>
            <a:pPr marL="0" indent="0">
              <a:buNone/>
            </a:pPr>
            <a:r>
              <a:rPr lang="en-US" dirty="0"/>
              <a:t>BEGIN  </a:t>
            </a:r>
          </a:p>
          <a:p>
            <a:pPr marL="0" indent="0">
              <a:buNone/>
            </a:pPr>
            <a:r>
              <a:rPr lang="en-US" dirty="0"/>
              <a:t>   Executable-statements </a:t>
            </a:r>
          </a:p>
          <a:p>
            <a:pPr marL="0" indent="0">
              <a:buNone/>
            </a:pPr>
            <a:r>
              <a:rPr lang="en-US" dirty="0"/>
              <a:t>EXCEPTION </a:t>
            </a:r>
          </a:p>
          <a:p>
            <a:pPr marL="0" indent="0">
              <a:buNone/>
            </a:pPr>
            <a:r>
              <a:rPr lang="en-US" dirty="0"/>
              <a:t>   Exception-handling-statements </a:t>
            </a:r>
          </a:p>
          <a:p>
            <a:pPr marL="0" indent="0">
              <a:buNone/>
            </a:pPr>
            <a:r>
              <a:rPr lang="en-US" dirty="0"/>
              <a:t>END; </a:t>
            </a:r>
            <a:endParaRPr lang="en-IN" dirty="0"/>
          </a:p>
        </p:txBody>
      </p:sp>
    </p:spTree>
    <p:extLst>
      <p:ext uri="{BB962C8B-B14F-4D97-AF65-F5344CB8AC3E}">
        <p14:creationId xmlns:p14="http://schemas.microsoft.com/office/powerpoint/2010/main" val="154650303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5745163"/>
          </a:xfrm>
        </p:spPr>
        <p:txBody>
          <a:bodyPr>
            <a:noAutofit/>
          </a:bodyPr>
          <a:lstStyle/>
          <a:p>
            <a:r>
              <a:rPr lang="en-US" sz="2000" dirty="0"/>
              <a:t>CREATE [OR REPLACE] TRIGGER </a:t>
            </a:r>
            <a:r>
              <a:rPr lang="en-US" sz="2000" dirty="0" err="1"/>
              <a:t>trigger_name</a:t>
            </a:r>
            <a:r>
              <a:rPr lang="en-US" sz="2000" dirty="0"/>
              <a:t> − Creates or replaces an existing trigger with the </a:t>
            </a:r>
            <a:r>
              <a:rPr lang="en-US" sz="2000" i="1" dirty="0" err="1"/>
              <a:t>trigger_name</a:t>
            </a:r>
            <a:r>
              <a:rPr lang="en-US" sz="2000" dirty="0"/>
              <a:t>.</a:t>
            </a:r>
          </a:p>
          <a:p>
            <a:r>
              <a:rPr lang="en-US" sz="2000" dirty="0"/>
              <a:t>{BEFORE | AFTER | INSTEAD OF} − This specifies when the trigger will be executed. The INSTEAD OF clause is used for creating trigger on a view.</a:t>
            </a:r>
          </a:p>
          <a:p>
            <a:r>
              <a:rPr lang="en-US" sz="2000" dirty="0"/>
              <a:t>{INSERT [OR] | UPDATE [OR] | DELETE} − This specifies the DML operation.</a:t>
            </a:r>
          </a:p>
          <a:p>
            <a:r>
              <a:rPr lang="en-US" sz="2000" dirty="0"/>
              <a:t>[OF </a:t>
            </a:r>
            <a:r>
              <a:rPr lang="en-US" sz="2000" dirty="0" err="1"/>
              <a:t>col_name</a:t>
            </a:r>
            <a:r>
              <a:rPr lang="en-US" sz="2000" dirty="0"/>
              <a:t>] − This specifies the column name that will be updated.</a:t>
            </a:r>
          </a:p>
          <a:p>
            <a:r>
              <a:rPr lang="en-US" sz="2000" dirty="0"/>
              <a:t>[ON </a:t>
            </a:r>
            <a:r>
              <a:rPr lang="en-US" sz="2000" dirty="0" err="1"/>
              <a:t>table_name</a:t>
            </a:r>
            <a:r>
              <a:rPr lang="en-US" sz="2000" dirty="0"/>
              <a:t>] − This specifies the name of the table associated with the trigger.</a:t>
            </a:r>
          </a:p>
          <a:p>
            <a:r>
              <a:rPr lang="en-US" sz="2000" dirty="0"/>
              <a:t>[REFERENCING OLD AS o NEW AS n] − This allows you to refer new and old values for various DML statements, such as INSERT, UPDATE, and DELETE.</a:t>
            </a:r>
          </a:p>
          <a:p>
            <a:r>
              <a:rPr lang="en-US" sz="2000" dirty="0"/>
              <a:t>[FOR EACH ROW] − This specifies a row-level trigger, i.e., the trigger will be executed for each row being affected. Otherwise the trigger will execute just once when the SQL statement is executed, which is called a table level trigger.</a:t>
            </a:r>
          </a:p>
          <a:p>
            <a:r>
              <a:rPr lang="en-US" sz="2000" dirty="0"/>
              <a:t>WHEN (condition) − This provides a condition for rows for which the trigger would fire. This clause is valid only for row-level triggers.</a:t>
            </a:r>
          </a:p>
          <a:p>
            <a:endParaRPr lang="en-IN" sz="2000" dirty="0"/>
          </a:p>
        </p:txBody>
      </p:sp>
    </p:spTree>
    <p:extLst>
      <p:ext uri="{BB962C8B-B14F-4D97-AF65-F5344CB8AC3E}">
        <p14:creationId xmlns:p14="http://schemas.microsoft.com/office/powerpoint/2010/main" val="10502690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IN" dirty="0"/>
              <a:t>CREATE OR REPLACE TRIGGER </a:t>
            </a:r>
            <a:r>
              <a:rPr lang="en-IN" dirty="0" err="1"/>
              <a:t>display_salary_changes</a:t>
            </a:r>
            <a:r>
              <a:rPr lang="en-IN" dirty="0"/>
              <a:t> </a:t>
            </a:r>
          </a:p>
          <a:p>
            <a:pPr marL="0" indent="0">
              <a:buNone/>
            </a:pPr>
            <a:r>
              <a:rPr lang="en-IN" dirty="0"/>
              <a:t>BEFORE DELETE OR INSERT OR UPDATE ON customers </a:t>
            </a:r>
          </a:p>
          <a:p>
            <a:pPr marL="0" indent="0">
              <a:buNone/>
            </a:pPr>
            <a:r>
              <a:rPr lang="en-IN" dirty="0"/>
              <a:t>FOR EACH ROW </a:t>
            </a:r>
          </a:p>
          <a:p>
            <a:pPr marL="0" indent="0">
              <a:buNone/>
            </a:pPr>
            <a:r>
              <a:rPr lang="en-IN" dirty="0"/>
              <a:t>WHEN (NEW.ID &gt; 0) </a:t>
            </a:r>
          </a:p>
          <a:p>
            <a:pPr marL="0" indent="0">
              <a:buNone/>
            </a:pPr>
            <a:r>
              <a:rPr lang="en-IN" dirty="0"/>
              <a:t>DECLARE </a:t>
            </a:r>
          </a:p>
          <a:p>
            <a:pPr marL="0" indent="0">
              <a:buNone/>
            </a:pPr>
            <a:r>
              <a:rPr lang="en-IN" dirty="0"/>
              <a:t>   </a:t>
            </a:r>
            <a:r>
              <a:rPr lang="en-IN" dirty="0" err="1"/>
              <a:t>sal_diff</a:t>
            </a:r>
            <a:r>
              <a:rPr lang="en-IN" dirty="0"/>
              <a:t> number; </a:t>
            </a:r>
          </a:p>
          <a:p>
            <a:pPr marL="0" indent="0">
              <a:buNone/>
            </a:pPr>
            <a:r>
              <a:rPr lang="en-IN" dirty="0"/>
              <a:t>BEGIN </a:t>
            </a:r>
          </a:p>
          <a:p>
            <a:pPr marL="0" indent="0">
              <a:buNone/>
            </a:pPr>
            <a:r>
              <a:rPr lang="en-IN" dirty="0"/>
              <a:t>   </a:t>
            </a:r>
            <a:r>
              <a:rPr lang="en-IN" dirty="0" err="1"/>
              <a:t>sal_diff</a:t>
            </a:r>
            <a:r>
              <a:rPr lang="en-IN" dirty="0"/>
              <a:t> := :</a:t>
            </a:r>
            <a:r>
              <a:rPr lang="en-IN" dirty="0" err="1"/>
              <a:t>NEW.salary</a:t>
            </a:r>
            <a:r>
              <a:rPr lang="en-IN" dirty="0"/>
              <a:t>  - :</a:t>
            </a:r>
            <a:r>
              <a:rPr lang="en-IN" dirty="0" err="1"/>
              <a:t>OLD.salary</a:t>
            </a:r>
            <a:r>
              <a:rPr lang="en-IN" dirty="0"/>
              <a:t>; </a:t>
            </a:r>
          </a:p>
          <a:p>
            <a:pPr marL="0" indent="0">
              <a:buNone/>
            </a:pPr>
            <a:r>
              <a:rPr lang="en-IN" dirty="0"/>
              <a:t>   </a:t>
            </a:r>
            <a:r>
              <a:rPr lang="en-IN" dirty="0" err="1"/>
              <a:t>dbms_output.put_line</a:t>
            </a:r>
            <a:r>
              <a:rPr lang="en-IN" dirty="0"/>
              <a:t>('Old salary: ' || :</a:t>
            </a:r>
            <a:r>
              <a:rPr lang="en-IN" dirty="0" err="1"/>
              <a:t>OLD.salary</a:t>
            </a:r>
            <a:r>
              <a:rPr lang="en-IN" dirty="0"/>
              <a:t>); </a:t>
            </a:r>
          </a:p>
          <a:p>
            <a:pPr marL="0" indent="0">
              <a:buNone/>
            </a:pPr>
            <a:r>
              <a:rPr lang="en-IN" dirty="0"/>
              <a:t>   </a:t>
            </a:r>
            <a:r>
              <a:rPr lang="en-IN" dirty="0" err="1"/>
              <a:t>dbms_output.put_line</a:t>
            </a:r>
            <a:r>
              <a:rPr lang="en-IN" dirty="0"/>
              <a:t>('New salary: ' || :</a:t>
            </a:r>
            <a:r>
              <a:rPr lang="en-IN" dirty="0" err="1"/>
              <a:t>NEW.salary</a:t>
            </a:r>
            <a:r>
              <a:rPr lang="en-IN" dirty="0"/>
              <a:t>); </a:t>
            </a:r>
          </a:p>
          <a:p>
            <a:pPr marL="0" indent="0">
              <a:buNone/>
            </a:pPr>
            <a:r>
              <a:rPr lang="en-IN" dirty="0"/>
              <a:t>   </a:t>
            </a:r>
            <a:r>
              <a:rPr lang="en-IN" dirty="0" err="1"/>
              <a:t>dbms_output.put_line</a:t>
            </a:r>
            <a:r>
              <a:rPr lang="en-IN" dirty="0"/>
              <a:t>('Salary difference: ' || </a:t>
            </a:r>
            <a:r>
              <a:rPr lang="en-IN" dirty="0" err="1"/>
              <a:t>sal_diff</a:t>
            </a:r>
            <a:r>
              <a:rPr lang="en-IN" dirty="0"/>
              <a:t>); </a:t>
            </a:r>
          </a:p>
          <a:p>
            <a:pPr marL="0" indent="0">
              <a:buNone/>
            </a:pPr>
            <a:r>
              <a:rPr lang="en-IN" dirty="0"/>
              <a:t>END; </a:t>
            </a:r>
          </a:p>
          <a:p>
            <a:pPr marL="0" indent="0">
              <a:buNone/>
            </a:pPr>
            <a:r>
              <a:rPr lang="en-IN" dirty="0"/>
              <a:t>/ </a:t>
            </a:r>
          </a:p>
        </p:txBody>
      </p:sp>
    </p:spTree>
    <p:extLst>
      <p:ext uri="{BB962C8B-B14F-4D97-AF65-F5344CB8AC3E}">
        <p14:creationId xmlns:p14="http://schemas.microsoft.com/office/powerpoint/2010/main" val="30800744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6200"/>
            <a:ext cx="8991600"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43153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47500" lnSpcReduction="20000"/>
          </a:bodyPr>
          <a:lstStyle/>
          <a:p>
            <a:r>
              <a:rPr lang="en-US" dirty="0"/>
              <a:t>Triggering a Trigger</a:t>
            </a:r>
          </a:p>
          <a:p>
            <a:endParaRPr lang="en-US" dirty="0"/>
          </a:p>
          <a:p>
            <a:r>
              <a:rPr lang="en-US" dirty="0" smtClean="0"/>
              <a:t>INSERT </a:t>
            </a:r>
            <a:r>
              <a:rPr lang="en-US" dirty="0"/>
              <a:t>INTO CUSTOMERS (ID,NAME,AGE,ADDRESS,SALARY) </a:t>
            </a:r>
            <a:r>
              <a:rPr lang="en-US" dirty="0" smtClean="0"/>
              <a:t> VALUES </a:t>
            </a:r>
            <a:r>
              <a:rPr lang="en-US" dirty="0"/>
              <a:t>(7, '</a:t>
            </a:r>
            <a:r>
              <a:rPr lang="en-US" dirty="0" err="1"/>
              <a:t>Kriti</a:t>
            </a:r>
            <a:r>
              <a:rPr lang="en-US" dirty="0"/>
              <a:t>', 22, 'HP', 7500.00 ); </a:t>
            </a:r>
          </a:p>
          <a:p>
            <a:endParaRPr lang="en-US" dirty="0"/>
          </a:p>
          <a:p>
            <a:r>
              <a:rPr lang="en-US" dirty="0"/>
              <a:t>When a record is created in the CUSTOMERS table, the above create trigger, </a:t>
            </a:r>
            <a:r>
              <a:rPr lang="en-US" dirty="0" err="1"/>
              <a:t>display_salary_changes</a:t>
            </a:r>
            <a:r>
              <a:rPr lang="en-US" dirty="0"/>
              <a:t> will be fired and it will display the following result −</a:t>
            </a:r>
          </a:p>
          <a:p>
            <a:endParaRPr lang="en-US" dirty="0"/>
          </a:p>
          <a:p>
            <a:r>
              <a:rPr lang="en-US" dirty="0"/>
              <a:t>Old salary: </a:t>
            </a:r>
          </a:p>
          <a:p>
            <a:r>
              <a:rPr lang="en-US" dirty="0"/>
              <a:t>New salary: 7500 </a:t>
            </a:r>
          </a:p>
          <a:p>
            <a:r>
              <a:rPr lang="en-US" dirty="0"/>
              <a:t>Salary difference:</a:t>
            </a:r>
          </a:p>
          <a:p>
            <a:endParaRPr lang="en-US" dirty="0"/>
          </a:p>
          <a:p>
            <a:r>
              <a:rPr lang="en-US" dirty="0"/>
              <a:t>Because this is a new record, old salary is not available and the above result comes as null. Let us now perform one more DML operation on the CUSTOMERS table. The UPDATE statement will update an existing record in the table −</a:t>
            </a:r>
          </a:p>
          <a:p>
            <a:endParaRPr lang="en-US" dirty="0"/>
          </a:p>
          <a:p>
            <a:r>
              <a:rPr lang="en-US" dirty="0"/>
              <a:t>UPDATE customers </a:t>
            </a:r>
          </a:p>
          <a:p>
            <a:r>
              <a:rPr lang="en-US" dirty="0"/>
              <a:t>SET salary = salary + 500 </a:t>
            </a:r>
          </a:p>
          <a:p>
            <a:r>
              <a:rPr lang="en-US" dirty="0"/>
              <a:t>WHERE id = 2; </a:t>
            </a:r>
          </a:p>
          <a:p>
            <a:endParaRPr lang="en-US" dirty="0"/>
          </a:p>
          <a:p>
            <a:r>
              <a:rPr lang="en-US" dirty="0"/>
              <a:t>When a record is updated in the CUSTOMERS table, the above create trigger, </a:t>
            </a:r>
            <a:r>
              <a:rPr lang="en-US" dirty="0" smtClean="0"/>
              <a:t> </a:t>
            </a:r>
            <a:r>
              <a:rPr lang="en-US" dirty="0" err="1" smtClean="0"/>
              <a:t>display_salary_changes</a:t>
            </a:r>
            <a:r>
              <a:rPr lang="en-US" dirty="0" smtClean="0"/>
              <a:t> </a:t>
            </a:r>
            <a:r>
              <a:rPr lang="en-US" dirty="0"/>
              <a:t>will be fired and it will display the following result −</a:t>
            </a:r>
          </a:p>
          <a:p>
            <a:endParaRPr lang="en-US" dirty="0"/>
          </a:p>
          <a:p>
            <a:r>
              <a:rPr lang="en-US" dirty="0"/>
              <a:t>Old salary: 1500 </a:t>
            </a:r>
          </a:p>
          <a:p>
            <a:r>
              <a:rPr lang="en-US" dirty="0"/>
              <a:t>New salary: 2000 </a:t>
            </a:r>
          </a:p>
          <a:p>
            <a:r>
              <a:rPr lang="en-US" dirty="0"/>
              <a:t>Salary difference: 500 </a:t>
            </a:r>
          </a:p>
          <a:p>
            <a:endParaRPr lang="en-IN" dirty="0"/>
          </a:p>
        </p:txBody>
      </p:sp>
    </p:spTree>
    <p:extLst>
      <p:ext uri="{BB962C8B-B14F-4D97-AF65-F5344CB8AC3E}">
        <p14:creationId xmlns:p14="http://schemas.microsoft.com/office/powerpoint/2010/main" val="23482947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278" y="0"/>
            <a:ext cx="8229600" cy="990600"/>
          </a:xfrm>
        </p:spPr>
        <p:txBody>
          <a:bodyPr>
            <a:normAutofit/>
          </a:bodyPr>
          <a:lstStyle/>
          <a:p>
            <a:r>
              <a:rPr lang="en-US" b="1" dirty="0"/>
              <a:t>Types of Triggers in </a:t>
            </a:r>
            <a:r>
              <a:rPr lang="en-US" b="1" dirty="0" smtClean="0"/>
              <a:t>Oracle</a:t>
            </a:r>
            <a:endParaRPr lang="en-IN" dirty="0"/>
          </a:p>
        </p:txBody>
      </p:sp>
      <p:sp>
        <p:nvSpPr>
          <p:cNvPr id="3" name="Content Placeholder 2"/>
          <p:cNvSpPr>
            <a:spLocks noGrp="1"/>
          </p:cNvSpPr>
          <p:nvPr>
            <p:ph idx="1"/>
          </p:nvPr>
        </p:nvSpPr>
        <p:spPr>
          <a:xfrm>
            <a:off x="457200" y="990600"/>
            <a:ext cx="8458200" cy="5486400"/>
          </a:xfrm>
        </p:spPr>
        <p:txBody>
          <a:bodyPr>
            <a:normAutofit fontScale="70000" lnSpcReduction="20000"/>
          </a:bodyPr>
          <a:lstStyle/>
          <a:p>
            <a:r>
              <a:rPr lang="en-US" dirty="0" smtClean="0"/>
              <a:t>Triggers </a:t>
            </a:r>
            <a:r>
              <a:rPr lang="en-US" dirty="0"/>
              <a:t>can be classified based on the following parameters. </a:t>
            </a:r>
          </a:p>
          <a:p>
            <a:r>
              <a:rPr lang="en-US" dirty="0"/>
              <a:t>Classification based on the </a:t>
            </a:r>
            <a:r>
              <a:rPr lang="en-US" b="1" dirty="0"/>
              <a:t>timing</a:t>
            </a:r>
            <a:endParaRPr lang="en-US" dirty="0"/>
          </a:p>
          <a:p>
            <a:pPr lvl="1"/>
            <a:r>
              <a:rPr lang="en-US" dirty="0"/>
              <a:t>BEFORE Trigger: It fires before the specified event has occurred.</a:t>
            </a:r>
          </a:p>
          <a:p>
            <a:pPr lvl="1"/>
            <a:r>
              <a:rPr lang="en-US" dirty="0"/>
              <a:t>AFTER Trigger: It fires after the specified event has occurred.</a:t>
            </a:r>
          </a:p>
          <a:p>
            <a:pPr lvl="1"/>
            <a:r>
              <a:rPr lang="en-US" dirty="0"/>
              <a:t>INSTEAD OF Trigger: A special type. You will learn more about the further topics. (only for DML )</a:t>
            </a:r>
          </a:p>
          <a:p>
            <a:r>
              <a:rPr lang="en-US" dirty="0"/>
              <a:t>Classification based on the </a:t>
            </a:r>
            <a:r>
              <a:rPr lang="en-US" b="1" dirty="0"/>
              <a:t>level</a:t>
            </a:r>
            <a:endParaRPr lang="en-US" dirty="0"/>
          </a:p>
          <a:p>
            <a:pPr lvl="1"/>
            <a:r>
              <a:rPr lang="en-US" dirty="0"/>
              <a:t>STATEMENT level Trigger: It fires one time for the specified event statement.</a:t>
            </a:r>
          </a:p>
          <a:p>
            <a:pPr lvl="1"/>
            <a:r>
              <a:rPr lang="en-US" dirty="0"/>
              <a:t>ROW level Trigger: It fires for each record that got affected in the specified event. (only for DML)</a:t>
            </a:r>
          </a:p>
          <a:p>
            <a:r>
              <a:rPr lang="en-US" dirty="0"/>
              <a:t>Classification based on the</a:t>
            </a:r>
            <a:r>
              <a:rPr lang="en-US" b="1" dirty="0"/>
              <a:t> Event</a:t>
            </a:r>
            <a:endParaRPr lang="en-US" dirty="0"/>
          </a:p>
          <a:p>
            <a:pPr lvl="1"/>
            <a:r>
              <a:rPr lang="en-US" dirty="0"/>
              <a:t>DML Trigger: It fires when the DML event is specified (INSERT/UPDATE/DELETE)</a:t>
            </a:r>
          </a:p>
          <a:p>
            <a:pPr lvl="1"/>
            <a:r>
              <a:rPr lang="en-US" dirty="0"/>
              <a:t>DDL Trigger: It fires when the DDL event is specified (CREATE/ALTER)</a:t>
            </a:r>
          </a:p>
          <a:p>
            <a:pPr lvl="1"/>
            <a:r>
              <a:rPr lang="en-US" dirty="0"/>
              <a:t>DATABASE Trigger: It fires when the database event is specified (LOGON/LOGOFF/STARTUP/SHUTDOWN)</a:t>
            </a:r>
          </a:p>
          <a:p>
            <a:r>
              <a:rPr lang="en-US" dirty="0"/>
              <a:t>So each trigger is the combination of above parameters. </a:t>
            </a:r>
          </a:p>
          <a:p>
            <a:endParaRPr lang="en-IN" dirty="0"/>
          </a:p>
        </p:txBody>
      </p:sp>
    </p:spTree>
    <p:extLst>
      <p:ext uri="{BB962C8B-B14F-4D97-AF65-F5344CB8AC3E}">
        <p14:creationId xmlns:p14="http://schemas.microsoft.com/office/powerpoint/2010/main" val="42056263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a:t>:NEW and :OLD </a:t>
            </a:r>
            <a:r>
              <a:rPr lang="en-US" b="1" dirty="0" smtClean="0"/>
              <a:t>Clause</a:t>
            </a:r>
            <a:endParaRPr lang="en-IN" dirty="0"/>
          </a:p>
        </p:txBody>
      </p:sp>
      <p:sp>
        <p:nvSpPr>
          <p:cNvPr id="3" name="Content Placeholder 2"/>
          <p:cNvSpPr>
            <a:spLocks noGrp="1"/>
          </p:cNvSpPr>
          <p:nvPr>
            <p:ph idx="1"/>
          </p:nvPr>
        </p:nvSpPr>
        <p:spPr>
          <a:xfrm>
            <a:off x="457200" y="1295400"/>
            <a:ext cx="8458200" cy="5181600"/>
          </a:xfrm>
        </p:spPr>
        <p:txBody>
          <a:bodyPr>
            <a:normAutofit fontScale="85000" lnSpcReduction="20000"/>
          </a:bodyPr>
          <a:lstStyle/>
          <a:p>
            <a:r>
              <a:rPr lang="en-US" dirty="0" smtClean="0"/>
              <a:t>In </a:t>
            </a:r>
            <a:r>
              <a:rPr lang="en-US" dirty="0"/>
              <a:t>a row level trigger, the trigger fires for each related row. And sometimes it is required to know the value before and after the DML statement. </a:t>
            </a:r>
          </a:p>
          <a:p>
            <a:r>
              <a:rPr lang="en-US" dirty="0"/>
              <a:t>Oracle has provided two clauses in the RECORD-level trigger to hold these values. We can use these clauses to refer to the old and new values inside the trigger body. </a:t>
            </a:r>
          </a:p>
          <a:p>
            <a:r>
              <a:rPr lang="en-US" dirty="0"/>
              <a:t>:NEW – It holds a new value for the columns of the base table/view during the trigger execution</a:t>
            </a:r>
          </a:p>
          <a:p>
            <a:r>
              <a:rPr lang="en-US" dirty="0"/>
              <a:t>:OLD – It holds old value of the columns of the base table/view during the trigger execution</a:t>
            </a:r>
          </a:p>
          <a:p>
            <a:r>
              <a:rPr lang="en-US" dirty="0"/>
              <a:t>This clause should be used based on the DML event. Below table will specify which clause is valid for which DML statement (INSERT/UPDATE/DELETE). </a:t>
            </a:r>
          </a:p>
          <a:p>
            <a:endParaRPr lang="en-IN" dirty="0"/>
          </a:p>
        </p:txBody>
      </p:sp>
    </p:spTree>
    <p:extLst>
      <p:ext uri="{BB962C8B-B14F-4D97-AF65-F5344CB8AC3E}">
        <p14:creationId xmlns:p14="http://schemas.microsoft.com/office/powerpoint/2010/main" val="21981727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EF80FD0B-9CF9-4730-84B8-53BCAF3996DA}" type="slidenum">
              <a:rPr lang="en-US" altLang="en-US" i="0"/>
              <a:pPr/>
              <a:t>53</a:t>
            </a:fld>
            <a:endParaRPr lang="en-US" altLang="en-US" i="0"/>
          </a:p>
        </p:txBody>
      </p:sp>
      <p:sp>
        <p:nvSpPr>
          <p:cNvPr id="3075" name="Rectangle 2"/>
          <p:cNvSpPr>
            <a:spLocks noGrp="1" noChangeArrowheads="1"/>
          </p:cNvSpPr>
          <p:nvPr>
            <p:ph type="title"/>
          </p:nvPr>
        </p:nvSpPr>
        <p:spPr/>
        <p:txBody>
          <a:bodyPr/>
          <a:lstStyle/>
          <a:p>
            <a:pPr eaLnBrk="1" hangingPunct="1"/>
            <a:r>
              <a:rPr lang="en-US" altLang="en-US" sz="2800" smtClean="0"/>
              <a:t>Trigger</a:t>
            </a:r>
          </a:p>
        </p:txBody>
      </p:sp>
      <p:sp>
        <p:nvSpPr>
          <p:cNvPr id="3076"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smtClean="0"/>
              <a:t>A trigger defines actions that are taken by a </a:t>
            </a:r>
          </a:p>
          <a:p>
            <a:pPr eaLnBrk="1" hangingPunct="1">
              <a:lnSpc>
                <a:spcPct val="90000"/>
              </a:lnSpc>
              <a:buFont typeface="Wingdings" panose="05000000000000000000" pitchFamily="2" charset="2"/>
              <a:buNone/>
            </a:pPr>
            <a:r>
              <a:rPr lang="en-US" altLang="en-US" sz="2400" smtClean="0"/>
              <a:t>DBMS when an event occurs.</a:t>
            </a:r>
          </a:p>
          <a:p>
            <a:pPr eaLnBrk="1" hangingPunct="1">
              <a:lnSpc>
                <a:spcPct val="90000"/>
              </a:lnSpc>
              <a:buFont typeface="Wingdings" panose="05000000000000000000" pitchFamily="2" charset="2"/>
              <a:buNone/>
            </a:pPr>
            <a:endParaRPr lang="en-US" altLang="en-US" sz="2400" smtClean="0"/>
          </a:p>
          <a:p>
            <a:pPr eaLnBrk="1" hangingPunct="1">
              <a:lnSpc>
                <a:spcPct val="90000"/>
              </a:lnSpc>
              <a:buFont typeface="Wingdings" panose="05000000000000000000" pitchFamily="2" charset="2"/>
              <a:buNone/>
            </a:pPr>
            <a:r>
              <a:rPr lang="en-US" altLang="en-US" sz="2400" smtClean="0"/>
              <a:t>Events are of two types, namely </a:t>
            </a:r>
          </a:p>
          <a:p>
            <a:pPr eaLnBrk="1" hangingPunct="1">
              <a:lnSpc>
                <a:spcPct val="90000"/>
              </a:lnSpc>
              <a:buFont typeface="Wingdings" panose="05000000000000000000" pitchFamily="2" charset="2"/>
              <a:buNone/>
            </a:pPr>
            <a:r>
              <a:rPr lang="en-US" altLang="en-US" sz="2400" smtClean="0"/>
              <a:t>			Database event &amp; External event.</a:t>
            </a:r>
          </a:p>
          <a:p>
            <a:pPr eaLnBrk="1" hangingPunct="1">
              <a:lnSpc>
                <a:spcPct val="90000"/>
              </a:lnSpc>
              <a:buFont typeface="Wingdings" panose="05000000000000000000" pitchFamily="2" charset="2"/>
              <a:buNone/>
            </a:pPr>
            <a:endParaRPr lang="en-US" altLang="en-US" sz="2400" smtClean="0"/>
          </a:p>
          <a:p>
            <a:pPr eaLnBrk="1" hangingPunct="1">
              <a:lnSpc>
                <a:spcPct val="90000"/>
              </a:lnSpc>
              <a:buFont typeface="Wingdings" panose="05000000000000000000" pitchFamily="2" charset="2"/>
              <a:buNone/>
            </a:pPr>
            <a:r>
              <a:rPr lang="en-US" altLang="en-US" sz="2400" smtClean="0"/>
              <a:t>Database event </a:t>
            </a:r>
            <a:r>
              <a:rPr lang="en-US" altLang="en-US" sz="2400" smtClean="0">
                <a:solidFill>
                  <a:srgbClr val="990000"/>
                </a:solidFill>
              </a:rPr>
              <a:t>{insert, update, delete, </a:t>
            </a:r>
          </a:p>
          <a:p>
            <a:pPr eaLnBrk="1" hangingPunct="1">
              <a:lnSpc>
                <a:spcPct val="90000"/>
              </a:lnSpc>
              <a:buFont typeface="Wingdings" panose="05000000000000000000" pitchFamily="2" charset="2"/>
              <a:buNone/>
            </a:pPr>
            <a:r>
              <a:rPr lang="en-US" altLang="en-US" sz="2400" smtClean="0">
                <a:solidFill>
                  <a:srgbClr val="990000"/>
                </a:solidFill>
              </a:rPr>
              <a:t>					</a:t>
            </a:r>
            <a:r>
              <a:rPr lang="en-US" altLang="en-US" sz="2400" smtClean="0">
                <a:solidFill>
                  <a:srgbClr val="0C5408"/>
                </a:solidFill>
              </a:rPr>
              <a:t>create, alter, drop</a:t>
            </a:r>
            <a:r>
              <a:rPr lang="en-US" altLang="en-US" sz="2400" smtClean="0">
                <a:solidFill>
                  <a:srgbClr val="990000"/>
                </a:solidFill>
              </a:rPr>
              <a:t>}</a:t>
            </a:r>
            <a:r>
              <a:rPr lang="en-US" altLang="en-US" sz="2400" smtClean="0"/>
              <a:t>.</a:t>
            </a:r>
          </a:p>
          <a:p>
            <a:pPr eaLnBrk="1" hangingPunct="1">
              <a:lnSpc>
                <a:spcPct val="90000"/>
              </a:lnSpc>
              <a:buFont typeface="Wingdings" panose="05000000000000000000" pitchFamily="2" charset="2"/>
              <a:buNone/>
            </a:pPr>
            <a:r>
              <a:rPr lang="en-US" altLang="en-US" sz="2400" smtClean="0"/>
              <a:t>External event</a:t>
            </a:r>
            <a:r>
              <a:rPr lang="en-US" altLang="en-US" sz="2400" smtClean="0">
                <a:solidFill>
                  <a:srgbClr val="990000"/>
                </a:solidFill>
              </a:rPr>
              <a:t> </a:t>
            </a:r>
            <a:r>
              <a:rPr lang="en-US" altLang="en-US" sz="2400" smtClean="0"/>
              <a:t>{timing event, log on, log off, 			shutdown, startup, servererror}</a:t>
            </a:r>
          </a:p>
        </p:txBody>
      </p:sp>
    </p:spTree>
    <p:extLst>
      <p:ext uri="{BB962C8B-B14F-4D97-AF65-F5344CB8AC3E}">
        <p14:creationId xmlns:p14="http://schemas.microsoft.com/office/powerpoint/2010/main" val="23927682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43EAE266-D212-4F3D-BDB4-A4AC403816CA}" type="slidenum">
              <a:rPr lang="en-US" altLang="en-US" i="0"/>
              <a:pPr/>
              <a:t>54</a:t>
            </a:fld>
            <a:endParaRPr lang="en-US" altLang="en-US" i="0"/>
          </a:p>
        </p:txBody>
      </p:sp>
      <p:sp>
        <p:nvSpPr>
          <p:cNvPr id="4099" name="Rectangle 2"/>
          <p:cNvSpPr>
            <a:spLocks noGrp="1" noChangeArrowheads="1"/>
          </p:cNvSpPr>
          <p:nvPr>
            <p:ph type="title"/>
          </p:nvPr>
        </p:nvSpPr>
        <p:spPr/>
        <p:txBody>
          <a:bodyPr/>
          <a:lstStyle/>
          <a:p>
            <a:pPr eaLnBrk="1" hangingPunct="1"/>
            <a:r>
              <a:rPr lang="en-US" altLang="en-US" sz="2800" smtClean="0"/>
              <a:t>Trigger</a:t>
            </a:r>
          </a:p>
        </p:txBody>
      </p:sp>
      <p:sp>
        <p:nvSpPr>
          <p:cNvPr id="4100"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smtClean="0">
                <a:solidFill>
                  <a:srgbClr val="0C5408"/>
                </a:solidFill>
              </a:rPr>
              <a:t>Execution of a trigger is transparent to the users.</a:t>
            </a:r>
          </a:p>
          <a:p>
            <a:pPr eaLnBrk="1" hangingPunct="1">
              <a:buFont typeface="Wingdings" panose="05000000000000000000" pitchFamily="2" charset="2"/>
              <a:buNone/>
            </a:pPr>
            <a:endParaRPr lang="en-US" altLang="en-US" sz="2400" smtClean="0"/>
          </a:p>
          <a:p>
            <a:pPr eaLnBrk="1" hangingPunct="1">
              <a:buFont typeface="Wingdings" panose="05000000000000000000" pitchFamily="2" charset="2"/>
              <a:buNone/>
            </a:pPr>
            <a:r>
              <a:rPr lang="en-US" altLang="en-US" sz="2400" smtClean="0"/>
              <a:t>Triggers are fired upon the occurrence of an </a:t>
            </a:r>
          </a:p>
          <a:p>
            <a:pPr eaLnBrk="1" hangingPunct="1">
              <a:buFont typeface="Wingdings" panose="05000000000000000000" pitchFamily="2" charset="2"/>
              <a:buNone/>
            </a:pPr>
            <a:r>
              <a:rPr lang="en-US" altLang="en-US" sz="2400" smtClean="0"/>
              <a:t>event. </a:t>
            </a:r>
          </a:p>
          <a:p>
            <a:pPr eaLnBrk="1" hangingPunct="1">
              <a:buFont typeface="Wingdings" panose="05000000000000000000" pitchFamily="2" charset="2"/>
              <a:buNone/>
            </a:pPr>
            <a:endParaRPr lang="en-US" altLang="en-US" sz="2400" b="1" smtClean="0">
              <a:solidFill>
                <a:srgbClr val="990000"/>
              </a:solidFill>
            </a:endParaRPr>
          </a:p>
          <a:p>
            <a:pPr eaLnBrk="1" hangingPunct="1">
              <a:buFont typeface="Wingdings" panose="05000000000000000000" pitchFamily="2" charset="2"/>
              <a:buNone/>
            </a:pPr>
            <a:r>
              <a:rPr lang="en-US" altLang="en-US" sz="2400" smtClean="0">
                <a:solidFill>
                  <a:srgbClr val="990000"/>
                </a:solidFill>
              </a:rPr>
              <a:t>Row level trigger</a:t>
            </a:r>
            <a:r>
              <a:rPr lang="en-US" altLang="en-US" sz="2400" smtClean="0"/>
              <a:t> fires as many times as the </a:t>
            </a:r>
          </a:p>
          <a:p>
            <a:pPr eaLnBrk="1" hangingPunct="1">
              <a:buFont typeface="Wingdings" panose="05000000000000000000" pitchFamily="2" charset="2"/>
              <a:buNone/>
            </a:pPr>
            <a:r>
              <a:rPr lang="en-US" altLang="en-US" sz="2400" smtClean="0"/>
              <a:t>number of rows affected by an event.</a:t>
            </a:r>
          </a:p>
          <a:p>
            <a:pPr eaLnBrk="1" hangingPunct="1">
              <a:buFont typeface="Wingdings" panose="05000000000000000000" pitchFamily="2" charset="2"/>
              <a:buNone/>
            </a:pPr>
            <a:r>
              <a:rPr lang="en-US" altLang="en-US" sz="2400" smtClean="0">
                <a:solidFill>
                  <a:srgbClr val="990000"/>
                </a:solidFill>
              </a:rPr>
              <a:t>Statement level trigger</a:t>
            </a:r>
            <a:r>
              <a:rPr lang="en-US" altLang="en-US" sz="2400" smtClean="0"/>
              <a:t> fires only once upon the </a:t>
            </a:r>
          </a:p>
          <a:p>
            <a:pPr eaLnBrk="1" hangingPunct="1">
              <a:buFont typeface="Wingdings" panose="05000000000000000000" pitchFamily="2" charset="2"/>
              <a:buNone/>
            </a:pPr>
            <a:r>
              <a:rPr lang="en-US" altLang="en-US" sz="2400" smtClean="0"/>
              <a:t>occurrence of an event.</a:t>
            </a:r>
            <a:endParaRPr lang="en-US" altLang="en-US" sz="2600" smtClean="0"/>
          </a:p>
        </p:txBody>
      </p:sp>
    </p:spTree>
    <p:extLst>
      <p:ext uri="{BB962C8B-B14F-4D97-AF65-F5344CB8AC3E}">
        <p14:creationId xmlns:p14="http://schemas.microsoft.com/office/powerpoint/2010/main" val="27697431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B37264F9-E069-4A2C-9586-18D498D109AA}" type="slidenum">
              <a:rPr lang="en-US" altLang="en-US" i="0"/>
              <a:pPr/>
              <a:t>55</a:t>
            </a:fld>
            <a:endParaRPr lang="en-US" altLang="en-US" i="0"/>
          </a:p>
        </p:txBody>
      </p:sp>
      <p:sp>
        <p:nvSpPr>
          <p:cNvPr id="5123" name="Rectangle 2"/>
          <p:cNvSpPr>
            <a:spLocks noGrp="1" noChangeArrowheads="1"/>
          </p:cNvSpPr>
          <p:nvPr>
            <p:ph type="title"/>
          </p:nvPr>
        </p:nvSpPr>
        <p:spPr/>
        <p:txBody>
          <a:bodyPr/>
          <a:lstStyle/>
          <a:p>
            <a:pPr eaLnBrk="1" hangingPunct="1"/>
            <a:r>
              <a:rPr lang="en-US" altLang="en-US" sz="2800" smtClean="0"/>
              <a:t>before trigger &amp; after trigger</a:t>
            </a:r>
          </a:p>
        </p:txBody>
      </p:sp>
      <p:sp>
        <p:nvSpPr>
          <p:cNvPr id="5124" name="Rectangle 3"/>
          <p:cNvSpPr>
            <a:spLocks noGrp="1" noChangeArrowheads="1"/>
          </p:cNvSpPr>
          <p:nvPr>
            <p:ph type="body" idx="1"/>
          </p:nvPr>
        </p:nvSpPr>
        <p:spPr/>
        <p:txBody>
          <a:bodyPr/>
          <a:lstStyle/>
          <a:p>
            <a:pPr eaLnBrk="1" hangingPunct="1">
              <a:lnSpc>
                <a:spcPct val="90000"/>
              </a:lnSpc>
            </a:pPr>
            <a:r>
              <a:rPr lang="en-US" altLang="en-US" sz="2400" smtClean="0"/>
              <a:t>Triggers that fire just before the occurrence of </a:t>
            </a:r>
          </a:p>
          <a:p>
            <a:pPr eaLnBrk="1" hangingPunct="1">
              <a:lnSpc>
                <a:spcPct val="90000"/>
              </a:lnSpc>
              <a:buFont typeface="Wingdings" panose="05000000000000000000" pitchFamily="2" charset="2"/>
              <a:buNone/>
            </a:pPr>
            <a:r>
              <a:rPr lang="en-US" altLang="en-US" sz="2400" smtClean="0"/>
              <a:t>triggering event are called </a:t>
            </a:r>
            <a:r>
              <a:rPr lang="en-US" altLang="en-US" sz="2400" b="1" smtClean="0"/>
              <a:t>before trigger</a:t>
            </a:r>
            <a:r>
              <a:rPr lang="en-US" altLang="en-US" sz="2400" smtClean="0"/>
              <a:t>.</a:t>
            </a:r>
          </a:p>
          <a:p>
            <a:pPr eaLnBrk="1" hangingPunct="1">
              <a:lnSpc>
                <a:spcPct val="90000"/>
              </a:lnSpc>
            </a:pPr>
            <a:r>
              <a:rPr lang="en-US" altLang="en-US" sz="2400" smtClean="0"/>
              <a:t>Triggers that fire just after the occurrence of </a:t>
            </a:r>
          </a:p>
          <a:p>
            <a:pPr eaLnBrk="1" hangingPunct="1">
              <a:lnSpc>
                <a:spcPct val="90000"/>
              </a:lnSpc>
              <a:buFont typeface="Wingdings" panose="05000000000000000000" pitchFamily="2" charset="2"/>
              <a:buNone/>
            </a:pPr>
            <a:r>
              <a:rPr lang="en-US" altLang="en-US" sz="2400" smtClean="0"/>
              <a:t>triggering event are called </a:t>
            </a:r>
            <a:r>
              <a:rPr lang="en-US" altLang="en-US" sz="2400" b="1" smtClean="0"/>
              <a:t>after trigger</a:t>
            </a:r>
            <a:r>
              <a:rPr lang="en-US" altLang="en-US" sz="2400" smtClean="0"/>
              <a:t>.</a:t>
            </a:r>
          </a:p>
          <a:p>
            <a:pPr eaLnBrk="1" hangingPunct="1">
              <a:lnSpc>
                <a:spcPct val="90000"/>
              </a:lnSpc>
              <a:buFont typeface="Wingdings" panose="05000000000000000000" pitchFamily="2" charset="2"/>
              <a:buNone/>
            </a:pPr>
            <a:endParaRPr lang="en-US" altLang="en-US" sz="2400" smtClean="0"/>
          </a:p>
          <a:p>
            <a:pPr eaLnBrk="1" hangingPunct="1">
              <a:lnSpc>
                <a:spcPct val="90000"/>
              </a:lnSpc>
            </a:pPr>
            <a:r>
              <a:rPr lang="en-US" altLang="en-US" sz="2400" smtClean="0"/>
              <a:t>Triggers are also known as </a:t>
            </a:r>
            <a:r>
              <a:rPr lang="en-US" altLang="en-US" sz="2400" u="sng" smtClean="0">
                <a:solidFill>
                  <a:srgbClr val="0C5408"/>
                </a:solidFill>
              </a:rPr>
              <a:t>active rule</a:t>
            </a:r>
            <a:r>
              <a:rPr lang="en-US" altLang="en-US" sz="2400" u="sng" smtClean="0"/>
              <a:t>s</a:t>
            </a:r>
            <a:r>
              <a:rPr lang="en-US" altLang="en-US" sz="2400" smtClean="0"/>
              <a:t>.</a:t>
            </a:r>
          </a:p>
          <a:p>
            <a:pPr eaLnBrk="1" hangingPunct="1">
              <a:lnSpc>
                <a:spcPct val="90000"/>
              </a:lnSpc>
            </a:pPr>
            <a:r>
              <a:rPr lang="en-US" altLang="en-US" sz="2400" smtClean="0"/>
              <a:t>Triggers implement constraint that could not be imposed on schema.</a:t>
            </a:r>
          </a:p>
          <a:p>
            <a:pPr eaLnBrk="1" hangingPunct="1">
              <a:lnSpc>
                <a:spcPct val="90000"/>
              </a:lnSpc>
              <a:buFont typeface="Wingdings" panose="05000000000000000000" pitchFamily="2" charset="2"/>
              <a:buNone/>
            </a:pPr>
            <a:r>
              <a:rPr lang="en-US" altLang="en-US" sz="2400" smtClean="0"/>
              <a:t> </a:t>
            </a:r>
          </a:p>
          <a:p>
            <a:pPr eaLnBrk="1" hangingPunct="1">
              <a:lnSpc>
                <a:spcPct val="90000"/>
              </a:lnSpc>
            </a:pPr>
            <a:r>
              <a:rPr lang="en-US" altLang="en-US" sz="2400" smtClean="0"/>
              <a:t>The business rules are defined using triggers.</a:t>
            </a:r>
          </a:p>
        </p:txBody>
      </p:sp>
    </p:spTree>
    <p:extLst>
      <p:ext uri="{BB962C8B-B14F-4D97-AF65-F5344CB8AC3E}">
        <p14:creationId xmlns:p14="http://schemas.microsoft.com/office/powerpoint/2010/main" val="21084960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08D07B2E-D967-451A-84DE-BE64D6113A32}" type="slidenum">
              <a:rPr lang="en-US" altLang="en-US" i="0"/>
              <a:pPr/>
              <a:t>56</a:t>
            </a:fld>
            <a:endParaRPr lang="en-US" altLang="en-US" i="0"/>
          </a:p>
        </p:txBody>
      </p:sp>
      <p:sp>
        <p:nvSpPr>
          <p:cNvPr id="7171" name="Rectangle 2"/>
          <p:cNvSpPr>
            <a:spLocks noGrp="1" noChangeArrowheads="1"/>
          </p:cNvSpPr>
          <p:nvPr>
            <p:ph type="title"/>
          </p:nvPr>
        </p:nvSpPr>
        <p:spPr/>
        <p:txBody>
          <a:bodyPr/>
          <a:lstStyle/>
          <a:p>
            <a:pPr eaLnBrk="1" hangingPunct="1"/>
            <a:r>
              <a:rPr lang="en-US" altLang="en-US" sz="2800" smtClean="0"/>
              <a:t>Example of trigger</a:t>
            </a:r>
          </a:p>
        </p:txBody>
      </p:sp>
      <p:sp>
        <p:nvSpPr>
          <p:cNvPr id="7172"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dirty="0" smtClean="0"/>
              <a:t>Consider defining a trigger that fires whenever an employee </a:t>
            </a:r>
          </a:p>
          <a:p>
            <a:pPr eaLnBrk="1" hangingPunct="1">
              <a:lnSpc>
                <a:spcPct val="80000"/>
              </a:lnSpc>
              <a:buFont typeface="Wingdings" panose="05000000000000000000" pitchFamily="2" charset="2"/>
              <a:buNone/>
            </a:pPr>
            <a:r>
              <a:rPr lang="en-US" altLang="en-US" sz="2000" dirty="0" smtClean="0"/>
              <a:t>in the company receives salary hike and as a part of action </a:t>
            </a:r>
          </a:p>
          <a:p>
            <a:pPr eaLnBrk="1" hangingPunct="1">
              <a:lnSpc>
                <a:spcPct val="80000"/>
              </a:lnSpc>
              <a:buFont typeface="Wingdings" panose="05000000000000000000" pitchFamily="2" charset="2"/>
              <a:buNone/>
            </a:pPr>
            <a:r>
              <a:rPr lang="en-US" altLang="en-US" sz="2000" dirty="0" smtClean="0"/>
              <a:t>taken by the trigger, a row is inserted into a table named </a:t>
            </a:r>
          </a:p>
          <a:p>
            <a:pPr eaLnBrk="1" hangingPunct="1">
              <a:lnSpc>
                <a:spcPct val="80000"/>
              </a:lnSpc>
              <a:buFont typeface="Wingdings" panose="05000000000000000000" pitchFamily="2" charset="2"/>
              <a:buNone/>
            </a:pPr>
            <a:r>
              <a:rPr lang="en-US" altLang="en-US" sz="2000" dirty="0" err="1" smtClean="0"/>
              <a:t>emp_audit</a:t>
            </a:r>
            <a:r>
              <a:rPr lang="en-US" altLang="en-US" sz="2000" dirty="0" smtClean="0"/>
              <a:t> containing employee </a:t>
            </a:r>
            <a:r>
              <a:rPr lang="en-US" altLang="en-US" sz="2000" dirty="0" err="1" smtClean="0"/>
              <a:t>ssn</a:t>
            </a:r>
            <a:r>
              <a:rPr lang="en-US" altLang="en-US" sz="2000" dirty="0" smtClean="0"/>
              <a:t>, date when the salary </a:t>
            </a:r>
          </a:p>
          <a:p>
            <a:pPr eaLnBrk="1" hangingPunct="1">
              <a:lnSpc>
                <a:spcPct val="80000"/>
              </a:lnSpc>
              <a:buFont typeface="Wingdings" panose="05000000000000000000" pitchFamily="2" charset="2"/>
              <a:buNone/>
            </a:pPr>
            <a:r>
              <a:rPr lang="en-US" altLang="en-US" sz="2000" dirty="0" smtClean="0"/>
              <a:t>was updated, the old salary and the new salary. </a:t>
            </a:r>
          </a:p>
          <a:p>
            <a:pPr eaLnBrk="1" hangingPunct="1">
              <a:lnSpc>
                <a:spcPct val="80000"/>
              </a:lnSpc>
              <a:buFont typeface="Wingdings" panose="05000000000000000000" pitchFamily="2" charset="2"/>
              <a:buNone/>
            </a:pPr>
            <a:r>
              <a:rPr lang="en-US" altLang="en-US" sz="2000" dirty="0" smtClean="0"/>
              <a:t>First, we create the table </a:t>
            </a:r>
            <a:r>
              <a:rPr lang="en-US" altLang="en-US" sz="2000" dirty="0" err="1" smtClean="0"/>
              <a:t>emp_audit</a:t>
            </a:r>
            <a:r>
              <a:rPr lang="en-US" altLang="en-US" sz="2000" dirty="0" smtClean="0"/>
              <a:t> using the following </a:t>
            </a:r>
          </a:p>
          <a:p>
            <a:pPr eaLnBrk="1" hangingPunct="1">
              <a:lnSpc>
                <a:spcPct val="80000"/>
              </a:lnSpc>
              <a:buFont typeface="Wingdings" panose="05000000000000000000" pitchFamily="2" charset="2"/>
              <a:buNone/>
            </a:pPr>
            <a:r>
              <a:rPr lang="en-US" altLang="en-US" sz="2000" dirty="0" smtClean="0"/>
              <a:t>create table statement</a:t>
            </a:r>
          </a:p>
          <a:p>
            <a:pPr eaLnBrk="1" hangingPunct="1">
              <a:lnSpc>
                <a:spcPct val="80000"/>
              </a:lnSpc>
              <a:buFont typeface="Wingdings" panose="05000000000000000000" pitchFamily="2" charset="2"/>
              <a:buNone/>
            </a:pPr>
            <a:endParaRPr lang="en-US" altLang="en-US" sz="2000" dirty="0" smtClean="0"/>
          </a:p>
          <a:p>
            <a:pPr eaLnBrk="1" hangingPunct="1">
              <a:lnSpc>
                <a:spcPct val="80000"/>
              </a:lnSpc>
              <a:buFont typeface="Wingdings" panose="05000000000000000000" pitchFamily="2" charset="2"/>
              <a:buNone/>
            </a:pPr>
            <a:r>
              <a:rPr lang="en-US" altLang="en-US" sz="2000" dirty="0" smtClean="0"/>
              <a:t>create table </a:t>
            </a:r>
            <a:r>
              <a:rPr lang="en-US" altLang="en-US" sz="2000" dirty="0" err="1" smtClean="0"/>
              <a:t>emp_audit</a:t>
            </a:r>
            <a:r>
              <a:rPr lang="en-US" altLang="en-US" sz="2000" dirty="0" smtClean="0"/>
              <a:t> (</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ssn</a:t>
            </a:r>
            <a:r>
              <a:rPr lang="en-US" altLang="en-US" sz="2000" dirty="0" smtClean="0"/>
              <a:t> char(9) not null, </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last_update</a:t>
            </a:r>
            <a:r>
              <a:rPr lang="en-US" altLang="en-US" sz="2000" dirty="0" smtClean="0"/>
              <a:t> date, </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new_salary</a:t>
            </a:r>
            <a:r>
              <a:rPr lang="en-US" altLang="en-US" sz="2000" dirty="0" smtClean="0"/>
              <a:t> number(10, 2), </a:t>
            </a:r>
          </a:p>
          <a:p>
            <a:pPr eaLnBrk="1" hangingPunct="1">
              <a:lnSpc>
                <a:spcPct val="80000"/>
              </a:lnSpc>
              <a:buFont typeface="Wingdings" panose="05000000000000000000" pitchFamily="2" charset="2"/>
              <a:buNone/>
            </a:pPr>
            <a:r>
              <a:rPr lang="en-US" altLang="en-US" sz="2000" dirty="0" smtClean="0"/>
              <a:t>	</a:t>
            </a:r>
            <a:r>
              <a:rPr lang="en-US" altLang="en-US" sz="2000" dirty="0" err="1" smtClean="0"/>
              <a:t>old_salary</a:t>
            </a:r>
            <a:r>
              <a:rPr lang="en-US" altLang="en-US" sz="2000" dirty="0" smtClean="0"/>
              <a:t> number(10, 2));</a:t>
            </a:r>
          </a:p>
        </p:txBody>
      </p:sp>
    </p:spTree>
    <p:extLst>
      <p:ext uri="{BB962C8B-B14F-4D97-AF65-F5344CB8AC3E}">
        <p14:creationId xmlns:p14="http://schemas.microsoft.com/office/powerpoint/2010/main" val="250922645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DDC76DE1-EB6F-451F-9C39-A7FDC81A8D3D}" type="slidenum">
              <a:rPr lang="en-US" altLang="en-US" i="0"/>
              <a:pPr/>
              <a:t>57</a:t>
            </a:fld>
            <a:endParaRPr lang="en-US" altLang="en-US" i="0"/>
          </a:p>
        </p:txBody>
      </p:sp>
      <p:sp>
        <p:nvSpPr>
          <p:cNvPr id="8195" name="Rectangle 2"/>
          <p:cNvSpPr>
            <a:spLocks noGrp="1" noChangeArrowheads="1"/>
          </p:cNvSpPr>
          <p:nvPr>
            <p:ph type="title"/>
          </p:nvPr>
        </p:nvSpPr>
        <p:spPr/>
        <p:txBody>
          <a:bodyPr/>
          <a:lstStyle/>
          <a:p>
            <a:pPr eaLnBrk="1" hangingPunct="1"/>
            <a:r>
              <a:rPr lang="en-US" altLang="en-US" sz="2800" smtClean="0"/>
              <a:t>Trigger</a:t>
            </a:r>
          </a:p>
        </p:txBody>
      </p:sp>
      <p:sp>
        <p:nvSpPr>
          <p:cNvPr id="8196"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smtClean="0"/>
              <a:t>create or replace trigger audit_sal</a:t>
            </a:r>
            <a:r>
              <a:rPr lang="en-US" altLang="en-US" sz="2400" dirty="0"/>
              <a:t>1</a:t>
            </a:r>
            <a:endParaRPr lang="en-US" altLang="en-US" sz="2400" dirty="0" smtClean="0"/>
          </a:p>
          <a:p>
            <a:pPr eaLnBrk="1" hangingPunct="1">
              <a:buFont typeface="Wingdings" panose="05000000000000000000" pitchFamily="2" charset="2"/>
              <a:buNone/>
            </a:pPr>
            <a:r>
              <a:rPr lang="en-US" altLang="en-US" sz="2400" dirty="0" smtClean="0"/>
              <a:t>after update of salary on </a:t>
            </a:r>
            <a:r>
              <a:rPr lang="en-US" altLang="en-US" sz="2400" dirty="0" err="1" smtClean="0"/>
              <a:t>emp</a:t>
            </a:r>
            <a:r>
              <a:rPr lang="en-US" altLang="en-US" sz="2400" dirty="0" smtClean="0"/>
              <a:t> </a:t>
            </a:r>
          </a:p>
          <a:p>
            <a:pPr eaLnBrk="1" hangingPunct="1">
              <a:buFont typeface="Wingdings" panose="05000000000000000000" pitchFamily="2" charset="2"/>
              <a:buNone/>
            </a:pPr>
            <a:r>
              <a:rPr lang="en-US" altLang="en-US" sz="2400" dirty="0" smtClean="0"/>
              <a:t>for each row  </a:t>
            </a:r>
          </a:p>
          <a:p>
            <a:pPr eaLnBrk="1" hangingPunct="1">
              <a:buFont typeface="Wingdings" panose="05000000000000000000" pitchFamily="2" charset="2"/>
              <a:buNone/>
            </a:pPr>
            <a:r>
              <a:rPr lang="en-US" altLang="en-US" sz="2400" dirty="0" smtClean="0"/>
              <a:t>when (</a:t>
            </a:r>
            <a:r>
              <a:rPr lang="en-US" altLang="en-US" sz="2400" dirty="0" err="1" smtClean="0"/>
              <a:t>new.salary</a:t>
            </a:r>
            <a:r>
              <a:rPr lang="en-US" altLang="en-US" sz="2400" dirty="0" smtClean="0"/>
              <a:t> &gt;</a:t>
            </a:r>
            <a:r>
              <a:rPr lang="en-US" altLang="en-US" sz="2400" dirty="0" err="1" smtClean="0"/>
              <a:t>old.salary</a:t>
            </a:r>
            <a:r>
              <a:rPr lang="en-US" altLang="en-US" sz="2400" dirty="0" smtClean="0"/>
              <a:t>)</a:t>
            </a:r>
          </a:p>
          <a:p>
            <a:pPr eaLnBrk="1" hangingPunct="1">
              <a:buFont typeface="Wingdings" panose="05000000000000000000" pitchFamily="2" charset="2"/>
              <a:buNone/>
            </a:pPr>
            <a:r>
              <a:rPr lang="en-US" altLang="en-US" sz="2400" dirty="0" smtClean="0"/>
              <a:t>begin</a:t>
            </a:r>
          </a:p>
          <a:p>
            <a:pPr eaLnBrk="1" hangingPunct="1">
              <a:buFont typeface="Wingdings" panose="05000000000000000000" pitchFamily="2" charset="2"/>
              <a:buNone/>
            </a:pPr>
            <a:r>
              <a:rPr lang="en-US" altLang="en-US" sz="2400" dirty="0" smtClean="0"/>
              <a:t>	insert into </a:t>
            </a:r>
            <a:r>
              <a:rPr lang="en-US" altLang="en-US" sz="2400" dirty="0" err="1" smtClean="0"/>
              <a:t>emp_audit</a:t>
            </a:r>
            <a:r>
              <a:rPr lang="en-US" altLang="en-US" sz="2400" dirty="0" smtClean="0"/>
              <a:t> values (:</a:t>
            </a:r>
            <a:r>
              <a:rPr lang="en-US" altLang="en-US" sz="2400" dirty="0" err="1" smtClean="0"/>
              <a:t>old.ssn</a:t>
            </a:r>
            <a:r>
              <a:rPr lang="en-US" altLang="en-US" sz="2400" dirty="0" smtClean="0"/>
              <a:t>, 			</a:t>
            </a:r>
            <a:r>
              <a:rPr lang="en-US" altLang="en-US" sz="2400" dirty="0" err="1" smtClean="0"/>
              <a:t>sysdate</a:t>
            </a:r>
            <a:r>
              <a:rPr lang="en-US" altLang="en-US" sz="2400" dirty="0" smtClean="0"/>
              <a:t>, :</a:t>
            </a:r>
            <a:r>
              <a:rPr lang="en-US" altLang="en-US" sz="2400" dirty="0" err="1" smtClean="0"/>
              <a:t>new.salary</a:t>
            </a:r>
            <a:r>
              <a:rPr lang="en-US" altLang="en-US" sz="2400" dirty="0" smtClean="0"/>
              <a:t>, :</a:t>
            </a:r>
            <a:r>
              <a:rPr lang="en-US" altLang="en-US" sz="2400" dirty="0" err="1" smtClean="0"/>
              <a:t>old.salary</a:t>
            </a:r>
            <a:r>
              <a:rPr lang="en-US" altLang="en-US" sz="2400" dirty="0" smtClean="0"/>
              <a:t>);</a:t>
            </a:r>
          </a:p>
          <a:p>
            <a:pPr eaLnBrk="1" hangingPunct="1">
              <a:buFont typeface="Wingdings" panose="05000000000000000000" pitchFamily="2" charset="2"/>
              <a:buNone/>
            </a:pPr>
            <a:r>
              <a:rPr lang="en-US" altLang="en-US" sz="2400" dirty="0" smtClean="0"/>
              <a:t>end;</a:t>
            </a:r>
          </a:p>
          <a:p>
            <a:pPr eaLnBrk="1" hangingPunct="1">
              <a:buFont typeface="Wingdings" panose="05000000000000000000" pitchFamily="2" charset="2"/>
              <a:buNone/>
            </a:pPr>
            <a:r>
              <a:rPr lang="en-US" altLang="en-US" sz="2400" dirty="0"/>
              <a:t>/</a:t>
            </a:r>
            <a:endParaRPr lang="en-US" altLang="en-US" sz="2400" dirty="0" smtClean="0"/>
          </a:p>
        </p:txBody>
      </p:sp>
    </p:spTree>
    <p:extLst>
      <p:ext uri="{BB962C8B-B14F-4D97-AF65-F5344CB8AC3E}">
        <p14:creationId xmlns:p14="http://schemas.microsoft.com/office/powerpoint/2010/main" val="34371593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077EF78F-5134-4FD1-AA5F-DF68A5380D9D}" type="slidenum">
              <a:rPr lang="en-US" altLang="en-US" i="0"/>
              <a:pPr/>
              <a:t>58</a:t>
            </a:fld>
            <a:endParaRPr lang="en-US" altLang="en-US" i="0"/>
          </a:p>
        </p:txBody>
      </p:sp>
      <p:sp>
        <p:nvSpPr>
          <p:cNvPr id="9219" name="Rectangle 2"/>
          <p:cNvSpPr>
            <a:spLocks noGrp="1" noChangeArrowheads="1"/>
          </p:cNvSpPr>
          <p:nvPr>
            <p:ph type="title"/>
          </p:nvPr>
        </p:nvSpPr>
        <p:spPr/>
        <p:txBody>
          <a:bodyPr/>
          <a:lstStyle/>
          <a:p>
            <a:pPr eaLnBrk="1" hangingPunct="1"/>
            <a:r>
              <a:rPr lang="en-US" altLang="en-US" sz="2800" smtClean="0"/>
              <a:t>Trigger</a:t>
            </a:r>
          </a:p>
        </p:txBody>
      </p:sp>
      <p:sp>
        <p:nvSpPr>
          <p:cNvPr id="9220" name="Rectangle 3"/>
          <p:cNvSpPr>
            <a:spLocks noGrp="1" noChangeArrowheads="1"/>
          </p:cNvSpPr>
          <p:nvPr>
            <p:ph type="body" idx="1"/>
          </p:nvPr>
        </p:nvSpPr>
        <p:spPr>
          <a:xfrm>
            <a:off x="304800" y="1295400"/>
            <a:ext cx="8229600" cy="4525963"/>
          </a:xfrm>
        </p:spPr>
        <p:txBody>
          <a:bodyPr/>
          <a:lstStyle/>
          <a:p>
            <a:pPr eaLnBrk="1" hangingPunct="1">
              <a:lnSpc>
                <a:spcPct val="90000"/>
              </a:lnSpc>
              <a:buFont typeface="Wingdings" panose="05000000000000000000" pitchFamily="2" charset="2"/>
              <a:buNone/>
            </a:pPr>
            <a:r>
              <a:rPr lang="en-US" altLang="en-US" sz="2000" dirty="0" smtClean="0"/>
              <a:t>Write a trigger to define the rule that salary of an employee </a:t>
            </a:r>
          </a:p>
          <a:p>
            <a:pPr eaLnBrk="1" hangingPunct="1">
              <a:lnSpc>
                <a:spcPct val="90000"/>
              </a:lnSpc>
              <a:buFont typeface="Wingdings" panose="05000000000000000000" pitchFamily="2" charset="2"/>
              <a:buNone/>
            </a:pPr>
            <a:r>
              <a:rPr lang="en-US" altLang="en-US" sz="2000" dirty="0" smtClean="0"/>
              <a:t>in company database cannot exceed $100000.</a:t>
            </a:r>
          </a:p>
          <a:p>
            <a:pPr eaLnBrk="1" hangingPunct="1">
              <a:lnSpc>
                <a:spcPct val="90000"/>
              </a:lnSpc>
              <a:buFont typeface="Wingdings" panose="05000000000000000000" pitchFamily="2" charset="2"/>
              <a:buNone/>
            </a:pPr>
            <a:endParaRPr lang="en-US" altLang="en-US" sz="2100" dirty="0" smtClean="0"/>
          </a:p>
          <a:p>
            <a:pPr eaLnBrk="1" hangingPunct="1">
              <a:lnSpc>
                <a:spcPct val="90000"/>
              </a:lnSpc>
              <a:buFont typeface="Wingdings" panose="05000000000000000000" pitchFamily="2" charset="2"/>
              <a:buNone/>
            </a:pPr>
            <a:r>
              <a:rPr lang="en-US" altLang="en-US" sz="2100" dirty="0" smtClean="0"/>
              <a:t>create or replace trigger </a:t>
            </a:r>
            <a:r>
              <a:rPr lang="en-US" altLang="en-US" sz="2100" dirty="0" err="1" smtClean="0"/>
              <a:t>too_high_salary</a:t>
            </a:r>
            <a:endParaRPr lang="en-US" altLang="en-US" sz="2100" dirty="0" smtClean="0"/>
          </a:p>
          <a:p>
            <a:pPr eaLnBrk="1" hangingPunct="1">
              <a:lnSpc>
                <a:spcPct val="90000"/>
              </a:lnSpc>
              <a:buFont typeface="Wingdings" panose="05000000000000000000" pitchFamily="2" charset="2"/>
              <a:buNone/>
            </a:pPr>
            <a:r>
              <a:rPr lang="en-US" altLang="en-US" sz="2100" dirty="0" smtClean="0"/>
              <a:t>before insert or update of salary on </a:t>
            </a:r>
            <a:r>
              <a:rPr lang="en-US" altLang="en-US" sz="2100" smtClean="0"/>
              <a:t>emp</a:t>
            </a:r>
            <a:endParaRPr lang="en-US" altLang="en-US" sz="2100" dirty="0" smtClean="0"/>
          </a:p>
          <a:p>
            <a:pPr eaLnBrk="1" hangingPunct="1">
              <a:lnSpc>
                <a:spcPct val="90000"/>
              </a:lnSpc>
              <a:buFont typeface="Wingdings" panose="05000000000000000000" pitchFamily="2" charset="2"/>
              <a:buNone/>
            </a:pPr>
            <a:r>
              <a:rPr lang="en-US" altLang="en-US" sz="2100" dirty="0" smtClean="0"/>
              <a:t>for each row</a:t>
            </a:r>
          </a:p>
          <a:p>
            <a:pPr eaLnBrk="1" hangingPunct="1">
              <a:lnSpc>
                <a:spcPct val="90000"/>
              </a:lnSpc>
              <a:buFont typeface="Wingdings" panose="05000000000000000000" pitchFamily="2" charset="2"/>
              <a:buNone/>
            </a:pPr>
            <a:r>
              <a:rPr lang="en-US" altLang="en-US" sz="2100" dirty="0" smtClean="0"/>
              <a:t>begin</a:t>
            </a:r>
          </a:p>
          <a:p>
            <a:pPr eaLnBrk="1" hangingPunct="1">
              <a:lnSpc>
                <a:spcPct val="90000"/>
              </a:lnSpc>
              <a:buFont typeface="Wingdings" panose="05000000000000000000" pitchFamily="2" charset="2"/>
              <a:buNone/>
            </a:pPr>
            <a:r>
              <a:rPr lang="en-US" altLang="en-US" sz="2100" dirty="0" smtClean="0"/>
              <a:t>if (:</a:t>
            </a:r>
            <a:r>
              <a:rPr lang="en-US" altLang="en-US" sz="2100" dirty="0" err="1" smtClean="0"/>
              <a:t>new.salary</a:t>
            </a:r>
            <a:r>
              <a:rPr lang="en-US" altLang="en-US" sz="2100" dirty="0" smtClean="0"/>
              <a:t> &gt; 100000) then</a:t>
            </a:r>
          </a:p>
          <a:p>
            <a:pPr eaLnBrk="1" hangingPunct="1">
              <a:lnSpc>
                <a:spcPct val="90000"/>
              </a:lnSpc>
              <a:buFont typeface="Wingdings" panose="05000000000000000000" pitchFamily="2" charset="2"/>
              <a:buNone/>
            </a:pPr>
            <a:r>
              <a:rPr lang="en-US" altLang="en-US" sz="2100" dirty="0" smtClean="0"/>
              <a:t>	</a:t>
            </a:r>
            <a:r>
              <a:rPr lang="en-US" altLang="en-US" sz="2100" dirty="0" err="1" smtClean="0"/>
              <a:t>raise_application_error</a:t>
            </a:r>
            <a:r>
              <a:rPr lang="en-US" altLang="en-US" sz="2100" dirty="0" smtClean="0"/>
              <a:t>(−21000, 'salary is too high');</a:t>
            </a:r>
          </a:p>
          <a:p>
            <a:pPr eaLnBrk="1" hangingPunct="1">
              <a:lnSpc>
                <a:spcPct val="90000"/>
              </a:lnSpc>
              <a:buFont typeface="Wingdings" panose="05000000000000000000" pitchFamily="2" charset="2"/>
              <a:buNone/>
            </a:pPr>
            <a:r>
              <a:rPr lang="en-US" altLang="en-US" sz="2100" dirty="0" smtClean="0"/>
              <a:t>end if;</a:t>
            </a:r>
          </a:p>
          <a:p>
            <a:pPr eaLnBrk="1" hangingPunct="1">
              <a:lnSpc>
                <a:spcPct val="90000"/>
              </a:lnSpc>
              <a:buFont typeface="Wingdings" panose="05000000000000000000" pitchFamily="2" charset="2"/>
              <a:buNone/>
            </a:pPr>
            <a:r>
              <a:rPr lang="en-US" altLang="en-US" sz="2100" dirty="0" smtClean="0"/>
              <a:t>end;</a:t>
            </a:r>
            <a:endParaRPr lang="en-US" altLang="en-US" sz="2000" dirty="0" smtClean="0"/>
          </a:p>
        </p:txBody>
      </p:sp>
    </p:spTree>
    <p:extLst>
      <p:ext uri="{BB962C8B-B14F-4D97-AF65-F5344CB8AC3E}">
        <p14:creationId xmlns:p14="http://schemas.microsoft.com/office/powerpoint/2010/main" val="1386711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E8247B5D-9CDF-4A4C-B309-A280BC4BB5D9}" type="slidenum">
              <a:rPr lang="en-US" altLang="en-US" i="0"/>
              <a:pPr/>
              <a:t>59</a:t>
            </a:fld>
            <a:endParaRPr lang="en-US" altLang="en-US" i="0"/>
          </a:p>
        </p:txBody>
      </p:sp>
      <p:sp>
        <p:nvSpPr>
          <p:cNvPr id="10243" name="Rectangle 2"/>
          <p:cNvSpPr>
            <a:spLocks noGrp="1" noChangeArrowheads="1"/>
          </p:cNvSpPr>
          <p:nvPr>
            <p:ph type="title"/>
          </p:nvPr>
        </p:nvSpPr>
        <p:spPr/>
        <p:txBody>
          <a:bodyPr/>
          <a:lstStyle/>
          <a:p>
            <a:pPr eaLnBrk="1" hangingPunct="1"/>
            <a:r>
              <a:rPr lang="en-US" altLang="en-US" sz="2800" smtClean="0"/>
              <a:t>Trigger</a:t>
            </a:r>
          </a:p>
        </p:txBody>
      </p:sp>
      <p:sp>
        <p:nvSpPr>
          <p:cNvPr id="10244"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smtClean="0"/>
              <a:t>In Oracle trigger the keywords </a:t>
            </a:r>
            <a:r>
              <a:rPr lang="en-US" altLang="en-US" sz="2400" b="1" smtClean="0"/>
              <a:t>new</a:t>
            </a:r>
            <a:r>
              <a:rPr lang="en-US" altLang="en-US" sz="2400" smtClean="0"/>
              <a:t> and </a:t>
            </a:r>
            <a:r>
              <a:rPr lang="en-US" altLang="en-US" sz="2400" b="1" smtClean="0"/>
              <a:t>old</a:t>
            </a:r>
            <a:r>
              <a:rPr lang="en-US" altLang="en-US" sz="2400" smtClean="0"/>
              <a:t> can </a:t>
            </a:r>
          </a:p>
          <a:p>
            <a:pPr eaLnBrk="1" hangingPunct="1">
              <a:buFont typeface="Wingdings" panose="05000000000000000000" pitchFamily="2" charset="2"/>
              <a:buNone/>
            </a:pPr>
            <a:r>
              <a:rPr lang="en-US" altLang="en-US" sz="2400" smtClean="0"/>
              <a:t>only be used with row-level triggers.</a:t>
            </a:r>
          </a:p>
        </p:txBody>
      </p:sp>
    </p:spTree>
    <p:extLst>
      <p:ext uri="{BB962C8B-B14F-4D97-AF65-F5344CB8AC3E}">
        <p14:creationId xmlns:p14="http://schemas.microsoft.com/office/powerpoint/2010/main" val="2461019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855"/>
            <a:ext cx="8991600" cy="294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1" y="2957080"/>
            <a:ext cx="8763000" cy="3900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64384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E7681210-678A-4574-8B61-9BD78B5E49A4}" type="slidenum">
              <a:rPr lang="en-US" altLang="en-US" i="0"/>
              <a:pPr/>
              <a:t>60</a:t>
            </a:fld>
            <a:endParaRPr lang="en-US" altLang="en-US" i="0"/>
          </a:p>
        </p:txBody>
      </p:sp>
      <p:sp>
        <p:nvSpPr>
          <p:cNvPr id="11267" name="Rectangle 2"/>
          <p:cNvSpPr>
            <a:spLocks noGrp="1" noChangeArrowheads="1"/>
          </p:cNvSpPr>
          <p:nvPr>
            <p:ph type="title"/>
          </p:nvPr>
        </p:nvSpPr>
        <p:spPr/>
        <p:txBody>
          <a:bodyPr/>
          <a:lstStyle/>
          <a:p>
            <a:pPr eaLnBrk="1" hangingPunct="1"/>
            <a:r>
              <a:rPr lang="en-US" altLang="en-US" sz="2800" smtClean="0"/>
              <a:t>Statement level trigger</a:t>
            </a:r>
          </a:p>
        </p:txBody>
      </p:sp>
      <p:sp>
        <p:nvSpPr>
          <p:cNvPr id="11268"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smtClean="0"/>
              <a:t>Statement level triggers fire only once whenever </a:t>
            </a:r>
          </a:p>
          <a:p>
            <a:pPr eaLnBrk="1" hangingPunct="1">
              <a:lnSpc>
                <a:spcPct val="90000"/>
              </a:lnSpc>
              <a:buFont typeface="Wingdings" panose="05000000000000000000" pitchFamily="2" charset="2"/>
              <a:buNone/>
            </a:pPr>
            <a:r>
              <a:rPr lang="en-US" altLang="en-US" sz="2400" smtClean="0"/>
              <a:t>an event happens, independent of number of rows </a:t>
            </a:r>
          </a:p>
          <a:p>
            <a:pPr eaLnBrk="1" hangingPunct="1">
              <a:lnSpc>
                <a:spcPct val="90000"/>
              </a:lnSpc>
              <a:buFont typeface="Wingdings" panose="05000000000000000000" pitchFamily="2" charset="2"/>
              <a:buNone/>
            </a:pPr>
            <a:r>
              <a:rPr lang="en-US" altLang="en-US" sz="2400" smtClean="0"/>
              <a:t>affected by the triggering event. To illustrate </a:t>
            </a:r>
          </a:p>
          <a:p>
            <a:pPr eaLnBrk="1" hangingPunct="1">
              <a:lnSpc>
                <a:spcPct val="90000"/>
              </a:lnSpc>
              <a:buFont typeface="Wingdings" panose="05000000000000000000" pitchFamily="2" charset="2"/>
              <a:buNone/>
            </a:pPr>
            <a:r>
              <a:rPr lang="en-US" altLang="en-US" sz="2400" smtClean="0"/>
              <a:t>statement level trigger, let us consider a trigger to </a:t>
            </a:r>
          </a:p>
          <a:p>
            <a:pPr eaLnBrk="1" hangingPunct="1">
              <a:lnSpc>
                <a:spcPct val="90000"/>
              </a:lnSpc>
              <a:buFont typeface="Wingdings" panose="05000000000000000000" pitchFamily="2" charset="2"/>
              <a:buNone/>
            </a:pPr>
            <a:r>
              <a:rPr lang="en-US" altLang="en-US" sz="2400" smtClean="0"/>
              <a:t>make an entry into a table called alog (say) </a:t>
            </a:r>
          </a:p>
          <a:p>
            <a:pPr eaLnBrk="1" hangingPunct="1">
              <a:lnSpc>
                <a:spcPct val="90000"/>
              </a:lnSpc>
              <a:buFont typeface="Wingdings" panose="05000000000000000000" pitchFamily="2" charset="2"/>
              <a:buNone/>
            </a:pPr>
            <a:r>
              <a:rPr lang="en-US" altLang="en-US" sz="2400" smtClean="0"/>
              <a:t>whenever any update operation (insert, update </a:t>
            </a:r>
          </a:p>
          <a:p>
            <a:pPr eaLnBrk="1" hangingPunct="1">
              <a:lnSpc>
                <a:spcPct val="90000"/>
              </a:lnSpc>
              <a:buFont typeface="Wingdings" panose="05000000000000000000" pitchFamily="2" charset="2"/>
              <a:buNone/>
            </a:pPr>
            <a:r>
              <a:rPr lang="en-US" altLang="en-US" sz="2400" smtClean="0"/>
              <a:t>and delete) is performed on a table (say </a:t>
            </a:r>
          </a:p>
          <a:p>
            <a:pPr eaLnBrk="1" hangingPunct="1">
              <a:lnSpc>
                <a:spcPct val="90000"/>
              </a:lnSpc>
              <a:buFont typeface="Wingdings" panose="05000000000000000000" pitchFamily="2" charset="2"/>
              <a:buNone/>
            </a:pPr>
            <a:r>
              <a:rPr lang="en-US" altLang="en-US" sz="2400" smtClean="0"/>
              <a:t>department table). Before we define the trigger </a:t>
            </a:r>
          </a:p>
          <a:p>
            <a:pPr eaLnBrk="1" hangingPunct="1">
              <a:lnSpc>
                <a:spcPct val="90000"/>
              </a:lnSpc>
              <a:buFont typeface="Wingdings" panose="05000000000000000000" pitchFamily="2" charset="2"/>
              <a:buNone/>
            </a:pPr>
            <a:r>
              <a:rPr lang="en-US" altLang="en-US" sz="2400" smtClean="0"/>
              <a:t>we create the table alog using the following create </a:t>
            </a:r>
          </a:p>
          <a:p>
            <a:pPr eaLnBrk="1" hangingPunct="1">
              <a:lnSpc>
                <a:spcPct val="90000"/>
              </a:lnSpc>
              <a:buFont typeface="Wingdings" panose="05000000000000000000" pitchFamily="2" charset="2"/>
              <a:buNone/>
            </a:pPr>
            <a:r>
              <a:rPr lang="en-US" altLang="en-US" sz="2400" smtClean="0"/>
              <a:t>table statement.</a:t>
            </a:r>
          </a:p>
        </p:txBody>
      </p:sp>
    </p:spTree>
    <p:extLst>
      <p:ext uri="{BB962C8B-B14F-4D97-AF65-F5344CB8AC3E}">
        <p14:creationId xmlns:p14="http://schemas.microsoft.com/office/powerpoint/2010/main" val="22718342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A7CEE880-1635-4871-B0F7-A56970CA8295}" type="slidenum">
              <a:rPr lang="en-US" altLang="en-US" i="0"/>
              <a:pPr/>
              <a:t>61</a:t>
            </a:fld>
            <a:endParaRPr lang="en-US" altLang="en-US" i="0"/>
          </a:p>
        </p:txBody>
      </p:sp>
      <p:sp>
        <p:nvSpPr>
          <p:cNvPr id="12291" name="Rectangle 2"/>
          <p:cNvSpPr>
            <a:spLocks noGrp="1" noChangeArrowheads="1"/>
          </p:cNvSpPr>
          <p:nvPr>
            <p:ph type="title"/>
          </p:nvPr>
        </p:nvSpPr>
        <p:spPr/>
        <p:txBody>
          <a:bodyPr/>
          <a:lstStyle/>
          <a:p>
            <a:pPr eaLnBrk="1" hangingPunct="1"/>
            <a:r>
              <a:rPr lang="en-US" altLang="en-US" sz="2800" smtClean="0"/>
              <a:t>Creating the table alog</a:t>
            </a:r>
          </a:p>
        </p:txBody>
      </p:sp>
      <p:sp>
        <p:nvSpPr>
          <p:cNvPr id="12292"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smtClean="0"/>
              <a:t>create table </a:t>
            </a:r>
            <a:r>
              <a:rPr lang="en-US" altLang="en-US" sz="2400" dirty="0" err="1" smtClean="0"/>
              <a:t>alog</a:t>
            </a:r>
            <a:r>
              <a:rPr lang="en-US" altLang="en-US" sz="2400" dirty="0" smtClean="0"/>
              <a:t>(</a:t>
            </a:r>
          </a:p>
          <a:p>
            <a:pPr eaLnBrk="1" hangingPunct="1">
              <a:buFont typeface="Wingdings" panose="05000000000000000000" pitchFamily="2" charset="2"/>
              <a:buNone/>
            </a:pPr>
            <a:r>
              <a:rPr lang="en-US" altLang="en-US" sz="2400" dirty="0" smtClean="0"/>
              <a:t>	</a:t>
            </a:r>
            <a:r>
              <a:rPr lang="en-US" altLang="en-US" sz="2400" dirty="0" err="1" smtClean="0"/>
              <a:t>user_name</a:t>
            </a:r>
            <a:r>
              <a:rPr lang="en-US" altLang="en-US" sz="2400" dirty="0" smtClean="0"/>
              <a:t> varchar2(16), </a:t>
            </a:r>
          </a:p>
          <a:p>
            <a:pPr eaLnBrk="1" hangingPunct="1">
              <a:buFont typeface="Wingdings" panose="05000000000000000000" pitchFamily="2" charset="2"/>
              <a:buNone/>
            </a:pPr>
            <a:r>
              <a:rPr lang="en-US" altLang="en-US" sz="2400" dirty="0" smtClean="0"/>
              <a:t>	</a:t>
            </a:r>
            <a:r>
              <a:rPr lang="en-US" altLang="en-US" sz="2400" dirty="0" err="1" smtClean="0"/>
              <a:t>type_of_op</a:t>
            </a:r>
            <a:r>
              <a:rPr lang="en-US" altLang="en-US" sz="2400" dirty="0" smtClean="0"/>
              <a:t> varchar2(20),</a:t>
            </a:r>
          </a:p>
          <a:p>
            <a:pPr eaLnBrk="1" hangingPunct="1">
              <a:buFont typeface="Wingdings" panose="05000000000000000000" pitchFamily="2" charset="2"/>
              <a:buNone/>
            </a:pPr>
            <a:r>
              <a:rPr lang="en-US" altLang="en-US" sz="2400" dirty="0" smtClean="0"/>
              <a:t>	</a:t>
            </a:r>
            <a:r>
              <a:rPr lang="en-US" altLang="en-US" sz="2400" dirty="0" err="1" smtClean="0"/>
              <a:t>time_of_op</a:t>
            </a:r>
            <a:r>
              <a:rPr lang="en-US" altLang="en-US" sz="2400" dirty="0" smtClean="0"/>
              <a:t> date primary key); </a:t>
            </a:r>
          </a:p>
          <a:p>
            <a:pPr eaLnBrk="1" hangingPunct="1">
              <a:buFont typeface="Wingdings" panose="05000000000000000000" pitchFamily="2" charset="2"/>
              <a:buNone/>
            </a:pPr>
            <a:endParaRPr lang="en-US" altLang="en-US" sz="2400" dirty="0" smtClean="0"/>
          </a:p>
        </p:txBody>
      </p:sp>
    </p:spTree>
    <p:extLst>
      <p:ext uri="{BB962C8B-B14F-4D97-AF65-F5344CB8AC3E}">
        <p14:creationId xmlns:p14="http://schemas.microsoft.com/office/powerpoint/2010/main" val="34008884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6"/>
          <p:cNvSpPr>
            <a:spLocks noGrp="1"/>
          </p:cNvSpPr>
          <p:nvPr>
            <p:ph type="sldNum" sz="quarter" idx="12"/>
          </p:nvPr>
        </p:nvSpPr>
        <p:spPr>
          <a:noFill/>
        </p:spPr>
        <p:txBody>
          <a:bodyPr/>
          <a:lstStyle>
            <a:lvl1pPr>
              <a:defRPr sz="1200" i="1">
                <a:solidFill>
                  <a:schemeClr val="tx1"/>
                </a:solidFill>
                <a:latin typeface="Verdana" panose="020B0604030504040204" pitchFamily="34" charset="0"/>
              </a:defRPr>
            </a:lvl1pPr>
            <a:lvl2pPr marL="742950" indent="-285750">
              <a:defRPr sz="1200" i="1">
                <a:solidFill>
                  <a:schemeClr val="tx1"/>
                </a:solidFill>
                <a:latin typeface="Verdana" panose="020B0604030504040204" pitchFamily="34" charset="0"/>
              </a:defRPr>
            </a:lvl2pPr>
            <a:lvl3pPr marL="1143000" indent="-228600">
              <a:defRPr sz="1200" i="1">
                <a:solidFill>
                  <a:schemeClr val="tx1"/>
                </a:solidFill>
                <a:latin typeface="Verdana" panose="020B0604030504040204" pitchFamily="34" charset="0"/>
              </a:defRPr>
            </a:lvl3pPr>
            <a:lvl4pPr marL="1600200" indent="-228600">
              <a:defRPr sz="1200" i="1">
                <a:solidFill>
                  <a:schemeClr val="tx1"/>
                </a:solidFill>
                <a:latin typeface="Verdana" panose="020B0604030504040204" pitchFamily="34" charset="0"/>
              </a:defRPr>
            </a:lvl4pPr>
            <a:lvl5pPr marL="2057400" indent="-228600">
              <a:defRPr sz="1200" i="1">
                <a:solidFill>
                  <a:schemeClr val="tx1"/>
                </a:solidFill>
                <a:latin typeface="Verdana" panose="020B0604030504040204" pitchFamily="34" charset="0"/>
              </a:defRPr>
            </a:lvl5pPr>
            <a:lvl6pPr marL="2514600" indent="-228600" eaLnBrk="0" fontAlgn="base" hangingPunct="0">
              <a:spcBef>
                <a:spcPct val="0"/>
              </a:spcBef>
              <a:spcAft>
                <a:spcPct val="0"/>
              </a:spcAft>
              <a:defRPr sz="1200" i="1">
                <a:solidFill>
                  <a:schemeClr val="tx1"/>
                </a:solidFill>
                <a:latin typeface="Verdana" panose="020B0604030504040204" pitchFamily="34" charset="0"/>
              </a:defRPr>
            </a:lvl6pPr>
            <a:lvl7pPr marL="2971800" indent="-228600" eaLnBrk="0" fontAlgn="base" hangingPunct="0">
              <a:spcBef>
                <a:spcPct val="0"/>
              </a:spcBef>
              <a:spcAft>
                <a:spcPct val="0"/>
              </a:spcAft>
              <a:defRPr sz="1200" i="1">
                <a:solidFill>
                  <a:schemeClr val="tx1"/>
                </a:solidFill>
                <a:latin typeface="Verdana" panose="020B0604030504040204" pitchFamily="34" charset="0"/>
              </a:defRPr>
            </a:lvl7pPr>
            <a:lvl8pPr marL="3429000" indent="-228600" eaLnBrk="0" fontAlgn="base" hangingPunct="0">
              <a:spcBef>
                <a:spcPct val="0"/>
              </a:spcBef>
              <a:spcAft>
                <a:spcPct val="0"/>
              </a:spcAft>
              <a:defRPr sz="1200" i="1">
                <a:solidFill>
                  <a:schemeClr val="tx1"/>
                </a:solidFill>
                <a:latin typeface="Verdana" panose="020B0604030504040204" pitchFamily="34" charset="0"/>
              </a:defRPr>
            </a:lvl8pPr>
            <a:lvl9pPr marL="3886200" indent="-228600" eaLnBrk="0" fontAlgn="base" hangingPunct="0">
              <a:spcBef>
                <a:spcPct val="0"/>
              </a:spcBef>
              <a:spcAft>
                <a:spcPct val="0"/>
              </a:spcAft>
              <a:defRPr sz="1200" i="1">
                <a:solidFill>
                  <a:schemeClr val="tx1"/>
                </a:solidFill>
                <a:latin typeface="Verdana" panose="020B0604030504040204" pitchFamily="34" charset="0"/>
              </a:defRPr>
            </a:lvl9pPr>
          </a:lstStyle>
          <a:p>
            <a:fld id="{AFA382E4-3587-48B5-90BA-3633159DE794}" type="slidenum">
              <a:rPr lang="en-US" altLang="en-US" i="0"/>
              <a:pPr/>
              <a:t>62</a:t>
            </a:fld>
            <a:endParaRPr lang="en-US" altLang="en-US" i="0"/>
          </a:p>
        </p:txBody>
      </p:sp>
      <p:sp>
        <p:nvSpPr>
          <p:cNvPr id="13315" name="Rectangle 2"/>
          <p:cNvSpPr>
            <a:spLocks noGrp="1" noChangeArrowheads="1"/>
          </p:cNvSpPr>
          <p:nvPr>
            <p:ph type="title"/>
          </p:nvPr>
        </p:nvSpPr>
        <p:spPr/>
        <p:txBody>
          <a:bodyPr/>
          <a:lstStyle/>
          <a:p>
            <a:pPr eaLnBrk="1" hangingPunct="1"/>
            <a:r>
              <a:rPr lang="en-US" altLang="en-US" sz="2800" smtClean="0"/>
              <a:t>Definition of a statement level trigger</a:t>
            </a:r>
          </a:p>
        </p:txBody>
      </p:sp>
      <p:sp>
        <p:nvSpPr>
          <p:cNvPr id="13316" name="Rectangle 3"/>
          <p:cNvSpPr>
            <a:spLocks noGrp="1" noChangeArrowheads="1"/>
          </p:cNvSpPr>
          <p:nvPr>
            <p:ph type="body" sz="half" idx="1"/>
          </p:nvPr>
        </p:nvSpPr>
        <p:spPr>
          <a:xfrm>
            <a:off x="566738" y="1752600"/>
            <a:ext cx="8043862" cy="4267200"/>
          </a:xfrm>
        </p:spPr>
        <p:txBody>
          <a:bodyPr/>
          <a:lstStyle/>
          <a:p>
            <a:pPr eaLnBrk="1" hangingPunct="1">
              <a:lnSpc>
                <a:spcPct val="90000"/>
              </a:lnSpc>
              <a:buFont typeface="Wingdings" panose="05000000000000000000" pitchFamily="2" charset="2"/>
              <a:buNone/>
            </a:pPr>
            <a:r>
              <a:rPr lang="en-US" altLang="en-US" sz="2400" dirty="0" smtClean="0"/>
              <a:t>create or replace trigger </a:t>
            </a:r>
            <a:r>
              <a:rPr lang="en-US" altLang="en-US" sz="2400" dirty="0" err="1" smtClean="0">
                <a:solidFill>
                  <a:srgbClr val="008000"/>
                </a:solidFill>
              </a:rPr>
              <a:t>dept_log</a:t>
            </a:r>
            <a:endParaRPr lang="en-US" altLang="en-US" sz="2400" dirty="0" smtClean="0">
              <a:solidFill>
                <a:srgbClr val="008000"/>
              </a:solidFill>
            </a:endParaRPr>
          </a:p>
          <a:p>
            <a:pPr eaLnBrk="1" hangingPunct="1">
              <a:lnSpc>
                <a:spcPct val="80000"/>
              </a:lnSpc>
              <a:buFont typeface="Wingdings" panose="05000000000000000000" pitchFamily="2" charset="2"/>
              <a:buNone/>
            </a:pPr>
            <a:r>
              <a:rPr lang="en-US" altLang="en-US" sz="2400" dirty="0" smtClean="0"/>
              <a:t>after insert or update or delete on department</a:t>
            </a:r>
          </a:p>
          <a:p>
            <a:pPr eaLnBrk="1" hangingPunct="1">
              <a:lnSpc>
                <a:spcPct val="80000"/>
              </a:lnSpc>
              <a:buFont typeface="Wingdings" panose="05000000000000000000" pitchFamily="2" charset="2"/>
              <a:buNone/>
            </a:pPr>
            <a:r>
              <a:rPr lang="en-US" altLang="en-US" sz="2400" dirty="0" smtClean="0"/>
              <a:t>declare </a:t>
            </a:r>
          </a:p>
          <a:p>
            <a:pPr eaLnBrk="1" hangingPunct="1">
              <a:lnSpc>
                <a:spcPct val="80000"/>
              </a:lnSpc>
              <a:buFont typeface="Wingdings" panose="05000000000000000000" pitchFamily="2" charset="2"/>
              <a:buNone/>
            </a:pPr>
            <a:r>
              <a:rPr lang="en-US" altLang="en-US" sz="2400" dirty="0" err="1" smtClean="0"/>
              <a:t>typeop</a:t>
            </a:r>
            <a:r>
              <a:rPr lang="en-US" altLang="en-US" sz="2400" dirty="0" smtClean="0"/>
              <a:t> varchar2(10);  </a:t>
            </a:r>
          </a:p>
          <a:p>
            <a:pPr eaLnBrk="1" hangingPunct="1">
              <a:lnSpc>
                <a:spcPct val="80000"/>
              </a:lnSpc>
              <a:buFont typeface="Wingdings" panose="05000000000000000000" pitchFamily="2" charset="2"/>
              <a:buNone/>
            </a:pPr>
            <a:r>
              <a:rPr lang="en-US" altLang="en-US" sz="2400" dirty="0" smtClean="0"/>
              <a:t>begin</a:t>
            </a:r>
          </a:p>
          <a:p>
            <a:pPr eaLnBrk="1" hangingPunct="1">
              <a:lnSpc>
                <a:spcPct val="80000"/>
              </a:lnSpc>
              <a:buFont typeface="Wingdings" panose="05000000000000000000" pitchFamily="2" charset="2"/>
              <a:buNone/>
            </a:pPr>
            <a:r>
              <a:rPr lang="en-US" altLang="en-US" sz="2400" dirty="0" smtClean="0"/>
              <a:t>if inserting then </a:t>
            </a:r>
            <a:r>
              <a:rPr lang="en-US" altLang="en-US" sz="2400" dirty="0" err="1" smtClean="0"/>
              <a:t>typeop</a:t>
            </a:r>
            <a:r>
              <a:rPr lang="en-US" altLang="en-US" sz="2400" dirty="0" smtClean="0"/>
              <a:t> := 'Insertion';</a:t>
            </a:r>
          </a:p>
          <a:p>
            <a:pPr eaLnBrk="1" hangingPunct="1">
              <a:lnSpc>
                <a:spcPct val="80000"/>
              </a:lnSpc>
              <a:buFont typeface="Wingdings" panose="05000000000000000000" pitchFamily="2" charset="2"/>
              <a:buNone/>
            </a:pPr>
            <a:r>
              <a:rPr lang="en-US" altLang="en-US" sz="2400" dirty="0" err="1" smtClean="0"/>
              <a:t>elsif</a:t>
            </a:r>
            <a:r>
              <a:rPr lang="en-US" altLang="en-US" sz="2400" dirty="0" smtClean="0"/>
              <a:t> deleting then </a:t>
            </a:r>
            <a:r>
              <a:rPr lang="en-US" altLang="en-US" sz="2400" dirty="0" err="1" smtClean="0"/>
              <a:t>typeop</a:t>
            </a:r>
            <a:r>
              <a:rPr lang="en-US" altLang="en-US" sz="2400" dirty="0" smtClean="0"/>
              <a:t> := 'Deletion';</a:t>
            </a:r>
          </a:p>
          <a:p>
            <a:pPr eaLnBrk="1" hangingPunct="1">
              <a:lnSpc>
                <a:spcPct val="80000"/>
              </a:lnSpc>
              <a:buFont typeface="Wingdings" panose="05000000000000000000" pitchFamily="2" charset="2"/>
              <a:buNone/>
            </a:pPr>
            <a:r>
              <a:rPr lang="en-US" altLang="en-US" sz="2400" dirty="0" err="1" smtClean="0"/>
              <a:t>elsif</a:t>
            </a:r>
            <a:r>
              <a:rPr lang="en-US" altLang="en-US" sz="2400" dirty="0" smtClean="0"/>
              <a:t> updating then </a:t>
            </a:r>
            <a:r>
              <a:rPr lang="en-US" altLang="en-US" sz="2400" dirty="0" err="1" smtClean="0"/>
              <a:t>typeop</a:t>
            </a:r>
            <a:r>
              <a:rPr lang="en-US" altLang="en-US" sz="2400" dirty="0" smtClean="0"/>
              <a:t> := 'Update';</a:t>
            </a:r>
          </a:p>
          <a:p>
            <a:pPr eaLnBrk="1" hangingPunct="1">
              <a:lnSpc>
                <a:spcPct val="80000"/>
              </a:lnSpc>
              <a:buFont typeface="Wingdings" panose="05000000000000000000" pitchFamily="2" charset="2"/>
              <a:buNone/>
            </a:pPr>
            <a:r>
              <a:rPr lang="en-US" altLang="en-US" sz="2400" dirty="0" smtClean="0"/>
              <a:t>end if;</a:t>
            </a:r>
          </a:p>
          <a:p>
            <a:pPr eaLnBrk="1" hangingPunct="1">
              <a:lnSpc>
                <a:spcPct val="80000"/>
              </a:lnSpc>
              <a:buFont typeface="Wingdings" panose="05000000000000000000" pitchFamily="2" charset="2"/>
              <a:buNone/>
            </a:pPr>
            <a:r>
              <a:rPr lang="en-US" altLang="en-US" sz="2400" dirty="0" smtClean="0"/>
              <a:t>insert into </a:t>
            </a:r>
            <a:r>
              <a:rPr lang="en-US" altLang="en-US" sz="2400" dirty="0" err="1" smtClean="0"/>
              <a:t>alog</a:t>
            </a:r>
            <a:r>
              <a:rPr lang="en-US" altLang="en-US" sz="2400" dirty="0" smtClean="0"/>
              <a:t> values (user, </a:t>
            </a:r>
            <a:r>
              <a:rPr lang="en-US" altLang="en-US" sz="2400" dirty="0" err="1" smtClean="0"/>
              <a:t>typeop</a:t>
            </a:r>
            <a:r>
              <a:rPr lang="en-US" altLang="en-US" sz="2400" dirty="0" smtClean="0"/>
              <a:t>, </a:t>
            </a:r>
            <a:r>
              <a:rPr lang="en-US" altLang="en-US" sz="2400" dirty="0" err="1" smtClean="0"/>
              <a:t>sysdate</a:t>
            </a:r>
            <a:r>
              <a:rPr lang="en-US" altLang="en-US" sz="2400" dirty="0" smtClean="0"/>
              <a:t>);</a:t>
            </a:r>
          </a:p>
          <a:p>
            <a:pPr eaLnBrk="1" hangingPunct="1">
              <a:lnSpc>
                <a:spcPct val="80000"/>
              </a:lnSpc>
              <a:buFont typeface="Wingdings" panose="05000000000000000000" pitchFamily="2" charset="2"/>
              <a:buNone/>
            </a:pPr>
            <a:r>
              <a:rPr lang="en-US" altLang="en-US" sz="2400" dirty="0" smtClean="0"/>
              <a:t>end; </a:t>
            </a:r>
          </a:p>
        </p:txBody>
      </p:sp>
    </p:spTree>
    <p:extLst>
      <p:ext uri="{BB962C8B-B14F-4D97-AF65-F5344CB8AC3E}">
        <p14:creationId xmlns:p14="http://schemas.microsoft.com/office/powerpoint/2010/main" val="4253585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a constant</a:t>
            </a:r>
            <a:endParaRPr lang="en-US" dirty="0"/>
          </a:p>
        </p:txBody>
      </p:sp>
      <p:sp>
        <p:nvSpPr>
          <p:cNvPr id="3" name="Content Placeholder 2"/>
          <p:cNvSpPr>
            <a:spLocks noGrp="1"/>
          </p:cNvSpPr>
          <p:nvPr>
            <p:ph idx="1"/>
          </p:nvPr>
        </p:nvSpPr>
        <p:spPr/>
        <p:txBody>
          <a:bodyPr>
            <a:normAutofit/>
          </a:bodyPr>
          <a:lstStyle/>
          <a:p>
            <a:r>
              <a:rPr lang="en-US" sz="2800" dirty="0" smtClean="0">
                <a:effectLst/>
                <a:latin typeface="Arial"/>
              </a:rPr>
              <a:t>A constant is declared using the  CONSTANT keyword. It requires an initial value and does not allow that value to be changed. For example,</a:t>
            </a:r>
          </a:p>
          <a:p>
            <a:pPr marL="0" indent="0">
              <a:buNone/>
            </a:pPr>
            <a:r>
              <a:rPr lang="en-US" dirty="0" smtClean="0"/>
              <a:t>	</a:t>
            </a:r>
          </a:p>
          <a:p>
            <a:pPr marL="0" indent="0">
              <a:buNone/>
            </a:pPr>
            <a:r>
              <a:rPr lang="en-US" dirty="0"/>
              <a:t>	</a:t>
            </a:r>
            <a:r>
              <a:rPr lang="en-US" dirty="0" smtClean="0"/>
              <a:t>PI CONSTANT NUMBER := 3.141592654;</a:t>
            </a:r>
            <a:endParaRPr lang="en-US" dirty="0"/>
          </a:p>
        </p:txBody>
      </p:sp>
    </p:spTree>
    <p:extLst>
      <p:ext uri="{BB962C8B-B14F-4D97-AF65-F5344CB8AC3E}">
        <p14:creationId xmlns:p14="http://schemas.microsoft.com/office/powerpoint/2010/main" val="2764892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Assigning SQL Query Results to PL/SQL Variables</a:t>
            </a:r>
            <a:endParaRPr lang="en-US" dirty="0"/>
          </a:p>
        </p:txBody>
      </p:sp>
      <p:sp>
        <p:nvSpPr>
          <p:cNvPr id="3" name="Content Placeholder 2"/>
          <p:cNvSpPr>
            <a:spLocks noGrp="1"/>
          </p:cNvSpPr>
          <p:nvPr>
            <p:ph idx="1"/>
          </p:nvPr>
        </p:nvSpPr>
        <p:spPr>
          <a:xfrm>
            <a:off x="152400" y="1524000"/>
            <a:ext cx="8839200" cy="4876800"/>
          </a:xfrm>
        </p:spPr>
        <p:txBody>
          <a:bodyPr>
            <a:normAutofit fontScale="85000" lnSpcReduction="10000"/>
          </a:bodyPr>
          <a:lstStyle/>
          <a:p>
            <a:pPr marL="0" indent="0">
              <a:buNone/>
            </a:pPr>
            <a:r>
              <a:rPr lang="en-US" dirty="0" smtClean="0"/>
              <a:t>DECLARE</a:t>
            </a:r>
            <a:endParaRPr lang="en-US" dirty="0"/>
          </a:p>
          <a:p>
            <a:pPr marL="0" indent="0">
              <a:buNone/>
            </a:pPr>
            <a:r>
              <a:rPr lang="en-US" dirty="0" smtClean="0"/>
              <a:t>	</a:t>
            </a:r>
            <a:r>
              <a:rPr lang="en-US" dirty="0" err="1" smtClean="0"/>
              <a:t>c_id</a:t>
            </a:r>
            <a:r>
              <a:rPr lang="en-US" dirty="0" smtClean="0"/>
              <a:t> </a:t>
            </a:r>
            <a:r>
              <a:rPr lang="en-US" dirty="0" err="1"/>
              <a:t>customers.id%type</a:t>
            </a:r>
            <a:r>
              <a:rPr lang="en-US" dirty="0"/>
              <a:t> := 1;</a:t>
            </a:r>
          </a:p>
          <a:p>
            <a:pPr marL="0" indent="0">
              <a:buNone/>
            </a:pPr>
            <a:r>
              <a:rPr lang="en-US" dirty="0" smtClean="0"/>
              <a:t>	</a:t>
            </a:r>
            <a:r>
              <a:rPr lang="en-US" dirty="0" err="1" smtClean="0"/>
              <a:t>c_name</a:t>
            </a:r>
            <a:r>
              <a:rPr lang="en-US" dirty="0" smtClean="0"/>
              <a:t> </a:t>
            </a:r>
            <a:r>
              <a:rPr lang="en-US" dirty="0" err="1" smtClean="0"/>
              <a:t>customers.name%type</a:t>
            </a:r>
            <a:r>
              <a:rPr lang="en-US" dirty="0"/>
              <a:t>;</a:t>
            </a:r>
          </a:p>
          <a:p>
            <a:pPr marL="0" indent="0">
              <a:buNone/>
            </a:pPr>
            <a:r>
              <a:rPr lang="en-US" dirty="0" smtClean="0"/>
              <a:t>	</a:t>
            </a:r>
            <a:r>
              <a:rPr lang="en-US" dirty="0" err="1" smtClean="0"/>
              <a:t>c_addr</a:t>
            </a:r>
            <a:r>
              <a:rPr lang="en-US" dirty="0" smtClean="0"/>
              <a:t> </a:t>
            </a:r>
            <a:r>
              <a:rPr lang="en-US" dirty="0" err="1" smtClean="0"/>
              <a:t>customers.address%type</a:t>
            </a:r>
            <a:r>
              <a:rPr lang="en-US" dirty="0"/>
              <a:t>;</a:t>
            </a:r>
          </a:p>
          <a:p>
            <a:pPr marL="0" indent="0">
              <a:buNone/>
            </a:pPr>
            <a:r>
              <a:rPr lang="en-US" dirty="0" smtClean="0"/>
              <a:t>	</a:t>
            </a:r>
            <a:r>
              <a:rPr lang="en-US" dirty="0" err="1" smtClean="0"/>
              <a:t>c_sal</a:t>
            </a:r>
            <a:r>
              <a:rPr lang="en-US" dirty="0" smtClean="0"/>
              <a:t> </a:t>
            </a:r>
            <a:r>
              <a:rPr lang="en-US" dirty="0" err="1"/>
              <a:t>customers.salary%type</a:t>
            </a:r>
            <a:r>
              <a:rPr lang="en-US" dirty="0"/>
              <a:t>;</a:t>
            </a:r>
          </a:p>
          <a:p>
            <a:pPr marL="0" indent="0">
              <a:buNone/>
            </a:pPr>
            <a:r>
              <a:rPr lang="en-US" dirty="0"/>
              <a:t>BEGIN</a:t>
            </a:r>
          </a:p>
          <a:p>
            <a:pPr marL="0" indent="0">
              <a:buNone/>
            </a:pPr>
            <a:r>
              <a:rPr lang="en-US" dirty="0" smtClean="0"/>
              <a:t>	SELECT </a:t>
            </a:r>
            <a:r>
              <a:rPr lang="en-US" dirty="0"/>
              <a:t>name, address, salary INTO </a:t>
            </a:r>
            <a:r>
              <a:rPr lang="en-US" dirty="0" err="1"/>
              <a:t>c_name</a:t>
            </a:r>
            <a:r>
              <a:rPr lang="en-US" dirty="0"/>
              <a:t>, </a:t>
            </a:r>
            <a:r>
              <a:rPr lang="en-US" dirty="0" smtClean="0"/>
              <a:t>	</a:t>
            </a:r>
            <a:r>
              <a:rPr lang="en-US" dirty="0" err="1" smtClean="0"/>
              <a:t>c_addr</a:t>
            </a:r>
            <a:r>
              <a:rPr lang="en-US" dirty="0"/>
              <a:t>, </a:t>
            </a:r>
            <a:r>
              <a:rPr lang="en-US" dirty="0" smtClean="0"/>
              <a:t>	</a:t>
            </a:r>
            <a:r>
              <a:rPr lang="en-US" dirty="0" err="1" smtClean="0"/>
              <a:t>c_sal</a:t>
            </a:r>
            <a:r>
              <a:rPr lang="en-US" dirty="0" smtClean="0"/>
              <a:t>  FROM customers WHERE </a:t>
            </a:r>
            <a:r>
              <a:rPr lang="en-US" dirty="0"/>
              <a:t>id = </a:t>
            </a:r>
            <a:r>
              <a:rPr lang="en-US" dirty="0" err="1"/>
              <a:t>c_id</a:t>
            </a:r>
            <a:r>
              <a:rPr lang="en-US" dirty="0"/>
              <a:t>;</a:t>
            </a:r>
          </a:p>
          <a:p>
            <a:pPr marL="0" indent="0">
              <a:buNone/>
            </a:pPr>
            <a:r>
              <a:rPr lang="en-US" dirty="0" smtClean="0"/>
              <a:t>	</a:t>
            </a:r>
            <a:r>
              <a:rPr lang="en-US" dirty="0" err="1" smtClean="0"/>
              <a:t>dbms_output.put_line</a:t>
            </a:r>
            <a:r>
              <a:rPr lang="en-US" dirty="0" smtClean="0"/>
              <a:t> (</a:t>
            </a:r>
            <a:r>
              <a:rPr lang="en-US" dirty="0"/>
              <a:t>'Customer ' ||</a:t>
            </a:r>
            <a:r>
              <a:rPr lang="en-US" dirty="0" err="1"/>
              <a:t>c_name</a:t>
            </a:r>
            <a:r>
              <a:rPr lang="en-US" dirty="0"/>
              <a:t> || ' from </a:t>
            </a:r>
            <a:r>
              <a:rPr lang="en-US" dirty="0" smtClean="0"/>
              <a:t>	' </a:t>
            </a:r>
            <a:r>
              <a:rPr lang="en-US" dirty="0"/>
              <a:t>|| </a:t>
            </a:r>
            <a:r>
              <a:rPr lang="en-US" dirty="0" err="1"/>
              <a:t>c_addr</a:t>
            </a:r>
            <a:r>
              <a:rPr lang="en-US" dirty="0"/>
              <a:t> || ' earns ' || </a:t>
            </a:r>
            <a:r>
              <a:rPr lang="en-US" dirty="0" err="1"/>
              <a:t>c_sal</a:t>
            </a:r>
            <a:r>
              <a:rPr lang="en-US" dirty="0"/>
              <a:t>);</a:t>
            </a:r>
          </a:p>
          <a:p>
            <a:pPr marL="0" indent="0">
              <a:buNone/>
            </a:pPr>
            <a:r>
              <a:rPr lang="en-US" dirty="0"/>
              <a:t>END</a:t>
            </a:r>
          </a:p>
          <a:p>
            <a:pPr marL="0" indent="0">
              <a:buNone/>
            </a:pPr>
            <a:endParaRPr lang="en-US" dirty="0"/>
          </a:p>
        </p:txBody>
      </p:sp>
    </p:spTree>
    <p:extLst>
      <p:ext uri="{BB962C8B-B14F-4D97-AF65-F5344CB8AC3E}">
        <p14:creationId xmlns:p14="http://schemas.microsoft.com/office/powerpoint/2010/main" val="447230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838200"/>
          </a:xfrm>
        </p:spPr>
        <p:txBody>
          <a:bodyPr/>
          <a:lstStyle/>
          <a:p>
            <a:r>
              <a:rPr lang="en-US" dirty="0" smtClean="0"/>
              <a:t>BETWEEN Operator</a:t>
            </a:r>
            <a:endParaRPr lang="en-US" dirty="0"/>
          </a:p>
        </p:txBody>
      </p:sp>
      <p:sp>
        <p:nvSpPr>
          <p:cNvPr id="3" name="Content Placeholder 2"/>
          <p:cNvSpPr>
            <a:spLocks noGrp="1"/>
          </p:cNvSpPr>
          <p:nvPr>
            <p:ph idx="1"/>
          </p:nvPr>
        </p:nvSpPr>
        <p:spPr>
          <a:xfrm>
            <a:off x="457200" y="914400"/>
            <a:ext cx="8229600" cy="5867400"/>
          </a:xfrm>
        </p:spPr>
        <p:txBody>
          <a:bodyPr>
            <a:noAutofit/>
          </a:bodyPr>
          <a:lstStyle/>
          <a:p>
            <a:pPr marL="0" indent="0">
              <a:buNone/>
            </a:pPr>
            <a:r>
              <a:rPr lang="en-US" sz="1600" dirty="0"/>
              <a:t>DECLARE</a:t>
            </a:r>
          </a:p>
          <a:p>
            <a:pPr marL="0" indent="0">
              <a:buNone/>
            </a:pPr>
            <a:r>
              <a:rPr lang="en-US" sz="1600" dirty="0" smtClean="0"/>
              <a:t>	x </a:t>
            </a:r>
            <a:r>
              <a:rPr lang="en-US" sz="1600" dirty="0"/>
              <a:t>number(2) := 10;</a:t>
            </a:r>
          </a:p>
          <a:p>
            <a:pPr marL="0" indent="0">
              <a:buNone/>
            </a:pPr>
            <a:r>
              <a:rPr lang="en-US" sz="1600" dirty="0"/>
              <a:t>BEGIN</a:t>
            </a:r>
          </a:p>
          <a:p>
            <a:pPr marL="0" indent="0">
              <a:buNone/>
            </a:pPr>
            <a:r>
              <a:rPr lang="en-US" sz="1600" dirty="0" smtClean="0"/>
              <a:t>	IF </a:t>
            </a:r>
            <a:r>
              <a:rPr lang="en-US" sz="1600" dirty="0"/>
              <a:t>(x between 5 and 20) THEN</a:t>
            </a:r>
          </a:p>
          <a:p>
            <a:pPr marL="0" indent="0">
              <a:buNone/>
            </a:pPr>
            <a:r>
              <a:rPr lang="en-US" sz="1600" dirty="0" smtClean="0"/>
              <a:t>		</a:t>
            </a:r>
            <a:r>
              <a:rPr lang="en-US" sz="1600" dirty="0" err="1" smtClean="0"/>
              <a:t>dbms_output.put_line</a:t>
            </a:r>
            <a:r>
              <a:rPr lang="en-US" sz="1600" dirty="0"/>
              <a:t>('True');</a:t>
            </a:r>
          </a:p>
          <a:p>
            <a:pPr marL="0" indent="0">
              <a:buNone/>
            </a:pPr>
            <a:r>
              <a:rPr lang="en-US" sz="1600" dirty="0" smtClean="0"/>
              <a:t>	ELSE</a:t>
            </a:r>
            <a:endParaRPr lang="en-US" sz="1600" dirty="0"/>
          </a:p>
          <a:p>
            <a:pPr marL="0" indent="0">
              <a:buNone/>
            </a:pPr>
            <a:r>
              <a:rPr lang="en-US" sz="1600" dirty="0" smtClean="0"/>
              <a:t>		</a:t>
            </a:r>
            <a:r>
              <a:rPr lang="en-US" sz="1600" dirty="0" err="1" smtClean="0"/>
              <a:t>dbms_output.put_line</a:t>
            </a:r>
            <a:r>
              <a:rPr lang="en-US" sz="1600" dirty="0"/>
              <a:t>('False');</a:t>
            </a:r>
          </a:p>
          <a:p>
            <a:pPr marL="0" indent="0">
              <a:buNone/>
            </a:pPr>
            <a:r>
              <a:rPr lang="en-US" sz="1600" dirty="0" smtClean="0"/>
              <a:t>	END </a:t>
            </a:r>
            <a:r>
              <a:rPr lang="en-US" sz="1600" dirty="0"/>
              <a:t>IF;</a:t>
            </a:r>
          </a:p>
          <a:p>
            <a:pPr marL="0" indent="0">
              <a:buNone/>
            </a:pPr>
            <a:r>
              <a:rPr lang="en-US" sz="1600" dirty="0" smtClean="0"/>
              <a:t>	IF </a:t>
            </a:r>
            <a:r>
              <a:rPr lang="en-US" sz="1600" dirty="0"/>
              <a:t>(x BETWEEN 5 AND 10) THEN</a:t>
            </a:r>
          </a:p>
          <a:p>
            <a:pPr marL="0" indent="0">
              <a:buNone/>
            </a:pPr>
            <a:r>
              <a:rPr lang="en-US" sz="1600" dirty="0" smtClean="0"/>
              <a:t>		</a:t>
            </a:r>
            <a:r>
              <a:rPr lang="en-US" sz="1600" dirty="0" err="1" smtClean="0"/>
              <a:t>dbms_output.put_line</a:t>
            </a:r>
            <a:r>
              <a:rPr lang="en-US" sz="1600" dirty="0"/>
              <a:t>('True');</a:t>
            </a:r>
          </a:p>
          <a:p>
            <a:pPr marL="0" indent="0">
              <a:buNone/>
            </a:pPr>
            <a:r>
              <a:rPr lang="en-US" sz="1600" dirty="0" smtClean="0"/>
              <a:t>	ELSE</a:t>
            </a:r>
            <a:endParaRPr lang="en-US" sz="1600" dirty="0"/>
          </a:p>
          <a:p>
            <a:pPr marL="0" indent="0">
              <a:buNone/>
            </a:pPr>
            <a:r>
              <a:rPr lang="en-US" sz="1600" dirty="0" smtClean="0"/>
              <a:t>		</a:t>
            </a:r>
            <a:r>
              <a:rPr lang="en-US" sz="1600" dirty="0" err="1" smtClean="0"/>
              <a:t>dbms_output.put_line</a:t>
            </a:r>
            <a:r>
              <a:rPr lang="en-US" sz="1600" dirty="0"/>
              <a:t>('False');</a:t>
            </a:r>
          </a:p>
          <a:p>
            <a:pPr marL="0" indent="0">
              <a:buNone/>
            </a:pPr>
            <a:r>
              <a:rPr lang="en-US" sz="1600" dirty="0" smtClean="0"/>
              <a:t>	END </a:t>
            </a:r>
            <a:r>
              <a:rPr lang="en-US" sz="1600" dirty="0"/>
              <a:t>IF;</a:t>
            </a:r>
          </a:p>
          <a:p>
            <a:pPr marL="0" indent="0">
              <a:buNone/>
            </a:pPr>
            <a:r>
              <a:rPr lang="en-US" sz="1600" dirty="0" smtClean="0"/>
              <a:t>	IF </a:t>
            </a:r>
            <a:r>
              <a:rPr lang="en-US" sz="1600" dirty="0"/>
              <a:t>(x BETWEEN 11 AND 20) THEN</a:t>
            </a:r>
          </a:p>
          <a:p>
            <a:pPr marL="0" indent="0">
              <a:buNone/>
            </a:pPr>
            <a:r>
              <a:rPr lang="en-US" sz="1600" dirty="0" smtClean="0"/>
              <a:t>		</a:t>
            </a:r>
            <a:r>
              <a:rPr lang="en-US" sz="1600" dirty="0" err="1" smtClean="0"/>
              <a:t>dbms_output.put_line</a:t>
            </a:r>
            <a:r>
              <a:rPr lang="en-US" sz="1600" dirty="0"/>
              <a:t>('True');</a:t>
            </a:r>
          </a:p>
          <a:p>
            <a:pPr marL="0" indent="0">
              <a:buNone/>
            </a:pPr>
            <a:r>
              <a:rPr lang="en-US" sz="1600" dirty="0" smtClean="0"/>
              <a:t>	ELSE</a:t>
            </a:r>
            <a:endParaRPr lang="en-US" sz="1600" dirty="0"/>
          </a:p>
          <a:p>
            <a:pPr marL="0" indent="0">
              <a:buNone/>
            </a:pPr>
            <a:r>
              <a:rPr lang="en-US" sz="1600" dirty="0" smtClean="0"/>
              <a:t>		</a:t>
            </a:r>
            <a:r>
              <a:rPr lang="en-US" sz="1600" dirty="0" err="1" smtClean="0"/>
              <a:t>dbms_output.put_line</a:t>
            </a:r>
            <a:r>
              <a:rPr lang="en-US" sz="1600" dirty="0"/>
              <a:t>('False');</a:t>
            </a:r>
          </a:p>
          <a:p>
            <a:pPr marL="0" indent="0">
              <a:buNone/>
            </a:pPr>
            <a:r>
              <a:rPr lang="en-US" sz="1600" dirty="0" smtClean="0"/>
              <a:t>	END </a:t>
            </a:r>
            <a:r>
              <a:rPr lang="en-US" sz="1600" dirty="0"/>
              <a:t>IF;</a:t>
            </a:r>
          </a:p>
          <a:p>
            <a:pPr marL="0" indent="0">
              <a:buNone/>
            </a:pPr>
            <a:r>
              <a:rPr lang="en-US" sz="1600" dirty="0" smtClean="0"/>
              <a:t>END</a:t>
            </a:r>
            <a:r>
              <a:rPr lang="en-US" sz="1600" dirty="0"/>
              <a:t>;</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30784561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1772</Words>
  <Application>Microsoft Office PowerPoint</Application>
  <PresentationFormat>On-screen Show (4:3)</PresentationFormat>
  <Paragraphs>630</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PL/SQL </vt:lpstr>
      <vt:lpstr>PowerPoint Presentation</vt:lpstr>
      <vt:lpstr>PowerPoint Presentation</vt:lpstr>
      <vt:lpstr>SUBTYPE</vt:lpstr>
      <vt:lpstr>PowerPoint Presentation</vt:lpstr>
      <vt:lpstr>PowerPoint Presentation</vt:lpstr>
      <vt:lpstr>Declaring a constant</vt:lpstr>
      <vt:lpstr>Assigning SQL Query Results to PL/SQL Variables</vt:lpstr>
      <vt:lpstr>BETWEEN Operator</vt:lpstr>
      <vt:lpstr>IN and IS NULL Operators</vt:lpstr>
      <vt:lpstr>If Clause example</vt:lpstr>
      <vt:lpstr>Elseif Ladder</vt:lpstr>
      <vt:lpstr>CASE Statement</vt:lpstr>
      <vt:lpstr>Basic Looping</vt:lpstr>
      <vt:lpstr>EXIT WHEN</vt:lpstr>
      <vt:lpstr>WHILE Loop</vt:lpstr>
      <vt:lpstr>FOR Loop</vt:lpstr>
      <vt:lpstr>REVERSE Loop</vt:lpstr>
      <vt:lpstr>PL/SQL - Arrays </vt:lpstr>
      <vt:lpstr>PowerPoint Presentation</vt:lpstr>
      <vt:lpstr>Example</vt:lpstr>
      <vt:lpstr>PL/SQL block can be nested</vt:lpstr>
      <vt:lpstr>Cursors</vt:lpstr>
      <vt:lpstr>PowerPoint Presentation</vt:lpstr>
      <vt:lpstr>PowerPoint Presentation</vt:lpstr>
      <vt:lpstr>PowerPoint Presentation</vt:lpstr>
      <vt:lpstr>PowerPoint Presentation</vt:lpstr>
      <vt:lpstr>PowerPoint Presentation</vt:lpstr>
      <vt:lpstr>Cursor – looping using simple loop</vt:lpstr>
      <vt:lpstr>Cursor – looping using while</vt:lpstr>
      <vt:lpstr>Cursor – looping using cursor for loop</vt:lpstr>
      <vt:lpstr>Cursor with update</vt:lpstr>
      <vt:lpstr>System defined exceptions</vt:lpstr>
      <vt:lpstr>no_data_found (illustration)</vt:lpstr>
      <vt:lpstr>User-defined exception</vt:lpstr>
      <vt:lpstr>User-defined exception (an example)</vt:lpstr>
      <vt:lpstr>User-defined exception (an example)</vt:lpstr>
      <vt:lpstr>PowerPoint Presentation</vt:lpstr>
      <vt:lpstr>Example</vt:lpstr>
      <vt:lpstr>PowerPoint Presentation</vt:lpstr>
      <vt:lpstr>PowerPoint Presentation</vt:lpstr>
      <vt:lpstr>IN &amp; OUT Mode Example 2 </vt:lpstr>
      <vt:lpstr>Example</vt:lpstr>
      <vt:lpstr>Making Use Of  Functions</vt:lpstr>
      <vt:lpstr>PL/SQL functions</vt:lpstr>
      <vt:lpstr>Triggers</vt:lpstr>
      <vt:lpstr>Creating Triggers</vt:lpstr>
      <vt:lpstr>PowerPoint Presentation</vt:lpstr>
      <vt:lpstr>Example</vt:lpstr>
      <vt:lpstr>PowerPoint Presentation</vt:lpstr>
      <vt:lpstr>Types of Triggers in Oracle</vt:lpstr>
      <vt:lpstr>:NEW and :OLD Clause</vt:lpstr>
      <vt:lpstr>Trigger</vt:lpstr>
      <vt:lpstr>Trigger</vt:lpstr>
      <vt:lpstr>before trigger &amp; after trigger</vt:lpstr>
      <vt:lpstr>Example of trigger</vt:lpstr>
      <vt:lpstr>Trigger</vt:lpstr>
      <vt:lpstr>Trigger</vt:lpstr>
      <vt:lpstr>Trigger</vt:lpstr>
      <vt:lpstr>Statement level trigger</vt:lpstr>
      <vt:lpstr>Creating the table alog</vt:lpstr>
      <vt:lpstr>Definition of a statement level trigger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71</cp:revision>
  <dcterms:created xsi:type="dcterms:W3CDTF">2017-03-31T06:34:15Z</dcterms:created>
  <dcterms:modified xsi:type="dcterms:W3CDTF">2021-11-11T04:19:51Z</dcterms:modified>
</cp:coreProperties>
</file>