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64" r:id="rId21"/>
    <p:sldId id="265" r:id="rId22"/>
    <p:sldId id="266" r:id="rId23"/>
    <p:sldId id="267" r:id="rId24"/>
    <p:sldId id="269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sha Routh" userId="455e28b2fa2e7c07" providerId="LiveId" clId="{72C3C8E2-1452-42EA-A63D-E1E72DC66B90}"/>
    <pc:docChg chg="modSld">
      <pc:chgData name="Barsha Routh" userId="455e28b2fa2e7c07" providerId="LiveId" clId="{72C3C8E2-1452-42EA-A63D-E1E72DC66B90}" dt="2024-10-12T11:27:37.345" v="0" actId="1036"/>
      <pc:docMkLst>
        <pc:docMk/>
      </pc:docMkLst>
      <pc:sldChg chg="modSp mod">
        <pc:chgData name="Barsha Routh" userId="455e28b2fa2e7c07" providerId="LiveId" clId="{72C3C8E2-1452-42EA-A63D-E1E72DC66B90}" dt="2024-10-12T11:27:37.345" v="0" actId="1036"/>
        <pc:sldMkLst>
          <pc:docMk/>
          <pc:sldMk cId="1454361673" sldId="265"/>
        </pc:sldMkLst>
        <pc:picChg chg="mod">
          <ac:chgData name="Barsha Routh" userId="455e28b2fa2e7c07" providerId="LiveId" clId="{72C3C8E2-1452-42EA-A63D-E1E72DC66B90}" dt="2024-10-12T11:27:37.345" v="0" actId="1036"/>
          <ac:picMkLst>
            <pc:docMk/>
            <pc:sldMk cId="1454361673" sldId="265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4ED1-6082-4000-8B57-B48B1E040EE2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99B1-0272-415F-97A4-66BC843B4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54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4ED1-6082-4000-8B57-B48B1E040EE2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99B1-0272-415F-97A4-66BC843B4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99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4ED1-6082-4000-8B57-B48B1E040EE2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99B1-0272-415F-97A4-66BC843B4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95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4ED1-6082-4000-8B57-B48B1E040EE2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99B1-0272-415F-97A4-66BC843B4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54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4ED1-6082-4000-8B57-B48B1E040EE2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99B1-0272-415F-97A4-66BC843B4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92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4ED1-6082-4000-8B57-B48B1E040EE2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99B1-0272-415F-97A4-66BC843B4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97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4ED1-6082-4000-8B57-B48B1E040EE2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99B1-0272-415F-97A4-66BC843B4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20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4ED1-6082-4000-8B57-B48B1E040EE2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99B1-0272-415F-97A4-66BC843B4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45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4ED1-6082-4000-8B57-B48B1E040EE2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99B1-0272-415F-97A4-66BC843B4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95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4ED1-6082-4000-8B57-B48B1E040EE2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99B1-0272-415F-97A4-66BC843B4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67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4ED1-6082-4000-8B57-B48B1E040EE2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99B1-0272-415F-97A4-66BC843B4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36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54ED1-6082-4000-8B57-B48B1E040EE2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899B1-0272-415F-97A4-66BC843B4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32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b="1" dirty="0"/>
              <a:t>Decomposition</a:t>
            </a:r>
          </a:p>
        </p:txBody>
      </p:sp>
    </p:spTree>
    <p:extLst>
      <p:ext uri="{BB962C8B-B14F-4D97-AF65-F5344CB8AC3E}">
        <p14:creationId xmlns:p14="http://schemas.microsoft.com/office/powerpoint/2010/main" val="495559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203040" y="0"/>
            <a:ext cx="10972320" cy="9140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 algn="ctr">
              <a:lnSpc>
                <a:spcPct val="100000"/>
              </a:lnSpc>
            </a:pPr>
            <a:r>
              <a:rPr lang="en-US" sz="4500" strike="noStrike" dirty="0">
                <a:solidFill>
                  <a:srgbClr val="04617B"/>
                </a:solidFill>
                <a:latin typeface="Calibri"/>
              </a:rPr>
              <a:t>Example from (2NF)</a:t>
            </a:r>
            <a:endParaRPr dirty="0"/>
          </a:p>
        </p:txBody>
      </p:sp>
      <p:sp>
        <p:nvSpPr>
          <p:cNvPr id="110" name="TextShape 2"/>
          <p:cNvSpPr txBox="1"/>
          <p:nvPr/>
        </p:nvSpPr>
        <p:spPr>
          <a:xfrm>
            <a:off x="0" y="990720"/>
            <a:ext cx="12191520" cy="5866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2400" dirty="0">
              <a:solidFill>
                <a:srgbClr val="000000"/>
              </a:solidFill>
              <a:latin typeface="Arial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Arial"/>
              </a:rPr>
              <a:t>Emp_Proj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sz="2400" u="sng" dirty="0" err="1">
                <a:solidFill>
                  <a:srgbClr val="000000"/>
                </a:solidFill>
                <a:latin typeface="Arial"/>
              </a:rPr>
              <a:t>SSn,pno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,ename,pname,ploc,hrs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)</a:t>
            </a:r>
          </a:p>
          <a:p>
            <a:endParaRPr lang="en-US" sz="2400" dirty="0">
              <a:solidFill>
                <a:srgbClr val="000000"/>
              </a:solidFill>
              <a:latin typeface="Arial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Arial"/>
              </a:rPr>
              <a:t>Ssn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-&gt;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ename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                              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Arial"/>
              </a:rPr>
              <a:t>Pno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-&gt;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pname,ploc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 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Arial"/>
              </a:rPr>
              <a:t>Ssn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pno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-&gt;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hrs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endParaRPr lang="en-US" sz="2400" dirty="0">
              <a:solidFill>
                <a:srgbClr val="000000"/>
              </a:solidFill>
              <a:latin typeface="Arial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/>
              </a:rPr>
              <a:t>             E(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ssn,ename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)   </a:t>
            </a:r>
          </a:p>
          <a:p>
            <a:r>
              <a:rPr lang="en-US" sz="2400" dirty="0">
                <a:solidFill>
                  <a:srgbClr val="000000"/>
                </a:solidFill>
                <a:latin typeface="Arial"/>
              </a:rPr>
              <a:t>             P(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pno,pname,ploc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)   </a:t>
            </a:r>
          </a:p>
          <a:p>
            <a:r>
              <a:rPr lang="en-US" sz="2400" dirty="0">
                <a:solidFill>
                  <a:srgbClr val="000000"/>
                </a:solidFill>
                <a:latin typeface="Arial"/>
              </a:rPr>
              <a:t>             EP(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ssn,pno,hrs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63743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2"/>
          <p:cNvSpPr txBox="1"/>
          <p:nvPr/>
        </p:nvSpPr>
        <p:spPr>
          <a:xfrm>
            <a:off x="0" y="990720"/>
            <a:ext cx="12191520" cy="5866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2400" dirty="0">
              <a:solidFill>
                <a:srgbClr val="000000"/>
              </a:solidFill>
              <a:latin typeface="Arial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Arial"/>
              </a:rPr>
              <a:t>Emp_Proj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sz="2400" u="sng" dirty="0" err="1">
                <a:solidFill>
                  <a:srgbClr val="000000"/>
                </a:solidFill>
                <a:latin typeface="Arial"/>
              </a:rPr>
              <a:t>SSn,pno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,ename,pname,ploc,hrs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)</a:t>
            </a:r>
          </a:p>
          <a:p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053924"/>
              </p:ext>
            </p:extLst>
          </p:nvPr>
        </p:nvGraphicFramePr>
        <p:xfrm>
          <a:off x="2031760" y="2780928"/>
          <a:ext cx="8128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SSN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PNO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Ename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Pname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Ploc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Hrs</a:t>
                      </a:r>
                      <a:endParaRPr lang="en-IN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4000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2"/>
          <p:cNvSpPr txBox="1"/>
          <p:nvPr/>
        </p:nvSpPr>
        <p:spPr>
          <a:xfrm>
            <a:off x="0" y="990720"/>
            <a:ext cx="12191520" cy="5866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2400" dirty="0">
              <a:solidFill>
                <a:srgbClr val="000000"/>
              </a:solidFill>
              <a:latin typeface="Arial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Arial"/>
              </a:rPr>
              <a:t>Emp_Proj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sz="2400" u="sng" dirty="0" err="1">
                <a:solidFill>
                  <a:srgbClr val="000000"/>
                </a:solidFill>
                <a:latin typeface="Arial"/>
              </a:rPr>
              <a:t>SSn,pno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,ename,pname,ploc,hrs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)</a:t>
            </a:r>
          </a:p>
          <a:p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175884"/>
              </p:ext>
            </p:extLst>
          </p:nvPr>
        </p:nvGraphicFramePr>
        <p:xfrm>
          <a:off x="2031760" y="2780928"/>
          <a:ext cx="8128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SSN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PNO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Ename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Pname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Ploc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Hrs</a:t>
                      </a:r>
                      <a:endParaRPr lang="en-IN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93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2"/>
          <p:cNvSpPr txBox="1"/>
          <p:nvPr/>
        </p:nvSpPr>
        <p:spPr>
          <a:xfrm>
            <a:off x="0" y="980728"/>
            <a:ext cx="12191520" cy="5866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</a:p>
          <a:p>
            <a:endParaRPr lang="en-US" sz="2400" dirty="0">
              <a:solidFill>
                <a:srgbClr val="000000"/>
              </a:solidFill>
              <a:latin typeface="Arial"/>
            </a:endParaRPr>
          </a:p>
          <a:p>
            <a:endParaRPr lang="en-US" sz="2400" dirty="0">
              <a:solidFill>
                <a:srgbClr val="000000"/>
              </a:solidFill>
              <a:latin typeface="Arial"/>
            </a:endParaRPr>
          </a:p>
          <a:p>
            <a:endParaRPr lang="en-US" sz="2400" dirty="0">
              <a:solidFill>
                <a:srgbClr val="000000"/>
              </a:solidFill>
              <a:latin typeface="Arial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/>
              </a:rPr>
              <a:t>E(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ssn,ename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)   </a:t>
            </a:r>
          </a:p>
          <a:p>
            <a:r>
              <a:rPr lang="en-US" sz="2400" dirty="0">
                <a:solidFill>
                  <a:srgbClr val="000000"/>
                </a:solidFill>
                <a:latin typeface="Arial"/>
              </a:rPr>
              <a:t>P(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pno,pname,ploc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)   </a:t>
            </a:r>
          </a:p>
          <a:p>
            <a:r>
              <a:rPr lang="en-US" sz="2400" dirty="0">
                <a:solidFill>
                  <a:srgbClr val="000000"/>
                </a:solidFill>
                <a:latin typeface="Arial"/>
              </a:rPr>
              <a:t>EP(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ssn,pno,hrs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36650"/>
              </p:ext>
            </p:extLst>
          </p:nvPr>
        </p:nvGraphicFramePr>
        <p:xfrm>
          <a:off x="3791744" y="2132856"/>
          <a:ext cx="7935982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6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2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26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SSN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PNO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Ename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Pname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Ploc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Hrs</a:t>
                      </a:r>
                      <a:endParaRPr lang="en-IN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IN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3522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2"/>
          <p:cNvSpPr txBox="1"/>
          <p:nvPr/>
        </p:nvSpPr>
        <p:spPr>
          <a:xfrm>
            <a:off x="0" y="990720"/>
            <a:ext cx="12191520" cy="5866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2400" dirty="0">
              <a:solidFill>
                <a:srgbClr val="000000"/>
              </a:solidFill>
              <a:latin typeface="Arial"/>
            </a:endParaRPr>
          </a:p>
          <a:p>
            <a:endParaRPr lang="en-US" sz="2400" dirty="0">
              <a:solidFill>
                <a:srgbClr val="000000"/>
              </a:solidFill>
              <a:latin typeface="Arial"/>
            </a:endParaRPr>
          </a:p>
          <a:p>
            <a:endParaRPr lang="en-US" sz="2400" dirty="0">
              <a:solidFill>
                <a:srgbClr val="000000"/>
              </a:solidFill>
              <a:latin typeface="Arial"/>
            </a:endParaRPr>
          </a:p>
          <a:p>
            <a:endParaRPr lang="en-US" sz="2400" dirty="0">
              <a:solidFill>
                <a:srgbClr val="000000"/>
              </a:solidFill>
              <a:latin typeface="Arial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/>
              </a:rPr>
              <a:t>E(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ssn,ename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)   </a:t>
            </a:r>
          </a:p>
          <a:p>
            <a:r>
              <a:rPr lang="en-US" sz="2400" dirty="0">
                <a:solidFill>
                  <a:srgbClr val="000000"/>
                </a:solidFill>
                <a:latin typeface="Arial"/>
              </a:rPr>
              <a:t>P(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pno,pname,ploc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)   </a:t>
            </a:r>
          </a:p>
          <a:p>
            <a:r>
              <a:rPr lang="en-US" sz="2400" dirty="0">
                <a:solidFill>
                  <a:srgbClr val="000000"/>
                </a:solidFill>
                <a:latin typeface="Arial"/>
              </a:rPr>
              <a:t>EP(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ssn,pno,hrs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36145"/>
              </p:ext>
            </p:extLst>
          </p:nvPr>
        </p:nvGraphicFramePr>
        <p:xfrm>
          <a:off x="3599723" y="2204864"/>
          <a:ext cx="8000202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3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SSN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PNO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Ename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Pname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Ploc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Hrs</a:t>
                      </a:r>
                      <a:endParaRPr lang="en-IN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2114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2"/>
          <p:cNvSpPr txBox="1"/>
          <p:nvPr/>
        </p:nvSpPr>
        <p:spPr>
          <a:xfrm>
            <a:off x="0" y="990720"/>
            <a:ext cx="12191520" cy="5866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2400" dirty="0">
              <a:solidFill>
                <a:srgbClr val="000000"/>
              </a:solidFill>
              <a:latin typeface="Arial"/>
            </a:endParaRPr>
          </a:p>
          <a:p>
            <a:endParaRPr lang="en-US" sz="2400" dirty="0">
              <a:solidFill>
                <a:srgbClr val="000000"/>
              </a:solidFill>
              <a:latin typeface="Arial"/>
            </a:endParaRPr>
          </a:p>
          <a:p>
            <a:endParaRPr lang="en-US" sz="2400" dirty="0">
              <a:solidFill>
                <a:srgbClr val="000000"/>
              </a:solidFill>
              <a:latin typeface="Arial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/>
              </a:rPr>
              <a:t>E(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ssn,ename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)   </a:t>
            </a:r>
          </a:p>
          <a:p>
            <a:r>
              <a:rPr lang="en-US" sz="2400" dirty="0">
                <a:solidFill>
                  <a:srgbClr val="000000"/>
                </a:solidFill>
                <a:latin typeface="Arial"/>
              </a:rPr>
              <a:t>P(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pno,pname,ploc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)   </a:t>
            </a:r>
          </a:p>
          <a:p>
            <a:r>
              <a:rPr lang="en-US" sz="2400" dirty="0">
                <a:solidFill>
                  <a:srgbClr val="000000"/>
                </a:solidFill>
                <a:latin typeface="Arial"/>
              </a:rPr>
              <a:t>EP(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ssn,pno,hrs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548969"/>
              </p:ext>
            </p:extLst>
          </p:nvPr>
        </p:nvGraphicFramePr>
        <p:xfrm>
          <a:off x="3695733" y="1844824"/>
          <a:ext cx="8128002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SSN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PNO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Ename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Pname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Ploc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Hrs</a:t>
                      </a:r>
                      <a:endParaRPr lang="en-IN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4054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2"/>
          <p:cNvSpPr txBox="1"/>
          <p:nvPr/>
        </p:nvSpPr>
        <p:spPr>
          <a:xfrm>
            <a:off x="0" y="991080"/>
            <a:ext cx="12191520" cy="5866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2400" dirty="0">
              <a:solidFill>
                <a:srgbClr val="000000"/>
              </a:solidFill>
              <a:latin typeface="Arial"/>
            </a:endParaRPr>
          </a:p>
          <a:p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881193"/>
              </p:ext>
            </p:extLst>
          </p:nvPr>
        </p:nvGraphicFramePr>
        <p:xfrm>
          <a:off x="1871531" y="1412776"/>
          <a:ext cx="8128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SSN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PNO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Ename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Pname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Ploc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Hrs</a:t>
                      </a:r>
                      <a:endParaRPr lang="en-IN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59829" y="3212976"/>
            <a:ext cx="124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6" name="Oval 95"/>
          <p:cNvSpPr/>
          <p:nvPr/>
        </p:nvSpPr>
        <p:spPr>
          <a:xfrm>
            <a:off x="1871531" y="2469000"/>
            <a:ext cx="779264" cy="59996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/>
          <p:cNvSpPr/>
          <p:nvPr/>
        </p:nvSpPr>
        <p:spPr>
          <a:xfrm>
            <a:off x="4559829" y="2469000"/>
            <a:ext cx="768084" cy="59996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2447595" y="505762"/>
            <a:ext cx="0" cy="907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FAC2728-62C0-B22A-469B-3896F58A8C1A}"/>
              </a:ext>
            </a:extLst>
          </p:cNvPr>
          <p:cNvCxnSpPr>
            <a:cxnSpLocks/>
          </p:cNvCxnSpPr>
          <p:nvPr/>
        </p:nvCxnSpPr>
        <p:spPr>
          <a:xfrm>
            <a:off x="2447595" y="505761"/>
            <a:ext cx="28803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17D5D48-E55E-628D-F045-AAD65BEEEBF1}"/>
              </a:ext>
            </a:extLst>
          </p:cNvPr>
          <p:cNvCxnSpPr/>
          <p:nvPr/>
        </p:nvCxnSpPr>
        <p:spPr>
          <a:xfrm>
            <a:off x="5327915" y="505761"/>
            <a:ext cx="0" cy="96991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6CDB812-59A9-08EA-B0A8-449AE615FBB6}"/>
              </a:ext>
            </a:extLst>
          </p:cNvPr>
          <p:cNvSpPr/>
          <p:nvPr/>
        </p:nvSpPr>
        <p:spPr>
          <a:xfrm>
            <a:off x="1871531" y="1748920"/>
            <a:ext cx="779263" cy="42713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8147C4-A795-60F8-5362-B0D4C1FFD868}"/>
              </a:ext>
            </a:extLst>
          </p:cNvPr>
          <p:cNvSpPr/>
          <p:nvPr/>
        </p:nvSpPr>
        <p:spPr>
          <a:xfrm>
            <a:off x="4463819" y="1757796"/>
            <a:ext cx="672075" cy="482789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CAAD51-6B45-A040-DCBA-55BA46065036}"/>
              </a:ext>
            </a:extLst>
          </p:cNvPr>
          <p:cNvSpPr txBox="1"/>
          <p:nvPr/>
        </p:nvSpPr>
        <p:spPr>
          <a:xfrm>
            <a:off x="4642435" y="2531903"/>
            <a:ext cx="96010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20419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34" grpId="0" animBg="1"/>
      <p:bldP spid="10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2"/>
          <p:cNvSpPr txBox="1"/>
          <p:nvPr/>
        </p:nvSpPr>
        <p:spPr>
          <a:xfrm>
            <a:off x="240267" y="1083558"/>
            <a:ext cx="12191520" cy="5866920"/>
          </a:xfrm>
          <a:prstGeom prst="rect">
            <a:avLst/>
          </a:prstGeom>
          <a:noFill/>
          <a:ln w="28575">
            <a:noFill/>
          </a:ln>
        </p:spPr>
        <p:txBody>
          <a:bodyPr lIns="90000" tIns="45000" rIns="90000" bIns="45000"/>
          <a:lstStyle/>
          <a:p>
            <a:endParaRPr lang="en-US" sz="2400" dirty="0">
              <a:solidFill>
                <a:srgbClr val="000000"/>
              </a:solidFill>
              <a:latin typeface="Arial"/>
            </a:endParaRPr>
          </a:p>
          <a:p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251492"/>
              </p:ext>
            </p:extLst>
          </p:nvPr>
        </p:nvGraphicFramePr>
        <p:xfrm>
          <a:off x="1871531" y="1412776"/>
          <a:ext cx="8128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SSN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PNO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Ename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Pname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Ploc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Hrs</a:t>
                      </a:r>
                      <a:endParaRPr lang="en-IN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59829" y="3212976"/>
            <a:ext cx="124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3562744" y="826348"/>
            <a:ext cx="0" cy="5144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551718" y="840070"/>
            <a:ext cx="2821999" cy="176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373716" y="857720"/>
            <a:ext cx="0" cy="5144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5847441" y="2039554"/>
            <a:ext cx="776496" cy="506525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/>
          <p:cNvSpPr/>
          <p:nvPr/>
        </p:nvSpPr>
        <p:spPr>
          <a:xfrm>
            <a:off x="5875441" y="2548206"/>
            <a:ext cx="748496" cy="421779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7248129" y="2474358"/>
            <a:ext cx="667116" cy="483423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>
            <a:off x="6373716" y="857720"/>
            <a:ext cx="14401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824193" y="836712"/>
            <a:ext cx="1" cy="5144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E701017F-A422-41AB-4B21-9C20F9E40499}"/>
              </a:ext>
            </a:extLst>
          </p:cNvPr>
          <p:cNvSpPr/>
          <p:nvPr/>
        </p:nvSpPr>
        <p:spPr>
          <a:xfrm>
            <a:off x="3142506" y="2474358"/>
            <a:ext cx="796827" cy="462415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3E465A3-0ABA-A8DD-F7D9-B6A37C20DD92}"/>
              </a:ext>
            </a:extLst>
          </p:cNvPr>
          <p:cNvSpPr/>
          <p:nvPr/>
        </p:nvSpPr>
        <p:spPr>
          <a:xfrm>
            <a:off x="7346348" y="2055615"/>
            <a:ext cx="715485" cy="50652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DE9444C-18BC-0CCE-BD6B-ABFE248DE23C}"/>
              </a:ext>
            </a:extLst>
          </p:cNvPr>
          <p:cNvSpPr/>
          <p:nvPr/>
        </p:nvSpPr>
        <p:spPr>
          <a:xfrm>
            <a:off x="3190837" y="2090240"/>
            <a:ext cx="748496" cy="53473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0A546-A91D-834B-EE45-20F60FDABE32}"/>
              </a:ext>
            </a:extLst>
          </p:cNvPr>
          <p:cNvSpPr txBox="1"/>
          <p:nvPr/>
        </p:nvSpPr>
        <p:spPr>
          <a:xfrm>
            <a:off x="7333822" y="2529354"/>
            <a:ext cx="96010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610694-7CD1-E2B9-1EAF-2A4F8B069ABF}"/>
              </a:ext>
            </a:extLst>
          </p:cNvPr>
          <p:cNvSpPr txBox="1"/>
          <p:nvPr/>
        </p:nvSpPr>
        <p:spPr>
          <a:xfrm>
            <a:off x="5825420" y="2562141"/>
            <a:ext cx="96010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71365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34" grpId="0" animBg="1"/>
      <p:bldP spid="11" grpId="0" animBg="1"/>
      <p:bldP spid="2" grpId="0" animBg="1"/>
      <p:bldP spid="3" grpId="0" animBg="1"/>
      <p:bldP spid="4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753596"/>
              </p:ext>
            </p:extLst>
          </p:nvPr>
        </p:nvGraphicFramePr>
        <p:xfrm>
          <a:off x="1871531" y="1412776"/>
          <a:ext cx="8128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SSN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PNO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Ename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Pname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Ploc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Hrs</a:t>
                      </a:r>
                      <a:endParaRPr lang="en-IN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59829" y="3212976"/>
            <a:ext cx="124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2207568" y="661986"/>
            <a:ext cx="0" cy="7200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207568" y="636884"/>
            <a:ext cx="6768752" cy="203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3023659" y="2492896"/>
            <a:ext cx="1056117" cy="72008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/>
          <p:cNvSpPr/>
          <p:nvPr/>
        </p:nvSpPr>
        <p:spPr>
          <a:xfrm>
            <a:off x="1679510" y="2564904"/>
            <a:ext cx="1056117" cy="72008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8592278" y="2552328"/>
            <a:ext cx="1056117" cy="72008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976320" y="616550"/>
            <a:ext cx="0" cy="7607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60741" y="661986"/>
            <a:ext cx="0" cy="7200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84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34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2"/>
          <p:cNvSpPr txBox="1"/>
          <p:nvPr/>
        </p:nvSpPr>
        <p:spPr>
          <a:xfrm>
            <a:off x="-9461" y="990720"/>
            <a:ext cx="12191520" cy="5866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2400" dirty="0">
              <a:solidFill>
                <a:srgbClr val="000000"/>
              </a:solidFill>
              <a:latin typeface="Arial"/>
            </a:endParaRPr>
          </a:p>
          <a:p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59829" y="3212976"/>
            <a:ext cx="124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701866"/>
              </p:ext>
            </p:extLst>
          </p:nvPr>
        </p:nvGraphicFramePr>
        <p:xfrm>
          <a:off x="2032000" y="1196752"/>
          <a:ext cx="812800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SSN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PNO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Ename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Pname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Ploc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Hrs</a:t>
                      </a:r>
                      <a:endParaRPr lang="en-IN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1535494" y="2306968"/>
            <a:ext cx="9121013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383699" y="3204952"/>
            <a:ext cx="542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 less join property is present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408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52" y="489397"/>
            <a:ext cx="9478851" cy="561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03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282" y="257578"/>
            <a:ext cx="8839133" cy="607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53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437" y="627151"/>
            <a:ext cx="7959143" cy="558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61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5" y="540914"/>
            <a:ext cx="9053847" cy="600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26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149" y="553793"/>
            <a:ext cx="7968736" cy="553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336" y="2219682"/>
            <a:ext cx="6103512" cy="1325563"/>
          </a:xfrm>
        </p:spPr>
        <p:txBody>
          <a:bodyPr/>
          <a:lstStyle/>
          <a:p>
            <a:r>
              <a:rPr lang="en-IN" b="1" dirty="0"/>
              <a:t>Decomposition into BCNF</a:t>
            </a:r>
          </a:p>
        </p:txBody>
      </p:sp>
    </p:spTree>
    <p:extLst>
      <p:ext uri="{BB962C8B-B14F-4D97-AF65-F5344CB8AC3E}">
        <p14:creationId xmlns:p14="http://schemas.microsoft.com/office/powerpoint/2010/main" val="4057818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261937"/>
            <a:ext cx="922972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32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823912"/>
            <a:ext cx="93440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86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319087"/>
            <a:ext cx="932497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57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195262"/>
            <a:ext cx="9324975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28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385762"/>
            <a:ext cx="92868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8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27" y="283335"/>
            <a:ext cx="10328855" cy="62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36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157162"/>
            <a:ext cx="9305925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54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80962"/>
            <a:ext cx="9267825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2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192" y="399245"/>
            <a:ext cx="8770512" cy="602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6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862" y="566670"/>
            <a:ext cx="7972023" cy="573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5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408" y="592429"/>
            <a:ext cx="7508383" cy="579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648" y="695459"/>
            <a:ext cx="8306873" cy="526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6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011" y="592429"/>
            <a:ext cx="8397025" cy="591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9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203040" y="0"/>
            <a:ext cx="10972320" cy="9140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 algn="ctr">
              <a:lnSpc>
                <a:spcPct val="100000"/>
              </a:lnSpc>
            </a:pPr>
            <a:r>
              <a:rPr lang="en-IN" sz="3600" b="1" dirty="0">
                <a:latin typeface="Book Antiqua" panose="02040602050305030304" pitchFamily="18" charset="0"/>
              </a:rPr>
              <a:t>Algorithms</a:t>
            </a:r>
            <a:endParaRPr sz="1200" b="1" dirty="0">
              <a:latin typeface="Book Antiqua" panose="02040602050305030304" pitchFamily="18" charset="0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0" y="993778"/>
            <a:ext cx="12191520" cy="5866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95000"/>
            </a:pPr>
            <a:r>
              <a:rPr lang="en-IN" sz="2800" dirty="0">
                <a:latin typeface="Book Antiqua" panose="02040602050305030304" pitchFamily="18" charset="0"/>
              </a:rPr>
              <a:t>Checking lossless join decomposition</a:t>
            </a:r>
          </a:p>
          <a:p>
            <a:pPr>
              <a:lnSpc>
                <a:spcPct val="100000"/>
              </a:lnSpc>
              <a:buSzPct val="95000"/>
            </a:pPr>
            <a:endParaRPr lang="en-IN" sz="2800" dirty="0">
              <a:latin typeface="Book Antiqua" panose="02040602050305030304" pitchFamily="18" charset="0"/>
            </a:endParaRPr>
          </a:p>
          <a:p>
            <a:pPr>
              <a:lnSpc>
                <a:spcPct val="100000"/>
              </a:lnSpc>
              <a:buSzPct val="95000"/>
            </a:pPr>
            <a:r>
              <a:rPr lang="en-IN" sz="2800" dirty="0">
                <a:latin typeface="Book Antiqua" panose="02040602050305030304" pitchFamily="18" charset="0"/>
              </a:rPr>
              <a:t>a) Create a matrix , row= no of decomposed, col=no of attributes in base </a:t>
            </a:r>
          </a:p>
          <a:p>
            <a:pPr>
              <a:lnSpc>
                <a:spcPct val="100000"/>
              </a:lnSpc>
              <a:buSzPct val="95000"/>
            </a:pPr>
            <a:r>
              <a:rPr lang="en-IN" sz="2800" dirty="0">
                <a:latin typeface="Book Antiqua" panose="02040602050305030304" pitchFamily="18" charset="0"/>
              </a:rPr>
              <a:t>b) Fill all the rows with b</a:t>
            </a:r>
          </a:p>
          <a:p>
            <a:pPr>
              <a:lnSpc>
                <a:spcPct val="100000"/>
              </a:lnSpc>
              <a:buSzPct val="95000"/>
            </a:pPr>
            <a:r>
              <a:rPr lang="en-IN" sz="2800" dirty="0">
                <a:latin typeface="Book Antiqua" panose="02040602050305030304" pitchFamily="18" charset="0"/>
              </a:rPr>
              <a:t>c) Taking </a:t>
            </a:r>
            <a:r>
              <a:rPr lang="en-IN" sz="2800" dirty="0" err="1">
                <a:latin typeface="Book Antiqua" panose="02040602050305030304" pitchFamily="18" charset="0"/>
              </a:rPr>
              <a:t>rach</a:t>
            </a:r>
            <a:r>
              <a:rPr lang="en-IN" sz="2800" dirty="0">
                <a:latin typeface="Book Antiqua" panose="02040602050305030304" pitchFamily="18" charset="0"/>
              </a:rPr>
              <a:t> row for a decomposed relation fill with a if it is present in the decomposed</a:t>
            </a:r>
          </a:p>
          <a:p>
            <a:pPr>
              <a:lnSpc>
                <a:spcPct val="100000"/>
              </a:lnSpc>
              <a:buSzPct val="95000"/>
            </a:pPr>
            <a:r>
              <a:rPr lang="en-IN" sz="2800" dirty="0">
                <a:latin typeface="Book Antiqua" panose="02040602050305030304" pitchFamily="18" charset="0"/>
              </a:rPr>
              <a:t>d) For a FD x</a:t>
            </a:r>
            <a:r>
              <a:rPr lang="en-IN" sz="2800" dirty="0">
                <a:latin typeface="Book Antiqua" panose="02040602050305030304" pitchFamily="18" charset="0"/>
                <a:sym typeface="Wingdings" pitchFamily="2" charset="2"/>
              </a:rPr>
              <a:t> y if there is a ‘a’ in the x column make the y column as a</a:t>
            </a:r>
          </a:p>
          <a:p>
            <a:pPr>
              <a:lnSpc>
                <a:spcPct val="100000"/>
              </a:lnSpc>
              <a:buSzPct val="95000"/>
            </a:pPr>
            <a:r>
              <a:rPr lang="en-IN" sz="2800" dirty="0">
                <a:latin typeface="Book Antiqua" panose="02040602050305030304" pitchFamily="18" charset="0"/>
                <a:sym typeface="Wingdings" pitchFamily="2" charset="2"/>
              </a:rPr>
              <a:t>e) If one row contains all ‘a’ then the decomposition is lossless.</a:t>
            </a:r>
            <a:endParaRPr lang="en-IN" sz="2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68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461</Words>
  <Application>Microsoft Office PowerPoint</Application>
  <PresentationFormat>Widescreen</PresentationFormat>
  <Paragraphs>247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Book Antiqua</vt:lpstr>
      <vt:lpstr>Calibri</vt:lpstr>
      <vt:lpstr>Calibri Light</vt:lpstr>
      <vt:lpstr>Office Theme</vt:lpstr>
      <vt:lpstr>Decomposition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Decomposition into BCNF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Barsha Routh</cp:lastModifiedBy>
  <cp:revision>28</cp:revision>
  <dcterms:created xsi:type="dcterms:W3CDTF">2019-02-19T04:20:33Z</dcterms:created>
  <dcterms:modified xsi:type="dcterms:W3CDTF">2024-10-12T12:06:42Z</dcterms:modified>
</cp:coreProperties>
</file>