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61" r:id="rId3"/>
    <p:sldId id="262" r:id="rId4"/>
    <p:sldId id="263" r:id="rId5"/>
    <p:sldId id="299" r:id="rId6"/>
    <p:sldId id="264" r:id="rId7"/>
    <p:sldId id="265" r:id="rId8"/>
    <p:sldId id="266" r:id="rId9"/>
    <p:sldId id="300" r:id="rId10"/>
    <p:sldId id="268" r:id="rId11"/>
    <p:sldId id="269" r:id="rId12"/>
    <p:sldId id="344" r:id="rId13"/>
    <p:sldId id="286" r:id="rId14"/>
    <p:sldId id="287" r:id="rId15"/>
    <p:sldId id="288" r:id="rId16"/>
    <p:sldId id="291" r:id="rId17"/>
    <p:sldId id="292" r:id="rId18"/>
    <p:sldId id="301" r:id="rId19"/>
    <p:sldId id="302" r:id="rId20"/>
    <p:sldId id="303" r:id="rId21"/>
    <p:sldId id="304" r:id="rId22"/>
    <p:sldId id="293" r:id="rId23"/>
    <p:sldId id="294" r:id="rId24"/>
    <p:sldId id="295" r:id="rId25"/>
    <p:sldId id="296" r:id="rId26"/>
    <p:sldId id="298" r:id="rId27"/>
    <p:sldId id="305" r:id="rId28"/>
    <p:sldId id="310" r:id="rId29"/>
    <p:sldId id="311" r:id="rId30"/>
    <p:sldId id="312" r:id="rId31"/>
    <p:sldId id="313" r:id="rId32"/>
    <p:sldId id="314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Routh" userId="455e28b2fa2e7c07" providerId="LiveId" clId="{D03A9967-CFDC-4B13-905B-E40B4EC23B32}"/>
    <pc:docChg chg="modSld">
      <pc:chgData name="Barsha Routh" userId="455e28b2fa2e7c07" providerId="LiveId" clId="{D03A9967-CFDC-4B13-905B-E40B4EC23B32}" dt="2024-10-11T09:34:40.145" v="0" actId="1036"/>
      <pc:docMkLst>
        <pc:docMk/>
      </pc:docMkLst>
      <pc:sldChg chg="modSp mod">
        <pc:chgData name="Barsha Routh" userId="455e28b2fa2e7c07" providerId="LiveId" clId="{D03A9967-CFDC-4B13-905B-E40B4EC23B32}" dt="2024-10-11T09:34:40.145" v="0" actId="1036"/>
        <pc:sldMkLst>
          <pc:docMk/>
          <pc:sldMk cId="3390836419" sldId="300"/>
        </pc:sldMkLst>
        <pc:spChg chg="mod">
          <ac:chgData name="Barsha Routh" userId="455e28b2fa2e7c07" providerId="LiveId" clId="{D03A9967-CFDC-4B13-905B-E40B4EC23B32}" dt="2024-10-11T09:34:40.145" v="0" actId="1036"/>
          <ac:spMkLst>
            <pc:docMk/>
            <pc:sldMk cId="3390836419" sldId="300"/>
            <ac:spMk id="3" creationId="{98271830-4005-C045-A6DA-C2BABF4F1E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6A884-D01D-4C6D-8B41-CF6339FE629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F0D6A-E0CE-42F8-8933-F449DF0A9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8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1891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-44450"/>
            <a:ext cx="601980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27235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5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-44450"/>
            <a:ext cx="601980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9878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6774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8852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74295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4950" y="336550"/>
            <a:ext cx="73152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0995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07AF6-4170-46BA-8433-9DA4AA2CB80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4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4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24000"/>
            <a:ext cx="12192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48100"/>
            <a:ext cx="121920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Distributed Databases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50400" y="6629400"/>
            <a:ext cx="2641600" cy="228600"/>
          </a:xfrm>
        </p:spPr>
        <p:txBody>
          <a:bodyPr/>
          <a:lstStyle>
            <a:lvl1pPr>
              <a:defRPr/>
            </a:lvl1pPr>
          </a:lstStyle>
          <a:p>
            <a:fld id="{C66C11BD-0859-46FC-A1AA-2C2AB136D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1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1CB8-3CB8-404B-9665-15AAEC785476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493E-6542-43EB-9D4A-7DBA4F25F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353" y="1960712"/>
            <a:ext cx="7785205" cy="182270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356987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Delivery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Delivery modes</a:t>
            </a:r>
          </a:p>
          <a:p>
            <a:pPr lvl="1"/>
            <a:r>
              <a:rPr lang="en-US" dirty="0"/>
              <a:t>Pull-only</a:t>
            </a:r>
          </a:p>
          <a:p>
            <a:pPr lvl="1"/>
            <a:r>
              <a:rPr lang="en-US" dirty="0"/>
              <a:t>Push-only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Periodic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/>
              <a:t>Ad-hoc or irregular</a:t>
            </a:r>
          </a:p>
          <a:p>
            <a:r>
              <a:rPr lang="en-US" dirty="0"/>
              <a:t>Communication Methods</a:t>
            </a:r>
          </a:p>
          <a:p>
            <a:pPr lvl="1"/>
            <a:r>
              <a:rPr lang="en-US" dirty="0"/>
              <a:t>Unicast</a:t>
            </a:r>
          </a:p>
          <a:p>
            <a:pPr lvl="1"/>
            <a:r>
              <a:rPr lang="en-US" dirty="0"/>
              <a:t>One-to-many</a:t>
            </a:r>
          </a:p>
          <a:p>
            <a:r>
              <a:rPr lang="en-US" dirty="0"/>
              <a:t>Note: not all combinations make sense</a:t>
            </a:r>
          </a:p>
        </p:txBody>
      </p:sp>
    </p:spTree>
    <p:extLst>
      <p:ext uri="{BB962C8B-B14F-4D97-AF65-F5344CB8AC3E}">
        <p14:creationId xmlns:p14="http://schemas.microsoft.com/office/powerpoint/2010/main" val="285992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286856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>
                <a:latin typeface="Book Antiqua"/>
              </a:rPr>
              <a:t>Ch.x</a:t>
            </a:r>
            <a:r>
              <a:rPr lang="en-US" dirty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11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200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Transparency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Network transparency (or distribution transparency)</a:t>
            </a:r>
          </a:p>
          <a:p>
            <a:pPr lvl="1"/>
            <a:r>
              <a:rPr lang="en-US" dirty="0"/>
              <a:t>Location transparency</a:t>
            </a:r>
          </a:p>
          <a:p>
            <a:pPr lvl="1"/>
            <a:r>
              <a:rPr lang="en-US" dirty="0"/>
              <a:t>Fragmentation transparency</a:t>
            </a:r>
          </a:p>
          <a:p>
            <a:r>
              <a:rPr lang="en-US" dirty="0"/>
              <a:t>Replication transparency</a:t>
            </a:r>
          </a:p>
          <a:p>
            <a:r>
              <a:rPr lang="en-US" dirty="0"/>
              <a:t>Fragmentation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416956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DBMS Architecture</a:t>
            </a:r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35" y="1656928"/>
            <a:ext cx="4105406" cy="49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031" y="320335"/>
            <a:ext cx="8893969" cy="113407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685" y="1960712"/>
            <a:ext cx="5670630" cy="45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2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  <p:extLst>
      <p:ext uri="{BB962C8B-B14F-4D97-AF65-F5344CB8AC3E}">
        <p14:creationId xmlns:p14="http://schemas.microsoft.com/office/powerpoint/2010/main" val="341678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</a:t>
            </a:r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14" y="1656928"/>
            <a:ext cx="4364367" cy="48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Servers</a:t>
            </a:r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61" y="1700983"/>
            <a:ext cx="4864517" cy="48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4D24-65F8-F343-8CF3-92DCE7AD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Homogeneous vs. Heterogeneous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9CB2-734F-574B-AF92-E86CC27A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Homogeneous DDBS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same</a:t>
            </a:r>
            <a:r>
              <a:rPr lang="en-US" dirty="0"/>
              <a:t> database management system</a:t>
            </a:r>
            <a:br>
              <a:rPr lang="en-US" dirty="0"/>
            </a:br>
            <a:r>
              <a:rPr lang="en-US" dirty="0"/>
              <a:t>runs on all computers.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sites have identical software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aware of each other and agree to cooperate in processing user requests.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site surrenders part of its autonomy in terms of right to change schemas or software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Appears to user as a single system</a:t>
            </a:r>
          </a:p>
          <a:p>
            <a:pPr lvl="1"/>
            <a:r>
              <a:rPr lang="en-US" dirty="0"/>
              <a:t>Example: All Oracle or all DB2</a:t>
            </a:r>
          </a:p>
          <a:p>
            <a:pPr lvl="5"/>
            <a:endParaRPr lang="en-US" dirty="0"/>
          </a:p>
          <a:p>
            <a:r>
              <a:rPr lang="en-US" dirty="0"/>
              <a:t>Heterogeneous DDBS</a:t>
            </a:r>
          </a:p>
          <a:p>
            <a:pPr lvl="1"/>
            <a:r>
              <a:rPr lang="en-US" u="sng" dirty="0"/>
              <a:t>Different</a:t>
            </a:r>
            <a:r>
              <a:rPr lang="en-US" dirty="0"/>
              <a:t> DBMS’s run on different computers.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Different sites may use different schemas and software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Difference in schema is a major problem for query processing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Difference in software is a major problem for transaction processing</a:t>
            </a:r>
          </a:p>
          <a:p>
            <a:pPr lvl="1"/>
            <a:r>
              <a:rPr lang="en-US" dirty="0"/>
              <a:t>Legacy systems</a:t>
            </a:r>
          </a:p>
          <a:p>
            <a:pPr lvl="1"/>
            <a:r>
              <a:rPr lang="en-US" dirty="0"/>
              <a:t>Company merger</a:t>
            </a:r>
          </a:p>
        </p:txBody>
      </p:sp>
    </p:spTree>
    <p:extLst>
      <p:ext uri="{BB962C8B-B14F-4D97-AF65-F5344CB8AC3E}">
        <p14:creationId xmlns:p14="http://schemas.microsoft.com/office/powerpoint/2010/main" val="178672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 descr="FIG1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5" y="828676"/>
            <a:ext cx="8665335" cy="549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1923807" y="3635065"/>
            <a:ext cx="7788275" cy="1482725"/>
            <a:chOff x="470" y="2282"/>
            <a:chExt cx="4906" cy="934"/>
          </a:xfrm>
        </p:grpSpPr>
        <p:sp>
          <p:nvSpPr>
            <p:cNvPr id="12295" name="Rectangle 4"/>
            <p:cNvSpPr>
              <a:spLocks noChangeArrowheads="1"/>
            </p:cNvSpPr>
            <p:nvPr/>
          </p:nvSpPr>
          <p:spPr bwMode="auto">
            <a:xfrm>
              <a:off x="528" y="2592"/>
              <a:ext cx="4848" cy="624"/>
            </a:xfrm>
            <a:prstGeom prst="rect">
              <a:avLst/>
            </a:prstGeom>
            <a:noFill/>
            <a:ln w="1905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6" name="Text Box 5"/>
            <p:cNvSpPr txBox="1">
              <a:spLocks noChangeArrowheads="1"/>
            </p:cNvSpPr>
            <p:nvPr/>
          </p:nvSpPr>
          <p:spPr bwMode="auto">
            <a:xfrm>
              <a:off x="470" y="2282"/>
              <a:ext cx="1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Identical DBMSs</a:t>
              </a:r>
            </a:p>
          </p:txBody>
        </p:sp>
      </p:grp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681288" y="304801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Homogeneous Database</a:t>
            </a:r>
          </a:p>
        </p:txBody>
      </p:sp>
    </p:spTree>
    <p:extLst>
      <p:ext uri="{BB962C8B-B14F-4D97-AF65-F5344CB8AC3E}">
        <p14:creationId xmlns:p14="http://schemas.microsoft.com/office/powerpoint/2010/main" val="26523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8257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092950" y="2063750"/>
            <a:ext cx="2273300" cy="749300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959350" y="4044950"/>
            <a:ext cx="2197100" cy="1206500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91439" tIns="45719" rIns="91439" bIns="45719" anchor="ctr"/>
          <a:lstStyle/>
          <a:p>
            <a:endParaRPr lang="en-US" sz="1266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892550" y="2825751"/>
            <a:ext cx="15875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6705600" y="2825751"/>
            <a:ext cx="1600200" cy="1206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3071933" y="2100264"/>
            <a:ext cx="1780935" cy="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7459351" y="2100264"/>
            <a:ext cx="1542087" cy="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315463" y="2938463"/>
            <a:ext cx="162223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201370" y="2938463"/>
            <a:ext cx="173444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354063" y="5376863"/>
            <a:ext cx="1622238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391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169288" y="6062663"/>
            <a:ext cx="3930561" cy="3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391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189736" y="4044950"/>
            <a:ext cx="1764905" cy="117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499" tIns="25400" rIns="63499" bIns="2540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2391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83460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FIG1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693045"/>
            <a:ext cx="83058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214313"/>
            <a:ext cx="9144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		Typical Heterogeneous Environment</a:t>
            </a:r>
            <a:br>
              <a:rPr lang="en-US" altLang="en-US" sz="2800" dirty="0"/>
            </a:br>
            <a:endParaRPr lang="en-US" altLang="en-US" sz="2800" dirty="0"/>
          </a:p>
        </p:txBody>
      </p:sp>
      <p:grpSp>
        <p:nvGrpSpPr>
          <p:cNvPr id="442372" name="Group 4"/>
          <p:cNvGrpSpPr>
            <a:grpSpLocks/>
          </p:cNvGrpSpPr>
          <p:nvPr/>
        </p:nvGrpSpPr>
        <p:grpSpPr bwMode="auto">
          <a:xfrm>
            <a:off x="1962150" y="3429001"/>
            <a:ext cx="8229600" cy="1482725"/>
            <a:chOff x="470" y="2282"/>
            <a:chExt cx="4906" cy="934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528" y="2592"/>
              <a:ext cx="4848" cy="624"/>
            </a:xfrm>
            <a:prstGeom prst="rect">
              <a:avLst/>
            </a:prstGeom>
            <a:noFill/>
            <a:ln w="19050">
              <a:solidFill>
                <a:srgbClr val="99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470" y="2282"/>
              <a:ext cx="17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Non-identical DBMSs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Heterogeneous Distributed </a:t>
            </a:r>
            <a:br>
              <a:rPr lang="en-US" altLang="en-US" sz="3400"/>
            </a:br>
            <a:r>
              <a:rPr lang="en-US" altLang="en-US" sz="3400"/>
              <a:t>Database Scenario</a:t>
            </a:r>
          </a:p>
        </p:txBody>
      </p:sp>
      <p:pic>
        <p:nvPicPr>
          <p:cNvPr id="827403" name="Picture 11" descr="Fig10-0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1" y="1524000"/>
            <a:ext cx="7821613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29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324552"/>
            <a:ext cx="4038600" cy="1325563"/>
          </a:xfrm>
        </p:spPr>
        <p:txBody>
          <a:bodyPr/>
          <a:lstStyle/>
          <a:p>
            <a:r>
              <a:rPr lang="en-IN" dirty="0"/>
              <a:t>Fragmentation</a:t>
            </a:r>
          </a:p>
        </p:txBody>
      </p:sp>
    </p:spTree>
    <p:extLst>
      <p:ext uri="{BB962C8B-B14F-4D97-AF65-F5344CB8AC3E}">
        <p14:creationId xmlns:p14="http://schemas.microsoft.com/office/powerpoint/2010/main" val="66656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991600" cy="685800"/>
          </a:xfrm>
        </p:spPr>
        <p:txBody>
          <a:bodyPr/>
          <a:lstStyle/>
          <a:p>
            <a:pPr algn="l"/>
            <a:r>
              <a:rPr lang="en-US" altLang="zh-CN" sz="3600">
                <a:latin typeface="Arial Narrow" panose="020B0606020202030204" pitchFamily="34" charset="0"/>
                <a:ea typeface="SimSun" panose="02010600030101010101" pitchFamily="2" charset="-122"/>
              </a:rPr>
              <a:t>Global Relations, Fragments and Physical Images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1600200" y="1389063"/>
            <a:ext cx="5137150" cy="4724400"/>
            <a:chOff x="413" y="816"/>
            <a:chExt cx="3635" cy="3189"/>
          </a:xfrm>
        </p:grpSpPr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432" y="1091"/>
              <a:ext cx="480" cy="1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432" y="1619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438" y="207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432" y="879"/>
              <a:ext cx="21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413" y="3120"/>
              <a:ext cx="561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Global</a:t>
              </a:r>
            </a:p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Relation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1632" y="879"/>
              <a:ext cx="480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1632" y="1619"/>
              <a:ext cx="480" cy="4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1632" y="2407"/>
              <a:ext cx="480" cy="5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 flipV="1">
              <a:off x="912" y="879"/>
              <a:ext cx="72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V="1">
              <a:off x="912" y="1407"/>
              <a:ext cx="72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 flipV="1">
              <a:off x="912" y="161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 flipV="1">
              <a:off x="918" y="2071"/>
              <a:ext cx="7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912" y="2071"/>
              <a:ext cx="72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918" y="2579"/>
              <a:ext cx="714" cy="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3072" y="3486"/>
              <a:ext cx="30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3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3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3072" y="2948"/>
              <a:ext cx="30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3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66580" name="Text Box 20"/>
            <p:cNvSpPr txBox="1">
              <a:spLocks noChangeArrowheads="1"/>
            </p:cNvSpPr>
            <p:nvPr/>
          </p:nvSpPr>
          <p:spPr bwMode="auto">
            <a:xfrm>
              <a:off x="3072" y="2551"/>
              <a:ext cx="30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3072" y="2071"/>
              <a:ext cx="30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1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2" name="Text Box 22"/>
            <p:cNvSpPr txBox="1">
              <a:spLocks noChangeArrowheads="1"/>
            </p:cNvSpPr>
            <p:nvPr/>
          </p:nvSpPr>
          <p:spPr bwMode="auto">
            <a:xfrm>
              <a:off x="3072" y="1510"/>
              <a:ext cx="30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1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3" name="Text Box 23"/>
            <p:cNvSpPr txBox="1">
              <a:spLocks noChangeArrowheads="1"/>
            </p:cNvSpPr>
            <p:nvPr/>
          </p:nvSpPr>
          <p:spPr bwMode="auto">
            <a:xfrm>
              <a:off x="3072" y="1051"/>
              <a:ext cx="30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1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1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4" name="Text Box 24"/>
            <p:cNvSpPr txBox="1">
              <a:spLocks noChangeArrowheads="1"/>
            </p:cNvSpPr>
            <p:nvPr/>
          </p:nvSpPr>
          <p:spPr bwMode="auto">
            <a:xfrm>
              <a:off x="1727" y="2551"/>
              <a:ext cx="26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3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1727" y="1721"/>
              <a:ext cx="261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1727" y="1051"/>
              <a:ext cx="26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-25000">
                  <a:latin typeface="Arial Narrow" panose="020B0606020202030204" pitchFamily="34" charset="0"/>
                  <a:ea typeface="SimSun" panose="02010600030101010101" pitchFamily="2" charset="-122"/>
                </a:rPr>
                <a:t>1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2928" y="879"/>
              <a:ext cx="576" cy="9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2928" y="2935"/>
              <a:ext cx="576" cy="8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Line 29"/>
            <p:cNvSpPr>
              <a:spLocks noChangeShapeType="1"/>
            </p:cNvSpPr>
            <p:nvPr/>
          </p:nvSpPr>
          <p:spPr bwMode="auto">
            <a:xfrm>
              <a:off x="2112" y="879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>
              <a:off x="2112" y="1407"/>
              <a:ext cx="816" cy="9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V="1">
              <a:off x="2112" y="1407"/>
              <a:ext cx="816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 flipV="1">
              <a:off x="2112" y="1824"/>
              <a:ext cx="81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Rectangle 33"/>
            <p:cNvSpPr>
              <a:spLocks noChangeArrowheads="1"/>
            </p:cNvSpPr>
            <p:nvPr/>
          </p:nvSpPr>
          <p:spPr bwMode="auto">
            <a:xfrm>
              <a:off x="2928" y="1920"/>
              <a:ext cx="576" cy="9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2112" y="879"/>
              <a:ext cx="816" cy="10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2112" y="1619"/>
              <a:ext cx="816" cy="7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2112" y="2071"/>
              <a:ext cx="816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Line 37"/>
            <p:cNvSpPr>
              <a:spLocks noChangeShapeType="1"/>
            </p:cNvSpPr>
            <p:nvPr/>
          </p:nvSpPr>
          <p:spPr bwMode="auto">
            <a:xfrm>
              <a:off x="2112" y="1619"/>
              <a:ext cx="816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Line 38"/>
            <p:cNvSpPr>
              <a:spLocks noChangeShapeType="1"/>
            </p:cNvSpPr>
            <p:nvPr/>
          </p:nvSpPr>
          <p:spPr bwMode="auto">
            <a:xfrm>
              <a:off x="2112" y="2071"/>
              <a:ext cx="816" cy="1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Line 39"/>
            <p:cNvSpPr>
              <a:spLocks noChangeShapeType="1"/>
            </p:cNvSpPr>
            <p:nvPr/>
          </p:nvSpPr>
          <p:spPr bwMode="auto">
            <a:xfrm>
              <a:off x="2112" y="2407"/>
              <a:ext cx="816" cy="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Line 40"/>
            <p:cNvSpPr>
              <a:spLocks noChangeShapeType="1"/>
            </p:cNvSpPr>
            <p:nvPr/>
          </p:nvSpPr>
          <p:spPr bwMode="auto">
            <a:xfrm>
              <a:off x="2112" y="2948"/>
              <a:ext cx="816" cy="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1" name="Line 41"/>
            <p:cNvSpPr>
              <a:spLocks noChangeShapeType="1"/>
            </p:cNvSpPr>
            <p:nvPr/>
          </p:nvSpPr>
          <p:spPr bwMode="auto">
            <a:xfrm>
              <a:off x="2963" y="1407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2" name="Line 42"/>
            <p:cNvSpPr>
              <a:spLocks noChangeShapeType="1"/>
            </p:cNvSpPr>
            <p:nvPr/>
          </p:nvSpPr>
          <p:spPr bwMode="auto">
            <a:xfrm>
              <a:off x="2928" y="24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Line 43"/>
            <p:cNvSpPr>
              <a:spLocks noChangeShapeType="1"/>
            </p:cNvSpPr>
            <p:nvPr/>
          </p:nvSpPr>
          <p:spPr bwMode="auto">
            <a:xfrm>
              <a:off x="2928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Text Box 44"/>
            <p:cNvSpPr txBox="1">
              <a:spLocks noChangeArrowheads="1"/>
            </p:cNvSpPr>
            <p:nvPr/>
          </p:nvSpPr>
          <p:spPr bwMode="auto">
            <a:xfrm>
              <a:off x="3538" y="2195"/>
              <a:ext cx="47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2</a:t>
              </a:r>
              <a:endParaRPr lang="en-US" altLang="zh-CN" sz="1600" baseline="-25000">
                <a:latin typeface="Arial Narrow" panose="020B0606020202030204" pitchFamily="34" charset="0"/>
                <a:ea typeface="SimSun" panose="02010600030101010101" pitchFamily="2" charset="-122"/>
              </a:endParaRPr>
            </a:p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(Site2)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605" name="Text Box 45"/>
            <p:cNvSpPr txBox="1">
              <a:spLocks noChangeArrowheads="1"/>
            </p:cNvSpPr>
            <p:nvPr/>
          </p:nvSpPr>
          <p:spPr bwMode="auto">
            <a:xfrm>
              <a:off x="3539" y="1242"/>
              <a:ext cx="509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1</a:t>
              </a:r>
            </a:p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(Site 1)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3539" y="3100"/>
              <a:ext cx="47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R</a:t>
              </a:r>
              <a:r>
                <a:rPr lang="en-US" altLang="zh-CN" sz="1600" baseline="30000">
                  <a:latin typeface="Arial Narrow" panose="020B0606020202030204" pitchFamily="34" charset="0"/>
                  <a:ea typeface="SimSun" panose="02010600030101010101" pitchFamily="2" charset="-122"/>
                </a:rPr>
                <a:t>3</a:t>
              </a:r>
              <a:endParaRPr lang="en-US" altLang="zh-CN" sz="1600" baseline="-25000">
                <a:latin typeface="Arial Narrow" panose="020B0606020202030204" pitchFamily="34" charset="0"/>
                <a:ea typeface="SimSun" panose="02010600030101010101" pitchFamily="2" charset="-122"/>
              </a:endParaRPr>
            </a:p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(Site3)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607" name="Text Box 47"/>
            <p:cNvSpPr txBox="1">
              <a:spLocks noChangeArrowheads="1"/>
            </p:cNvSpPr>
            <p:nvPr/>
          </p:nvSpPr>
          <p:spPr bwMode="auto">
            <a:xfrm>
              <a:off x="2928" y="3778"/>
              <a:ext cx="98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Physical Images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1613" y="3160"/>
              <a:ext cx="69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 Narrow" panose="020B0606020202030204" pitchFamily="34" charset="0"/>
                  <a:ea typeface="SimSun" panose="02010600030101010101" pitchFamily="2" charset="-122"/>
                </a:rPr>
                <a:t>Fragments</a:t>
              </a:r>
              <a:endParaRPr lang="en-US" altLang="zh-CN">
                <a:ea typeface="SimSun" panose="02010600030101010101" pitchFamily="2" charset="-122"/>
              </a:endParaRPr>
            </a:p>
          </p:txBody>
        </p:sp>
        <p:sp>
          <p:nvSpPr>
            <p:cNvPr id="66609" name="Line 49"/>
            <p:cNvSpPr>
              <a:spLocks noChangeShapeType="1"/>
            </p:cNvSpPr>
            <p:nvPr/>
          </p:nvSpPr>
          <p:spPr bwMode="auto">
            <a:xfrm>
              <a:off x="1200" y="816"/>
              <a:ext cx="0" cy="288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Line 50"/>
            <p:cNvSpPr>
              <a:spLocks noChangeShapeType="1"/>
            </p:cNvSpPr>
            <p:nvPr/>
          </p:nvSpPr>
          <p:spPr bwMode="auto">
            <a:xfrm>
              <a:off x="2448" y="816"/>
              <a:ext cx="0" cy="307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6691314" y="1482726"/>
            <a:ext cx="41290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Separating concepts of fragmentation and allocation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Explicit control of redundancy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Independence from local databases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Allows for: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Fragmentation Transparency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Location Transparency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Local Mapping Transparency</a:t>
            </a:r>
          </a:p>
        </p:txBody>
      </p:sp>
    </p:spTree>
    <p:extLst>
      <p:ext uri="{BB962C8B-B14F-4D97-AF65-F5344CB8AC3E}">
        <p14:creationId xmlns:p14="http://schemas.microsoft.com/office/powerpoint/2010/main" val="176579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>
                <a:latin typeface="Arial Narrow" panose="020B0606020202030204" pitchFamily="34" charset="0"/>
                <a:ea typeface="SimSun" panose="02010600030101010101" pitchFamily="2" charset="-122"/>
              </a:rPr>
              <a:t>Rules for Data Fragmentation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005457" cy="4351338"/>
          </a:xfrm>
          <a:noFill/>
          <a:ln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Arial Narrow" panose="020B0606020202030204" pitchFamily="34" charset="0"/>
                <a:ea typeface="SimSun" panose="02010600030101010101" pitchFamily="2" charset="-122"/>
              </a:rPr>
              <a:t>Three Correctness of fragmentation rules: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1. </a:t>
            </a:r>
            <a:r>
              <a:rPr lang="en-US" altLang="zh-CN" sz="2400" b="1" i="1" dirty="0">
                <a:latin typeface="Arial Narrow" panose="020B0606020202030204" pitchFamily="34" charset="0"/>
                <a:ea typeface="SimSun" panose="02010600030101010101" pitchFamily="2" charset="-122"/>
              </a:rPr>
              <a:t>Completeness</a:t>
            </a: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: If relation R decomposed into fragments R1, R2, ...  Rn, each data item that can be found in R must appear in at least one fragment.</a:t>
            </a:r>
          </a:p>
          <a:p>
            <a:pPr marL="0" indent="0">
              <a:buNone/>
            </a:pPr>
            <a:endParaRPr lang="en-US" altLang="zh-CN" sz="2400" dirty="0">
              <a:latin typeface="Arial Narrow" panose="020B060602020203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2400" b="1" i="1" dirty="0">
                <a:latin typeface="Arial Narrow" panose="020B0606020202030204" pitchFamily="34" charset="0"/>
                <a:ea typeface="SimSun" panose="02010600030101010101" pitchFamily="2" charset="-122"/>
              </a:rPr>
              <a:t>. Reconstruction</a:t>
            </a: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: Must be possible to define a relational operation that will reconstruct R from the fragments.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		-  for horizontal fragmentation: Union operation 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		-  for vertical: Join 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3. </a:t>
            </a:r>
            <a:r>
              <a:rPr lang="en-US" altLang="zh-CN" sz="2400" b="1" i="1" dirty="0" err="1">
                <a:latin typeface="Arial Narrow" panose="020B0606020202030204" pitchFamily="34" charset="0"/>
                <a:ea typeface="SimSun" panose="02010600030101010101" pitchFamily="2" charset="-122"/>
              </a:rPr>
              <a:t>Disjointness</a:t>
            </a:r>
            <a:r>
              <a:rPr lang="en-US" altLang="zh-CN" sz="2400" b="1" i="1" dirty="0">
                <a:latin typeface="Arial Narrow" panose="020B0606020202030204" pitchFamily="34" charset="0"/>
                <a:ea typeface="SimSun" panose="02010600030101010101" pitchFamily="2" charset="-122"/>
              </a:rPr>
              <a:t>:</a:t>
            </a: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 If data item di appears in fragment </a:t>
            </a:r>
            <a:r>
              <a:rPr lang="en-US" altLang="zh-CN" sz="2400" dirty="0" err="1">
                <a:latin typeface="Arial Narrow" panose="020B0606020202030204" pitchFamily="34" charset="0"/>
                <a:ea typeface="SimSun" panose="02010600030101010101" pitchFamily="2" charset="-122"/>
              </a:rPr>
              <a:t>Ri</a:t>
            </a: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, then should not appear in any other fragment. 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		- Exception: vertical fragmentation.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		- For horizontal fragmentation, data item is a tuple.</a:t>
            </a:r>
          </a:p>
          <a:p>
            <a:pPr marL="0" indent="0">
              <a:buNone/>
            </a:pPr>
            <a:r>
              <a:rPr lang="en-US" altLang="zh-CN" sz="2400" dirty="0">
                <a:latin typeface="Arial Narrow" panose="020B0606020202030204" pitchFamily="34" charset="0"/>
                <a:ea typeface="SimSun" panose="02010600030101010101" pitchFamily="2" charset="-122"/>
              </a:rPr>
              <a:t>		- For vertical fragmentation, data item is an attribute.</a:t>
            </a:r>
          </a:p>
          <a:p>
            <a:pPr marL="0" indent="0">
              <a:buNone/>
            </a:pPr>
            <a:endParaRPr lang="en-US" altLang="zh-CN" sz="2400" dirty="0">
              <a:latin typeface="Arial Narrow" panose="020B060602020203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102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>
                <a:latin typeface="Arial Narrow" panose="020B0606020202030204" pitchFamily="34" charset="0"/>
                <a:ea typeface="SimSun" panose="02010600030101010101" pitchFamily="2" charset="-122"/>
              </a:rPr>
              <a:t>Types of Data Fragmentation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927225" y="19812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927225" y="39624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962401" y="1752601"/>
            <a:ext cx="327025" cy="127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4495801" y="1752601"/>
            <a:ext cx="327025" cy="127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006976" y="1752601"/>
            <a:ext cx="327025" cy="127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410201" y="1752601"/>
            <a:ext cx="327025" cy="127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4289425" y="3581401"/>
            <a:ext cx="1447800" cy="244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4289425" y="4876801"/>
            <a:ext cx="1447800" cy="182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4289425" y="4495801"/>
            <a:ext cx="1447800" cy="182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4289425" y="4038601"/>
            <a:ext cx="1447800" cy="244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3505200" y="2362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3505200" y="420687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2117726" y="3032125"/>
            <a:ext cx="185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 Narrow" panose="020B0606020202030204" pitchFamily="34" charset="0"/>
                <a:ea typeface="SimSun" panose="02010600030101010101" pitchFamily="2" charset="-122"/>
              </a:rPr>
              <a:t>Vertical Fragmentation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109789" y="5059363"/>
            <a:ext cx="204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Arial Narrow" panose="020B0606020202030204" pitchFamily="34" charset="0"/>
                <a:ea typeface="SimSun" panose="02010600030101010101" pitchFamily="2" charset="-122"/>
              </a:rPr>
              <a:t>Horizontal Fragmentation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6172200" y="1752600"/>
            <a:ext cx="40386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Vertical Fragmentation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Projection on relation (subset of attributes)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Reconstruction by join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Updates require no tuple migration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Horizontal Fragmentation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Selection on relation (subset of tuples)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Reconstruction by union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Updates may requires tuple migration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Mixed Fragmentation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>
                <a:latin typeface="Arial Narrow" panose="020B0606020202030204" pitchFamily="34" charset="0"/>
                <a:ea typeface="SimSun" panose="02010600030101010101" pitchFamily="2" charset="-122"/>
              </a:rPr>
              <a:t>A fragment is a Select-Project query on relation. </a:t>
            </a:r>
          </a:p>
        </p:txBody>
      </p:sp>
    </p:spTree>
    <p:extLst>
      <p:ext uri="{BB962C8B-B14F-4D97-AF65-F5344CB8AC3E}">
        <p14:creationId xmlns:p14="http://schemas.microsoft.com/office/powerpoint/2010/main" val="227403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23" y="785812"/>
            <a:ext cx="88487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9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1437"/>
            <a:ext cx="9439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82324"/>
            <a:ext cx="10515600" cy="1101726"/>
          </a:xfrm>
        </p:spPr>
        <p:txBody>
          <a:bodyPr/>
          <a:lstStyle/>
          <a:p>
            <a:r>
              <a:rPr lang="en-US" dirty="0"/>
              <a:t>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/>
              <a:t>Student(</a:t>
            </a:r>
            <a:r>
              <a:rPr lang="en-US" dirty="0" err="1"/>
              <a:t>reg_no</a:t>
            </a:r>
            <a:r>
              <a:rPr lang="en-US" dirty="0"/>
              <a:t>, name, gender, address, campus)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5600" y="1828800"/>
          <a:ext cx="894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STUDENT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GENDER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ADDRESS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CAMPUS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Raghu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Bengaluru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Mark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Pune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Geetha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Taj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Steve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Gautam</a:t>
                      </a:r>
                      <a:r>
                        <a:rPr lang="en-US" sz="19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Ooty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Pooja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Kanpur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176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Justin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Simla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345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Rahim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Kolkata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765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Sreejit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Ahmedabad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6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Fragmentation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Schema </a:t>
            </a:r>
          </a:p>
          <a:p>
            <a:pPr lvl="1"/>
            <a:r>
              <a:rPr lang="en-US" b="1" dirty="0"/>
              <a:t>STUDENT(</a:t>
            </a:r>
            <a:r>
              <a:rPr lang="en-US" b="1" dirty="0" err="1"/>
              <a:t>Reg_No</a:t>
            </a:r>
            <a:r>
              <a:rPr lang="en-US" b="1" dirty="0"/>
              <a:t>, Name, Gender, Address, Campus)</a:t>
            </a:r>
          </a:p>
          <a:p>
            <a:endParaRPr lang="en-US" dirty="0"/>
          </a:p>
          <a:p>
            <a:r>
              <a:rPr lang="en-US" dirty="0"/>
              <a:t>SELECT * FROM Student WHERE campus = ‘Chennai’;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5600" y="3784600"/>
          <a:ext cx="8940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STUDENT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GENDER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ADDRESS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CAMPUS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Raghu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Bengaluru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Gautam</a:t>
                      </a:r>
                      <a:r>
                        <a:rPr lang="en-US" sz="19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Ooty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765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Sreejit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Ahmedabad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4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number of autonomous processing elements (not necessarily homogeneous) that are interconnected by a computer network and that cooperate in performing their assigned tasks.</a:t>
            </a:r>
          </a:p>
          <a:p>
            <a:r>
              <a:rPr lang="en-US" dirty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6094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Fragmentation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Schema </a:t>
            </a:r>
          </a:p>
          <a:p>
            <a:pPr lvl="1"/>
            <a:r>
              <a:rPr lang="en-US" b="1" dirty="0"/>
              <a:t>STUDENT(</a:t>
            </a:r>
            <a:r>
              <a:rPr lang="en-US" b="1" dirty="0" err="1"/>
              <a:t>Reg_No</a:t>
            </a:r>
            <a:r>
              <a:rPr lang="en-US" b="1" dirty="0"/>
              <a:t>, Name, Gender, Address, Campus)</a:t>
            </a:r>
          </a:p>
          <a:p>
            <a:endParaRPr lang="en-US" dirty="0"/>
          </a:p>
          <a:p>
            <a:r>
              <a:rPr lang="en-US" dirty="0"/>
              <a:t>SELECT * FROM Student WHERE campus = ‘Mumbai’;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25600" y="3784600"/>
          <a:ext cx="8940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STUDENT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GENDER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ADDRESS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CAMPUS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Mark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Pune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Geetha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176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Justin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Simla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2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Fragmentation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Schema </a:t>
            </a:r>
          </a:p>
          <a:p>
            <a:pPr lvl="1"/>
            <a:r>
              <a:rPr lang="en-US" b="1" dirty="0"/>
              <a:t>STUDENT(</a:t>
            </a:r>
            <a:r>
              <a:rPr lang="en-US" b="1" dirty="0" err="1"/>
              <a:t>Reg_No</a:t>
            </a:r>
            <a:r>
              <a:rPr lang="en-US" b="1" dirty="0"/>
              <a:t>, Name, Gender, Address, Campus)</a:t>
            </a:r>
          </a:p>
          <a:p>
            <a:endParaRPr lang="en-US" dirty="0"/>
          </a:p>
          <a:p>
            <a:r>
              <a:rPr lang="en-US" dirty="0"/>
              <a:t>SELECT * FROM Student WHERE campus = ‘Delhi’;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25600" y="3850640"/>
          <a:ext cx="894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STUDENT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GENDER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ADDRESS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CAMPUS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Steve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205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Pooja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Kanpur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Fragmentation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Schema </a:t>
            </a:r>
          </a:p>
          <a:p>
            <a:pPr lvl="1"/>
            <a:r>
              <a:rPr lang="en-US" b="1" dirty="0"/>
              <a:t>STUDENT(</a:t>
            </a:r>
            <a:r>
              <a:rPr lang="en-US" b="1" dirty="0" err="1"/>
              <a:t>Reg_No</a:t>
            </a:r>
            <a:r>
              <a:rPr lang="en-US" b="1" dirty="0"/>
              <a:t>, Name, Gender, Address, Campus)</a:t>
            </a:r>
          </a:p>
          <a:p>
            <a:endParaRPr lang="en-US" dirty="0"/>
          </a:p>
          <a:p>
            <a:r>
              <a:rPr lang="en-US" dirty="0"/>
              <a:t>SELECT * FROM Student WHERE campus = ‘Hyderabad’;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25600" y="3810000"/>
          <a:ext cx="8940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STUDENT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GENDER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ADDRESS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CAMPUS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Taj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345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Rahim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Kolkata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two types of horizontal fragmentation</a:t>
            </a:r>
          </a:p>
          <a:p>
            <a:pPr lvl="1"/>
            <a:r>
              <a:rPr lang="en-US" dirty="0"/>
              <a:t>Primary horizontal fragmentation</a:t>
            </a:r>
          </a:p>
          <a:p>
            <a:pPr lvl="1"/>
            <a:r>
              <a:rPr lang="en-US" dirty="0"/>
              <a:t>Derived horizontal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95185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It is about fragmenting </a:t>
            </a:r>
            <a:r>
              <a:rPr lang="en-US" b="1" dirty="0">
                <a:solidFill>
                  <a:srgbClr val="FF0000"/>
                </a:solidFill>
              </a:rPr>
              <a:t>single table</a:t>
            </a:r>
            <a:r>
              <a:rPr lang="en-US" dirty="0"/>
              <a:t> horizontally with </a:t>
            </a:r>
            <a:r>
              <a:rPr lang="en-US" dirty="0">
                <a:solidFill>
                  <a:srgbClr val="00B050"/>
                </a:solidFill>
              </a:rPr>
              <a:t>set of simple conditions</a:t>
            </a:r>
            <a:r>
              <a:rPr lang="en-US" dirty="0"/>
              <a:t>. </a:t>
            </a:r>
          </a:p>
          <a:p>
            <a:r>
              <a:rPr lang="en-US" dirty="0"/>
              <a:t>What do we require?</a:t>
            </a:r>
          </a:p>
          <a:p>
            <a:pPr lvl="1"/>
            <a:r>
              <a:rPr lang="en-US" dirty="0"/>
              <a:t>The procedure to find the </a:t>
            </a:r>
            <a:r>
              <a:rPr lang="en-US" dirty="0">
                <a:solidFill>
                  <a:srgbClr val="00B050"/>
                </a:solidFill>
              </a:rPr>
              <a:t>simple conditions </a:t>
            </a:r>
            <a:r>
              <a:rPr lang="en-US" dirty="0"/>
              <a:t>that are required to fragment the table.</a:t>
            </a:r>
          </a:p>
          <a:p>
            <a:r>
              <a:rPr lang="en-US" dirty="0"/>
              <a:t>How to find the simple conditions?</a:t>
            </a:r>
          </a:p>
          <a:p>
            <a:pPr lvl="1"/>
            <a:r>
              <a:rPr lang="en-US" dirty="0"/>
              <a:t>Simple predicates</a:t>
            </a:r>
          </a:p>
          <a:p>
            <a:pPr lvl="1"/>
            <a:r>
              <a:rPr lang="en-US" dirty="0"/>
              <a:t>Min-term predicates</a:t>
            </a:r>
          </a:p>
        </p:txBody>
      </p:sp>
    </p:spTree>
    <p:extLst>
      <p:ext uri="{BB962C8B-B14F-4D97-AF65-F5344CB8AC3E}">
        <p14:creationId xmlns:p14="http://schemas.microsoft.com/office/powerpoint/2010/main" val="3440680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relation R with set of n attributes, a simple predicate p is a condition of the form as follows;</a:t>
            </a:r>
          </a:p>
          <a:p>
            <a:pPr algn="ctr">
              <a:buNone/>
            </a:pPr>
            <a:r>
              <a:rPr lang="en-US" dirty="0" err="1">
                <a:solidFill>
                  <a:srgbClr val="00B050"/>
                </a:solidFill>
              </a:rPr>
              <a:t>attribute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comparison-operator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value</a:t>
            </a:r>
          </a:p>
          <a:p>
            <a:r>
              <a:rPr lang="en-US" dirty="0"/>
              <a:t>Here,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Attribute</a:t>
            </a:r>
            <a:r>
              <a:rPr lang="en-US" dirty="0"/>
              <a:t> is any attribute of the relation 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Comparison operator</a:t>
            </a:r>
            <a:r>
              <a:rPr lang="en-US" dirty="0"/>
              <a:t> can be one of =,&lt;, ≤, &gt;, ≥, ≠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Value</a:t>
            </a:r>
            <a:r>
              <a:rPr lang="en-US" dirty="0"/>
              <a:t> is the permitted value for the domain of that attribute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REG_NO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119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GENDER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‘M’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7647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of simple predicates</a:t>
            </a:r>
          </a:p>
          <a:p>
            <a:pPr lvl="1"/>
            <a:r>
              <a:rPr lang="en-US" dirty="0"/>
              <a:t>A relation usually fragmented using multiple simple predicates collectively.</a:t>
            </a:r>
          </a:p>
          <a:p>
            <a:pPr lvl="1"/>
            <a:r>
              <a:rPr lang="en-US" dirty="0"/>
              <a:t> Example:</a:t>
            </a:r>
          </a:p>
          <a:p>
            <a:pPr lvl="2"/>
            <a:r>
              <a:rPr lang="en-US" dirty="0"/>
              <a:t>Employee(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 Department, Office)</a:t>
            </a:r>
          </a:p>
          <a:p>
            <a:pPr lvl="2"/>
            <a:r>
              <a:rPr lang="en-US" dirty="0"/>
              <a:t>P = {office = ‘Chennai’, department = ‘Design’}</a:t>
            </a:r>
          </a:p>
        </p:txBody>
      </p:sp>
    </p:spTree>
    <p:extLst>
      <p:ext uri="{BB962C8B-B14F-4D97-AF65-F5344CB8AC3E}">
        <p14:creationId xmlns:p14="http://schemas.microsoft.com/office/powerpoint/2010/main" val="2924685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Desirable properties of simple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 of simple predicates should be </a:t>
            </a:r>
            <a:r>
              <a:rPr lang="en-US" b="1" dirty="0">
                <a:solidFill>
                  <a:srgbClr val="00B050"/>
                </a:solidFill>
              </a:rPr>
              <a:t>complete and minimal</a:t>
            </a:r>
            <a:r>
              <a:rPr lang="en-US" dirty="0"/>
              <a:t>.</a:t>
            </a:r>
          </a:p>
          <a:p>
            <a:r>
              <a:rPr lang="en-US" dirty="0"/>
              <a:t>Complete </a:t>
            </a:r>
          </a:p>
          <a:p>
            <a:pPr lvl="1"/>
            <a:r>
              <a:rPr lang="en-US" dirty="0"/>
              <a:t>not missing any data and equal probability of access by every application.</a:t>
            </a:r>
          </a:p>
          <a:p>
            <a:r>
              <a:rPr lang="en-US" dirty="0"/>
              <a:t>Minimal </a:t>
            </a:r>
          </a:p>
          <a:p>
            <a:pPr lvl="1"/>
            <a:r>
              <a:rPr lang="en-US" dirty="0"/>
              <a:t>If all the predicates of a set P are relevant,  then P is minimal. That is, there should be at least one application that accesses fragments f1 and f2 differently.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07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Min-term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use simple predicates for fragmentation directly?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What is min-term predicate?</a:t>
            </a:r>
          </a:p>
          <a:p>
            <a:pPr lvl="1"/>
            <a:r>
              <a:rPr lang="en-US" dirty="0"/>
              <a:t>It is a conjunction of  different simple predicates either in its regular form or in negated form to define a fragment.</a:t>
            </a:r>
          </a:p>
          <a:p>
            <a:r>
              <a:rPr lang="en-US" dirty="0"/>
              <a:t>Formal definition (</a:t>
            </a:r>
            <a:r>
              <a:rPr lang="en-US" sz="1867" dirty="0"/>
              <a:t>from Principles of Distributed Database Systems by M. Tamer </a:t>
            </a:r>
            <a:r>
              <a:rPr lang="en-US" sz="1867" dirty="0" err="1"/>
              <a:t>Özsu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 define </a:t>
            </a:r>
            <a:r>
              <a:rPr lang="en-US" i="1" dirty="0"/>
              <a:t>M </a:t>
            </a:r>
            <a:r>
              <a:rPr lang="en-US" dirty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None/>
            </a:pPr>
            <a:r>
              <a:rPr lang="en-US" i="1" dirty="0"/>
              <a:t>			M </a:t>
            </a:r>
            <a:r>
              <a:rPr lang="en-US" dirty="0"/>
              <a:t>= { </a:t>
            </a:r>
            <a:r>
              <a:rPr lang="en-US" i="1" dirty="0"/>
              <a:t>m</a:t>
            </a:r>
            <a:r>
              <a:rPr lang="en-US" i="1" baseline="-25000" dirty="0"/>
              <a:t>i </a:t>
            </a:r>
            <a:r>
              <a:rPr lang="en-US" dirty="0"/>
              <a:t>|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=  </a:t>
            </a:r>
            <a:r>
              <a:rPr lang="en-US" sz="5333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/>
              <a:t>p</a:t>
            </a:r>
            <a:r>
              <a:rPr lang="en-US" i="1" baseline="-50000" dirty="0" err="1"/>
              <a:t>j</a:t>
            </a:r>
            <a:r>
              <a:rPr lang="en-US" baseline="-25000" dirty="0" err="1">
                <a:latin typeface="Symbol" charset="0"/>
                <a:sym typeface="Symbol"/>
              </a:rPr>
              <a:t></a:t>
            </a:r>
            <a:r>
              <a:rPr lang="en-US" i="1" baseline="-25000" dirty="0" err="1"/>
              <a:t>Pr</a:t>
            </a:r>
            <a:r>
              <a:rPr lang="en-US" dirty="0">
                <a:latin typeface="Symbol" charset="0"/>
              </a:rPr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68950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Min-term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m1: office = ‘Chennai’ </a:t>
            </a:r>
            <a:r>
              <a:rPr lang="en-US" sz="3733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department = ‘Design’</a:t>
            </a:r>
          </a:p>
          <a:p>
            <a:pPr>
              <a:buNone/>
            </a:pPr>
            <a:r>
              <a:rPr lang="en-US" dirty="0"/>
              <a:t>	m2 :  office = ‘Chennai’ </a:t>
            </a:r>
            <a:r>
              <a:rPr lang="en-US" sz="3733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¬ (department = ‘Design’)</a:t>
            </a:r>
          </a:p>
          <a:p>
            <a:pPr>
              <a:buNone/>
            </a:pPr>
            <a:r>
              <a:rPr lang="en-US" dirty="0"/>
              <a:t>	m3 :  ¬ (office = ‘Chennai’) </a:t>
            </a:r>
            <a:r>
              <a:rPr lang="en-US" sz="3733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department = ‘Design’</a:t>
            </a:r>
          </a:p>
          <a:p>
            <a:pPr>
              <a:buNone/>
            </a:pPr>
            <a:r>
              <a:rPr lang="en-US" dirty="0"/>
              <a:t>	m4 :  ¬ (office = ‘Chennai’) </a:t>
            </a:r>
            <a:r>
              <a:rPr lang="en-US" sz="3733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¬ (department = ‘Design’)</a:t>
            </a:r>
          </a:p>
          <a:p>
            <a:endParaRPr lang="en-US" dirty="0"/>
          </a:p>
          <a:p>
            <a:r>
              <a:rPr lang="en-US" dirty="0"/>
              <a:t>Are these min-term fragments ends up in a valid fragmentation?</a:t>
            </a:r>
          </a:p>
        </p:txBody>
      </p:sp>
    </p:spTree>
    <p:extLst>
      <p:ext uri="{BB962C8B-B14F-4D97-AF65-F5344CB8AC3E}">
        <p14:creationId xmlns:p14="http://schemas.microsoft.com/office/powerpoint/2010/main" val="28901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464" y="152401"/>
            <a:ext cx="8669337" cy="11255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229600" cy="44196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  <p:extLst>
      <p:ext uri="{BB962C8B-B14F-4D97-AF65-F5344CB8AC3E}">
        <p14:creationId xmlns:p14="http://schemas.microsoft.com/office/powerpoint/2010/main" val="3823909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</a:t>
            </a:r>
            <a:r>
              <a:rPr lang="en-US" dirty="0" err="1"/>
              <a:t>tuples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</a:t>
            </a:r>
          </a:p>
        </p:txBody>
      </p:sp>
    </p:spTree>
    <p:extLst>
      <p:ext uri="{BB962C8B-B14F-4D97-AF65-F5344CB8AC3E}">
        <p14:creationId xmlns:p14="http://schemas.microsoft.com/office/powerpoint/2010/main" val="958965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horizontal fragmentation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625600" y="2240280"/>
          <a:ext cx="9144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EMP_ID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OFFICE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Kesav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Design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Ragul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Design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1422400" y="3962400"/>
            <a:ext cx="955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rgbClr val="FFFF00"/>
                </a:solidFill>
              </a:rPr>
              <a:t>The SQL query to fragment using min-term predicate m1</a:t>
            </a:r>
          </a:p>
          <a:p>
            <a:pPr algn="ctr"/>
            <a:endParaRPr lang="en-US" sz="2667" dirty="0">
              <a:solidFill>
                <a:srgbClr val="FFFF00"/>
              </a:solidFill>
            </a:endParaRPr>
          </a:p>
          <a:p>
            <a:pPr algn="ctr"/>
            <a:r>
              <a:rPr lang="en-US" sz="2667" dirty="0"/>
              <a:t>SELECT * FROM Employee WHERE office = ‘Chennai’ AND department = ‘Design’;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1106" y="1447802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Fragment F1 derived using min-term predicate m1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 (office = ‘Chennai’) </a:t>
            </a:r>
            <a:r>
              <a:rPr lang="en-US" sz="2400" b="1" dirty="0">
                <a:solidFill>
                  <a:srgbClr val="00B050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400" b="1" dirty="0">
                <a:solidFill>
                  <a:srgbClr val="00B050"/>
                </a:solidFill>
              </a:rPr>
              <a:t> (department = ‘Design’)</a:t>
            </a:r>
          </a:p>
        </p:txBody>
      </p:sp>
    </p:spTree>
    <p:extLst>
      <p:ext uri="{BB962C8B-B14F-4D97-AF65-F5344CB8AC3E}">
        <p14:creationId xmlns:p14="http://schemas.microsoft.com/office/powerpoint/2010/main" val="2416342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horizontal fragmentation - Example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625600" y="2286000"/>
          <a:ext cx="89408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EMP_ID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OFFICE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Jeevan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Finance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John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Production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422400" y="3962400"/>
            <a:ext cx="955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rgbClr val="FFFF00"/>
                </a:solidFill>
              </a:rPr>
              <a:t>The SQL query to fragment using min-term predicate m2</a:t>
            </a:r>
          </a:p>
          <a:p>
            <a:pPr algn="ctr"/>
            <a:endParaRPr lang="en-US" sz="2667" dirty="0">
              <a:solidFill>
                <a:srgbClr val="FFFF00"/>
              </a:solidFill>
            </a:endParaRPr>
          </a:p>
          <a:p>
            <a:pPr algn="ctr"/>
            <a:r>
              <a:rPr lang="en-US" sz="2667" dirty="0"/>
              <a:t>SELECT * FROM Employee WHERE office = ‘Chennai’ AND department &lt;&gt; ‘Design’;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1858" y="1447802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Fragment F2 derived using min-term predicate m2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 (office = ‘Chennai’) </a:t>
            </a:r>
            <a:r>
              <a:rPr lang="en-US" sz="2400" b="1" dirty="0">
                <a:solidFill>
                  <a:srgbClr val="00B050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400" b="1" dirty="0">
                <a:solidFill>
                  <a:srgbClr val="00B050"/>
                </a:solidFill>
              </a:rPr>
              <a:t> ¬ (department = ‘Design’)</a:t>
            </a:r>
          </a:p>
        </p:txBody>
      </p:sp>
    </p:spTree>
    <p:extLst>
      <p:ext uri="{BB962C8B-B14F-4D97-AF65-F5344CB8AC3E}">
        <p14:creationId xmlns:p14="http://schemas.microsoft.com/office/powerpoint/2010/main" val="3009892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horizontal fragmentation - Example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625600" y="2286000"/>
          <a:ext cx="89408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EMP_ID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OFFICE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Stella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Design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Sanjeev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Design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1422400" y="3962400"/>
            <a:ext cx="955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rgbClr val="FFFF00"/>
                </a:solidFill>
              </a:rPr>
              <a:t>The SQL query to fragment using min-term predicate m3</a:t>
            </a:r>
          </a:p>
          <a:p>
            <a:pPr algn="ctr"/>
            <a:endParaRPr lang="en-US" sz="2667" dirty="0">
              <a:solidFill>
                <a:srgbClr val="FFFF00"/>
              </a:solidFill>
            </a:endParaRPr>
          </a:p>
          <a:p>
            <a:pPr algn="ctr"/>
            <a:r>
              <a:rPr lang="en-US" sz="2667" dirty="0"/>
              <a:t>SELECT * FROM Employee WHERE office &lt;&gt; ‘Chennai’ AND department = ‘Design’;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3620" y="1447802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Fragment F3 derived using min-term predicate m3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¬ (office = ‘Chennai’) </a:t>
            </a:r>
            <a:r>
              <a:rPr lang="en-US" sz="2400" b="1" dirty="0">
                <a:solidFill>
                  <a:srgbClr val="00B050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400" b="1" dirty="0">
                <a:solidFill>
                  <a:srgbClr val="00B050"/>
                </a:solidFill>
              </a:rPr>
              <a:t>  (department = ‘Design’)</a:t>
            </a:r>
          </a:p>
        </p:txBody>
      </p:sp>
    </p:spTree>
    <p:extLst>
      <p:ext uri="{BB962C8B-B14F-4D97-AF65-F5344CB8AC3E}">
        <p14:creationId xmlns:p14="http://schemas.microsoft.com/office/powerpoint/2010/main" val="415000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horizontal fragmentation - Example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625600" y="2286000"/>
          <a:ext cx="89408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EMP_ID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OFFICE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E11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Kesav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Finance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E7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Steve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Production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83388" y="1447802"/>
            <a:ext cx="651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Fragment F4 derived using min-term predicate m4 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¬ (office = ‘Chennai’) </a:t>
            </a:r>
            <a:r>
              <a:rPr lang="en-US" sz="2400" b="1" dirty="0">
                <a:solidFill>
                  <a:srgbClr val="00B050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400" b="1" dirty="0">
                <a:solidFill>
                  <a:srgbClr val="00B050"/>
                </a:solidFill>
              </a:rPr>
              <a:t> ¬ (department = ‘Design’)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22400" y="3962400"/>
            <a:ext cx="955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rgbClr val="FFFF00"/>
                </a:solidFill>
              </a:rPr>
              <a:t>The SQL query to fragment using min-term predicate m4</a:t>
            </a:r>
          </a:p>
          <a:p>
            <a:pPr algn="ctr"/>
            <a:endParaRPr lang="en-US" sz="2667" dirty="0">
              <a:solidFill>
                <a:srgbClr val="FFFF00"/>
              </a:solidFill>
            </a:endParaRPr>
          </a:p>
          <a:p>
            <a:pPr algn="ctr"/>
            <a:r>
              <a:rPr lang="en-US" sz="2667" dirty="0"/>
              <a:t>SELECT * FROM Employee WHERE office &lt;&gt; ‘Chennai’ AND department &lt;&gt; ‘Design’;</a:t>
            </a:r>
          </a:p>
        </p:txBody>
      </p:sp>
    </p:spTree>
    <p:extLst>
      <p:ext uri="{BB962C8B-B14F-4D97-AF65-F5344CB8AC3E}">
        <p14:creationId xmlns:p14="http://schemas.microsoft.com/office/powerpoint/2010/main" val="930909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600" y="1701800"/>
            <a:ext cx="9144000" cy="1625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Derived horizontal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99402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horizontal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process of creating horizontal fragments of a table in question based on the already created horizontal fragments of another relation (for example, base table) is called Derived Horizontal Fragmentation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3530600"/>
            <a:ext cx="233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5562600"/>
            <a:ext cx="233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Grade_Detail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4724400" y="4851400"/>
            <a:ext cx="1422400" cy="211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9601" y="454660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8224" y="354615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Owner(L)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2499" y="557815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Member(L)</a:t>
            </a:r>
          </a:p>
        </p:txBody>
      </p:sp>
    </p:spTree>
    <p:extLst>
      <p:ext uri="{BB962C8B-B14F-4D97-AF65-F5344CB8AC3E}">
        <p14:creationId xmlns:p14="http://schemas.microsoft.com/office/powerpoint/2010/main" val="2656971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Semi-join is a join operation that results in a structure and records of one table that match with the records of other table.</a:t>
            </a:r>
          </a:p>
          <a:p>
            <a:endParaRPr lang="en-US" dirty="0"/>
          </a:p>
          <a:p>
            <a:r>
              <a:rPr lang="en-US" dirty="0"/>
              <a:t>R(a1, a2, a3)	S(b1, b2, a1)</a:t>
            </a:r>
          </a:p>
          <a:p>
            <a:r>
              <a:rPr lang="en-US" dirty="0"/>
              <a:t>S ⋉ R = S(b1, b2, a1)</a:t>
            </a:r>
          </a:p>
          <a:p>
            <a:r>
              <a:rPr lang="en-US" dirty="0"/>
              <a:t>Records of S will be those that have same a1 values in both R and S.</a:t>
            </a:r>
          </a:p>
        </p:txBody>
      </p:sp>
    </p:spTree>
    <p:extLst>
      <p:ext uri="{BB962C8B-B14F-4D97-AF65-F5344CB8AC3E}">
        <p14:creationId xmlns:p14="http://schemas.microsoft.com/office/powerpoint/2010/main" val="3359087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897"/>
            <a:ext cx="10515600" cy="6356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06527"/>
              </p:ext>
            </p:extLst>
          </p:nvPr>
        </p:nvGraphicFramePr>
        <p:xfrm>
          <a:off x="5740400" y="3667760"/>
          <a:ext cx="4775199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47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GRADE_DETAIL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SUBJECT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GRADE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DBMS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DBMS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DBMS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47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1600" y="1000760"/>
          <a:ext cx="8026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STUDENT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NAME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GENDER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ADDRESS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CAMPUS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Raghu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Bengaluru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Mark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Pune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Geetha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Chennai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 err="1"/>
                        <a:t>Taj</a:t>
                      </a:r>
                      <a:endParaRPr lang="en-US" sz="19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Hyderabad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Steve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Mumbai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Delhi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9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assume that the </a:t>
            </a:r>
            <a:r>
              <a:rPr lang="en-US" dirty="0">
                <a:solidFill>
                  <a:srgbClr val="FF0000"/>
                </a:solidFill>
              </a:rPr>
              <a:t>owner relation</a:t>
            </a:r>
            <a:r>
              <a:rPr lang="en-US" dirty="0"/>
              <a:t> STUDENT is </a:t>
            </a:r>
            <a:r>
              <a:rPr lang="en-US" dirty="0" err="1"/>
              <a:t>horizotanlly</a:t>
            </a:r>
            <a:r>
              <a:rPr lang="en-US" dirty="0"/>
              <a:t> fragmented as follows;</a:t>
            </a:r>
          </a:p>
          <a:p>
            <a:pPr>
              <a:buFont typeface="Symbol" pitchFamily="18" charset="2"/>
              <a:buNone/>
            </a:pPr>
            <a:r>
              <a:rPr lang="de-DE" dirty="0"/>
              <a:t>		STUDENT</a:t>
            </a:r>
            <a:r>
              <a:rPr lang="de-DE" baseline="-25000" dirty="0"/>
              <a:t>1</a:t>
            </a:r>
            <a:r>
              <a:rPr lang="de-DE" dirty="0"/>
              <a:t> = </a:t>
            </a:r>
            <a:r>
              <a:rPr lang="de-AT" sz="4800" dirty="0">
                <a:latin typeface="Arial" charset="0"/>
                <a:sym typeface="Symbol" pitchFamily="18" charset="2"/>
              </a:rPr>
              <a:t></a:t>
            </a:r>
            <a:r>
              <a:rPr lang="de-DE" b="1" baseline="-25000" dirty="0">
                <a:sym typeface="Symbol" pitchFamily="18" charset="2"/>
              </a:rPr>
              <a:t>CAMPUS‘Chennai‘ </a:t>
            </a:r>
            <a:r>
              <a:rPr lang="de-DE" sz="3200" b="1" dirty="0"/>
              <a:t>(</a:t>
            </a:r>
            <a:r>
              <a:rPr lang="de-DE" dirty="0"/>
              <a:t>STUDENT)</a:t>
            </a:r>
          </a:p>
          <a:p>
            <a:pPr>
              <a:buFont typeface="Symbol" pitchFamily="18" charset="2"/>
              <a:buNone/>
            </a:pPr>
            <a:r>
              <a:rPr lang="de-DE" dirty="0"/>
              <a:t>		STUDENT</a:t>
            </a:r>
            <a:r>
              <a:rPr lang="de-DE" baseline="-25000" dirty="0"/>
              <a:t>2</a:t>
            </a:r>
            <a:r>
              <a:rPr lang="de-DE" dirty="0"/>
              <a:t> = </a:t>
            </a:r>
            <a:r>
              <a:rPr lang="de-AT" sz="4800" dirty="0">
                <a:latin typeface="Arial" charset="0"/>
                <a:sym typeface="Symbol" pitchFamily="18" charset="2"/>
              </a:rPr>
              <a:t></a:t>
            </a:r>
            <a:r>
              <a:rPr lang="de-DE" b="1" baseline="-25000" dirty="0">
                <a:sym typeface="Symbol" pitchFamily="18" charset="2"/>
              </a:rPr>
              <a:t>CAMPUS&gt;‘Mumbai‘ </a:t>
            </a:r>
            <a:r>
              <a:rPr lang="de-DE" sz="3200" b="1" dirty="0"/>
              <a:t>(</a:t>
            </a:r>
            <a:r>
              <a:rPr lang="de-DE" dirty="0"/>
              <a:t>STUDENT) </a:t>
            </a:r>
          </a:p>
          <a:p>
            <a:pPr>
              <a:buFont typeface="Symbol" pitchFamily="18" charset="2"/>
              <a:buNone/>
            </a:pPr>
            <a:r>
              <a:rPr lang="de-DE" dirty="0"/>
              <a:t>		STUDENT</a:t>
            </a:r>
            <a:r>
              <a:rPr lang="de-DE" baseline="-25000" dirty="0"/>
              <a:t>3</a:t>
            </a:r>
            <a:r>
              <a:rPr lang="de-DE" dirty="0"/>
              <a:t> = </a:t>
            </a:r>
            <a:r>
              <a:rPr lang="de-AT" sz="4800" dirty="0">
                <a:latin typeface="Arial" charset="0"/>
                <a:sym typeface="Symbol" pitchFamily="18" charset="2"/>
              </a:rPr>
              <a:t></a:t>
            </a:r>
            <a:r>
              <a:rPr lang="de-DE" b="1" baseline="-25000" dirty="0">
                <a:sym typeface="Symbol" pitchFamily="18" charset="2"/>
              </a:rPr>
              <a:t>CAMPUS&gt;‘Hyderabad‘ </a:t>
            </a:r>
            <a:r>
              <a:rPr lang="de-DE" sz="3200" b="1" dirty="0"/>
              <a:t>(</a:t>
            </a:r>
            <a:r>
              <a:rPr lang="de-DE" dirty="0"/>
              <a:t>STUDENT) </a:t>
            </a:r>
          </a:p>
          <a:p>
            <a:pPr>
              <a:buFont typeface="Symbol" pitchFamily="18" charset="2"/>
              <a:buNone/>
            </a:pPr>
            <a:r>
              <a:rPr lang="de-DE" dirty="0"/>
              <a:t>		STUDENT</a:t>
            </a:r>
            <a:r>
              <a:rPr lang="de-DE" baseline="-25000" dirty="0"/>
              <a:t>4</a:t>
            </a:r>
            <a:r>
              <a:rPr lang="de-DE" dirty="0"/>
              <a:t> = </a:t>
            </a:r>
            <a:r>
              <a:rPr lang="de-AT" sz="4800" dirty="0">
                <a:latin typeface="Arial" charset="0"/>
                <a:sym typeface="Symbol" pitchFamily="18" charset="2"/>
              </a:rPr>
              <a:t></a:t>
            </a:r>
            <a:r>
              <a:rPr lang="de-DE" b="1" baseline="-25000" dirty="0">
                <a:sym typeface="Symbol" pitchFamily="18" charset="2"/>
              </a:rPr>
              <a:t>CAMPUS&gt;‘Delhi‘ </a:t>
            </a:r>
            <a:r>
              <a:rPr lang="de-DE" sz="3200" b="1" dirty="0"/>
              <a:t>(</a:t>
            </a:r>
            <a:r>
              <a:rPr lang="de-DE" dirty="0"/>
              <a:t>STUDENT)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DD65-D349-E44D-99C4-5A59AECF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63"/>
            <a:ext cx="10515600" cy="1325563"/>
          </a:xfrm>
        </p:spPr>
        <p:txBody>
          <a:bodyPr/>
          <a:lstStyle/>
          <a:p>
            <a:r>
              <a:rPr lang="en-US" dirty="0"/>
              <a:t>Distributed Databases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CA89-FC5C-1546-A992-3E07D165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8767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 Bank headquarters and branches.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branch maintains data about its customers.</a:t>
            </a:r>
          </a:p>
          <a:p>
            <a:pPr lvl="1"/>
            <a:r>
              <a:rPr lang="en-US" dirty="0"/>
              <a:t>Each branch can access data from other branches.</a:t>
            </a:r>
          </a:p>
          <a:p>
            <a:pPr lvl="1"/>
            <a:r>
              <a:rPr lang="en-US" dirty="0"/>
              <a:t>Each branch can access administrative HQ data.</a:t>
            </a:r>
          </a:p>
          <a:p>
            <a:pPr lvl="1"/>
            <a:r>
              <a:rPr lang="en-US" dirty="0"/>
              <a:t>HQ can access branch data.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875DE8-CFB3-544C-A49B-2AF180BA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45" y="1849763"/>
            <a:ext cx="4480511" cy="258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031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member relation</a:t>
            </a:r>
            <a:r>
              <a:rPr lang="en-US" dirty="0"/>
              <a:t> </a:t>
            </a:r>
            <a:r>
              <a:rPr lang="en-US" dirty="0" err="1"/>
              <a:t>Grade_Detail</a:t>
            </a:r>
            <a:r>
              <a:rPr lang="en-US" dirty="0"/>
              <a:t> should also be fragmented into 4 fragments using the fragments of owner relation Student. </a:t>
            </a:r>
          </a:p>
          <a:p>
            <a:pPr>
              <a:buNone/>
            </a:pPr>
            <a:r>
              <a:rPr lang="de-DE" dirty="0"/>
              <a:t>		GD</a:t>
            </a:r>
            <a:r>
              <a:rPr lang="de-DE" baseline="-25000" dirty="0"/>
              <a:t>1</a:t>
            </a:r>
            <a:r>
              <a:rPr lang="de-DE" dirty="0"/>
              <a:t> = GRADE_DETAIL </a:t>
            </a:r>
            <a:r>
              <a:rPr lang="en-US" dirty="0"/>
              <a:t>⋉ STUDENT</a:t>
            </a:r>
            <a:r>
              <a:rPr lang="en-US" baseline="-25000" dirty="0"/>
              <a:t>1</a:t>
            </a:r>
            <a:endParaRPr lang="de-DE" baseline="-25000" dirty="0"/>
          </a:p>
          <a:p>
            <a:pPr>
              <a:buNone/>
            </a:pPr>
            <a:r>
              <a:rPr lang="de-DE" dirty="0"/>
              <a:t>		GD</a:t>
            </a:r>
            <a:r>
              <a:rPr lang="de-DE" baseline="-25000" dirty="0"/>
              <a:t>2</a:t>
            </a:r>
            <a:r>
              <a:rPr lang="de-DE" dirty="0"/>
              <a:t> = </a:t>
            </a:r>
            <a:r>
              <a:rPr lang="de-DE" dirty="0">
                <a:solidFill>
                  <a:prstClr val="black"/>
                </a:solidFill>
              </a:rPr>
              <a:t>GRADE_DETAIL </a:t>
            </a:r>
            <a:r>
              <a:rPr lang="en-US" dirty="0">
                <a:solidFill>
                  <a:prstClr val="black"/>
                </a:solidFill>
              </a:rPr>
              <a:t>⋉ STUDENT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de-DE" dirty="0"/>
          </a:p>
          <a:p>
            <a:pPr>
              <a:buNone/>
            </a:pPr>
            <a:r>
              <a:rPr lang="de-DE" dirty="0"/>
              <a:t>		GD</a:t>
            </a:r>
            <a:r>
              <a:rPr lang="de-DE" baseline="-25000" dirty="0"/>
              <a:t>3</a:t>
            </a:r>
            <a:r>
              <a:rPr lang="de-DE" dirty="0"/>
              <a:t> = </a:t>
            </a:r>
            <a:r>
              <a:rPr lang="de-DE" dirty="0">
                <a:solidFill>
                  <a:prstClr val="black"/>
                </a:solidFill>
              </a:rPr>
              <a:t>GRADE_DETAIL </a:t>
            </a:r>
            <a:r>
              <a:rPr lang="en-US" dirty="0">
                <a:solidFill>
                  <a:prstClr val="black"/>
                </a:solidFill>
              </a:rPr>
              <a:t>⋉ STUDENT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endParaRPr lang="de-DE" dirty="0"/>
          </a:p>
          <a:p>
            <a:pPr>
              <a:buNone/>
            </a:pPr>
            <a:r>
              <a:rPr lang="de-DE" dirty="0"/>
              <a:t>		GD</a:t>
            </a:r>
            <a:r>
              <a:rPr lang="de-DE" baseline="-25000" dirty="0"/>
              <a:t>4</a:t>
            </a:r>
            <a:r>
              <a:rPr lang="de-DE" dirty="0"/>
              <a:t> = </a:t>
            </a:r>
            <a:r>
              <a:rPr lang="de-DE" dirty="0">
                <a:solidFill>
                  <a:prstClr val="black"/>
                </a:solidFill>
              </a:rPr>
              <a:t>GRADE_DETAIL </a:t>
            </a:r>
            <a:r>
              <a:rPr lang="en-US" dirty="0">
                <a:solidFill>
                  <a:prstClr val="black"/>
                </a:solidFill>
              </a:rPr>
              <a:t>⋉ STUDENT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00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2800" y="1823720"/>
          <a:ext cx="47751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GD</a:t>
                      </a:r>
                      <a:r>
                        <a:rPr lang="en-US" sz="1900" baseline="-25000" dirty="0"/>
                        <a:t>1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SUBJECT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GRADE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DBMS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CG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1854200"/>
          <a:ext cx="4775199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GD</a:t>
                      </a:r>
                      <a:r>
                        <a:rPr lang="en-US" sz="1900" baseline="-250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SUBJECT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GRADE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NLP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12800" y="4841240"/>
          <a:ext cx="477519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GD</a:t>
                      </a:r>
                      <a:r>
                        <a:rPr lang="en-US" sz="1900" baseline="-250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SUBJECT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GRADE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DBMS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0" y="4841240"/>
          <a:ext cx="477519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GD</a:t>
                      </a:r>
                      <a:r>
                        <a:rPr lang="en-US" sz="1900" baseline="-250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REG_NO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SUBJECT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GRADE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231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DBMS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B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17601" y="1193801"/>
            <a:ext cx="371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GRADE_DETAIL </a:t>
            </a:r>
            <a:r>
              <a:rPr lang="en-US" sz="2400" b="1" dirty="0"/>
              <a:t>⋉</a:t>
            </a:r>
            <a:r>
              <a:rPr lang="en-US" sz="2400" dirty="0"/>
              <a:t> STUDENT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299201" y="1295401"/>
            <a:ext cx="371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GRADE_DETAIL </a:t>
            </a:r>
            <a:r>
              <a:rPr lang="en-US" sz="2400" b="1" dirty="0"/>
              <a:t>⋉</a:t>
            </a:r>
            <a:r>
              <a:rPr lang="en-US" sz="2400" dirty="0"/>
              <a:t> STUDENT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117601" y="4140201"/>
            <a:ext cx="371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GRADE_DETAIL </a:t>
            </a:r>
            <a:r>
              <a:rPr lang="en-US" sz="2400" b="1" dirty="0"/>
              <a:t>⋉</a:t>
            </a:r>
            <a:r>
              <a:rPr lang="en-US" sz="2400" dirty="0"/>
              <a:t> STUDENT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299201" y="4140201"/>
            <a:ext cx="3713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GRADE_DETAIL </a:t>
            </a:r>
            <a:r>
              <a:rPr lang="en-US" sz="2400" b="1" dirty="0"/>
              <a:t>⋉</a:t>
            </a:r>
            <a:r>
              <a:rPr lang="en-US" sz="2400" dirty="0"/>
              <a:t> STUDENT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67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schema of original relation R is split vertically (with respect to attributes) into several smaller schemas.</a:t>
            </a:r>
          </a:p>
          <a:p>
            <a:pPr lvl="1"/>
            <a:r>
              <a:rPr lang="en-US" dirty="0"/>
              <a:t>All schemas must contain a common candidate key to ensure lossless join property.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2000" y="3429000"/>
            <a:ext cx="83312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CUSTOMER(</a:t>
            </a:r>
            <a:r>
              <a:rPr lang="en-US" sz="2400" dirty="0" err="1"/>
              <a:t>Cust_ID</a:t>
            </a:r>
            <a:r>
              <a:rPr lang="en-US" sz="2400" dirty="0"/>
              <a:t>, Name, Gender, Address, DOB, Contact)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054600"/>
            <a:ext cx="55880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CUSTOMER1(</a:t>
            </a:r>
            <a:r>
              <a:rPr lang="en-US" sz="2400" dirty="0" err="1"/>
              <a:t>Cust_ID</a:t>
            </a:r>
            <a:r>
              <a:rPr lang="en-US" sz="2400" dirty="0"/>
              <a:t>, Name, Contact)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2400" y="5054600"/>
            <a:ext cx="53848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CUSTOMER(</a:t>
            </a:r>
            <a:r>
              <a:rPr lang="en-US" sz="2400" dirty="0" err="1"/>
              <a:t>Cust_ID</a:t>
            </a:r>
            <a:r>
              <a:rPr lang="en-US" sz="2400" dirty="0"/>
              <a:t>, Gender, Address, DOB)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4394200" y="3251200"/>
            <a:ext cx="508000" cy="30988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rot="16200000" flipH="1">
            <a:off x="7442200" y="3302000"/>
            <a:ext cx="508000" cy="29972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6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</p:spTree>
    <p:extLst>
      <p:ext uri="{BB962C8B-B14F-4D97-AF65-F5344CB8AC3E}">
        <p14:creationId xmlns:p14="http://schemas.microsoft.com/office/powerpoint/2010/main" val="37651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2397" y="340532"/>
            <a:ext cx="8643938" cy="1134070"/>
          </a:xfrm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734050" y="2658532"/>
            <a:ext cx="0" cy="831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457701" y="4633382"/>
            <a:ext cx="647700" cy="679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4013201" y="3287182"/>
            <a:ext cx="863600" cy="230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6864350" y="3109382"/>
            <a:ext cx="4572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394450" y="4633382"/>
            <a:ext cx="596900" cy="704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6838950" y="3433232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901950" y="3039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168900" y="2048931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921500" y="248708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8064500" y="2190750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426200" y="5302333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759200" y="5325532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8950873" y="1902882"/>
            <a:ext cx="485775" cy="542925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8855623" y="2004482"/>
            <a:ext cx="485775" cy="542925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8779423" y="2137832"/>
            <a:ext cx="485775" cy="542925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3505200" y="3109382"/>
            <a:ext cx="4419600" cy="1619250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771653" y="3947582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00092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6019800" y="2841626"/>
            <a:ext cx="57150" cy="663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800600" y="4648201"/>
            <a:ext cx="68580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4356100" y="3470275"/>
            <a:ext cx="596900" cy="158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7207250" y="3200401"/>
            <a:ext cx="641350" cy="422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6705601" y="4648200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829050" y="5775325"/>
            <a:ext cx="317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810000" y="2905126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7181850" y="3616326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959350" y="3603625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3244850" y="323714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511800" y="22320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264400" y="267017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8407400" y="2587625"/>
            <a:ext cx="711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6769100" y="55467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4102100" y="5508625"/>
            <a:ext cx="1130300" cy="5969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486" tIns="44449" rIns="90486" bIns="44449" anchor="ctr"/>
          <a:lstStyle/>
          <a:p>
            <a:pPr algn="ctr"/>
            <a:r>
              <a:rPr lang="en-US" sz="1969" b="1" dirty="0"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3552826" y="2359025"/>
            <a:ext cx="485775" cy="542925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8608219" y="5572126"/>
            <a:ext cx="485775" cy="542925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9197507" y="2206626"/>
            <a:ext cx="485775" cy="542925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9083207" y="2320926"/>
            <a:ext cx="485775" cy="542925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7906544" y="58451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266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3114675" y="5400676"/>
            <a:ext cx="485775" cy="542925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3267076" y="5553075"/>
            <a:ext cx="485775" cy="542925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3419475" y="5705475"/>
            <a:ext cx="485775" cy="542925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66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3810000" y="3124200"/>
            <a:ext cx="4419600" cy="1619250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266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076454" y="3810000"/>
            <a:ext cx="2047032" cy="69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algn="ctr"/>
            <a:r>
              <a:rPr lang="en-US" sz="1969" b="1" dirty="0">
                <a:latin typeface="Book Antiqua"/>
              </a:rPr>
              <a:t>Communication</a:t>
            </a:r>
          </a:p>
          <a:p>
            <a:pPr algn="ctr"/>
            <a:r>
              <a:rPr lang="en-US" sz="1969" b="1" dirty="0">
                <a:latin typeface="Book Antiqua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30948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2E38-8352-0F45-8EA5-AF370C13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1830-4005-C045-A6DA-C2BABF4F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r>
              <a:rPr lang="en-US" dirty="0"/>
              <a:t>End users of the DDBS should </a:t>
            </a:r>
            <a:br>
              <a:rPr lang="en-US" dirty="0"/>
            </a:br>
            <a:r>
              <a:rPr lang="en-US" u="sng" dirty="0"/>
              <a:t>not</a:t>
            </a:r>
            <a:r>
              <a:rPr lang="en-US" dirty="0"/>
              <a:t> be concerned about the </a:t>
            </a:r>
            <a:br>
              <a:rPr lang="en-US" dirty="0"/>
            </a:br>
            <a:r>
              <a:rPr lang="en-US" dirty="0"/>
              <a:t>distributed nature of the system.</a:t>
            </a:r>
          </a:p>
          <a:p>
            <a:pPr lvl="4"/>
            <a:endParaRPr lang="en-US" dirty="0"/>
          </a:p>
          <a:p>
            <a:r>
              <a:rPr lang="en-US" dirty="0"/>
              <a:t>End users of the DDBS should </a:t>
            </a:r>
            <a:r>
              <a:rPr lang="en-US" u="sng" dirty="0"/>
              <a:t>not</a:t>
            </a:r>
            <a:r>
              <a:rPr lang="en-US" dirty="0"/>
              <a:t> know </a:t>
            </a:r>
            <a:br>
              <a:rPr lang="en-US" dirty="0"/>
            </a:br>
            <a:r>
              <a:rPr lang="en-US" dirty="0"/>
              <a:t>if the data they are accessing is stored locally </a:t>
            </a:r>
            <a:br>
              <a:rPr lang="en-US" dirty="0"/>
            </a:br>
            <a:r>
              <a:rPr lang="en-US" dirty="0"/>
              <a:t>or remotely at a different geographic location.</a:t>
            </a:r>
          </a:p>
          <a:p>
            <a:pPr lvl="5"/>
            <a:endParaRPr lang="en-US" dirty="0"/>
          </a:p>
          <a:p>
            <a:r>
              <a:rPr lang="en-US" dirty="0"/>
              <a:t>End users can use the DDBS in the </a:t>
            </a:r>
            <a:r>
              <a:rPr lang="en-US" u="sng" dirty="0"/>
              <a:t>same way</a:t>
            </a:r>
            <a:r>
              <a:rPr lang="en-US" dirty="0"/>
              <a:t> as if the data were not distributed.</a:t>
            </a:r>
          </a:p>
        </p:txBody>
      </p:sp>
    </p:spTree>
    <p:extLst>
      <p:ext uri="{BB962C8B-B14F-4D97-AF65-F5344CB8AC3E}">
        <p14:creationId xmlns:p14="http://schemas.microsoft.com/office/powerpoint/2010/main" val="339083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2354</Words>
  <Application>Microsoft Office PowerPoint</Application>
  <PresentationFormat>Widescreen</PresentationFormat>
  <Paragraphs>589</Paragraphs>
  <Slides>52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ＭＳ Ｐゴシック</vt:lpstr>
      <vt:lpstr>SimSun</vt:lpstr>
      <vt:lpstr>Arial</vt:lpstr>
      <vt:lpstr>Arial Narrow</vt:lpstr>
      <vt:lpstr>Book Antiqua</vt:lpstr>
      <vt:lpstr>Calibri</vt:lpstr>
      <vt:lpstr>Calibri Light</vt:lpstr>
      <vt:lpstr>Monotype Sorts</vt:lpstr>
      <vt:lpstr>Symbol</vt:lpstr>
      <vt:lpstr>Times New Roman</vt:lpstr>
      <vt:lpstr>Wingdings</vt:lpstr>
      <vt:lpstr>Office Theme</vt:lpstr>
      <vt:lpstr>Distributed Databases</vt:lpstr>
      <vt:lpstr>Motivation</vt:lpstr>
      <vt:lpstr>Distributed Computing</vt:lpstr>
      <vt:lpstr>What is a Distributed Database System?</vt:lpstr>
      <vt:lpstr>Distributed Databases, cont’d</vt:lpstr>
      <vt:lpstr>What is not a DDBS?</vt:lpstr>
      <vt:lpstr>Centralized DBMS on a Network</vt:lpstr>
      <vt:lpstr>Distributed DBMS Environment</vt:lpstr>
      <vt:lpstr>Distribution Transparency</vt:lpstr>
      <vt:lpstr>Data Delivery Alternatives</vt:lpstr>
      <vt:lpstr>Distributed DBMS Promises</vt:lpstr>
      <vt:lpstr>Types of Transparency</vt:lpstr>
      <vt:lpstr>Generic DBMS Architecture</vt:lpstr>
      <vt:lpstr>DBMS Implementation Alternatives</vt:lpstr>
      <vt:lpstr>Dimensions of the Problem</vt:lpstr>
      <vt:lpstr>Database Server</vt:lpstr>
      <vt:lpstr>Distributed Database Servers</vt:lpstr>
      <vt:lpstr>Homogeneous vs. Heterogeneous</vt:lpstr>
      <vt:lpstr>PowerPoint Presentation</vt:lpstr>
      <vt:lpstr>  Typical Heterogeneous Environment </vt:lpstr>
      <vt:lpstr>Heterogeneous Distributed  Database Scenario</vt:lpstr>
      <vt:lpstr>Fragmentation</vt:lpstr>
      <vt:lpstr>Global Relations, Fragments and Physical Images</vt:lpstr>
      <vt:lpstr>Rules for Data Fragmentation</vt:lpstr>
      <vt:lpstr>Types of Data Fragmentation</vt:lpstr>
      <vt:lpstr>PowerPoint Presentation</vt:lpstr>
      <vt:lpstr>PowerPoint Presentation</vt:lpstr>
      <vt:lpstr>Horizontal fragmentation</vt:lpstr>
      <vt:lpstr>Horizontal Fragmentation - Example</vt:lpstr>
      <vt:lpstr>Horizontal Fragmentation - Example</vt:lpstr>
      <vt:lpstr>Horizontal Fragmentation - Example</vt:lpstr>
      <vt:lpstr>Horizontal Fragmentation - Example</vt:lpstr>
      <vt:lpstr>Horizontal Fragmentation</vt:lpstr>
      <vt:lpstr>Primary Horizontal Fragmentation</vt:lpstr>
      <vt:lpstr>Simple predicates</vt:lpstr>
      <vt:lpstr>Simple predicates</vt:lpstr>
      <vt:lpstr>Desirable properties of simple predicates</vt:lpstr>
      <vt:lpstr>Min-term predicates</vt:lpstr>
      <vt:lpstr>Min-term predicates</vt:lpstr>
      <vt:lpstr>Primary horizontal fragmentation</vt:lpstr>
      <vt:lpstr>Primary horizontal fragmentation - Example</vt:lpstr>
      <vt:lpstr>Primary horizontal fragmentation - Example</vt:lpstr>
      <vt:lpstr>Primary horizontal fragmentation - Example</vt:lpstr>
      <vt:lpstr>Primary horizontal fragmentation - Example</vt:lpstr>
      <vt:lpstr>Derived horizontal fragmentation</vt:lpstr>
      <vt:lpstr>Derived horizontal fragmentation</vt:lpstr>
      <vt:lpstr>Semi-join</vt:lpstr>
      <vt:lpstr>Example</vt:lpstr>
      <vt:lpstr>Example</vt:lpstr>
      <vt:lpstr>Example</vt:lpstr>
      <vt:lpstr>Example</vt:lpstr>
      <vt:lpstr>Vertical Fragmentation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Databases and Transaction Processing</dc:title>
  <dc:creator>Admin</dc:creator>
  <cp:lastModifiedBy>Barsha Routh</cp:lastModifiedBy>
  <cp:revision>46</cp:revision>
  <dcterms:created xsi:type="dcterms:W3CDTF">2020-10-22T14:08:28Z</dcterms:created>
  <dcterms:modified xsi:type="dcterms:W3CDTF">2024-10-11T10:51:23Z</dcterms:modified>
</cp:coreProperties>
</file>