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497" r:id="rId3"/>
    <p:sldId id="498" r:id="rId4"/>
    <p:sldId id="499" r:id="rId5"/>
    <p:sldId id="489" r:id="rId6"/>
    <p:sldId id="454" r:id="rId7"/>
    <p:sldId id="477" r:id="rId8"/>
    <p:sldId id="457" r:id="rId9"/>
    <p:sldId id="458" r:id="rId10"/>
    <p:sldId id="459" r:id="rId11"/>
    <p:sldId id="460" r:id="rId12"/>
    <p:sldId id="461" r:id="rId13"/>
    <p:sldId id="462" r:id="rId14"/>
    <p:sldId id="463" r:id="rId15"/>
    <p:sldId id="464" r:id="rId16"/>
    <p:sldId id="491" r:id="rId17"/>
    <p:sldId id="465" r:id="rId18"/>
    <p:sldId id="483" r:id="rId19"/>
    <p:sldId id="485" r:id="rId20"/>
    <p:sldId id="466" r:id="rId21"/>
    <p:sldId id="467" r:id="rId22"/>
    <p:sldId id="468" r:id="rId23"/>
    <p:sldId id="500" r:id="rId24"/>
    <p:sldId id="501" r:id="rId25"/>
    <p:sldId id="486" r:id="rId26"/>
    <p:sldId id="487" r:id="rId27"/>
    <p:sldId id="469" r:id="rId28"/>
    <p:sldId id="492" r:id="rId29"/>
    <p:sldId id="470" r:id="rId30"/>
    <p:sldId id="493" r:id="rId31"/>
    <p:sldId id="471" r:id="rId32"/>
    <p:sldId id="494" r:id="rId33"/>
    <p:sldId id="472" r:id="rId34"/>
    <p:sldId id="495" r:id="rId35"/>
    <p:sldId id="473" r:id="rId36"/>
    <p:sldId id="496" r:id="rId37"/>
    <p:sldId id="47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0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6CA34-8411-407E-893D-8E71990DC10C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777B9-B548-4935-8E6D-F45127D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725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7C770-57F1-4183-B1B5-424B207D1741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4ED4D-EFD9-46AD-897E-D5BE4B53C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8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97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33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33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36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34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41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741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38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796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637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08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933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191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628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916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904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2435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506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4697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060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09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04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808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953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47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44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548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Duplicate elimination follows from the definition of a relation</a:t>
            </a:r>
            <a:r>
              <a:rPr lang="en-US" baseline="0" dirty="0">
                <a:solidFill>
                  <a:schemeClr val="bg1">
                    <a:lumMod val="50000"/>
                  </a:schemeClr>
                </a:solidFill>
              </a:rPr>
              <a:t> as a “set” of tuples.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93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192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308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3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5988-4918-427C-A659-3547D6B81258}" type="datetime1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D45B-D4C6-4F34-9BD0-4B9A5A7C1240}" type="datetime1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1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2255-BB4C-4EF4-BCF9-1EE0F7BA0E5A}" type="datetime1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4852-1DED-49B9-B3ED-5F9F58CA7909}" type="datetime1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8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6DA7-8DD8-455E-9186-F899F4162419}" type="datetime1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3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F456-3E4B-43F4-97CA-00EF431147B0}" type="datetime1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7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29FB-BDC1-40A6-9665-C0DE905951C7}" type="datetime1">
              <a:rPr lang="en-US" smtClean="0"/>
              <a:t>8/24/2024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2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0A9C-20FC-4FBF-B3D2-2C964A302B31}" type="datetime1">
              <a:rPr lang="en-US" smtClean="0"/>
              <a:t>8/24/2024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5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C156-D8F9-404F-A8E7-A2C2FFE470F1}" type="datetime1">
              <a:rPr lang="en-US" smtClean="0"/>
              <a:t>8/24/2024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5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AD8B-D708-46CD-AD6A-04D915F6F954}" type="datetime1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5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6D68-C89D-4795-9B4C-29827EAF877C}" type="datetime1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7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B54A9-DEF9-4B38-9F89-D0D96D68F955}" type="datetime1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17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19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2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3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20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9.wmf"/><Relationship Id="rId4" Type="http://schemas.openxmlformats.org/officeDocument/2006/relationships/image" Target="../media/image25.png"/><Relationship Id="rId9" Type="http://schemas.openxmlformats.org/officeDocument/2006/relationships/oleObject" Target="../embeddings/oleObject3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20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9.wmf"/><Relationship Id="rId4" Type="http://schemas.openxmlformats.org/officeDocument/2006/relationships/image" Target="../media/image28.png"/><Relationship Id="rId9" Type="http://schemas.openxmlformats.org/officeDocument/2006/relationships/oleObject" Target="../embeddings/oleObject3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44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20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29.wmf"/><Relationship Id="rId4" Type="http://schemas.openxmlformats.org/officeDocument/2006/relationships/image" Target="../media/image32.png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3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49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20.wmf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29.wmf"/><Relationship Id="rId4" Type="http://schemas.openxmlformats.org/officeDocument/2006/relationships/image" Target="../media/image32.png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3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34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20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5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30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37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2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30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37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6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75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43.wmf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4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4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46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5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4.wmf"/><Relationship Id="rId4" Type="http://schemas.openxmlformats.org/officeDocument/2006/relationships/image" Target="../media/image50.png"/><Relationship Id="rId9" Type="http://schemas.openxmlformats.org/officeDocument/2006/relationships/oleObject" Target="../embeddings/oleObject8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7" Type="http://schemas.openxmlformats.org/officeDocument/2006/relationships/oleObject" Target="../embeddings/oleObject84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52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88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53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95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59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62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5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4.wmf"/><Relationship Id="rId4" Type="http://schemas.openxmlformats.org/officeDocument/2006/relationships/image" Target="../media/image8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11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4.wmf"/><Relationship Id="rId4" Type="http://schemas.openxmlformats.org/officeDocument/2006/relationships/image" Target="../media/image8.png"/><Relationship Id="rId9" Type="http://schemas.openxmlformats.org/officeDocument/2006/relationships/oleObject" Target="../embeddings/oleObject9.bin"/><Relationship Id="rId1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9.wmf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09800"/>
            <a:ext cx="7772400" cy="3352800"/>
          </a:xfrm>
        </p:spPr>
        <p:txBody>
          <a:bodyPr>
            <a:normAutofit/>
          </a:bodyPr>
          <a:lstStyle/>
          <a:p>
            <a:r>
              <a:rPr lang="en-US" sz="6600" dirty="0"/>
              <a:t>Relational Algebra</a:t>
            </a:r>
            <a:br>
              <a:rPr lang="en-US" sz="6600" dirty="0"/>
            </a:b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1424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Operation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Selection: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Selects rows that satisfy the selection </a:t>
            </a:r>
            <a:r>
              <a:rPr lang="en-US" sz="2000" i="1" dirty="0"/>
              <a:t>condition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The schema of the output relation is identical to the schema of the input relation</a:t>
            </a:r>
          </a:p>
          <a:p>
            <a:pPr lvl="1"/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</a:rPr>
              <a:t>Example:</a:t>
            </a:r>
          </a:p>
          <a:p>
            <a:pPr lvl="1"/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Object 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0544913"/>
              </p:ext>
            </p:extLst>
          </p:nvPr>
        </p:nvGraphicFramePr>
        <p:xfrm>
          <a:off x="609600" y="4507468"/>
          <a:ext cx="386397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398963" imgH="2365375" progId="Word.Document.8">
                  <p:embed/>
                </p:oleObj>
              </mc:Choice>
              <mc:Fallback>
                <p:oleObj name="Document" r:id="rId3" imgW="4398963" imgH="2365375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07468"/>
                        <a:ext cx="3863975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133600" y="603146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4089876"/>
            <a:ext cx="160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Relation: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24400" y="4076344"/>
            <a:ext cx="178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 Relation: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637114"/>
              </p:ext>
            </p:extLst>
          </p:nvPr>
        </p:nvGraphicFramePr>
        <p:xfrm>
          <a:off x="2353009" y="1219200"/>
          <a:ext cx="247173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39392" imgH="241195" progId="Equation.3">
                  <p:embed/>
                </p:oleObj>
              </mc:Choice>
              <mc:Fallback>
                <p:oleObj name="Equation" r:id="rId5" imgW="939392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3009" y="1219200"/>
                        <a:ext cx="247173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495416"/>
              </p:ext>
            </p:extLst>
          </p:nvPr>
        </p:nvGraphicFramePr>
        <p:xfrm>
          <a:off x="2541084" y="3200400"/>
          <a:ext cx="2474912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76440" imgH="685800" progId="Equation.3">
                  <p:embed/>
                </p:oleObj>
              </mc:Choice>
              <mc:Fallback>
                <p:oleObj name="Equation" r:id="rId7" imgW="2476440" imgH="6858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084" y="3200400"/>
                        <a:ext cx="2474912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4425836"/>
              </p:ext>
            </p:extLst>
          </p:nvPr>
        </p:nvGraphicFramePr>
        <p:xfrm>
          <a:off x="4737936" y="4486540"/>
          <a:ext cx="3935328" cy="1349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9" imgW="4702175" imgH="1695450" progId="Word.Document.8">
                  <p:embed/>
                </p:oleObj>
              </mc:Choice>
              <mc:Fallback>
                <p:oleObj name="Document" r:id="rId9" imgW="4702175" imgH="1695450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936" y="4486540"/>
                        <a:ext cx="3935328" cy="13494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Striped Right Arrow 12"/>
          <p:cNvSpPr/>
          <p:nvPr/>
        </p:nvSpPr>
        <p:spPr>
          <a:xfrm>
            <a:off x="4264350" y="4717991"/>
            <a:ext cx="417320" cy="914400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0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7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Composition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i="1" dirty="0"/>
              <a:t>The output </a:t>
            </a:r>
            <a:r>
              <a:rPr lang="en-US" sz="2400" dirty="0"/>
              <a:t>relation can be the </a:t>
            </a:r>
            <a:r>
              <a:rPr lang="en-US" sz="2400" i="1" dirty="0"/>
              <a:t>input </a:t>
            </a:r>
            <a:r>
              <a:rPr lang="en-US" sz="2400" dirty="0"/>
              <a:t>for another relational algebra operation!  (</a:t>
            </a:r>
            <a:r>
              <a:rPr lang="en-US" sz="2400" i="1" dirty="0">
                <a:solidFill>
                  <a:srgbClr val="0070C0"/>
                </a:solidFill>
              </a:rPr>
              <a:t>Operator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i="1" dirty="0">
                <a:solidFill>
                  <a:srgbClr val="0070C0"/>
                </a:solidFill>
              </a:rPr>
              <a:t>composition</a:t>
            </a:r>
            <a:r>
              <a:rPr lang="en-US" sz="2400" dirty="0"/>
              <a:t>)</a:t>
            </a:r>
          </a:p>
          <a:p>
            <a:pPr lvl="1"/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</a:rPr>
              <a:t>Example:</a:t>
            </a:r>
          </a:p>
          <a:p>
            <a:pPr lvl="1"/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Object 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3648319"/>
              </p:ext>
            </p:extLst>
          </p:nvPr>
        </p:nvGraphicFramePr>
        <p:xfrm>
          <a:off x="532896" y="3819895"/>
          <a:ext cx="386397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398963" imgH="2365375" progId="Word.Document.8">
                  <p:embed/>
                </p:oleObj>
              </mc:Choice>
              <mc:Fallback>
                <p:oleObj name="Document" r:id="rId3" imgW="4398963" imgH="2365375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896" y="3819895"/>
                        <a:ext cx="3863975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056896" y="534389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6696" y="3351027"/>
            <a:ext cx="160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Relation: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50038" y="3353526"/>
            <a:ext cx="233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906FA"/>
                </a:solidFill>
              </a:rPr>
              <a:t>Intermediate Relation:</a:t>
            </a:r>
          </a:p>
        </p:txBody>
      </p:sp>
      <p:graphicFrame>
        <p:nvGraphicFramePr>
          <p:cNvPr id="5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722501"/>
              </p:ext>
            </p:extLst>
          </p:nvPr>
        </p:nvGraphicFramePr>
        <p:xfrm>
          <a:off x="4857549" y="3808007"/>
          <a:ext cx="3935328" cy="1349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4702175" imgH="1695450" progId="Word.Document.8">
                  <p:embed/>
                </p:oleObj>
              </mc:Choice>
              <mc:Fallback>
                <p:oleObj name="Document" r:id="rId5" imgW="4702175" imgH="169545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549" y="3808007"/>
                        <a:ext cx="3935328" cy="13494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930509"/>
              </p:ext>
            </p:extLst>
          </p:nvPr>
        </p:nvGraphicFramePr>
        <p:xfrm>
          <a:off x="2381600" y="2610183"/>
          <a:ext cx="488156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883150" imgH="855663" progId="Equation.3">
                  <p:embed/>
                </p:oleObj>
              </mc:Choice>
              <mc:Fallback>
                <p:oleObj name="Equation" r:id="rId7" imgW="4883150" imgH="855663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600" y="2610183"/>
                        <a:ext cx="4881562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0643938"/>
              </p:ext>
            </p:extLst>
          </p:nvPr>
        </p:nvGraphicFramePr>
        <p:xfrm>
          <a:off x="5410200" y="5434568"/>
          <a:ext cx="28956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9" imgW="3117850" imgH="1692275" progId="Word.Document.8">
                  <p:embed/>
                </p:oleObj>
              </mc:Choice>
              <mc:Fallback>
                <p:oleObj name="Document" r:id="rId9" imgW="3117850" imgH="1692275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434568"/>
                        <a:ext cx="28956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34000" y="5029200"/>
            <a:ext cx="228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Final Output Relation: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22788" y="2514599"/>
            <a:ext cx="2056049" cy="684913"/>
          </a:xfrm>
          <a:prstGeom prst="roundRect">
            <a:avLst/>
          </a:prstGeom>
          <a:noFill/>
          <a:ln w="22225">
            <a:solidFill>
              <a:srgbClr val="2906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550812" y="3184736"/>
            <a:ext cx="120194" cy="303027"/>
          </a:xfrm>
          <a:prstGeom prst="straightConnector1">
            <a:avLst/>
          </a:prstGeom>
          <a:ln w="22225">
            <a:solidFill>
              <a:srgbClr val="2906FA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362200" y="2480416"/>
            <a:ext cx="4419600" cy="796184"/>
          </a:xfrm>
          <a:prstGeom prst="round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886200" y="3276600"/>
            <a:ext cx="1219200" cy="2067295"/>
          </a:xfrm>
          <a:prstGeom prst="straightConnector1">
            <a:avLst/>
          </a:prstGeom>
          <a:ln w="2222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85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4" grpId="0"/>
      <p:bldP spid="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Union Operation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8392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Union: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The two input relations must be </a:t>
            </a:r>
            <a:r>
              <a:rPr lang="en-US" sz="2000" dirty="0">
                <a:solidFill>
                  <a:srgbClr val="0070C0"/>
                </a:solidFill>
              </a:rPr>
              <a:t>union-compatible</a:t>
            </a:r>
          </a:p>
          <a:p>
            <a:pPr lvl="2">
              <a:buSzPct val="75000"/>
              <a:buFont typeface="Wingdings" pitchFamily="2" charset="2"/>
              <a:buChar char="§"/>
            </a:pPr>
            <a:r>
              <a:rPr lang="en-US" sz="2000" dirty="0"/>
              <a:t>Same number of fields</a:t>
            </a:r>
          </a:p>
          <a:p>
            <a:pPr lvl="2">
              <a:buSzPct val="75000"/>
              <a:buFont typeface="Wingdings" pitchFamily="2" charset="2"/>
              <a:buChar char="§"/>
            </a:pPr>
            <a:r>
              <a:rPr lang="en-US" sz="2000" dirty="0"/>
              <a:t>`Corresponding’ fields have the same type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en-US" sz="2000" dirty="0"/>
              <a:t>The output relation includes all tuples that occur </a:t>
            </a:r>
            <a:r>
              <a:rPr lang="en-US" sz="2000" dirty="0">
                <a:solidFill>
                  <a:srgbClr val="0070C0"/>
                </a:solidFill>
              </a:rPr>
              <a:t>“in either” </a:t>
            </a:r>
            <a:r>
              <a:rPr lang="en-US" sz="2000" dirty="0"/>
              <a:t>R or S </a:t>
            </a:r>
            <a:r>
              <a:rPr lang="en-US" sz="2000" dirty="0">
                <a:solidFill>
                  <a:srgbClr val="0070C0"/>
                </a:solidFill>
              </a:rPr>
              <a:t>“or both”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en-US" sz="2000" dirty="0"/>
              <a:t>The schema of the output relation is identical to the schema of R</a:t>
            </a: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2400" dirty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</a:rPr>
              <a:t>Example:</a:t>
            </a:r>
          </a:p>
          <a:p>
            <a:pPr lvl="1"/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Object 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5885208"/>
              </p:ext>
            </p:extLst>
          </p:nvPr>
        </p:nvGraphicFramePr>
        <p:xfrm>
          <a:off x="2895600" y="5234081"/>
          <a:ext cx="2590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398963" imgH="2365375" progId="Word.Document.8">
                  <p:embed/>
                </p:oleObj>
              </mc:Choice>
              <mc:Fallback>
                <p:oleObj name="Document" r:id="rId3" imgW="4398963" imgH="2365375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234081"/>
                        <a:ext cx="2590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35916" y="634289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81200" y="4670333"/>
            <a:ext cx="1697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Relations: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91200" y="4280073"/>
            <a:ext cx="178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 Relation: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754302" y="1384611"/>
            <a:ext cx="9557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-112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-112" charset="-128"/>
              </a:defRPr>
            </a:lvl2pPr>
            <a:lvl3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-112" charset="-128"/>
              </a:defRPr>
            </a:lvl3pPr>
            <a:lvl4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-112" charset="-128"/>
              </a:defRPr>
            </a:lvl4pPr>
            <a:lvl5pPr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-112" charset="-128"/>
              </a:defRPr>
            </a:lvl5pPr>
            <a:lvl6pPr marL="4572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-112" charset="-128"/>
              </a:defRPr>
            </a:lvl6pPr>
            <a:lvl7pPr marL="9144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-112" charset="-128"/>
              </a:defRPr>
            </a:lvl7pPr>
            <a:lvl8pPr marL="13716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-112" charset="-128"/>
              </a:defRPr>
            </a:lvl8pPr>
            <a:lvl9pPr marL="1828800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ＭＳ Ｐゴシック" pitchFamily="-112" charset="-128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R U S</a:t>
            </a:r>
            <a:endParaRPr lang="en-US" dirty="0"/>
          </a:p>
        </p:txBody>
      </p:sp>
      <p:graphicFrame>
        <p:nvGraphicFramePr>
          <p:cNvPr id="18" name="Object 1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5036898"/>
              </p:ext>
            </p:extLst>
          </p:nvPr>
        </p:nvGraphicFramePr>
        <p:xfrm>
          <a:off x="381000" y="5230546"/>
          <a:ext cx="2362200" cy="1222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4235450" imgH="2208213" progId="Word.Document.8">
                  <p:embed/>
                </p:oleObj>
              </mc:Choice>
              <mc:Fallback>
                <p:oleObj name="Document" r:id="rId5" imgW="4235450" imgH="2208213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230546"/>
                        <a:ext cx="2362200" cy="1222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5109048"/>
              </p:ext>
            </p:extLst>
          </p:nvPr>
        </p:nvGraphicFramePr>
        <p:xfrm>
          <a:off x="5867400" y="4800600"/>
          <a:ext cx="31750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4471988" imgH="2947988" progId="Word.Document.8">
                  <p:embed/>
                </p:oleObj>
              </mc:Choice>
              <mc:Fallback>
                <p:oleObj name="Document" r:id="rId7" imgW="4471988" imgH="2947988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800600"/>
                        <a:ext cx="31750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188257"/>
              </p:ext>
            </p:extLst>
          </p:nvPr>
        </p:nvGraphicFramePr>
        <p:xfrm>
          <a:off x="2251948" y="4121839"/>
          <a:ext cx="115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55600" imgH="342720" progId="Equation.3">
                  <p:embed/>
                </p:oleObj>
              </mc:Choice>
              <mc:Fallback>
                <p:oleObj name="Equation" r:id="rId9" imgW="1155600" imgH="34272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948" y="4121839"/>
                        <a:ext cx="1155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19200" y="631063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S1</a:t>
            </a:r>
          </a:p>
        </p:txBody>
      </p:sp>
      <p:sp>
        <p:nvSpPr>
          <p:cNvPr id="14" name="Striped Right Arrow 13"/>
          <p:cNvSpPr/>
          <p:nvPr/>
        </p:nvSpPr>
        <p:spPr>
          <a:xfrm>
            <a:off x="5408063" y="5257800"/>
            <a:ext cx="417320" cy="914400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5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7" grpId="0"/>
      <p:bldP spid="21" grpId="0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Intersection Operation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Intersection: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The two input relations must be </a:t>
            </a:r>
            <a:r>
              <a:rPr lang="en-US" sz="2000" i="1" dirty="0"/>
              <a:t>union-compatible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en-US" sz="2000" dirty="0"/>
              <a:t>The output relation includes all tuples that occur </a:t>
            </a:r>
            <a:r>
              <a:rPr lang="en-US" sz="2000" dirty="0">
                <a:solidFill>
                  <a:srgbClr val="0070C0"/>
                </a:solidFill>
              </a:rPr>
              <a:t>“in both” </a:t>
            </a:r>
            <a:r>
              <a:rPr lang="en-US" sz="2000" dirty="0"/>
              <a:t>R and S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en-US" sz="2000" dirty="0"/>
              <a:t>The schema of the output relation is identical to the schema of R</a:t>
            </a:r>
          </a:p>
          <a:p>
            <a:pPr lvl="1"/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</a:rPr>
              <a:t>Example:</a:t>
            </a:r>
          </a:p>
          <a:p>
            <a:pPr lvl="1"/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34340" y="4227653"/>
            <a:ext cx="178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 Relation: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25099" y="1355222"/>
                <a:ext cx="1124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𝑹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∩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𝑺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099" y="1355222"/>
                <a:ext cx="1124859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1617611"/>
              </p:ext>
            </p:extLst>
          </p:nvPr>
        </p:nvGraphicFramePr>
        <p:xfrm>
          <a:off x="6037744" y="4640919"/>
          <a:ext cx="2811463" cy="1002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4337050" imgH="1500188" progId="Word.Document.8">
                  <p:embed/>
                </p:oleObj>
              </mc:Choice>
              <mc:Fallback>
                <p:oleObj name="Document" r:id="rId5" imgW="4337050" imgH="1500188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7744" y="4640919"/>
                        <a:ext cx="2811463" cy="10022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4384072"/>
              </p:ext>
            </p:extLst>
          </p:nvPr>
        </p:nvGraphicFramePr>
        <p:xfrm>
          <a:off x="2133600" y="3352800"/>
          <a:ext cx="115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55600" imgH="342720" progId="Equation.3">
                  <p:embed/>
                </p:oleObj>
              </mc:Choice>
              <mc:Fallback>
                <p:oleObj name="Equation" r:id="rId7" imgW="1155600" imgH="34272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352800"/>
                        <a:ext cx="1155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5539528"/>
              </p:ext>
            </p:extLst>
          </p:nvPr>
        </p:nvGraphicFramePr>
        <p:xfrm>
          <a:off x="2895600" y="4670333"/>
          <a:ext cx="2590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9" imgW="4398963" imgH="2365375" progId="Word.Document.8">
                  <p:embed/>
                </p:oleObj>
              </mc:Choice>
              <mc:Fallback>
                <p:oleObj name="Document" r:id="rId9" imgW="4398963" imgH="2365375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670333"/>
                        <a:ext cx="2590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935916" y="577914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81200" y="4106585"/>
            <a:ext cx="1697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Relations:</a:t>
            </a:r>
          </a:p>
        </p:txBody>
      </p:sp>
      <p:graphicFrame>
        <p:nvGraphicFramePr>
          <p:cNvPr id="22" name="Object 21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0638718"/>
              </p:ext>
            </p:extLst>
          </p:nvPr>
        </p:nvGraphicFramePr>
        <p:xfrm>
          <a:off x="381000" y="4666798"/>
          <a:ext cx="2362200" cy="1222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1" imgW="4235450" imgH="2208213" progId="Word.Document.8">
                  <p:embed/>
                </p:oleObj>
              </mc:Choice>
              <mc:Fallback>
                <p:oleObj name="Document" r:id="rId11" imgW="4235450" imgH="2208213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666798"/>
                        <a:ext cx="2362200" cy="1222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19200" y="574688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S1</a:t>
            </a:r>
          </a:p>
        </p:txBody>
      </p:sp>
      <p:sp>
        <p:nvSpPr>
          <p:cNvPr id="13" name="Striped Right Arrow 12"/>
          <p:cNvSpPr/>
          <p:nvPr/>
        </p:nvSpPr>
        <p:spPr>
          <a:xfrm>
            <a:off x="5486400" y="4640482"/>
            <a:ext cx="417320" cy="914400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/>
      <p:bldP spid="23" grpId="0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Set-Difference Operation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Set-Difference: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The two input relations must be </a:t>
            </a:r>
            <a:r>
              <a:rPr lang="en-US" sz="2000" i="1" dirty="0"/>
              <a:t>union-compatible</a:t>
            </a:r>
            <a:endParaRPr lang="en-US" sz="2000" dirty="0"/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en-US" sz="2000" dirty="0"/>
              <a:t>The output relation includes all tuples that occur in R </a:t>
            </a:r>
            <a:r>
              <a:rPr lang="en-US" sz="2000" dirty="0">
                <a:solidFill>
                  <a:srgbClr val="0070C0"/>
                </a:solidFill>
              </a:rPr>
              <a:t>“but not” </a:t>
            </a:r>
            <a:r>
              <a:rPr lang="en-US" sz="2000" dirty="0"/>
              <a:t>in S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en-US" sz="2000" dirty="0"/>
              <a:t>The schema of the output relation is identical to the schema of R</a:t>
            </a:r>
          </a:p>
          <a:p>
            <a:pPr lvl="1"/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</a:rPr>
              <a:t>Example</a:t>
            </a:r>
            <a:r>
              <a:rPr lang="en-US" sz="2400" dirty="0"/>
              <a:t>:</a:t>
            </a:r>
          </a:p>
          <a:p>
            <a:pPr lvl="1"/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05500" y="4116718"/>
            <a:ext cx="178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 Relation: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71800" y="1355222"/>
                <a:ext cx="11473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𝑹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𝑺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1355222"/>
                <a:ext cx="1147301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734875"/>
              </p:ext>
            </p:extLst>
          </p:nvPr>
        </p:nvGraphicFramePr>
        <p:xfrm>
          <a:off x="5943600" y="4682384"/>
          <a:ext cx="3048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4332288" imgH="1200150" progId="Word.Document.8">
                  <p:embed/>
                </p:oleObj>
              </mc:Choice>
              <mc:Fallback>
                <p:oleObj name="Document" r:id="rId5" imgW="4332288" imgH="1200150" progId="Word.Document.8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682384"/>
                        <a:ext cx="3048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4600637"/>
              </p:ext>
            </p:extLst>
          </p:nvPr>
        </p:nvGraphicFramePr>
        <p:xfrm>
          <a:off x="2133600" y="3394816"/>
          <a:ext cx="1081087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79280" imgH="342720" progId="Equation.3">
                  <p:embed/>
                </p:oleObj>
              </mc:Choice>
              <mc:Fallback>
                <p:oleObj name="Equation" r:id="rId7" imgW="1079280" imgH="34272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394816"/>
                        <a:ext cx="1081087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6875410"/>
              </p:ext>
            </p:extLst>
          </p:nvPr>
        </p:nvGraphicFramePr>
        <p:xfrm>
          <a:off x="2895600" y="4670333"/>
          <a:ext cx="2590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9" imgW="4398963" imgH="2365375" progId="Word.Document.8">
                  <p:embed/>
                </p:oleObj>
              </mc:Choice>
              <mc:Fallback>
                <p:oleObj name="Document" r:id="rId9" imgW="4398963" imgH="2365375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670333"/>
                        <a:ext cx="2590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935916" y="577914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81200" y="4106585"/>
            <a:ext cx="1697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Relations:</a:t>
            </a:r>
          </a:p>
        </p:txBody>
      </p:sp>
      <p:graphicFrame>
        <p:nvGraphicFramePr>
          <p:cNvPr id="21" name="Object 2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4450269"/>
              </p:ext>
            </p:extLst>
          </p:nvPr>
        </p:nvGraphicFramePr>
        <p:xfrm>
          <a:off x="381000" y="4666798"/>
          <a:ext cx="2362200" cy="1222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1" imgW="4235450" imgH="2208213" progId="Word.Document.8">
                  <p:embed/>
                </p:oleObj>
              </mc:Choice>
              <mc:Fallback>
                <p:oleObj name="Document" r:id="rId11" imgW="4235450" imgH="2208213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666798"/>
                        <a:ext cx="2362200" cy="1222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219200" y="574688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S1</a:t>
            </a:r>
          </a:p>
        </p:txBody>
      </p:sp>
      <p:sp>
        <p:nvSpPr>
          <p:cNvPr id="13" name="Striped Right Arrow 12"/>
          <p:cNvSpPr/>
          <p:nvPr/>
        </p:nvSpPr>
        <p:spPr>
          <a:xfrm>
            <a:off x="5486400" y="4640482"/>
            <a:ext cx="417320" cy="914400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9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2" grpId="0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Cross-Product and Renaming Operations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105400"/>
          </a:xfrm>
        </p:spPr>
        <p:txBody>
          <a:bodyPr>
            <a:normAutofit/>
          </a:bodyPr>
          <a:lstStyle/>
          <a:p>
            <a:r>
              <a:rPr lang="en-US" sz="2600" dirty="0"/>
              <a:t>Cross Product: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Each row of R is paired with each row of 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The schema of the output relation concatenates S1’s and R1’s schemas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</a:rPr>
              <a:t>Conflict</a:t>
            </a:r>
            <a:r>
              <a:rPr lang="en-US" sz="2000" dirty="0"/>
              <a:t>:  R and S might have the same field name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</a:rPr>
              <a:t>Solution</a:t>
            </a:r>
            <a:r>
              <a:rPr lang="en-US" sz="2000" dirty="0"/>
              <a:t>: Rename fields using the “Renaming Operator”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Renaming:</a:t>
            </a:r>
          </a:p>
          <a:p>
            <a:pPr lvl="1"/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</a:rPr>
              <a:t>Example</a:t>
            </a:r>
            <a:r>
              <a:rPr lang="en-US" sz="2400" dirty="0"/>
              <a:t>:</a:t>
            </a:r>
          </a:p>
          <a:p>
            <a:pPr lvl="1"/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01540" y="3810000"/>
            <a:ext cx="178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 Relation: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52870" y="1345043"/>
                <a:ext cx="9685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𝑹𝑿𝑺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870" y="1345043"/>
                <a:ext cx="968535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1519121"/>
              </p:ext>
            </p:extLst>
          </p:nvPr>
        </p:nvGraphicFramePr>
        <p:xfrm>
          <a:off x="2139950" y="4075113"/>
          <a:ext cx="1028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28520" imgH="342720" progId="Equation.3">
                  <p:embed/>
                </p:oleObj>
              </mc:Choice>
              <mc:Fallback>
                <p:oleObj name="Equation" r:id="rId5" imgW="1028520" imgH="3427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4075113"/>
                        <a:ext cx="1028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5163711"/>
              </p:ext>
            </p:extLst>
          </p:nvPr>
        </p:nvGraphicFramePr>
        <p:xfrm>
          <a:off x="2442580" y="3276600"/>
          <a:ext cx="17891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90640" imgH="482400" progId="Equation.3">
                  <p:embed/>
                </p:oleObj>
              </mc:Choice>
              <mc:Fallback>
                <p:oleObj name="Equation" r:id="rId7" imgW="1790640" imgH="4824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2580" y="3276600"/>
                        <a:ext cx="178911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0781064"/>
              </p:ext>
            </p:extLst>
          </p:nvPr>
        </p:nvGraphicFramePr>
        <p:xfrm>
          <a:off x="4962827" y="4348163"/>
          <a:ext cx="4714573" cy="182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9" imgW="6991350" imgH="2908300" progId="Word.Document.8">
                  <p:embed/>
                </p:oleObj>
              </mc:Choice>
              <mc:Fallback>
                <p:oleObj name="Document" r:id="rId9" imgW="6991350" imgH="2908300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827" y="4348163"/>
                        <a:ext cx="4714573" cy="182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/>
          <p:cNvCxnSpPr>
            <a:stCxn id="39" idx="2"/>
          </p:cNvCxnSpPr>
          <p:nvPr/>
        </p:nvCxnSpPr>
        <p:spPr>
          <a:xfrm flipH="1">
            <a:off x="4648200" y="4554908"/>
            <a:ext cx="2864678" cy="1731179"/>
          </a:xfrm>
          <a:prstGeom prst="straightConnector1">
            <a:avLst/>
          </a:prstGeom>
          <a:ln w="2222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81200" y="4548504"/>
            <a:ext cx="1697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Relations:</a:t>
            </a:r>
          </a:p>
        </p:txBody>
      </p:sp>
      <p:graphicFrame>
        <p:nvGraphicFramePr>
          <p:cNvPr id="31" name="Object 3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5898822"/>
              </p:ext>
            </p:extLst>
          </p:nvPr>
        </p:nvGraphicFramePr>
        <p:xfrm>
          <a:off x="381000" y="4937797"/>
          <a:ext cx="2133600" cy="1222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1" imgW="4235450" imgH="2208213" progId="Word.Document.8">
                  <p:embed/>
                </p:oleObj>
              </mc:Choice>
              <mc:Fallback>
                <p:oleObj name="Document" r:id="rId11" imgW="4235450" imgH="2208213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937797"/>
                        <a:ext cx="2133600" cy="1222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219200" y="601788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232162" y="4267200"/>
            <a:ext cx="347236" cy="287708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7339260" y="4267200"/>
            <a:ext cx="347236" cy="287708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1626684" y="6310300"/>
            <a:ext cx="6629400" cy="381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Conflict</a:t>
            </a:r>
            <a:r>
              <a:rPr lang="en-US" dirty="0">
                <a:solidFill>
                  <a:schemeClr val="bg1"/>
                </a:solidFill>
              </a:rPr>
              <a:t>:  Both S1 and R1 have a field called </a:t>
            </a:r>
            <a:r>
              <a:rPr lang="en-US" i="1" dirty="0" err="1">
                <a:solidFill>
                  <a:schemeClr val="bg1"/>
                </a:solidFill>
              </a:rPr>
              <a:t>sid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9" name="Object 1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4241520"/>
              </p:ext>
            </p:extLst>
          </p:nvPr>
        </p:nvGraphicFramePr>
        <p:xfrm>
          <a:off x="2573496" y="4952020"/>
          <a:ext cx="2209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3" imgW="3405188" imgH="1689100" progId="Word.Document.8">
                  <p:embed/>
                </p:oleObj>
              </mc:Choice>
              <mc:Fallback>
                <p:oleObj name="Document" r:id="rId13" imgW="3405188" imgH="16891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496" y="4952020"/>
                        <a:ext cx="2209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346833" y="589228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R1</a:t>
            </a:r>
          </a:p>
        </p:txBody>
      </p:sp>
      <p:sp>
        <p:nvSpPr>
          <p:cNvPr id="21" name="Striped Right Arrow 20"/>
          <p:cNvSpPr/>
          <p:nvPr/>
        </p:nvSpPr>
        <p:spPr>
          <a:xfrm>
            <a:off x="4732724" y="4917836"/>
            <a:ext cx="417320" cy="914400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648200" y="4554908"/>
            <a:ext cx="757580" cy="1755392"/>
          </a:xfrm>
          <a:prstGeom prst="straightConnector1">
            <a:avLst/>
          </a:prstGeom>
          <a:ln w="2222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31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0" grpId="0"/>
      <p:bldP spid="32" grpId="0"/>
      <p:bldP spid="7" grpId="0" animBg="1"/>
      <p:bldP spid="39" grpId="0" animBg="1"/>
      <p:bldP spid="40" grpId="0" animBg="1"/>
      <p:bldP spid="20" grpId="0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Cross-Product and Renaming Operations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105400"/>
          </a:xfrm>
        </p:spPr>
        <p:txBody>
          <a:bodyPr>
            <a:normAutofit/>
          </a:bodyPr>
          <a:lstStyle/>
          <a:p>
            <a:r>
              <a:rPr lang="en-US" sz="2600" dirty="0"/>
              <a:t>Cross Product: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Each row of R is paired with each row of 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The schema of the output relation concatenates S1’s and R1’s schemas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</a:rPr>
              <a:t>Conflict</a:t>
            </a:r>
            <a:r>
              <a:rPr lang="en-US" sz="2000" dirty="0"/>
              <a:t>:  R and S might have the same field name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</a:rPr>
              <a:t>Solution</a:t>
            </a:r>
            <a:r>
              <a:rPr lang="en-US" sz="2000" dirty="0"/>
              <a:t>: Rename fields using the “Renaming Operator”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Renaming:</a:t>
            </a:r>
          </a:p>
          <a:p>
            <a:pPr lvl="1"/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</a:rPr>
              <a:t>Example</a:t>
            </a:r>
            <a:r>
              <a:rPr lang="en-US" sz="2400" dirty="0"/>
              <a:t>:</a:t>
            </a:r>
          </a:p>
          <a:p>
            <a:pPr lvl="1"/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01540" y="3810000"/>
            <a:ext cx="178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 Relation: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52870" y="1345043"/>
                <a:ext cx="9685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𝑹𝑿𝑺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870" y="1345043"/>
                <a:ext cx="968535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7885567"/>
              </p:ext>
            </p:extLst>
          </p:nvPr>
        </p:nvGraphicFramePr>
        <p:xfrm>
          <a:off x="2139950" y="4075113"/>
          <a:ext cx="1028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28520" imgH="342720" progId="Equation.3">
                  <p:embed/>
                </p:oleObj>
              </mc:Choice>
              <mc:Fallback>
                <p:oleObj name="Equation" r:id="rId5" imgW="1028520" imgH="3427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4075113"/>
                        <a:ext cx="1028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1325111"/>
              </p:ext>
            </p:extLst>
          </p:nvPr>
        </p:nvGraphicFramePr>
        <p:xfrm>
          <a:off x="2442580" y="3276600"/>
          <a:ext cx="17891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90640" imgH="482400" progId="Equation.3">
                  <p:embed/>
                </p:oleObj>
              </mc:Choice>
              <mc:Fallback>
                <p:oleObj name="Equation" r:id="rId7" imgW="1790640" imgH="482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2580" y="3276600"/>
                        <a:ext cx="178911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7332084"/>
              </p:ext>
            </p:extLst>
          </p:nvPr>
        </p:nvGraphicFramePr>
        <p:xfrm>
          <a:off x="4962827" y="4348163"/>
          <a:ext cx="4714573" cy="182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9" imgW="6991350" imgH="2908300" progId="Word.Document.8">
                  <p:embed/>
                </p:oleObj>
              </mc:Choice>
              <mc:Fallback>
                <p:oleObj name="Document" r:id="rId9" imgW="6991350" imgH="29083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827" y="4348163"/>
                        <a:ext cx="4714573" cy="182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981200" y="4548504"/>
            <a:ext cx="1697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Relations:</a:t>
            </a:r>
          </a:p>
        </p:txBody>
      </p:sp>
      <p:graphicFrame>
        <p:nvGraphicFramePr>
          <p:cNvPr id="31" name="Object 3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7199864"/>
              </p:ext>
            </p:extLst>
          </p:nvPr>
        </p:nvGraphicFramePr>
        <p:xfrm>
          <a:off x="381000" y="4937797"/>
          <a:ext cx="2133600" cy="1222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1" imgW="4235450" imgH="2208213" progId="Word.Document.8">
                  <p:embed/>
                </p:oleObj>
              </mc:Choice>
              <mc:Fallback>
                <p:oleObj name="Document" r:id="rId11" imgW="4235450" imgH="2208213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937797"/>
                        <a:ext cx="2133600" cy="1222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219200" y="601788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S1</a:t>
            </a:r>
          </a:p>
        </p:txBody>
      </p:sp>
      <p:graphicFrame>
        <p:nvGraphicFramePr>
          <p:cNvPr id="19" name="Object 1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7262365"/>
              </p:ext>
            </p:extLst>
          </p:nvPr>
        </p:nvGraphicFramePr>
        <p:xfrm>
          <a:off x="2573496" y="4952020"/>
          <a:ext cx="2209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3" imgW="3405188" imgH="1689100" progId="Word.Document.8">
                  <p:embed/>
                </p:oleObj>
              </mc:Choice>
              <mc:Fallback>
                <p:oleObj name="Document" r:id="rId13" imgW="3405188" imgH="16891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496" y="4952020"/>
                        <a:ext cx="2209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346833" y="589228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R1</a:t>
            </a:r>
          </a:p>
        </p:txBody>
      </p:sp>
      <p:sp>
        <p:nvSpPr>
          <p:cNvPr id="21" name="Striped Right Arrow 20"/>
          <p:cNvSpPr/>
          <p:nvPr/>
        </p:nvSpPr>
        <p:spPr>
          <a:xfrm>
            <a:off x="4732724" y="4917836"/>
            <a:ext cx="417320" cy="914400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032046"/>
              </p:ext>
            </p:extLst>
          </p:nvPr>
        </p:nvGraphicFramePr>
        <p:xfrm>
          <a:off x="4254500" y="6226175"/>
          <a:ext cx="48244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825800" imgH="482400" progId="Equation.3">
                  <p:embed/>
                </p:oleObj>
              </mc:Choice>
              <mc:Fallback>
                <p:oleObj name="Equation" r:id="rId15" imgW="4825800" imgH="482400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6226175"/>
                        <a:ext cx="48244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7089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Join Operation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(Theta) Join </a:t>
            </a:r>
            <a:r>
              <a:rPr lang="en-US" sz="2600" dirty="0"/>
              <a:t>: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The schema of the output relation is the same as that of cross-product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It usually includes fewer tuples than cross-product</a:t>
            </a:r>
          </a:p>
          <a:p>
            <a:pPr lvl="1">
              <a:buFont typeface="Wingdings" pitchFamily="2" charset="2"/>
              <a:buChar char="§"/>
            </a:pPr>
            <a:endParaRPr lang="en-US" sz="2000" b="1" i="1" dirty="0"/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</a:rPr>
              <a:t>Example</a:t>
            </a:r>
            <a:r>
              <a:rPr lang="en-US" sz="2400" dirty="0"/>
              <a:t>:</a:t>
            </a:r>
          </a:p>
          <a:p>
            <a:pPr lvl="1"/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29918" y="4008467"/>
            <a:ext cx="178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 Relation:</a:t>
            </a:r>
          </a:p>
        </p:txBody>
      </p:sp>
      <p:graphicFrame>
        <p:nvGraphicFramePr>
          <p:cNvPr id="10" name="Object 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5354005"/>
              </p:ext>
            </p:extLst>
          </p:nvPr>
        </p:nvGraphicFramePr>
        <p:xfrm>
          <a:off x="2768695" y="1447800"/>
          <a:ext cx="2895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95480" imgH="507960" progId="Equation.3">
                  <p:embed/>
                </p:oleObj>
              </mc:Choice>
              <mc:Fallback>
                <p:oleObj name="Equation" r:id="rId3" imgW="2895480" imgH="50796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95" y="1447800"/>
                        <a:ext cx="2895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1032689"/>
              </p:ext>
            </p:extLst>
          </p:nvPr>
        </p:nvGraphicFramePr>
        <p:xfrm>
          <a:off x="2205526" y="4543712"/>
          <a:ext cx="2209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3405188" imgH="1689100" progId="Word.Document.8">
                  <p:embed/>
                </p:oleObj>
              </mc:Choice>
              <mc:Fallback>
                <p:oleObj name="Document" r:id="rId5" imgW="3405188" imgH="168910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526" y="4543712"/>
                        <a:ext cx="2209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1001559"/>
              </p:ext>
            </p:extLst>
          </p:nvPr>
        </p:nvGraphicFramePr>
        <p:xfrm>
          <a:off x="2257425" y="2997623"/>
          <a:ext cx="42957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297363" imgH="944563" progId="Equation.3">
                  <p:embed/>
                </p:oleObj>
              </mc:Choice>
              <mc:Fallback>
                <p:oleObj name="Equation" r:id="rId7" imgW="4297363" imgH="944563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25" y="2997623"/>
                        <a:ext cx="42957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782305" y="565489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90287" y="4008467"/>
            <a:ext cx="1697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Relations:</a:t>
            </a:r>
          </a:p>
        </p:txBody>
      </p:sp>
      <p:graphicFrame>
        <p:nvGraphicFramePr>
          <p:cNvPr id="26" name="Object 2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6640314"/>
              </p:ext>
            </p:extLst>
          </p:nvPr>
        </p:nvGraphicFramePr>
        <p:xfrm>
          <a:off x="152400" y="4547745"/>
          <a:ext cx="2011110" cy="1167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9" imgW="4235450" imgH="2208213" progId="Word.Document.8">
                  <p:embed/>
                </p:oleObj>
              </mc:Choice>
              <mc:Fallback>
                <p:oleObj name="Document" r:id="rId9" imgW="4235450" imgH="2208213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547745"/>
                        <a:ext cx="2011110" cy="1167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868110" y="562783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S1</a:t>
            </a:r>
          </a:p>
        </p:txBody>
      </p:sp>
      <p:graphicFrame>
        <p:nvGraphicFramePr>
          <p:cNvPr id="21" name="Object 2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6028136"/>
              </p:ext>
            </p:extLst>
          </p:nvPr>
        </p:nvGraphicFramePr>
        <p:xfrm>
          <a:off x="4791696" y="4530201"/>
          <a:ext cx="4199903" cy="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1" imgW="8307388" imgH="1620838" progId="Word.Document.8">
                  <p:embed/>
                </p:oleObj>
              </mc:Choice>
              <mc:Fallback>
                <p:oleObj name="Document" r:id="rId11" imgW="8307388" imgH="1620838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1696" y="4530201"/>
                        <a:ext cx="4199903" cy="88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ounded Rectangle 21"/>
          <p:cNvSpPr/>
          <p:nvPr/>
        </p:nvSpPr>
        <p:spPr>
          <a:xfrm>
            <a:off x="4793482" y="4377799"/>
            <a:ext cx="475006" cy="1032401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7053130" y="4368540"/>
            <a:ext cx="475006" cy="1032401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209800" y="6232733"/>
            <a:ext cx="6324600" cy="4572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Will be redundant “if” the condition is S1.sid = R1.sid!</a:t>
            </a:r>
          </a:p>
        </p:txBody>
      </p:sp>
      <p:cxnSp>
        <p:nvCxnSpPr>
          <p:cNvPr id="29" name="Straight Arrow Connector 28"/>
          <p:cNvCxnSpPr>
            <a:stCxn id="22" idx="2"/>
          </p:cNvCxnSpPr>
          <p:nvPr/>
        </p:nvCxnSpPr>
        <p:spPr>
          <a:xfrm>
            <a:off x="5030985" y="5410200"/>
            <a:ext cx="589209" cy="822533"/>
          </a:xfrm>
          <a:prstGeom prst="straightConnector1">
            <a:avLst/>
          </a:prstGeom>
          <a:ln w="2222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Straight Arrow Connector 3071"/>
          <p:cNvCxnSpPr/>
          <p:nvPr/>
        </p:nvCxnSpPr>
        <p:spPr>
          <a:xfrm flipH="1">
            <a:off x="5620194" y="5410200"/>
            <a:ext cx="1627710" cy="822533"/>
          </a:xfrm>
          <a:prstGeom prst="straightConnector1">
            <a:avLst/>
          </a:prstGeom>
          <a:ln w="2222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triped Right Arrow 18"/>
          <p:cNvSpPr/>
          <p:nvPr/>
        </p:nvSpPr>
        <p:spPr>
          <a:xfrm>
            <a:off x="4339490" y="4495800"/>
            <a:ext cx="417320" cy="914400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2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  <p:bldP spid="25" grpId="0"/>
      <p:bldP spid="27" grpId="0"/>
      <p:bldP spid="22" grpId="0" animBg="1"/>
      <p:bldP spid="30" grpId="0" animBg="1"/>
      <p:bldP spid="23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Join Operation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err="1"/>
              <a:t>Equi</a:t>
            </a:r>
            <a:r>
              <a:rPr lang="en-US" sz="2400" dirty="0"/>
              <a:t>-Join:</a:t>
            </a:r>
            <a:r>
              <a:rPr lang="en-US" sz="2600" dirty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A special case of theta join where the condition </a:t>
            </a:r>
            <a:r>
              <a:rPr lang="en-US" sz="2000" i="1" dirty="0"/>
              <a:t>c</a:t>
            </a:r>
            <a:r>
              <a:rPr lang="en-US" sz="2000" dirty="0"/>
              <a:t> contains only </a:t>
            </a:r>
            <a:r>
              <a:rPr lang="en-US" sz="2000" b="1" i="1" dirty="0"/>
              <a:t>equalities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The schema of the output relation is the same as that of cross-product, </a:t>
            </a:r>
            <a:r>
              <a:rPr lang="en-US" sz="2000" dirty="0">
                <a:solidFill>
                  <a:srgbClr val="0070C0"/>
                </a:solidFill>
              </a:rPr>
              <a:t>“</a:t>
            </a:r>
            <a:r>
              <a:rPr lang="en-US" sz="2000" i="1" dirty="0">
                <a:solidFill>
                  <a:srgbClr val="0070C0"/>
                </a:solidFill>
              </a:rPr>
              <a:t>but only one copy of the fields for which equality is specified”</a:t>
            </a:r>
            <a:r>
              <a:rPr lang="en-US" sz="2000" b="1" i="1" dirty="0">
                <a:solidFill>
                  <a:srgbClr val="0070C0"/>
                </a:solidFill>
              </a:rPr>
              <a:t> </a:t>
            </a:r>
          </a:p>
          <a:p>
            <a:pPr lvl="1"/>
            <a:endParaRPr lang="en-US" sz="2000" b="1" i="1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Natural Join: 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Equijoin on </a:t>
            </a:r>
            <a:r>
              <a:rPr lang="en-US" sz="2000" i="1" dirty="0">
                <a:solidFill>
                  <a:srgbClr val="0070C0"/>
                </a:solidFill>
              </a:rPr>
              <a:t>“all”</a:t>
            </a:r>
            <a:r>
              <a:rPr lang="en-US" sz="2000" dirty="0"/>
              <a:t> common fields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</a:rPr>
              <a:t>Example</a:t>
            </a:r>
            <a:r>
              <a:rPr lang="en-US" sz="2400" dirty="0"/>
              <a:t>:</a:t>
            </a:r>
          </a:p>
          <a:p>
            <a:pPr lvl="1"/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81600" y="5104686"/>
            <a:ext cx="178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 Relation:</a:t>
            </a:r>
          </a:p>
        </p:txBody>
      </p:sp>
      <p:graphicFrame>
        <p:nvGraphicFramePr>
          <p:cNvPr id="10" name="Object 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9479338"/>
              </p:ext>
            </p:extLst>
          </p:nvPr>
        </p:nvGraphicFramePr>
        <p:xfrm>
          <a:off x="2121484" y="1397238"/>
          <a:ext cx="2895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95480" imgH="507960" progId="Equation.3">
                  <p:embed/>
                </p:oleObj>
              </mc:Choice>
              <mc:Fallback>
                <p:oleObj name="Equation" r:id="rId3" imgW="2895480" imgH="507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484" y="1397238"/>
                        <a:ext cx="2895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916698"/>
              </p:ext>
            </p:extLst>
          </p:nvPr>
        </p:nvGraphicFramePr>
        <p:xfrm>
          <a:off x="2133600" y="4518716"/>
          <a:ext cx="33147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14520" imgH="558720" progId="Equation.3">
                  <p:embed/>
                </p:oleObj>
              </mc:Choice>
              <mc:Fallback>
                <p:oleObj name="Equation" r:id="rId5" imgW="3314520" imgH="5587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18716"/>
                        <a:ext cx="33147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021419"/>
              </p:ext>
            </p:extLst>
          </p:nvPr>
        </p:nvGraphicFramePr>
        <p:xfrm>
          <a:off x="5217920" y="5515159"/>
          <a:ext cx="3849880" cy="932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7526338" imgH="1620838" progId="Word.Document.8">
                  <p:embed/>
                </p:oleObj>
              </mc:Choice>
              <mc:Fallback>
                <p:oleObj name="Document" r:id="rId7" imgW="7526338" imgH="1620838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7920" y="5515159"/>
                        <a:ext cx="3849880" cy="9322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0371930"/>
              </p:ext>
            </p:extLst>
          </p:nvPr>
        </p:nvGraphicFramePr>
        <p:xfrm>
          <a:off x="2514600" y="3276600"/>
          <a:ext cx="1079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79280" imgH="368280" progId="Equation.3">
                  <p:embed/>
                </p:oleObj>
              </mc:Choice>
              <mc:Fallback>
                <p:oleObj name="Equation" r:id="rId9" imgW="1079280" imgH="36828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276600"/>
                        <a:ext cx="1079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0524414"/>
              </p:ext>
            </p:extLst>
          </p:nvPr>
        </p:nvGraphicFramePr>
        <p:xfrm>
          <a:off x="2209800" y="5572123"/>
          <a:ext cx="2209800" cy="949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1" imgW="3405188" imgH="1689100" progId="Word.Document.8">
                  <p:embed/>
                </p:oleObj>
              </mc:Choice>
              <mc:Fallback>
                <p:oleObj name="Document" r:id="rId11" imgW="3405188" imgH="16891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572123"/>
                        <a:ext cx="2209800" cy="949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782922" y="646303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05147" y="5178318"/>
            <a:ext cx="1697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Relations:</a:t>
            </a:r>
          </a:p>
        </p:txBody>
      </p:sp>
      <p:graphicFrame>
        <p:nvGraphicFramePr>
          <p:cNvPr id="14" name="Object 1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1966124"/>
              </p:ext>
            </p:extLst>
          </p:nvPr>
        </p:nvGraphicFramePr>
        <p:xfrm>
          <a:off x="156674" y="5567611"/>
          <a:ext cx="2011110" cy="1021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3" imgW="4235450" imgH="2208213" progId="Word.Document.8">
                  <p:embed/>
                </p:oleObj>
              </mc:Choice>
              <mc:Fallback>
                <p:oleObj name="Document" r:id="rId13" imgW="4235450" imgH="2208213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74" y="5567611"/>
                        <a:ext cx="2011110" cy="10214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97663" y="646303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192994" y="6366616"/>
            <a:ext cx="3722406" cy="4572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ONLY one </a:t>
            </a:r>
            <a:r>
              <a:rPr lang="en-US" sz="2000" dirty="0" err="1"/>
              <a:t>sid</a:t>
            </a:r>
            <a:r>
              <a:rPr lang="en-US" sz="2000" dirty="0"/>
              <a:t> column!</a:t>
            </a:r>
          </a:p>
        </p:txBody>
      </p:sp>
      <p:sp>
        <p:nvSpPr>
          <p:cNvPr id="20" name="Striped Right Arrow 19"/>
          <p:cNvSpPr/>
          <p:nvPr/>
        </p:nvSpPr>
        <p:spPr>
          <a:xfrm>
            <a:off x="4419600" y="5499222"/>
            <a:ext cx="762000" cy="914400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6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/>
      <p:bldP spid="13" grpId="0"/>
      <p:bldP spid="15" grpId="0"/>
      <p:bldP spid="18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Join Operation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err="1"/>
              <a:t>Equi</a:t>
            </a:r>
            <a:r>
              <a:rPr lang="en-US" sz="2400" dirty="0"/>
              <a:t>-Join:</a:t>
            </a:r>
            <a:r>
              <a:rPr lang="en-US" sz="2600" dirty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A special case of theta join where the condition </a:t>
            </a:r>
            <a:r>
              <a:rPr lang="en-US" sz="2000" i="1" dirty="0"/>
              <a:t>c</a:t>
            </a:r>
            <a:r>
              <a:rPr lang="en-US" sz="2000" dirty="0"/>
              <a:t> contains only </a:t>
            </a:r>
            <a:r>
              <a:rPr lang="en-US" sz="2000" b="1" i="1" dirty="0"/>
              <a:t>equalities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The schema of the output relation is the same as that of cross-product, </a:t>
            </a:r>
            <a:r>
              <a:rPr lang="en-US" sz="2000" dirty="0">
                <a:solidFill>
                  <a:srgbClr val="0070C0"/>
                </a:solidFill>
              </a:rPr>
              <a:t>“</a:t>
            </a:r>
            <a:r>
              <a:rPr lang="en-US" sz="2000" i="1" dirty="0">
                <a:solidFill>
                  <a:srgbClr val="0070C0"/>
                </a:solidFill>
              </a:rPr>
              <a:t>but only one copy of the fields for which equality is specified”</a:t>
            </a:r>
            <a:r>
              <a:rPr lang="en-US" sz="2000" b="1" i="1" dirty="0">
                <a:solidFill>
                  <a:srgbClr val="0070C0"/>
                </a:solidFill>
              </a:rPr>
              <a:t> </a:t>
            </a:r>
          </a:p>
          <a:p>
            <a:pPr lvl="1"/>
            <a:endParaRPr lang="en-US" sz="2000" b="1" i="1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Natural Join: 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Equijoin on </a:t>
            </a:r>
            <a:r>
              <a:rPr lang="en-US" sz="2000" i="1" dirty="0">
                <a:solidFill>
                  <a:srgbClr val="0070C0"/>
                </a:solidFill>
              </a:rPr>
              <a:t>“all”</a:t>
            </a:r>
            <a:r>
              <a:rPr lang="en-US" sz="2000" dirty="0"/>
              <a:t> common fields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</a:rPr>
              <a:t>Example</a:t>
            </a:r>
            <a:r>
              <a:rPr lang="en-US" sz="2400" dirty="0"/>
              <a:t>:</a:t>
            </a:r>
          </a:p>
          <a:p>
            <a:pPr lvl="1"/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81600" y="5104686"/>
            <a:ext cx="178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 Relation:</a:t>
            </a:r>
          </a:p>
        </p:txBody>
      </p:sp>
      <p:graphicFrame>
        <p:nvGraphicFramePr>
          <p:cNvPr id="10" name="Object 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6716762"/>
              </p:ext>
            </p:extLst>
          </p:nvPr>
        </p:nvGraphicFramePr>
        <p:xfrm>
          <a:off x="2121484" y="1397238"/>
          <a:ext cx="2895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95480" imgH="507960" progId="Equation.3">
                  <p:embed/>
                </p:oleObj>
              </mc:Choice>
              <mc:Fallback>
                <p:oleObj name="Equation" r:id="rId3" imgW="2895480" imgH="507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484" y="1397238"/>
                        <a:ext cx="2895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0821331"/>
              </p:ext>
            </p:extLst>
          </p:nvPr>
        </p:nvGraphicFramePr>
        <p:xfrm>
          <a:off x="2153745" y="4572000"/>
          <a:ext cx="12954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95280" imgH="368280" progId="Equation.3">
                  <p:embed/>
                </p:oleObj>
              </mc:Choice>
              <mc:Fallback>
                <p:oleObj name="Equation" r:id="rId5" imgW="1295280" imgH="368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3745" y="4572000"/>
                        <a:ext cx="12954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6666431"/>
              </p:ext>
            </p:extLst>
          </p:nvPr>
        </p:nvGraphicFramePr>
        <p:xfrm>
          <a:off x="5217920" y="5515159"/>
          <a:ext cx="3849880" cy="932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7526338" imgH="1620838" progId="Word.Document.8">
                  <p:embed/>
                </p:oleObj>
              </mc:Choice>
              <mc:Fallback>
                <p:oleObj name="Document" r:id="rId7" imgW="7526338" imgH="1620838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7920" y="5515159"/>
                        <a:ext cx="3849880" cy="9322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8329912"/>
              </p:ext>
            </p:extLst>
          </p:nvPr>
        </p:nvGraphicFramePr>
        <p:xfrm>
          <a:off x="2514600" y="3276600"/>
          <a:ext cx="1079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79280" imgH="368280" progId="Equation.3">
                  <p:embed/>
                </p:oleObj>
              </mc:Choice>
              <mc:Fallback>
                <p:oleObj name="Equation" r:id="rId9" imgW="1079280" imgH="368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276600"/>
                        <a:ext cx="1079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4251044"/>
              </p:ext>
            </p:extLst>
          </p:nvPr>
        </p:nvGraphicFramePr>
        <p:xfrm>
          <a:off x="2209800" y="5572123"/>
          <a:ext cx="2209800" cy="949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1" imgW="3405188" imgH="1689100" progId="Word.Document.8">
                  <p:embed/>
                </p:oleObj>
              </mc:Choice>
              <mc:Fallback>
                <p:oleObj name="Document" r:id="rId11" imgW="3405188" imgH="16891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572123"/>
                        <a:ext cx="2209800" cy="949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782922" y="646303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05147" y="5178318"/>
            <a:ext cx="1697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Relations:</a:t>
            </a:r>
          </a:p>
        </p:txBody>
      </p:sp>
      <p:graphicFrame>
        <p:nvGraphicFramePr>
          <p:cNvPr id="14" name="Object 1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9789984"/>
              </p:ext>
            </p:extLst>
          </p:nvPr>
        </p:nvGraphicFramePr>
        <p:xfrm>
          <a:off x="156674" y="5567611"/>
          <a:ext cx="2011110" cy="1021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3" imgW="4235450" imgH="2208213" progId="Word.Document.8">
                  <p:embed/>
                </p:oleObj>
              </mc:Choice>
              <mc:Fallback>
                <p:oleObj name="Document" r:id="rId13" imgW="4235450" imgH="2208213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74" y="5567611"/>
                        <a:ext cx="2011110" cy="10214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97663" y="646303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S1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505200" y="4533900"/>
            <a:ext cx="665148" cy="189295"/>
          </a:xfrm>
          <a:prstGeom prst="straightConnector1">
            <a:avLst/>
          </a:prstGeom>
          <a:ln w="15875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170348" y="4353863"/>
            <a:ext cx="1303114" cy="369332"/>
          </a:xfrm>
          <a:prstGeom prst="rect">
            <a:avLst/>
          </a:prstGeom>
          <a:noFill/>
          <a:ln w="15875">
            <a:solidFill>
              <a:srgbClr val="0070C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/>
              <a:t>Natural Join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192994" y="6366616"/>
            <a:ext cx="3722406" cy="4572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 this case, same as equi-join!</a:t>
            </a:r>
          </a:p>
        </p:txBody>
      </p:sp>
      <p:sp>
        <p:nvSpPr>
          <p:cNvPr id="18" name="Striped Right Arrow 17"/>
          <p:cNvSpPr/>
          <p:nvPr/>
        </p:nvSpPr>
        <p:spPr>
          <a:xfrm>
            <a:off x="4419600" y="5499222"/>
            <a:ext cx="762000" cy="914400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2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2541" rIns="0" bIns="0" rtlCol="0">
            <a:spAutoFit/>
          </a:bodyPr>
          <a:lstStyle/>
          <a:p>
            <a:pPr marL="1843405">
              <a:lnSpc>
                <a:spcPct val="100000"/>
              </a:lnSpc>
            </a:pPr>
            <a:r>
              <a:rPr sz="4400" spc="-25" dirty="0">
                <a:solidFill>
                  <a:srgbClr val="00AF50"/>
                </a:solidFill>
              </a:rPr>
              <a:t>Relational</a:t>
            </a:r>
            <a:r>
              <a:rPr sz="4400" spc="35" dirty="0">
                <a:solidFill>
                  <a:srgbClr val="00AF50"/>
                </a:solidFill>
              </a:rPr>
              <a:t> </a:t>
            </a:r>
            <a:r>
              <a:rPr sz="4400" spc="-30" dirty="0">
                <a:solidFill>
                  <a:srgbClr val="00AF50"/>
                </a:solidFill>
              </a:rPr>
              <a:t>Algebra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244" y="1361694"/>
            <a:ext cx="2014855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5" dirty="0">
                <a:latin typeface="Calibri"/>
                <a:cs typeface="Calibri"/>
              </a:rPr>
              <a:t>Relational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3413" y="1361694"/>
            <a:ext cx="568579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28139" algn="l"/>
                <a:tab pos="2274570" algn="l"/>
                <a:tab pos="3220085" algn="l"/>
                <a:tab pos="4448810" algn="l"/>
                <a:tab pos="5335905" algn="l"/>
              </a:tabLst>
            </a:pP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0" dirty="0">
                <a:latin typeface="Calibri"/>
                <a:cs typeface="Calibri"/>
              </a:rPr>
              <a:t>l</a:t>
            </a:r>
            <a:r>
              <a:rPr sz="3200" spc="-20" dirty="0">
                <a:latin typeface="Calibri"/>
                <a:cs typeface="Calibri"/>
              </a:rPr>
              <a:t>g</a:t>
            </a:r>
            <a:r>
              <a:rPr sz="3200" spc="-5" dirty="0">
                <a:latin typeface="Calibri"/>
                <a:cs typeface="Calibri"/>
              </a:rPr>
              <a:t>eb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	t</a:t>
            </a:r>
            <a:r>
              <a:rPr sz="3200" spc="-10" dirty="0">
                <a:latin typeface="Calibri"/>
                <a:cs typeface="Calibri"/>
              </a:rPr>
              <a:t>h</a:t>
            </a:r>
            <a:r>
              <a:rPr sz="3200" spc="-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s</a:t>
            </a:r>
            <a:r>
              <a:rPr sz="3200" spc="-3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of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244" y="1849754"/>
            <a:ext cx="8074025" cy="2853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>
              <a:lnSpc>
                <a:spcPct val="100000"/>
              </a:lnSpc>
            </a:pPr>
            <a:r>
              <a:rPr sz="3200" spc="-20" dirty="0">
                <a:latin typeface="Calibri"/>
                <a:cs typeface="Calibri"/>
              </a:rPr>
              <a:t>operations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relational</a:t>
            </a:r>
            <a:r>
              <a:rPr sz="3200" spc="1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model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15"/>
              </a:spcBef>
              <a:tabLst>
                <a:tab pos="1606550" algn="l"/>
                <a:tab pos="3027680" algn="l"/>
                <a:tab pos="3975735" algn="l"/>
                <a:tab pos="4262755" algn="l"/>
                <a:tab pos="4924425" algn="l"/>
                <a:tab pos="5314315" algn="l"/>
                <a:tab pos="6287135" algn="l"/>
                <a:tab pos="7043420" algn="l"/>
              </a:tabLst>
            </a:pPr>
            <a:r>
              <a:rPr sz="2300" dirty="0">
                <a:latin typeface="Arial"/>
                <a:cs typeface="Arial"/>
              </a:rPr>
              <a:t>–</a:t>
            </a:r>
            <a:r>
              <a:rPr sz="2300" spc="335" dirty="0">
                <a:latin typeface="Arial"/>
                <a:cs typeface="Arial"/>
              </a:rPr>
              <a:t> </a:t>
            </a:r>
            <a:r>
              <a:rPr sz="2300" dirty="0">
                <a:latin typeface="Calibri"/>
                <a:cs typeface="Calibri"/>
              </a:rPr>
              <a:t>These	</a:t>
            </a:r>
            <a:r>
              <a:rPr sz="2300" spc="-10" dirty="0">
                <a:latin typeface="Calibri"/>
                <a:cs typeface="Calibri"/>
              </a:rPr>
              <a:t>operations	</a:t>
            </a:r>
            <a:r>
              <a:rPr sz="2300" spc="-5" dirty="0">
                <a:latin typeface="Calibri"/>
                <a:cs typeface="Calibri"/>
              </a:rPr>
              <a:t>enable	</a:t>
            </a:r>
            <a:r>
              <a:rPr sz="2300" dirty="0">
                <a:latin typeface="Calibri"/>
                <a:cs typeface="Calibri"/>
              </a:rPr>
              <a:t>a	user	</a:t>
            </a:r>
            <a:r>
              <a:rPr sz="2300" spc="-25" dirty="0">
                <a:latin typeface="Calibri"/>
                <a:cs typeface="Calibri"/>
              </a:rPr>
              <a:t>to	</a:t>
            </a:r>
            <a:r>
              <a:rPr sz="2300" dirty="0">
                <a:latin typeface="Calibri"/>
                <a:cs typeface="Calibri"/>
              </a:rPr>
              <a:t>specify	</a:t>
            </a:r>
            <a:r>
              <a:rPr sz="2300" b="1" spc="-5" dirty="0">
                <a:latin typeface="Calibri"/>
                <a:cs typeface="Calibri"/>
              </a:rPr>
              <a:t>basic	</a:t>
            </a:r>
            <a:r>
              <a:rPr sz="2300" b="1" spc="-15" dirty="0">
                <a:latin typeface="Calibri"/>
                <a:cs typeface="Calibri"/>
              </a:rPr>
              <a:t>retrieval</a:t>
            </a:r>
            <a:endParaRPr sz="23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300" b="1" spc="-10" dirty="0">
                <a:latin typeface="Calibri"/>
                <a:cs typeface="Calibri"/>
              </a:rPr>
              <a:t>requests </a:t>
            </a:r>
            <a:r>
              <a:rPr sz="2300" dirty="0">
                <a:latin typeface="Calibri"/>
                <a:cs typeface="Calibri"/>
              </a:rPr>
              <a:t>(or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queries</a:t>
            </a:r>
            <a:r>
              <a:rPr sz="2300" dirty="0">
                <a:latin typeface="Calibri"/>
                <a:cs typeface="Calibri"/>
              </a:rPr>
              <a:t>)</a:t>
            </a:r>
            <a:endParaRPr sz="2300">
              <a:latin typeface="Calibri"/>
              <a:cs typeface="Calibri"/>
            </a:endParaRPr>
          </a:p>
          <a:p>
            <a:pPr marL="356870" marR="5080" indent="-344170" algn="just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The result </a:t>
            </a:r>
            <a:r>
              <a:rPr sz="3200" spc="-5" dirty="0">
                <a:latin typeface="Calibri"/>
                <a:cs typeface="Calibri"/>
              </a:rPr>
              <a:t>of an </a:t>
            </a:r>
            <a:r>
              <a:rPr sz="3200" spc="-15" dirty="0">
                <a:latin typeface="Calibri"/>
                <a:cs typeface="Calibri"/>
              </a:rPr>
              <a:t>operation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b="1" i="1" spc="-15" dirty="0">
                <a:solidFill>
                  <a:srgbClr val="0000CC"/>
                </a:solidFill>
                <a:latin typeface="Calibri"/>
                <a:cs typeface="Calibri"/>
              </a:rPr>
              <a:t>new </a:t>
            </a:r>
            <a:r>
              <a:rPr sz="3200" b="1" i="1" spc="-5" dirty="0">
                <a:solidFill>
                  <a:srgbClr val="0000CC"/>
                </a:solidFill>
                <a:latin typeface="Calibri"/>
                <a:cs typeface="Calibri"/>
              </a:rPr>
              <a:t>relation</a:t>
            </a:r>
            <a:r>
              <a:rPr sz="3200" spc="-5" dirty="0">
                <a:latin typeface="Calibri"/>
                <a:cs typeface="Calibri"/>
              </a:rPr>
              <a:t>,  which </a:t>
            </a:r>
            <a:r>
              <a:rPr sz="3200" spc="-25" dirty="0">
                <a:latin typeface="Calibri"/>
                <a:cs typeface="Calibri"/>
              </a:rPr>
              <a:t>may </a:t>
            </a:r>
            <a:r>
              <a:rPr sz="3200" spc="-15" dirty="0">
                <a:latin typeface="Calibri"/>
                <a:cs typeface="Calibri"/>
              </a:rPr>
              <a:t>have </a:t>
            </a:r>
            <a:r>
              <a:rPr sz="3200" spc="-10" dirty="0">
                <a:latin typeface="Calibri"/>
                <a:cs typeface="Calibri"/>
              </a:rPr>
              <a:t>been </a:t>
            </a:r>
            <a:r>
              <a:rPr sz="3200" spc="-15" dirty="0">
                <a:latin typeface="Calibri"/>
                <a:cs typeface="Calibri"/>
              </a:rPr>
              <a:t>formed </a:t>
            </a:r>
            <a:r>
              <a:rPr sz="3200" b="1" spc="-10" dirty="0">
                <a:solidFill>
                  <a:srgbClr val="0000CC"/>
                </a:solidFill>
                <a:latin typeface="Calibri"/>
                <a:cs typeface="Calibri"/>
              </a:rPr>
              <a:t>from </a:t>
            </a:r>
            <a:r>
              <a:rPr sz="3200" b="1" spc="-5" dirty="0">
                <a:solidFill>
                  <a:srgbClr val="0000CC"/>
                </a:solidFill>
                <a:latin typeface="Calibri"/>
                <a:cs typeface="Calibri"/>
              </a:rPr>
              <a:t>one </a:t>
            </a:r>
            <a:r>
              <a:rPr sz="3200" b="1" spc="5" dirty="0">
                <a:solidFill>
                  <a:srgbClr val="0000CC"/>
                </a:solidFill>
                <a:latin typeface="Calibri"/>
                <a:cs typeface="Calibri"/>
              </a:rPr>
              <a:t>or  </a:t>
            </a:r>
            <a:r>
              <a:rPr sz="3200" b="1" spc="-20" dirty="0">
                <a:solidFill>
                  <a:srgbClr val="0000CC"/>
                </a:solidFill>
                <a:latin typeface="Calibri"/>
                <a:cs typeface="Calibri"/>
              </a:rPr>
              <a:t>more </a:t>
            </a:r>
            <a:r>
              <a:rPr sz="3200" b="1" i="1" spc="-5" dirty="0">
                <a:solidFill>
                  <a:srgbClr val="0000CC"/>
                </a:solidFill>
                <a:latin typeface="Calibri"/>
                <a:cs typeface="Calibri"/>
              </a:rPr>
              <a:t>input</a:t>
            </a:r>
            <a:r>
              <a:rPr sz="3200" b="1" i="1" spc="1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0000CC"/>
                </a:solidFill>
                <a:latin typeface="Calibri"/>
                <a:cs typeface="Calibri"/>
              </a:rPr>
              <a:t>relations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444" y="4757673"/>
            <a:ext cx="893444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4958" y="4757673"/>
            <a:ext cx="6525259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97330" algn="l"/>
                <a:tab pos="2643505" algn="l"/>
                <a:tab pos="3350895" algn="l"/>
                <a:tab pos="4643755" algn="l"/>
                <a:tab pos="6070600" algn="l"/>
              </a:tabLst>
            </a:pPr>
            <a:r>
              <a:rPr sz="2800" spc="-15" dirty="0">
                <a:latin typeface="Calibri"/>
                <a:cs typeface="Calibri"/>
              </a:rPr>
              <a:t>p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opert</a:t>
            </a:r>
            <a:r>
              <a:rPr sz="2800" dirty="0">
                <a:latin typeface="Calibri"/>
                <a:cs typeface="Calibri"/>
              </a:rPr>
              <a:t>y	</a:t>
            </a:r>
            <a:r>
              <a:rPr sz="2800" spc="-10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5" dirty="0">
                <a:latin typeface="Calibri"/>
                <a:cs typeface="Calibri"/>
              </a:rPr>
              <a:t>k</a:t>
            </a:r>
            <a:r>
              <a:rPr sz="2800" spc="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s	t</a:t>
            </a:r>
            <a:r>
              <a:rPr sz="2800" spc="-20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e	al</a:t>
            </a:r>
            <a:r>
              <a:rPr sz="2800" spc="-2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a	</a:t>
            </a:r>
            <a:r>
              <a:rPr sz="2800" spc="-120" dirty="0">
                <a:latin typeface="Calibri"/>
                <a:cs typeface="Calibri"/>
              </a:rPr>
              <a:t>“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”	</a:t>
            </a:r>
            <a:r>
              <a:rPr sz="2800" spc="-15" dirty="0">
                <a:latin typeface="Calibri"/>
                <a:cs typeface="Calibri"/>
              </a:rPr>
              <a:t>(</a:t>
            </a:r>
            <a:r>
              <a:rPr sz="2800" dirty="0">
                <a:latin typeface="Calibri"/>
                <a:cs typeface="Calibri"/>
              </a:rPr>
              <a:t>all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9905" y="5184775"/>
            <a:ext cx="6015990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objects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relational algebra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relations)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243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Division Operation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4864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Division: 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Not supported as a primitive operator, but useful for expressing queries like: </a:t>
            </a:r>
          </a:p>
          <a:p>
            <a:pPr lvl="1"/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Let </a:t>
            </a:r>
            <a:r>
              <a:rPr lang="en-US" sz="2400" i="1" dirty="0"/>
              <a:t>A</a:t>
            </a:r>
            <a:r>
              <a:rPr lang="en-US" sz="2400" dirty="0"/>
              <a:t> have 2 fields, </a:t>
            </a:r>
            <a:r>
              <a:rPr lang="en-US" sz="2400" i="1" dirty="0"/>
              <a:t>x</a:t>
            </a:r>
            <a:r>
              <a:rPr lang="en-US" sz="2400" dirty="0"/>
              <a:t> and </a:t>
            </a:r>
            <a:r>
              <a:rPr lang="en-US" sz="2400" i="1" dirty="0"/>
              <a:t>y</a:t>
            </a:r>
            <a:r>
              <a:rPr lang="en-US" sz="2400" dirty="0"/>
              <a:t>; </a:t>
            </a:r>
            <a:r>
              <a:rPr lang="en-US" sz="2400" i="1" dirty="0"/>
              <a:t>B</a:t>
            </a:r>
            <a:r>
              <a:rPr lang="en-US" sz="2400" dirty="0"/>
              <a:t> have only field </a:t>
            </a:r>
            <a:r>
              <a:rPr lang="en-US" sz="2400" i="1" dirty="0"/>
              <a:t>y</a:t>
            </a:r>
            <a:r>
              <a:rPr lang="en-US" sz="2400" dirty="0"/>
              <a:t>: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i="1" dirty="0"/>
              <a:t>A/B </a:t>
            </a:r>
            <a:r>
              <a:rPr lang="en-US" sz="2200" dirty="0"/>
              <a:t>contains all </a:t>
            </a:r>
            <a:r>
              <a:rPr lang="en-US" sz="2200" i="1" dirty="0"/>
              <a:t>x</a:t>
            </a:r>
            <a:r>
              <a:rPr lang="en-US" sz="2200" dirty="0"/>
              <a:t> tuples (sailors) such that for </a:t>
            </a:r>
            <a:r>
              <a:rPr lang="en-US" sz="2200" i="1" u="sng" dirty="0"/>
              <a:t>every</a:t>
            </a:r>
            <a:r>
              <a:rPr lang="en-US" sz="2200" dirty="0"/>
              <a:t> </a:t>
            </a:r>
            <a:r>
              <a:rPr lang="en-US" sz="2200" i="1" dirty="0"/>
              <a:t>y</a:t>
            </a:r>
            <a:r>
              <a:rPr lang="en-US" sz="2200" dirty="0"/>
              <a:t> tuple (boat) in </a:t>
            </a:r>
            <a:r>
              <a:rPr lang="en-US" sz="2200" i="1" dirty="0"/>
              <a:t>B</a:t>
            </a:r>
            <a:r>
              <a:rPr lang="en-US" sz="2200" dirty="0"/>
              <a:t>, there is an </a:t>
            </a:r>
            <a:r>
              <a:rPr lang="en-US" sz="2200" i="1" dirty="0" err="1"/>
              <a:t>xy</a:t>
            </a:r>
            <a:r>
              <a:rPr lang="en-US" sz="2200" dirty="0"/>
              <a:t> tuple in </a:t>
            </a:r>
            <a:r>
              <a:rPr lang="en-US" sz="2200" i="1" dirty="0"/>
              <a:t>A</a:t>
            </a:r>
            <a:endParaRPr lang="en-US" sz="2200" dirty="0"/>
          </a:p>
          <a:p>
            <a:pPr lvl="2">
              <a:buFont typeface="Wingdings" pitchFamily="2" charset="2"/>
              <a:buChar char="§"/>
            </a:pPr>
            <a:endParaRPr lang="en-US" sz="2200" i="1" dirty="0"/>
          </a:p>
          <a:p>
            <a:pPr lvl="2">
              <a:buFont typeface="Wingdings" pitchFamily="2" charset="2"/>
              <a:buChar char="§"/>
            </a:pPr>
            <a:r>
              <a:rPr lang="en-US" sz="2200" i="1" dirty="0"/>
              <a:t>Or</a:t>
            </a:r>
            <a:r>
              <a:rPr lang="en-US" sz="2200" dirty="0"/>
              <a:t>:  If the set of </a:t>
            </a:r>
            <a:r>
              <a:rPr lang="en-US" sz="2200" i="1" dirty="0"/>
              <a:t>y</a:t>
            </a:r>
            <a:r>
              <a:rPr lang="en-US" sz="2200" dirty="0"/>
              <a:t> values (boats) associated with an </a:t>
            </a:r>
            <a:r>
              <a:rPr lang="en-US" sz="2200" i="1" dirty="0"/>
              <a:t>x </a:t>
            </a:r>
            <a:r>
              <a:rPr lang="en-US" sz="2200" dirty="0"/>
              <a:t>value (sailor) in </a:t>
            </a:r>
            <a:r>
              <a:rPr lang="en-US" sz="2200" i="1" dirty="0"/>
              <a:t>A</a:t>
            </a:r>
            <a:r>
              <a:rPr lang="en-US" sz="2200" dirty="0"/>
              <a:t> contains all </a:t>
            </a:r>
            <a:r>
              <a:rPr lang="en-US" sz="2200" i="1" dirty="0"/>
              <a:t>y </a:t>
            </a:r>
            <a:r>
              <a:rPr lang="en-US" sz="2200" dirty="0"/>
              <a:t>values in </a:t>
            </a:r>
            <a:r>
              <a:rPr lang="en-US" sz="2200" i="1" dirty="0"/>
              <a:t>B</a:t>
            </a:r>
            <a:r>
              <a:rPr lang="en-US" sz="2200" dirty="0"/>
              <a:t>, then </a:t>
            </a:r>
            <a:r>
              <a:rPr lang="en-US" sz="2200" i="1" dirty="0"/>
              <a:t>x </a:t>
            </a:r>
            <a:r>
              <a:rPr lang="en-US" sz="2200" dirty="0"/>
              <a:t>value is in </a:t>
            </a:r>
            <a:r>
              <a:rPr lang="en-US" sz="2200" i="1" dirty="0"/>
              <a:t>A/B</a:t>
            </a:r>
          </a:p>
          <a:p>
            <a:pPr lvl="2">
              <a:buFont typeface="Wingdings" pitchFamily="2" charset="2"/>
              <a:buChar char="§"/>
            </a:pPr>
            <a:endParaRPr lang="en-US" sz="2200" dirty="0"/>
          </a:p>
          <a:p>
            <a:pPr lvl="2">
              <a:buFont typeface="Wingdings" pitchFamily="2" charset="2"/>
              <a:buChar char="§"/>
            </a:pPr>
            <a:r>
              <a:rPr lang="en-US" sz="2200" dirty="0"/>
              <a:t>Formally: A/B =</a:t>
            </a:r>
          </a:p>
          <a:p>
            <a:pPr lvl="1"/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sz="2200" dirty="0"/>
              <a:t>In general, </a:t>
            </a:r>
            <a:r>
              <a:rPr lang="en-US" sz="2200" i="1" dirty="0"/>
              <a:t>x</a:t>
            </a:r>
            <a:r>
              <a:rPr lang="en-US" sz="2200" dirty="0"/>
              <a:t> and </a:t>
            </a:r>
            <a:r>
              <a:rPr lang="en-US" sz="2200" i="1" dirty="0"/>
              <a:t>y</a:t>
            </a:r>
            <a:r>
              <a:rPr lang="en-US" sz="2200" dirty="0"/>
              <a:t> can be any lists of fields; </a:t>
            </a:r>
            <a:r>
              <a:rPr lang="en-US" sz="2200" i="1" dirty="0"/>
              <a:t>y</a:t>
            </a:r>
            <a:r>
              <a:rPr lang="en-US" sz="2200" dirty="0"/>
              <a:t> is the list of fields in </a:t>
            </a:r>
            <a:r>
              <a:rPr lang="en-US" sz="2200" i="1" dirty="0"/>
              <a:t>B</a:t>
            </a:r>
            <a:r>
              <a:rPr lang="en-US" sz="2200" dirty="0"/>
              <a:t>, and</a:t>
            </a:r>
            <a:r>
              <a:rPr lang="en-US" sz="2200" i="1" dirty="0"/>
              <a:t> x </a:t>
            </a:r>
            <a:r>
              <a:rPr lang="en-US" sz="2200" dirty="0"/>
              <a:t>   </a:t>
            </a:r>
            <a:r>
              <a:rPr lang="en-US" sz="2200" i="1" dirty="0"/>
              <a:t>y</a:t>
            </a:r>
            <a:r>
              <a:rPr lang="en-US" sz="2200" dirty="0"/>
              <a:t> is the list of fields in </a:t>
            </a:r>
            <a:r>
              <a:rPr lang="en-US" sz="2200" i="1" dirty="0"/>
              <a:t>A</a:t>
            </a:r>
            <a:endParaRPr lang="en-US" sz="22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0" name="Object 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3620398"/>
              </p:ext>
            </p:extLst>
          </p:nvPr>
        </p:nvGraphicFramePr>
        <p:xfrm>
          <a:off x="1981200" y="1371600"/>
          <a:ext cx="787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87320" imgH="368280" progId="Equation.3">
                  <p:embed/>
                </p:oleObj>
              </mc:Choice>
              <mc:Fallback>
                <p:oleObj name="Equation" r:id="rId3" imgW="787320" imgH="368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371600"/>
                        <a:ext cx="787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667000" y="2422736"/>
            <a:ext cx="4313168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i="1" dirty="0"/>
              <a:t>Find sailors who have reserved </a:t>
            </a:r>
            <a:r>
              <a:rPr lang="en-US" sz="2000" b="1" i="1" u="sng" dirty="0">
                <a:solidFill>
                  <a:schemeClr val="accent2"/>
                </a:solidFill>
              </a:rPr>
              <a:t>all</a:t>
            </a:r>
            <a:r>
              <a:rPr lang="en-US" sz="2000" i="1" dirty="0">
                <a:solidFill>
                  <a:schemeClr val="accent2"/>
                </a:solidFill>
              </a:rPr>
              <a:t> </a:t>
            </a:r>
            <a:r>
              <a:rPr lang="en-US" sz="2000" i="1" dirty="0"/>
              <a:t>boats</a:t>
            </a:r>
            <a:endParaRPr lang="en-US" sz="2000" dirty="0"/>
          </a:p>
        </p:txBody>
      </p:sp>
      <p:graphicFrame>
        <p:nvGraphicFramePr>
          <p:cNvPr id="4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299131"/>
              </p:ext>
            </p:extLst>
          </p:nvPr>
        </p:nvGraphicFramePr>
        <p:xfrm>
          <a:off x="3317902" y="4995730"/>
          <a:ext cx="51609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162550" imgH="687388" progId="Equation.3">
                  <p:embed/>
                </p:oleObj>
              </mc:Choice>
              <mc:Fallback>
                <p:oleObj name="Equation" r:id="rId4" imgW="5162550" imgH="687388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902" y="4995730"/>
                        <a:ext cx="51609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081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Divisions</a:t>
            </a:r>
          </a:p>
        </p:txBody>
      </p:sp>
      <p:graphicFrame>
        <p:nvGraphicFramePr>
          <p:cNvPr id="8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831850" y="1746250"/>
          <a:ext cx="2003425" cy="427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2003400" imgH="4273200" progId="Word.Document.8">
                  <p:embed/>
                </p:oleObj>
              </mc:Choice>
              <mc:Fallback>
                <p:oleObj name="Document" r:id="rId3" imgW="2003400" imgH="42732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1746250"/>
                        <a:ext cx="2003425" cy="427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6521466"/>
              </p:ext>
            </p:extLst>
          </p:nvPr>
        </p:nvGraphicFramePr>
        <p:xfrm>
          <a:off x="3124200" y="1747838"/>
          <a:ext cx="11779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1177920" imgH="1047600" progId="Word.Document.8">
                  <p:embed/>
                </p:oleObj>
              </mc:Choice>
              <mc:Fallback>
                <p:oleObj name="Document" r:id="rId5" imgW="1177920" imgH="104760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747838"/>
                        <a:ext cx="117792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1369547"/>
              </p:ext>
            </p:extLst>
          </p:nvPr>
        </p:nvGraphicFramePr>
        <p:xfrm>
          <a:off x="3124200" y="3336703"/>
          <a:ext cx="133985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1339560" imgH="1650960" progId="Word.Document.8">
                  <p:embed/>
                </p:oleObj>
              </mc:Choice>
              <mc:Fallback>
                <p:oleObj name="Document" r:id="rId7" imgW="1339560" imgH="165096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336703"/>
                        <a:ext cx="133985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8761499"/>
              </p:ext>
            </p:extLst>
          </p:nvPr>
        </p:nvGraphicFramePr>
        <p:xfrm>
          <a:off x="4665314" y="1748550"/>
          <a:ext cx="1339850" cy="210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9" imgW="1339560" imgH="2100240" progId="Word.Document.8">
                  <p:embed/>
                </p:oleObj>
              </mc:Choice>
              <mc:Fallback>
                <p:oleObj name="Document" r:id="rId9" imgW="1339560" imgH="210024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314" y="1748550"/>
                        <a:ext cx="1339850" cy="210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3558"/>
              </p:ext>
            </p:extLst>
          </p:nvPr>
        </p:nvGraphicFramePr>
        <p:xfrm>
          <a:off x="6967670" y="1584720"/>
          <a:ext cx="1339850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1" imgW="1339560" imgH="2263680" progId="Word.Document.8">
                  <p:embed/>
                </p:oleObj>
              </mc:Choice>
              <mc:Fallback>
                <p:oleObj name="Document" r:id="rId11" imgW="1339560" imgH="226368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7670" y="1584720"/>
                        <a:ext cx="1339850" cy="226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0074508"/>
              </p:ext>
            </p:extLst>
          </p:nvPr>
        </p:nvGraphicFramePr>
        <p:xfrm>
          <a:off x="6223133" y="4494215"/>
          <a:ext cx="1339850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3" imgW="1339560" imgH="1452240" progId="Word.Document.8">
                  <p:embed/>
                </p:oleObj>
              </mc:Choice>
              <mc:Fallback>
                <p:oleObj name="Document" r:id="rId13" imgW="1339560" imgH="145224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133" y="4494215"/>
                        <a:ext cx="1339850" cy="145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1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9693484"/>
              </p:ext>
            </p:extLst>
          </p:nvPr>
        </p:nvGraphicFramePr>
        <p:xfrm>
          <a:off x="7653470" y="4494348"/>
          <a:ext cx="133985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5" imgW="1339560" imgH="1333440" progId="Word.Document.8">
                  <p:embed/>
                </p:oleObj>
              </mc:Choice>
              <mc:Fallback>
                <p:oleObj name="Document" r:id="rId15" imgW="1339560" imgH="133344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3470" y="4494348"/>
                        <a:ext cx="133985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435100" y="5838825"/>
            <a:ext cx="47466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3200" i="1" dirty="0">
                <a:latin typeface="Book Antiqua" pitchFamily="18" charset="0"/>
              </a:rPr>
              <a:t>A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3263900" y="2640013"/>
            <a:ext cx="6318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3200" i="1">
                <a:latin typeface="Book Antiqua" pitchFamily="18" charset="0"/>
              </a:rPr>
              <a:t>B1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3262313" y="4609878"/>
            <a:ext cx="6318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3200" i="1">
                <a:latin typeface="Book Antiqua" pitchFamily="18" charset="0"/>
              </a:rPr>
              <a:t>B2</a:t>
            </a: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4798664" y="3477337"/>
            <a:ext cx="6318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3200" i="1">
                <a:latin typeface="Book Antiqua" pitchFamily="18" charset="0"/>
              </a:rPr>
              <a:t>B3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6874007" y="3618307"/>
            <a:ext cx="104616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3200" i="1">
                <a:latin typeface="Book Antiqua" pitchFamily="18" charset="0"/>
              </a:rPr>
              <a:t>A/B1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6132646" y="5765802"/>
            <a:ext cx="1046162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3200" i="1">
                <a:latin typeface="Book Antiqua" pitchFamily="18" charset="0"/>
              </a:rPr>
              <a:t>A/B2</a:t>
            </a: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7575060" y="5345589"/>
            <a:ext cx="1046162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3200" i="1" dirty="0">
                <a:latin typeface="Book Antiqua" pitchFamily="18" charset="0"/>
              </a:rPr>
              <a:t>A/B3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15000" y="1371600"/>
            <a:ext cx="0" cy="4800600"/>
          </a:xfrm>
          <a:prstGeom prst="line">
            <a:avLst/>
          </a:prstGeom>
          <a:ln w="2222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rved Up Arrow 6"/>
          <p:cNvSpPr/>
          <p:nvPr/>
        </p:nvSpPr>
        <p:spPr>
          <a:xfrm>
            <a:off x="5334000" y="6324600"/>
            <a:ext cx="914400" cy="381000"/>
          </a:xfrm>
          <a:prstGeom prst="curved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44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Expressing A/B Using Basic Operators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Division can be derived from the fundamental operators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Idea</a:t>
            </a:r>
            <a:r>
              <a:rPr lang="en-US" sz="2400" dirty="0"/>
              <a:t>:  For A/B, compute all x values that are not `disqualified’ by some y value in B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x value is disqualified if by attaching y value from B, we obtain an </a:t>
            </a:r>
            <a:r>
              <a:rPr lang="en-US" sz="2400" dirty="0" err="1"/>
              <a:t>xy</a:t>
            </a:r>
            <a:r>
              <a:rPr lang="en-US" sz="2400" dirty="0"/>
              <a:t> tuple that is “not” in A</a:t>
            </a:r>
          </a:p>
          <a:p>
            <a:endParaRPr lang="en-US" sz="2400" dirty="0"/>
          </a:p>
          <a:p>
            <a:pPr lvl="1"/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5500" y="4347243"/>
            <a:ext cx="3587522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2400" dirty="0">
                <a:solidFill>
                  <a:schemeClr val="folHlink"/>
                </a:solidFill>
                <a:latin typeface="Book Antiqua" pitchFamily="18" charset="0"/>
              </a:rPr>
              <a:t>Disqualified </a:t>
            </a:r>
            <a:r>
              <a:rPr lang="en-US" sz="2400" i="1" dirty="0">
                <a:solidFill>
                  <a:schemeClr val="folHlink"/>
                </a:solidFill>
                <a:latin typeface="Book Antiqua" pitchFamily="18" charset="0"/>
              </a:rPr>
              <a:t>x</a:t>
            </a:r>
            <a:r>
              <a:rPr lang="en-US" sz="2400" dirty="0">
                <a:solidFill>
                  <a:schemeClr val="folHlink"/>
                </a:solidFill>
                <a:latin typeface="Book Antiqua" pitchFamily="18" charset="0"/>
              </a:rPr>
              <a:t> values: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50018" y="5304631"/>
            <a:ext cx="92551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>
                <a:latin typeface="Book Antiqua" pitchFamily="18" charset="0"/>
              </a:rPr>
              <a:t> </a:t>
            </a:r>
            <a:r>
              <a:rPr lang="en-US" sz="2800" i="1" dirty="0">
                <a:solidFill>
                  <a:schemeClr val="folHlink"/>
                </a:solidFill>
                <a:latin typeface="Book Antiqua" pitchFamily="18" charset="0"/>
              </a:rPr>
              <a:t>A/B:</a:t>
            </a:r>
          </a:p>
        </p:txBody>
      </p:sp>
      <p:graphicFrame>
        <p:nvGraphicFramePr>
          <p:cNvPr id="9" name="Object 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1874736"/>
              </p:ext>
            </p:extLst>
          </p:nvPr>
        </p:nvGraphicFramePr>
        <p:xfrm>
          <a:off x="4724400" y="4310730"/>
          <a:ext cx="386873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68560" imgH="871200" progId="Equation.3">
                  <p:embed/>
                </p:oleObj>
              </mc:Choice>
              <mc:Fallback>
                <p:oleObj name="Equation" r:id="rId3" imgW="3868560" imgH="871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310730"/>
                        <a:ext cx="3868738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4210518" y="5274469"/>
            <a:ext cx="4721225" cy="790575"/>
            <a:chOff x="1776" y="3639"/>
            <a:chExt cx="2974" cy="498"/>
          </a:xfrm>
        </p:grpSpPr>
        <p:graphicFrame>
          <p:nvGraphicFramePr>
            <p:cNvPr id="12" name="Object 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776" y="3664"/>
            <a:ext cx="1358" cy="4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155680" imgH="750600" progId="Equation.3">
                    <p:embed/>
                  </p:oleObj>
                </mc:Choice>
                <mc:Fallback>
                  <p:oleObj name="Equation" r:id="rId5" imgW="2155680" imgH="75060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664"/>
                          <a:ext cx="1358" cy="4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775" y="3639"/>
              <a:ext cx="197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Book Antiqua" pitchFamily="18" charset="0"/>
                </a:rPr>
                <a:t>all disqualified tuples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082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ook Antiqua" panose="02040602050305030304" pitchFamily="18" charset="0"/>
              </a:rPr>
              <a:t>Aggregate Functions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pPr lvl="1" eaLnBrk="1" hangingPunct="1"/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Summarize column information like min, max, avg, count, sum</a:t>
            </a:r>
          </a:p>
          <a:p>
            <a:pPr lvl="1" eaLnBrk="1" hangingPunct="1"/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Given by the syntax </a:t>
            </a:r>
          </a:p>
          <a:p>
            <a:pPr lvl="1" eaLnBrk="1" hangingPunct="1">
              <a:buFontTx/>
              <a:buNone/>
            </a:pPr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	ℱ</a:t>
            </a:r>
            <a:r>
              <a:rPr lang="en-US" baseline="-25000" dirty="0">
                <a:solidFill>
                  <a:schemeClr val="tx1"/>
                </a:solidFill>
                <a:latin typeface="Book Antiqua" panose="02040602050305030304" pitchFamily="18" charset="0"/>
              </a:rPr>
              <a:t>&lt;</a:t>
            </a:r>
            <a:r>
              <a:rPr lang="en-US" baseline="-25000" dirty="0" err="1">
                <a:solidFill>
                  <a:schemeClr val="tx1"/>
                </a:solidFill>
                <a:latin typeface="Book Antiqua" panose="02040602050305030304" pitchFamily="18" charset="0"/>
              </a:rPr>
              <a:t>functionname</a:t>
            </a:r>
            <a:r>
              <a:rPr lang="en-US" baseline="-25000" dirty="0">
                <a:solidFill>
                  <a:schemeClr val="tx1"/>
                </a:solidFill>
                <a:latin typeface="Book Antiqua" panose="02040602050305030304" pitchFamily="18" charset="0"/>
              </a:rPr>
              <a:t>&gt;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 </a:t>
            </a:r>
            <a:r>
              <a:rPr lang="en-US" baseline="-25000" dirty="0">
                <a:solidFill>
                  <a:schemeClr val="tx1"/>
                </a:solidFill>
                <a:latin typeface="Book Antiqua" panose="02040602050305030304" pitchFamily="18" charset="0"/>
              </a:rPr>
              <a:t> &lt;</a:t>
            </a:r>
            <a:r>
              <a:rPr lang="en-US" baseline="-25000" dirty="0" err="1">
                <a:solidFill>
                  <a:schemeClr val="tx1"/>
                </a:solidFill>
                <a:latin typeface="Book Antiqua" panose="02040602050305030304" pitchFamily="18" charset="0"/>
              </a:rPr>
              <a:t>columnnanme</a:t>
            </a:r>
            <a:r>
              <a:rPr lang="en-US" baseline="-25000" dirty="0">
                <a:solidFill>
                  <a:schemeClr val="tx1"/>
                </a:solidFill>
                <a:latin typeface="Book Antiqua" panose="02040602050305030304" pitchFamily="18" charset="0"/>
              </a:rPr>
              <a:t>&gt;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Book Antiqua" panose="02040602050305030304" pitchFamily="18" charset="0"/>
              </a:rPr>
              <a:t>Relation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)</a:t>
            </a:r>
          </a:p>
          <a:p>
            <a:pPr lvl="1" eaLnBrk="1" hangingPunct="1">
              <a:buFontTx/>
              <a:buNone/>
            </a:pPr>
            <a:endParaRPr lang="en-US" sz="2200" dirty="0">
              <a:latin typeface="Book Antiqua" panose="0204060205030503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Example:</a:t>
            </a:r>
          </a:p>
          <a:p>
            <a:pPr lvl="1" eaLnBrk="1" hangingPunct="1"/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ℱ</a:t>
            </a:r>
            <a:r>
              <a:rPr lang="en-US" sz="2200" baseline="-25000" dirty="0">
                <a:solidFill>
                  <a:schemeClr val="tx1"/>
                </a:solidFill>
                <a:latin typeface="Book Antiqua" panose="02040602050305030304" pitchFamily="18" charset="0"/>
              </a:rPr>
              <a:t>MIN Salary</a:t>
            </a:r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 (EMPLOYEE) </a:t>
            </a:r>
          </a:p>
          <a:p>
            <a:pPr lvl="1" eaLnBrk="1" hangingPunct="1"/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ℱ</a:t>
            </a:r>
            <a:r>
              <a:rPr lang="en-US" sz="2200" baseline="-25000" dirty="0">
                <a:solidFill>
                  <a:schemeClr val="tx1"/>
                </a:solidFill>
                <a:latin typeface="Book Antiqua" panose="02040602050305030304" pitchFamily="18" charset="0"/>
              </a:rPr>
              <a:t>SUM Salary</a:t>
            </a:r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 (EMPLOYEE) </a:t>
            </a:r>
          </a:p>
          <a:p>
            <a:pPr lvl="1" eaLnBrk="1" hangingPunct="1"/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ℱ</a:t>
            </a:r>
            <a:r>
              <a:rPr lang="en-US" sz="2200" baseline="-25000" dirty="0">
                <a:solidFill>
                  <a:schemeClr val="tx1"/>
                </a:solidFill>
                <a:latin typeface="Book Antiqua" panose="02040602050305030304" pitchFamily="18" charset="0"/>
              </a:rPr>
              <a:t>COUNT </a:t>
            </a:r>
            <a:r>
              <a:rPr lang="en-US" sz="2200" baseline="-25000" dirty="0" err="1">
                <a:solidFill>
                  <a:schemeClr val="tx1"/>
                </a:solidFill>
                <a:latin typeface="Book Antiqua" panose="02040602050305030304" pitchFamily="18" charset="0"/>
              </a:rPr>
              <a:t>eno</a:t>
            </a:r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 (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 </a:t>
            </a:r>
            <a:r>
              <a:rPr lang="en-US" sz="2400" baseline="-25000" dirty="0" err="1">
                <a:solidFill>
                  <a:schemeClr val="tx1"/>
                </a:solidFill>
                <a:latin typeface="Book Antiqua" panose="02040602050305030304" pitchFamily="18" charset="0"/>
              </a:rPr>
              <a:t>eno</a:t>
            </a:r>
            <a:r>
              <a:rPr lang="en-US" sz="2400" baseline="-25000" dirty="0">
                <a:solidFill>
                  <a:schemeClr val="tx1"/>
                </a:solidFill>
                <a:latin typeface="Book Antiqua" panose="02040602050305030304" pitchFamily="18" charset="0"/>
              </a:rPr>
              <a:t>=4</a:t>
            </a:r>
            <a:r>
              <a:rPr lang="en-US" sz="2200" dirty="0">
                <a:solidFill>
                  <a:schemeClr val="tx1"/>
                </a:solidFill>
                <a:latin typeface="Book Antiqua" panose="02040602050305030304" pitchFamily="18" charset="0"/>
              </a:rPr>
              <a:t>(DEPENDENT))</a:t>
            </a:r>
          </a:p>
          <a:p>
            <a:pPr eaLnBrk="1" hangingPunct="1"/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449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Book Antiqua" panose="02040602050305030304" pitchFamily="18" charset="0"/>
              </a:rPr>
              <a:t>Grouping with Aggregation</a:t>
            </a:r>
          </a:p>
        </p:txBody>
      </p:sp>
      <p:sp>
        <p:nvSpPr>
          <p:cNvPr id="94210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Book Antiqua" panose="02040602050305030304" pitchFamily="18" charset="0"/>
              </a:rPr>
              <a:t>Grouping can be combined with Aggregate Functions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Book Antiqua" panose="02040602050305030304" pitchFamily="18" charset="0"/>
              </a:rPr>
              <a:t>Example: For each department, retrieve the DNO, number of employees , and AVERAGE SALARY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Book Antiqua" panose="02040602050305030304" pitchFamily="18" charset="0"/>
              </a:rPr>
              <a:t>A variation of aggregate operation ℱ allows this: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Book Antiqua" panose="0204060205030503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solidFill>
                  <a:srgbClr val="002060"/>
                </a:solidFill>
                <a:latin typeface="Book Antiqua" panose="02040602050305030304" pitchFamily="18" charset="0"/>
              </a:rPr>
              <a:t>Grouping attribute placed to left of symbol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solidFill>
                  <a:srgbClr val="002060"/>
                </a:solidFill>
                <a:latin typeface="Book Antiqua" panose="02040602050305030304" pitchFamily="18" charset="0"/>
              </a:rPr>
              <a:t>Aggregate functions to right of symbol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200" baseline="-25000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200" baseline="-25000" dirty="0">
                <a:solidFill>
                  <a:srgbClr val="002060"/>
                </a:solidFill>
                <a:latin typeface="Book Antiqua" panose="02040602050305030304" pitchFamily="18" charset="0"/>
              </a:rPr>
              <a:t>Example:  </a:t>
            </a:r>
            <a:r>
              <a:rPr lang="en-US" sz="2400" baseline="-25000" dirty="0">
                <a:solidFill>
                  <a:srgbClr val="002060"/>
                </a:solidFill>
                <a:latin typeface="Book Antiqua" panose="02040602050305030304" pitchFamily="18" charset="0"/>
              </a:rPr>
              <a:t>DNO</a:t>
            </a:r>
            <a:r>
              <a:rPr lang="en-US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 ℱ</a:t>
            </a:r>
            <a:r>
              <a:rPr lang="en-US" sz="2400" baseline="-25000" dirty="0">
                <a:solidFill>
                  <a:srgbClr val="002060"/>
                </a:solidFill>
                <a:latin typeface="Book Antiqua" panose="02040602050305030304" pitchFamily="18" charset="0"/>
              </a:rPr>
              <a:t>COUNT SSN, AVERAGE Salary</a:t>
            </a:r>
            <a:r>
              <a:rPr lang="en-US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 (EMPLOYEE)</a:t>
            </a:r>
          </a:p>
          <a:p>
            <a:pPr eaLnBrk="1" hangingPunct="1"/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099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Algebra: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458200" cy="56388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US" sz="2600" dirty="0"/>
                  <a:t>Operators (with notations):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200" dirty="0">
                    <a:solidFill>
                      <a:srgbClr val="0070C0"/>
                    </a:solidFill>
                  </a:rPr>
                  <a:t>Selection</a:t>
                </a:r>
                <a:r>
                  <a:rPr lang="en-US" sz="2200" dirty="0"/>
                  <a:t>  (     ): selects a subset of rows from a relation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endParaRPr lang="en-US" sz="2200" dirty="0"/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200" dirty="0">
                    <a:solidFill>
                      <a:srgbClr val="0070C0"/>
                    </a:solidFill>
                  </a:rPr>
                  <a:t>Projection</a:t>
                </a:r>
                <a:r>
                  <a:rPr lang="en-US" sz="2200" dirty="0"/>
                  <a:t>  (     ): </a:t>
                </a:r>
                <a:r>
                  <a:rPr lang="en-US" sz="2400" dirty="0"/>
                  <a:t>deletes unwanted columns from a relation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endParaRPr lang="en-US" sz="2200" dirty="0"/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200" dirty="0">
                    <a:solidFill>
                      <a:srgbClr val="0070C0"/>
                    </a:solidFill>
                  </a:rPr>
                  <a:t>Cross-product</a:t>
                </a:r>
                <a:r>
                  <a:rPr lang="en-US" sz="2200" dirty="0"/>
                  <a:t>  (     ): </a:t>
                </a:r>
                <a:r>
                  <a:rPr lang="en-US" sz="2400" dirty="0"/>
                  <a:t>allows combining two relations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endParaRPr lang="en-US" sz="2200" dirty="0"/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200" dirty="0">
                    <a:solidFill>
                      <a:srgbClr val="0070C0"/>
                    </a:solidFill>
                  </a:rPr>
                  <a:t>Set-difference </a:t>
                </a:r>
                <a:r>
                  <a:rPr lang="en-US" sz="2200" dirty="0"/>
                  <a:t> (     ): </a:t>
                </a:r>
                <a:r>
                  <a:rPr lang="en-US" sz="2400" dirty="0"/>
                  <a:t>retains tuples which are in relation 1, “but not” in relation 2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endParaRPr lang="en-US" sz="2200" dirty="0"/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200" dirty="0">
                    <a:solidFill>
                      <a:srgbClr val="0070C0"/>
                    </a:solidFill>
                  </a:rPr>
                  <a:t>Union</a:t>
                </a:r>
                <a:r>
                  <a:rPr lang="en-US" sz="2200" dirty="0"/>
                  <a:t>  (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sz="2200" dirty="0"/>
                  <a:t> ): </a:t>
                </a:r>
                <a:r>
                  <a:rPr lang="en-US" sz="2400" dirty="0"/>
                  <a:t>retains tuples which are in “either” relation 1 or relation 2, “or in both”</a:t>
                </a:r>
                <a:endParaRPr lang="en-US" sz="2200" dirty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458200" cy="5638800"/>
              </a:xfrm>
              <a:blipFill rotWithShape="1">
                <a:blip r:embed="rId4"/>
                <a:stretch>
                  <a:fillRect l="-1081" t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871133"/>
              </p:ext>
            </p:extLst>
          </p:nvPr>
        </p:nvGraphicFramePr>
        <p:xfrm>
          <a:off x="2743200" y="1711298"/>
          <a:ext cx="457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24987" imgH="762264" progId="Equation.3">
                  <p:embed/>
                </p:oleObj>
              </mc:Choice>
              <mc:Fallback>
                <p:oleObj name="Equation" r:id="rId5" imgW="2224987" imgH="76226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711298"/>
                        <a:ext cx="457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8416962"/>
              </p:ext>
            </p:extLst>
          </p:nvPr>
        </p:nvGraphicFramePr>
        <p:xfrm>
          <a:off x="2878508" y="2523146"/>
          <a:ext cx="4572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55419" imgH="1025332" progId="Equation.3">
                  <p:embed/>
                </p:oleObj>
              </mc:Choice>
              <mc:Fallback>
                <p:oleObj name="Equation" r:id="rId7" imgW="2055419" imgH="102533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508" y="2523146"/>
                        <a:ext cx="4572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6926117"/>
              </p:ext>
            </p:extLst>
          </p:nvPr>
        </p:nvGraphicFramePr>
        <p:xfrm>
          <a:off x="3293692" y="3293692"/>
          <a:ext cx="4572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63825" imgH="1269384" progId="Equation.3">
                  <p:embed/>
                </p:oleObj>
              </mc:Choice>
              <mc:Fallback>
                <p:oleObj name="Equation" r:id="rId9" imgW="1763825" imgH="126938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3692" y="3293692"/>
                        <a:ext cx="4572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2542196"/>
              </p:ext>
            </p:extLst>
          </p:nvPr>
        </p:nvGraphicFramePr>
        <p:xfrm>
          <a:off x="3310784" y="4301384"/>
          <a:ext cx="5334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34060" imgH="1421520" progId="Equation.3">
                  <p:embed/>
                </p:oleObj>
              </mc:Choice>
              <mc:Fallback>
                <p:oleObj name="Equation" r:id="rId11" imgW="534060" imgH="14215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0784" y="4301384"/>
                        <a:ext cx="5334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3338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Algebra: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458200" cy="56388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US" sz="2600" dirty="0"/>
                  <a:t>Operators (with notations):</a:t>
                </a:r>
              </a:p>
              <a:p>
                <a:pPr marL="971550" lvl="1" indent="-514350">
                  <a:buSzPct val="75000"/>
                  <a:buFont typeface="+mj-lt"/>
                  <a:buAutoNum type="arabicPeriod" startAt="6"/>
                </a:pPr>
                <a:r>
                  <a:rPr lang="en-US" sz="2200" dirty="0">
                    <a:solidFill>
                      <a:srgbClr val="0070C0"/>
                    </a:solidFill>
                  </a:rPr>
                  <a:t>Intersection</a:t>
                </a:r>
                <a:r>
                  <a:rPr lang="en-US" sz="2200" dirty="0"/>
                  <a:t> (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en-US" sz="2200" dirty="0"/>
                  <a:t> ): </a:t>
                </a:r>
                <a:r>
                  <a:rPr lang="en-US" sz="2000" dirty="0"/>
                  <a:t>retains tuples which are in relation 1 “and” in relation 2</a:t>
                </a:r>
              </a:p>
              <a:p>
                <a:pPr marL="971550" lvl="1" indent="-514350">
                  <a:buSzPct val="75000"/>
                  <a:buFont typeface="+mj-lt"/>
                  <a:buAutoNum type="arabicPeriod" startAt="6"/>
                </a:pPr>
                <a:endParaRPr lang="en-US" sz="2200" dirty="0"/>
              </a:p>
              <a:p>
                <a:pPr marL="971550" lvl="1" indent="-514350">
                  <a:buSzPct val="75000"/>
                  <a:buFont typeface="+mj-lt"/>
                  <a:buAutoNum type="arabicPeriod" startAt="6"/>
                </a:pPr>
                <a:r>
                  <a:rPr lang="en-US" sz="2200" dirty="0">
                    <a:solidFill>
                      <a:srgbClr val="0070C0"/>
                    </a:solidFill>
                  </a:rPr>
                  <a:t>Join</a:t>
                </a:r>
                <a:r>
                  <a:rPr lang="en-US" sz="2200" dirty="0"/>
                  <a:t> (       ): </a:t>
                </a:r>
                <a:r>
                  <a:rPr lang="en-US" sz="2000" dirty="0"/>
                  <a:t>allows combining two relations according to a </a:t>
                </a:r>
                <a:br>
                  <a:rPr lang="en-US" sz="2000" dirty="0"/>
                </a:br>
                <a:r>
                  <a:rPr lang="en-US" sz="2000" dirty="0"/>
                  <a:t>specific condition (e.g., </a:t>
                </a:r>
                <a:r>
                  <a:rPr lang="en-US" sz="2000" i="1" dirty="0"/>
                  <a:t>theta</a:t>
                </a:r>
                <a:r>
                  <a:rPr lang="en-US" sz="2000" dirty="0"/>
                  <a:t>, </a:t>
                </a:r>
                <a:r>
                  <a:rPr lang="en-US" sz="2000" i="1" dirty="0"/>
                  <a:t>equi</a:t>
                </a:r>
                <a:r>
                  <a:rPr lang="en-US" sz="2000" dirty="0"/>
                  <a:t> and </a:t>
                </a:r>
                <a:r>
                  <a:rPr lang="en-US" sz="2000" i="1" dirty="0"/>
                  <a:t>natural</a:t>
                </a:r>
                <a:r>
                  <a:rPr lang="en-US" sz="2000" dirty="0"/>
                  <a:t> joins)</a:t>
                </a:r>
              </a:p>
              <a:p>
                <a:pPr marL="971550" lvl="1" indent="-514350">
                  <a:buSzPct val="75000"/>
                  <a:buFont typeface="+mj-lt"/>
                  <a:buAutoNum type="arabicPeriod" startAt="6"/>
                </a:pPr>
                <a:endParaRPr lang="en-US" sz="2200" dirty="0"/>
              </a:p>
              <a:p>
                <a:pPr marL="971550" lvl="1" indent="-514350">
                  <a:buSzPct val="75000"/>
                  <a:buFont typeface="+mj-lt"/>
                  <a:buAutoNum type="arabicPeriod" startAt="6"/>
                </a:pPr>
                <a:r>
                  <a:rPr lang="en-US" sz="2200" dirty="0">
                    <a:solidFill>
                      <a:srgbClr val="0070C0"/>
                    </a:solidFill>
                  </a:rPr>
                  <a:t>Division</a:t>
                </a:r>
                <a:r>
                  <a:rPr lang="en-US" sz="2200" dirty="0"/>
                  <a:t> (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200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r>
                  <a:rPr lang="en-US" sz="2200" dirty="0"/>
                  <a:t> ): generates the largest instance Q such that Q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sz="2200" dirty="0"/>
                  <a:t>B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/>
                      </a:rPr>
                      <m:t>⊆</m:t>
                    </m:r>
                  </m:oMath>
                </a14:m>
                <a:r>
                  <a:rPr lang="en-US" sz="2200" dirty="0"/>
                  <a:t>A when computing A/B</a:t>
                </a:r>
              </a:p>
              <a:p>
                <a:pPr marL="971550" lvl="1" indent="-514350">
                  <a:buSzPct val="75000"/>
                  <a:buFont typeface="+mj-lt"/>
                  <a:buAutoNum type="arabicPeriod" startAt="6"/>
                </a:pPr>
                <a:endParaRPr lang="en-US" sz="2200" dirty="0"/>
              </a:p>
              <a:p>
                <a:pPr marL="971550" lvl="1" indent="-514350">
                  <a:buSzPct val="75000"/>
                  <a:buFont typeface="+mj-lt"/>
                  <a:buAutoNum type="arabicPeriod" startAt="6"/>
                </a:pPr>
                <a:r>
                  <a:rPr lang="en-US" sz="2200" dirty="0">
                    <a:solidFill>
                      <a:srgbClr val="0070C0"/>
                    </a:solidFill>
                  </a:rPr>
                  <a:t>Renaming</a:t>
                </a:r>
                <a:r>
                  <a:rPr lang="en-US" sz="2200" dirty="0"/>
                  <a:t> (    ): returns an instance of a new relation with some fields being potentially “renamed”</a:t>
                </a:r>
              </a:p>
              <a:p>
                <a:pPr>
                  <a:buSzPct val="75000"/>
                </a:pPr>
                <a:endParaRPr lang="en-US" sz="2200" dirty="0"/>
              </a:p>
              <a:p>
                <a:pPr>
                  <a:buSzPct val="75000"/>
                </a:pPr>
                <a:endParaRPr lang="en-US" sz="2200" dirty="0"/>
              </a:p>
              <a:p>
                <a:pPr lvl="1">
                  <a:buSzPct val="75000"/>
                </a:pPr>
                <a:endParaRPr lang="en-US" sz="2600" dirty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458200" cy="5638800"/>
              </a:xfrm>
              <a:blipFill rotWithShape="1">
                <a:blip r:embed="rId4"/>
                <a:stretch>
                  <a:fillRect l="-1081" t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566923"/>
              </p:ext>
            </p:extLst>
          </p:nvPr>
        </p:nvGraphicFramePr>
        <p:xfrm>
          <a:off x="2133600" y="2895600"/>
          <a:ext cx="444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44240" imgH="266400" progId="Equation.3">
                  <p:embed/>
                </p:oleObj>
              </mc:Choice>
              <mc:Fallback>
                <p:oleObj name="Equation" r:id="rId5" imgW="44424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3600" y="2895600"/>
                        <a:ext cx="444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572390"/>
              </p:ext>
            </p:extLst>
          </p:nvPr>
        </p:nvGraphicFramePr>
        <p:xfrm>
          <a:off x="2777384" y="5113946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4560" imgH="330120" progId="Equation.3">
                  <p:embed/>
                </p:oleObj>
              </mc:Choice>
              <mc:Fallback>
                <p:oleObj name="Equation" r:id="rId7" imgW="304560" imgH="330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77384" y="5113946"/>
                        <a:ext cx="3048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181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Examples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Q1: Find names of sailors who’ve reserved boat #103</a:t>
            </a:r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436162"/>
              </p:ext>
            </p:extLst>
          </p:nvPr>
        </p:nvGraphicFramePr>
        <p:xfrm>
          <a:off x="72424" y="1981200"/>
          <a:ext cx="3581400" cy="40792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Brutus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Lubber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Zorba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5824" y="6096000"/>
            <a:ext cx="251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An Instance S3 of Sailors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737912"/>
              </p:ext>
            </p:extLst>
          </p:nvPr>
        </p:nvGraphicFramePr>
        <p:xfrm>
          <a:off x="3724747" y="1980548"/>
          <a:ext cx="2895600" cy="40792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10/10/98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10/10/98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10/8/98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10/7/98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11/10/98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11/6/98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11/12/98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9/5/98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9/8/98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9/8/98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806224" y="6062053"/>
            <a:ext cx="274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An Instance R2 of Reserves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447108"/>
              </p:ext>
            </p:extLst>
          </p:nvPr>
        </p:nvGraphicFramePr>
        <p:xfrm>
          <a:off x="6672709" y="3097038"/>
          <a:ext cx="2401371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72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705600" y="4953000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An Instance B1 of Boats</a:t>
            </a:r>
          </a:p>
        </p:txBody>
      </p:sp>
    </p:spTree>
    <p:extLst>
      <p:ext uri="{BB962C8B-B14F-4D97-AF65-F5344CB8AC3E}">
        <p14:creationId xmlns:p14="http://schemas.microsoft.com/office/powerpoint/2010/main" val="158684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Examples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Q1: Find names of sailors who’ve reserved boat #103</a:t>
            </a:r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" name="Object 1">
            <a:hlinkClick r:id="" action="ppaction://ole?verb=0"/>
          </p:cNvPr>
          <p:cNvGraphicFramePr>
            <a:graphicFrameLocks/>
          </p:cNvGraphicFramePr>
          <p:nvPr/>
        </p:nvGraphicFramePr>
        <p:xfrm>
          <a:off x="1600200" y="1981200"/>
          <a:ext cx="63103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311880" imgH="571320" progId="Equation.3">
                  <p:embed/>
                </p:oleObj>
              </mc:Choice>
              <mc:Fallback>
                <p:oleObj name="Equation" r:id="rId3" imgW="6311880" imgH="5713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81200"/>
                        <a:ext cx="63103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hlinkClick r:id="" action="ppaction://ole?verb=0"/>
          </p:cNvPr>
          <p:cNvGraphicFramePr>
            <a:graphicFrameLocks/>
          </p:cNvGraphicFramePr>
          <p:nvPr/>
        </p:nvGraphicFramePr>
        <p:xfrm>
          <a:off x="1600200" y="3048000"/>
          <a:ext cx="6604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603840" imgH="609480" progId="Equation.3">
                  <p:embed/>
                </p:oleObj>
              </mc:Choice>
              <mc:Fallback>
                <p:oleObj name="Equation" r:id="rId5" imgW="6603840" imgH="609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048000"/>
                        <a:ext cx="6604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1543050" y="4065388"/>
          <a:ext cx="4584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84600" imgH="609480" progId="Equation.3">
                  <p:embed/>
                </p:oleObj>
              </mc:Choice>
              <mc:Fallback>
                <p:oleObj name="Equation" r:id="rId7" imgW="4584600" imgH="609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4065388"/>
                        <a:ext cx="4584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1524000" y="4724400"/>
          <a:ext cx="431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317840" imgH="431640" progId="Equation.3">
                  <p:embed/>
                </p:oleObj>
              </mc:Choice>
              <mc:Fallback>
                <p:oleObj name="Equation" r:id="rId9" imgW="431784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724400"/>
                        <a:ext cx="4318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1524000" y="5257800"/>
          <a:ext cx="2527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527200" imgH="482400" progId="Equation.3">
                  <p:embed/>
                </p:oleObj>
              </mc:Choice>
              <mc:Fallback>
                <p:oleObj name="Equation" r:id="rId11" imgW="2527200" imgH="482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257800"/>
                        <a:ext cx="2527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68610" y="2664958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C00000"/>
                </a:solidFill>
              </a:rPr>
              <a:t>OR: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68610" y="3679482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C00000"/>
                </a:solidFill>
              </a:rPr>
              <a:t>OR: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5800" y="5943600"/>
            <a:ext cx="80772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Which one to choose?</a:t>
            </a:r>
          </a:p>
        </p:txBody>
      </p:sp>
    </p:spTree>
    <p:extLst>
      <p:ext uri="{BB962C8B-B14F-4D97-AF65-F5344CB8AC3E}">
        <p14:creationId xmlns:p14="http://schemas.microsoft.com/office/powerpoint/2010/main" val="9376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Examples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Q2: Find names of sailors who’ve reserved a red boat</a:t>
            </a:r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729382"/>
              </p:ext>
            </p:extLst>
          </p:nvPr>
        </p:nvGraphicFramePr>
        <p:xfrm>
          <a:off x="72424" y="1981200"/>
          <a:ext cx="3581400" cy="40792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Brutus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Lubber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Zorba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5824" y="6096000"/>
            <a:ext cx="251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An Instance S3 of Sailors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759295"/>
              </p:ext>
            </p:extLst>
          </p:nvPr>
        </p:nvGraphicFramePr>
        <p:xfrm>
          <a:off x="3724747" y="1980548"/>
          <a:ext cx="2895600" cy="40792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10/10/98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10/10/98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10/8/98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10/7/98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11/10/98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11/6/98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11/12/98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9/5/98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9/8/98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9/8/98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06224" y="6062053"/>
            <a:ext cx="274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An Instance R2 of Reserves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213097"/>
              </p:ext>
            </p:extLst>
          </p:nvPr>
        </p:nvGraphicFramePr>
        <p:xfrm>
          <a:off x="6672709" y="3097038"/>
          <a:ext cx="2401371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72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705600" y="4953000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An Instance B1 of Boats</a:t>
            </a:r>
          </a:p>
        </p:txBody>
      </p:sp>
    </p:spTree>
    <p:extLst>
      <p:ext uri="{BB962C8B-B14F-4D97-AF65-F5344CB8AC3E}">
        <p14:creationId xmlns:p14="http://schemas.microsoft.com/office/powerpoint/2010/main" val="8773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0"/>
            <a:ext cx="8915399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1230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Examples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Q2: Find names of sailors who’ve reserved a red boat</a:t>
            </a:r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96561" y="2971183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C00000"/>
                </a:solidFill>
              </a:rPr>
              <a:t>OR: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4953000"/>
            <a:ext cx="85344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 query optimizer can find the second one, given the first solution!</a:t>
            </a:r>
          </a:p>
        </p:txBody>
      </p:sp>
      <p:graphicFrame>
        <p:nvGraphicFramePr>
          <p:cNvPr id="5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914400" y="2057400"/>
          <a:ext cx="790416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905750" imgH="728663" progId="Equation.3">
                  <p:embed/>
                </p:oleObj>
              </mc:Choice>
              <mc:Fallback>
                <p:oleObj name="Equation" r:id="rId3" imgW="7905750" imgH="72866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57400"/>
                        <a:ext cx="7904163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304799" y="3581400"/>
          <a:ext cx="8686801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334440" imgH="634680" progId="Equation.3">
                  <p:embed/>
                </p:oleObj>
              </mc:Choice>
              <mc:Fallback>
                <p:oleObj name="Equation" r:id="rId5" imgW="9334440" imgH="6346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99" y="3581400"/>
                        <a:ext cx="8686801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089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Examples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Q3: Find sailors who’ve reserved a red </a:t>
            </a:r>
            <a:r>
              <a:rPr lang="en-US" sz="2800" u="sng" dirty="0"/>
              <a:t>or</a:t>
            </a:r>
            <a:r>
              <a:rPr lang="en-US" sz="2800" dirty="0"/>
              <a:t> a green boat</a:t>
            </a:r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276298"/>
              </p:ext>
            </p:extLst>
          </p:nvPr>
        </p:nvGraphicFramePr>
        <p:xfrm>
          <a:off x="72424" y="1981200"/>
          <a:ext cx="3581400" cy="40792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Brutus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Lubber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Zorba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05824" y="6096000"/>
            <a:ext cx="251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An Instance S3 of Sailors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325506"/>
              </p:ext>
            </p:extLst>
          </p:nvPr>
        </p:nvGraphicFramePr>
        <p:xfrm>
          <a:off x="3724747" y="1980548"/>
          <a:ext cx="2895600" cy="40792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10/10/98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10/10/98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10/8/98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10/7/98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11/10/98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11/6/98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11/12/98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9/5/98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9/8/98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9/8/98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806224" y="6062053"/>
            <a:ext cx="274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An Instance R2 of Reserves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0277"/>
              </p:ext>
            </p:extLst>
          </p:nvPr>
        </p:nvGraphicFramePr>
        <p:xfrm>
          <a:off x="6672709" y="3097038"/>
          <a:ext cx="2401371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72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705600" y="4953000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An Instance B1 of Boats</a:t>
            </a:r>
          </a:p>
        </p:txBody>
      </p:sp>
    </p:spTree>
    <p:extLst>
      <p:ext uri="{BB962C8B-B14F-4D97-AF65-F5344CB8AC3E}">
        <p14:creationId xmlns:p14="http://schemas.microsoft.com/office/powerpoint/2010/main" val="226512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Examples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Q3: Find sailors who’ve reserved a red </a:t>
            </a:r>
            <a:r>
              <a:rPr lang="en-US" sz="2800" u="sng" dirty="0"/>
              <a:t>or</a:t>
            </a:r>
            <a:r>
              <a:rPr lang="en-US" sz="2800" dirty="0"/>
              <a:t> a green boat</a:t>
            </a:r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" y="4267200"/>
            <a:ext cx="85344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Can we define Tempboats using union?</a:t>
            </a:r>
            <a:endParaRPr lang="en-US" sz="2800" i="1" dirty="0">
              <a:solidFill>
                <a:schemeClr val="tx1"/>
              </a:solidFill>
            </a:endParaRPr>
          </a:p>
        </p:txBody>
      </p:sp>
      <p:graphicFrame>
        <p:nvGraphicFramePr>
          <p:cNvPr id="2" name="Object 1">
            <a:hlinkClick r:id="" action="ppaction://ole?verb=0"/>
          </p:cNvPr>
          <p:cNvGraphicFramePr>
            <a:graphicFrameLocks/>
          </p:cNvGraphicFramePr>
          <p:nvPr/>
        </p:nvGraphicFramePr>
        <p:xfrm>
          <a:off x="674687" y="2209800"/>
          <a:ext cx="8316913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318500" imgH="844550" progId="Equation.3">
                  <p:embed/>
                </p:oleObj>
              </mc:Choice>
              <mc:Fallback>
                <p:oleObj name="Equation" r:id="rId3" imgW="8318500" imgH="84455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7" y="2209800"/>
                        <a:ext cx="8316913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632671" y="3073400"/>
          <a:ext cx="7507288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508875" imgH="762000" progId="Equation.3">
                  <p:embed/>
                </p:oleObj>
              </mc:Choice>
              <mc:Fallback>
                <p:oleObj name="Equation" r:id="rId5" imgW="7508875" imgH="762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671" y="3073400"/>
                        <a:ext cx="7507288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381000" y="5181600"/>
            <a:ext cx="85344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What happens if       is replaced by    ?</a:t>
            </a:r>
            <a:endParaRPr lang="en-US" sz="2800" i="1" dirty="0">
              <a:solidFill>
                <a:schemeClr val="tx1"/>
              </a:solidFill>
            </a:endParaRPr>
          </a:p>
        </p:txBody>
      </p:sp>
      <p:graphicFrame>
        <p:nvGraphicFramePr>
          <p:cNvPr id="11" name="Object 11">
            <a:hlinkClick r:id="" action="ppaction://ole?verb=0"/>
          </p:cNvPr>
          <p:cNvGraphicFramePr>
            <a:graphicFrameLocks/>
          </p:cNvGraphicFramePr>
          <p:nvPr/>
        </p:nvGraphicFramePr>
        <p:xfrm>
          <a:off x="4408912" y="5429858"/>
          <a:ext cx="90646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06120" imgH="446040" progId="Equation.3">
                  <p:embed/>
                </p:oleObj>
              </mc:Choice>
              <mc:Fallback>
                <p:oleObj name="Equation" r:id="rId7" imgW="906120" imgH="446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8912" y="5429858"/>
                        <a:ext cx="906462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7162887"/>
              </p:ext>
            </p:extLst>
          </p:nvPr>
        </p:nvGraphicFramePr>
        <p:xfrm>
          <a:off x="6892283" y="5424864"/>
          <a:ext cx="66675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66720" imgH="363240" progId="Equation.3">
                  <p:embed/>
                </p:oleObj>
              </mc:Choice>
              <mc:Fallback>
                <p:oleObj name="Equation" r:id="rId9" imgW="666720" imgH="3632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2283" y="5424864"/>
                        <a:ext cx="666750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149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Examples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Q4: Find sailors who’ve reserved a red </a:t>
            </a:r>
            <a:r>
              <a:rPr lang="en-US" sz="2800" u="sng" dirty="0"/>
              <a:t>and</a:t>
            </a:r>
            <a:r>
              <a:rPr lang="en-US" sz="2800" dirty="0"/>
              <a:t> a green boat</a:t>
            </a:r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503873"/>
              </p:ext>
            </p:extLst>
          </p:nvPr>
        </p:nvGraphicFramePr>
        <p:xfrm>
          <a:off x="72424" y="1981200"/>
          <a:ext cx="3581400" cy="40792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Brutus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Lubber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Zorba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5824" y="6096000"/>
            <a:ext cx="251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An Instance S3 of Sailors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827233"/>
              </p:ext>
            </p:extLst>
          </p:nvPr>
        </p:nvGraphicFramePr>
        <p:xfrm>
          <a:off x="3724747" y="1980548"/>
          <a:ext cx="2895600" cy="40792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10/10/98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10/10/98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10/8/98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10/7/98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11/10/98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11/6/98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11/12/98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9/5/98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9/8/98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9/8/98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806224" y="6062053"/>
            <a:ext cx="274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An Instance R2 of Reserves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316012"/>
              </p:ext>
            </p:extLst>
          </p:nvPr>
        </p:nvGraphicFramePr>
        <p:xfrm>
          <a:off x="6672709" y="3097038"/>
          <a:ext cx="2401371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72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705600" y="4953000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An Instance B1 of Boats</a:t>
            </a:r>
          </a:p>
        </p:txBody>
      </p:sp>
    </p:spTree>
    <p:extLst>
      <p:ext uri="{BB962C8B-B14F-4D97-AF65-F5344CB8AC3E}">
        <p14:creationId xmlns:p14="http://schemas.microsoft.com/office/powerpoint/2010/main" val="370476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Examples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Q4: Find sailors who’ve reserved a red </a:t>
            </a:r>
            <a:r>
              <a:rPr lang="en-US" sz="2800" u="sng" dirty="0"/>
              <a:t>and</a:t>
            </a:r>
            <a:r>
              <a:rPr lang="en-US" sz="2800" dirty="0"/>
              <a:t> a green boat</a:t>
            </a:r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8600" y="5181600"/>
            <a:ext cx="86868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Would the previous approach (i.e., using ∩ instead of U) work?</a:t>
            </a:r>
            <a:endParaRPr lang="en-US" sz="2400" i="1" dirty="0">
              <a:solidFill>
                <a:schemeClr val="tx1"/>
              </a:solidFill>
            </a:endParaRPr>
          </a:p>
        </p:txBody>
      </p:sp>
      <p:graphicFrame>
        <p:nvGraphicFramePr>
          <p:cNvPr id="3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381000" y="2133600"/>
          <a:ext cx="87153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716963" imgH="788988" progId="Equation.3">
                  <p:embed/>
                </p:oleObj>
              </mc:Choice>
              <mc:Fallback>
                <p:oleObj name="Equation" r:id="rId3" imgW="8716963" imgH="78898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133600"/>
                        <a:ext cx="871537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43746" y="2987675"/>
          <a:ext cx="88392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840788" imgH="920750" progId="Equation.3">
                  <p:embed/>
                </p:oleObj>
              </mc:Choice>
              <mc:Fallback>
                <p:oleObj name="Equation" r:id="rId5" imgW="8840788" imgH="92075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746" y="2987675"/>
                        <a:ext cx="883920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284638" y="3978275"/>
          <a:ext cx="77470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748588" imgH="762000" progId="Equation.3">
                  <p:embed/>
                </p:oleObj>
              </mc:Choice>
              <mc:Fallback>
                <p:oleObj name="Equation" r:id="rId7" imgW="7748588" imgH="762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" y="3978275"/>
                        <a:ext cx="7747000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607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Examples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Q5: Find the names of sailors who’ve reserved </a:t>
            </a:r>
            <a:r>
              <a:rPr lang="en-US" sz="2800" u="sng" dirty="0"/>
              <a:t>all</a:t>
            </a:r>
            <a:r>
              <a:rPr lang="en-US" sz="2800" dirty="0"/>
              <a:t> boats</a:t>
            </a:r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999932"/>
              </p:ext>
            </p:extLst>
          </p:nvPr>
        </p:nvGraphicFramePr>
        <p:xfrm>
          <a:off x="72424" y="1981200"/>
          <a:ext cx="3581400" cy="40792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Brutus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Lubber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Zorba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5824" y="6096000"/>
            <a:ext cx="251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An Instance S3 of Sailors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811314"/>
              </p:ext>
            </p:extLst>
          </p:nvPr>
        </p:nvGraphicFramePr>
        <p:xfrm>
          <a:off x="3724747" y="1980548"/>
          <a:ext cx="2895600" cy="40792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10/10/98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10/10/98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10/8/98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10/7/98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11/10/98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11/6/98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11/12/98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9/5/98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9/8/98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9/8/98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06224" y="6062053"/>
            <a:ext cx="274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An Instance R2 of Reserves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855525"/>
              </p:ext>
            </p:extLst>
          </p:nvPr>
        </p:nvGraphicFramePr>
        <p:xfrm>
          <a:off x="6672709" y="3097038"/>
          <a:ext cx="2401371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72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05600" y="4953000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An Instance B1 of Boats</a:t>
            </a:r>
          </a:p>
        </p:txBody>
      </p:sp>
    </p:spTree>
    <p:extLst>
      <p:ext uri="{BB962C8B-B14F-4D97-AF65-F5344CB8AC3E}">
        <p14:creationId xmlns:p14="http://schemas.microsoft.com/office/powerpoint/2010/main" val="354440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Examples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Q5: Find the names of sailors who’ve reserved </a:t>
            </a:r>
            <a:r>
              <a:rPr lang="en-US" sz="2800" u="sng" dirty="0"/>
              <a:t>all</a:t>
            </a:r>
            <a:r>
              <a:rPr lang="en-US" sz="2800" dirty="0"/>
              <a:t> boats</a:t>
            </a:r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14060" y="4807365"/>
            <a:ext cx="85344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How can we find sailors who’ve reserved all ‘Interlake’ boats?</a:t>
            </a:r>
            <a:endParaRPr lang="en-US" sz="2400" i="1" dirty="0">
              <a:solidFill>
                <a:schemeClr val="tx1"/>
              </a:solidFill>
            </a:endParaRPr>
          </a:p>
        </p:txBody>
      </p:sp>
      <p:graphicFrame>
        <p:nvGraphicFramePr>
          <p:cNvPr id="2" name="Object 1">
            <a:hlinkClick r:id="" action="ppaction://ole?verb=0"/>
          </p:cNvPr>
          <p:cNvGraphicFramePr>
            <a:graphicFrameLocks/>
          </p:cNvGraphicFramePr>
          <p:nvPr/>
        </p:nvGraphicFramePr>
        <p:xfrm>
          <a:off x="742060" y="2590800"/>
          <a:ext cx="815340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154988" imgH="841375" progId="Equation.3">
                  <p:embed/>
                </p:oleObj>
              </mc:Choice>
              <mc:Fallback>
                <p:oleObj name="Equation" r:id="rId3" imgW="8154988" imgH="84137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060" y="2590800"/>
                        <a:ext cx="8153400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737298" y="3438525"/>
          <a:ext cx="562133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622925" imgH="703263" progId="Equation.3">
                  <p:embed/>
                </p:oleObj>
              </mc:Choice>
              <mc:Fallback>
                <p:oleObj name="Equation" r:id="rId5" imgW="5622925" imgH="70326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298" y="3438525"/>
                        <a:ext cx="5621337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795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62560" cy="5486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dirty="0"/>
              <a:t>The relational model has rigorously defined query languages that are simple and powerful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endParaRPr lang="en-US" sz="2800" dirty="0"/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dirty="0"/>
              <a:t>Relational algebra is operational; useful as internal representation for query evaluation plans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endParaRPr lang="en-US" sz="2800" dirty="0"/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dirty="0"/>
              <a:t>Several ways of expressing a given query; a query optimizer should choose the most efficient version</a:t>
            </a:r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9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2541" rIns="0" bIns="0" rtlCol="0">
            <a:spAutoFit/>
          </a:bodyPr>
          <a:lstStyle/>
          <a:p>
            <a:pPr marL="498475">
              <a:lnSpc>
                <a:spcPct val="100000"/>
              </a:lnSpc>
            </a:pPr>
            <a:r>
              <a:rPr sz="4400" spc="-25" dirty="0"/>
              <a:t>Relational </a:t>
            </a:r>
            <a:r>
              <a:rPr sz="4400" spc="-30" dirty="0"/>
              <a:t>Algebra</a:t>
            </a:r>
            <a:r>
              <a:rPr sz="4400" spc="85" dirty="0"/>
              <a:t> </a:t>
            </a:r>
            <a:r>
              <a:rPr sz="4400" spc="-25" dirty="0"/>
              <a:t>Operations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244" y="1533016"/>
            <a:ext cx="502158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Unary </a:t>
            </a:r>
            <a:r>
              <a:rPr sz="3200" spc="-10" dirty="0">
                <a:latin typeface="Calibri"/>
                <a:cs typeface="Calibri"/>
              </a:rPr>
              <a:t>Relational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Operations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3413" y="2020696"/>
            <a:ext cx="568325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68145" algn="l"/>
                <a:tab pos="3890645" algn="l"/>
                <a:tab pos="5147310" algn="l"/>
              </a:tabLst>
            </a:pPr>
            <a:r>
              <a:rPr sz="3200" spc="-5" dirty="0">
                <a:latin typeface="Calibri"/>
                <a:cs typeface="Calibri"/>
              </a:rPr>
              <a:t>Alg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b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spc="-10" dirty="0">
                <a:latin typeface="Calibri"/>
                <a:cs typeface="Calibri"/>
              </a:rPr>
              <a:t>pe</a:t>
            </a:r>
            <a:r>
              <a:rPr sz="3200" spc="-90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ions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5" dirty="0">
                <a:latin typeface="Calibri"/>
                <a:cs typeface="Calibri"/>
              </a:rPr>
              <a:t>F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10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5" dirty="0">
                <a:latin typeface="Calibri"/>
                <a:cs typeface="Calibri"/>
              </a:rPr>
              <a:t>S</a:t>
            </a:r>
            <a:r>
              <a:rPr sz="3200" spc="-4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244" y="2020696"/>
            <a:ext cx="2016760" cy="911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ts val="3454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el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ion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l</a:t>
            </a:r>
            <a:endParaRPr sz="3200">
              <a:latin typeface="Calibri"/>
              <a:cs typeface="Calibri"/>
            </a:endParaRPr>
          </a:p>
          <a:p>
            <a:pPr marL="356870">
              <a:lnSpc>
                <a:spcPts val="3454"/>
              </a:lnSpc>
            </a:pPr>
            <a:r>
              <a:rPr sz="3200" spc="-5" dirty="0">
                <a:latin typeface="Calibri"/>
                <a:cs typeface="Calibri"/>
              </a:rPr>
              <a:t>Theory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244" y="2899155"/>
            <a:ext cx="5728970" cy="1008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Binary </a:t>
            </a:r>
            <a:r>
              <a:rPr sz="3200" spc="-10" dirty="0">
                <a:latin typeface="Calibri"/>
                <a:cs typeface="Calibri"/>
              </a:rPr>
              <a:t>Relational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Operations</a:t>
            </a:r>
            <a:endParaRPr sz="32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Additional </a:t>
            </a:r>
            <a:r>
              <a:rPr sz="3200" spc="-15" dirty="0">
                <a:latin typeface="Calibri"/>
                <a:cs typeface="Calibri"/>
              </a:rPr>
              <a:t>Relational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Operations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491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Relational Query Languages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10600" cy="5105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There are two mathematical </a:t>
            </a:r>
            <a:r>
              <a:rPr lang="en-US" sz="2400" dirty="0"/>
              <a:t>Query Languages which form the basis for commercial languages (e.g. SQL)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Relational Algebra 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dirty="0"/>
              <a:t>Queries are composed of operators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dirty="0"/>
              <a:t>Each query describes a step-by-step procedure for computing the desired answer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dirty="0"/>
              <a:t>Very useful for representing </a:t>
            </a:r>
            <a:r>
              <a:rPr lang="en-US" sz="2200" i="1" dirty="0"/>
              <a:t>execution plans</a:t>
            </a:r>
          </a:p>
          <a:p>
            <a:pPr lvl="2">
              <a:buFont typeface="Wingdings" pitchFamily="2" charset="2"/>
              <a:buChar char="§"/>
            </a:pPr>
            <a:endParaRPr lang="en-US" sz="2200" dirty="0"/>
          </a:p>
          <a:p>
            <a:pPr lvl="1">
              <a:buFont typeface="Wingdings" pitchFamily="2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Relational Calculus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dirty="0"/>
              <a:t>Queries are subsets of first-order logic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dirty="0"/>
              <a:t>Queries describe desired answers without specifying how they will be computed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dirty="0"/>
              <a:t>A type of </a:t>
            </a:r>
            <a:r>
              <a:rPr lang="en-US" sz="2200" i="1" dirty="0">
                <a:solidFill>
                  <a:srgbClr val="C00000"/>
                </a:solidFill>
              </a:rPr>
              <a:t>non-procedural</a:t>
            </a:r>
            <a:r>
              <a:rPr lang="en-US" sz="2200" dirty="0"/>
              <a:t> (or </a:t>
            </a:r>
            <a:r>
              <a:rPr lang="en-US" sz="2200" i="1" dirty="0">
                <a:solidFill>
                  <a:srgbClr val="C00000"/>
                </a:solidFill>
              </a:rPr>
              <a:t>declarative</a:t>
            </a:r>
            <a:r>
              <a:rPr lang="en-US" sz="2200" dirty="0"/>
              <a:t>) formal query language</a:t>
            </a:r>
          </a:p>
          <a:p>
            <a:pPr lvl="1">
              <a:buFont typeface="Wingdings" pitchFamily="2" charset="2"/>
              <a:buChar char="§"/>
            </a:pPr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35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458200" cy="5638800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US" sz="2600" dirty="0"/>
                  <a:t>Operators (with notations):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Selection  (     )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Projection  (     )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Cross-product  (     )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Set-difference  (     )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Union  (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sz="2400" dirty="0"/>
                  <a:t> )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Intersection (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en-US" sz="2400" dirty="0"/>
                  <a:t> )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Join (       )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Division (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r>
                  <a:rPr lang="en-US" sz="2400" dirty="0"/>
                  <a:t> )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Renaming (    )</a:t>
                </a:r>
              </a:p>
              <a:p>
                <a:pPr>
                  <a:buSzPct val="75000"/>
                </a:pPr>
                <a:endParaRPr lang="en-US" sz="2600" dirty="0"/>
              </a:p>
              <a:p>
                <a:pPr>
                  <a:buSzPct val="75000"/>
                </a:pPr>
                <a:r>
                  <a:rPr lang="en-US" sz="2600" dirty="0"/>
                  <a:t>Each operation returns a relation, hence, operations can be </a:t>
                </a:r>
                <a:r>
                  <a:rPr lang="en-US" sz="2600" i="1" dirty="0">
                    <a:solidFill>
                      <a:srgbClr val="0070C0"/>
                    </a:solidFill>
                  </a:rPr>
                  <a:t>composed</a:t>
                </a:r>
                <a:r>
                  <a:rPr lang="en-US" sz="2600" dirty="0"/>
                  <a:t>! (i.e., Algebra is “closed”)</a:t>
                </a:r>
              </a:p>
              <a:p>
                <a:pPr>
                  <a:buSzPct val="75000"/>
                </a:pPr>
                <a:endParaRPr lang="en-US" sz="3000" dirty="0"/>
              </a:p>
              <a:p>
                <a:pPr lvl="1">
                  <a:buSzPct val="75000"/>
                </a:pPr>
                <a:endParaRPr lang="en-US" sz="2600" dirty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458200" cy="5638800"/>
              </a:xfrm>
              <a:blipFill rotWithShape="1">
                <a:blip r:embed="rId4"/>
                <a:stretch>
                  <a:fillRect l="-1081" t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2183729"/>
              </p:ext>
            </p:extLst>
          </p:nvPr>
        </p:nvGraphicFramePr>
        <p:xfrm>
          <a:off x="2879222" y="1659308"/>
          <a:ext cx="457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24987" imgH="762264" progId="Equation.3">
                  <p:embed/>
                </p:oleObj>
              </mc:Choice>
              <mc:Fallback>
                <p:oleObj name="Equation" r:id="rId5" imgW="2224987" imgH="762264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222" y="1659308"/>
                        <a:ext cx="457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9139497"/>
              </p:ext>
            </p:extLst>
          </p:nvPr>
        </p:nvGraphicFramePr>
        <p:xfrm>
          <a:off x="3014530" y="2054544"/>
          <a:ext cx="4572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55419" imgH="1025332" progId="Equation.3">
                  <p:embed/>
                </p:oleObj>
              </mc:Choice>
              <mc:Fallback>
                <p:oleObj name="Equation" r:id="rId7" imgW="2055419" imgH="1025332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530" y="2054544"/>
                        <a:ext cx="4572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2767372"/>
              </p:ext>
            </p:extLst>
          </p:nvPr>
        </p:nvGraphicFramePr>
        <p:xfrm>
          <a:off x="3456780" y="2367890"/>
          <a:ext cx="4572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63825" imgH="1269384" progId="Equation.3">
                  <p:embed/>
                </p:oleObj>
              </mc:Choice>
              <mc:Fallback>
                <p:oleObj name="Equation" r:id="rId9" imgW="1763825" imgH="1269384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780" y="2367890"/>
                        <a:ext cx="4572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011315"/>
              </p:ext>
            </p:extLst>
          </p:nvPr>
        </p:nvGraphicFramePr>
        <p:xfrm>
          <a:off x="3489536" y="2929784"/>
          <a:ext cx="5334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34060" imgH="1421520" progId="Equation.3">
                  <p:embed/>
                </p:oleObj>
              </mc:Choice>
              <mc:Fallback>
                <p:oleObj name="Equation" r:id="rId11" imgW="534060" imgH="142152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536" y="2929784"/>
                        <a:ext cx="5334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006561"/>
              </p:ext>
            </p:extLst>
          </p:nvPr>
        </p:nvGraphicFramePr>
        <p:xfrm>
          <a:off x="2186304" y="4131892"/>
          <a:ext cx="444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44240" imgH="266400" progId="Equation.3">
                  <p:embed/>
                </p:oleObj>
              </mc:Choice>
              <mc:Fallback>
                <p:oleObj name="Equation" r:id="rId13" imgW="44424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86304" y="4131892"/>
                        <a:ext cx="444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890088"/>
              </p:ext>
            </p:extLst>
          </p:nvPr>
        </p:nvGraphicFramePr>
        <p:xfrm>
          <a:off x="2887054" y="4935197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04560" imgH="330120" progId="Equation.3">
                  <p:embed/>
                </p:oleObj>
              </mc:Choice>
              <mc:Fallback>
                <p:oleObj name="Equation" r:id="rId15" imgW="304560" imgH="330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87054" y="4935197"/>
                        <a:ext cx="3048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044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458200" cy="5638800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US" sz="2600" dirty="0"/>
                  <a:t>Operators (with notations):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Selection  (     )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Projection  (     )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Cross-product  (     )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Set-difference  (     )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Union  (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en-US" sz="2400" dirty="0"/>
                  <a:t> )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Intersection (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en-US" sz="2400" dirty="0"/>
                  <a:t> )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Join (       )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Division (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r>
                  <a:rPr lang="en-US" sz="2400" dirty="0"/>
                  <a:t> )</a:t>
                </a:r>
              </a:p>
              <a:p>
                <a:pPr marL="971550" lvl="1" indent="-514350">
                  <a:buSzPct val="75000"/>
                  <a:buFont typeface="+mj-lt"/>
                  <a:buAutoNum type="arabicPeriod"/>
                </a:pPr>
                <a:r>
                  <a:rPr lang="en-US" sz="2400" dirty="0"/>
                  <a:t>Renaming (    )</a:t>
                </a:r>
              </a:p>
              <a:p>
                <a:pPr>
                  <a:buSzPct val="75000"/>
                </a:pPr>
                <a:endParaRPr lang="en-US" sz="2600" dirty="0"/>
              </a:p>
              <a:p>
                <a:pPr>
                  <a:buSzPct val="75000"/>
                </a:pPr>
                <a:r>
                  <a:rPr lang="en-US" sz="2600" dirty="0"/>
                  <a:t>Each operation returns a relation, hence, operations can be </a:t>
                </a:r>
                <a:r>
                  <a:rPr lang="en-US" sz="2600" i="1" dirty="0">
                    <a:solidFill>
                      <a:srgbClr val="0070C0"/>
                    </a:solidFill>
                  </a:rPr>
                  <a:t>composed</a:t>
                </a:r>
                <a:r>
                  <a:rPr lang="en-US" sz="2600" dirty="0"/>
                  <a:t>! (i.e., Algebra is “closed”)</a:t>
                </a:r>
              </a:p>
              <a:p>
                <a:pPr>
                  <a:buSzPct val="75000"/>
                </a:pPr>
                <a:endParaRPr lang="en-US" sz="3000" dirty="0"/>
              </a:p>
              <a:p>
                <a:pPr lvl="1">
                  <a:buSzPct val="75000"/>
                </a:pPr>
                <a:endParaRPr lang="en-US" sz="2600" dirty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458200" cy="5638800"/>
              </a:xfrm>
              <a:blipFill rotWithShape="1">
                <a:blip r:embed="rId4"/>
                <a:stretch>
                  <a:fillRect l="-1081" t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396113"/>
              </p:ext>
            </p:extLst>
          </p:nvPr>
        </p:nvGraphicFramePr>
        <p:xfrm>
          <a:off x="2879222" y="1659308"/>
          <a:ext cx="457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24987" imgH="762264" progId="Equation.3">
                  <p:embed/>
                </p:oleObj>
              </mc:Choice>
              <mc:Fallback>
                <p:oleObj name="Equation" r:id="rId5" imgW="2224987" imgH="76226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222" y="1659308"/>
                        <a:ext cx="457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7226236"/>
              </p:ext>
            </p:extLst>
          </p:nvPr>
        </p:nvGraphicFramePr>
        <p:xfrm>
          <a:off x="3014530" y="2054544"/>
          <a:ext cx="4572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55419" imgH="1025332" progId="Equation.3">
                  <p:embed/>
                </p:oleObj>
              </mc:Choice>
              <mc:Fallback>
                <p:oleObj name="Equation" r:id="rId7" imgW="2055419" imgH="102533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530" y="2054544"/>
                        <a:ext cx="4572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4151614"/>
              </p:ext>
            </p:extLst>
          </p:nvPr>
        </p:nvGraphicFramePr>
        <p:xfrm>
          <a:off x="3456780" y="2367890"/>
          <a:ext cx="4572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63825" imgH="1269384" progId="Equation.3">
                  <p:embed/>
                </p:oleObj>
              </mc:Choice>
              <mc:Fallback>
                <p:oleObj name="Equation" r:id="rId9" imgW="1763825" imgH="126938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780" y="2367890"/>
                        <a:ext cx="4572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3421139"/>
              </p:ext>
            </p:extLst>
          </p:nvPr>
        </p:nvGraphicFramePr>
        <p:xfrm>
          <a:off x="3489536" y="2929784"/>
          <a:ext cx="5334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34060" imgH="1421520" progId="Equation.3">
                  <p:embed/>
                </p:oleObj>
              </mc:Choice>
              <mc:Fallback>
                <p:oleObj name="Equation" r:id="rId11" imgW="534060" imgH="14215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536" y="2929784"/>
                        <a:ext cx="5334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844163"/>
              </p:ext>
            </p:extLst>
          </p:nvPr>
        </p:nvGraphicFramePr>
        <p:xfrm>
          <a:off x="2186304" y="4131892"/>
          <a:ext cx="444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44240" imgH="266400" progId="Equation.3">
                  <p:embed/>
                </p:oleObj>
              </mc:Choice>
              <mc:Fallback>
                <p:oleObj name="Equation" r:id="rId13" imgW="44424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86304" y="4131892"/>
                        <a:ext cx="444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140962"/>
              </p:ext>
            </p:extLst>
          </p:nvPr>
        </p:nvGraphicFramePr>
        <p:xfrm>
          <a:off x="2887054" y="4935197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04560" imgH="330120" progId="Equation.3">
                  <p:embed/>
                </p:oleObj>
              </mc:Choice>
              <mc:Fallback>
                <p:oleObj name="Equation" r:id="rId15" imgW="304560" imgH="330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87054" y="4935197"/>
                        <a:ext cx="3048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323886" y="1661445"/>
            <a:ext cx="2896312" cy="2272009"/>
          </a:xfrm>
          <a:prstGeom prst="roundRect">
            <a:avLst/>
          </a:prstGeom>
          <a:solidFill>
            <a:srgbClr val="FFC000">
              <a:alpha val="9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Basic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328159" y="4038600"/>
            <a:ext cx="2896312" cy="1600200"/>
          </a:xfrm>
          <a:prstGeom prst="roundRect">
            <a:avLst/>
          </a:prstGeom>
          <a:solidFill>
            <a:srgbClr val="92D050">
              <a:alpha val="9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Additional, yet extremely useful!</a:t>
            </a:r>
          </a:p>
        </p:txBody>
      </p:sp>
    </p:spTree>
    <p:extLst>
      <p:ext uri="{BB962C8B-B14F-4D97-AF65-F5344CB8AC3E}">
        <p14:creationId xmlns:p14="http://schemas.microsoft.com/office/powerpoint/2010/main" val="296916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Projection Operation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/>
              <a:t>Projection: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“Project out” attributes that are NOT in </a:t>
            </a:r>
            <a:r>
              <a:rPr lang="en-US" sz="2000" i="1" dirty="0"/>
              <a:t>att-list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The schema of the output relation contains ONLY the fields in att-list, with the same names that they had in the input relation</a:t>
            </a:r>
          </a:p>
          <a:p>
            <a:pPr lvl="1"/>
            <a:endParaRPr lang="en-US" sz="2000" dirty="0"/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</a:rPr>
              <a:t>Example 1</a:t>
            </a:r>
            <a:r>
              <a:rPr lang="en-US" sz="2400" dirty="0"/>
              <a:t>:</a:t>
            </a:r>
          </a:p>
          <a:p>
            <a:pPr lvl="1"/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673482"/>
              </p:ext>
            </p:extLst>
          </p:nvPr>
        </p:nvGraphicFramePr>
        <p:xfrm>
          <a:off x="2514600" y="1295400"/>
          <a:ext cx="1804988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85800" imgH="241300" progId="Equation.3">
                  <p:embed/>
                </p:oleObj>
              </mc:Choice>
              <mc:Fallback>
                <p:oleObj name="Equation" r:id="rId3" imgW="6858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95400"/>
                        <a:ext cx="1804988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8346458"/>
              </p:ext>
            </p:extLst>
          </p:nvPr>
        </p:nvGraphicFramePr>
        <p:xfrm>
          <a:off x="860425" y="4507468"/>
          <a:ext cx="386397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4398963" imgH="2365375" progId="Word.Document.8">
                  <p:embed/>
                </p:oleObj>
              </mc:Choice>
              <mc:Fallback>
                <p:oleObj name="Document" r:id="rId5" imgW="4398963" imgH="2365375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4507468"/>
                        <a:ext cx="3863975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7364214"/>
              </p:ext>
            </p:extLst>
          </p:nvPr>
        </p:nvGraphicFramePr>
        <p:xfrm>
          <a:off x="2514600" y="3276600"/>
          <a:ext cx="3135312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136680" imgH="660240" progId="Equation.3">
                  <p:embed/>
                </p:oleObj>
              </mc:Choice>
              <mc:Fallback>
                <p:oleObj name="Equation" r:id="rId7" imgW="3136680" imgH="66024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276600"/>
                        <a:ext cx="3135312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84425" y="603146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4225" y="4038600"/>
            <a:ext cx="160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Relation:</a:t>
            </a:r>
          </a:p>
        </p:txBody>
      </p:sp>
      <p:graphicFrame>
        <p:nvGraphicFramePr>
          <p:cNvPr id="13" name="Object 1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593971"/>
              </p:ext>
            </p:extLst>
          </p:nvPr>
        </p:nvGraphicFramePr>
        <p:xfrm>
          <a:off x="5410200" y="4485610"/>
          <a:ext cx="25146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9" imgW="2714625" imgH="2386013" progId="Word.Document.8">
                  <p:embed/>
                </p:oleObj>
              </mc:Choice>
              <mc:Fallback>
                <p:oleObj name="Document" r:id="rId9" imgW="2714625" imgH="2386013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85610"/>
                        <a:ext cx="25146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410200" y="3996584"/>
            <a:ext cx="178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 Relation:</a:t>
            </a:r>
          </a:p>
        </p:txBody>
      </p:sp>
      <p:sp>
        <p:nvSpPr>
          <p:cNvPr id="2" name="Striped Right Arrow 1"/>
          <p:cNvSpPr/>
          <p:nvPr/>
        </p:nvSpPr>
        <p:spPr>
          <a:xfrm>
            <a:off x="4648200" y="4724400"/>
            <a:ext cx="609600" cy="914400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3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7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triped Right Arrow 19"/>
          <p:cNvSpPr/>
          <p:nvPr/>
        </p:nvSpPr>
        <p:spPr>
          <a:xfrm>
            <a:off x="4648200" y="3074185"/>
            <a:ext cx="609600" cy="914400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Projection Operation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</a:rPr>
              <a:t>Example 2</a:t>
            </a:r>
            <a:r>
              <a:rPr lang="en-US" sz="2400" dirty="0"/>
              <a:t>:</a:t>
            </a:r>
          </a:p>
          <a:p>
            <a:pPr lvl="1"/>
            <a:endParaRPr lang="en-US" sz="20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The projection operator eliminates </a:t>
            </a:r>
            <a:r>
              <a:rPr lang="en-US" sz="2400" i="1" dirty="0">
                <a:solidFill>
                  <a:srgbClr val="0070C0"/>
                </a:solidFill>
              </a:rPr>
              <a:t>duplicates</a:t>
            </a:r>
            <a:r>
              <a:rPr lang="en-US" sz="2400" dirty="0"/>
              <a:t>! </a:t>
            </a:r>
          </a:p>
          <a:p>
            <a:pPr lvl="1">
              <a:buSzPct val="75000"/>
              <a:buFont typeface="Wingdings" pitchFamily="2" charset="2"/>
              <a:buChar char="§"/>
            </a:pPr>
            <a:r>
              <a:rPr lang="en-US" dirty="0"/>
              <a:t>Note: real DBMSs typically do not eliminate duplicates unless explicitly asked for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000" dirty="0"/>
          </a:p>
          <a:p>
            <a:pPr lvl="1">
              <a:buSzPct val="75000"/>
            </a:pP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Object 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1154276"/>
              </p:ext>
            </p:extLst>
          </p:nvPr>
        </p:nvGraphicFramePr>
        <p:xfrm>
          <a:off x="762000" y="2754868"/>
          <a:ext cx="386397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398963" imgH="2365375" progId="Word.Document.8">
                  <p:embed/>
                </p:oleObj>
              </mc:Choice>
              <mc:Fallback>
                <p:oleObj name="Document" r:id="rId3" imgW="4398963" imgH="2365375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54868"/>
                        <a:ext cx="3863975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286000" y="427886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0" y="2286000"/>
            <a:ext cx="160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Relation: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4000" y="2304955"/>
            <a:ext cx="178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 Relation:</a:t>
            </a:r>
          </a:p>
        </p:txBody>
      </p:sp>
      <p:graphicFrame>
        <p:nvGraphicFramePr>
          <p:cNvPr id="2" name="Object 1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9260903"/>
              </p:ext>
            </p:extLst>
          </p:nvPr>
        </p:nvGraphicFramePr>
        <p:xfrm>
          <a:off x="2438400" y="1447800"/>
          <a:ext cx="21637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61597" imgH="812976" progId="Equation.3">
                  <p:embed/>
                </p:oleObj>
              </mc:Choice>
              <mc:Fallback>
                <p:oleObj name="Equation" r:id="rId5" imgW="2161597" imgH="812976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216376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6545253"/>
              </p:ext>
            </p:extLst>
          </p:nvPr>
        </p:nvGraphicFramePr>
        <p:xfrm>
          <a:off x="5715000" y="2776021"/>
          <a:ext cx="1238250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1237689" imgH="1686173" progId="Word.Document.8">
                  <p:embed/>
                </p:oleObj>
              </mc:Choice>
              <mc:Fallback>
                <p:oleObj name="Document" r:id="rId7" imgW="1237689" imgH="1686173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776021"/>
                        <a:ext cx="1238250" cy="168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546505" y="3074185"/>
            <a:ext cx="685800" cy="304800"/>
          </a:xfrm>
          <a:prstGeom prst="roundRect">
            <a:avLst/>
          </a:prstGeom>
          <a:noFill/>
          <a:ln>
            <a:solidFill>
              <a:srgbClr val="2906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537959" y="3642756"/>
            <a:ext cx="685800" cy="304800"/>
          </a:xfrm>
          <a:prstGeom prst="roundRect">
            <a:avLst/>
          </a:prstGeom>
          <a:noFill/>
          <a:ln>
            <a:solidFill>
              <a:srgbClr val="2906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546505" y="3974068"/>
            <a:ext cx="685800" cy="304800"/>
          </a:xfrm>
          <a:prstGeom prst="roundRect">
            <a:avLst/>
          </a:prstGeom>
          <a:noFill/>
          <a:ln>
            <a:solidFill>
              <a:srgbClr val="2906F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583" name="Picture 29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834" y="2931310"/>
            <a:ext cx="754166" cy="1195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4232305" y="3226585"/>
            <a:ext cx="1635095" cy="290283"/>
          </a:xfrm>
          <a:prstGeom prst="straightConnector1">
            <a:avLst/>
          </a:prstGeom>
          <a:ln w="19050">
            <a:solidFill>
              <a:srgbClr val="2906FA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6" idx="3"/>
          </p:cNvCxnSpPr>
          <p:nvPr/>
        </p:nvCxnSpPr>
        <p:spPr>
          <a:xfrm flipV="1">
            <a:off x="4223759" y="3516868"/>
            <a:ext cx="1643641" cy="278288"/>
          </a:xfrm>
          <a:prstGeom prst="straightConnector1">
            <a:avLst/>
          </a:prstGeom>
          <a:ln w="19050">
            <a:solidFill>
              <a:srgbClr val="2906FA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4232305" y="3516868"/>
            <a:ext cx="1635095" cy="609600"/>
          </a:xfrm>
          <a:prstGeom prst="straightConnector1">
            <a:avLst/>
          </a:prstGeom>
          <a:ln w="19050">
            <a:solidFill>
              <a:srgbClr val="2906FA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28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/>
      <p:bldP spid="5" grpId="0" animBg="1"/>
      <p:bldP spid="16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7300</TotalTime>
  <Words>2294</Words>
  <Application>Microsoft Office PowerPoint</Application>
  <PresentationFormat>On-screen Show (4:3)</PresentationFormat>
  <Paragraphs>1025</Paragraphs>
  <Slides>37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Book Antiqua</vt:lpstr>
      <vt:lpstr>Calibri</vt:lpstr>
      <vt:lpstr>Cambria Math</vt:lpstr>
      <vt:lpstr>Wingdings</vt:lpstr>
      <vt:lpstr>Office Theme</vt:lpstr>
      <vt:lpstr>Equation</vt:lpstr>
      <vt:lpstr>Document</vt:lpstr>
      <vt:lpstr>Relational Algebra </vt:lpstr>
      <vt:lpstr>Relational Algebra</vt:lpstr>
      <vt:lpstr>PowerPoint Presentation</vt:lpstr>
      <vt:lpstr>Relational Algebra Operations</vt:lpstr>
      <vt:lpstr>Formal Relational Query Languages</vt:lpstr>
      <vt:lpstr>Relational Algebra</vt:lpstr>
      <vt:lpstr>Relational Algebra</vt:lpstr>
      <vt:lpstr>The Projection Operation</vt:lpstr>
      <vt:lpstr>The Projection Operation</vt:lpstr>
      <vt:lpstr>The Selection Operation</vt:lpstr>
      <vt:lpstr>Operator Composition</vt:lpstr>
      <vt:lpstr>The Union Operation</vt:lpstr>
      <vt:lpstr>The Intersection Operation</vt:lpstr>
      <vt:lpstr>The Set-Difference Operation</vt:lpstr>
      <vt:lpstr>The Cross-Product and Renaming Operations</vt:lpstr>
      <vt:lpstr>The Cross-Product and Renaming Operations</vt:lpstr>
      <vt:lpstr>The Join Operation</vt:lpstr>
      <vt:lpstr>The Join Operation</vt:lpstr>
      <vt:lpstr>The Join Operation</vt:lpstr>
      <vt:lpstr>The Division Operation</vt:lpstr>
      <vt:lpstr>Examples of Divisions</vt:lpstr>
      <vt:lpstr>Expressing A/B Using Basic Operators</vt:lpstr>
      <vt:lpstr>Aggregate Functions</vt:lpstr>
      <vt:lpstr>Grouping with Aggregation</vt:lpstr>
      <vt:lpstr>Relational Algebra: Summary</vt:lpstr>
      <vt:lpstr>Relational Algebra: Summary</vt:lpstr>
      <vt:lpstr>Additional Examples</vt:lpstr>
      <vt:lpstr>Additional Examples</vt:lpstr>
      <vt:lpstr>Additional Examples</vt:lpstr>
      <vt:lpstr>Additional Examples</vt:lpstr>
      <vt:lpstr>Additional Examples</vt:lpstr>
      <vt:lpstr>Additional Examples</vt:lpstr>
      <vt:lpstr>Additional Examples</vt:lpstr>
      <vt:lpstr>Additional Examples</vt:lpstr>
      <vt:lpstr>Additional Examples</vt:lpstr>
      <vt:lpstr>Additional Examples</vt:lpstr>
      <vt:lpstr>Summary</vt:lpstr>
    </vt:vector>
  </TitlesOfParts>
  <Company>Carnegie Mellon University in Qatar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 Abed Rabbou</dc:creator>
  <cp:lastModifiedBy>PRATIVA  ROUTH</cp:lastModifiedBy>
  <cp:revision>841</cp:revision>
  <dcterms:created xsi:type="dcterms:W3CDTF">2013-11-24T06:45:02Z</dcterms:created>
  <dcterms:modified xsi:type="dcterms:W3CDTF">2024-08-24T04:44:28Z</dcterms:modified>
</cp:coreProperties>
</file>