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7" r:id="rId7"/>
    <p:sldId id="268" r:id="rId8"/>
    <p:sldId id="260" r:id="rId9"/>
    <p:sldId id="261" r:id="rId10"/>
    <p:sldId id="262" r:id="rId11"/>
    <p:sldId id="274" r:id="rId12"/>
    <p:sldId id="275" r:id="rId13"/>
    <p:sldId id="276" r:id="rId14"/>
    <p:sldId id="277" r:id="rId15"/>
    <p:sldId id="278" r:id="rId16"/>
    <p:sldId id="264" r:id="rId17"/>
    <p:sldId id="265" r:id="rId18"/>
    <p:sldId id="269" r:id="rId19"/>
    <p:sldId id="270" r:id="rId20"/>
    <p:sldId id="272" r:id="rId21"/>
    <p:sldId id="280" r:id="rId22"/>
    <p:sldId id="281" r:id="rId23"/>
    <p:sldId id="282" r:id="rId24"/>
    <p:sldId id="283" r:id="rId25"/>
    <p:sldId id="279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A1B4-954A-4FA4-9360-41D62A13F721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9545-A497-456A-879A-F9DF51688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78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A1B4-954A-4FA4-9360-41D62A13F721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9545-A497-456A-879A-F9DF51688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18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A1B4-954A-4FA4-9360-41D62A13F721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9545-A497-456A-879A-F9DF51688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81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A1B4-954A-4FA4-9360-41D62A13F721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9545-A497-456A-879A-F9DF51688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40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A1B4-954A-4FA4-9360-41D62A13F721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9545-A497-456A-879A-F9DF51688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55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A1B4-954A-4FA4-9360-41D62A13F721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9545-A497-456A-879A-F9DF51688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61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A1B4-954A-4FA4-9360-41D62A13F721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9545-A497-456A-879A-F9DF51688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00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A1B4-954A-4FA4-9360-41D62A13F721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9545-A497-456A-879A-F9DF51688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13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A1B4-954A-4FA4-9360-41D62A13F721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9545-A497-456A-879A-F9DF51688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10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A1B4-954A-4FA4-9360-41D62A13F721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9545-A497-456A-879A-F9DF51688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6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A1B4-954A-4FA4-9360-41D62A13F721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E9545-A497-456A-879A-F9DF51688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7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DA1B4-954A-4FA4-9360-41D62A13F721}" type="datetimeFigureOut">
              <a:rPr lang="en-IN" smtClean="0"/>
              <a:t>02-10-2023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E9545-A497-456A-879A-F9DF51688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17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Algorithm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55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48680"/>
            <a:ext cx="6096528" cy="4371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9512" y="5380672"/>
            <a:ext cx="83529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when n is small, the functions are not very well defined with respect to one another. It is hard to tell which is dominant. However, as n grows, there is a definite relationship and it is easy to see how they compare with one another.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8035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Loops – O(n)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or(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n;i</a:t>
            </a:r>
            <a:r>
              <a:rPr lang="en-IN" dirty="0" smtClean="0"/>
              <a:t>++)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  <a:r>
              <a:rPr lang="en-IN" dirty="0" err="1" smtClean="0"/>
              <a:t>Stmts</a:t>
            </a:r>
            <a:r>
              <a:rPr lang="en-IN" dirty="0" smtClean="0"/>
              <a:t>;}			f(n)= 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n;i</a:t>
            </a:r>
            <a:r>
              <a:rPr lang="en-IN" dirty="0" smtClean="0"/>
              <a:t>+=2)		f(n)=n/2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Stmts</a:t>
            </a:r>
            <a:r>
              <a:rPr lang="en-IN" dirty="0"/>
              <a:t>;}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18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Logarithmic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n;i</a:t>
            </a:r>
            <a:r>
              <a:rPr lang="en-IN" dirty="0" smtClean="0"/>
              <a:t>*=2)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Stmts</a:t>
            </a:r>
            <a:r>
              <a:rPr lang="en-IN" dirty="0"/>
              <a:t>;}</a:t>
            </a:r>
          </a:p>
          <a:p>
            <a:pPr marL="0" indent="0">
              <a:buNone/>
            </a:pPr>
            <a:r>
              <a:rPr lang="en-IN" dirty="0" smtClean="0"/>
              <a:t>					f(n)=</a:t>
            </a:r>
            <a:r>
              <a:rPr lang="en-IN" dirty="0" err="1" smtClean="0"/>
              <a:t>logn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=0;i&lt;</a:t>
            </a:r>
            <a:r>
              <a:rPr lang="en-IN" dirty="0" err="1" smtClean="0"/>
              <a:t>n;i</a:t>
            </a:r>
            <a:r>
              <a:rPr lang="en-IN" dirty="0" smtClean="0"/>
              <a:t>/=2)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  <a:r>
              <a:rPr lang="en-IN" dirty="0" err="1"/>
              <a:t>Stmts</a:t>
            </a:r>
            <a:r>
              <a:rPr lang="en-IN" dirty="0"/>
              <a:t>;}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473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Nested 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Linear Logarithmic loop</a:t>
            </a:r>
          </a:p>
          <a:p>
            <a:pPr marL="0" indent="0">
              <a:buNone/>
            </a:pPr>
            <a:r>
              <a:rPr lang="en-IN" dirty="0" smtClean="0"/>
              <a:t>for(</a:t>
            </a:r>
            <a:r>
              <a:rPr lang="en-IN" dirty="0" err="1" smtClean="0"/>
              <a:t>i</a:t>
            </a:r>
            <a:r>
              <a:rPr lang="en-IN" dirty="0" smtClean="0"/>
              <a:t>=0;i&lt;10;i++) - linear</a:t>
            </a:r>
          </a:p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or(j=1;j&lt;10;j*=2)-logarithmic</a:t>
            </a:r>
          </a:p>
          <a:p>
            <a:pPr marL="0" indent="0">
              <a:buNone/>
            </a:pPr>
            <a:r>
              <a:rPr lang="en-IN" dirty="0" err="1" smtClean="0"/>
              <a:t>Stmt</a:t>
            </a:r>
            <a:r>
              <a:rPr lang="en-IN" dirty="0" smtClean="0"/>
              <a:t> block;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</a:t>
            </a:r>
            <a:r>
              <a:rPr lang="en-IN" dirty="0" smtClean="0"/>
              <a:t>(n) = </a:t>
            </a:r>
            <a:r>
              <a:rPr lang="en-IN" dirty="0" err="1" smtClean="0"/>
              <a:t>nlogn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92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</a:t>
            </a:r>
            <a:r>
              <a:rPr lang="en-IN" dirty="0" smtClean="0"/>
              <a:t>loops….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Quadratic loop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=0;i&lt;10;i++)</a:t>
            </a:r>
          </a:p>
          <a:p>
            <a:pPr marL="0" indent="0">
              <a:buNone/>
            </a:pPr>
            <a:r>
              <a:rPr lang="en-IN" dirty="0" smtClean="0"/>
              <a:t>for(j=0;j&lt;10;j++)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Stmt</a:t>
            </a:r>
            <a:r>
              <a:rPr lang="en-IN" dirty="0"/>
              <a:t> block;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f(n</a:t>
            </a:r>
            <a:r>
              <a:rPr lang="en-IN" dirty="0"/>
              <a:t>) = </a:t>
            </a:r>
            <a:r>
              <a:rPr lang="en-IN" dirty="0" smtClean="0"/>
              <a:t>n</a:t>
            </a:r>
            <a:r>
              <a:rPr lang="en-IN" baseline="30000" dirty="0" smtClean="0"/>
              <a:t>2</a:t>
            </a:r>
            <a:endParaRPr lang="en-IN" baseline="30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411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</a:t>
            </a:r>
            <a:r>
              <a:rPr lang="en-IN" dirty="0" smtClean="0"/>
              <a:t>loops….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Dependent Quadratic loop O(n</a:t>
            </a:r>
            <a:r>
              <a:rPr lang="en-IN" baseline="30000" dirty="0" smtClean="0"/>
              <a:t>2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=0;i&lt;10;i</a:t>
            </a:r>
            <a:r>
              <a:rPr lang="en-IN" dirty="0" smtClean="0"/>
              <a:t>++)		(n)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for(j=0;j&lt;=</a:t>
            </a:r>
            <a:r>
              <a:rPr lang="en-IN" dirty="0" err="1" smtClean="0"/>
              <a:t>i;j</a:t>
            </a:r>
            <a:r>
              <a:rPr lang="en-IN" dirty="0" smtClean="0"/>
              <a:t>++)		(n+1)/2 – on average</a:t>
            </a:r>
            <a:endParaRPr lang="en-IN" dirty="0"/>
          </a:p>
          <a:p>
            <a:pPr marL="0" indent="0">
              <a:buNone/>
            </a:pPr>
            <a:r>
              <a:rPr lang="en-IN" dirty="0" err="1" smtClean="0"/>
              <a:t>stmt</a:t>
            </a:r>
            <a:r>
              <a:rPr lang="en-IN" dirty="0" smtClean="0"/>
              <a:t> </a:t>
            </a:r>
            <a:r>
              <a:rPr lang="en-IN" dirty="0"/>
              <a:t>block;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f(n</a:t>
            </a:r>
            <a:r>
              <a:rPr lang="en-IN" dirty="0"/>
              <a:t>) = </a:t>
            </a:r>
            <a:r>
              <a:rPr lang="en-IN" dirty="0" smtClean="0"/>
              <a:t>n(n+1)/2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206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Confusion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Confusing worst case with upper bound.</a:t>
            </a:r>
          </a:p>
          <a:p>
            <a:pPr lvl="1" algn="just"/>
            <a:r>
              <a:rPr lang="en-IN" dirty="0" smtClean="0"/>
              <a:t> Upper bound refers to a growth rate. </a:t>
            </a:r>
          </a:p>
          <a:p>
            <a:pPr lvl="1" algn="just"/>
            <a:r>
              <a:rPr lang="en-IN" dirty="0" smtClean="0"/>
              <a:t>Worst case refers to the worst input from among the choices for possible inputs of a given size.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947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Shortcomings of asymptotic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 smtClean="0"/>
              <a:t>Let </a:t>
            </a:r>
            <a:r>
              <a:rPr lang="en-IN" dirty="0"/>
              <a:t>algorithm </a:t>
            </a:r>
            <a:r>
              <a:rPr lang="en-IN" i="1" dirty="0"/>
              <a:t>A</a:t>
            </a:r>
            <a:r>
              <a:rPr lang="en-IN" dirty="0"/>
              <a:t> be asymptotically better than algorithm </a:t>
            </a:r>
            <a:r>
              <a:rPr lang="en-IN" i="1" dirty="0"/>
              <a:t>B</a:t>
            </a:r>
            <a:r>
              <a:rPr lang="en-IN" dirty="0" smtClean="0"/>
              <a:t>.</a:t>
            </a:r>
          </a:p>
          <a:p>
            <a:pPr lvl="1" algn="just"/>
            <a:r>
              <a:rPr lang="en-IN" b="1" i="1" dirty="0" smtClean="0"/>
              <a:t>Implementation </a:t>
            </a:r>
            <a:r>
              <a:rPr lang="en-IN" b="1" i="1" dirty="0"/>
              <a:t>complexity</a:t>
            </a:r>
            <a:r>
              <a:rPr lang="en-IN" dirty="0"/>
              <a:t> </a:t>
            </a:r>
            <a:r>
              <a:rPr lang="en-IN" dirty="0" smtClean="0"/>
              <a:t>- Algorithms </a:t>
            </a:r>
            <a:r>
              <a:rPr lang="en-IN" dirty="0"/>
              <a:t>with better complexity are often (much) more complicated. This can increase coding time and the constants.</a:t>
            </a:r>
          </a:p>
          <a:p>
            <a:pPr lvl="1" algn="just"/>
            <a:r>
              <a:rPr lang="en-IN" b="1" i="1" dirty="0" smtClean="0"/>
              <a:t>Asymptotic </a:t>
            </a:r>
            <a:r>
              <a:rPr lang="en-IN" b="1" i="1" dirty="0"/>
              <a:t>analysis ignores small input sizes</a:t>
            </a:r>
            <a:r>
              <a:rPr lang="en-IN" dirty="0"/>
              <a:t>. At small input sizes, constant factors or low order terms could dominate running time, causing </a:t>
            </a:r>
            <a:r>
              <a:rPr lang="en-IN" i="1" dirty="0"/>
              <a:t>B</a:t>
            </a:r>
            <a:r>
              <a:rPr lang="en-IN" dirty="0"/>
              <a:t> to outperform </a:t>
            </a:r>
            <a:r>
              <a:rPr lang="en-IN" i="1" dirty="0"/>
              <a:t>A</a:t>
            </a:r>
            <a:r>
              <a:rPr lang="en-IN" dirty="0"/>
              <a:t>.</a:t>
            </a:r>
          </a:p>
          <a:p>
            <a:pPr lvl="1" algn="just"/>
            <a:r>
              <a:rPr lang="en-IN" b="1" i="1" dirty="0"/>
              <a:t>Worst case versus average performance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If </a:t>
            </a:r>
            <a:r>
              <a:rPr lang="en-IN" i="1" dirty="0"/>
              <a:t>A</a:t>
            </a:r>
            <a:r>
              <a:rPr lang="en-IN" dirty="0"/>
              <a:t> has better worst case performance than </a:t>
            </a:r>
            <a:r>
              <a:rPr lang="en-IN" i="1" dirty="0"/>
              <a:t>B</a:t>
            </a:r>
            <a:r>
              <a:rPr lang="en-IN" dirty="0"/>
              <a:t>, but the average performance of </a:t>
            </a:r>
            <a:r>
              <a:rPr lang="en-IN" i="1" dirty="0"/>
              <a:t>B</a:t>
            </a:r>
            <a:r>
              <a:rPr lang="en-IN" dirty="0"/>
              <a:t> given the expected input is better, then </a:t>
            </a:r>
            <a:r>
              <a:rPr lang="en-IN" i="1" dirty="0"/>
              <a:t>B</a:t>
            </a:r>
            <a:r>
              <a:rPr lang="en-IN" dirty="0"/>
              <a:t> could be a better choice than </a:t>
            </a:r>
            <a:r>
              <a:rPr lang="en-IN" i="1" dirty="0"/>
              <a:t>A</a:t>
            </a:r>
            <a:r>
              <a:rPr lang="en-IN" dirty="0"/>
              <a:t>. Conversely, if the worst case performance of </a:t>
            </a:r>
            <a:r>
              <a:rPr lang="en-IN" i="1" dirty="0"/>
              <a:t>B</a:t>
            </a:r>
            <a:r>
              <a:rPr lang="en-IN" dirty="0"/>
              <a:t> is unacceptable (say for life-threatening or mission-critical reasons), </a:t>
            </a:r>
            <a:r>
              <a:rPr lang="en-IN" i="1" dirty="0"/>
              <a:t>A</a:t>
            </a:r>
            <a:r>
              <a:rPr lang="en-IN" dirty="0"/>
              <a:t> must still be used.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336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– O(n)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76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 smtClean="0"/>
              <a:t>def</a:t>
            </a:r>
            <a:r>
              <a:rPr lang="en-IN" dirty="0" smtClean="0"/>
              <a:t> </a:t>
            </a:r>
            <a:r>
              <a:rPr lang="en-IN" dirty="0" err="1" smtClean="0"/>
              <a:t>sumOfN</a:t>
            </a:r>
            <a:r>
              <a:rPr lang="en-IN" dirty="0" smtClean="0"/>
              <a:t>(n):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theSum</a:t>
            </a:r>
            <a:r>
              <a:rPr lang="en-IN" dirty="0" smtClean="0"/>
              <a:t> = 0     </a:t>
            </a:r>
            <a:r>
              <a:rPr lang="en-IN" b="1" dirty="0" smtClean="0"/>
              <a:t>(1)</a:t>
            </a:r>
          </a:p>
          <a:p>
            <a:pPr marL="0" indent="0">
              <a:buNone/>
            </a:pPr>
            <a:r>
              <a:rPr lang="en-IN" dirty="0" smtClean="0"/>
              <a:t>   for </a:t>
            </a:r>
            <a:r>
              <a:rPr lang="en-IN" dirty="0" err="1" smtClean="0"/>
              <a:t>i</a:t>
            </a:r>
            <a:r>
              <a:rPr lang="en-IN" dirty="0" smtClean="0"/>
              <a:t> in range(1,n+1):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dirty="0" err="1" smtClean="0"/>
              <a:t>theSum</a:t>
            </a:r>
            <a:r>
              <a:rPr lang="en-IN" dirty="0" smtClean="0"/>
              <a:t> = </a:t>
            </a:r>
            <a:r>
              <a:rPr lang="en-IN" dirty="0" err="1" smtClean="0"/>
              <a:t>theSum</a:t>
            </a:r>
            <a:r>
              <a:rPr lang="en-IN" dirty="0" smtClean="0"/>
              <a:t> + </a:t>
            </a:r>
            <a:r>
              <a:rPr lang="en-IN" dirty="0" err="1" smtClean="0"/>
              <a:t>i</a:t>
            </a:r>
            <a:r>
              <a:rPr lang="en-IN" dirty="0" smtClean="0"/>
              <a:t>     </a:t>
            </a:r>
            <a:r>
              <a:rPr lang="en-IN" b="1" dirty="0" smtClean="0"/>
              <a:t>(n)</a:t>
            </a:r>
          </a:p>
          <a:p>
            <a:pPr marL="0" indent="0">
              <a:buNone/>
            </a:pPr>
            <a:r>
              <a:rPr lang="en-IN" dirty="0" smtClean="0"/>
              <a:t>   return </a:t>
            </a:r>
            <a:r>
              <a:rPr lang="en-IN" dirty="0" err="1" smtClean="0"/>
              <a:t>theSum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print(</a:t>
            </a:r>
            <a:r>
              <a:rPr lang="en-IN" dirty="0" err="1" smtClean="0"/>
              <a:t>sumOfN</a:t>
            </a:r>
            <a:r>
              <a:rPr lang="en-IN" dirty="0" smtClean="0"/>
              <a:t>(10))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T(n)=1+n – as n grows large 1 becomes less and less significant. Hence time complexity of this algorithm is O(n)</a:t>
            </a:r>
          </a:p>
          <a:p>
            <a:pPr marL="0" indent="0">
              <a:buNone/>
            </a:pPr>
            <a:r>
              <a:rPr lang="en-IN" i="1" dirty="0" smtClean="0"/>
              <a:t>T – Total no. of steps for given input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49510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4807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a=5	(1)</a:t>
            </a:r>
          </a:p>
          <a:p>
            <a:pPr marL="0" indent="0">
              <a:buNone/>
            </a:pPr>
            <a:r>
              <a:rPr lang="en-IN" dirty="0" smtClean="0"/>
              <a:t>b=6	(1)</a:t>
            </a:r>
          </a:p>
          <a:p>
            <a:pPr marL="0" indent="0">
              <a:buNone/>
            </a:pPr>
            <a:r>
              <a:rPr lang="en-IN" dirty="0" smtClean="0"/>
              <a:t>c=10	(1)</a:t>
            </a:r>
          </a:p>
          <a:p>
            <a:pPr marL="0" indent="0">
              <a:buNone/>
            </a:pPr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 in range(n):</a:t>
            </a:r>
          </a:p>
          <a:p>
            <a:pPr marL="0" indent="0">
              <a:buNone/>
            </a:pPr>
            <a:r>
              <a:rPr lang="en-IN" dirty="0" smtClean="0"/>
              <a:t>   for j in range(n):		(3n</a:t>
            </a:r>
            <a:r>
              <a:rPr lang="en-IN" baseline="30000" dirty="0" smtClean="0"/>
              <a:t>2</a:t>
            </a:r>
            <a:r>
              <a:rPr lang="en-IN" dirty="0" smtClean="0"/>
              <a:t> )</a:t>
            </a:r>
            <a:r>
              <a:rPr lang="en-IN" baseline="30000" dirty="0" smtClean="0"/>
              <a:t> </a:t>
            </a:r>
          </a:p>
          <a:p>
            <a:pPr marL="0" indent="0">
              <a:buNone/>
            </a:pPr>
            <a:r>
              <a:rPr lang="en-IN" dirty="0" smtClean="0"/>
              <a:t>      x = </a:t>
            </a:r>
            <a:r>
              <a:rPr lang="en-IN" dirty="0" err="1" smtClean="0"/>
              <a:t>i</a:t>
            </a:r>
            <a:r>
              <a:rPr lang="en-IN" dirty="0" smtClean="0"/>
              <a:t> * </a:t>
            </a:r>
            <a:r>
              <a:rPr lang="en-IN" dirty="0" err="1" smtClean="0"/>
              <a:t>i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y = j * j</a:t>
            </a:r>
          </a:p>
          <a:p>
            <a:pPr marL="0" indent="0">
              <a:buNone/>
            </a:pPr>
            <a:r>
              <a:rPr lang="en-IN" dirty="0" smtClean="0"/>
              <a:t>      z = </a:t>
            </a:r>
            <a:r>
              <a:rPr lang="en-IN" dirty="0" err="1" smtClean="0"/>
              <a:t>i</a:t>
            </a:r>
            <a:r>
              <a:rPr lang="en-IN" dirty="0" smtClean="0"/>
              <a:t> * j</a:t>
            </a:r>
          </a:p>
          <a:p>
            <a:pPr marL="0" indent="0">
              <a:buNone/>
            </a:pPr>
            <a:r>
              <a:rPr lang="en-IN" dirty="0" smtClean="0"/>
              <a:t>for k in range(n):        	(2n)    </a:t>
            </a:r>
          </a:p>
          <a:p>
            <a:pPr marL="0" indent="0">
              <a:buNone/>
            </a:pPr>
            <a:r>
              <a:rPr lang="en-IN" dirty="0" smtClean="0"/>
              <a:t>   w = a*k + 45</a:t>
            </a:r>
          </a:p>
          <a:p>
            <a:pPr marL="0" indent="0">
              <a:buNone/>
            </a:pPr>
            <a:r>
              <a:rPr lang="en-IN" dirty="0" smtClean="0"/>
              <a:t>   v = b*b</a:t>
            </a:r>
          </a:p>
          <a:p>
            <a:pPr marL="0" indent="0">
              <a:buNone/>
            </a:pPr>
            <a:r>
              <a:rPr lang="en-IN" dirty="0" smtClean="0"/>
              <a:t>d = 33			(1) </a:t>
            </a:r>
          </a:p>
          <a:p>
            <a:pPr marL="0" indent="0" algn="ctr">
              <a:buNone/>
            </a:pPr>
            <a:r>
              <a:rPr lang="en-IN" dirty="0" smtClean="0"/>
              <a:t>T(n)=3+3n</a:t>
            </a:r>
            <a:r>
              <a:rPr lang="en-IN" baseline="30000" dirty="0" smtClean="0"/>
              <a:t>2</a:t>
            </a:r>
            <a:r>
              <a:rPr lang="en-IN" dirty="0" smtClean="0"/>
              <a:t>+2n+1=3n</a:t>
            </a:r>
            <a:r>
              <a:rPr lang="en-IN" baseline="30000" dirty="0" smtClean="0"/>
              <a:t>2</a:t>
            </a:r>
            <a:r>
              <a:rPr lang="en-IN" dirty="0" smtClean="0"/>
              <a:t>+2n+4</a:t>
            </a:r>
          </a:p>
          <a:p>
            <a:pPr marL="0" indent="0" algn="ctr">
              <a:buNone/>
            </a:pPr>
            <a:r>
              <a:rPr lang="en-IN" dirty="0" smtClean="0"/>
              <a:t>Upper bound – O(n</a:t>
            </a:r>
            <a:r>
              <a:rPr lang="en-IN" baseline="30000" dirty="0" smtClean="0"/>
              <a:t>2</a:t>
            </a:r>
            <a:r>
              <a:rPr lang="en-IN" dirty="0" smtClean="0"/>
              <a:t>)</a:t>
            </a:r>
          </a:p>
          <a:p>
            <a:pPr marL="0" indent="0" algn="ctr">
              <a:buNone/>
            </a:pPr>
            <a:r>
              <a:rPr lang="en-IN" dirty="0" smtClean="0"/>
              <a:t>Lower bound – O(n)</a:t>
            </a:r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85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algorithm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Comparing the efficiency of programs in terms of time and storage space</a:t>
            </a:r>
          </a:p>
          <a:p>
            <a:r>
              <a:rPr lang="en-IN" dirty="0" smtClean="0"/>
              <a:t>Time complexity: amount of CPU time taken by an algorithm to run to its completion</a:t>
            </a:r>
          </a:p>
          <a:p>
            <a:r>
              <a:rPr lang="en-IN" dirty="0" smtClean="0"/>
              <a:t>Space complexity: amount of memory space taken by an algorithm.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618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579296" cy="5721499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void add(matrix a, matrix b, matrix c, </a:t>
            </a:r>
            <a:r>
              <a:rPr lang="en-US" altLang="en-US" dirty="0" err="1"/>
              <a:t>int</a:t>
            </a:r>
            <a:r>
              <a:rPr lang="en-US" altLang="en-US" dirty="0"/>
              <a:t> m, </a:t>
            </a:r>
            <a:r>
              <a:rPr lang="en-US" altLang="en-US" dirty="0" err="1"/>
              <a:t>int</a:t>
            </a:r>
            <a:r>
              <a:rPr lang="en-US" altLang="en-US" dirty="0"/>
              <a:t> n)</a:t>
            </a:r>
          </a:p>
          <a:p>
            <a:pPr marL="0" indent="0">
              <a:buNone/>
            </a:pPr>
            <a:r>
              <a:rPr lang="en-US" altLang="en-US" dirty="0"/>
              <a:t>{</a:t>
            </a:r>
          </a:p>
          <a:p>
            <a:pPr marL="0" indent="0">
              <a:buNone/>
            </a:pPr>
            <a:r>
              <a:rPr lang="en-US" altLang="en-US" dirty="0"/>
              <a:t>for (</a:t>
            </a:r>
            <a:r>
              <a:rPr lang="en-US" altLang="en-US" dirty="0" err="1"/>
              <a:t>int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=0; </a:t>
            </a:r>
            <a:r>
              <a:rPr lang="en-US" altLang="en-US" dirty="0" err="1"/>
              <a:t>i</a:t>
            </a:r>
            <a:r>
              <a:rPr lang="en-US" altLang="en-US" dirty="0" smtClean="0"/>
              <a:t>&lt;=m</a:t>
            </a:r>
            <a:r>
              <a:rPr lang="en-US" altLang="en-US" dirty="0"/>
              <a:t>; </a:t>
            </a:r>
            <a:r>
              <a:rPr lang="en-US" altLang="en-US" dirty="0" err="1"/>
              <a:t>i</a:t>
            </a:r>
            <a:r>
              <a:rPr lang="en-US" altLang="en-US" dirty="0" smtClean="0"/>
              <a:t>++)		(m+1)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for (</a:t>
            </a:r>
            <a:r>
              <a:rPr lang="en-US" altLang="en-US" dirty="0" err="1"/>
              <a:t>int</a:t>
            </a:r>
            <a:r>
              <a:rPr lang="en-US" altLang="en-US" dirty="0"/>
              <a:t> j=0; </a:t>
            </a:r>
            <a:r>
              <a:rPr lang="en-US" altLang="en-US"/>
              <a:t>j</a:t>
            </a:r>
            <a:r>
              <a:rPr lang="en-US" altLang="en-US" smtClean="0"/>
              <a:t>&lt;=n</a:t>
            </a:r>
            <a:r>
              <a:rPr lang="en-US" altLang="en-US" dirty="0"/>
              <a:t>; </a:t>
            </a:r>
            <a:r>
              <a:rPr lang="en-US" altLang="en-US" dirty="0" err="1"/>
              <a:t>j</a:t>
            </a:r>
            <a:r>
              <a:rPr lang="en-US" altLang="en-US" dirty="0" err="1" smtClean="0"/>
              <a:t>++</a:t>
            </a:r>
            <a:r>
              <a:rPr lang="en-US" altLang="en-US" dirty="0" smtClean="0"/>
              <a:t>)		m(n+1)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C[</a:t>
            </a:r>
            <a:r>
              <a:rPr lang="en-US" altLang="en-US" dirty="0" err="1"/>
              <a:t>i</a:t>
            </a:r>
            <a:r>
              <a:rPr lang="en-US" altLang="en-US" dirty="0"/>
              <a:t>][j] =a[</a:t>
            </a:r>
            <a:r>
              <a:rPr lang="en-US" altLang="en-US" dirty="0" err="1"/>
              <a:t>i</a:t>
            </a:r>
            <a:r>
              <a:rPr lang="en-US" altLang="en-US" dirty="0"/>
              <a:t>][j] + b[</a:t>
            </a:r>
            <a:r>
              <a:rPr lang="en-US" altLang="en-US" dirty="0" err="1"/>
              <a:t>i</a:t>
            </a:r>
            <a:r>
              <a:rPr lang="en-US" altLang="en-US" dirty="0"/>
              <a:t>][j</a:t>
            </a:r>
            <a:r>
              <a:rPr lang="en-US" altLang="en-US" dirty="0" smtClean="0"/>
              <a:t>];		1+mn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}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smtClean="0"/>
              <a:t>T(</a:t>
            </a:r>
            <a:r>
              <a:rPr lang="en-US" altLang="en-US" dirty="0" err="1" smtClean="0"/>
              <a:t>m,n</a:t>
            </a:r>
            <a:r>
              <a:rPr lang="en-US" altLang="en-US" dirty="0" smtClean="0"/>
              <a:t>)=m+1+mn+m+1+mn= 2mn+2m+2</a:t>
            </a:r>
          </a:p>
          <a:p>
            <a:pPr marL="0" indent="0">
              <a:buNone/>
            </a:pPr>
            <a:r>
              <a:rPr lang="en-US" altLang="en-US" dirty="0" smtClean="0"/>
              <a:t>Time Complexity = O(</a:t>
            </a:r>
            <a:r>
              <a:rPr lang="en-US" altLang="en-US" dirty="0" err="1" smtClean="0"/>
              <a:t>mn</a:t>
            </a:r>
            <a:r>
              <a:rPr lang="en-US" altLang="en-US" dirty="0" smtClean="0"/>
              <a:t>)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66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Recursion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factorial of a number is defined as:</a:t>
            </a:r>
          </a:p>
          <a:p>
            <a:pPr lvl="2"/>
            <a:r>
              <a:rPr lang="en-US" dirty="0"/>
              <a:t>f(n) = n * f(n-1) → for all n &gt;0</a:t>
            </a:r>
            <a:br>
              <a:rPr lang="en-US" dirty="0"/>
            </a:br>
            <a:r>
              <a:rPr lang="en-US" dirty="0"/>
              <a:t>f(0) = 1 → for n = </a:t>
            </a:r>
            <a:r>
              <a:rPr lang="en-US" dirty="0" smtClean="0"/>
              <a:t>0</a:t>
            </a:r>
          </a:p>
          <a:p>
            <a:r>
              <a:rPr lang="en-IN" dirty="0" smtClean="0"/>
              <a:t> Steps involved</a:t>
            </a:r>
          </a:p>
          <a:p>
            <a:pPr lvl="1"/>
            <a:r>
              <a:rPr lang="en-IN" dirty="0" smtClean="0"/>
              <a:t>if n is 0 (</a:t>
            </a:r>
            <a:r>
              <a:rPr lang="en-IN" dirty="0" err="1" smtClean="0"/>
              <a:t>i.e</a:t>
            </a:r>
            <a:r>
              <a:rPr lang="en-IN" dirty="0" smtClean="0"/>
              <a:t>) factorial(0)– 1comparison</a:t>
            </a:r>
          </a:p>
          <a:p>
            <a:pPr lvl="2"/>
            <a:r>
              <a:rPr lang="en-IN" b="1" dirty="0" smtClean="0"/>
              <a:t>T(0)=1</a:t>
            </a:r>
          </a:p>
          <a:p>
            <a:pPr lvl="1"/>
            <a:r>
              <a:rPr lang="en-IN" dirty="0" smtClean="0"/>
              <a:t>Factorial(n) </a:t>
            </a:r>
          </a:p>
          <a:p>
            <a:pPr lvl="2"/>
            <a:r>
              <a:rPr lang="en-IN" dirty="0" smtClean="0"/>
              <a:t>1 comparison</a:t>
            </a:r>
          </a:p>
          <a:p>
            <a:pPr lvl="2"/>
            <a:r>
              <a:rPr lang="en-IN" dirty="0" smtClean="0"/>
              <a:t>1 multiplication</a:t>
            </a:r>
          </a:p>
          <a:p>
            <a:pPr lvl="2"/>
            <a:r>
              <a:rPr lang="en-IN" dirty="0" smtClean="0"/>
              <a:t>1 subtraction</a:t>
            </a:r>
          </a:p>
          <a:p>
            <a:pPr lvl="2"/>
            <a:r>
              <a:rPr lang="en-IN" dirty="0" smtClean="0"/>
              <a:t>Time complexity for factorial(n-1)</a:t>
            </a:r>
          </a:p>
          <a:p>
            <a:pPr lvl="2"/>
            <a:r>
              <a:rPr lang="en-IN" b="1" dirty="0" smtClean="0"/>
              <a:t>T(n)=T(n-1)+3  or T(n)=T(n-1)+c  - recurrence relation……..(1)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796136" y="3573016"/>
            <a:ext cx="259228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factorial(n):</a:t>
            </a:r>
          </a:p>
          <a:p>
            <a:pPr algn="ctr"/>
            <a:r>
              <a:rPr lang="en-IN"/>
              <a:t>    if n is 0</a:t>
            </a:r>
          </a:p>
          <a:p>
            <a:pPr algn="ctr"/>
            <a:r>
              <a:rPr lang="en-IN"/>
              <a:t>         return 1</a:t>
            </a:r>
          </a:p>
          <a:p>
            <a:pPr algn="ctr"/>
            <a:r>
              <a:rPr lang="en-IN"/>
              <a:t>    return n * factorial(n-1)</a:t>
            </a:r>
          </a:p>
        </p:txBody>
      </p:sp>
    </p:spTree>
    <p:extLst>
      <p:ext uri="{BB962C8B-B14F-4D97-AF65-F5344CB8AC3E}">
        <p14:creationId xmlns:p14="http://schemas.microsoft.com/office/powerpoint/2010/main" val="955832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48072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Solving by backward substitution method</a:t>
            </a:r>
          </a:p>
          <a:p>
            <a:r>
              <a:rPr lang="en-IN" dirty="0" smtClean="0"/>
              <a:t>T(n-1)=T(n-2)+c		</a:t>
            </a:r>
          </a:p>
          <a:p>
            <a:pPr lvl="1"/>
            <a:r>
              <a:rPr lang="en-IN" dirty="0" smtClean="0"/>
              <a:t>Substituting for T(n-1) in (1)</a:t>
            </a:r>
          </a:p>
          <a:p>
            <a:pPr lvl="1"/>
            <a:r>
              <a:rPr lang="en-IN" dirty="0" smtClean="0"/>
              <a:t>T(n)=[T(n-2)+c]+</a:t>
            </a:r>
            <a:r>
              <a:rPr lang="en-IN" dirty="0"/>
              <a:t>c</a:t>
            </a:r>
            <a:r>
              <a:rPr lang="en-IN" dirty="0" smtClean="0"/>
              <a:t>=T(n-2)+2c…..(2)</a:t>
            </a:r>
          </a:p>
          <a:p>
            <a:r>
              <a:rPr lang="en-IN" dirty="0" smtClean="0"/>
              <a:t>T(n-2)=T(n-3)+c                </a:t>
            </a:r>
          </a:p>
          <a:p>
            <a:pPr lvl="1"/>
            <a:r>
              <a:rPr lang="en-IN" dirty="0" smtClean="0"/>
              <a:t>Substituting in T(n-2) in (2) </a:t>
            </a:r>
          </a:p>
          <a:p>
            <a:pPr lvl="1"/>
            <a:r>
              <a:rPr lang="en-IN" dirty="0" smtClean="0"/>
              <a:t>T(n)=[T(n-3)+3]+6=T(n-3)+3c…..(3)</a:t>
            </a:r>
          </a:p>
          <a:p>
            <a:pPr marL="0" indent="0">
              <a:buNone/>
            </a:pPr>
            <a:r>
              <a:rPr lang="en-IN" dirty="0" smtClean="0"/>
              <a:t>In general,</a:t>
            </a:r>
          </a:p>
          <a:p>
            <a:pPr marL="0" indent="0">
              <a:buNone/>
            </a:pPr>
            <a:r>
              <a:rPr lang="en-IN" dirty="0" smtClean="0"/>
              <a:t>           T(n)=T(n-k)+</a:t>
            </a:r>
            <a:r>
              <a:rPr lang="en-IN" dirty="0" err="1" smtClean="0"/>
              <a:t>k.c</a:t>
            </a:r>
            <a:endParaRPr lang="en-IN" dirty="0" smtClean="0"/>
          </a:p>
          <a:p>
            <a:pPr marL="0" indent="0">
              <a:buNone/>
            </a:pPr>
            <a:r>
              <a:rPr lang="en-US" dirty="0" smtClean="0"/>
              <a:t>Now find </a:t>
            </a:r>
            <a:r>
              <a:rPr lang="en-US" dirty="0"/>
              <a:t>the value of k for which n - k = 0, k = </a:t>
            </a:r>
            <a:r>
              <a:rPr lang="en-US" dirty="0" smtClean="0"/>
              <a:t>n</a:t>
            </a:r>
          </a:p>
          <a:p>
            <a:pPr marL="0" indent="0">
              <a:buNone/>
            </a:pPr>
            <a:r>
              <a:rPr lang="en-US" dirty="0" smtClean="0"/>
              <a:t>T(n</a:t>
            </a:r>
            <a:r>
              <a:rPr lang="en-US" dirty="0"/>
              <a:t>) = T(0) + </a:t>
            </a:r>
            <a:r>
              <a:rPr lang="en-US" dirty="0" err="1" smtClean="0"/>
              <a:t>n.c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smtClean="0"/>
              <a:t>[substituting k </a:t>
            </a:r>
            <a:r>
              <a:rPr lang="en-US" dirty="0"/>
              <a:t>= </a:t>
            </a:r>
            <a:r>
              <a:rPr lang="en-US" dirty="0" smtClean="0"/>
              <a:t>n and T(0)=1]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= 1 + </a:t>
            </a:r>
            <a:r>
              <a:rPr lang="en-US" dirty="0" err="1" smtClean="0"/>
              <a:t>n.c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Hence time </a:t>
            </a:r>
            <a:r>
              <a:rPr lang="en-US" b="1" dirty="0"/>
              <a:t>complexity of </a:t>
            </a:r>
            <a:r>
              <a:rPr lang="en-US" b="1" dirty="0" smtClean="0"/>
              <a:t>factorial of n is O(n</a:t>
            </a:r>
            <a:r>
              <a:rPr lang="en-US" b="1" dirty="0"/>
              <a:t>)</a:t>
            </a:r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41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Recursion-Fibonacci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fib(n):</a:t>
            </a:r>
            <a:br>
              <a:rPr lang="en-IN" dirty="0"/>
            </a:br>
            <a:r>
              <a:rPr lang="en-IN" dirty="0"/>
              <a:t>if n &lt;= 1</a:t>
            </a:r>
            <a:br>
              <a:rPr lang="en-IN" dirty="0"/>
            </a:br>
            <a:r>
              <a:rPr lang="en-IN" dirty="0" smtClean="0"/>
              <a:t>         return </a:t>
            </a:r>
            <a:r>
              <a:rPr lang="en-IN" dirty="0"/>
              <a:t>1</a:t>
            </a:r>
            <a:br>
              <a:rPr lang="en-IN" dirty="0"/>
            </a:br>
            <a:r>
              <a:rPr lang="en-IN" dirty="0"/>
              <a:t>return fib(n - 1) + fib(n </a:t>
            </a:r>
            <a:r>
              <a:rPr lang="en-IN" dirty="0" smtClean="0"/>
              <a:t>– </a:t>
            </a:r>
            <a:r>
              <a:rPr lang="en-IN" dirty="0"/>
              <a:t>2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smtClean="0"/>
              <a:t>Steps: </a:t>
            </a:r>
          </a:p>
          <a:p>
            <a:pPr lvl="1"/>
            <a:r>
              <a:rPr lang="en-IN" dirty="0" smtClean="0"/>
              <a:t>For n = 0 or 1, T(n)=1 (</a:t>
            </a:r>
            <a:r>
              <a:rPr lang="en-IN" dirty="0" err="1" smtClean="0"/>
              <a:t>ie:T</a:t>
            </a:r>
            <a:r>
              <a:rPr lang="en-IN" dirty="0" smtClean="0"/>
              <a:t>(0)=1, T(1)=1)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or </a:t>
            </a:r>
            <a:r>
              <a:rPr lang="fr-FR" dirty="0"/>
              <a:t>n &gt; 1:</a:t>
            </a:r>
            <a:br>
              <a:rPr lang="fr-FR" dirty="0"/>
            </a:br>
            <a:r>
              <a:rPr lang="fr-FR" dirty="0"/>
              <a:t>T(n) = T(n-1) + T(n-2) + 4 </a:t>
            </a:r>
            <a:r>
              <a:rPr lang="fr-FR" dirty="0" smtClean="0"/>
              <a:t>=T(n-1)+T(n-2)+c</a:t>
            </a:r>
          </a:p>
          <a:p>
            <a:pPr lvl="2"/>
            <a:r>
              <a:rPr lang="fr-FR" dirty="0" smtClean="0"/>
              <a:t>Time </a:t>
            </a:r>
            <a:r>
              <a:rPr lang="fr-FR" dirty="0" err="1" smtClean="0"/>
              <a:t>complexity</a:t>
            </a:r>
            <a:r>
              <a:rPr lang="fr-FR" dirty="0" smtClean="0"/>
              <a:t>(n-1)+Time </a:t>
            </a:r>
            <a:r>
              <a:rPr lang="fr-FR" dirty="0" err="1" smtClean="0"/>
              <a:t>complexity</a:t>
            </a:r>
            <a:r>
              <a:rPr lang="fr-FR" dirty="0" smtClean="0"/>
              <a:t> (n-2)+</a:t>
            </a:r>
            <a:r>
              <a:rPr lang="fr-FR" dirty="0" err="1" smtClean="0"/>
              <a:t>operations</a:t>
            </a:r>
            <a:r>
              <a:rPr lang="fr-FR" dirty="0" smtClean="0"/>
              <a:t>(1 </a:t>
            </a:r>
            <a:r>
              <a:rPr lang="fr-FR" dirty="0" err="1"/>
              <a:t>comparison</a:t>
            </a:r>
            <a:r>
              <a:rPr lang="fr-FR" dirty="0"/>
              <a:t>, 2 </a:t>
            </a:r>
            <a:r>
              <a:rPr lang="fr-FR" dirty="0" err="1"/>
              <a:t>subtractions</a:t>
            </a:r>
            <a:r>
              <a:rPr lang="fr-FR" dirty="0"/>
              <a:t>, 1 addition)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6241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0"/>
            <a:ext cx="8435280" cy="6669360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Let us assume T(n-2)&lt;=T(n-1)</a:t>
            </a:r>
          </a:p>
          <a:p>
            <a:endParaRPr lang="en-IN" dirty="0" smtClean="0"/>
          </a:p>
          <a:p>
            <a:r>
              <a:rPr lang="en-IN" dirty="0" smtClean="0"/>
              <a:t>Therefore T(n)=2T(n-1)+c…..(1)           [T(n-2)~T(n-1)]</a:t>
            </a:r>
          </a:p>
          <a:p>
            <a:r>
              <a:rPr lang="en-IN" dirty="0" smtClean="0"/>
              <a:t>T(n-1)=2T(n-2)+c…..(2)</a:t>
            </a:r>
          </a:p>
          <a:p>
            <a:pPr lvl="1"/>
            <a:r>
              <a:rPr lang="en-IN" dirty="0" smtClean="0"/>
              <a:t>Substituting 2 in 1</a:t>
            </a:r>
          </a:p>
          <a:p>
            <a:pPr lvl="1"/>
            <a:r>
              <a:rPr lang="en-IN" dirty="0" smtClean="0"/>
              <a:t>T(n)=2[2T(n-2)+c]+c=4T(n-2)+3c</a:t>
            </a:r>
          </a:p>
          <a:p>
            <a:r>
              <a:rPr lang="en-IN" dirty="0" smtClean="0"/>
              <a:t>T(n-2)=2T(n-3)+c….(3)</a:t>
            </a:r>
          </a:p>
          <a:p>
            <a:pPr lvl="1"/>
            <a:r>
              <a:rPr lang="en-IN" dirty="0" smtClean="0"/>
              <a:t>Substituting 3 in 1</a:t>
            </a:r>
          </a:p>
          <a:p>
            <a:pPr lvl="1"/>
            <a:r>
              <a:rPr lang="en-IN" dirty="0" smtClean="0"/>
              <a:t>T(n)=8T(n-3)+7c</a:t>
            </a:r>
          </a:p>
          <a:p>
            <a:r>
              <a:rPr lang="en-IN" dirty="0" smtClean="0"/>
              <a:t>In general, T(n)=2</a:t>
            </a:r>
            <a:r>
              <a:rPr lang="en-IN" baseline="30000" dirty="0" smtClean="0"/>
              <a:t>k</a:t>
            </a:r>
            <a:r>
              <a:rPr lang="en-IN" dirty="0" smtClean="0"/>
              <a:t>T(n-k)+(2</a:t>
            </a:r>
            <a:r>
              <a:rPr lang="en-IN" baseline="30000" dirty="0" smtClean="0"/>
              <a:t>k</a:t>
            </a:r>
            <a:r>
              <a:rPr lang="en-IN" dirty="0" smtClean="0"/>
              <a:t> -1)c</a:t>
            </a:r>
          </a:p>
          <a:p>
            <a:pPr marL="0" indent="0">
              <a:buNone/>
            </a:pPr>
            <a:endParaRPr lang="en-IN" baseline="30000" dirty="0" smtClean="0"/>
          </a:p>
          <a:p>
            <a:pPr marL="0" indent="0">
              <a:buNone/>
            </a:pPr>
            <a:r>
              <a:rPr lang="en-IN" dirty="0" smtClean="0"/>
              <a:t>Let's </a:t>
            </a:r>
            <a:r>
              <a:rPr lang="en-IN" dirty="0"/>
              <a:t>find the value of k for which: n - k = </a:t>
            </a:r>
            <a:r>
              <a:rPr lang="en-IN" dirty="0" smtClean="0"/>
              <a:t>0, k </a:t>
            </a:r>
            <a:r>
              <a:rPr lang="en-IN" dirty="0"/>
              <a:t>= </a:t>
            </a:r>
            <a:r>
              <a:rPr lang="en-IN" dirty="0" smtClean="0"/>
              <a:t>n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T(n</a:t>
            </a:r>
            <a:r>
              <a:rPr lang="en-IN" dirty="0"/>
              <a:t>) = </a:t>
            </a:r>
            <a:r>
              <a:rPr lang="en-IN" dirty="0" smtClean="0"/>
              <a:t>2</a:t>
            </a:r>
            <a:r>
              <a:rPr lang="en-IN" baseline="30000" dirty="0" smtClean="0"/>
              <a:t>n</a:t>
            </a:r>
            <a:r>
              <a:rPr lang="en-IN" dirty="0" smtClean="0"/>
              <a:t> </a:t>
            </a:r>
            <a:r>
              <a:rPr lang="en-IN" dirty="0"/>
              <a:t>* T(0) + (</a:t>
            </a:r>
            <a:r>
              <a:rPr lang="en-IN" dirty="0" smtClean="0"/>
              <a:t>2</a:t>
            </a:r>
            <a:r>
              <a:rPr lang="en-IN" baseline="30000" dirty="0" smtClean="0"/>
              <a:t>n</a:t>
            </a:r>
            <a:r>
              <a:rPr lang="en-IN" dirty="0" smtClean="0"/>
              <a:t> </a:t>
            </a:r>
            <a:r>
              <a:rPr lang="en-IN" dirty="0"/>
              <a:t>- 1)*</a:t>
            </a:r>
            <a:r>
              <a:rPr lang="en-IN" dirty="0" smtClean="0"/>
              <a:t>c     [T(0)=1]</a:t>
            </a:r>
            <a:endParaRPr lang="en-IN" dirty="0"/>
          </a:p>
          <a:p>
            <a:r>
              <a:rPr lang="en-IN" dirty="0"/>
              <a:t>     = </a:t>
            </a:r>
            <a:r>
              <a:rPr lang="en-IN" dirty="0" smtClean="0"/>
              <a:t>2</a:t>
            </a:r>
            <a:r>
              <a:rPr lang="en-IN" baseline="30000" dirty="0" smtClean="0"/>
              <a:t>n</a:t>
            </a:r>
            <a:r>
              <a:rPr lang="en-IN" dirty="0" smtClean="0"/>
              <a:t>  [1 </a:t>
            </a:r>
            <a:r>
              <a:rPr lang="en-IN" dirty="0"/>
              <a:t>+ </a:t>
            </a:r>
            <a:r>
              <a:rPr lang="en-IN" dirty="0" smtClean="0"/>
              <a:t>c] </a:t>
            </a:r>
            <a:r>
              <a:rPr lang="en-IN" dirty="0"/>
              <a:t>- c</a:t>
            </a:r>
          </a:p>
          <a:p>
            <a:r>
              <a:rPr lang="en-IN" dirty="0"/>
              <a:t>i.e. T(n) ~ </a:t>
            </a:r>
            <a:r>
              <a:rPr lang="en-IN" dirty="0" smtClean="0"/>
              <a:t>2</a:t>
            </a:r>
            <a:r>
              <a:rPr lang="en-IN" baseline="30000" dirty="0" smtClean="0"/>
              <a:t>n</a:t>
            </a:r>
          </a:p>
          <a:p>
            <a:r>
              <a:rPr lang="en-IN" dirty="0" smtClean="0"/>
              <a:t>Therefore time complexity of Fibonacci series using recursion is exponential.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43608" y="332656"/>
            <a:ext cx="72008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/>
              <a:t>Note: recursive call for n-2 is completed before </a:t>
            </a:r>
            <a:r>
              <a:rPr lang="en-US" dirty="0" smtClean="0"/>
              <a:t>n-1 </a:t>
            </a:r>
            <a:r>
              <a:rPr lang="en-US" dirty="0"/>
              <a:t>recursive function but not beyond it</a:t>
            </a:r>
            <a:r>
              <a:rPr lang="en-US" dirty="0" smtClean="0"/>
              <a:t>.  (Similar to the concept of Golden ratio)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10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Proof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 smtClean="0"/>
              <a:t>Prove that </a:t>
            </a:r>
            <a:r>
              <a:rPr lang="en-IN" dirty="0"/>
              <a:t>3n</a:t>
            </a:r>
            <a:r>
              <a:rPr lang="en-IN" baseline="30000" dirty="0"/>
              <a:t>2</a:t>
            </a:r>
            <a:r>
              <a:rPr lang="en-IN" dirty="0"/>
              <a:t>+4n+6</a:t>
            </a:r>
            <a:r>
              <a:rPr lang="en-IN" dirty="0" smtClean="0"/>
              <a:t>= O </a:t>
            </a:r>
            <a:r>
              <a:rPr lang="en-IN" dirty="0"/>
              <a:t>(n</a:t>
            </a:r>
            <a:r>
              <a:rPr lang="en-IN" baseline="30000" dirty="0"/>
              <a:t>2</a:t>
            </a:r>
            <a:r>
              <a:rPr lang="en-IN" dirty="0"/>
              <a:t>) </a:t>
            </a:r>
          </a:p>
          <a:p>
            <a:r>
              <a:rPr lang="en-US" dirty="0"/>
              <a:t>To prove using Big-O: </a:t>
            </a:r>
            <a:endParaRPr lang="en-US" dirty="0" smtClean="0"/>
          </a:p>
          <a:p>
            <a:pPr lvl="1"/>
            <a:r>
              <a:rPr lang="en-US" dirty="0" smtClean="0"/>
              <a:t>Determine </a:t>
            </a:r>
            <a:r>
              <a:rPr lang="en-US" dirty="0"/>
              <a:t>f(n) and g(n)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US" dirty="0"/>
              <a:t>Write the equation based on the definition </a:t>
            </a:r>
            <a:endParaRPr lang="en-US" dirty="0" smtClean="0"/>
          </a:p>
          <a:p>
            <a:pPr lvl="1"/>
            <a:r>
              <a:rPr lang="en-US" dirty="0" smtClean="0"/>
              <a:t>Choose </a:t>
            </a:r>
            <a:r>
              <a:rPr lang="en-US" dirty="0"/>
              <a:t>a c such that the equation is </a:t>
            </a:r>
            <a:r>
              <a:rPr lang="en-US" dirty="0" smtClean="0"/>
              <a:t>true</a:t>
            </a:r>
          </a:p>
          <a:p>
            <a:r>
              <a:rPr lang="en-US" dirty="0" smtClean="0"/>
              <a:t>Here f(n) is </a:t>
            </a:r>
            <a:r>
              <a:rPr lang="en-IN" dirty="0" smtClean="0"/>
              <a:t>3n</a:t>
            </a:r>
            <a:r>
              <a:rPr lang="en-IN" baseline="30000" dirty="0" smtClean="0"/>
              <a:t>2</a:t>
            </a:r>
            <a:r>
              <a:rPr lang="en-IN" dirty="0" smtClean="0"/>
              <a:t>+4n+6 and g(n) is n</a:t>
            </a:r>
            <a:r>
              <a:rPr lang="en-IN" baseline="30000" dirty="0" smtClean="0"/>
              <a:t>2</a:t>
            </a:r>
          </a:p>
          <a:p>
            <a:r>
              <a:rPr lang="en-IN" dirty="0" smtClean="0">
                <a:cs typeface="Times New Roman" panose="02020603050405020304" pitchFamily="18" charset="0"/>
              </a:rPr>
              <a:t>Using definition of Big oh - </a:t>
            </a:r>
            <a:r>
              <a:rPr lang="en-US" dirty="0" smtClean="0"/>
              <a:t>O(g(n</a:t>
            </a:r>
            <a:r>
              <a:rPr lang="en-US" dirty="0"/>
              <a:t>))={f(n): if there exist positive constant c and n</a:t>
            </a:r>
            <a:r>
              <a:rPr lang="en-US" baseline="-25000" dirty="0"/>
              <a:t>0</a:t>
            </a:r>
            <a:r>
              <a:rPr lang="en-US" dirty="0"/>
              <a:t> such that 0≤f(n) ≤cg(n) for all n, </a:t>
            </a:r>
            <a:r>
              <a:rPr lang="en-US" dirty="0" smtClean="0"/>
              <a:t>n</a:t>
            </a:r>
            <a:r>
              <a:rPr lang="en-US" u="sng" dirty="0" smtClean="0"/>
              <a:t>&gt;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baseline="-25000" dirty="0"/>
              <a:t>0</a:t>
            </a:r>
            <a:r>
              <a:rPr lang="en-US" dirty="0"/>
              <a:t>} </a:t>
            </a:r>
            <a:r>
              <a:rPr lang="en-IN" dirty="0" smtClean="0">
                <a:cs typeface="Times New Roman" panose="02020603050405020304" pitchFamily="18" charset="0"/>
              </a:rPr>
              <a:t>try to find a constant and </a:t>
            </a:r>
            <a:r>
              <a:rPr lang="en-US" dirty="0" smtClean="0"/>
              <a:t>n</a:t>
            </a:r>
            <a:r>
              <a:rPr lang="en-US" baseline="-25000" dirty="0" smtClean="0"/>
              <a:t>0  </a:t>
            </a:r>
            <a:r>
              <a:rPr lang="en-US" dirty="0" smtClean="0"/>
              <a:t>such that </a:t>
            </a:r>
            <a:r>
              <a:rPr lang="en-IN" dirty="0" smtClean="0"/>
              <a:t>3n</a:t>
            </a:r>
            <a:r>
              <a:rPr lang="en-IN" baseline="30000" dirty="0" smtClean="0"/>
              <a:t>2</a:t>
            </a:r>
            <a:r>
              <a:rPr lang="en-IN" dirty="0" smtClean="0"/>
              <a:t>+4n+6</a:t>
            </a:r>
            <a:r>
              <a:rPr lang="en-IN" u="sng" dirty="0" smtClean="0"/>
              <a:t>&lt;</a:t>
            </a:r>
            <a:r>
              <a:rPr lang="en-IN" dirty="0" smtClean="0"/>
              <a:t>cn</a:t>
            </a:r>
            <a:r>
              <a:rPr lang="en-IN" baseline="30000" dirty="0" smtClean="0"/>
              <a:t>2</a:t>
            </a:r>
            <a:r>
              <a:rPr lang="en-IN" dirty="0" smtClean="0"/>
              <a:t> </a:t>
            </a:r>
            <a:r>
              <a:rPr lang="en-US" dirty="0"/>
              <a:t>for all n, n</a:t>
            </a:r>
            <a:r>
              <a:rPr lang="en-US" u="sng" dirty="0"/>
              <a:t>&gt;</a:t>
            </a:r>
            <a:r>
              <a:rPr lang="en-US" dirty="0"/>
              <a:t> </a:t>
            </a:r>
            <a:r>
              <a:rPr lang="en-US" dirty="0" smtClean="0"/>
              <a:t>n</a:t>
            </a:r>
            <a:r>
              <a:rPr lang="en-US" baseline="-25000" dirty="0" smtClean="0"/>
              <a:t>0</a:t>
            </a:r>
          </a:p>
          <a:p>
            <a:r>
              <a:rPr lang="en-US" dirty="0" smtClean="0">
                <a:cs typeface="Times New Roman" panose="02020603050405020304" pitchFamily="18" charset="0"/>
              </a:rPr>
              <a:t>Say if c is 4 and n</a:t>
            </a:r>
            <a:r>
              <a:rPr lang="en-US" baseline="-25000" dirty="0" smtClean="0">
                <a:cs typeface="Times New Roman" panose="02020603050405020304" pitchFamily="18" charset="0"/>
              </a:rPr>
              <a:t>0</a:t>
            </a:r>
            <a:r>
              <a:rPr lang="en-US" dirty="0" smtClean="0">
                <a:cs typeface="Times New Roman" panose="02020603050405020304" pitchFamily="18" charset="0"/>
              </a:rPr>
              <a:t> is 6 </a:t>
            </a:r>
            <a:r>
              <a:rPr lang="en-US" sz="2100" dirty="0" smtClean="0">
                <a:cs typeface="Times New Roman" panose="02020603050405020304" pitchFamily="18" charset="0"/>
              </a:rPr>
              <a:t>(n</a:t>
            </a:r>
            <a:r>
              <a:rPr lang="en-US" sz="2100" baseline="-25000" dirty="0" smtClean="0">
                <a:cs typeface="Times New Roman" panose="02020603050405020304" pitchFamily="18" charset="0"/>
              </a:rPr>
              <a:t>0 </a:t>
            </a:r>
            <a:r>
              <a:rPr lang="en-US" sz="2100" dirty="0" smtClean="0">
                <a:cs typeface="Times New Roman" panose="02020603050405020304" pitchFamily="18" charset="0"/>
              </a:rPr>
              <a:t> could be called as threshold value)</a:t>
            </a:r>
            <a:r>
              <a:rPr lang="en-US" dirty="0"/>
              <a:t> </a:t>
            </a:r>
            <a:r>
              <a:rPr lang="en-US" dirty="0" smtClean="0"/>
              <a:t>f(n)</a:t>
            </a:r>
            <a:r>
              <a:rPr lang="en-US" u="sng" dirty="0" smtClean="0"/>
              <a:t>&lt;</a:t>
            </a:r>
            <a:r>
              <a:rPr lang="en-US" dirty="0" smtClean="0"/>
              <a:t>cg(n) holds true (</a:t>
            </a:r>
            <a:r>
              <a:rPr lang="en-US" dirty="0" err="1" smtClean="0"/>
              <a:t>i.e</a:t>
            </a:r>
            <a:r>
              <a:rPr lang="en-US" dirty="0" smtClean="0"/>
              <a:t>)</a:t>
            </a:r>
            <a:r>
              <a:rPr lang="en-IN" sz="2000" dirty="0"/>
              <a:t> </a:t>
            </a:r>
            <a:r>
              <a:rPr lang="en-IN" sz="2800" dirty="0" smtClean="0"/>
              <a:t>3n</a:t>
            </a:r>
            <a:r>
              <a:rPr lang="en-IN" sz="2800" baseline="30000" dirty="0" smtClean="0"/>
              <a:t>2</a:t>
            </a:r>
            <a:r>
              <a:rPr lang="en-IN" sz="2800" dirty="0" smtClean="0"/>
              <a:t>+4n+6</a:t>
            </a:r>
            <a:r>
              <a:rPr lang="en-IN" sz="2800" u="sng" dirty="0" smtClean="0"/>
              <a:t>&lt;</a:t>
            </a:r>
            <a:r>
              <a:rPr lang="en-IN" sz="2800" dirty="0" smtClean="0"/>
              <a:t>4n</a:t>
            </a:r>
            <a:r>
              <a:rPr lang="en-IN" sz="2800" baseline="30000" dirty="0" smtClean="0"/>
              <a:t>2 </a:t>
            </a:r>
            <a:r>
              <a:rPr lang="en-IN" sz="2800" dirty="0" smtClean="0"/>
              <a:t>for n</a:t>
            </a:r>
            <a:r>
              <a:rPr lang="en-IN" sz="2800" u="sng" dirty="0" smtClean="0"/>
              <a:t>&gt;</a:t>
            </a:r>
            <a:r>
              <a:rPr lang="en-IN" sz="2800" dirty="0" smtClean="0"/>
              <a:t>6  (138</a:t>
            </a:r>
            <a:r>
              <a:rPr lang="en-IN" sz="2800" u="sng" dirty="0" smtClean="0"/>
              <a:t>&lt;</a:t>
            </a:r>
            <a:r>
              <a:rPr lang="en-IN" sz="2800" dirty="0" smtClean="0"/>
              <a:t>144)</a:t>
            </a:r>
          </a:p>
          <a:p>
            <a:r>
              <a:rPr lang="en-IN" sz="3100" b="1" dirty="0" smtClean="0">
                <a:cs typeface="Times New Roman" panose="02020603050405020304" pitchFamily="18" charset="0"/>
              </a:rPr>
              <a:t>Therefore f(n)=</a:t>
            </a:r>
            <a:r>
              <a:rPr lang="en-IN" sz="3100" b="1" dirty="0"/>
              <a:t> </a:t>
            </a:r>
            <a:r>
              <a:rPr lang="en-IN" sz="3100" b="1" dirty="0" smtClean="0"/>
              <a:t>O(g(n)) (</a:t>
            </a:r>
            <a:r>
              <a:rPr lang="en-IN" sz="3100" b="1" dirty="0" err="1" smtClean="0"/>
              <a:t>i.e</a:t>
            </a:r>
            <a:r>
              <a:rPr lang="en-IN" sz="3100" b="1" dirty="0" smtClean="0"/>
              <a:t>) </a:t>
            </a:r>
            <a:r>
              <a:rPr lang="en-IN" sz="3100" b="1" dirty="0"/>
              <a:t>3n</a:t>
            </a:r>
            <a:r>
              <a:rPr lang="en-IN" sz="3100" b="1" baseline="30000" dirty="0"/>
              <a:t>2</a:t>
            </a:r>
            <a:r>
              <a:rPr lang="en-IN" sz="3100" b="1" dirty="0"/>
              <a:t>+4n+6</a:t>
            </a:r>
            <a:r>
              <a:rPr lang="en-IN" sz="2400" b="1" dirty="0"/>
              <a:t> </a:t>
            </a:r>
            <a:r>
              <a:rPr lang="en-IN" sz="2400" b="1" dirty="0" smtClean="0"/>
              <a:t>=</a:t>
            </a:r>
            <a:r>
              <a:rPr lang="en-IN" sz="2400" dirty="0" smtClean="0"/>
              <a:t> </a:t>
            </a:r>
            <a:r>
              <a:rPr lang="en-IN" sz="3100" b="1" dirty="0" smtClean="0"/>
              <a:t>O </a:t>
            </a:r>
            <a:r>
              <a:rPr lang="en-IN" sz="3100" b="1" dirty="0"/>
              <a:t>(n</a:t>
            </a:r>
            <a:r>
              <a:rPr lang="en-IN" sz="3100" b="1" baseline="30000" dirty="0"/>
              <a:t>2</a:t>
            </a:r>
            <a:r>
              <a:rPr lang="en-IN" sz="3100" b="1" dirty="0"/>
              <a:t>) </a:t>
            </a:r>
            <a:endParaRPr lang="en-IN" sz="3100" b="1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01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0026"/>
          </a:xfrm>
        </p:spPr>
        <p:txBody>
          <a:bodyPr>
            <a:noAutofit/>
          </a:bodyPr>
          <a:lstStyle/>
          <a:p>
            <a:r>
              <a:rPr lang="en-IN" sz="3200" dirty="0" smtClean="0"/>
              <a:t>Let’s Practice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23731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Generate the hierarchy of growth rate for the following growth rates. 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	C</a:t>
            </a:r>
            <a:r>
              <a:rPr lang="en-US" dirty="0"/>
              <a:t>, N</a:t>
            </a:r>
            <a:r>
              <a:rPr lang="en-US" baseline="30000" dirty="0"/>
              <a:t>3</a:t>
            </a:r>
            <a:r>
              <a:rPr lang="en-US" dirty="0"/>
              <a:t>, 2N, 3N, N</a:t>
            </a:r>
            <a:r>
              <a:rPr lang="en-US" b="1" dirty="0"/>
              <a:t>! </a:t>
            </a:r>
            <a:r>
              <a:rPr lang="en-US" dirty="0"/>
              <a:t>, NN, N, N log N, log </a:t>
            </a:r>
            <a:r>
              <a:rPr lang="en-US" dirty="0" smtClean="0"/>
              <a:t>N, </a:t>
            </a:r>
            <a:r>
              <a:rPr lang="en-US" dirty="0" err="1" smtClean="0"/>
              <a:t>sqrt</a:t>
            </a:r>
            <a:r>
              <a:rPr lang="en-US" dirty="0" smtClean="0"/>
              <a:t>(N)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Assume </a:t>
            </a:r>
            <a:r>
              <a:rPr lang="en-US" dirty="0" err="1" smtClean="0"/>
              <a:t>doit</a:t>
            </a:r>
            <a:r>
              <a:rPr lang="en-US" dirty="0" smtClean="0"/>
              <a:t> is O(n)=n</a:t>
            </a:r>
            <a:r>
              <a:rPr lang="en-US" baseline="30000" dirty="0" smtClean="0"/>
              <a:t>2</a:t>
            </a:r>
            <a:r>
              <a:rPr lang="en-US" dirty="0" smtClean="0"/>
              <a:t>. Determine the efficiency of following algorithm</a:t>
            </a: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=1</a:t>
            </a:r>
          </a:p>
          <a:p>
            <a:pPr marL="0" indent="0">
              <a:buNone/>
            </a:pPr>
            <a:r>
              <a:rPr lang="en-US" dirty="0"/>
              <a:t>l</a:t>
            </a:r>
            <a:r>
              <a:rPr lang="en-US" dirty="0" smtClean="0"/>
              <a:t>oop(</a:t>
            </a:r>
            <a:r>
              <a:rPr lang="en-US" dirty="0" err="1" smtClean="0"/>
              <a:t>i</a:t>
            </a:r>
            <a:r>
              <a:rPr lang="en-US" dirty="0" smtClean="0"/>
              <a:t>&lt;=n)</a:t>
            </a:r>
          </a:p>
          <a:p>
            <a:pPr marL="0" indent="0">
              <a:buNone/>
            </a:pPr>
            <a:r>
              <a:rPr lang="en-US" smtClean="0"/>
              <a:t>{j=1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loop(j&lt;n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err="1" smtClean="0"/>
              <a:t>doit</a:t>
            </a:r>
            <a:r>
              <a:rPr lang="en-US" dirty="0" smtClean="0"/>
              <a:t>(..)</a:t>
            </a:r>
          </a:p>
          <a:p>
            <a:pPr marL="0" indent="0">
              <a:buNone/>
            </a:pPr>
            <a:r>
              <a:rPr lang="en-US" dirty="0" smtClean="0"/>
              <a:t>j=j+1}</a:t>
            </a: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=i+1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Assume </a:t>
            </a:r>
            <a:r>
              <a:rPr lang="en-US" dirty="0" err="1"/>
              <a:t>doit</a:t>
            </a:r>
            <a:r>
              <a:rPr lang="en-US" dirty="0"/>
              <a:t> is O(n)=5n. Determine the efficiency of following </a:t>
            </a:r>
            <a:r>
              <a:rPr lang="en-US" dirty="0" smtClean="0"/>
              <a:t>algorithm</a:t>
            </a: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=1</a:t>
            </a:r>
          </a:p>
          <a:p>
            <a:pPr marL="0" indent="0">
              <a:buNone/>
            </a:pPr>
            <a:r>
              <a:rPr lang="en-US" dirty="0" smtClean="0"/>
              <a:t>loop(</a:t>
            </a:r>
            <a:r>
              <a:rPr lang="en-US" dirty="0" err="1" smtClean="0"/>
              <a:t>i</a:t>
            </a:r>
            <a:r>
              <a:rPr lang="en-US" dirty="0" smtClean="0"/>
              <a:t>&lt;n)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r>
              <a:rPr lang="en-US" dirty="0" err="1" smtClean="0"/>
              <a:t>doit</a:t>
            </a:r>
            <a:r>
              <a:rPr lang="en-US" dirty="0" smtClean="0"/>
              <a:t>(..)</a:t>
            </a:r>
            <a:endParaRPr lang="en-US" dirty="0"/>
          </a:p>
          <a:p>
            <a:pPr marL="0" indent="0">
              <a:buNone/>
            </a:pPr>
            <a:r>
              <a:rPr lang="en-IN" dirty="0" err="1" smtClean="0"/>
              <a:t>i</a:t>
            </a:r>
            <a:r>
              <a:rPr lang="en-IN" dirty="0" smtClean="0"/>
              <a:t>=</a:t>
            </a:r>
            <a:r>
              <a:rPr lang="en-IN" dirty="0" err="1" smtClean="0"/>
              <a:t>i</a:t>
            </a:r>
            <a:r>
              <a:rPr lang="en-IN" dirty="0" smtClean="0"/>
              <a:t>*2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35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algorithm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For example</a:t>
            </a:r>
          </a:p>
          <a:p>
            <a:pPr lvl="1"/>
            <a:r>
              <a:rPr lang="en-IN" dirty="0" smtClean="0"/>
              <a:t>Sorting algorithms – produces sorted output</a:t>
            </a:r>
          </a:p>
          <a:p>
            <a:pPr lvl="1"/>
            <a:r>
              <a:rPr lang="en-IN" dirty="0" smtClean="0"/>
              <a:t>Why many sorting algorithms?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12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Asymptotic 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IN" b="1" dirty="0"/>
              <a:t>Asymptotic Notations</a:t>
            </a:r>
            <a:r>
              <a:rPr lang="en-IN" dirty="0"/>
              <a:t> are </a:t>
            </a:r>
            <a:r>
              <a:rPr lang="en-IN" dirty="0" smtClean="0"/>
              <a:t>languages </a:t>
            </a:r>
            <a:r>
              <a:rPr lang="en-IN" dirty="0"/>
              <a:t>to </a:t>
            </a:r>
            <a:r>
              <a:rPr lang="en-IN" dirty="0" smtClean="0"/>
              <a:t>analyse </a:t>
            </a:r>
            <a:r>
              <a:rPr lang="en-IN" dirty="0"/>
              <a:t>an algorithm's running time by identifying its </a:t>
            </a:r>
            <a:r>
              <a:rPr lang="en-IN" dirty="0" smtClean="0"/>
              <a:t>behaviour </a:t>
            </a:r>
            <a:r>
              <a:rPr lang="en-IN" dirty="0"/>
              <a:t>as the input size for the algorithm increases. This is also known as an </a:t>
            </a:r>
            <a:r>
              <a:rPr lang="en-IN" b="1" dirty="0"/>
              <a:t>algorithm's growth </a:t>
            </a:r>
            <a:r>
              <a:rPr lang="en-IN" b="1" dirty="0" smtClean="0"/>
              <a:t>rate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IN" dirty="0"/>
              <a:t>C</a:t>
            </a:r>
            <a:r>
              <a:rPr lang="en-IN" dirty="0" smtClean="0"/>
              <a:t>ommonly </a:t>
            </a:r>
            <a:r>
              <a:rPr lang="en-IN" dirty="0"/>
              <a:t>used asymptotic notations to calculate the running time complexity of an algorithm.</a:t>
            </a:r>
          </a:p>
          <a:p>
            <a:r>
              <a:rPr lang="en-IN" dirty="0" smtClean="0"/>
              <a:t>Big Oh- Ο Notation (actually Big Omicron)</a:t>
            </a:r>
          </a:p>
          <a:p>
            <a:pPr lvl="1"/>
            <a:r>
              <a:rPr lang="en-IN" dirty="0" smtClean="0"/>
              <a:t>Order at most </a:t>
            </a:r>
            <a:r>
              <a:rPr lang="en-IN" sz="2100" dirty="0" smtClean="0"/>
              <a:t>(maximum time to execute algorithm or upper bound)</a:t>
            </a:r>
            <a:endParaRPr lang="en-IN" sz="2100" dirty="0"/>
          </a:p>
          <a:p>
            <a:r>
              <a:rPr lang="en-IN" dirty="0" smtClean="0"/>
              <a:t>Big Omega- Ω Notation</a:t>
            </a:r>
          </a:p>
          <a:p>
            <a:pPr lvl="1"/>
            <a:r>
              <a:rPr lang="en-IN" dirty="0" smtClean="0"/>
              <a:t>Order at least </a:t>
            </a:r>
            <a:r>
              <a:rPr lang="en-IN" sz="2100" dirty="0" smtClean="0"/>
              <a:t>(minimum time to execute algorithm or lower bound)</a:t>
            </a:r>
            <a:endParaRPr lang="en-IN" sz="2100" dirty="0"/>
          </a:p>
          <a:p>
            <a:r>
              <a:rPr lang="en-IN" dirty="0" smtClean="0"/>
              <a:t> Theta- θ Notation</a:t>
            </a:r>
          </a:p>
          <a:p>
            <a:pPr lvl="1"/>
            <a:r>
              <a:rPr lang="en-IN" dirty="0"/>
              <a:t>Order exactly</a:t>
            </a:r>
          </a:p>
          <a:p>
            <a:pPr lvl="1"/>
            <a:endParaRPr lang="en-IN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8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Big Oh O(. . .) – Formal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algn="just"/>
            <a:r>
              <a:rPr lang="en-IN" dirty="0" smtClean="0"/>
              <a:t>The function f(n) is O(g(n)) </a:t>
            </a:r>
            <a:r>
              <a:rPr lang="en-IN" dirty="0" err="1" smtClean="0"/>
              <a:t>iff</a:t>
            </a:r>
            <a:r>
              <a:rPr lang="en-IN" dirty="0" smtClean="0"/>
              <a:t> there exists a positive real constant c and a positive integer n</a:t>
            </a:r>
            <a:r>
              <a:rPr lang="en-IN" baseline="-25000" dirty="0" smtClean="0"/>
              <a:t>0 </a:t>
            </a:r>
            <a:r>
              <a:rPr lang="en-IN" dirty="0" smtClean="0"/>
              <a:t>such that f(n) ≤ cg(n) for all n </a:t>
            </a:r>
            <a:r>
              <a:rPr lang="en-IN" u="sng" dirty="0" smtClean="0"/>
              <a:t>&gt;</a:t>
            </a:r>
            <a:r>
              <a:rPr lang="en-IN" dirty="0" smtClean="0"/>
              <a:t> n</a:t>
            </a:r>
            <a:r>
              <a:rPr lang="en-IN" baseline="-25000" dirty="0" smtClean="0"/>
              <a:t>0</a:t>
            </a:r>
            <a:r>
              <a:rPr lang="en-IN" dirty="0" smtClean="0"/>
              <a:t>. </a:t>
            </a:r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marL="457200" lvl="1" indent="0" algn="just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212975"/>
            <a:ext cx="4248472" cy="291318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6660232" y="5445224"/>
            <a:ext cx="504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259632" y="6126162"/>
            <a:ext cx="7200800" cy="615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  <a:r>
              <a:rPr lang="en-IN" dirty="0" smtClean="0"/>
              <a:t>(n) is the function defining n</a:t>
            </a:r>
          </a:p>
          <a:p>
            <a:pPr algn="ctr"/>
            <a:r>
              <a:rPr lang="en-IN" dirty="0"/>
              <a:t>g</a:t>
            </a:r>
            <a:r>
              <a:rPr lang="en-IN" dirty="0" smtClean="0"/>
              <a:t>(n) is the growth rate ( time complexity of algorithm as n grows)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13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Big Omega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function </a:t>
            </a:r>
            <a:r>
              <a:rPr lang="en-IN" dirty="0"/>
              <a:t>f</a:t>
            </a:r>
            <a:r>
              <a:rPr lang="en-IN" dirty="0" smtClean="0"/>
              <a:t>(n) is Ω(g(n)) </a:t>
            </a:r>
            <a:r>
              <a:rPr lang="en-IN" dirty="0" err="1" smtClean="0"/>
              <a:t>iff</a:t>
            </a:r>
            <a:r>
              <a:rPr lang="en-IN" dirty="0" smtClean="0"/>
              <a:t> there exists a positive real constant c and a positive integer n</a:t>
            </a:r>
            <a:r>
              <a:rPr lang="en-IN" baseline="-25000" dirty="0" smtClean="0"/>
              <a:t>0</a:t>
            </a:r>
            <a:r>
              <a:rPr lang="en-IN" dirty="0" smtClean="0"/>
              <a:t> such that f(n) ≥ cg(n) for all n </a:t>
            </a:r>
            <a:r>
              <a:rPr lang="en-IN" u="sng" dirty="0" smtClean="0"/>
              <a:t>&gt;</a:t>
            </a:r>
            <a:r>
              <a:rPr lang="en-IN" dirty="0" smtClean="0"/>
              <a:t> n</a:t>
            </a:r>
            <a:r>
              <a:rPr lang="en-IN" baseline="-25000" dirty="0" smtClean="0"/>
              <a:t>0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• Ω(. . .) is complementary to O(. . .).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863180"/>
            <a:ext cx="3816424" cy="299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0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Theta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470715"/>
          </a:xfrm>
        </p:spPr>
        <p:txBody>
          <a:bodyPr/>
          <a:lstStyle/>
          <a:p>
            <a:pPr algn="just"/>
            <a:r>
              <a:rPr lang="en-IN" dirty="0" smtClean="0"/>
              <a:t>The function f(n) is Θ(g(n)) </a:t>
            </a:r>
            <a:r>
              <a:rPr lang="en-IN" dirty="0" err="1" smtClean="0"/>
              <a:t>iff</a:t>
            </a:r>
            <a:r>
              <a:rPr lang="en-IN" dirty="0" smtClean="0"/>
              <a:t> there exists two positive real constants c</a:t>
            </a:r>
            <a:r>
              <a:rPr lang="en-IN" baseline="-25000" dirty="0" smtClean="0"/>
              <a:t>1</a:t>
            </a:r>
            <a:r>
              <a:rPr lang="en-IN" dirty="0" smtClean="0"/>
              <a:t> and c</a:t>
            </a:r>
            <a:r>
              <a:rPr lang="en-IN" baseline="-25000" dirty="0" smtClean="0"/>
              <a:t>2</a:t>
            </a:r>
            <a:r>
              <a:rPr lang="en-IN" dirty="0" smtClean="0"/>
              <a:t> and a positive integer n</a:t>
            </a:r>
            <a:r>
              <a:rPr lang="en-IN" baseline="-25000" dirty="0" smtClean="0"/>
              <a:t>0</a:t>
            </a:r>
            <a:r>
              <a:rPr lang="en-IN" dirty="0" smtClean="0"/>
              <a:t> such that c</a:t>
            </a:r>
            <a:r>
              <a:rPr lang="en-IN" baseline="-25000" dirty="0" smtClean="0"/>
              <a:t>1</a:t>
            </a:r>
            <a:r>
              <a:rPr lang="en-IN" dirty="0"/>
              <a:t>g</a:t>
            </a:r>
            <a:r>
              <a:rPr lang="en-IN" dirty="0" smtClean="0"/>
              <a:t>(n) ≤ f(n) ≤ c</a:t>
            </a:r>
            <a:r>
              <a:rPr lang="en-IN" baseline="-25000" dirty="0" smtClean="0"/>
              <a:t>2</a:t>
            </a:r>
            <a:r>
              <a:rPr lang="en-IN" dirty="0"/>
              <a:t>g</a:t>
            </a:r>
            <a:r>
              <a:rPr lang="en-IN" dirty="0" smtClean="0"/>
              <a:t>(n) for all n </a:t>
            </a:r>
            <a:r>
              <a:rPr lang="en-IN" u="sng" dirty="0" smtClean="0"/>
              <a:t>&gt;</a:t>
            </a:r>
            <a:r>
              <a:rPr lang="en-IN" dirty="0" smtClean="0"/>
              <a:t> n</a:t>
            </a:r>
            <a:r>
              <a:rPr lang="en-IN" baseline="-25000" dirty="0" smtClean="0"/>
              <a:t>0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IN" dirty="0" smtClean="0"/>
              <a:t>• Informally, if f(n) is Θ(g(n)) then both the functions have the same rate of increase.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18" y="3972015"/>
            <a:ext cx="4102964" cy="27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8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Asymptotic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32859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b="1" dirty="0"/>
              <a:t>Asymptotic analysis</a:t>
            </a:r>
            <a:r>
              <a:rPr lang="en-IN" dirty="0"/>
              <a:t> is input bound i.e., if there's no input to the </a:t>
            </a:r>
            <a:r>
              <a:rPr lang="en-IN" dirty="0" smtClean="0"/>
              <a:t>algorithm </a:t>
            </a:r>
            <a:r>
              <a:rPr lang="en-IN" i="1" dirty="0" smtClean="0"/>
              <a:t>print (“Hello”)</a:t>
            </a:r>
            <a:r>
              <a:rPr lang="en-IN" dirty="0" smtClean="0"/>
              <a:t>, </a:t>
            </a:r>
            <a:r>
              <a:rPr lang="en-IN" dirty="0"/>
              <a:t>it is concluded to work in a constant time. Other than the "input" all other factors are considered constant. </a:t>
            </a:r>
            <a:endParaRPr lang="en-IN" dirty="0" smtClean="0"/>
          </a:p>
          <a:p>
            <a:pPr algn="just"/>
            <a:r>
              <a:rPr lang="en-IN" b="1" dirty="0" smtClean="0"/>
              <a:t>Asymptotic </a:t>
            </a:r>
            <a:r>
              <a:rPr lang="en-IN" b="1" dirty="0"/>
              <a:t>analysis</a:t>
            </a:r>
            <a:r>
              <a:rPr lang="en-IN" dirty="0"/>
              <a:t> refers to computing the running time of any operation in mathematical units of computation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Based on input </a:t>
            </a:r>
            <a:r>
              <a:rPr lang="en-IN" dirty="0" smtClean="0"/>
              <a:t>given the </a:t>
            </a:r>
            <a:r>
              <a:rPr lang="en-IN" dirty="0"/>
              <a:t>time required by an algorithm falls under three types −</a:t>
            </a:r>
          </a:p>
          <a:p>
            <a:pPr lvl="1"/>
            <a:r>
              <a:rPr lang="en-IN" b="1" dirty="0"/>
              <a:t>Best Case</a:t>
            </a:r>
            <a:r>
              <a:rPr lang="en-IN" dirty="0"/>
              <a:t> − Minimum time required for program execution.</a:t>
            </a:r>
          </a:p>
          <a:p>
            <a:pPr lvl="1"/>
            <a:r>
              <a:rPr lang="en-IN" b="1" dirty="0"/>
              <a:t>Average Case</a:t>
            </a:r>
            <a:r>
              <a:rPr lang="en-IN" dirty="0"/>
              <a:t> − Average time required for program execution.</a:t>
            </a:r>
          </a:p>
          <a:p>
            <a:pPr lvl="1"/>
            <a:r>
              <a:rPr lang="en-IN" b="1" dirty="0"/>
              <a:t>Worst Case</a:t>
            </a:r>
            <a:r>
              <a:rPr lang="en-IN" dirty="0"/>
              <a:t> − Maximum time required for program execution.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886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92688"/>
          </a:xfrm>
        </p:spPr>
        <p:txBody>
          <a:bodyPr/>
          <a:lstStyle/>
          <a:p>
            <a:r>
              <a:rPr lang="en-IN" dirty="0"/>
              <a:t>Some common orders of growth seen often in complexity analysis </a:t>
            </a:r>
            <a:r>
              <a:rPr lang="en-IN" dirty="0" smtClean="0"/>
              <a:t>are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78422"/>
              </p:ext>
            </p:extLst>
          </p:nvPr>
        </p:nvGraphicFramePr>
        <p:xfrm>
          <a:off x="2699792" y="1484784"/>
          <a:ext cx="4032448" cy="2962338"/>
        </p:xfrm>
        <a:graphic>
          <a:graphicData uri="http://schemas.openxmlformats.org/drawingml/2006/table">
            <a:tbl>
              <a:tblPr/>
              <a:tblGrid>
                <a:gridCol w="2016224"/>
                <a:gridCol w="2016224"/>
              </a:tblGrid>
              <a:tr h="387043">
                <a:tc>
                  <a:txBody>
                    <a:bodyPr/>
                    <a:lstStyle/>
                    <a:p>
                      <a:pPr algn="ctr"/>
                      <a:r>
                        <a:rPr lang="en-IN" i="1" dirty="0"/>
                        <a:t>O(1)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constant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 algn="ctr"/>
                      <a:r>
                        <a:rPr lang="en-IN" i="1"/>
                        <a:t>O(log n)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logarithmic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 algn="ctr"/>
                      <a:r>
                        <a:rPr lang="en-IN" i="1"/>
                        <a:t>O(n)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linear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 algn="ctr"/>
                      <a:r>
                        <a:rPr lang="en-IN" i="1"/>
                        <a:t>O(n log n)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"n </a:t>
                      </a:r>
                      <a:r>
                        <a:rPr lang="en-IN" dirty="0" smtClean="0"/>
                        <a:t>logn“ (Linearithmic)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 algn="ctr"/>
                      <a:r>
                        <a:rPr lang="en-IN" i="1"/>
                        <a:t>O(n</a:t>
                      </a:r>
                      <a:r>
                        <a:rPr lang="en-IN" i="1" baseline="30000"/>
                        <a:t>2</a:t>
                      </a:r>
                      <a:r>
                        <a:rPr lang="en-IN" i="1"/>
                        <a:t>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quadratic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 algn="ctr"/>
                      <a:r>
                        <a:rPr lang="en-IN" i="1"/>
                        <a:t>O(n</a:t>
                      </a:r>
                      <a:r>
                        <a:rPr lang="en-IN" i="1" baseline="30000"/>
                        <a:t>3</a:t>
                      </a:r>
                      <a:r>
                        <a:rPr lang="en-IN" i="1"/>
                        <a:t>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cubic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7043">
                <a:tc>
                  <a:txBody>
                    <a:bodyPr/>
                    <a:lstStyle/>
                    <a:p>
                      <a:pPr algn="ctr"/>
                      <a:r>
                        <a:rPr lang="en-IN" i="1" dirty="0" smtClean="0"/>
                        <a:t>2</a:t>
                      </a:r>
                      <a:r>
                        <a:rPr lang="en-IN" i="1" baseline="30000" dirty="0" smtClean="0"/>
                        <a:t>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exponential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3568" y="4869160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i="1" dirty="0" smtClean="0"/>
              <a:t>NOTE: Here</a:t>
            </a:r>
            <a:r>
              <a:rPr lang="en-IN" i="1" dirty="0"/>
              <a:t> log means log</a:t>
            </a:r>
            <a:r>
              <a:rPr lang="en-IN" i="1" baseline="-25000" dirty="0"/>
              <a:t>2</a:t>
            </a:r>
            <a:r>
              <a:rPr lang="en-IN" i="1" dirty="0"/>
              <a:t> or the logarithm base 2, although the logarithm base doesn't really matter since logarithms with different bases differ by a constant factor</a:t>
            </a:r>
            <a:r>
              <a:rPr lang="en-IN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197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879</Words>
  <Application>Microsoft Office PowerPoint</Application>
  <PresentationFormat>On-screen Show (4:3)</PresentationFormat>
  <Paragraphs>211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Algorithm Analysis</vt:lpstr>
      <vt:lpstr>What is algorithm analysis</vt:lpstr>
      <vt:lpstr>Why algorithm analysis</vt:lpstr>
      <vt:lpstr>Asymptotic notation</vt:lpstr>
      <vt:lpstr>Big Oh O(. . .) – Formal Definition</vt:lpstr>
      <vt:lpstr>Big Omega</vt:lpstr>
      <vt:lpstr>Theta</vt:lpstr>
      <vt:lpstr>Asymptotic analysis</vt:lpstr>
      <vt:lpstr>PowerPoint Presentation</vt:lpstr>
      <vt:lpstr>PowerPoint Presentation</vt:lpstr>
      <vt:lpstr>Linear Loops – O(n)</vt:lpstr>
      <vt:lpstr>Logarithmic Loop</vt:lpstr>
      <vt:lpstr>Nested loops</vt:lpstr>
      <vt:lpstr>Nested loops….</vt:lpstr>
      <vt:lpstr>Nested loops….</vt:lpstr>
      <vt:lpstr>Common Confusion</vt:lpstr>
      <vt:lpstr>Shortcomings of asymptotic analysis</vt:lpstr>
      <vt:lpstr>Example – O(n)</vt:lpstr>
      <vt:lpstr>PowerPoint Presentation</vt:lpstr>
      <vt:lpstr>PowerPoint Presentation</vt:lpstr>
      <vt:lpstr>Recursion</vt:lpstr>
      <vt:lpstr>PowerPoint Presentation</vt:lpstr>
      <vt:lpstr>Recursion-Fibonacci</vt:lpstr>
      <vt:lpstr>PowerPoint Presentation</vt:lpstr>
      <vt:lpstr>Proof Example</vt:lpstr>
      <vt:lpstr>Let’s Practice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Lakseeni</dc:creator>
  <cp:lastModifiedBy>Seetha  R</cp:lastModifiedBy>
  <cp:revision>77</cp:revision>
  <dcterms:created xsi:type="dcterms:W3CDTF">2017-08-09T05:40:26Z</dcterms:created>
  <dcterms:modified xsi:type="dcterms:W3CDTF">2023-10-02T14:05:41Z</dcterms:modified>
</cp:coreProperties>
</file>