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B784-04EC-4B3B-853E-88005888BBE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150-DE5E-4695-A997-EDE846FA7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08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B784-04EC-4B3B-853E-88005888BBE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150-DE5E-4695-A997-EDE846FA7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B784-04EC-4B3B-853E-88005888BBE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150-DE5E-4695-A997-EDE846FA7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1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B784-04EC-4B3B-853E-88005888BBE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150-DE5E-4695-A997-EDE846FA7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91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B784-04EC-4B3B-853E-88005888BBE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150-DE5E-4695-A997-EDE846FA7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1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B784-04EC-4B3B-853E-88005888BBE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150-DE5E-4695-A997-EDE846FA7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9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B784-04EC-4B3B-853E-88005888BBE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150-DE5E-4695-A997-EDE846FA7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40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B784-04EC-4B3B-853E-88005888BBE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150-DE5E-4695-A997-EDE846FA7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04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B784-04EC-4B3B-853E-88005888BBE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150-DE5E-4695-A997-EDE846FA7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65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B784-04EC-4B3B-853E-88005888BBE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150-DE5E-4695-A997-EDE846FA7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8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B784-04EC-4B3B-853E-88005888BBE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2150-DE5E-4695-A997-EDE846FA7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80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EB784-04EC-4B3B-853E-88005888BBE8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2150-DE5E-4695-A997-EDE846FA72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75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Time Complexity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Practice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67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For reference</a:t>
            </a:r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085956"/>
              </p:ext>
            </p:extLst>
          </p:nvPr>
        </p:nvGraphicFramePr>
        <p:xfrm>
          <a:off x="2774735" y="1825625"/>
          <a:ext cx="6642530" cy="4351339"/>
        </p:xfrm>
        <a:graphic>
          <a:graphicData uri="http://schemas.openxmlformats.org/drawingml/2006/table">
            <a:tbl>
              <a:tblPr/>
              <a:tblGrid>
                <a:gridCol w="2317966"/>
                <a:gridCol w="2006598"/>
                <a:gridCol w="2317966"/>
              </a:tblGrid>
              <a:tr h="250298">
                <a:tc>
                  <a:txBody>
                    <a:bodyPr/>
                    <a:lstStyle/>
                    <a:p>
                      <a:pPr fontAlgn="b"/>
                      <a:r>
                        <a:rPr lang="en-IN" sz="1100" b="1" dirty="0">
                          <a:effectLst/>
                        </a:rPr>
                        <a:t>Big O Notation</a:t>
                      </a:r>
                    </a:p>
                  </a:txBody>
                  <a:tcPr marL="144403" marR="108302" marT="28881" marB="481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 b="1">
                          <a:effectLst/>
                        </a:rPr>
                        <a:t>Name</a:t>
                      </a:r>
                    </a:p>
                  </a:txBody>
                  <a:tcPr marL="108302" marR="108302" marT="28881" marB="481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100" b="1">
                          <a:effectLst/>
                        </a:rPr>
                        <a:t>Example(s)</a:t>
                      </a:r>
                    </a:p>
                  </a:txBody>
                  <a:tcPr marL="108302" marR="144403" marT="28881" marB="4813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490970">
                <a:tc>
                  <a:txBody>
                    <a:bodyPr/>
                    <a:lstStyle/>
                    <a:p>
                      <a:pPr fontAlgn="ctr"/>
                      <a:r>
                        <a:rPr lang="en-IN" sz="1100" i="1">
                          <a:effectLst/>
                        </a:rPr>
                        <a:t>O(1)</a:t>
                      </a:r>
                      <a:endParaRPr lang="en-IN" sz="1100">
                        <a:effectLst/>
                      </a:endParaRPr>
                    </a:p>
                  </a:txBody>
                  <a:tcPr marL="144403" marR="108302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5E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100">
                          <a:effectLst/>
                        </a:rPr>
                        <a:t>Constant</a:t>
                      </a:r>
                    </a:p>
                  </a:txBody>
                  <a:tcPr marL="108302" marR="108302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5E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  <a:t># 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Odd or Even number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b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  <a:t># 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Look-up table (on average)</a:t>
                      </a:r>
                      <a:endParaRPr lang="en-US" sz="1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302" marR="144403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0970">
                <a:tc>
                  <a:txBody>
                    <a:bodyPr/>
                    <a:lstStyle/>
                    <a:p>
                      <a:pPr fontAlgn="ctr"/>
                      <a:r>
                        <a:rPr lang="en-IN" sz="1100" i="1">
                          <a:effectLst/>
                        </a:rPr>
                        <a:t>O(log n)</a:t>
                      </a:r>
                      <a:endParaRPr lang="en-IN" sz="1100">
                        <a:effectLst/>
                      </a:endParaRPr>
                    </a:p>
                  </a:txBody>
                  <a:tcPr marL="144403" marR="108302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5E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100">
                          <a:effectLst/>
                        </a:rPr>
                        <a:t>Logarithmic</a:t>
                      </a:r>
                    </a:p>
                  </a:txBody>
                  <a:tcPr marL="108302" marR="108302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5E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  <a:t># 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Finding element on sorted array with 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binary search</a:t>
                      </a:r>
                      <a:endParaRPr lang="en-US" sz="1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302" marR="144403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37536">
                <a:tc>
                  <a:txBody>
                    <a:bodyPr/>
                    <a:lstStyle/>
                    <a:p>
                      <a:pPr fontAlgn="ctr"/>
                      <a:r>
                        <a:rPr lang="en-IN" sz="1100" i="1">
                          <a:effectLst/>
                        </a:rPr>
                        <a:t>O(n)</a:t>
                      </a:r>
                      <a:endParaRPr lang="en-IN" sz="1100">
                        <a:effectLst/>
                      </a:endParaRPr>
                    </a:p>
                  </a:txBody>
                  <a:tcPr marL="144403" marR="108302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5E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100">
                          <a:effectLst/>
                        </a:rPr>
                        <a:t>Linear</a:t>
                      </a:r>
                    </a:p>
                  </a:txBody>
                  <a:tcPr marL="108302" marR="108302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5E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  <a:t># 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Find max element in unsorted array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b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  <a:t># Duplicate elements in array with Hash Map</a:t>
                      </a:r>
                    </a:p>
                  </a:txBody>
                  <a:tcPr marL="108302" marR="144403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0970">
                <a:tc>
                  <a:txBody>
                    <a:bodyPr/>
                    <a:lstStyle/>
                    <a:p>
                      <a:pPr fontAlgn="ctr"/>
                      <a:r>
                        <a:rPr lang="en-IN" sz="1100" i="1">
                          <a:effectLst/>
                        </a:rPr>
                        <a:t>O(n log n)</a:t>
                      </a:r>
                      <a:endParaRPr lang="en-IN" sz="1100">
                        <a:effectLst/>
                      </a:endParaRPr>
                    </a:p>
                  </a:txBody>
                  <a:tcPr marL="144403" marR="108302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5E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100">
                          <a:effectLst/>
                        </a:rPr>
                        <a:t>Linearithmic</a:t>
                      </a:r>
                    </a:p>
                  </a:txBody>
                  <a:tcPr marL="108302" marR="108302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5E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  <a:t># 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Sorting elements in array with 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merge sort</a:t>
                      </a:r>
                      <a:endParaRPr lang="en-US" sz="1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302" marR="144403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64253">
                <a:tc>
                  <a:txBody>
                    <a:bodyPr/>
                    <a:lstStyle/>
                    <a:p>
                      <a:pPr fontAlgn="ctr"/>
                      <a:r>
                        <a:rPr lang="en-IN" sz="1100" i="1">
                          <a:effectLst/>
                        </a:rPr>
                        <a:t>O(n</a:t>
                      </a:r>
                      <a:r>
                        <a:rPr lang="en-IN" sz="1100" i="1" baseline="30000">
                          <a:effectLst/>
                        </a:rPr>
                        <a:t>2</a:t>
                      </a:r>
                      <a:r>
                        <a:rPr lang="en-IN" sz="1100" i="1">
                          <a:effectLst/>
                        </a:rPr>
                        <a:t>)</a:t>
                      </a:r>
                      <a:endParaRPr lang="en-IN" sz="1100">
                        <a:effectLst/>
                      </a:endParaRPr>
                    </a:p>
                  </a:txBody>
                  <a:tcPr marL="144403" marR="108302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E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100">
                          <a:effectLst/>
                        </a:rPr>
                        <a:t>Quadratic</a:t>
                      </a:r>
                    </a:p>
                  </a:txBody>
                  <a:tcPr marL="108302" marR="108302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E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  <a:t># 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Duplicate elements in array **(naïve)**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b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  <a:t># 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Sorting array with </a:t>
                      </a:r>
                      <a:r>
                        <a:rPr lang="en-US" sz="11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</a:rPr>
                        <a:t>bubble sort</a:t>
                      </a:r>
                      <a:endParaRPr lang="en-US" sz="1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302" marR="144403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7686">
                <a:tc>
                  <a:txBody>
                    <a:bodyPr/>
                    <a:lstStyle/>
                    <a:p>
                      <a:pPr fontAlgn="ctr"/>
                      <a:r>
                        <a:rPr lang="en-IN" sz="1100" i="1">
                          <a:effectLst/>
                        </a:rPr>
                        <a:t>O(n</a:t>
                      </a:r>
                      <a:r>
                        <a:rPr lang="en-IN" sz="1100" i="1" baseline="30000">
                          <a:effectLst/>
                        </a:rPr>
                        <a:t>3</a:t>
                      </a:r>
                      <a:r>
                        <a:rPr lang="en-IN" sz="1100" i="1">
                          <a:effectLst/>
                        </a:rPr>
                        <a:t>)</a:t>
                      </a:r>
                      <a:endParaRPr lang="en-IN" sz="1100">
                        <a:effectLst/>
                      </a:endParaRPr>
                    </a:p>
                  </a:txBody>
                  <a:tcPr marL="144403" marR="108302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E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100">
                          <a:effectLst/>
                        </a:rPr>
                        <a:t>Cubic</a:t>
                      </a:r>
                    </a:p>
                  </a:txBody>
                  <a:tcPr marL="108302" marR="108302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E0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100" baseline="0" dirty="0">
                          <a:solidFill>
                            <a:schemeClr val="tx1"/>
                          </a:solidFill>
                          <a:effectLst/>
                        </a:rPr>
                        <a:t># </a:t>
                      </a:r>
                      <a:r>
                        <a:rPr lang="en-IN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3 variables equation solver</a:t>
                      </a:r>
                      <a:endParaRPr lang="en-IN" sz="1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302" marR="144403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17686">
                <a:tc>
                  <a:txBody>
                    <a:bodyPr/>
                    <a:lstStyle/>
                    <a:p>
                      <a:pPr fontAlgn="ctr"/>
                      <a:r>
                        <a:rPr lang="en-IN" sz="1100" i="1">
                          <a:effectLst/>
                        </a:rPr>
                        <a:t>O(2</a:t>
                      </a:r>
                      <a:r>
                        <a:rPr lang="en-IN" sz="1100" i="1" baseline="30000">
                          <a:effectLst/>
                        </a:rPr>
                        <a:t>n</a:t>
                      </a:r>
                      <a:r>
                        <a:rPr lang="en-IN" sz="1100" i="1">
                          <a:effectLst/>
                        </a:rPr>
                        <a:t>)</a:t>
                      </a:r>
                      <a:endParaRPr lang="en-IN" sz="1100">
                        <a:effectLst/>
                      </a:endParaRPr>
                    </a:p>
                  </a:txBody>
                  <a:tcPr marL="144403" marR="108302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EE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100">
                          <a:effectLst/>
                        </a:rPr>
                        <a:t>Exponential</a:t>
                      </a:r>
                    </a:p>
                  </a:txBody>
                  <a:tcPr marL="108302" marR="108302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EE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100" baseline="0" dirty="0">
                          <a:solidFill>
                            <a:schemeClr val="tx1"/>
                          </a:solidFill>
                          <a:effectLst/>
                        </a:rPr>
                        <a:t># </a:t>
                      </a:r>
                      <a:r>
                        <a:rPr lang="en-IN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Find all subsets</a:t>
                      </a:r>
                      <a:endParaRPr lang="en-IN" sz="1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302" marR="144403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90970">
                <a:tc>
                  <a:txBody>
                    <a:bodyPr/>
                    <a:lstStyle/>
                    <a:p>
                      <a:pPr fontAlgn="ctr"/>
                      <a:r>
                        <a:rPr lang="en-IN" sz="1100" i="1">
                          <a:effectLst/>
                        </a:rPr>
                        <a:t>O(n!)</a:t>
                      </a:r>
                      <a:endParaRPr lang="en-IN" sz="1100">
                        <a:effectLst/>
                      </a:endParaRPr>
                    </a:p>
                  </a:txBody>
                  <a:tcPr marL="144403" marR="108302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EE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100">
                          <a:effectLst/>
                        </a:rPr>
                        <a:t>Factorial</a:t>
                      </a:r>
                    </a:p>
                  </a:txBody>
                  <a:tcPr marL="108302" marR="108302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EE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100" baseline="0" dirty="0">
                          <a:solidFill>
                            <a:schemeClr val="tx1"/>
                          </a:solidFill>
                          <a:effectLst/>
                        </a:rPr>
                        <a:t># </a:t>
                      </a:r>
                      <a:r>
                        <a:rPr lang="en-US" sz="1100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Find all permutations of a given set/string</a:t>
                      </a:r>
                      <a:endParaRPr lang="en-US" sz="110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302" marR="144403" marT="72201" marB="722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31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37161" y="3103808"/>
            <a:ext cx="4430332" cy="89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Time Complexity : O(N+M)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a = 0, b = 0;</a:t>
            </a:r>
          </a:p>
          <a:p>
            <a:pPr marL="0" indent="0">
              <a:buNone/>
            </a:pPr>
            <a:r>
              <a:rPr lang="en-IN" dirty="0" smtClean="0"/>
              <a:t>for (</a:t>
            </a:r>
            <a:r>
              <a:rPr lang="en-IN" dirty="0" err="1" smtClean="0"/>
              <a:t>i</a:t>
            </a:r>
            <a:r>
              <a:rPr lang="en-IN" dirty="0" smtClean="0"/>
              <a:t> = 0; </a:t>
            </a:r>
            <a:r>
              <a:rPr lang="en-IN" dirty="0" err="1" smtClean="0"/>
              <a:t>i</a:t>
            </a:r>
            <a:r>
              <a:rPr lang="en-IN" dirty="0" smtClean="0"/>
              <a:t> &lt; 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marL="0" indent="0">
              <a:buNone/>
            </a:pPr>
            <a:r>
              <a:rPr lang="en-IN" dirty="0" smtClean="0"/>
              <a:t>    a = a + rand();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for (j = 0; j &lt; M; </a:t>
            </a:r>
            <a:r>
              <a:rPr lang="en-IN" dirty="0" err="1" smtClean="0"/>
              <a:t>j++</a:t>
            </a:r>
            <a:r>
              <a:rPr lang="en-IN" dirty="0" smtClean="0"/>
              <a:t>) {</a:t>
            </a:r>
          </a:p>
          <a:p>
            <a:pPr marL="0" indent="0">
              <a:buNone/>
            </a:pPr>
            <a:r>
              <a:rPr lang="en-IN" dirty="0" smtClean="0"/>
              <a:t>    b = b + rand();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13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int a = 0;</a:t>
            </a:r>
          </a:p>
          <a:p>
            <a:pPr marL="0" indent="0">
              <a:buNone/>
            </a:pPr>
            <a:r>
              <a:rPr lang="pt-BR" dirty="0" smtClean="0"/>
              <a:t>for (i = 0; i &lt; N; i++) {</a:t>
            </a:r>
          </a:p>
          <a:p>
            <a:pPr marL="0" indent="0">
              <a:buNone/>
            </a:pPr>
            <a:r>
              <a:rPr lang="pt-BR" dirty="0" smtClean="0"/>
              <a:t>    for (j = N; j &gt; i; j--) {</a:t>
            </a:r>
          </a:p>
          <a:p>
            <a:pPr marL="0" indent="0">
              <a:buNone/>
            </a:pPr>
            <a:r>
              <a:rPr lang="pt-BR" dirty="0" smtClean="0"/>
              <a:t>        a = a + i + j;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37161" y="3103808"/>
            <a:ext cx="4430332" cy="89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Time Complexity : O(N</a:t>
            </a:r>
            <a:r>
              <a:rPr lang="en-IN" baseline="30000" dirty="0" smtClean="0"/>
              <a:t>2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33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, j, k = 0;</a:t>
            </a:r>
          </a:p>
          <a:p>
            <a:pPr marL="0" indent="0">
              <a:buNone/>
            </a:pPr>
            <a:r>
              <a:rPr lang="en-IN" dirty="0" smtClean="0"/>
              <a:t>for (</a:t>
            </a:r>
            <a:r>
              <a:rPr lang="en-IN" dirty="0" err="1" smtClean="0"/>
              <a:t>i</a:t>
            </a:r>
            <a:r>
              <a:rPr lang="en-IN" dirty="0" smtClean="0"/>
              <a:t> = n / 2; </a:t>
            </a:r>
            <a:r>
              <a:rPr lang="en-IN" dirty="0" err="1" smtClean="0"/>
              <a:t>i</a:t>
            </a:r>
            <a:r>
              <a:rPr lang="en-IN" dirty="0" smtClean="0"/>
              <a:t> &lt;= n; </a:t>
            </a:r>
            <a:r>
              <a:rPr lang="en-IN" dirty="0" err="1" smtClean="0"/>
              <a:t>i</a:t>
            </a:r>
            <a:r>
              <a:rPr lang="en-IN" dirty="0" smtClean="0"/>
              <a:t>++) {</a:t>
            </a:r>
          </a:p>
          <a:p>
            <a:pPr marL="0" indent="0">
              <a:buNone/>
            </a:pPr>
            <a:r>
              <a:rPr lang="en-IN" dirty="0" smtClean="0"/>
              <a:t>    for (j = 2; j &lt;= n; j = j * 2) {</a:t>
            </a:r>
          </a:p>
          <a:p>
            <a:pPr marL="0" indent="0">
              <a:buNone/>
            </a:pPr>
            <a:r>
              <a:rPr lang="en-IN" dirty="0" smtClean="0"/>
              <a:t>        k = k + n / 2;</a:t>
            </a:r>
          </a:p>
          <a:p>
            <a:pPr marL="0" indent="0">
              <a:buNone/>
            </a:pPr>
            <a:r>
              <a:rPr lang="en-IN" dirty="0" smtClean="0"/>
              <a:t>   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Outer loop runs for n/2 times and inner loop for logn times</a:t>
            </a:r>
          </a:p>
          <a:p>
            <a:pPr marL="0" indent="0">
              <a:buNone/>
            </a:pPr>
            <a:r>
              <a:rPr lang="en-IN" dirty="0" smtClean="0"/>
              <a:t>=n/2*</a:t>
            </a:r>
            <a:r>
              <a:rPr lang="en-IN" dirty="0" err="1" smtClean="0"/>
              <a:t>logn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937161" y="3103808"/>
            <a:ext cx="4430332" cy="89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Time Complexity : O(</a:t>
            </a:r>
            <a:r>
              <a:rPr lang="en-IN" dirty="0" err="1" smtClean="0"/>
              <a:t>nlogn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66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4: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a = 0, </a:t>
            </a:r>
            <a:r>
              <a:rPr lang="en-IN" dirty="0" err="1" smtClean="0"/>
              <a:t>i</a:t>
            </a:r>
            <a:r>
              <a:rPr lang="en-IN" dirty="0" smtClean="0"/>
              <a:t> = N;</a:t>
            </a:r>
          </a:p>
          <a:p>
            <a:pPr marL="0" indent="0">
              <a:buNone/>
            </a:pPr>
            <a:r>
              <a:rPr lang="en-IN" dirty="0" smtClean="0"/>
              <a:t>while (</a:t>
            </a:r>
            <a:r>
              <a:rPr lang="en-IN" dirty="0" err="1" smtClean="0"/>
              <a:t>i</a:t>
            </a:r>
            <a:r>
              <a:rPr lang="en-IN" dirty="0" smtClean="0"/>
              <a:t> &gt; 0) {</a:t>
            </a:r>
          </a:p>
          <a:p>
            <a:pPr marL="0" indent="0">
              <a:buNone/>
            </a:pPr>
            <a:r>
              <a:rPr lang="en-IN" dirty="0" smtClean="0"/>
              <a:t>    a +=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</a:t>
            </a:r>
            <a:r>
              <a:rPr lang="en-IN" dirty="0" smtClean="0"/>
              <a:t> /= 2;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37161" y="3103808"/>
            <a:ext cx="4430332" cy="89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Time Complexity : O(logn)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16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5: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224"/>
            <a:ext cx="10515600" cy="52867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void function(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1, s = 1;</a:t>
            </a:r>
          </a:p>
          <a:p>
            <a:pPr marL="0" indent="0">
              <a:buNone/>
            </a:pPr>
            <a:r>
              <a:rPr lang="en-US" dirty="0" smtClean="0"/>
              <a:t>    while (s &lt; n) { //note: looping condition depends on s</a:t>
            </a:r>
          </a:p>
          <a:p>
            <a:pPr marL="0" indent="0">
              <a:buNone/>
            </a:pPr>
            <a:r>
              <a:rPr lang="en-US" dirty="0" smtClean="0"/>
              <a:t>        s = s +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Explanation:</a:t>
            </a:r>
          </a:p>
          <a:p>
            <a:pPr marL="0" indent="0">
              <a:buNone/>
            </a:pPr>
            <a:r>
              <a:rPr lang="en-US" dirty="0" smtClean="0"/>
              <a:t>1+1+2+3+4+5…k     [loop stops when s&gt;=n]</a:t>
            </a:r>
          </a:p>
          <a:p>
            <a:pPr marL="0" indent="0">
              <a:buNone/>
            </a:pPr>
            <a:r>
              <a:rPr lang="en-US" dirty="0" smtClean="0"/>
              <a:t>1+[k(k+1)]/2=n</a:t>
            </a:r>
          </a:p>
          <a:p>
            <a:pPr marL="0" indent="0">
              <a:buNone/>
            </a:pPr>
            <a:r>
              <a:rPr lang="en-US" dirty="0" smtClean="0"/>
              <a:t>On solving we find the dominating term to be K</a:t>
            </a:r>
            <a:r>
              <a:rPr lang="en-US" baseline="30000" dirty="0" smtClean="0"/>
              <a:t>2</a:t>
            </a:r>
            <a:endParaRPr lang="en-IN" baseline="30000" dirty="0" smtClean="0"/>
          </a:p>
          <a:p>
            <a:pPr marL="0" indent="0">
              <a:buNone/>
            </a:pPr>
            <a:r>
              <a:rPr lang="en-IN" dirty="0" smtClean="0"/>
              <a:t>Therefore </a:t>
            </a:r>
            <a:r>
              <a:rPr lang="en-US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 =n , Thus k =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  <a:endParaRPr lang="en-IN" baseline="3000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37161" y="3103808"/>
            <a:ext cx="4430332" cy="89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Time Complexity : </a:t>
            </a:r>
            <a:r>
              <a:rPr lang="en-IN" dirty="0" err="1" smtClean="0"/>
              <a:t>sqrt</a:t>
            </a:r>
            <a:r>
              <a:rPr lang="en-IN" dirty="0" smtClean="0"/>
              <a:t>(n)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16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6: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i</a:t>
            </a:r>
            <a:r>
              <a:rPr lang="en-US" dirty="0" smtClean="0"/>
              <a:t>&gt;j){</a:t>
            </a:r>
          </a:p>
          <a:p>
            <a:pPr marL="0" indent="0">
              <a:buNone/>
            </a:pPr>
            <a:r>
              <a:rPr lang="en-US" dirty="0" smtClean="0"/>
              <a:t>	j==0? </a:t>
            </a:r>
            <a:r>
              <a:rPr lang="en-US" dirty="0" err="1" smtClean="0"/>
              <a:t>j++</a:t>
            </a:r>
            <a:r>
              <a:rPr lang="en-US" dirty="0" smtClean="0"/>
              <a:t> : j--;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37161" y="3103808"/>
            <a:ext cx="4430332" cy="897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Time Complexity : O(1)</a:t>
            </a:r>
          </a:p>
          <a:p>
            <a:pPr algn="ctr"/>
            <a:r>
              <a:rPr lang="en-IN" dirty="0" smtClean="0"/>
              <a:t>[conditional </a:t>
            </a:r>
            <a:r>
              <a:rPr lang="en-IN" dirty="0" err="1" smtClean="0"/>
              <a:t>staatements</a:t>
            </a:r>
            <a:r>
              <a:rPr lang="en-IN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48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the recurrence relation for the following code and derive its time complexity</a:t>
            </a:r>
          </a:p>
          <a:p>
            <a:r>
              <a:rPr lang="en-IN" dirty="0" smtClean="0"/>
              <a:t>T(n)=T(n-1)+1 , n&gt;0</a:t>
            </a:r>
          </a:p>
          <a:p>
            <a:r>
              <a:rPr lang="en-IN" dirty="0" smtClean="0"/>
              <a:t>T(n)=1, n=0 (for comparison)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391" y="2853877"/>
            <a:ext cx="2991857" cy="28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6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8: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736" y="2185432"/>
            <a:ext cx="4539132" cy="21805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199" y="1690688"/>
            <a:ext cx="10005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Write the recurrence relation for the following code and derive its time complexity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1982" y="4829578"/>
            <a:ext cx="6375043" cy="115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T(n)=T(n-2)+1, n&gt;1</a:t>
            </a:r>
          </a:p>
          <a:p>
            <a:pPr algn="ctr"/>
            <a:r>
              <a:rPr lang="en-IN" dirty="0" smtClean="0"/>
              <a:t>T(n)=0, n=0, n=1</a:t>
            </a:r>
          </a:p>
          <a:p>
            <a:pPr algn="ctr"/>
            <a:r>
              <a:rPr lang="en-IN" dirty="0" smtClean="0"/>
              <a:t>T(n-2)- recursion happens after swapping 1</a:t>
            </a:r>
            <a:r>
              <a:rPr lang="en-IN" baseline="30000" dirty="0" smtClean="0"/>
              <a:t>st</a:t>
            </a:r>
            <a:r>
              <a:rPr lang="en-IN" dirty="0" smtClean="0"/>
              <a:t> and n</a:t>
            </a:r>
            <a:r>
              <a:rPr lang="en-IN" baseline="30000" dirty="0" smtClean="0"/>
              <a:t>th</a:t>
            </a:r>
            <a:r>
              <a:rPr lang="en-IN" dirty="0" smtClean="0"/>
              <a:t>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03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442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Time Complexity</vt:lpstr>
      <vt:lpstr>Example 1:</vt:lpstr>
      <vt:lpstr>Example 2:</vt:lpstr>
      <vt:lpstr>Example 3:</vt:lpstr>
      <vt:lpstr>Example 4:</vt:lpstr>
      <vt:lpstr>Example 5:</vt:lpstr>
      <vt:lpstr>Example 6:</vt:lpstr>
      <vt:lpstr>Example 7</vt:lpstr>
      <vt:lpstr>Example 8:</vt:lpstr>
      <vt:lpstr>For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</dc:title>
  <dc:creator>Admin</dc:creator>
  <cp:lastModifiedBy>Seetha  R</cp:lastModifiedBy>
  <cp:revision>15</cp:revision>
  <dcterms:created xsi:type="dcterms:W3CDTF">2022-09-21T06:13:28Z</dcterms:created>
  <dcterms:modified xsi:type="dcterms:W3CDTF">2023-10-02T14:27:58Z</dcterms:modified>
</cp:coreProperties>
</file>