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1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0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0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8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6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609B-2209-470C-8EBF-A5DDD4BC646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5D1A-8FA5-490B-AC39-B63B4AFCA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6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Master’s Theorem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85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useful and easy method to compute the time complexity function of recurrence relations.</a:t>
            </a:r>
          </a:p>
          <a:p>
            <a:r>
              <a:rPr lang="en-US" dirty="0" smtClean="0"/>
              <a:t>Master's Theorem is applied </a:t>
            </a:r>
            <a:r>
              <a:rPr lang="en-US" dirty="0"/>
              <a:t> for:</a:t>
            </a:r>
          </a:p>
          <a:p>
            <a:pPr lvl="1"/>
            <a:r>
              <a:rPr lang="en-US" dirty="0"/>
              <a:t>Dividing </a:t>
            </a:r>
            <a:r>
              <a:rPr lang="en-US" dirty="0" smtClean="0"/>
              <a:t>functions (Divide and Conquer technique)</a:t>
            </a:r>
            <a:endParaRPr lang="en-US" dirty="0"/>
          </a:p>
          <a:p>
            <a:pPr lvl="1"/>
            <a:r>
              <a:rPr lang="en-US" dirty="0"/>
              <a:t>Decreasing </a:t>
            </a:r>
            <a:r>
              <a:rPr lang="en-US" dirty="0" smtClean="0"/>
              <a:t>Functions (Subtract and Conquer)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Master’s Theorem for Dividing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Master Theorem applies to recurrences of the following </a:t>
            </a:r>
            <a:r>
              <a:rPr lang="en-US" dirty="0" smtClean="0"/>
              <a:t>form:</a:t>
            </a:r>
          </a:p>
          <a:p>
            <a:pPr marL="0" indent="0" algn="ctr">
              <a:buNone/>
            </a:pPr>
            <a:r>
              <a:rPr lang="pt-BR" b="1" dirty="0" smtClean="0"/>
              <a:t>T </a:t>
            </a:r>
            <a:r>
              <a:rPr lang="pt-BR" b="1" dirty="0"/>
              <a:t>(n) = aT (n/b) + f(n)</a:t>
            </a:r>
          </a:p>
          <a:p>
            <a:pPr marL="0" indent="0">
              <a:buNone/>
            </a:pPr>
            <a:r>
              <a:rPr lang="en-US" dirty="0"/>
              <a:t>where a </a:t>
            </a:r>
            <a:r>
              <a:rPr lang="en-US" u="sng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1 and b &gt; 1 are constants and f(n) is an asymptotically positive </a:t>
            </a:r>
            <a:r>
              <a:rPr lang="en-US" dirty="0" smtClean="0"/>
              <a:t>function given as </a:t>
            </a: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/>
              <a:t>) = </a:t>
            </a:r>
            <a:r>
              <a:rPr lang="el-GR" dirty="0"/>
              <a:t>θ(</a:t>
            </a:r>
            <a:r>
              <a:rPr lang="en-IN" dirty="0" smtClean="0"/>
              <a:t>n </a:t>
            </a:r>
            <a:r>
              <a:rPr lang="en-IN" baseline="30000" dirty="0" smtClean="0"/>
              <a:t>K</a:t>
            </a:r>
            <a:r>
              <a:rPr lang="en-IN" dirty="0" smtClean="0"/>
              <a:t> log </a:t>
            </a:r>
            <a:r>
              <a:rPr lang="en-IN" baseline="30000" dirty="0" smtClean="0"/>
              <a:t>p</a:t>
            </a:r>
            <a:r>
              <a:rPr lang="en-IN" dirty="0" smtClean="0"/>
              <a:t> n) </a:t>
            </a:r>
          </a:p>
          <a:p>
            <a:r>
              <a:rPr lang="en-US" dirty="0"/>
              <a:t>Compare </a:t>
            </a:r>
            <a:r>
              <a:rPr lang="en-US" dirty="0" smtClean="0"/>
              <a:t>l</a:t>
            </a:r>
            <a:r>
              <a:rPr lang="en-US" i="1" dirty="0" smtClean="0"/>
              <a:t>og</a:t>
            </a:r>
            <a:r>
              <a:rPr lang="en-US" i="1" baseline="-25000" dirty="0" smtClean="0"/>
              <a:t>b</a:t>
            </a:r>
            <a:r>
              <a:rPr lang="en-US" dirty="0"/>
              <a:t>​</a:t>
            </a:r>
            <a:r>
              <a:rPr lang="en-US" i="1" dirty="0" smtClean="0"/>
              <a:t>a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 smtClean="0"/>
              <a:t>k</a:t>
            </a:r>
            <a:r>
              <a:rPr lang="en-US" dirty="0"/>
              <a:t> to decide the final time complexity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 is </a:t>
            </a:r>
            <a:r>
              <a:rPr lang="en-US" dirty="0" smtClean="0"/>
              <a:t>a </a:t>
            </a:r>
            <a:r>
              <a:rPr lang="en-US" dirty="0" smtClean="0"/>
              <a:t>constant </a:t>
            </a:r>
            <a:r>
              <a:rPr lang="en-US" u="sng" dirty="0" smtClean="0"/>
              <a:t>&gt;</a:t>
            </a:r>
            <a:r>
              <a:rPr lang="en-US" dirty="0" smtClean="0"/>
              <a:t> 0</a:t>
            </a:r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dirty="0" smtClean="0"/>
              <a:t>: </a:t>
            </a:r>
            <a:r>
              <a:rPr lang="en-US" dirty="0"/>
              <a:t>input size (or the size of the problem)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 :</a:t>
            </a:r>
            <a:r>
              <a:rPr lang="en-US" dirty="0" smtClean="0"/>
              <a:t>count </a:t>
            </a:r>
            <a:r>
              <a:rPr lang="en-US" dirty="0"/>
              <a:t>of </a:t>
            </a:r>
            <a:r>
              <a:rPr lang="en-US" dirty="0" smtClean="0"/>
              <a:t>sub problems </a:t>
            </a:r>
            <a:r>
              <a:rPr lang="en-US" dirty="0"/>
              <a:t>in the dividing recursive 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n/b = size of each </a:t>
            </a:r>
            <a:r>
              <a:rPr lang="en-US" dirty="0" smtClean="0"/>
              <a:t>sub problem </a:t>
            </a:r>
            <a:r>
              <a:rPr lang="en-US" dirty="0"/>
              <a:t>(Assuming size of each </a:t>
            </a:r>
            <a:r>
              <a:rPr lang="en-US" dirty="0" smtClean="0"/>
              <a:t>sub problem </a:t>
            </a:r>
            <a:r>
              <a:rPr lang="en-US" dirty="0"/>
              <a:t>is same)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75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/>
          <a:lstStyle/>
          <a:p>
            <a:r>
              <a:rPr lang="en-IN" dirty="0" smtClean="0"/>
              <a:t>For the values log</a:t>
            </a:r>
            <a:r>
              <a:rPr lang="en-IN" baseline="-25000" dirty="0" smtClean="0"/>
              <a:t>b</a:t>
            </a:r>
            <a:r>
              <a:rPr lang="en-IN" dirty="0" smtClean="0"/>
              <a:t>a and k</a:t>
            </a:r>
          </a:p>
          <a:p>
            <a:r>
              <a:rPr lang="en-IN" dirty="0" smtClean="0"/>
              <a:t>Master theorem states that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9" y="1894637"/>
            <a:ext cx="5619884" cy="42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dividing functions: Examples for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T(n)=T(n/2)+1 …….Binary search …..case 2</a:t>
            </a:r>
          </a:p>
          <a:p>
            <a:r>
              <a:rPr lang="en-IN" dirty="0" smtClean="0"/>
              <a:t>T(n)=2T(n/2)+n…..Quick sort, Merge sort….case 2</a:t>
            </a:r>
          </a:p>
          <a:p>
            <a:r>
              <a:rPr lang="pt-BR" dirty="0"/>
              <a:t>T (n) = 3T (n/2)+ </a:t>
            </a:r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r>
              <a:rPr lang="pt-BR" dirty="0" smtClean="0"/>
              <a:t> ......case 3</a:t>
            </a:r>
            <a:endParaRPr lang="pt-BR" baseline="30000" dirty="0" smtClean="0"/>
          </a:p>
          <a:p>
            <a:r>
              <a:rPr lang="pt-BR" dirty="0"/>
              <a:t>T (n) = 16T (n/4)+ </a:t>
            </a:r>
            <a:r>
              <a:rPr lang="pt-BR" dirty="0" smtClean="0"/>
              <a:t>n........case 1</a:t>
            </a:r>
          </a:p>
          <a:p>
            <a:r>
              <a:rPr lang="en-US" dirty="0"/>
              <a:t>T (n) = 2</a:t>
            </a:r>
            <a:r>
              <a:rPr lang="en-US" baseline="30000" dirty="0"/>
              <a:t>n</a:t>
            </a:r>
            <a:r>
              <a:rPr lang="en-US" dirty="0"/>
              <a:t>T (n/2) + </a:t>
            </a:r>
            <a:r>
              <a:rPr lang="en-US" dirty="0" smtClean="0"/>
              <a:t>n</a:t>
            </a:r>
            <a:r>
              <a:rPr lang="en-US" baseline="30000" dirty="0" smtClean="0"/>
              <a:t>n</a:t>
            </a:r>
            <a:r>
              <a:rPr lang="en-US" dirty="0" smtClean="0"/>
              <a:t> …..Does </a:t>
            </a:r>
            <a:r>
              <a:rPr lang="en-US" dirty="0"/>
              <a:t>not apply (a is not constant)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8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Master’s Theorem for Decreasing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Recurrence relation is of the form:</a:t>
            </a:r>
          </a:p>
          <a:p>
            <a:pPr marL="457200" lvl="1" indent="0" algn="ctr">
              <a:buNone/>
            </a:pPr>
            <a:r>
              <a:rPr lang="pt-BR" b="1" i="1" dirty="0" smtClean="0"/>
              <a:t>T</a:t>
            </a:r>
            <a:r>
              <a:rPr lang="pt-BR" b="1" dirty="0" smtClean="0"/>
              <a:t>(</a:t>
            </a:r>
            <a:r>
              <a:rPr lang="pt-BR" b="1" i="1" dirty="0" smtClean="0"/>
              <a:t>n</a:t>
            </a:r>
            <a:r>
              <a:rPr lang="pt-BR" b="1" dirty="0"/>
              <a:t>)=</a:t>
            </a:r>
            <a:r>
              <a:rPr lang="pt-BR" b="1" i="1" dirty="0"/>
              <a:t>aT</a:t>
            </a:r>
            <a:r>
              <a:rPr lang="pt-BR" b="1" dirty="0"/>
              <a:t>(</a:t>
            </a:r>
            <a:r>
              <a:rPr lang="pt-BR" b="1" i="1" dirty="0"/>
              <a:t>n</a:t>
            </a:r>
            <a:r>
              <a:rPr lang="pt-BR" b="1" dirty="0"/>
              <a:t>−</a:t>
            </a:r>
            <a:r>
              <a:rPr lang="pt-BR" b="1" i="1" dirty="0"/>
              <a:t>b</a:t>
            </a:r>
            <a:r>
              <a:rPr lang="pt-BR" b="1" dirty="0"/>
              <a:t>)+</a:t>
            </a:r>
            <a:r>
              <a:rPr lang="pt-BR" b="1" i="1" dirty="0"/>
              <a:t>f</a:t>
            </a:r>
            <a:r>
              <a:rPr lang="pt-BR" b="1" dirty="0"/>
              <a:t>(</a:t>
            </a:r>
            <a:r>
              <a:rPr lang="pt-BR" b="1" i="1" dirty="0"/>
              <a:t>n</a:t>
            </a:r>
            <a:r>
              <a:rPr lang="pt-BR" b="1" dirty="0" smtClean="0"/>
              <a:t>),</a:t>
            </a:r>
            <a:r>
              <a:rPr lang="pt-BR" b="1" dirty="0"/>
              <a:t> </a:t>
            </a:r>
            <a:r>
              <a:rPr lang="pt-BR" b="1" dirty="0" smtClean="0"/>
              <a:t>where</a:t>
            </a:r>
            <a:r>
              <a:rPr lang="pt-BR" b="1" dirty="0"/>
              <a:t> </a:t>
            </a:r>
            <a:r>
              <a:rPr lang="pt-BR" b="1" dirty="0" smtClean="0"/>
              <a:t>f(n)</a:t>
            </a:r>
            <a:r>
              <a:rPr lang="pt-BR" b="1" dirty="0"/>
              <a:t> = </a:t>
            </a:r>
            <a:r>
              <a:rPr lang="pt-BR" b="1" dirty="0"/>
              <a:t>O</a:t>
            </a:r>
            <a:r>
              <a:rPr lang="pt-BR" b="1" dirty="0" smtClean="0"/>
              <a:t>(n</a:t>
            </a:r>
            <a:r>
              <a:rPr lang="pt-BR" b="1" baseline="30000" dirty="0" smtClean="0"/>
              <a:t>k</a:t>
            </a:r>
            <a:r>
              <a:rPr lang="pt-BR" b="1" dirty="0" smtClean="0"/>
              <a:t>)</a:t>
            </a:r>
            <a:endParaRPr lang="en-IN" b="1" dirty="0"/>
          </a:p>
          <a:p>
            <a:r>
              <a:rPr lang="en-US" dirty="0"/>
              <a:t>where:</a:t>
            </a:r>
            <a:br>
              <a:rPr lang="en-US" dirty="0"/>
            </a:br>
            <a:r>
              <a:rPr lang="en-US" sz="2400" dirty="0"/>
              <a:t>n = input size (or the size of the problem)</a:t>
            </a:r>
            <a:br>
              <a:rPr lang="en-US" sz="2400" dirty="0"/>
            </a:br>
            <a:r>
              <a:rPr lang="en-US" sz="2400" dirty="0"/>
              <a:t>a = count of </a:t>
            </a:r>
            <a:r>
              <a:rPr lang="en-US" sz="2400" dirty="0" smtClean="0"/>
              <a:t>sub problems </a:t>
            </a:r>
            <a:r>
              <a:rPr lang="en-US" sz="2400" dirty="0"/>
              <a:t>in the decreasing recursive function</a:t>
            </a:r>
            <a:br>
              <a:rPr lang="en-US" sz="2400" dirty="0"/>
            </a:br>
            <a:r>
              <a:rPr lang="en-US" sz="2400" dirty="0"/>
              <a:t>n-b = size of each </a:t>
            </a:r>
            <a:r>
              <a:rPr lang="en-US" sz="2400" dirty="0" smtClean="0"/>
              <a:t>sub problem </a:t>
            </a:r>
            <a:r>
              <a:rPr lang="en-US" sz="2400" dirty="0"/>
              <a:t>(Assuming size of each </a:t>
            </a:r>
            <a:r>
              <a:rPr lang="en-US" sz="2400" dirty="0" smtClean="0"/>
              <a:t>sub problem </a:t>
            </a:r>
            <a:r>
              <a:rPr lang="en-US" sz="2400" dirty="0"/>
              <a:t>is same)</a:t>
            </a:r>
          </a:p>
          <a:p>
            <a:r>
              <a:rPr lang="en-US" sz="2400" dirty="0"/>
              <a:t>Here a, b, and k are constants </a:t>
            </a:r>
            <a:r>
              <a:rPr lang="en-US" sz="2400" dirty="0" smtClean="0"/>
              <a:t>where a&gt;0</a:t>
            </a:r>
            <a:r>
              <a:rPr lang="en-US" sz="2400" dirty="0"/>
              <a:t>, </a:t>
            </a:r>
            <a:r>
              <a:rPr lang="en-US" sz="2400" dirty="0" smtClean="0"/>
              <a:t>b&gt;0, k</a:t>
            </a:r>
            <a:r>
              <a:rPr lang="en-US" sz="2400" dirty="0"/>
              <a:t>&gt;=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r>
              <a:rPr lang="en-US" sz="2400" dirty="0" smtClean="0"/>
              <a:t>	Case 1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If a&lt;1 then T(n) = O(</a:t>
            </a:r>
            <a:r>
              <a:rPr lang="en-US" sz="2400" dirty="0" err="1"/>
              <a:t>n</a:t>
            </a:r>
            <a:r>
              <a:rPr lang="en-US" sz="2400" baseline="30000" dirty="0" err="1"/>
              <a:t>k</a:t>
            </a:r>
            <a:r>
              <a:rPr lang="en-US" sz="2400" dirty="0" smtClean="0"/>
              <a:t>)	</a:t>
            </a:r>
            <a:r>
              <a:rPr lang="en-US" sz="2400" dirty="0"/>
              <a:t> </a:t>
            </a:r>
            <a:r>
              <a:rPr lang="en-US" sz="2400" dirty="0" smtClean="0"/>
              <a:t>[T(n)=O(f(n))]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Case 2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If a=1 then T(n) = O(n</a:t>
            </a:r>
            <a:r>
              <a:rPr lang="en-US" sz="2400" baseline="30000" dirty="0"/>
              <a:t>k+1</a:t>
            </a:r>
            <a:r>
              <a:rPr lang="en-US" sz="2400" dirty="0" smtClean="0"/>
              <a:t>)	</a:t>
            </a:r>
            <a:r>
              <a:rPr lang="en-US" sz="2400" dirty="0"/>
              <a:t> </a:t>
            </a:r>
            <a:r>
              <a:rPr lang="en-US" sz="2400" dirty="0" smtClean="0"/>
              <a:t>[T(n)=O(</a:t>
            </a:r>
            <a:r>
              <a:rPr lang="en-US" sz="2400" dirty="0" err="1" smtClean="0"/>
              <a:t>n.f</a:t>
            </a:r>
            <a:r>
              <a:rPr lang="en-US" sz="2400" dirty="0" smtClean="0"/>
              <a:t>(n))]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Case 3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if a&gt;1 then T(n) = O(</a:t>
            </a:r>
            <a:r>
              <a:rPr lang="en-US" sz="2400" dirty="0" err="1"/>
              <a:t>n</a:t>
            </a:r>
            <a:r>
              <a:rPr lang="en-US" sz="2400" baseline="30000" dirty="0" err="1"/>
              <a:t>k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/b</a:t>
            </a:r>
            <a:r>
              <a:rPr lang="en-US" sz="2400" dirty="0" smtClean="0"/>
              <a:t>)	[T(n)=O(f(n).a</a:t>
            </a:r>
            <a:r>
              <a:rPr lang="en-US" sz="2400" baseline="30000" dirty="0" smtClean="0"/>
              <a:t>n/b </a:t>
            </a:r>
            <a:r>
              <a:rPr lang="en-US" sz="2400" dirty="0" smtClean="0"/>
              <a:t> )]</a:t>
            </a:r>
            <a:endParaRPr lang="en-US" sz="2400" dirty="0"/>
          </a:p>
          <a:p>
            <a:pPr marL="457200" lvl="1" indent="0" algn="ctr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092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T(n)=T(n-1)+1</a:t>
            </a:r>
          </a:p>
          <a:p>
            <a:r>
              <a:rPr lang="en-IN" dirty="0" smtClean="0"/>
              <a:t>T(n)=T(n-1)+n</a:t>
            </a:r>
            <a:endParaRPr lang="en-IN" dirty="0"/>
          </a:p>
          <a:p>
            <a:r>
              <a:rPr lang="en-IN" dirty="0" smtClean="0"/>
              <a:t>T(n)=T(n-1)+log</a:t>
            </a:r>
            <a:r>
              <a:rPr lang="en-IN" baseline="-25000" dirty="0" smtClean="0"/>
              <a:t>2</a:t>
            </a:r>
            <a:r>
              <a:rPr lang="en-IN" dirty="0" smtClean="0"/>
              <a:t>n…….heap </a:t>
            </a:r>
            <a:r>
              <a:rPr lang="en-IN" dirty="0" smtClean="0"/>
              <a:t>sort</a:t>
            </a:r>
          </a:p>
          <a:p>
            <a:r>
              <a:rPr lang="en-IN" dirty="0" smtClean="0"/>
              <a:t>T(n)=2T(n-1)+1 …….Fibonacci recurrence after applying approximation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5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Master’s Theorem</vt:lpstr>
      <vt:lpstr>Introduction</vt:lpstr>
      <vt:lpstr>Master’s Theorem for Dividing Functions</vt:lpstr>
      <vt:lpstr>PowerPoint Presentation</vt:lpstr>
      <vt:lpstr>For dividing functions: Examples for Practice</vt:lpstr>
      <vt:lpstr>Master’s Theorem for Decreasing Functions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Theorem</dc:title>
  <dc:creator>Admin</dc:creator>
  <cp:lastModifiedBy>Admin</cp:lastModifiedBy>
  <cp:revision>19</cp:revision>
  <dcterms:created xsi:type="dcterms:W3CDTF">2022-09-19T10:32:31Z</dcterms:created>
  <dcterms:modified xsi:type="dcterms:W3CDTF">2022-09-22T07:00:20Z</dcterms:modified>
</cp:coreProperties>
</file>