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0" r:id="rId9"/>
    <p:sldId id="257" r:id="rId10"/>
    <p:sldId id="265" r:id="rId11"/>
    <p:sldId id="266" r:id="rId12"/>
    <p:sldId id="260" r:id="rId13"/>
    <p:sldId id="263" r:id="rId14"/>
    <p:sldId id="267" r:id="rId15"/>
    <p:sldId id="268" r:id="rId16"/>
    <p:sldId id="258" r:id="rId17"/>
    <p:sldId id="264" r:id="rId18"/>
    <p:sldId id="262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>
        <p:scale>
          <a:sx n="63" d="100"/>
          <a:sy n="63" d="100"/>
        </p:scale>
        <p:origin x="-13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9F0B-45AD-4B14-A988-47166A8CDDF9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2B8D-FF49-486E-AB56-18C197ABD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46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9F0B-45AD-4B14-A988-47166A8CDDF9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2B8D-FF49-486E-AB56-18C197ABD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85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9F0B-45AD-4B14-A988-47166A8CDDF9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2B8D-FF49-486E-AB56-18C197ABD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4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9F0B-45AD-4B14-A988-47166A8CDDF9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2B8D-FF49-486E-AB56-18C197ABD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74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9F0B-45AD-4B14-A988-47166A8CDDF9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2B8D-FF49-486E-AB56-18C197ABD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87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9F0B-45AD-4B14-A988-47166A8CDDF9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2B8D-FF49-486E-AB56-18C197ABD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53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9F0B-45AD-4B14-A988-47166A8CDDF9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2B8D-FF49-486E-AB56-18C197ABD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6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9F0B-45AD-4B14-A988-47166A8CDDF9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2B8D-FF49-486E-AB56-18C197ABD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363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9F0B-45AD-4B14-A988-47166A8CDDF9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2B8D-FF49-486E-AB56-18C197ABD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37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9F0B-45AD-4B14-A988-47166A8CDDF9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2B8D-FF49-486E-AB56-18C197ABD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44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9F0B-45AD-4B14-A988-47166A8CDDF9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2B8D-FF49-486E-AB56-18C197ABD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37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B9F0B-45AD-4B14-A988-47166A8CDDF9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12B8D-FF49-486E-AB56-18C197ABD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52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Graphs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 non-linear data structure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93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584" y="257576"/>
            <a:ext cx="5808372" cy="16742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583" y="2217514"/>
            <a:ext cx="5679583" cy="1933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166" y="4436771"/>
            <a:ext cx="5715000" cy="1828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765962" y="2678806"/>
            <a:ext cx="3721994" cy="1996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 smtClean="0">
                <a:solidFill>
                  <a:schemeClr val="tx1"/>
                </a:solidFill>
              </a:rPr>
              <a:t>DFS</a:t>
            </a:r>
            <a:endParaRPr lang="en-IN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539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0974" y="2284456"/>
            <a:ext cx="5715000" cy="1885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591" y="4367211"/>
            <a:ext cx="5715000" cy="20193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802" y="211226"/>
            <a:ext cx="57150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83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DFS-Pseudo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DFS-recursive(G, s) //Where G is the graph and s is the source node</a:t>
            </a:r>
          </a:p>
          <a:p>
            <a:pPr marL="0" indent="0">
              <a:buNone/>
            </a:pPr>
            <a:r>
              <a:rPr lang="en-US" dirty="0" smtClean="0"/>
              <a:t>        mark s as visited</a:t>
            </a:r>
          </a:p>
          <a:p>
            <a:pPr marL="0" indent="0">
              <a:buNone/>
            </a:pPr>
            <a:r>
              <a:rPr lang="en-US" dirty="0" smtClean="0"/>
              <a:t>        for all </a:t>
            </a:r>
            <a:r>
              <a:rPr lang="en-US" dirty="0" err="1" smtClean="0"/>
              <a:t>neighbours</a:t>
            </a:r>
            <a:r>
              <a:rPr lang="en-US" dirty="0" smtClean="0"/>
              <a:t> w of s in Graph G:</a:t>
            </a:r>
          </a:p>
          <a:p>
            <a:pPr marL="0" indent="0">
              <a:buNone/>
            </a:pPr>
            <a:r>
              <a:rPr lang="en-US" dirty="0" smtClean="0"/>
              <a:t>            if w is not visited:</a:t>
            </a:r>
          </a:p>
          <a:p>
            <a:pPr marL="0" indent="0">
              <a:buNone/>
            </a:pPr>
            <a:r>
              <a:rPr lang="en-US" dirty="0" smtClean="0"/>
              <a:t>                DFS-recursive(G, w)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Data structure used stack</a:t>
            </a:r>
          </a:p>
          <a:p>
            <a:r>
              <a:rPr lang="en-US" b="1" dirty="0" smtClean="0"/>
              <a:t>Example of recursive backtracking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8218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 of DFS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check an undirected graph is connected or not  (</a:t>
            </a:r>
            <a:r>
              <a:rPr lang="en-US" dirty="0" smtClean="0"/>
              <a:t>A </a:t>
            </a:r>
            <a:r>
              <a:rPr lang="en-US" dirty="0"/>
              <a:t>connected graph </a:t>
            </a:r>
            <a:r>
              <a:rPr lang="en-US" dirty="0" smtClean="0"/>
              <a:t>mean that every </a:t>
            </a:r>
            <a:r>
              <a:rPr lang="en-US" dirty="0"/>
              <a:t>node </a:t>
            </a:r>
            <a:r>
              <a:rPr lang="en-US" dirty="0" smtClean="0"/>
              <a:t>is reached  </a:t>
            </a:r>
            <a:r>
              <a:rPr lang="en-US" dirty="0"/>
              <a:t>through some </a:t>
            </a:r>
            <a:r>
              <a:rPr lang="en-US" dirty="0" smtClean="0"/>
              <a:t>path).</a:t>
            </a:r>
            <a:endParaRPr lang="en-IN" dirty="0" smtClean="0"/>
          </a:p>
          <a:p>
            <a:r>
              <a:rPr lang="en-IN" dirty="0" smtClean="0"/>
              <a:t>To check the connected undirected graph is bi-connected or not. (graph is still connected even after removing a vertex or a graph with no articulation points)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To check for DAG (Directed Acyclic graph).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176" y="4001294"/>
            <a:ext cx="2781300" cy="1548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451" y="3799268"/>
            <a:ext cx="2065449" cy="164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23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65" y="0"/>
            <a:ext cx="5715000" cy="1895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65" y="2392519"/>
            <a:ext cx="5715000" cy="186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48" y="4756463"/>
            <a:ext cx="5715000" cy="18478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65962" y="2678806"/>
            <a:ext cx="3721994" cy="1996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B</a:t>
            </a:r>
            <a:r>
              <a:rPr lang="en-IN" sz="4400" dirty="0" smtClean="0">
                <a:solidFill>
                  <a:schemeClr val="tx1"/>
                </a:solidFill>
              </a:rPr>
              <a:t>FS</a:t>
            </a:r>
            <a:endParaRPr lang="en-IN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86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4859"/>
            <a:ext cx="5715000" cy="1857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46625"/>
            <a:ext cx="5715000" cy="1952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22" y="4766122"/>
            <a:ext cx="57150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05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BFS-Pseudo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BFS (G, s)                   //Where G is the graph and s is the source node</a:t>
            </a:r>
          </a:p>
          <a:p>
            <a:pPr marL="0" indent="0">
              <a:buNone/>
            </a:pPr>
            <a:r>
              <a:rPr lang="en-US" dirty="0" smtClean="0"/>
              <a:t>      let Q be queue.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Q.enqueue</a:t>
            </a:r>
            <a:r>
              <a:rPr lang="en-US" dirty="0" smtClean="0"/>
              <a:t>( s ) //Inserting s in queue until all its </a:t>
            </a:r>
            <a:r>
              <a:rPr lang="en-US" dirty="0" err="1" smtClean="0"/>
              <a:t>neighbour</a:t>
            </a:r>
            <a:r>
              <a:rPr lang="en-US" dirty="0" smtClean="0"/>
              <a:t> vertices are marked.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mark s as visited.</a:t>
            </a:r>
          </a:p>
          <a:p>
            <a:pPr marL="0" indent="0">
              <a:buNone/>
            </a:pPr>
            <a:r>
              <a:rPr lang="en-US" dirty="0" smtClean="0"/>
              <a:t>      while ( Q is not empty)</a:t>
            </a:r>
          </a:p>
          <a:p>
            <a:pPr marL="0" indent="0">
              <a:buNone/>
            </a:pPr>
            <a:r>
              <a:rPr lang="en-US" dirty="0" smtClean="0"/>
              <a:t>           //Removing that vertex from </a:t>
            </a:r>
            <a:r>
              <a:rPr lang="en-US" dirty="0" err="1" smtClean="0"/>
              <a:t>queue,whose</a:t>
            </a:r>
            <a:r>
              <a:rPr lang="en-US" dirty="0" smtClean="0"/>
              <a:t> </a:t>
            </a:r>
            <a:r>
              <a:rPr lang="en-US" dirty="0" err="1" smtClean="0"/>
              <a:t>neighbour</a:t>
            </a:r>
            <a:r>
              <a:rPr lang="en-US" dirty="0" smtClean="0"/>
              <a:t> will be visited now</a:t>
            </a:r>
          </a:p>
          <a:p>
            <a:pPr marL="0" indent="0">
              <a:buNone/>
            </a:pPr>
            <a:r>
              <a:rPr lang="en-US" dirty="0" smtClean="0"/>
              <a:t>           v  =  </a:t>
            </a:r>
            <a:r>
              <a:rPr lang="en-US" dirty="0" err="1" smtClean="0"/>
              <a:t>Q.dequeue</a:t>
            </a:r>
            <a:r>
              <a:rPr lang="en-US" dirty="0" smtClean="0"/>
              <a:t>( 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//processing all the </a:t>
            </a:r>
            <a:r>
              <a:rPr lang="en-US" dirty="0" err="1" smtClean="0"/>
              <a:t>neighbours</a:t>
            </a:r>
            <a:r>
              <a:rPr lang="en-US" dirty="0" smtClean="0"/>
              <a:t> of v  </a:t>
            </a:r>
          </a:p>
          <a:p>
            <a:pPr marL="0" indent="0">
              <a:buNone/>
            </a:pPr>
            <a:r>
              <a:rPr lang="en-US" dirty="0" smtClean="0"/>
              <a:t>          for all </a:t>
            </a:r>
            <a:r>
              <a:rPr lang="en-US" dirty="0" err="1" smtClean="0"/>
              <a:t>neighbours</a:t>
            </a:r>
            <a:r>
              <a:rPr lang="en-US" dirty="0" smtClean="0"/>
              <a:t> w of v in Graph G</a:t>
            </a:r>
          </a:p>
          <a:p>
            <a:pPr marL="0" indent="0">
              <a:buNone/>
            </a:pPr>
            <a:r>
              <a:rPr lang="en-US" dirty="0" smtClean="0"/>
              <a:t>               if w is not visited 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Q.enqueue</a:t>
            </a:r>
            <a:r>
              <a:rPr lang="en-US" dirty="0" smtClean="0"/>
              <a:t>( w )             //Stores w in Q to further visit its </a:t>
            </a:r>
            <a:r>
              <a:rPr lang="en-US" dirty="0" err="1" smtClean="0"/>
              <a:t>neighbour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mark w as visited.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sz="4400" b="1" dirty="0" smtClean="0"/>
              <a:t>Data structure used Queue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480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 of BFS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Shortest path problems</a:t>
            </a:r>
          </a:p>
          <a:p>
            <a:r>
              <a:rPr lang="en-IN" dirty="0" smtClean="0"/>
              <a:t>Topological sorting (sort the vertices of graph in linear order)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371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032"/>
            <a:ext cx="10515600" cy="5924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Properties of BFS and DFS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0912"/>
            <a:ext cx="10515600" cy="63170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 smtClean="0"/>
              <a:t>1. Both BFS and DFS when originating from node v in a digraph G create a tree, whose nodes are just those visited by the algorithm and whose arcs are those traversed. The algorithms BFS and DFS create a forest of trees which spans G.</a:t>
            </a:r>
          </a:p>
          <a:p>
            <a:pPr marL="0" indent="0" algn="just">
              <a:buNone/>
            </a:pPr>
            <a:r>
              <a:rPr lang="en-US" sz="2200" dirty="0" smtClean="0"/>
              <a:t>2. Both the BFS and DFS algorithms run in time O(V+E) when using adjacency lists representations of the graphs. When adjacency matrix format is used, they run in time </a:t>
            </a:r>
          </a:p>
          <a:p>
            <a:pPr marL="0" indent="0" algn="just">
              <a:buNone/>
            </a:pPr>
            <a:r>
              <a:rPr lang="en-US" sz="2200" dirty="0" smtClean="0"/>
              <a:t>O(V 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).</a:t>
            </a:r>
          </a:p>
          <a:p>
            <a:pPr marL="0" indent="0" algn="just">
              <a:buNone/>
            </a:pPr>
            <a:r>
              <a:rPr lang="en-US" sz="2200" dirty="0" smtClean="0"/>
              <a:t>3. The call to DFS (v) does not terminate until all nodes reachable from v have been visited.</a:t>
            </a:r>
          </a:p>
          <a:p>
            <a:pPr marL="0" indent="0" algn="just">
              <a:buNone/>
            </a:pPr>
            <a:r>
              <a:rPr lang="en-US" sz="2200" dirty="0" smtClean="0"/>
              <a:t>4. If w is reachable from v and v is visited before w by DFS, then w is a descendant of v in the DFS forest.</a:t>
            </a:r>
          </a:p>
          <a:p>
            <a:pPr marL="0" indent="0" algn="just">
              <a:buNone/>
            </a:pPr>
            <a:r>
              <a:rPr lang="en-US" sz="2200" dirty="0" smtClean="0"/>
              <a:t>5. Suppose that BFS or DFS is run on a digraph G and let (u, v) </a:t>
            </a:r>
            <a:r>
              <a:rPr lang="az-Cyrl-AZ" sz="2200" dirty="0" smtClean="0"/>
              <a:t>Є</a:t>
            </a:r>
            <a:r>
              <a:rPr lang="en-US" sz="2200" dirty="0" smtClean="0"/>
              <a:t> E(G) be an arc of G. This arc is called a tree arc if it belongs to one of the trees of the forest formed by the search algorithm. There are 3 types of non-tree arcs. The arc is a forward arc if u is an ancestor of v in the forest (note that they must belong to the same tree). A back arc is the same, but with “ancestor” replaced by “descendant”. Finally, the arc is a cross arc if neither u nor v is an ancestor of the other (they may or may not belong to the same tree).</a:t>
            </a:r>
          </a:p>
          <a:p>
            <a:pPr marL="0" indent="0" algn="just">
              <a:buNone/>
            </a:pPr>
            <a:r>
              <a:rPr lang="en-US" sz="2200" dirty="0" smtClean="0"/>
              <a:t>For BFS, forward arcs do not exist. All four types of arcs can arise with DFS.</a:t>
            </a:r>
          </a:p>
          <a:p>
            <a:pPr marL="0" indent="0" algn="just">
              <a:buNone/>
            </a:pPr>
            <a:r>
              <a:rPr lang="en-US" sz="2200" dirty="0" smtClean="0"/>
              <a:t>Note: Tree arc is a forward arc but forward arc is not a </a:t>
            </a:r>
            <a:r>
              <a:rPr lang="en-US" sz="2200" smtClean="0"/>
              <a:t>tree arc.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63495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Shortest path Algorithm- Dijkstra’s Algorithm-Greedy Technique-</a:t>
            </a:r>
            <a:br>
              <a:rPr lang="en-IN" sz="2800" dirty="0" smtClean="0"/>
            </a:br>
            <a:r>
              <a:rPr lang="en-IN" sz="2800" dirty="0" smtClean="0"/>
              <a:t>Single </a:t>
            </a:r>
            <a:r>
              <a:rPr lang="en-IN" sz="2800" dirty="0"/>
              <a:t>S</a:t>
            </a:r>
            <a:r>
              <a:rPr lang="en-IN" sz="2800" dirty="0" smtClean="0"/>
              <a:t>ource </a:t>
            </a:r>
            <a:r>
              <a:rPr lang="en-IN" sz="2800" dirty="0"/>
              <a:t>S</a:t>
            </a:r>
            <a:r>
              <a:rPr lang="en-IN" sz="2800" dirty="0" smtClean="0"/>
              <a:t>hortest </a:t>
            </a:r>
            <a:r>
              <a:rPr lang="en-IN" sz="2800" dirty="0"/>
              <a:t>P</a:t>
            </a:r>
            <a:r>
              <a:rPr lang="en-IN" sz="2800" dirty="0" smtClean="0"/>
              <a:t>ath (SSSP) algorithm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                                          </a:t>
            </a:r>
            <a:r>
              <a:rPr lang="en-IN" sz="1600" dirty="0" smtClean="0"/>
              <a:t>800</a:t>
            </a:r>
            <a:endParaRPr lang="en-IN" sz="1600" dirty="0"/>
          </a:p>
          <a:p>
            <a:pPr marL="0" indent="0">
              <a:buNone/>
            </a:pPr>
            <a:r>
              <a:rPr lang="en-IN" sz="1600" dirty="0" smtClean="0"/>
              <a:t>                   </a:t>
            </a:r>
          </a:p>
          <a:p>
            <a:pPr marL="0" indent="0">
              <a:buNone/>
            </a:pPr>
            <a:r>
              <a:rPr lang="en-IN" sz="1600" dirty="0"/>
              <a:t> </a:t>
            </a:r>
            <a:r>
              <a:rPr lang="en-IN" sz="1600" dirty="0" smtClean="0"/>
              <a:t>                                                      410            </a:t>
            </a:r>
            <a:r>
              <a:rPr lang="en-IN" sz="1600" smtClean="0"/>
              <a:t>612               </a:t>
            </a:r>
            <a:r>
              <a:rPr lang="en-IN" sz="1600" smtClean="0"/>
              <a:t> 310         </a:t>
            </a:r>
            <a:r>
              <a:rPr lang="en-IN" sz="1600" dirty="0" smtClean="0"/>
              <a:t>200</a:t>
            </a:r>
          </a:p>
          <a:p>
            <a:pPr marL="0" indent="0">
              <a:buNone/>
            </a:pPr>
            <a:r>
              <a:rPr lang="en-IN" sz="1600" dirty="0"/>
              <a:t> </a:t>
            </a:r>
            <a:r>
              <a:rPr lang="en-IN" sz="1600" dirty="0" smtClean="0"/>
              <a:t>                                                                      </a:t>
            </a:r>
          </a:p>
          <a:p>
            <a:pPr marL="0" indent="0">
              <a:buNone/>
            </a:pPr>
            <a:r>
              <a:rPr lang="en-IN" sz="1600" dirty="0"/>
              <a:t> </a:t>
            </a:r>
            <a:r>
              <a:rPr lang="en-IN" sz="1600" dirty="0" smtClean="0"/>
              <a:t>                                                                     2985                             400</a:t>
            </a:r>
          </a:p>
          <a:p>
            <a:pPr marL="0" indent="0">
              <a:buNone/>
            </a:pPr>
            <a:r>
              <a:rPr lang="en-IN" sz="1600" dirty="0"/>
              <a:t> </a:t>
            </a:r>
            <a:r>
              <a:rPr lang="en-IN" sz="1600" dirty="0" smtClean="0"/>
              <a:t>                                                                           1421</a:t>
            </a:r>
          </a:p>
          <a:p>
            <a:pPr marL="0" indent="0">
              <a:buNone/>
            </a:pPr>
            <a:r>
              <a:rPr lang="en-IN" sz="1600" dirty="0" smtClean="0"/>
              <a:t>Initial Table</a:t>
            </a: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  <p:grpSp>
        <p:nvGrpSpPr>
          <p:cNvPr id="5" name="Group 4"/>
          <p:cNvGrpSpPr/>
          <p:nvPr/>
        </p:nvGrpSpPr>
        <p:grpSpPr>
          <a:xfrm>
            <a:off x="3477296" y="1944711"/>
            <a:ext cx="3909341" cy="2298678"/>
            <a:chOff x="0" y="0"/>
            <a:chExt cx="2581275" cy="1628775"/>
          </a:xfrm>
        </p:grpSpPr>
        <p:sp>
          <p:nvSpPr>
            <p:cNvPr id="6" name="Oval 5"/>
            <p:cNvSpPr/>
            <p:nvPr/>
          </p:nvSpPr>
          <p:spPr>
            <a:xfrm>
              <a:off x="0" y="19050"/>
              <a:ext cx="485775" cy="47625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095500" y="495300"/>
              <a:ext cx="485775" cy="47625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0" y="1152525"/>
              <a:ext cx="485775" cy="47625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038225" y="1085850"/>
              <a:ext cx="485775" cy="47625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962025" y="0"/>
              <a:ext cx="485775" cy="47625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38150" y="171450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19075" y="485775"/>
              <a:ext cx="0" cy="6762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85775" y="1381125"/>
              <a:ext cx="571500" cy="95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28725" y="466725"/>
              <a:ext cx="0" cy="6191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457325" y="285750"/>
              <a:ext cx="638175" cy="381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504950" y="742950"/>
              <a:ext cx="600075" cy="4762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28625" y="419100"/>
              <a:ext cx="647700" cy="781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90525" y="419100"/>
              <a:ext cx="685800" cy="790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7363118" y="3450789"/>
            <a:ext cx="4146998" cy="539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T(w).</a:t>
            </a:r>
            <a:r>
              <a:rPr lang="en-IN" dirty="0" err="1" smtClean="0"/>
              <a:t>dist</a:t>
            </a:r>
            <a:r>
              <a:rPr lang="en-IN" dirty="0" smtClean="0"/>
              <a:t>=min(T(w).</a:t>
            </a:r>
            <a:r>
              <a:rPr lang="en-IN" dirty="0" err="1" smtClean="0"/>
              <a:t>dist</a:t>
            </a:r>
            <a:r>
              <a:rPr lang="en-IN" dirty="0" smtClean="0"/>
              <a:t>, T(v).dist+C</a:t>
            </a:r>
            <a:r>
              <a:rPr lang="en-IN" baseline="-25000" dirty="0" smtClean="0"/>
              <a:t>vw</a:t>
            </a:r>
            <a:r>
              <a:rPr lang="en-IN" dirty="0" smtClean="0"/>
              <a:t>)</a:t>
            </a:r>
            <a:endParaRPr lang="en-IN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58024"/>
              </p:ext>
            </p:extLst>
          </p:nvPr>
        </p:nvGraphicFramePr>
        <p:xfrm>
          <a:off x="370625" y="4341179"/>
          <a:ext cx="25528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29"/>
                <a:gridCol w="887211"/>
                <a:gridCol w="638220"/>
                <a:gridCol w="63822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Known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 </a:t>
                      </a:r>
                      <a:r>
                        <a:rPr lang="en-IN" baseline="-25000" dirty="0" smtClean="0"/>
                        <a:t>v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 </a:t>
                      </a:r>
                      <a:r>
                        <a:rPr lang="en-IN" baseline="-25000" dirty="0" smtClean="0"/>
                        <a:t>v</a:t>
                      </a:r>
                      <a:endParaRPr lang="en-IN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∞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∞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∞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∞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25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graph G(V,E) is defined as set of vertices (nodes) and inter-related edges (arcs).</a:t>
            </a:r>
          </a:p>
          <a:p>
            <a:r>
              <a:rPr lang="en-IN" dirty="0" smtClean="0"/>
              <a:t>V={v1, v2, v3, v4} , E={e1, e2, e3, e4}                               </a:t>
            </a:r>
            <a:r>
              <a:rPr lang="en-IN" sz="1400" dirty="0" smtClean="0"/>
              <a:t>e1</a:t>
            </a:r>
          </a:p>
          <a:p>
            <a:pPr marL="0" indent="0">
              <a:buNone/>
            </a:pPr>
            <a:r>
              <a:rPr lang="en-IN" sz="1400" dirty="0" smtClean="0"/>
              <a:t>                                                                                                                                                                                        e2                       e4</a:t>
            </a:r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smtClean="0"/>
              <a:t>                                                                                                                                                                                                        e3</a:t>
            </a:r>
            <a:endParaRPr lang="en-IN" dirty="0" smtClean="0"/>
          </a:p>
          <a:p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8108793" y="2556054"/>
            <a:ext cx="1666875" cy="1771650"/>
            <a:chOff x="0" y="0"/>
            <a:chExt cx="1666875" cy="1771650"/>
          </a:xfrm>
        </p:grpSpPr>
        <p:sp>
          <p:nvSpPr>
            <p:cNvPr id="5" name="Oval 4"/>
            <p:cNvSpPr/>
            <p:nvPr/>
          </p:nvSpPr>
          <p:spPr>
            <a:xfrm>
              <a:off x="114300" y="38100"/>
              <a:ext cx="523875" cy="5810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V1        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143000" y="1190625"/>
              <a:ext cx="523875" cy="5810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V4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0" y="1190625"/>
              <a:ext cx="523875" cy="5810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V3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143000" y="0"/>
              <a:ext cx="523875" cy="5810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V2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47700" y="314325"/>
              <a:ext cx="514350" cy="95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323850" y="609600"/>
              <a:ext cx="0" cy="609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3400" y="1476375"/>
              <a:ext cx="6191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09700" y="561975"/>
              <a:ext cx="0" cy="6572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5641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257154"/>
              </p:ext>
            </p:extLst>
          </p:nvPr>
        </p:nvGraphicFramePr>
        <p:xfrm>
          <a:off x="245772" y="228646"/>
          <a:ext cx="293531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103"/>
                <a:gridCol w="895406"/>
                <a:gridCol w="671556"/>
                <a:gridCol w="961245"/>
              </a:tblGrid>
              <a:tr h="295171">
                <a:tc>
                  <a:txBody>
                    <a:bodyPr/>
                    <a:lstStyle/>
                    <a:p>
                      <a:r>
                        <a:rPr lang="en-IN" dirty="0" smtClean="0"/>
                        <a:t>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Known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 </a:t>
                      </a:r>
                      <a:r>
                        <a:rPr lang="en-IN" baseline="-25000" dirty="0" smtClean="0"/>
                        <a:t>v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 </a:t>
                      </a:r>
                      <a:r>
                        <a:rPr lang="en-IN" baseline="-25000" dirty="0" smtClean="0"/>
                        <a:t>v</a:t>
                      </a:r>
                      <a:endParaRPr lang="en-IN" baseline="-25000" dirty="0"/>
                    </a:p>
                  </a:txBody>
                  <a:tcPr/>
                </a:tc>
              </a:tr>
              <a:tr h="263573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263573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263573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2985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263573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263573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520484" y="190008"/>
            <a:ext cx="7250805" cy="1819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 stands for adjacent nodes from v. Here A is V and W are B, C, D and E</a:t>
            </a:r>
          </a:p>
          <a:p>
            <a:pPr algn="ctr"/>
            <a:r>
              <a:rPr lang="en-IN" dirty="0" smtClean="0"/>
              <a:t>T(B).</a:t>
            </a:r>
            <a:r>
              <a:rPr lang="en-IN" dirty="0" err="1" smtClean="0"/>
              <a:t>dist</a:t>
            </a:r>
            <a:r>
              <a:rPr lang="en-IN" dirty="0" smtClean="0"/>
              <a:t>=min(∞,0+800)=min(∞,800)</a:t>
            </a:r>
          </a:p>
          <a:p>
            <a:pPr algn="ctr"/>
            <a:endParaRPr lang="en-IN" dirty="0"/>
          </a:p>
          <a:p>
            <a:pPr fontAlgn="t"/>
            <a:r>
              <a:rPr lang="en-IN" dirty="0" smtClean="0"/>
              <a:t>800 is minimum therefore update the table contents for </a:t>
            </a:r>
            <a:r>
              <a:rPr lang="en-IN" b="1" dirty="0" err="1" smtClean="0"/>
              <a:t>Dv</a:t>
            </a:r>
            <a:r>
              <a:rPr lang="en-IN" dirty="0" smtClean="0"/>
              <a:t> and </a:t>
            </a:r>
            <a:r>
              <a:rPr lang="en-IN" b="1" dirty="0" err="1" smtClean="0"/>
              <a:t>Pv</a:t>
            </a:r>
            <a:r>
              <a:rPr lang="en-IN" b="1" dirty="0" smtClean="0"/>
              <a:t>. </a:t>
            </a:r>
          </a:p>
          <a:p>
            <a:pPr fontAlgn="t"/>
            <a:r>
              <a:rPr lang="en-IN" b="1" dirty="0" smtClean="0"/>
              <a:t>Known is 1 indicates the current processing node (V).</a:t>
            </a:r>
          </a:p>
          <a:p>
            <a:pPr fontAlgn="t"/>
            <a:r>
              <a:rPr lang="en-IN" b="1" dirty="0" smtClean="0"/>
              <a:t>Using the formula, update the other values similarly.</a:t>
            </a:r>
            <a:endParaRPr lang="en-IN" dirty="0"/>
          </a:p>
          <a:p>
            <a:pPr algn="ctr"/>
            <a:endParaRPr lang="en-IN" dirty="0"/>
          </a:p>
        </p:txBody>
      </p:sp>
      <p:graphicFrame>
        <p:nvGraphicFramePr>
          <p:cNvPr id="10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3796900"/>
              </p:ext>
            </p:extLst>
          </p:nvPr>
        </p:nvGraphicFramePr>
        <p:xfrm>
          <a:off x="245772" y="2423206"/>
          <a:ext cx="293531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103"/>
                <a:gridCol w="895406"/>
                <a:gridCol w="671556"/>
                <a:gridCol w="961245"/>
              </a:tblGrid>
              <a:tr h="338186">
                <a:tc>
                  <a:txBody>
                    <a:bodyPr/>
                    <a:lstStyle/>
                    <a:p>
                      <a:r>
                        <a:rPr lang="en-IN" dirty="0" smtClean="0"/>
                        <a:t>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Known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 </a:t>
                      </a:r>
                      <a:r>
                        <a:rPr lang="en-IN" baseline="-25000" dirty="0" smtClean="0"/>
                        <a:t>v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 </a:t>
                      </a:r>
                      <a:r>
                        <a:rPr lang="en-IN" baseline="-25000" dirty="0" smtClean="0"/>
                        <a:t>v</a:t>
                      </a:r>
                      <a:endParaRPr lang="en-IN" baseline="-25000" dirty="0"/>
                    </a:p>
                  </a:txBody>
                  <a:tcPr/>
                </a:tc>
              </a:tr>
              <a:tr h="301982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01982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01982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2985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01982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01982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636393" y="2897746"/>
            <a:ext cx="7134895" cy="1197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The next node to be processed is the node that has the minimum distance.</a:t>
            </a:r>
          </a:p>
          <a:p>
            <a:pPr algn="ctr"/>
            <a:r>
              <a:rPr lang="en-IN" dirty="0" smtClean="0"/>
              <a:t>Now V is E and W is A and D. Node A is already processed</a:t>
            </a:r>
          </a:p>
          <a:p>
            <a:pPr algn="ctr"/>
            <a:r>
              <a:rPr lang="en-IN" dirty="0" smtClean="0"/>
              <a:t>T(D).</a:t>
            </a:r>
            <a:r>
              <a:rPr lang="en-IN" dirty="0" err="1" smtClean="0"/>
              <a:t>dist</a:t>
            </a:r>
            <a:r>
              <a:rPr lang="en-IN" dirty="0" smtClean="0"/>
              <a:t>=min(310,200+400)</a:t>
            </a:r>
          </a:p>
          <a:p>
            <a:pPr algn="ctr"/>
            <a:r>
              <a:rPr lang="en-IN" dirty="0" smtClean="0"/>
              <a:t>Min is 310</a:t>
            </a:r>
            <a:endParaRPr lang="en-IN" dirty="0"/>
          </a:p>
        </p:txBody>
      </p:sp>
      <p:graphicFrame>
        <p:nvGraphicFramePr>
          <p:cNvPr id="12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637095"/>
              </p:ext>
            </p:extLst>
          </p:nvPr>
        </p:nvGraphicFramePr>
        <p:xfrm>
          <a:off x="245772" y="4663440"/>
          <a:ext cx="293531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103"/>
                <a:gridCol w="895406"/>
                <a:gridCol w="671556"/>
                <a:gridCol w="961245"/>
              </a:tblGrid>
              <a:tr h="365350">
                <a:tc>
                  <a:txBody>
                    <a:bodyPr/>
                    <a:lstStyle/>
                    <a:p>
                      <a:r>
                        <a:rPr lang="en-IN" dirty="0" smtClean="0"/>
                        <a:t>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Known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 </a:t>
                      </a:r>
                      <a:r>
                        <a:rPr lang="en-IN" baseline="-25000" dirty="0" smtClean="0"/>
                        <a:t>v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 </a:t>
                      </a:r>
                      <a:r>
                        <a:rPr lang="en-IN" baseline="-25000" dirty="0" smtClean="0"/>
                        <a:t>v</a:t>
                      </a:r>
                      <a:endParaRPr lang="en-IN" baseline="-25000" dirty="0"/>
                    </a:p>
                  </a:txBody>
                  <a:tcPr/>
                </a:tc>
              </a:tr>
              <a:tr h="326238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26238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26238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1731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</a:tr>
              <a:tr h="326238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26238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752304" y="4868214"/>
            <a:ext cx="6593983" cy="1687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The next node to be included D. V is D, W-B,C</a:t>
            </a:r>
          </a:p>
          <a:p>
            <a:pPr algn="ctr"/>
            <a:r>
              <a:rPr lang="en-IN" dirty="0" smtClean="0"/>
              <a:t>T(B).</a:t>
            </a:r>
            <a:r>
              <a:rPr lang="en-IN" dirty="0" err="1" smtClean="0"/>
              <a:t>dist</a:t>
            </a:r>
            <a:r>
              <a:rPr lang="en-IN" dirty="0" smtClean="0"/>
              <a:t>=min(800, 310+612)=min(800,922)-no </a:t>
            </a:r>
            <a:r>
              <a:rPr lang="en-IN" dirty="0" err="1" smtClean="0"/>
              <a:t>updation</a:t>
            </a:r>
            <a:r>
              <a:rPr lang="en-IN" dirty="0" smtClean="0"/>
              <a:t> needed</a:t>
            </a:r>
          </a:p>
          <a:p>
            <a:pPr algn="ctr"/>
            <a:r>
              <a:rPr lang="en-IN" dirty="0" smtClean="0"/>
              <a:t>T( C).</a:t>
            </a:r>
            <a:r>
              <a:rPr lang="en-IN" dirty="0" err="1" smtClean="0"/>
              <a:t>dist</a:t>
            </a:r>
            <a:r>
              <a:rPr lang="en-IN" dirty="0" smtClean="0"/>
              <a:t>=min(2985,310+1421)=min(2985, 1731)- update the table contents for C.</a:t>
            </a:r>
          </a:p>
          <a:p>
            <a:pPr algn="ctr"/>
            <a:r>
              <a:rPr lang="en-IN" dirty="0" smtClean="0"/>
              <a:t>This means that reaching C from A directly is covering more distance than reaching C through 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916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390904"/>
              </p:ext>
            </p:extLst>
          </p:nvPr>
        </p:nvGraphicFramePr>
        <p:xfrm>
          <a:off x="220014" y="177129"/>
          <a:ext cx="26777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020"/>
                <a:gridCol w="947134"/>
                <a:gridCol w="868787"/>
                <a:gridCol w="553791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Known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Pv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932609" y="99855"/>
            <a:ext cx="6014433" cy="1587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V-B, W-C</a:t>
            </a:r>
          </a:p>
          <a:p>
            <a:pPr algn="ctr"/>
            <a:r>
              <a:rPr lang="en-IN" dirty="0" smtClean="0"/>
              <a:t>T( C).</a:t>
            </a:r>
            <a:r>
              <a:rPr lang="en-IN" dirty="0" err="1" smtClean="0"/>
              <a:t>dist</a:t>
            </a:r>
            <a:r>
              <a:rPr lang="en-IN" dirty="0" smtClean="0"/>
              <a:t>=min(1731, 800+410)=min(1731,1210)- update the contents for C</a:t>
            </a:r>
          </a:p>
          <a:p>
            <a:pPr algn="ctr"/>
            <a:r>
              <a:rPr lang="en-IN" dirty="0" smtClean="0"/>
              <a:t>Reaching C through B is more shorter than D</a:t>
            </a:r>
            <a:endParaRPr lang="en-IN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8652400"/>
              </p:ext>
            </p:extLst>
          </p:nvPr>
        </p:nvGraphicFramePr>
        <p:xfrm>
          <a:off x="220014" y="2402169"/>
          <a:ext cx="26777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020"/>
                <a:gridCol w="947134"/>
                <a:gridCol w="868787"/>
                <a:gridCol w="553791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Known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Pv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932609" y="2402169"/>
            <a:ext cx="5821250" cy="1577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V-C, no W as all adjacent nodes are visited or processed already 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348507" y="4250028"/>
            <a:ext cx="6709893" cy="229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Result</a:t>
            </a:r>
          </a:p>
          <a:p>
            <a:pPr algn="ctr"/>
            <a:r>
              <a:rPr lang="en-IN" dirty="0" smtClean="0"/>
              <a:t>             A-&gt;B=800(through A)</a:t>
            </a:r>
          </a:p>
          <a:p>
            <a:pPr algn="ctr"/>
            <a:r>
              <a:rPr lang="en-IN" dirty="0" smtClean="0"/>
              <a:t>A-&gt;C=1210(B)</a:t>
            </a:r>
          </a:p>
          <a:p>
            <a:pPr algn="ctr"/>
            <a:r>
              <a:rPr lang="en-IN" dirty="0" smtClean="0"/>
              <a:t>A-&gt;D=310(A)</a:t>
            </a:r>
          </a:p>
          <a:p>
            <a:pPr algn="ctr"/>
            <a:r>
              <a:rPr lang="en-IN" dirty="0" smtClean="0"/>
              <a:t>A-&gt;E=200(A)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2535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A as source node find the shortest path to reach all other nodes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                                               </a:t>
            </a:r>
            <a:r>
              <a:rPr lang="en-IN" sz="1400" dirty="0" smtClean="0"/>
              <a:t>250</a:t>
            </a:r>
          </a:p>
          <a:p>
            <a:pPr marL="0" indent="0">
              <a:buNone/>
            </a:pPr>
            <a:r>
              <a:rPr lang="en-IN" sz="1400" dirty="0" smtClean="0"/>
              <a:t>                                                                                                                                                             450</a:t>
            </a:r>
            <a:endParaRPr lang="en-IN" sz="1400" dirty="0"/>
          </a:p>
          <a:p>
            <a:pPr marL="0" indent="0">
              <a:buNone/>
            </a:pPr>
            <a:r>
              <a:rPr lang="en-IN" sz="1400" dirty="0" smtClean="0"/>
              <a:t>        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smtClean="0"/>
              <a:t>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smtClean="0"/>
              <a:t>                                                                                                  700                  1730             900    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 smtClean="0"/>
              <a:t>                                                                                                                                                                  500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smtClean="0"/>
              <a:t>                                                                                                                       300                                 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4805362" y="2614613"/>
            <a:ext cx="3810604" cy="2433905"/>
            <a:chOff x="0" y="0"/>
            <a:chExt cx="2581275" cy="1628775"/>
          </a:xfrm>
        </p:grpSpPr>
        <p:sp>
          <p:nvSpPr>
            <p:cNvPr id="5" name="Oval 4"/>
            <p:cNvSpPr/>
            <p:nvPr/>
          </p:nvSpPr>
          <p:spPr>
            <a:xfrm>
              <a:off x="0" y="19050"/>
              <a:ext cx="485775" cy="47625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095500" y="495300"/>
              <a:ext cx="485775" cy="47625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0" y="1152525"/>
              <a:ext cx="485775" cy="47625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038225" y="1085850"/>
              <a:ext cx="485775" cy="47625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962025" y="0"/>
              <a:ext cx="485775" cy="47625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a typeface="Calibri" panose="020F0502020204030204" pitchFamily="34" charset="0"/>
                  <a:cs typeface="Times New Roman" panose="02020603050405020304" pitchFamily="18" charset="0"/>
                </a:rPr>
                <a:t>B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38150" y="171450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9075" y="485775"/>
              <a:ext cx="0" cy="6762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485775" y="1381125"/>
              <a:ext cx="571500" cy="95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228725" y="466725"/>
              <a:ext cx="0" cy="6191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457325" y="285750"/>
              <a:ext cx="638175" cy="381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504950" y="742950"/>
              <a:ext cx="600075" cy="4762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28625" y="419100"/>
              <a:ext cx="647700" cy="781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432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Terminologies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2752"/>
          </a:xfrm>
        </p:spPr>
        <p:txBody>
          <a:bodyPr/>
          <a:lstStyle/>
          <a:p>
            <a:r>
              <a:rPr lang="en-IN" dirty="0" smtClean="0"/>
              <a:t>Directed Graph or Digraph: A graph G(V,E) is a digraph if its edges are directionally oriented.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A digraph may be strongly connected or weakly connected.</a:t>
            </a:r>
          </a:p>
          <a:p>
            <a:r>
              <a:rPr lang="en-US" dirty="0"/>
              <a:t>A directed graph is strongly connected if there is a path between any two pair of vertices. </a:t>
            </a:r>
            <a:endParaRPr lang="en-US" dirty="0" smtClean="0"/>
          </a:p>
          <a:p>
            <a:pPr marL="0" indent="0">
              <a:buNone/>
            </a:pPr>
            <a:r>
              <a:rPr lang="en-IN" sz="1400" dirty="0" smtClean="0"/>
              <a:t>Strongly connected Digraph                                                          Weakly connected Digraph</a:t>
            </a:r>
            <a:endParaRPr lang="en-IN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2629973" y="5147659"/>
            <a:ext cx="1600200" cy="1276350"/>
            <a:chOff x="0" y="0"/>
            <a:chExt cx="1600200" cy="1276350"/>
          </a:xfrm>
        </p:grpSpPr>
        <p:sp>
          <p:nvSpPr>
            <p:cNvPr id="5" name="Oval 4"/>
            <p:cNvSpPr/>
            <p:nvPr/>
          </p:nvSpPr>
          <p:spPr>
            <a:xfrm>
              <a:off x="476250" y="0"/>
              <a:ext cx="485775" cy="47625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0" y="800100"/>
              <a:ext cx="485775" cy="47625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114425" y="771525"/>
              <a:ext cx="485775" cy="47625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23850" y="381000"/>
              <a:ext cx="228600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933450" y="352425"/>
              <a:ext cx="476250" cy="438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57200" y="962025"/>
              <a:ext cx="666750" cy="457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5900" y="2507490"/>
            <a:ext cx="1600200" cy="1276350"/>
            <a:chOff x="0" y="0"/>
            <a:chExt cx="1600200" cy="1276350"/>
          </a:xfrm>
        </p:grpSpPr>
        <p:sp>
          <p:nvSpPr>
            <p:cNvPr id="12" name="Oval 11"/>
            <p:cNvSpPr/>
            <p:nvPr/>
          </p:nvSpPr>
          <p:spPr>
            <a:xfrm>
              <a:off x="476250" y="0"/>
              <a:ext cx="485775" cy="47625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0" y="800100"/>
              <a:ext cx="485775" cy="47625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1114425" y="771525"/>
              <a:ext cx="485775" cy="47625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323850" y="381000"/>
              <a:ext cx="228600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933450" y="352425"/>
              <a:ext cx="476250" cy="438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457200" y="962025"/>
              <a:ext cx="666750" cy="457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7098942" y="4890484"/>
            <a:ext cx="1600200" cy="1276350"/>
            <a:chOff x="0" y="0"/>
            <a:chExt cx="1600200" cy="1276350"/>
          </a:xfrm>
        </p:grpSpPr>
        <p:sp>
          <p:nvSpPr>
            <p:cNvPr id="19" name="Oval 18"/>
            <p:cNvSpPr/>
            <p:nvPr/>
          </p:nvSpPr>
          <p:spPr>
            <a:xfrm>
              <a:off x="476250" y="0"/>
              <a:ext cx="485775" cy="47625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0" y="800100"/>
              <a:ext cx="485775" cy="47625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1114425" y="771525"/>
              <a:ext cx="485775" cy="47625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323850" y="381000"/>
              <a:ext cx="228600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962025" y="323850"/>
              <a:ext cx="400050" cy="438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57200" y="962025"/>
              <a:ext cx="666750" cy="457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1220138" y="6402393"/>
            <a:ext cx="91988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Note: The </a:t>
            </a:r>
            <a:r>
              <a:rPr lang="en-US" dirty="0"/>
              <a:t>nodes in a strongly connected digraph </a:t>
            </a:r>
            <a:r>
              <a:rPr lang="en-US" dirty="0" smtClean="0"/>
              <a:t>will have an </a:t>
            </a:r>
            <a:r>
              <a:rPr lang="en-US" dirty="0" err="1" smtClean="0"/>
              <a:t>indegree</a:t>
            </a:r>
            <a:r>
              <a:rPr lang="en-US" dirty="0" smtClean="0"/>
              <a:t> </a:t>
            </a:r>
            <a:r>
              <a:rPr lang="en-US" dirty="0"/>
              <a:t>of at least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153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425"/>
            <a:ext cx="10515600" cy="7070502"/>
          </a:xfrm>
        </p:spPr>
        <p:txBody>
          <a:bodyPr>
            <a:normAutofit/>
          </a:bodyPr>
          <a:lstStyle/>
          <a:p>
            <a:r>
              <a:rPr lang="en-IN" dirty="0" smtClean="0"/>
              <a:t>Undirected Graph: </a:t>
            </a:r>
            <a:r>
              <a:rPr lang="en-IN" dirty="0"/>
              <a:t>A graph G(V,E) is </a:t>
            </a:r>
            <a:r>
              <a:rPr lang="en-IN" dirty="0" smtClean="0"/>
              <a:t>said to be undirected </a:t>
            </a:r>
            <a:r>
              <a:rPr lang="en-IN" dirty="0"/>
              <a:t>if its edges are </a:t>
            </a:r>
            <a:r>
              <a:rPr lang="en-IN" dirty="0" smtClean="0"/>
              <a:t>not directionally </a:t>
            </a:r>
            <a:r>
              <a:rPr lang="en-IN" dirty="0"/>
              <a:t>oriented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Weighted edged graph/Network: A graph G(V,E) is said to be a weighted edged graph if its edges are associated with some values or weights.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                        </a:t>
            </a:r>
            <a:r>
              <a:rPr lang="en-IN" sz="1400" dirty="0" smtClean="0"/>
              <a:t>10               20</a:t>
            </a:r>
          </a:p>
          <a:p>
            <a:pPr marL="0" indent="0">
              <a:buNone/>
            </a:pPr>
            <a:r>
              <a:rPr lang="en-IN" sz="1400" dirty="0" smtClean="0"/>
              <a:t>                                                                                                      15</a:t>
            </a:r>
          </a:p>
          <a:p>
            <a:pPr marL="0" indent="0">
              <a:buNone/>
            </a:pPr>
            <a:endParaRPr lang="en-IN" sz="1400" dirty="0"/>
          </a:p>
          <a:p>
            <a:r>
              <a:rPr lang="en-IN" dirty="0" smtClean="0"/>
              <a:t>Complete graph: A graph G(V,E) is said to be complete if there exists an edge between every vertices. A complete graph with n vertices will have (n(n-1))/2 edges.</a:t>
            </a:r>
          </a:p>
          <a:p>
            <a:pPr marL="0" indent="0">
              <a:buNone/>
            </a:pPr>
            <a:r>
              <a:rPr lang="en-IN" sz="1400" dirty="0" smtClean="0">
                <a:solidFill>
                  <a:srgbClr val="0070C0"/>
                </a:solidFill>
              </a:rPr>
              <a:t>Note: A strongly connected digraph is a complete digraph</a:t>
            </a:r>
            <a:endParaRPr lang="en-IN" sz="1400" dirty="0">
              <a:solidFill>
                <a:srgbClr val="0070C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515588" y="907558"/>
            <a:ext cx="1730666" cy="1165941"/>
            <a:chOff x="0" y="0"/>
            <a:chExt cx="1666875" cy="1771650"/>
          </a:xfrm>
        </p:grpSpPr>
        <p:sp>
          <p:nvSpPr>
            <p:cNvPr id="5" name="Oval 4"/>
            <p:cNvSpPr/>
            <p:nvPr/>
          </p:nvSpPr>
          <p:spPr>
            <a:xfrm>
              <a:off x="114300" y="38100"/>
              <a:ext cx="523875" cy="5810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V1        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143000" y="1190625"/>
              <a:ext cx="523875" cy="5810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V4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0" y="1190625"/>
              <a:ext cx="523875" cy="5810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V3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143000" y="0"/>
              <a:ext cx="523875" cy="5810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V2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47700" y="314325"/>
              <a:ext cx="514350" cy="95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323850" y="609600"/>
              <a:ext cx="0" cy="609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3400" y="1476375"/>
              <a:ext cx="6191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09700" y="561975"/>
              <a:ext cx="0" cy="6572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269301" y="3026762"/>
            <a:ext cx="1600200" cy="1276350"/>
            <a:chOff x="0" y="0"/>
            <a:chExt cx="1600200" cy="1276350"/>
          </a:xfrm>
        </p:grpSpPr>
        <p:sp>
          <p:nvSpPr>
            <p:cNvPr id="14" name="Oval 13"/>
            <p:cNvSpPr/>
            <p:nvPr/>
          </p:nvSpPr>
          <p:spPr>
            <a:xfrm>
              <a:off x="476250" y="0"/>
              <a:ext cx="485775" cy="47625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0" y="800100"/>
              <a:ext cx="485775" cy="47625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114425" y="771525"/>
              <a:ext cx="485775" cy="47625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323850" y="381000"/>
              <a:ext cx="228600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962025" y="323850"/>
              <a:ext cx="400050" cy="438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457200" y="962025"/>
              <a:ext cx="666750" cy="457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246253" y="5291138"/>
            <a:ext cx="2261061" cy="1452562"/>
            <a:chOff x="0" y="0"/>
            <a:chExt cx="2533650" cy="1771650"/>
          </a:xfrm>
        </p:grpSpPr>
        <p:sp>
          <p:nvSpPr>
            <p:cNvPr id="37" name="Oval 36"/>
            <p:cNvSpPr/>
            <p:nvPr/>
          </p:nvSpPr>
          <p:spPr>
            <a:xfrm>
              <a:off x="1000125" y="38100"/>
              <a:ext cx="523875" cy="5810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80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V1 </a:t>
              </a:r>
              <a:r>
                <a:rPr lang="en-IN" sz="110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       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2009775" y="1190625"/>
              <a:ext cx="523875" cy="5810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80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V4</a:t>
              </a:r>
              <a:endParaRPr lang="en-IN" sz="8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866775" y="1190625"/>
              <a:ext cx="523875" cy="5810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80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V3</a:t>
              </a:r>
              <a:endParaRPr lang="en-IN" sz="8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2009775" y="0"/>
              <a:ext cx="523875" cy="5810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80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V2</a:t>
              </a:r>
              <a:endParaRPr lang="en-IN" sz="8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1514475" y="314325"/>
              <a:ext cx="514350" cy="95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1190625" y="609600"/>
              <a:ext cx="0" cy="609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400175" y="1476375"/>
              <a:ext cx="6191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276475" y="561975"/>
              <a:ext cx="0" cy="6572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0" y="600075"/>
              <a:ext cx="504825" cy="54292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80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V5</a:t>
              </a:r>
              <a:endParaRPr lang="en-IN" sz="8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 flipV="1">
              <a:off x="428625" y="419100"/>
              <a:ext cx="590550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47675" y="1076325"/>
              <a:ext cx="419100" cy="304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466850" y="523875"/>
              <a:ext cx="609600" cy="7429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1333500" y="542925"/>
              <a:ext cx="771525" cy="7429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514350" y="533400"/>
              <a:ext cx="1609725" cy="3143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33400" y="866775"/>
              <a:ext cx="1552575" cy="4191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760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0456"/>
            <a:ext cx="10515600" cy="5906507"/>
          </a:xfrm>
        </p:spPr>
        <p:txBody>
          <a:bodyPr/>
          <a:lstStyle/>
          <a:p>
            <a:r>
              <a:rPr lang="en-IN" dirty="0" smtClean="0"/>
              <a:t>Cycle: A cycle in a </a:t>
            </a:r>
            <a:r>
              <a:rPr lang="en-IN" dirty="0" smtClean="0">
                <a:solidFill>
                  <a:schemeClr val="accent1"/>
                </a:solidFill>
              </a:rPr>
              <a:t>digraph</a:t>
            </a:r>
            <a:r>
              <a:rPr lang="en-IN" dirty="0" smtClean="0"/>
              <a:t> is a path of length at least 1 with starting and ending nodes are the same.</a:t>
            </a:r>
            <a:endParaRPr lang="en-IN" dirty="0"/>
          </a:p>
          <a:p>
            <a:pPr marL="0" indent="0">
              <a:buNone/>
            </a:pPr>
            <a:r>
              <a:rPr lang="en-IN" sz="1800" dirty="0" smtClean="0">
                <a:solidFill>
                  <a:srgbClr val="0070C0"/>
                </a:solidFill>
              </a:rPr>
              <a:t>                             Length of the cycle:3</a:t>
            </a:r>
          </a:p>
          <a:p>
            <a:pPr marL="0" indent="0">
              <a:buNone/>
            </a:pPr>
            <a:endParaRPr lang="en-IN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sz="1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rgbClr val="0070C0"/>
              </a:solidFill>
            </a:endParaRPr>
          </a:p>
          <a:p>
            <a:r>
              <a:rPr lang="en-IN" dirty="0" smtClean="0"/>
              <a:t>Acyclic Graph/DAG: A digraph with no cycles.</a:t>
            </a:r>
          </a:p>
          <a:p>
            <a:pPr lvl="1"/>
            <a:r>
              <a:rPr lang="en-IN" dirty="0" smtClean="0"/>
              <a:t>DAG-Directed Acyclic Graph</a:t>
            </a:r>
          </a:p>
          <a:p>
            <a:pPr lvl="1"/>
            <a:r>
              <a:rPr lang="en-IN" dirty="0" smtClean="0"/>
              <a:t>Tree- an acyclic graph</a:t>
            </a:r>
          </a:p>
          <a:p>
            <a:pPr marL="457200" lvl="1" indent="0">
              <a:buNone/>
            </a:pP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4188317" y="1348391"/>
            <a:ext cx="1600200" cy="1276350"/>
            <a:chOff x="0" y="0"/>
            <a:chExt cx="1600200" cy="1276350"/>
          </a:xfrm>
        </p:grpSpPr>
        <p:sp>
          <p:nvSpPr>
            <p:cNvPr id="5" name="Oval 4"/>
            <p:cNvSpPr/>
            <p:nvPr/>
          </p:nvSpPr>
          <p:spPr>
            <a:xfrm>
              <a:off x="476250" y="0"/>
              <a:ext cx="485775" cy="47625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0" y="800100"/>
              <a:ext cx="485775" cy="47625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114425" y="771525"/>
              <a:ext cx="485775" cy="47625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23850" y="381000"/>
              <a:ext cx="228600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933450" y="352425"/>
              <a:ext cx="476250" cy="438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57200" y="962025"/>
              <a:ext cx="666750" cy="457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96000" y="3371716"/>
            <a:ext cx="1600200" cy="1276350"/>
            <a:chOff x="0" y="0"/>
            <a:chExt cx="1600200" cy="1276350"/>
          </a:xfrm>
        </p:grpSpPr>
        <p:sp>
          <p:nvSpPr>
            <p:cNvPr id="12" name="Oval 11"/>
            <p:cNvSpPr/>
            <p:nvPr/>
          </p:nvSpPr>
          <p:spPr>
            <a:xfrm>
              <a:off x="476250" y="0"/>
              <a:ext cx="485775" cy="47625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0" y="800100"/>
              <a:ext cx="485775" cy="47625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1114425" y="771525"/>
              <a:ext cx="485775" cy="47625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323850" y="381000"/>
              <a:ext cx="228600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962025" y="323850"/>
              <a:ext cx="400050" cy="438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457200" y="962025"/>
              <a:ext cx="666750" cy="457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978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152"/>
            <a:ext cx="11732654" cy="6767847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Degree of a vertex: no. of incoming edges + no. of outgoing edges of a vertex.</a:t>
            </a:r>
          </a:p>
          <a:p>
            <a:r>
              <a:rPr lang="en-IN" dirty="0" err="1" smtClean="0"/>
              <a:t>Indegree</a:t>
            </a:r>
            <a:r>
              <a:rPr lang="en-IN" dirty="0" smtClean="0"/>
              <a:t> of a vertex: no. of edges entering a vertex.</a:t>
            </a:r>
          </a:p>
          <a:p>
            <a:r>
              <a:rPr lang="en-IN" dirty="0" err="1" smtClean="0"/>
              <a:t>Outdegree</a:t>
            </a:r>
            <a:r>
              <a:rPr lang="en-IN" dirty="0" smtClean="0"/>
              <a:t> of a vertex: no. of edges leaving a vertex.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Note: </a:t>
            </a:r>
          </a:p>
          <a:p>
            <a:pPr lvl="1"/>
            <a:r>
              <a:rPr lang="en-IN" dirty="0" smtClean="0"/>
              <a:t>A node whose </a:t>
            </a:r>
            <a:r>
              <a:rPr lang="en-IN" dirty="0" err="1" smtClean="0"/>
              <a:t>indegree</a:t>
            </a:r>
            <a:r>
              <a:rPr lang="en-IN" dirty="0" smtClean="0"/>
              <a:t> is 0- source node (V1)</a:t>
            </a:r>
          </a:p>
          <a:p>
            <a:pPr lvl="1"/>
            <a:r>
              <a:rPr lang="en-IN" dirty="0"/>
              <a:t>A node whose </a:t>
            </a:r>
            <a:r>
              <a:rPr lang="en-IN" dirty="0" err="1" smtClean="0"/>
              <a:t>outdegree</a:t>
            </a:r>
            <a:r>
              <a:rPr lang="en-IN" dirty="0" smtClean="0"/>
              <a:t> </a:t>
            </a:r>
            <a:r>
              <a:rPr lang="en-IN" dirty="0"/>
              <a:t>is 0- </a:t>
            </a:r>
            <a:r>
              <a:rPr lang="en-IN" dirty="0" smtClean="0"/>
              <a:t>sink node (V5)</a:t>
            </a:r>
            <a:endParaRPr lang="en-IN" dirty="0"/>
          </a:p>
          <a:p>
            <a:pPr lvl="1"/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8267834" y="649981"/>
            <a:ext cx="2533650" cy="1771650"/>
            <a:chOff x="0" y="0"/>
            <a:chExt cx="2533650" cy="1771650"/>
          </a:xfrm>
        </p:grpSpPr>
        <p:sp>
          <p:nvSpPr>
            <p:cNvPr id="5" name="Oval 4"/>
            <p:cNvSpPr/>
            <p:nvPr/>
          </p:nvSpPr>
          <p:spPr>
            <a:xfrm>
              <a:off x="1000125" y="38100"/>
              <a:ext cx="523875" cy="5810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V1        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009775" y="1190625"/>
              <a:ext cx="523875" cy="5810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V4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866775" y="1190625"/>
              <a:ext cx="523875" cy="5810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V3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009775" y="0"/>
              <a:ext cx="523875" cy="5810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V2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514475" y="314325"/>
              <a:ext cx="514350" cy="952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190625" y="609600"/>
              <a:ext cx="0" cy="60960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400175" y="1476375"/>
              <a:ext cx="61912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276475" y="561975"/>
              <a:ext cx="0" cy="65722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0" y="600075"/>
              <a:ext cx="504825" cy="54292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V5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428625" y="419100"/>
              <a:ext cx="590550" cy="22860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47675" y="1076325"/>
              <a:ext cx="419100" cy="30480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466850" y="523875"/>
              <a:ext cx="609600" cy="74295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1333500" y="542925"/>
              <a:ext cx="771525" cy="74295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14350" y="533400"/>
              <a:ext cx="1609725" cy="314325"/>
            </a:xfrm>
            <a:prstGeom prst="line">
              <a:avLst/>
            </a:prstGeom>
            <a:ln>
              <a:head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3400" y="866775"/>
              <a:ext cx="1552575" cy="419100"/>
            </a:xfrm>
            <a:prstGeom prst="line">
              <a:avLst/>
            </a:prstGeom>
            <a:ln>
              <a:head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224458"/>
              </p:ext>
            </p:extLst>
          </p:nvPr>
        </p:nvGraphicFramePr>
        <p:xfrm>
          <a:off x="120784" y="1997970"/>
          <a:ext cx="8128000" cy="3333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555647">
                <a:tc>
                  <a:txBody>
                    <a:bodyPr/>
                    <a:lstStyle/>
                    <a:p>
                      <a:r>
                        <a:rPr lang="en-IN" dirty="0" smtClean="0"/>
                        <a:t>Vertex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Indegree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Outdegree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Degree</a:t>
                      </a:r>
                      <a:endParaRPr lang="en-IN" dirty="0"/>
                    </a:p>
                  </a:txBody>
                  <a:tcPr/>
                </a:tc>
              </a:tr>
              <a:tr h="555647">
                <a:tc>
                  <a:txBody>
                    <a:bodyPr/>
                    <a:lstStyle/>
                    <a:p>
                      <a:r>
                        <a:rPr lang="en-IN" dirty="0" smtClean="0"/>
                        <a:t>V1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555647">
                <a:tc>
                  <a:txBody>
                    <a:bodyPr/>
                    <a:lstStyle/>
                    <a:p>
                      <a:r>
                        <a:rPr lang="en-IN" dirty="0" smtClean="0"/>
                        <a:t>V2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</a:p>
                  </a:txBody>
                  <a:tcPr/>
                </a:tc>
              </a:tr>
              <a:tr h="555647">
                <a:tc>
                  <a:txBody>
                    <a:bodyPr/>
                    <a:lstStyle/>
                    <a:p>
                      <a:r>
                        <a:rPr lang="en-IN" dirty="0" smtClean="0"/>
                        <a:t>V3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555647">
                <a:tc>
                  <a:txBody>
                    <a:bodyPr/>
                    <a:lstStyle/>
                    <a:p>
                      <a:r>
                        <a:rPr lang="en-IN" dirty="0" smtClean="0"/>
                        <a:t>V4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555647">
                <a:tc>
                  <a:txBody>
                    <a:bodyPr/>
                    <a:lstStyle/>
                    <a:p>
                      <a:r>
                        <a:rPr lang="en-IN" dirty="0" smtClean="0"/>
                        <a:t>V5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678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486"/>
            <a:ext cx="10515600" cy="38185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Graph representation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94151"/>
            <a:ext cx="11353800" cy="5582812"/>
          </a:xfrm>
        </p:spPr>
        <p:txBody>
          <a:bodyPr/>
          <a:lstStyle/>
          <a:p>
            <a:r>
              <a:rPr lang="en-IN" dirty="0" smtClean="0"/>
              <a:t>Adjacency matrix</a:t>
            </a:r>
          </a:p>
          <a:p>
            <a:pPr lvl="1"/>
            <a:r>
              <a:rPr lang="en-IN" dirty="0" smtClean="0"/>
              <a:t>Simple but takes a time complexity of O(n</a:t>
            </a:r>
            <a:r>
              <a:rPr lang="en-IN" baseline="30000" dirty="0" smtClean="0"/>
              <a:t>2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dirty="0" smtClean="0"/>
              <a:t>Adjacency list</a:t>
            </a:r>
          </a:p>
          <a:p>
            <a:pPr lvl="1"/>
            <a:r>
              <a:rPr lang="en-IN" dirty="0" smtClean="0"/>
              <a:t>Uses pointers therefore requires extra memory space</a:t>
            </a:r>
          </a:p>
          <a:p>
            <a:pPr marL="457200" lvl="1" indent="0">
              <a:buNone/>
            </a:pPr>
            <a:endParaRPr lang="en-IN" sz="1800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IN" sz="1800" dirty="0" smtClean="0">
                <a:solidFill>
                  <a:srgbClr val="0070C0"/>
                </a:solidFill>
              </a:rPr>
              <a:t>             Adjacency matrix                                                                       </a:t>
            </a:r>
            <a:r>
              <a:rPr lang="en-IN" sz="1800" dirty="0">
                <a:solidFill>
                  <a:srgbClr val="0070C0"/>
                </a:solidFill>
              </a:rPr>
              <a:t>Adjacency </a:t>
            </a:r>
            <a:r>
              <a:rPr lang="en-IN" sz="1800" dirty="0" smtClean="0">
                <a:solidFill>
                  <a:srgbClr val="0070C0"/>
                </a:solidFill>
              </a:rPr>
              <a:t>list</a:t>
            </a:r>
            <a:endParaRPr lang="en-IN" sz="18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IN" sz="1800" dirty="0">
              <a:solidFill>
                <a:srgbClr val="0070C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100409" y="556051"/>
            <a:ext cx="2533650" cy="1771650"/>
            <a:chOff x="0" y="0"/>
            <a:chExt cx="2533650" cy="1771650"/>
          </a:xfrm>
        </p:grpSpPr>
        <p:sp>
          <p:nvSpPr>
            <p:cNvPr id="5" name="Oval 4"/>
            <p:cNvSpPr/>
            <p:nvPr/>
          </p:nvSpPr>
          <p:spPr>
            <a:xfrm>
              <a:off x="1000125" y="38100"/>
              <a:ext cx="523875" cy="5810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V1        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009775" y="1190625"/>
              <a:ext cx="523875" cy="5810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V4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866775" y="1190625"/>
              <a:ext cx="523875" cy="5810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V3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009775" y="0"/>
              <a:ext cx="523875" cy="5810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V2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514475" y="314325"/>
              <a:ext cx="514350" cy="952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190625" y="609600"/>
              <a:ext cx="0" cy="60960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400175" y="1476375"/>
              <a:ext cx="61912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276475" y="561975"/>
              <a:ext cx="0" cy="65722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0" y="600075"/>
              <a:ext cx="504825" cy="54292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V5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428625" y="419100"/>
              <a:ext cx="590550" cy="22860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47675" y="1076325"/>
              <a:ext cx="419100" cy="30480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466850" y="523875"/>
              <a:ext cx="609600" cy="74295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1333500" y="542925"/>
              <a:ext cx="771525" cy="74295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14350" y="533400"/>
              <a:ext cx="1609725" cy="314325"/>
            </a:xfrm>
            <a:prstGeom prst="line">
              <a:avLst/>
            </a:prstGeom>
            <a:ln>
              <a:head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3400" y="866775"/>
              <a:ext cx="1552575" cy="419100"/>
            </a:xfrm>
            <a:prstGeom prst="line">
              <a:avLst/>
            </a:prstGeom>
            <a:ln>
              <a:head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100706"/>
              </p:ext>
            </p:extLst>
          </p:nvPr>
        </p:nvGraphicFramePr>
        <p:xfrm>
          <a:off x="224819" y="2984225"/>
          <a:ext cx="33426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105"/>
                <a:gridCol w="557105"/>
                <a:gridCol w="557105"/>
                <a:gridCol w="557105"/>
                <a:gridCol w="557105"/>
                <a:gridCol w="55710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V1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V2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V3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V4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V5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75656"/>
              </p:ext>
            </p:extLst>
          </p:nvPr>
        </p:nvGraphicFramePr>
        <p:xfrm>
          <a:off x="4060962" y="2984223"/>
          <a:ext cx="1000436" cy="268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218"/>
                <a:gridCol w="500218"/>
              </a:tblGrid>
              <a:tr h="536496">
                <a:tc>
                  <a:txBody>
                    <a:bodyPr/>
                    <a:lstStyle/>
                    <a:p>
                      <a:r>
                        <a:rPr lang="en-IN" dirty="0" smtClean="0"/>
                        <a:t>V1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36496">
                <a:tc>
                  <a:txBody>
                    <a:bodyPr/>
                    <a:lstStyle/>
                    <a:p>
                      <a:r>
                        <a:rPr lang="en-IN" dirty="0" smtClean="0"/>
                        <a:t>V2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36496">
                <a:tc>
                  <a:txBody>
                    <a:bodyPr/>
                    <a:lstStyle/>
                    <a:p>
                      <a:r>
                        <a:rPr lang="en-IN" dirty="0" smtClean="0"/>
                        <a:t>V3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36496">
                <a:tc>
                  <a:txBody>
                    <a:bodyPr/>
                    <a:lstStyle/>
                    <a:p>
                      <a:r>
                        <a:rPr lang="en-IN" dirty="0" smtClean="0"/>
                        <a:t>V4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36496">
                <a:tc>
                  <a:txBody>
                    <a:bodyPr/>
                    <a:lstStyle/>
                    <a:p>
                      <a:r>
                        <a:rPr lang="en-IN" dirty="0" smtClean="0"/>
                        <a:t>V5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5455098" y="2984225"/>
            <a:ext cx="798490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V2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7730544" y="2984225"/>
            <a:ext cx="798490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V4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6558388" y="2984225"/>
            <a:ext cx="798490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V3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8891789" y="2967672"/>
            <a:ext cx="798490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V5</a:t>
            </a:r>
            <a:endParaRPr lang="en-IN" dirty="0"/>
          </a:p>
        </p:txBody>
      </p:sp>
      <p:cxnSp>
        <p:nvCxnSpPr>
          <p:cNvPr id="27" name="Straight Arrow Connector 26"/>
          <p:cNvCxnSpPr>
            <a:endCxn id="22" idx="1"/>
          </p:cNvCxnSpPr>
          <p:nvPr/>
        </p:nvCxnSpPr>
        <p:spPr>
          <a:xfrm>
            <a:off x="5061398" y="3177408"/>
            <a:ext cx="39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260028" y="3177408"/>
            <a:ext cx="39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336844" y="3160855"/>
            <a:ext cx="39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467860" y="3177408"/>
            <a:ext cx="39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491059" y="2967672"/>
            <a:ext cx="9525" cy="386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500584" y="2984225"/>
            <a:ext cx="187974" cy="369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797622" y="3547221"/>
            <a:ext cx="798490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V5</a:t>
            </a:r>
            <a:endParaRPr lang="en-IN" dirty="0"/>
          </a:p>
        </p:txBody>
      </p:sp>
      <p:sp>
        <p:nvSpPr>
          <p:cNvPr id="36" name="Rectangle 35"/>
          <p:cNvSpPr/>
          <p:nvPr/>
        </p:nvSpPr>
        <p:spPr>
          <a:xfrm>
            <a:off x="6558388" y="3547221"/>
            <a:ext cx="798490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V4</a:t>
            </a:r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5458139" y="3559791"/>
            <a:ext cx="798490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V3</a:t>
            </a:r>
            <a:endParaRPr lang="en-IN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8352821" y="3559791"/>
            <a:ext cx="0" cy="386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352821" y="3547221"/>
            <a:ext cx="252413" cy="398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558388" y="4089361"/>
            <a:ext cx="798490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V5</a:t>
            </a:r>
            <a:endParaRPr lang="en-IN" dirty="0"/>
          </a:p>
        </p:txBody>
      </p:sp>
      <p:sp>
        <p:nvSpPr>
          <p:cNvPr id="43" name="Rectangle 42"/>
          <p:cNvSpPr/>
          <p:nvPr/>
        </p:nvSpPr>
        <p:spPr>
          <a:xfrm>
            <a:off x="5461538" y="4120641"/>
            <a:ext cx="798490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V4</a:t>
            </a:r>
            <a:endParaRPr lang="en-IN" dirty="0"/>
          </a:p>
        </p:txBody>
      </p:sp>
      <p:sp>
        <p:nvSpPr>
          <p:cNvPr id="44" name="Rectangle 43"/>
          <p:cNvSpPr/>
          <p:nvPr/>
        </p:nvSpPr>
        <p:spPr>
          <a:xfrm>
            <a:off x="5464758" y="4678113"/>
            <a:ext cx="798490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V5</a:t>
            </a:r>
            <a:endParaRPr lang="en-IN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7147775" y="4120641"/>
            <a:ext cx="12879" cy="386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160654" y="4120641"/>
            <a:ext cx="176190" cy="386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988676" y="4678113"/>
            <a:ext cx="12879" cy="386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001555" y="4696207"/>
            <a:ext cx="252033" cy="368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061398" y="3768309"/>
            <a:ext cx="39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217098" y="3768309"/>
            <a:ext cx="39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372709" y="3740404"/>
            <a:ext cx="39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061398" y="4282544"/>
            <a:ext cx="39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240084" y="4268138"/>
            <a:ext cx="39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067838" y="4852597"/>
            <a:ext cx="39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605808" y="5209265"/>
            <a:ext cx="310703" cy="354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014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Graph Traversals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17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89"/>
            <a:ext cx="10515600" cy="6048174"/>
          </a:xfrm>
        </p:spPr>
        <p:txBody>
          <a:bodyPr/>
          <a:lstStyle/>
          <a:p>
            <a:r>
              <a:rPr lang="en-US" dirty="0"/>
              <a:t>Graph traversal means visiting every vertex and edge exactly once in a well-defined order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Graph Traversals</a:t>
            </a:r>
          </a:p>
          <a:p>
            <a:pPr lvl="1"/>
            <a:r>
              <a:rPr lang="en-US" dirty="0" smtClean="0"/>
              <a:t>Depth First Search (DFS)</a:t>
            </a:r>
          </a:p>
          <a:p>
            <a:pPr lvl="1"/>
            <a:r>
              <a:rPr lang="en-US" dirty="0" smtClean="0"/>
              <a:t>Breadth First Search (BFS)</a:t>
            </a:r>
          </a:p>
          <a:p>
            <a:pPr lvl="1"/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664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1533</Words>
  <Application>Microsoft Office PowerPoint</Application>
  <PresentationFormat>Widescreen</PresentationFormat>
  <Paragraphs>420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Graphs</vt:lpstr>
      <vt:lpstr>Definition</vt:lpstr>
      <vt:lpstr>Basic Terminologies</vt:lpstr>
      <vt:lpstr>PowerPoint Presentation</vt:lpstr>
      <vt:lpstr>PowerPoint Presentation</vt:lpstr>
      <vt:lpstr>PowerPoint Presentation</vt:lpstr>
      <vt:lpstr>Graph representation</vt:lpstr>
      <vt:lpstr>Graph Traversals</vt:lpstr>
      <vt:lpstr>PowerPoint Presentation</vt:lpstr>
      <vt:lpstr>PowerPoint Presentation</vt:lpstr>
      <vt:lpstr>PowerPoint Presentation</vt:lpstr>
      <vt:lpstr>DFS-Pseudo code</vt:lpstr>
      <vt:lpstr>Applications of DFS</vt:lpstr>
      <vt:lpstr>PowerPoint Presentation</vt:lpstr>
      <vt:lpstr>PowerPoint Presentation</vt:lpstr>
      <vt:lpstr>BFS-Pseudo code</vt:lpstr>
      <vt:lpstr>Applications of BFS</vt:lpstr>
      <vt:lpstr>Properties of BFS and DFS</vt:lpstr>
      <vt:lpstr>Shortest path Algorithm- Dijkstra’s Algorithm-Greedy Technique- Single Source Shortest Path (SSSP) algorithm</vt:lpstr>
      <vt:lpstr>PowerPoint Presentation</vt:lpstr>
      <vt:lpstr>PowerPoint Presentation</vt:lpstr>
      <vt:lpstr>Using A as source node find the shortest path to reach all other nodes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Traversals</dc:title>
  <dc:creator>Admin</dc:creator>
  <cp:lastModifiedBy>Admin</cp:lastModifiedBy>
  <cp:revision>51</cp:revision>
  <dcterms:created xsi:type="dcterms:W3CDTF">2020-02-19T05:44:45Z</dcterms:created>
  <dcterms:modified xsi:type="dcterms:W3CDTF">2021-11-22T03:31:55Z</dcterms:modified>
</cp:coreProperties>
</file>