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4D58-4048-468B-8859-D4F621B559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D2E1-6657-4D54-87D2-BDDCD8AB1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0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4D58-4048-468B-8859-D4F621B559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D2E1-6657-4D54-87D2-BDDCD8AB1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0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4D58-4048-468B-8859-D4F621B559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D2E1-6657-4D54-87D2-BDDCD8AB1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85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4D58-4048-468B-8859-D4F621B559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D2E1-6657-4D54-87D2-BDDCD8AB1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4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4D58-4048-468B-8859-D4F621B559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D2E1-6657-4D54-87D2-BDDCD8AB1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4D58-4048-468B-8859-D4F621B559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D2E1-6657-4D54-87D2-BDDCD8AB1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58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4D58-4048-468B-8859-D4F621B559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D2E1-6657-4D54-87D2-BDDCD8AB1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50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4D58-4048-468B-8859-D4F621B559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D2E1-6657-4D54-87D2-BDDCD8AB1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38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4D58-4048-468B-8859-D4F621B559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D2E1-6657-4D54-87D2-BDDCD8AB1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3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4D58-4048-468B-8859-D4F621B559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D2E1-6657-4D54-87D2-BDDCD8AB1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38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4D58-4048-468B-8859-D4F621B559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D2E1-6657-4D54-87D2-BDDCD8AB1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75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4D58-4048-468B-8859-D4F621B559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6D2E1-6657-4D54-87D2-BDDCD8AB1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Minimum Spanning Tree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26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158"/>
            <a:ext cx="10515600" cy="523680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consider </a:t>
            </a:r>
            <a:r>
              <a:rPr lang="en-US" dirty="0" smtClean="0"/>
              <a:t> </a:t>
            </a:r>
            <a:r>
              <a:rPr lang="en-US" dirty="0"/>
              <a:t>finding a </a:t>
            </a:r>
            <a:r>
              <a:rPr lang="en-US" i="1" dirty="0"/>
              <a:t>minimum spanning tree </a:t>
            </a:r>
            <a:r>
              <a:rPr lang="en-US" dirty="0"/>
              <a:t>in an undirected graph.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problem makes sense </a:t>
            </a:r>
            <a:r>
              <a:rPr lang="en-US" dirty="0" smtClean="0"/>
              <a:t>for directed </a:t>
            </a:r>
            <a:r>
              <a:rPr lang="en-US" dirty="0"/>
              <a:t>graphs but appears to be more difficult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Informally, a minimum spanning tree of an </a:t>
            </a:r>
            <a:r>
              <a:rPr lang="en-US" dirty="0" smtClean="0"/>
              <a:t>undirected weighted edged </a:t>
            </a:r>
            <a:r>
              <a:rPr lang="en-US" dirty="0"/>
              <a:t>graph </a:t>
            </a:r>
            <a:r>
              <a:rPr lang="en-US" i="1" dirty="0"/>
              <a:t>G </a:t>
            </a:r>
            <a:r>
              <a:rPr lang="en-US" dirty="0"/>
              <a:t>is a tree formed </a:t>
            </a:r>
            <a:r>
              <a:rPr lang="en-US" dirty="0" smtClean="0"/>
              <a:t>from graph </a:t>
            </a:r>
            <a:r>
              <a:rPr lang="en-US" dirty="0"/>
              <a:t>edges that connects all the vertices of </a:t>
            </a:r>
            <a:r>
              <a:rPr lang="en-US" i="1" dirty="0"/>
              <a:t>G </a:t>
            </a:r>
            <a:r>
              <a:rPr lang="en-US" dirty="0"/>
              <a:t>at lowest total cost.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minimum spanning tree exists if and only if </a:t>
            </a:r>
            <a:r>
              <a:rPr lang="en-US" i="1" dirty="0"/>
              <a:t>G </a:t>
            </a:r>
            <a:r>
              <a:rPr lang="en-US" dirty="0"/>
              <a:t>is connected.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minimum spanning tree is a </a:t>
            </a:r>
            <a:r>
              <a:rPr lang="en-US" i="1" dirty="0"/>
              <a:t>tree </a:t>
            </a:r>
            <a:r>
              <a:rPr lang="en-US" dirty="0"/>
              <a:t>because it is acyclic, it is </a:t>
            </a:r>
            <a:r>
              <a:rPr lang="en-US" i="1" dirty="0" smtClean="0"/>
              <a:t>spanning </a:t>
            </a:r>
            <a:r>
              <a:rPr lang="en-US" dirty="0" smtClean="0"/>
              <a:t>because </a:t>
            </a:r>
            <a:r>
              <a:rPr lang="en-US" dirty="0"/>
              <a:t>it covers </a:t>
            </a:r>
            <a:r>
              <a:rPr lang="en-US" dirty="0" smtClean="0"/>
              <a:t>all the vertices of a graph, </a:t>
            </a:r>
            <a:r>
              <a:rPr lang="en-US" dirty="0"/>
              <a:t>and </a:t>
            </a:r>
            <a:r>
              <a:rPr lang="en-US" i="1" dirty="0" smtClean="0"/>
              <a:t>minimum</a:t>
            </a:r>
            <a:r>
              <a:rPr lang="en-US" dirty="0" smtClean="0"/>
              <a:t> because its total edge cost is minimum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/>
              <a:t>The minimum spanning tree is used to design networks like telecommunication networks, water supply networks, and electrical grids</a:t>
            </a:r>
            <a:r>
              <a:rPr lang="en-US" dirty="0" smtClean="0"/>
              <a:t>. More simply as wiring a house with  minimum wires.</a:t>
            </a:r>
            <a:endParaRPr lang="en-US" i="1" dirty="0" smtClean="0"/>
          </a:p>
          <a:p>
            <a:pPr algn="just"/>
            <a:r>
              <a:rPr lang="en-US" dirty="0"/>
              <a:t>A minimum spanning tree has (V – 1) edges where V is the number of vertices in the given graph. </a:t>
            </a:r>
            <a:endParaRPr lang="en-US" i="1" dirty="0" smtClean="0"/>
          </a:p>
          <a:p>
            <a:pPr algn="just"/>
            <a:r>
              <a:rPr lang="en-US" i="1" dirty="0" smtClean="0"/>
              <a:t>Algorithms (Both are an example of Greedy Technique)</a:t>
            </a:r>
          </a:p>
          <a:p>
            <a:pPr lvl="1" algn="just"/>
            <a:r>
              <a:rPr lang="en-US" i="1" dirty="0" smtClean="0"/>
              <a:t>Prim’s</a:t>
            </a:r>
          </a:p>
          <a:p>
            <a:pPr lvl="1" algn="just"/>
            <a:r>
              <a:rPr lang="en-US" i="1" dirty="0" err="1" smtClean="0"/>
              <a:t>Kruskal’s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72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 can see that Prim's algorithm is essentially identical to Dijkstra's algorithm for shortest paths. As before, for each vertex we </a:t>
            </a:r>
            <a:r>
              <a:rPr lang="en-US" dirty="0" smtClean="0"/>
              <a:t>keep values </a:t>
            </a:r>
            <a:r>
              <a:rPr lang="en-US" i="1" dirty="0"/>
              <a:t>dv </a:t>
            </a:r>
            <a:r>
              <a:rPr lang="en-US" dirty="0"/>
              <a:t>and </a:t>
            </a:r>
            <a:r>
              <a:rPr lang="en-US" i="1" dirty="0" err="1"/>
              <a:t>pv</a:t>
            </a:r>
            <a:r>
              <a:rPr lang="en-US" i="1" dirty="0"/>
              <a:t> </a:t>
            </a:r>
            <a:r>
              <a:rPr lang="en-US" dirty="0"/>
              <a:t>and an indication of whether it is known or unknown. </a:t>
            </a:r>
            <a:r>
              <a:rPr lang="en-US" i="1" dirty="0"/>
              <a:t>dv </a:t>
            </a:r>
            <a:r>
              <a:rPr lang="en-US" dirty="0"/>
              <a:t>is the weight of the shortest arc connecting </a:t>
            </a:r>
            <a:r>
              <a:rPr lang="en-US" i="1" dirty="0"/>
              <a:t>v </a:t>
            </a:r>
            <a:r>
              <a:rPr lang="en-US" dirty="0"/>
              <a:t>to a </a:t>
            </a:r>
            <a:r>
              <a:rPr lang="en-US" dirty="0" smtClean="0"/>
              <a:t>known vertex</a:t>
            </a:r>
            <a:r>
              <a:rPr lang="en-US" dirty="0"/>
              <a:t>, and </a:t>
            </a:r>
            <a:r>
              <a:rPr lang="en-US" i="1" dirty="0" err="1"/>
              <a:t>pv</a:t>
            </a:r>
            <a:r>
              <a:rPr lang="en-US" dirty="0"/>
              <a:t>, as before, is the last vertex to cause a change in </a:t>
            </a:r>
            <a:r>
              <a:rPr lang="en-US" i="1" dirty="0"/>
              <a:t>dv</a:t>
            </a:r>
            <a:r>
              <a:rPr lang="en-US" dirty="0"/>
              <a:t>. The rest of the algorithm is exactly the same, with the </a:t>
            </a:r>
            <a:r>
              <a:rPr lang="en-US" dirty="0" smtClean="0"/>
              <a:t>exception that </a:t>
            </a:r>
            <a:r>
              <a:rPr lang="en-US" dirty="0"/>
              <a:t>since the definition of </a:t>
            </a:r>
            <a:r>
              <a:rPr lang="en-US" i="1" dirty="0"/>
              <a:t>dv </a:t>
            </a:r>
            <a:r>
              <a:rPr lang="en-US" dirty="0"/>
              <a:t>is different, so is the update rule. For this problem, the update rule is even simpler than before: After </a:t>
            </a:r>
            <a:r>
              <a:rPr lang="en-US" dirty="0" smtClean="0"/>
              <a:t>a vertex </a:t>
            </a:r>
            <a:r>
              <a:rPr lang="en-US" i="1" dirty="0"/>
              <a:t>v </a:t>
            </a:r>
            <a:r>
              <a:rPr lang="en-US" dirty="0"/>
              <a:t>is selected, for each unknown </a:t>
            </a:r>
            <a:r>
              <a:rPr lang="en-US" i="1" dirty="0"/>
              <a:t>w </a:t>
            </a:r>
            <a:r>
              <a:rPr lang="en-US" dirty="0"/>
              <a:t>adjacent to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 smtClean="0"/>
              <a:t>dv</a:t>
            </a:r>
            <a:r>
              <a:rPr lang="en-US" dirty="0" smtClean="0"/>
              <a:t>= </a:t>
            </a:r>
            <a:r>
              <a:rPr lang="en-US" dirty="0"/>
              <a:t>min(</a:t>
            </a:r>
            <a:r>
              <a:rPr lang="en-US" i="1" dirty="0" err="1"/>
              <a:t>dw</a:t>
            </a:r>
            <a:r>
              <a:rPr lang="en-US" dirty="0"/>
              <a:t>, </a:t>
            </a:r>
            <a:r>
              <a:rPr lang="en-US" i="1" dirty="0" err="1" smtClean="0"/>
              <a:t>Cv,w</a:t>
            </a:r>
            <a:r>
              <a:rPr lang="en-US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03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                      </a:t>
            </a:r>
            <a:r>
              <a:rPr lang="en-IN" sz="1400" dirty="0" smtClean="0"/>
              <a:t>1</a:t>
            </a:r>
            <a:endParaRPr lang="en-IN" sz="1400" dirty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                                                                                                                                         3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                                                                                                2       6             1     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                                                                                                                                        2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                                                                                                       1                                    </a:t>
            </a:r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4805362" y="2034862"/>
            <a:ext cx="2581275" cy="2472743"/>
            <a:chOff x="0" y="0"/>
            <a:chExt cx="2581275" cy="1628775"/>
          </a:xfrm>
        </p:grpSpPr>
        <p:sp>
          <p:nvSpPr>
            <p:cNvPr id="20" name="Oval 19"/>
            <p:cNvSpPr/>
            <p:nvPr/>
          </p:nvSpPr>
          <p:spPr>
            <a:xfrm>
              <a:off x="0" y="1905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095500" y="49530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0" y="1152525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1038225" y="108585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962025" y="0"/>
              <a:ext cx="485775" cy="476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38150" y="171450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19075" y="485775"/>
              <a:ext cx="0" cy="6762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485775" y="1381125"/>
              <a:ext cx="571500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28725" y="466725"/>
              <a:ext cx="0" cy="619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457325" y="285750"/>
              <a:ext cx="638175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504950" y="742950"/>
              <a:ext cx="600075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28625" y="419100"/>
              <a:ext cx="647700" cy="781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11270"/>
              </p:ext>
            </p:extLst>
          </p:nvPr>
        </p:nvGraphicFramePr>
        <p:xfrm>
          <a:off x="664368" y="4406381"/>
          <a:ext cx="27742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51"/>
                <a:gridCol w="850749"/>
                <a:gridCol w="592428"/>
                <a:gridCol w="87576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∞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∞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∞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∞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4310"/>
              </p:ext>
            </p:extLst>
          </p:nvPr>
        </p:nvGraphicFramePr>
        <p:xfrm>
          <a:off x="5285581" y="4434183"/>
          <a:ext cx="32496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66"/>
                <a:gridCol w="875764"/>
                <a:gridCol w="672033"/>
                <a:gridCol w="116844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             </a:t>
                      </a:r>
                      <a:r>
                        <a:rPr lang="en-IN" baseline="0" dirty="0" smtClean="0"/>
                        <a:t> 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∞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8704452" y="4630130"/>
            <a:ext cx="3129567" cy="158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V-A</a:t>
            </a:r>
          </a:p>
          <a:p>
            <a:pPr algn="ctr"/>
            <a:r>
              <a:rPr lang="en-IN" dirty="0" smtClean="0"/>
              <a:t>W-B,D,E</a:t>
            </a:r>
          </a:p>
          <a:p>
            <a:pPr algn="ctr"/>
            <a:r>
              <a:rPr lang="en-IN" dirty="0" smtClean="0"/>
              <a:t>T(B).</a:t>
            </a:r>
            <a:r>
              <a:rPr lang="en-IN" dirty="0" err="1" smtClean="0"/>
              <a:t>dist</a:t>
            </a:r>
            <a:r>
              <a:rPr lang="en-IN" dirty="0" smtClean="0"/>
              <a:t>=min(∞,1)</a:t>
            </a:r>
          </a:p>
          <a:p>
            <a:pPr algn="ctr"/>
            <a:r>
              <a:rPr lang="en-IN" dirty="0" smtClean="0"/>
              <a:t>T(D).</a:t>
            </a:r>
            <a:r>
              <a:rPr lang="en-IN" dirty="0" err="1" smtClean="0"/>
              <a:t>dist</a:t>
            </a:r>
            <a:r>
              <a:rPr lang="en-IN" dirty="0" smtClean="0"/>
              <a:t>=min(∞,1)</a:t>
            </a:r>
          </a:p>
          <a:p>
            <a:pPr algn="ctr"/>
            <a:r>
              <a:rPr lang="en-IN" dirty="0" smtClean="0"/>
              <a:t>T(E).</a:t>
            </a:r>
            <a:r>
              <a:rPr lang="en-IN" dirty="0" err="1" smtClean="0"/>
              <a:t>dist</a:t>
            </a:r>
            <a:r>
              <a:rPr lang="en-IN" dirty="0" smtClean="0"/>
              <a:t>=min(∞,3)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3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24556"/>
              </p:ext>
            </p:extLst>
          </p:nvPr>
        </p:nvGraphicFramePr>
        <p:xfrm>
          <a:off x="284408" y="151372"/>
          <a:ext cx="26648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15"/>
                <a:gridCol w="960013"/>
                <a:gridCol w="666214"/>
                <a:gridCol w="66621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             </a:t>
                      </a:r>
                      <a:r>
                        <a:rPr lang="en-IN" baseline="0" dirty="0" smtClean="0"/>
                        <a:t> 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06085" y="0"/>
            <a:ext cx="2228045" cy="13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V-B</a:t>
            </a:r>
          </a:p>
          <a:p>
            <a:pPr algn="ctr"/>
            <a:r>
              <a:rPr lang="en-IN" dirty="0" smtClean="0"/>
              <a:t>W-C,D</a:t>
            </a:r>
          </a:p>
          <a:p>
            <a:pPr algn="ctr"/>
            <a:r>
              <a:rPr lang="en-IN" dirty="0" smtClean="0"/>
              <a:t>T(C).</a:t>
            </a:r>
            <a:r>
              <a:rPr lang="en-IN" dirty="0" err="1" smtClean="0"/>
              <a:t>dist</a:t>
            </a:r>
            <a:r>
              <a:rPr lang="en-IN" dirty="0" smtClean="0"/>
              <a:t>=min(∞,2)</a:t>
            </a:r>
          </a:p>
          <a:p>
            <a:pPr algn="ctr"/>
            <a:r>
              <a:rPr lang="en-IN" dirty="0" smtClean="0"/>
              <a:t>T(D).</a:t>
            </a:r>
            <a:r>
              <a:rPr lang="en-IN" dirty="0" err="1" smtClean="0"/>
              <a:t>dist</a:t>
            </a:r>
            <a:r>
              <a:rPr lang="en-IN" dirty="0" smtClean="0"/>
              <a:t>=min(1,6)</a:t>
            </a:r>
          </a:p>
          <a:p>
            <a:pPr algn="ctr"/>
            <a:endParaRPr lang="en-IN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092500"/>
              </p:ext>
            </p:extLst>
          </p:nvPr>
        </p:nvGraphicFramePr>
        <p:xfrm>
          <a:off x="284408" y="2376412"/>
          <a:ext cx="26648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15"/>
                <a:gridCol w="960013"/>
                <a:gridCol w="666214"/>
                <a:gridCol w="66621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             </a:t>
                      </a:r>
                      <a:r>
                        <a:rPr lang="en-IN" baseline="0" dirty="0" smtClean="0"/>
                        <a:t> 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48131" y="2386116"/>
            <a:ext cx="2286000" cy="13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V-D</a:t>
            </a:r>
          </a:p>
          <a:p>
            <a:pPr algn="ctr"/>
            <a:r>
              <a:rPr lang="en-IN" dirty="0" smtClean="0"/>
              <a:t>W-C,E</a:t>
            </a:r>
          </a:p>
          <a:p>
            <a:pPr algn="ctr"/>
            <a:r>
              <a:rPr lang="en-IN" dirty="0" smtClean="0"/>
              <a:t>T(C).</a:t>
            </a:r>
            <a:r>
              <a:rPr lang="en-IN" dirty="0" err="1" smtClean="0"/>
              <a:t>dist</a:t>
            </a:r>
            <a:r>
              <a:rPr lang="en-IN" dirty="0" smtClean="0"/>
              <a:t>=min(2,1)</a:t>
            </a:r>
          </a:p>
          <a:p>
            <a:pPr algn="ctr"/>
            <a:r>
              <a:rPr lang="en-IN" dirty="0" smtClean="0"/>
              <a:t>T(E).</a:t>
            </a:r>
            <a:r>
              <a:rPr lang="en-IN" dirty="0" err="1" smtClean="0"/>
              <a:t>dist</a:t>
            </a:r>
            <a:r>
              <a:rPr lang="en-IN" dirty="0" smtClean="0"/>
              <a:t>=min(3,2)</a:t>
            </a:r>
          </a:p>
          <a:p>
            <a:pPr algn="ctr"/>
            <a:endParaRPr lang="en-IN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955068"/>
              </p:ext>
            </p:extLst>
          </p:nvPr>
        </p:nvGraphicFramePr>
        <p:xfrm>
          <a:off x="284408" y="4632960"/>
          <a:ext cx="26648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15"/>
                <a:gridCol w="960013"/>
                <a:gridCol w="666214"/>
                <a:gridCol w="66621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             </a:t>
                      </a:r>
                      <a:r>
                        <a:rPr lang="en-IN" baseline="0" dirty="0" smtClean="0"/>
                        <a:t> 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62648" y="4632960"/>
            <a:ext cx="3447245" cy="866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V-C</a:t>
            </a:r>
          </a:p>
          <a:p>
            <a:pPr algn="ctr"/>
            <a:r>
              <a:rPr lang="en-IN" dirty="0" smtClean="0"/>
              <a:t> Adjacent nodes are processed</a:t>
            </a:r>
          </a:p>
          <a:p>
            <a:pPr algn="ctr"/>
            <a:endParaRPr lang="en-IN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404428"/>
              </p:ext>
            </p:extLst>
          </p:nvPr>
        </p:nvGraphicFramePr>
        <p:xfrm>
          <a:off x="7082307" y="0"/>
          <a:ext cx="26648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15"/>
                <a:gridCol w="960013"/>
                <a:gridCol w="666214"/>
                <a:gridCol w="66621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Pv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             </a:t>
                      </a:r>
                      <a:r>
                        <a:rPr lang="en-IN" baseline="0" dirty="0" smtClean="0"/>
                        <a:t> 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955369" y="412124"/>
            <a:ext cx="2236631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Adjacent nodes are processed</a:t>
            </a:r>
          </a:p>
          <a:p>
            <a:pPr algn="ctr"/>
            <a:endParaRPr lang="en-IN" dirty="0"/>
          </a:p>
        </p:txBody>
      </p:sp>
      <p:grpSp>
        <p:nvGrpSpPr>
          <p:cNvPr id="30" name="Group 29"/>
          <p:cNvGrpSpPr/>
          <p:nvPr/>
        </p:nvGrpSpPr>
        <p:grpSpPr>
          <a:xfrm>
            <a:off x="8124960" y="2816180"/>
            <a:ext cx="3032437" cy="2249939"/>
            <a:chOff x="8124960" y="2816180"/>
            <a:chExt cx="3032437" cy="2249939"/>
          </a:xfrm>
        </p:grpSpPr>
        <p:sp>
          <p:nvSpPr>
            <p:cNvPr id="15" name="Oval 14"/>
            <p:cNvSpPr/>
            <p:nvPr/>
          </p:nvSpPr>
          <p:spPr>
            <a:xfrm>
              <a:off x="8153315" y="2871989"/>
              <a:ext cx="579549" cy="721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B</a:t>
              </a:r>
              <a:endParaRPr lang="en-IN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0577848" y="3461028"/>
              <a:ext cx="579549" cy="721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E</a:t>
              </a:r>
              <a:endParaRPr lang="en-IN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9457388" y="4344902"/>
              <a:ext cx="579549" cy="721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</a:t>
              </a:r>
              <a:endParaRPr lang="en-IN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24960" y="4272351"/>
              <a:ext cx="579549" cy="721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</a:t>
              </a:r>
              <a:endParaRPr lang="en-IN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372515" y="2816180"/>
              <a:ext cx="579549" cy="721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A</a:t>
              </a:r>
              <a:endParaRPr lang="en-IN" dirty="0"/>
            </a:p>
          </p:txBody>
        </p:sp>
        <p:cxnSp>
          <p:nvCxnSpPr>
            <p:cNvPr id="21" name="Straight Connector 20"/>
            <p:cNvCxnSpPr>
              <a:stCxn id="15" idx="6"/>
            </p:cNvCxnSpPr>
            <p:nvPr/>
          </p:nvCxnSpPr>
          <p:spPr>
            <a:xfrm flipV="1">
              <a:off x="8732864" y="3232597"/>
              <a:ext cx="63965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6"/>
            </p:cNvCxnSpPr>
            <p:nvPr/>
          </p:nvCxnSpPr>
          <p:spPr>
            <a:xfrm flipV="1">
              <a:off x="8704509" y="4601452"/>
              <a:ext cx="752879" cy="31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4"/>
            </p:cNvCxnSpPr>
            <p:nvPr/>
          </p:nvCxnSpPr>
          <p:spPr>
            <a:xfrm flipH="1">
              <a:off x="9662289" y="3537397"/>
              <a:ext cx="1" cy="807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7" idx="7"/>
              <a:endCxn id="16" idx="3"/>
            </p:cNvCxnSpPr>
            <p:nvPr/>
          </p:nvCxnSpPr>
          <p:spPr>
            <a:xfrm flipV="1">
              <a:off x="9952064" y="4076625"/>
              <a:ext cx="710657" cy="373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7959144" y="5280338"/>
            <a:ext cx="3400022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 MST and the total cost 1+1+1+2=5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70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Kruskal’s</a:t>
            </a:r>
            <a:r>
              <a:rPr lang="en-IN" dirty="0" smtClean="0"/>
              <a:t> Algorithm</a:t>
            </a:r>
            <a:endParaRPr lang="en-IN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89261"/>
              </p:ext>
            </p:extLst>
          </p:nvPr>
        </p:nvGraphicFramePr>
        <p:xfrm>
          <a:off x="6259129" y="1825625"/>
          <a:ext cx="302653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846"/>
                <a:gridCol w="1008846"/>
                <a:gridCol w="100884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A,B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A,D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C,D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B,C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(forms cycle)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D,E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A,E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B,D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054459" y="1825625"/>
            <a:ext cx="3032437" cy="2249939"/>
            <a:chOff x="8124960" y="2816180"/>
            <a:chExt cx="3032437" cy="2249939"/>
          </a:xfrm>
        </p:grpSpPr>
        <p:sp>
          <p:nvSpPr>
            <p:cNvPr id="6" name="Oval 5"/>
            <p:cNvSpPr/>
            <p:nvPr/>
          </p:nvSpPr>
          <p:spPr>
            <a:xfrm>
              <a:off x="8153315" y="2871989"/>
              <a:ext cx="579549" cy="721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B</a:t>
              </a:r>
              <a:endParaRPr lang="en-IN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0577848" y="3461028"/>
              <a:ext cx="579549" cy="721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E</a:t>
              </a:r>
              <a:endParaRPr lang="en-IN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457388" y="4344902"/>
              <a:ext cx="579549" cy="721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</a:t>
              </a:r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124960" y="4272351"/>
              <a:ext cx="579549" cy="721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</a:t>
              </a:r>
              <a:endParaRPr lang="en-IN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372515" y="2816180"/>
              <a:ext cx="579549" cy="721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A</a:t>
              </a:r>
              <a:endParaRPr lang="en-IN" dirty="0"/>
            </a:p>
          </p:txBody>
        </p:sp>
        <p:cxnSp>
          <p:nvCxnSpPr>
            <p:cNvPr id="11" name="Straight Connector 10"/>
            <p:cNvCxnSpPr>
              <a:stCxn id="6" idx="6"/>
            </p:cNvCxnSpPr>
            <p:nvPr/>
          </p:nvCxnSpPr>
          <p:spPr>
            <a:xfrm flipV="1">
              <a:off x="8732864" y="3232597"/>
              <a:ext cx="63965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6"/>
            </p:cNvCxnSpPr>
            <p:nvPr/>
          </p:nvCxnSpPr>
          <p:spPr>
            <a:xfrm flipV="1">
              <a:off x="8704509" y="4601452"/>
              <a:ext cx="752879" cy="31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4"/>
            </p:cNvCxnSpPr>
            <p:nvPr/>
          </p:nvCxnSpPr>
          <p:spPr>
            <a:xfrm flipH="1">
              <a:off x="9662289" y="3537397"/>
              <a:ext cx="1" cy="807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7"/>
              <a:endCxn id="7" idx="3"/>
            </p:cNvCxnSpPr>
            <p:nvPr/>
          </p:nvCxnSpPr>
          <p:spPr>
            <a:xfrm flipV="1">
              <a:off x="9952064" y="4076625"/>
              <a:ext cx="710657" cy="373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863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FIND MST (use Prim’s and Kruskal’s)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 smtClean="0"/>
              <a:t>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                                                                                       4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                                               2                                                                     1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                                                                                      4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                                                                                                                   1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                                                  1                                                                                      1     </a:t>
            </a:r>
          </a:p>
          <a:p>
            <a:pPr marL="0" indent="0">
              <a:buNone/>
            </a:pPr>
            <a:r>
              <a:rPr lang="en-IN" sz="1400" dirty="0" smtClean="0"/>
              <a:t>                                                                                                  3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                                                                                                                                     3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                                                                      2                      2            6         </a:t>
            </a:r>
            <a:r>
              <a:rPr lang="en-IN" dirty="0" smtClean="0"/>
              <a:t>                                         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928056" y="2228045"/>
            <a:ext cx="631065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v2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5299656" y="2161504"/>
            <a:ext cx="631065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v3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841124" y="3448272"/>
            <a:ext cx="631065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v5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2763592" y="2947115"/>
            <a:ext cx="631065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v1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464120" y="2712029"/>
            <a:ext cx="631065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v4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21121" y="3470856"/>
            <a:ext cx="631065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v6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559121" y="4619222"/>
            <a:ext cx="631065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v7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614911" y="3991238"/>
            <a:ext cx="631065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v8</a:t>
            </a:r>
            <a:endParaRPr lang="en-IN" dirty="0"/>
          </a:p>
        </p:txBody>
      </p:sp>
      <p:cxnSp>
        <p:nvCxnSpPr>
          <p:cNvPr id="13" name="Straight Connector 12"/>
          <p:cNvCxnSpPr>
            <a:stCxn id="7" idx="7"/>
          </p:cNvCxnSpPr>
          <p:nvPr/>
        </p:nvCxnSpPr>
        <p:spPr>
          <a:xfrm flipV="1">
            <a:off x="3302240" y="2712029"/>
            <a:ext cx="625816" cy="35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559121" y="2461881"/>
            <a:ext cx="740535" cy="25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1"/>
          </p:cNvCxnSpPr>
          <p:nvPr/>
        </p:nvCxnSpPr>
        <p:spPr>
          <a:xfrm>
            <a:off x="5930721" y="2620850"/>
            <a:ext cx="625816" cy="20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6" idx="2"/>
          </p:cNvCxnSpPr>
          <p:nvPr/>
        </p:nvCxnSpPr>
        <p:spPr>
          <a:xfrm>
            <a:off x="3302240" y="3617676"/>
            <a:ext cx="538884" cy="223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</p:cNvCxnSpPr>
          <p:nvPr/>
        </p:nvCxnSpPr>
        <p:spPr>
          <a:xfrm flipV="1">
            <a:off x="4472189" y="3841077"/>
            <a:ext cx="8274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4"/>
            <a:endCxn id="10" idx="1"/>
          </p:cNvCxnSpPr>
          <p:nvPr/>
        </p:nvCxnSpPr>
        <p:spPr>
          <a:xfrm>
            <a:off x="4156657" y="4233883"/>
            <a:ext cx="494881" cy="50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  <a:endCxn id="10" idx="7"/>
          </p:cNvCxnSpPr>
          <p:nvPr/>
        </p:nvCxnSpPr>
        <p:spPr>
          <a:xfrm flipH="1">
            <a:off x="5097769" y="4141417"/>
            <a:ext cx="315769" cy="59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6"/>
          </p:cNvCxnSpPr>
          <p:nvPr/>
        </p:nvCxnSpPr>
        <p:spPr>
          <a:xfrm flipV="1">
            <a:off x="5190186" y="4484077"/>
            <a:ext cx="1431583" cy="527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1" idx="1"/>
          </p:cNvCxnSpPr>
          <p:nvPr/>
        </p:nvCxnSpPr>
        <p:spPr>
          <a:xfrm>
            <a:off x="5905977" y="3729377"/>
            <a:ext cx="801351" cy="376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5"/>
            <a:endCxn id="11" idx="7"/>
          </p:cNvCxnSpPr>
          <p:nvPr/>
        </p:nvCxnSpPr>
        <p:spPr>
          <a:xfrm>
            <a:off x="7002768" y="3382590"/>
            <a:ext cx="150791" cy="723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3"/>
            <a:endCxn id="6" idx="7"/>
          </p:cNvCxnSpPr>
          <p:nvPr/>
        </p:nvCxnSpPr>
        <p:spPr>
          <a:xfrm flipH="1">
            <a:off x="4379772" y="2832065"/>
            <a:ext cx="1012301" cy="73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7"/>
          </p:cNvCxnSpPr>
          <p:nvPr/>
        </p:nvCxnSpPr>
        <p:spPr>
          <a:xfrm flipV="1">
            <a:off x="5859769" y="3241266"/>
            <a:ext cx="691283" cy="34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2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607</Words>
  <Application>Microsoft Office PowerPoint</Application>
  <PresentationFormat>Widescreen</PresentationFormat>
  <Paragraphs>240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Minimum Spanning Tree</vt:lpstr>
      <vt:lpstr>PowerPoint Presentation</vt:lpstr>
      <vt:lpstr>Prim’s Algorithm</vt:lpstr>
      <vt:lpstr>Prim’s Algorithm</vt:lpstr>
      <vt:lpstr>PowerPoint Presentation</vt:lpstr>
      <vt:lpstr>Kruskal’s Algorithm</vt:lpstr>
      <vt:lpstr>FIND MST (use Prim’s and Kruskal’s)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Admin</dc:creator>
  <cp:lastModifiedBy>Admin</cp:lastModifiedBy>
  <cp:revision>28</cp:revision>
  <dcterms:created xsi:type="dcterms:W3CDTF">2021-05-13T08:01:58Z</dcterms:created>
  <dcterms:modified xsi:type="dcterms:W3CDTF">2022-11-09T06:17:23Z</dcterms:modified>
</cp:coreProperties>
</file>