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3"/>
  </p:notesMasterIdLst>
  <p:sldIdLst>
    <p:sldId id="256" r:id="rId2"/>
    <p:sldId id="257" r:id="rId3"/>
    <p:sldId id="258" r:id="rId4"/>
    <p:sldId id="275" r:id="rId5"/>
    <p:sldId id="259" r:id="rId6"/>
    <p:sldId id="260" r:id="rId7"/>
    <p:sldId id="262" r:id="rId8"/>
    <p:sldId id="261" r:id="rId9"/>
    <p:sldId id="264" r:id="rId10"/>
    <p:sldId id="265" r:id="rId11"/>
    <p:sldId id="266" r:id="rId12"/>
    <p:sldId id="267" r:id="rId13"/>
    <p:sldId id="268" r:id="rId14"/>
    <p:sldId id="269" r:id="rId15"/>
    <p:sldId id="270" r:id="rId16"/>
    <p:sldId id="271" r:id="rId17"/>
    <p:sldId id="272" r:id="rId18"/>
    <p:sldId id="273" r:id="rId19"/>
    <p:sldId id="274" r:id="rId20"/>
    <p:sldId id="277" r:id="rId21"/>
    <p:sldId id="278" r:id="rId22"/>
    <p:sldId id="279" r:id="rId23"/>
    <p:sldId id="280" r:id="rId24"/>
    <p:sldId id="281" r:id="rId25"/>
    <p:sldId id="283" r:id="rId26"/>
    <p:sldId id="284" r:id="rId27"/>
    <p:sldId id="285" r:id="rId28"/>
    <p:sldId id="299" r:id="rId29"/>
    <p:sldId id="286" r:id="rId30"/>
    <p:sldId id="287" r:id="rId31"/>
    <p:sldId id="369" r:id="rId32"/>
    <p:sldId id="301" r:id="rId33"/>
    <p:sldId id="300" r:id="rId34"/>
    <p:sldId id="288" r:id="rId35"/>
    <p:sldId id="289" r:id="rId36"/>
    <p:sldId id="290" r:id="rId37"/>
    <p:sldId id="291" r:id="rId38"/>
    <p:sldId id="345" r:id="rId39"/>
    <p:sldId id="303" r:id="rId40"/>
    <p:sldId id="304" r:id="rId41"/>
    <p:sldId id="305" r:id="rId42"/>
    <p:sldId id="324" r:id="rId43"/>
    <p:sldId id="306" r:id="rId44"/>
    <p:sldId id="307" r:id="rId45"/>
    <p:sldId id="308" r:id="rId46"/>
    <p:sldId id="348" r:id="rId47"/>
    <p:sldId id="347" r:id="rId48"/>
    <p:sldId id="309" r:id="rId49"/>
    <p:sldId id="310" r:id="rId50"/>
    <p:sldId id="351" r:id="rId51"/>
    <p:sldId id="311" r:id="rId52"/>
    <p:sldId id="350" r:id="rId53"/>
    <p:sldId id="312" r:id="rId54"/>
    <p:sldId id="313" r:id="rId55"/>
    <p:sldId id="315" r:id="rId56"/>
    <p:sldId id="316" r:id="rId57"/>
    <p:sldId id="366" r:id="rId58"/>
    <p:sldId id="352" r:id="rId59"/>
    <p:sldId id="353" r:id="rId60"/>
    <p:sldId id="359" r:id="rId61"/>
    <p:sldId id="317" r:id="rId62"/>
    <p:sldId id="319" r:id="rId63"/>
    <p:sldId id="371" r:id="rId64"/>
    <p:sldId id="355" r:id="rId65"/>
    <p:sldId id="318" r:id="rId66"/>
    <p:sldId id="320" r:id="rId67"/>
    <p:sldId id="370" r:id="rId68"/>
    <p:sldId id="356" r:id="rId69"/>
    <p:sldId id="357" r:id="rId70"/>
    <p:sldId id="321" r:id="rId71"/>
    <p:sldId id="328" r:id="rId72"/>
    <p:sldId id="367" r:id="rId73"/>
    <p:sldId id="368" r:id="rId74"/>
    <p:sldId id="322" r:id="rId75"/>
    <p:sldId id="325" r:id="rId76"/>
    <p:sldId id="334" r:id="rId77"/>
    <p:sldId id="335" r:id="rId78"/>
    <p:sldId id="327" r:id="rId79"/>
    <p:sldId id="329" r:id="rId80"/>
    <p:sldId id="331" r:id="rId81"/>
    <p:sldId id="330" r:id="rId82"/>
    <p:sldId id="332" r:id="rId83"/>
    <p:sldId id="365" r:id="rId84"/>
    <p:sldId id="333" r:id="rId85"/>
    <p:sldId id="344" r:id="rId86"/>
    <p:sldId id="337" r:id="rId87"/>
    <p:sldId id="342" r:id="rId88"/>
    <p:sldId id="343" r:id="rId89"/>
    <p:sldId id="338" r:id="rId90"/>
    <p:sldId id="364" r:id="rId91"/>
    <p:sldId id="341"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d7DFkTX77jK4/L1gYSW9mw==" hashData="sb6j/e0CRCKSN5nnqcmKOOvfgfqyscdfTXY4Ewk7pH+Ryo+2ICs5CZ/jBfyCHbIHCip9suv7UWu3UJlIQ9k8CQ=="/>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1AB6"/>
    <a:srgbClr val="08B1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80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086D1F-390F-4CC4-83E9-816C06762F83}" type="datetimeFigureOut">
              <a:rPr lang="en-IN" smtClean="0"/>
              <a:t>15-07-2024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431B15-F57B-4308-8AB6-BE8EB135EC7F}" type="slidenum">
              <a:rPr lang="en-IN" smtClean="0"/>
              <a:t>‹#›</a:t>
            </a:fld>
            <a:endParaRPr lang="en-IN"/>
          </a:p>
        </p:txBody>
      </p:sp>
    </p:spTree>
    <p:extLst>
      <p:ext uri="{BB962C8B-B14F-4D97-AF65-F5344CB8AC3E}">
        <p14:creationId xmlns:p14="http://schemas.microsoft.com/office/powerpoint/2010/main" val="2785642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2</a:t>
            </a:fld>
            <a:endParaRPr lang="en-IN"/>
          </a:p>
        </p:txBody>
      </p:sp>
    </p:spTree>
    <p:extLst>
      <p:ext uri="{BB962C8B-B14F-4D97-AF65-F5344CB8AC3E}">
        <p14:creationId xmlns:p14="http://schemas.microsoft.com/office/powerpoint/2010/main" val="2115897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11</a:t>
            </a:fld>
            <a:endParaRPr lang="en-IN"/>
          </a:p>
        </p:txBody>
      </p:sp>
    </p:spTree>
    <p:extLst>
      <p:ext uri="{BB962C8B-B14F-4D97-AF65-F5344CB8AC3E}">
        <p14:creationId xmlns:p14="http://schemas.microsoft.com/office/powerpoint/2010/main" val="42391241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12</a:t>
            </a:fld>
            <a:endParaRPr lang="en-IN"/>
          </a:p>
        </p:txBody>
      </p:sp>
    </p:spTree>
    <p:extLst>
      <p:ext uri="{BB962C8B-B14F-4D97-AF65-F5344CB8AC3E}">
        <p14:creationId xmlns:p14="http://schemas.microsoft.com/office/powerpoint/2010/main" val="272666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13</a:t>
            </a:fld>
            <a:endParaRPr lang="en-IN"/>
          </a:p>
        </p:txBody>
      </p:sp>
    </p:spTree>
    <p:extLst>
      <p:ext uri="{BB962C8B-B14F-4D97-AF65-F5344CB8AC3E}">
        <p14:creationId xmlns:p14="http://schemas.microsoft.com/office/powerpoint/2010/main" val="14003601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14</a:t>
            </a:fld>
            <a:endParaRPr lang="en-IN"/>
          </a:p>
        </p:txBody>
      </p:sp>
    </p:spTree>
    <p:extLst>
      <p:ext uri="{BB962C8B-B14F-4D97-AF65-F5344CB8AC3E}">
        <p14:creationId xmlns:p14="http://schemas.microsoft.com/office/powerpoint/2010/main" val="2764395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15</a:t>
            </a:fld>
            <a:endParaRPr lang="en-IN"/>
          </a:p>
        </p:txBody>
      </p:sp>
    </p:spTree>
    <p:extLst>
      <p:ext uri="{BB962C8B-B14F-4D97-AF65-F5344CB8AC3E}">
        <p14:creationId xmlns:p14="http://schemas.microsoft.com/office/powerpoint/2010/main" val="30264634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16</a:t>
            </a:fld>
            <a:endParaRPr lang="en-IN"/>
          </a:p>
        </p:txBody>
      </p:sp>
    </p:spTree>
    <p:extLst>
      <p:ext uri="{BB962C8B-B14F-4D97-AF65-F5344CB8AC3E}">
        <p14:creationId xmlns:p14="http://schemas.microsoft.com/office/powerpoint/2010/main" val="3969584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17</a:t>
            </a:fld>
            <a:endParaRPr lang="en-IN"/>
          </a:p>
        </p:txBody>
      </p:sp>
    </p:spTree>
    <p:extLst>
      <p:ext uri="{BB962C8B-B14F-4D97-AF65-F5344CB8AC3E}">
        <p14:creationId xmlns:p14="http://schemas.microsoft.com/office/powerpoint/2010/main" val="3232998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18</a:t>
            </a:fld>
            <a:endParaRPr lang="en-IN"/>
          </a:p>
        </p:txBody>
      </p:sp>
    </p:spTree>
    <p:extLst>
      <p:ext uri="{BB962C8B-B14F-4D97-AF65-F5344CB8AC3E}">
        <p14:creationId xmlns:p14="http://schemas.microsoft.com/office/powerpoint/2010/main" val="18920904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19</a:t>
            </a:fld>
            <a:endParaRPr lang="en-IN"/>
          </a:p>
        </p:txBody>
      </p:sp>
    </p:spTree>
    <p:extLst>
      <p:ext uri="{BB962C8B-B14F-4D97-AF65-F5344CB8AC3E}">
        <p14:creationId xmlns:p14="http://schemas.microsoft.com/office/powerpoint/2010/main" val="119670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20</a:t>
            </a:fld>
            <a:endParaRPr lang="en-IN"/>
          </a:p>
        </p:txBody>
      </p:sp>
    </p:spTree>
    <p:extLst>
      <p:ext uri="{BB962C8B-B14F-4D97-AF65-F5344CB8AC3E}">
        <p14:creationId xmlns:p14="http://schemas.microsoft.com/office/powerpoint/2010/main" val="811570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3</a:t>
            </a:fld>
            <a:endParaRPr lang="en-IN"/>
          </a:p>
        </p:txBody>
      </p:sp>
    </p:spTree>
    <p:extLst>
      <p:ext uri="{BB962C8B-B14F-4D97-AF65-F5344CB8AC3E}">
        <p14:creationId xmlns:p14="http://schemas.microsoft.com/office/powerpoint/2010/main" val="39670754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21</a:t>
            </a:fld>
            <a:endParaRPr lang="en-IN"/>
          </a:p>
        </p:txBody>
      </p:sp>
    </p:spTree>
    <p:extLst>
      <p:ext uri="{BB962C8B-B14F-4D97-AF65-F5344CB8AC3E}">
        <p14:creationId xmlns:p14="http://schemas.microsoft.com/office/powerpoint/2010/main" val="23778756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22</a:t>
            </a:fld>
            <a:endParaRPr lang="en-IN"/>
          </a:p>
        </p:txBody>
      </p:sp>
    </p:spTree>
    <p:extLst>
      <p:ext uri="{BB962C8B-B14F-4D97-AF65-F5344CB8AC3E}">
        <p14:creationId xmlns:p14="http://schemas.microsoft.com/office/powerpoint/2010/main" val="34457696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23</a:t>
            </a:fld>
            <a:endParaRPr lang="en-IN"/>
          </a:p>
        </p:txBody>
      </p:sp>
    </p:spTree>
    <p:extLst>
      <p:ext uri="{BB962C8B-B14F-4D97-AF65-F5344CB8AC3E}">
        <p14:creationId xmlns:p14="http://schemas.microsoft.com/office/powerpoint/2010/main" val="20154273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24</a:t>
            </a:fld>
            <a:endParaRPr lang="en-IN"/>
          </a:p>
        </p:txBody>
      </p:sp>
    </p:spTree>
    <p:extLst>
      <p:ext uri="{BB962C8B-B14F-4D97-AF65-F5344CB8AC3E}">
        <p14:creationId xmlns:p14="http://schemas.microsoft.com/office/powerpoint/2010/main" val="26296415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25</a:t>
            </a:fld>
            <a:endParaRPr lang="en-IN"/>
          </a:p>
        </p:txBody>
      </p:sp>
    </p:spTree>
    <p:extLst>
      <p:ext uri="{BB962C8B-B14F-4D97-AF65-F5344CB8AC3E}">
        <p14:creationId xmlns:p14="http://schemas.microsoft.com/office/powerpoint/2010/main" val="754923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26</a:t>
            </a:fld>
            <a:endParaRPr lang="en-IN"/>
          </a:p>
        </p:txBody>
      </p:sp>
    </p:spTree>
    <p:extLst>
      <p:ext uri="{BB962C8B-B14F-4D97-AF65-F5344CB8AC3E}">
        <p14:creationId xmlns:p14="http://schemas.microsoft.com/office/powerpoint/2010/main" val="3229639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27</a:t>
            </a:fld>
            <a:endParaRPr lang="en-IN"/>
          </a:p>
        </p:txBody>
      </p:sp>
    </p:spTree>
    <p:extLst>
      <p:ext uri="{BB962C8B-B14F-4D97-AF65-F5344CB8AC3E}">
        <p14:creationId xmlns:p14="http://schemas.microsoft.com/office/powerpoint/2010/main" val="21514844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29</a:t>
            </a:fld>
            <a:endParaRPr lang="en-IN"/>
          </a:p>
        </p:txBody>
      </p:sp>
    </p:spTree>
    <p:extLst>
      <p:ext uri="{BB962C8B-B14F-4D97-AF65-F5344CB8AC3E}">
        <p14:creationId xmlns:p14="http://schemas.microsoft.com/office/powerpoint/2010/main" val="1217372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30</a:t>
            </a:fld>
            <a:endParaRPr lang="en-IN"/>
          </a:p>
        </p:txBody>
      </p:sp>
    </p:spTree>
    <p:extLst>
      <p:ext uri="{BB962C8B-B14F-4D97-AF65-F5344CB8AC3E}">
        <p14:creationId xmlns:p14="http://schemas.microsoft.com/office/powerpoint/2010/main" val="28030760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34</a:t>
            </a:fld>
            <a:endParaRPr lang="en-IN"/>
          </a:p>
        </p:txBody>
      </p:sp>
    </p:spTree>
    <p:extLst>
      <p:ext uri="{BB962C8B-B14F-4D97-AF65-F5344CB8AC3E}">
        <p14:creationId xmlns:p14="http://schemas.microsoft.com/office/powerpoint/2010/main" val="2050303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4</a:t>
            </a:fld>
            <a:endParaRPr lang="en-IN"/>
          </a:p>
        </p:txBody>
      </p:sp>
    </p:spTree>
    <p:extLst>
      <p:ext uri="{BB962C8B-B14F-4D97-AF65-F5344CB8AC3E}">
        <p14:creationId xmlns:p14="http://schemas.microsoft.com/office/powerpoint/2010/main" val="31403102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35</a:t>
            </a:fld>
            <a:endParaRPr lang="en-IN"/>
          </a:p>
        </p:txBody>
      </p:sp>
    </p:spTree>
    <p:extLst>
      <p:ext uri="{BB962C8B-B14F-4D97-AF65-F5344CB8AC3E}">
        <p14:creationId xmlns:p14="http://schemas.microsoft.com/office/powerpoint/2010/main" val="42355487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36</a:t>
            </a:fld>
            <a:endParaRPr lang="en-IN"/>
          </a:p>
        </p:txBody>
      </p:sp>
    </p:spTree>
    <p:extLst>
      <p:ext uri="{BB962C8B-B14F-4D97-AF65-F5344CB8AC3E}">
        <p14:creationId xmlns:p14="http://schemas.microsoft.com/office/powerpoint/2010/main" val="32846623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37</a:t>
            </a:fld>
            <a:endParaRPr lang="en-IN"/>
          </a:p>
        </p:txBody>
      </p:sp>
    </p:spTree>
    <p:extLst>
      <p:ext uri="{BB962C8B-B14F-4D97-AF65-F5344CB8AC3E}">
        <p14:creationId xmlns:p14="http://schemas.microsoft.com/office/powerpoint/2010/main" val="39731611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39</a:t>
            </a:fld>
            <a:endParaRPr lang="en-IN"/>
          </a:p>
        </p:txBody>
      </p:sp>
    </p:spTree>
    <p:extLst>
      <p:ext uri="{BB962C8B-B14F-4D97-AF65-F5344CB8AC3E}">
        <p14:creationId xmlns:p14="http://schemas.microsoft.com/office/powerpoint/2010/main" val="16981185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40</a:t>
            </a:fld>
            <a:endParaRPr lang="en-IN"/>
          </a:p>
        </p:txBody>
      </p:sp>
    </p:spTree>
    <p:extLst>
      <p:ext uri="{BB962C8B-B14F-4D97-AF65-F5344CB8AC3E}">
        <p14:creationId xmlns:p14="http://schemas.microsoft.com/office/powerpoint/2010/main" val="22835541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41</a:t>
            </a:fld>
            <a:endParaRPr lang="en-IN"/>
          </a:p>
        </p:txBody>
      </p:sp>
    </p:spTree>
    <p:extLst>
      <p:ext uri="{BB962C8B-B14F-4D97-AF65-F5344CB8AC3E}">
        <p14:creationId xmlns:p14="http://schemas.microsoft.com/office/powerpoint/2010/main" val="9927295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42</a:t>
            </a:fld>
            <a:endParaRPr lang="en-IN"/>
          </a:p>
        </p:txBody>
      </p:sp>
    </p:spTree>
    <p:extLst>
      <p:ext uri="{BB962C8B-B14F-4D97-AF65-F5344CB8AC3E}">
        <p14:creationId xmlns:p14="http://schemas.microsoft.com/office/powerpoint/2010/main" val="18726366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43</a:t>
            </a:fld>
            <a:endParaRPr lang="en-IN"/>
          </a:p>
        </p:txBody>
      </p:sp>
    </p:spTree>
    <p:extLst>
      <p:ext uri="{BB962C8B-B14F-4D97-AF65-F5344CB8AC3E}">
        <p14:creationId xmlns:p14="http://schemas.microsoft.com/office/powerpoint/2010/main" val="8531791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44</a:t>
            </a:fld>
            <a:endParaRPr lang="en-IN"/>
          </a:p>
        </p:txBody>
      </p:sp>
    </p:spTree>
    <p:extLst>
      <p:ext uri="{BB962C8B-B14F-4D97-AF65-F5344CB8AC3E}">
        <p14:creationId xmlns:p14="http://schemas.microsoft.com/office/powerpoint/2010/main" val="7057410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45</a:t>
            </a:fld>
            <a:endParaRPr lang="en-IN"/>
          </a:p>
        </p:txBody>
      </p:sp>
    </p:spTree>
    <p:extLst>
      <p:ext uri="{BB962C8B-B14F-4D97-AF65-F5344CB8AC3E}">
        <p14:creationId xmlns:p14="http://schemas.microsoft.com/office/powerpoint/2010/main" val="4142489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5</a:t>
            </a:fld>
            <a:endParaRPr lang="en-IN"/>
          </a:p>
        </p:txBody>
      </p:sp>
    </p:spTree>
    <p:extLst>
      <p:ext uri="{BB962C8B-B14F-4D97-AF65-F5344CB8AC3E}">
        <p14:creationId xmlns:p14="http://schemas.microsoft.com/office/powerpoint/2010/main" val="33722197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46</a:t>
            </a:fld>
            <a:endParaRPr lang="en-IN"/>
          </a:p>
        </p:txBody>
      </p:sp>
    </p:spTree>
    <p:extLst>
      <p:ext uri="{BB962C8B-B14F-4D97-AF65-F5344CB8AC3E}">
        <p14:creationId xmlns:p14="http://schemas.microsoft.com/office/powerpoint/2010/main" val="42115316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47</a:t>
            </a:fld>
            <a:endParaRPr lang="en-IN"/>
          </a:p>
        </p:txBody>
      </p:sp>
    </p:spTree>
    <p:extLst>
      <p:ext uri="{BB962C8B-B14F-4D97-AF65-F5344CB8AC3E}">
        <p14:creationId xmlns:p14="http://schemas.microsoft.com/office/powerpoint/2010/main" val="35807228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48</a:t>
            </a:fld>
            <a:endParaRPr lang="en-IN"/>
          </a:p>
        </p:txBody>
      </p:sp>
    </p:spTree>
    <p:extLst>
      <p:ext uri="{BB962C8B-B14F-4D97-AF65-F5344CB8AC3E}">
        <p14:creationId xmlns:p14="http://schemas.microsoft.com/office/powerpoint/2010/main" val="12707013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49</a:t>
            </a:fld>
            <a:endParaRPr lang="en-IN"/>
          </a:p>
        </p:txBody>
      </p:sp>
    </p:spTree>
    <p:extLst>
      <p:ext uri="{BB962C8B-B14F-4D97-AF65-F5344CB8AC3E}">
        <p14:creationId xmlns:p14="http://schemas.microsoft.com/office/powerpoint/2010/main" val="35254371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50</a:t>
            </a:fld>
            <a:endParaRPr lang="en-IN"/>
          </a:p>
        </p:txBody>
      </p:sp>
    </p:spTree>
    <p:extLst>
      <p:ext uri="{BB962C8B-B14F-4D97-AF65-F5344CB8AC3E}">
        <p14:creationId xmlns:p14="http://schemas.microsoft.com/office/powerpoint/2010/main" val="3633665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51</a:t>
            </a:fld>
            <a:endParaRPr lang="en-IN"/>
          </a:p>
        </p:txBody>
      </p:sp>
    </p:spTree>
    <p:extLst>
      <p:ext uri="{BB962C8B-B14F-4D97-AF65-F5344CB8AC3E}">
        <p14:creationId xmlns:p14="http://schemas.microsoft.com/office/powerpoint/2010/main" val="1687535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52</a:t>
            </a:fld>
            <a:endParaRPr lang="en-IN"/>
          </a:p>
        </p:txBody>
      </p:sp>
    </p:spTree>
    <p:extLst>
      <p:ext uri="{BB962C8B-B14F-4D97-AF65-F5344CB8AC3E}">
        <p14:creationId xmlns:p14="http://schemas.microsoft.com/office/powerpoint/2010/main" val="31527886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53</a:t>
            </a:fld>
            <a:endParaRPr lang="en-IN"/>
          </a:p>
        </p:txBody>
      </p:sp>
    </p:spTree>
    <p:extLst>
      <p:ext uri="{BB962C8B-B14F-4D97-AF65-F5344CB8AC3E}">
        <p14:creationId xmlns:p14="http://schemas.microsoft.com/office/powerpoint/2010/main" val="2996072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54</a:t>
            </a:fld>
            <a:endParaRPr lang="en-IN"/>
          </a:p>
        </p:txBody>
      </p:sp>
    </p:spTree>
    <p:extLst>
      <p:ext uri="{BB962C8B-B14F-4D97-AF65-F5344CB8AC3E}">
        <p14:creationId xmlns:p14="http://schemas.microsoft.com/office/powerpoint/2010/main" val="164190467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55</a:t>
            </a:fld>
            <a:endParaRPr lang="en-IN"/>
          </a:p>
        </p:txBody>
      </p:sp>
    </p:spTree>
    <p:extLst>
      <p:ext uri="{BB962C8B-B14F-4D97-AF65-F5344CB8AC3E}">
        <p14:creationId xmlns:p14="http://schemas.microsoft.com/office/powerpoint/2010/main" val="3993324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6</a:t>
            </a:fld>
            <a:endParaRPr lang="en-IN"/>
          </a:p>
        </p:txBody>
      </p:sp>
    </p:spTree>
    <p:extLst>
      <p:ext uri="{BB962C8B-B14F-4D97-AF65-F5344CB8AC3E}">
        <p14:creationId xmlns:p14="http://schemas.microsoft.com/office/powerpoint/2010/main" val="14747164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56</a:t>
            </a:fld>
            <a:endParaRPr lang="en-IN"/>
          </a:p>
        </p:txBody>
      </p:sp>
    </p:spTree>
    <p:extLst>
      <p:ext uri="{BB962C8B-B14F-4D97-AF65-F5344CB8AC3E}">
        <p14:creationId xmlns:p14="http://schemas.microsoft.com/office/powerpoint/2010/main" val="2757914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57</a:t>
            </a:fld>
            <a:endParaRPr lang="en-IN"/>
          </a:p>
        </p:txBody>
      </p:sp>
    </p:spTree>
    <p:extLst>
      <p:ext uri="{BB962C8B-B14F-4D97-AF65-F5344CB8AC3E}">
        <p14:creationId xmlns:p14="http://schemas.microsoft.com/office/powerpoint/2010/main" val="245455709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58</a:t>
            </a:fld>
            <a:endParaRPr lang="en-IN"/>
          </a:p>
        </p:txBody>
      </p:sp>
    </p:spTree>
    <p:extLst>
      <p:ext uri="{BB962C8B-B14F-4D97-AF65-F5344CB8AC3E}">
        <p14:creationId xmlns:p14="http://schemas.microsoft.com/office/powerpoint/2010/main" val="39131358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59</a:t>
            </a:fld>
            <a:endParaRPr lang="en-IN"/>
          </a:p>
        </p:txBody>
      </p:sp>
    </p:spTree>
    <p:extLst>
      <p:ext uri="{BB962C8B-B14F-4D97-AF65-F5344CB8AC3E}">
        <p14:creationId xmlns:p14="http://schemas.microsoft.com/office/powerpoint/2010/main" val="14588796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60</a:t>
            </a:fld>
            <a:endParaRPr lang="en-IN"/>
          </a:p>
        </p:txBody>
      </p:sp>
    </p:spTree>
    <p:extLst>
      <p:ext uri="{BB962C8B-B14F-4D97-AF65-F5344CB8AC3E}">
        <p14:creationId xmlns:p14="http://schemas.microsoft.com/office/powerpoint/2010/main" val="419919326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61</a:t>
            </a:fld>
            <a:endParaRPr lang="en-IN"/>
          </a:p>
        </p:txBody>
      </p:sp>
    </p:spTree>
    <p:extLst>
      <p:ext uri="{BB962C8B-B14F-4D97-AF65-F5344CB8AC3E}">
        <p14:creationId xmlns:p14="http://schemas.microsoft.com/office/powerpoint/2010/main" val="340192756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62</a:t>
            </a:fld>
            <a:endParaRPr lang="en-IN"/>
          </a:p>
        </p:txBody>
      </p:sp>
    </p:spTree>
    <p:extLst>
      <p:ext uri="{BB962C8B-B14F-4D97-AF65-F5344CB8AC3E}">
        <p14:creationId xmlns:p14="http://schemas.microsoft.com/office/powerpoint/2010/main" val="48243748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63</a:t>
            </a:fld>
            <a:endParaRPr lang="en-IN"/>
          </a:p>
        </p:txBody>
      </p:sp>
    </p:spTree>
    <p:extLst>
      <p:ext uri="{BB962C8B-B14F-4D97-AF65-F5344CB8AC3E}">
        <p14:creationId xmlns:p14="http://schemas.microsoft.com/office/powerpoint/2010/main" val="150500133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64</a:t>
            </a:fld>
            <a:endParaRPr lang="en-IN"/>
          </a:p>
        </p:txBody>
      </p:sp>
    </p:spTree>
    <p:extLst>
      <p:ext uri="{BB962C8B-B14F-4D97-AF65-F5344CB8AC3E}">
        <p14:creationId xmlns:p14="http://schemas.microsoft.com/office/powerpoint/2010/main" val="249705578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65</a:t>
            </a:fld>
            <a:endParaRPr lang="en-IN"/>
          </a:p>
        </p:txBody>
      </p:sp>
    </p:spTree>
    <p:extLst>
      <p:ext uri="{BB962C8B-B14F-4D97-AF65-F5344CB8AC3E}">
        <p14:creationId xmlns:p14="http://schemas.microsoft.com/office/powerpoint/2010/main" val="4094405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7</a:t>
            </a:fld>
            <a:endParaRPr lang="en-IN"/>
          </a:p>
        </p:txBody>
      </p:sp>
    </p:spTree>
    <p:extLst>
      <p:ext uri="{BB962C8B-B14F-4D97-AF65-F5344CB8AC3E}">
        <p14:creationId xmlns:p14="http://schemas.microsoft.com/office/powerpoint/2010/main" val="375530046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66</a:t>
            </a:fld>
            <a:endParaRPr lang="en-IN"/>
          </a:p>
        </p:txBody>
      </p:sp>
    </p:spTree>
    <p:extLst>
      <p:ext uri="{BB962C8B-B14F-4D97-AF65-F5344CB8AC3E}">
        <p14:creationId xmlns:p14="http://schemas.microsoft.com/office/powerpoint/2010/main" val="55749253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67</a:t>
            </a:fld>
            <a:endParaRPr lang="en-IN"/>
          </a:p>
        </p:txBody>
      </p:sp>
    </p:spTree>
    <p:extLst>
      <p:ext uri="{BB962C8B-B14F-4D97-AF65-F5344CB8AC3E}">
        <p14:creationId xmlns:p14="http://schemas.microsoft.com/office/powerpoint/2010/main" val="16952842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68</a:t>
            </a:fld>
            <a:endParaRPr lang="en-IN"/>
          </a:p>
        </p:txBody>
      </p:sp>
    </p:spTree>
    <p:extLst>
      <p:ext uri="{BB962C8B-B14F-4D97-AF65-F5344CB8AC3E}">
        <p14:creationId xmlns:p14="http://schemas.microsoft.com/office/powerpoint/2010/main" val="12138524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69</a:t>
            </a:fld>
            <a:endParaRPr lang="en-IN"/>
          </a:p>
        </p:txBody>
      </p:sp>
    </p:spTree>
    <p:extLst>
      <p:ext uri="{BB962C8B-B14F-4D97-AF65-F5344CB8AC3E}">
        <p14:creationId xmlns:p14="http://schemas.microsoft.com/office/powerpoint/2010/main" val="296465116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70</a:t>
            </a:fld>
            <a:endParaRPr lang="en-IN"/>
          </a:p>
        </p:txBody>
      </p:sp>
    </p:spTree>
    <p:extLst>
      <p:ext uri="{BB962C8B-B14F-4D97-AF65-F5344CB8AC3E}">
        <p14:creationId xmlns:p14="http://schemas.microsoft.com/office/powerpoint/2010/main" val="76664728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71</a:t>
            </a:fld>
            <a:endParaRPr lang="en-IN"/>
          </a:p>
        </p:txBody>
      </p:sp>
    </p:spTree>
    <p:extLst>
      <p:ext uri="{BB962C8B-B14F-4D97-AF65-F5344CB8AC3E}">
        <p14:creationId xmlns:p14="http://schemas.microsoft.com/office/powerpoint/2010/main" val="40364311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72</a:t>
            </a:fld>
            <a:endParaRPr lang="en-IN"/>
          </a:p>
        </p:txBody>
      </p:sp>
    </p:spTree>
    <p:extLst>
      <p:ext uri="{BB962C8B-B14F-4D97-AF65-F5344CB8AC3E}">
        <p14:creationId xmlns:p14="http://schemas.microsoft.com/office/powerpoint/2010/main" val="251123220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73</a:t>
            </a:fld>
            <a:endParaRPr lang="en-IN"/>
          </a:p>
        </p:txBody>
      </p:sp>
    </p:spTree>
    <p:extLst>
      <p:ext uri="{BB962C8B-B14F-4D97-AF65-F5344CB8AC3E}">
        <p14:creationId xmlns:p14="http://schemas.microsoft.com/office/powerpoint/2010/main" val="206838423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74</a:t>
            </a:fld>
            <a:endParaRPr lang="en-IN"/>
          </a:p>
        </p:txBody>
      </p:sp>
    </p:spTree>
    <p:extLst>
      <p:ext uri="{BB962C8B-B14F-4D97-AF65-F5344CB8AC3E}">
        <p14:creationId xmlns:p14="http://schemas.microsoft.com/office/powerpoint/2010/main" val="50664626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75</a:t>
            </a:fld>
            <a:endParaRPr lang="en-IN"/>
          </a:p>
        </p:txBody>
      </p:sp>
    </p:spTree>
    <p:extLst>
      <p:ext uri="{BB962C8B-B14F-4D97-AF65-F5344CB8AC3E}">
        <p14:creationId xmlns:p14="http://schemas.microsoft.com/office/powerpoint/2010/main" val="1648410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8</a:t>
            </a:fld>
            <a:endParaRPr lang="en-IN"/>
          </a:p>
        </p:txBody>
      </p:sp>
    </p:spTree>
    <p:extLst>
      <p:ext uri="{BB962C8B-B14F-4D97-AF65-F5344CB8AC3E}">
        <p14:creationId xmlns:p14="http://schemas.microsoft.com/office/powerpoint/2010/main" val="391253389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76</a:t>
            </a:fld>
            <a:endParaRPr lang="en-IN"/>
          </a:p>
        </p:txBody>
      </p:sp>
    </p:spTree>
    <p:extLst>
      <p:ext uri="{BB962C8B-B14F-4D97-AF65-F5344CB8AC3E}">
        <p14:creationId xmlns:p14="http://schemas.microsoft.com/office/powerpoint/2010/main" val="282058817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77</a:t>
            </a:fld>
            <a:endParaRPr lang="en-IN"/>
          </a:p>
        </p:txBody>
      </p:sp>
    </p:spTree>
    <p:extLst>
      <p:ext uri="{BB962C8B-B14F-4D97-AF65-F5344CB8AC3E}">
        <p14:creationId xmlns:p14="http://schemas.microsoft.com/office/powerpoint/2010/main" val="106546626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78</a:t>
            </a:fld>
            <a:endParaRPr lang="en-IN"/>
          </a:p>
        </p:txBody>
      </p:sp>
    </p:spTree>
    <p:extLst>
      <p:ext uri="{BB962C8B-B14F-4D97-AF65-F5344CB8AC3E}">
        <p14:creationId xmlns:p14="http://schemas.microsoft.com/office/powerpoint/2010/main" val="4603449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79</a:t>
            </a:fld>
            <a:endParaRPr lang="en-IN"/>
          </a:p>
        </p:txBody>
      </p:sp>
    </p:spTree>
    <p:extLst>
      <p:ext uri="{BB962C8B-B14F-4D97-AF65-F5344CB8AC3E}">
        <p14:creationId xmlns:p14="http://schemas.microsoft.com/office/powerpoint/2010/main" val="241595371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80</a:t>
            </a:fld>
            <a:endParaRPr lang="en-IN"/>
          </a:p>
        </p:txBody>
      </p:sp>
    </p:spTree>
    <p:extLst>
      <p:ext uri="{BB962C8B-B14F-4D97-AF65-F5344CB8AC3E}">
        <p14:creationId xmlns:p14="http://schemas.microsoft.com/office/powerpoint/2010/main" val="298396835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81</a:t>
            </a:fld>
            <a:endParaRPr lang="en-IN"/>
          </a:p>
        </p:txBody>
      </p:sp>
    </p:spTree>
    <p:extLst>
      <p:ext uri="{BB962C8B-B14F-4D97-AF65-F5344CB8AC3E}">
        <p14:creationId xmlns:p14="http://schemas.microsoft.com/office/powerpoint/2010/main" val="168558184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82</a:t>
            </a:fld>
            <a:endParaRPr lang="en-IN"/>
          </a:p>
        </p:txBody>
      </p:sp>
    </p:spTree>
    <p:extLst>
      <p:ext uri="{BB962C8B-B14F-4D97-AF65-F5344CB8AC3E}">
        <p14:creationId xmlns:p14="http://schemas.microsoft.com/office/powerpoint/2010/main" val="187133676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84</a:t>
            </a:fld>
            <a:endParaRPr lang="en-IN"/>
          </a:p>
        </p:txBody>
      </p:sp>
    </p:spTree>
    <p:extLst>
      <p:ext uri="{BB962C8B-B14F-4D97-AF65-F5344CB8AC3E}">
        <p14:creationId xmlns:p14="http://schemas.microsoft.com/office/powerpoint/2010/main" val="183094027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85</a:t>
            </a:fld>
            <a:endParaRPr lang="en-IN"/>
          </a:p>
        </p:txBody>
      </p:sp>
    </p:spTree>
    <p:extLst>
      <p:ext uri="{BB962C8B-B14F-4D97-AF65-F5344CB8AC3E}">
        <p14:creationId xmlns:p14="http://schemas.microsoft.com/office/powerpoint/2010/main" val="96997607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86</a:t>
            </a:fld>
            <a:endParaRPr lang="en-IN"/>
          </a:p>
        </p:txBody>
      </p:sp>
    </p:spTree>
    <p:extLst>
      <p:ext uri="{BB962C8B-B14F-4D97-AF65-F5344CB8AC3E}">
        <p14:creationId xmlns:p14="http://schemas.microsoft.com/office/powerpoint/2010/main" val="4103167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9</a:t>
            </a:fld>
            <a:endParaRPr lang="en-IN"/>
          </a:p>
        </p:txBody>
      </p:sp>
    </p:spTree>
    <p:extLst>
      <p:ext uri="{BB962C8B-B14F-4D97-AF65-F5344CB8AC3E}">
        <p14:creationId xmlns:p14="http://schemas.microsoft.com/office/powerpoint/2010/main" val="55106144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87</a:t>
            </a:fld>
            <a:endParaRPr lang="en-IN"/>
          </a:p>
        </p:txBody>
      </p:sp>
    </p:spTree>
    <p:extLst>
      <p:ext uri="{BB962C8B-B14F-4D97-AF65-F5344CB8AC3E}">
        <p14:creationId xmlns:p14="http://schemas.microsoft.com/office/powerpoint/2010/main" val="79985161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88</a:t>
            </a:fld>
            <a:endParaRPr lang="en-IN"/>
          </a:p>
        </p:txBody>
      </p:sp>
    </p:spTree>
    <p:extLst>
      <p:ext uri="{BB962C8B-B14F-4D97-AF65-F5344CB8AC3E}">
        <p14:creationId xmlns:p14="http://schemas.microsoft.com/office/powerpoint/2010/main" val="242540734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89</a:t>
            </a:fld>
            <a:endParaRPr lang="en-IN"/>
          </a:p>
        </p:txBody>
      </p:sp>
    </p:spTree>
    <p:extLst>
      <p:ext uri="{BB962C8B-B14F-4D97-AF65-F5344CB8AC3E}">
        <p14:creationId xmlns:p14="http://schemas.microsoft.com/office/powerpoint/2010/main" val="364221889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90</a:t>
            </a:fld>
            <a:endParaRPr lang="en-IN"/>
          </a:p>
        </p:txBody>
      </p:sp>
    </p:spTree>
    <p:extLst>
      <p:ext uri="{BB962C8B-B14F-4D97-AF65-F5344CB8AC3E}">
        <p14:creationId xmlns:p14="http://schemas.microsoft.com/office/powerpoint/2010/main" val="245117180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91</a:t>
            </a:fld>
            <a:endParaRPr lang="en-IN"/>
          </a:p>
        </p:txBody>
      </p:sp>
    </p:spTree>
    <p:extLst>
      <p:ext uri="{BB962C8B-B14F-4D97-AF65-F5344CB8AC3E}">
        <p14:creationId xmlns:p14="http://schemas.microsoft.com/office/powerpoint/2010/main" val="329219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10</a:t>
            </a:fld>
            <a:endParaRPr lang="en-IN"/>
          </a:p>
        </p:txBody>
      </p:sp>
    </p:spTree>
    <p:extLst>
      <p:ext uri="{BB962C8B-B14F-4D97-AF65-F5344CB8AC3E}">
        <p14:creationId xmlns:p14="http://schemas.microsoft.com/office/powerpoint/2010/main" val="1821232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1505F4C-5538-42E0-9302-6853A81BE7AC}" type="datetime1">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C71AA4A-4F11-4836-8B15-84DF72A7E880}" type="slidenum">
              <a:rPr lang="en-IN" smtClean="0"/>
              <a:t>‹#›</a:t>
            </a:fld>
            <a:endParaRPr lang="en-IN"/>
          </a:p>
        </p:txBody>
      </p:sp>
    </p:spTree>
    <p:extLst>
      <p:ext uri="{BB962C8B-B14F-4D97-AF65-F5344CB8AC3E}">
        <p14:creationId xmlns:p14="http://schemas.microsoft.com/office/powerpoint/2010/main" val="1380710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4DB03F-546C-4519-9354-58446DBF2131}" type="datetime1">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C71AA4A-4F11-4836-8B15-84DF72A7E880}" type="slidenum">
              <a:rPr lang="en-IN" smtClean="0"/>
              <a:t>‹#›</a:t>
            </a:fld>
            <a:endParaRPr lang="en-IN"/>
          </a:p>
        </p:txBody>
      </p:sp>
    </p:spTree>
    <p:extLst>
      <p:ext uri="{BB962C8B-B14F-4D97-AF65-F5344CB8AC3E}">
        <p14:creationId xmlns:p14="http://schemas.microsoft.com/office/powerpoint/2010/main" val="1818467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419F28-ABB7-4092-AE68-34DFC8353F4E}" type="datetime1">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C71AA4A-4F11-4836-8B15-84DF72A7E880}"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88254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2308ACA-4EA4-49C7-AD1A-68C2833EAC22}" type="datetime1">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71AA4A-4F11-4836-8B15-84DF72A7E880}" type="slidenum">
              <a:rPr lang="en-IN" smtClean="0"/>
              <a:t>‹#›</a:t>
            </a:fld>
            <a:endParaRPr lang="en-IN"/>
          </a:p>
        </p:txBody>
      </p:sp>
    </p:spTree>
    <p:extLst>
      <p:ext uri="{BB962C8B-B14F-4D97-AF65-F5344CB8AC3E}">
        <p14:creationId xmlns:p14="http://schemas.microsoft.com/office/powerpoint/2010/main" val="24974813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E781F3A-88FD-4CBE-92D4-9B06B9072F0B}" type="datetime1">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71AA4A-4F11-4836-8B15-84DF72A7E880}"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22177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E1DB5B3-E721-4D6A-8E38-C71818A15C16}" type="datetime1">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71AA4A-4F11-4836-8B15-84DF72A7E880}" type="slidenum">
              <a:rPr lang="en-IN" smtClean="0"/>
              <a:t>‹#›</a:t>
            </a:fld>
            <a:endParaRPr lang="en-IN"/>
          </a:p>
        </p:txBody>
      </p:sp>
    </p:spTree>
    <p:extLst>
      <p:ext uri="{BB962C8B-B14F-4D97-AF65-F5344CB8AC3E}">
        <p14:creationId xmlns:p14="http://schemas.microsoft.com/office/powerpoint/2010/main" val="32904319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9CA798-15DD-4D96-9B25-DAD3236A5AF8}" type="datetime1">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C71AA4A-4F11-4836-8B15-84DF72A7E880}" type="slidenum">
              <a:rPr lang="en-IN" smtClean="0"/>
              <a:t>‹#›</a:t>
            </a:fld>
            <a:endParaRPr lang="en-IN"/>
          </a:p>
        </p:txBody>
      </p:sp>
    </p:spTree>
    <p:extLst>
      <p:ext uri="{BB962C8B-B14F-4D97-AF65-F5344CB8AC3E}">
        <p14:creationId xmlns:p14="http://schemas.microsoft.com/office/powerpoint/2010/main" val="327988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60C90E-C7CD-4746-A0DA-8C89EC5D50BC}" type="datetime1">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C71AA4A-4F11-4836-8B15-84DF72A7E880}" type="slidenum">
              <a:rPr lang="en-IN" smtClean="0"/>
              <a:t>‹#›</a:t>
            </a:fld>
            <a:endParaRPr lang="en-IN"/>
          </a:p>
        </p:txBody>
      </p:sp>
    </p:spTree>
    <p:extLst>
      <p:ext uri="{BB962C8B-B14F-4D97-AF65-F5344CB8AC3E}">
        <p14:creationId xmlns:p14="http://schemas.microsoft.com/office/powerpoint/2010/main" val="204440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8EB16C-ABFC-491D-BEA0-9B5495E6038E}" type="datetime1">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C71AA4A-4F11-4836-8B15-84DF72A7E880}" type="slidenum">
              <a:rPr lang="en-IN" smtClean="0"/>
              <a:t>‹#›</a:t>
            </a:fld>
            <a:endParaRPr lang="en-IN"/>
          </a:p>
        </p:txBody>
      </p:sp>
      <p:sp>
        <p:nvSpPr>
          <p:cNvPr id="7" name="TextBox 6"/>
          <p:cNvSpPr txBox="1"/>
          <p:nvPr userDrawn="1"/>
        </p:nvSpPr>
        <p:spPr>
          <a:xfrm rot="19384808">
            <a:off x="5443083" y="3375301"/>
            <a:ext cx="3207657" cy="369332"/>
          </a:xfrm>
          <a:prstGeom prst="rect">
            <a:avLst/>
          </a:prstGeom>
          <a:solidFill>
            <a:schemeClr val="bg1">
              <a:lumMod val="95000"/>
            </a:schemeClr>
          </a:solidFill>
        </p:spPr>
        <p:txBody>
          <a:bodyPr wrap="square" rtlCol="0">
            <a:spAutoFit/>
          </a:bodyPr>
          <a:lstStyle/>
          <a:p>
            <a:r>
              <a:rPr lang="en-IN" dirty="0" smtClean="0">
                <a:solidFill>
                  <a:schemeClr val="bg2">
                    <a:lumMod val="75000"/>
                  </a:schemeClr>
                </a:solidFill>
              </a:rPr>
              <a:t>A. Vijayarani, AP, SITE, VIT.</a:t>
            </a:r>
            <a:endParaRPr lang="en-IN" dirty="0">
              <a:solidFill>
                <a:schemeClr val="bg2">
                  <a:lumMod val="75000"/>
                </a:schemeClr>
              </a:solidFill>
            </a:endParaRPr>
          </a:p>
        </p:txBody>
      </p:sp>
    </p:spTree>
    <p:extLst>
      <p:ext uri="{BB962C8B-B14F-4D97-AF65-F5344CB8AC3E}">
        <p14:creationId xmlns:p14="http://schemas.microsoft.com/office/powerpoint/2010/main" val="3800137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A3BB87-74B4-4E42-83A9-D13B7F962050}" type="datetime1">
              <a:rPr lang="en-IN" smtClean="0"/>
              <a:t>15-07-2024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C71AA4A-4F11-4836-8B15-84DF72A7E880}" type="slidenum">
              <a:rPr lang="en-IN" smtClean="0"/>
              <a:t>‹#›</a:t>
            </a:fld>
            <a:endParaRPr lang="en-IN"/>
          </a:p>
        </p:txBody>
      </p:sp>
    </p:spTree>
    <p:extLst>
      <p:ext uri="{BB962C8B-B14F-4D97-AF65-F5344CB8AC3E}">
        <p14:creationId xmlns:p14="http://schemas.microsoft.com/office/powerpoint/2010/main" val="362063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D20CEC1-8EAA-43F3-83AB-99FA89FBD32F}" type="datetime1">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C71AA4A-4F11-4836-8B15-84DF72A7E880}" type="slidenum">
              <a:rPr lang="en-IN" smtClean="0"/>
              <a:t>‹#›</a:t>
            </a:fld>
            <a:endParaRPr lang="en-IN"/>
          </a:p>
        </p:txBody>
      </p:sp>
    </p:spTree>
    <p:extLst>
      <p:ext uri="{BB962C8B-B14F-4D97-AF65-F5344CB8AC3E}">
        <p14:creationId xmlns:p14="http://schemas.microsoft.com/office/powerpoint/2010/main" val="561033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648A043-4CAE-40B6-9682-FF511F47B742}" type="datetime1">
              <a:rPr lang="en-IN" smtClean="0"/>
              <a:t>15-07-2024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C71AA4A-4F11-4836-8B15-84DF72A7E880}" type="slidenum">
              <a:rPr lang="en-IN" smtClean="0"/>
              <a:t>‹#›</a:t>
            </a:fld>
            <a:endParaRPr lang="en-IN"/>
          </a:p>
        </p:txBody>
      </p:sp>
    </p:spTree>
    <p:extLst>
      <p:ext uri="{BB962C8B-B14F-4D97-AF65-F5344CB8AC3E}">
        <p14:creationId xmlns:p14="http://schemas.microsoft.com/office/powerpoint/2010/main" val="477276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6ABBA3D-F47D-43BD-8296-7872B2603B82}" type="datetime1">
              <a:rPr lang="en-IN" smtClean="0"/>
              <a:t>15-07-2024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C71AA4A-4F11-4836-8B15-84DF72A7E880}" type="slidenum">
              <a:rPr lang="en-IN" smtClean="0"/>
              <a:t>‹#›</a:t>
            </a:fld>
            <a:endParaRPr lang="en-IN"/>
          </a:p>
        </p:txBody>
      </p:sp>
    </p:spTree>
    <p:extLst>
      <p:ext uri="{BB962C8B-B14F-4D97-AF65-F5344CB8AC3E}">
        <p14:creationId xmlns:p14="http://schemas.microsoft.com/office/powerpoint/2010/main" val="486858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F101BB-30AE-466A-9D55-E347E735369B}" type="datetime1">
              <a:rPr lang="en-IN" smtClean="0"/>
              <a:t>15-07-2024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C71AA4A-4F11-4836-8B15-84DF72A7E880}" type="slidenum">
              <a:rPr lang="en-IN" smtClean="0"/>
              <a:t>‹#›</a:t>
            </a:fld>
            <a:endParaRPr lang="en-IN"/>
          </a:p>
        </p:txBody>
      </p:sp>
    </p:spTree>
    <p:extLst>
      <p:ext uri="{BB962C8B-B14F-4D97-AF65-F5344CB8AC3E}">
        <p14:creationId xmlns:p14="http://schemas.microsoft.com/office/powerpoint/2010/main" val="1965450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EBE543-E1A3-41D9-991E-179160520C99}" type="datetime1">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C71AA4A-4F11-4836-8B15-84DF72A7E880}" type="slidenum">
              <a:rPr lang="en-IN" smtClean="0"/>
              <a:t>‹#›</a:t>
            </a:fld>
            <a:endParaRPr lang="en-IN"/>
          </a:p>
        </p:txBody>
      </p:sp>
    </p:spTree>
    <p:extLst>
      <p:ext uri="{BB962C8B-B14F-4D97-AF65-F5344CB8AC3E}">
        <p14:creationId xmlns:p14="http://schemas.microsoft.com/office/powerpoint/2010/main" val="491552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666278-A926-4769-8BE5-C3905EA2365A}" type="datetime1">
              <a:rPr lang="en-IN" smtClean="0"/>
              <a:t>15-07-2024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71AA4A-4F11-4836-8B15-84DF72A7E880}" type="slidenum">
              <a:rPr lang="en-IN" smtClean="0"/>
              <a:t>‹#›</a:t>
            </a:fld>
            <a:endParaRPr lang="en-IN"/>
          </a:p>
        </p:txBody>
      </p:sp>
    </p:spTree>
    <p:extLst>
      <p:ext uri="{BB962C8B-B14F-4D97-AF65-F5344CB8AC3E}">
        <p14:creationId xmlns:p14="http://schemas.microsoft.com/office/powerpoint/2010/main" val="2482687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FA9AE87-45BF-41A8-B928-66680F583BCB}" type="datetime1">
              <a:rPr lang="en-IN" smtClean="0"/>
              <a:t>15-07-2024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C71AA4A-4F11-4836-8B15-84DF72A7E880}" type="slidenum">
              <a:rPr lang="en-IN" smtClean="0"/>
              <a:t>‹#›</a:t>
            </a:fld>
            <a:endParaRPr lang="en-IN"/>
          </a:p>
        </p:txBody>
      </p:sp>
    </p:spTree>
    <p:extLst>
      <p:ext uri="{BB962C8B-B14F-4D97-AF65-F5344CB8AC3E}">
        <p14:creationId xmlns:p14="http://schemas.microsoft.com/office/powerpoint/2010/main" val="21839795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techvidvan.com/tutorials/java-installation/"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www.oracle.com/java/technologies/javase-jdk16-downloads.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8" Type="http://schemas.openxmlformats.org/officeDocument/2006/relationships/hyperlink" Target="https://www.javatpoint.com/java-math-sqrt-method" TargetMode="External"/><Relationship Id="rId3" Type="http://schemas.openxmlformats.org/officeDocument/2006/relationships/hyperlink" Target="https://www.javatpoint.com/java-math-log-method" TargetMode="External"/><Relationship Id="rId7" Type="http://schemas.openxmlformats.org/officeDocument/2006/relationships/hyperlink" Target="https://www.javatpoint.com/java-math-exp-method" TargetMode="External"/><Relationship Id="rId2" Type="http://schemas.openxmlformats.org/officeDocument/2006/relationships/notesSlide" Target="../notesSlides/notesSlide70.xml"/><Relationship Id="rId1" Type="http://schemas.openxmlformats.org/officeDocument/2006/relationships/slideLayout" Target="../slideLayouts/slideLayout2.xml"/><Relationship Id="rId6" Type="http://schemas.openxmlformats.org/officeDocument/2006/relationships/hyperlink" Target="https://www.javatpoint.com/java-math-abs-method" TargetMode="External"/><Relationship Id="rId5" Type="http://schemas.openxmlformats.org/officeDocument/2006/relationships/hyperlink" Target="https://www.javatpoint.com/java-math-round-method" TargetMode="External"/><Relationship Id="rId4" Type="http://schemas.openxmlformats.org/officeDocument/2006/relationships/hyperlink" Target="https://www.javatpoint.com/java-math-ceil-method" TargetMode="External"/></Relationships>
</file>

<file path=ppt/slides/_rels/slide77.xml.rels><?xml version="1.0" encoding="UTF-8" standalone="yes"?>
<Relationships xmlns="http://schemas.openxmlformats.org/package/2006/relationships"><Relationship Id="rId8" Type="http://schemas.openxmlformats.org/officeDocument/2006/relationships/hyperlink" Target="https://www.javatpoint.com/java-math-max-method" TargetMode="External"/><Relationship Id="rId3" Type="http://schemas.openxmlformats.org/officeDocument/2006/relationships/hyperlink" Target="https://www.javatpoint.com/java-math-floor-method" TargetMode="External"/><Relationship Id="rId7" Type="http://schemas.openxmlformats.org/officeDocument/2006/relationships/hyperlink" Target="https://www.javatpoint.com/java-math-tan-method" TargetMode="External"/><Relationship Id="rId2" Type="http://schemas.openxmlformats.org/officeDocument/2006/relationships/notesSlide" Target="../notesSlides/notesSlide71.xml"/><Relationship Id="rId1" Type="http://schemas.openxmlformats.org/officeDocument/2006/relationships/slideLayout" Target="../slideLayouts/slideLayout2.xml"/><Relationship Id="rId6" Type="http://schemas.openxmlformats.org/officeDocument/2006/relationships/hyperlink" Target="https://www.javatpoint.com/java-math-cos-method" TargetMode="External"/><Relationship Id="rId5" Type="http://schemas.openxmlformats.org/officeDocument/2006/relationships/hyperlink" Target="https://www.javatpoint.com/java-math-sin-method" TargetMode="External"/><Relationship Id="rId4" Type="http://schemas.openxmlformats.org/officeDocument/2006/relationships/hyperlink" Target="https://www.javatpoint.com/java-math-random-method" TargetMode="External"/><Relationship Id="rId9" Type="http://schemas.openxmlformats.org/officeDocument/2006/relationships/hyperlink" Target="https://www.javatpoint.com/java-math-min-method" TargetMode="Externa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hyperlink" Target="http://www.javatpoint.com/" TargetMode="External"/><Relationship Id="rId7" Type="http://schemas.openxmlformats.org/officeDocument/2006/relationships/hyperlink" Target="https://www.oracle.com/java/technologies/javase-jdk16-downloads.html" TargetMode="External"/><Relationship Id="rId2" Type="http://schemas.openxmlformats.org/officeDocument/2006/relationships/notesSlide" Target="../notesSlides/notesSlide84.xml"/><Relationship Id="rId1" Type="http://schemas.openxmlformats.org/officeDocument/2006/relationships/slideLayout" Target="../slideLayouts/slideLayout2.xml"/><Relationship Id="rId6" Type="http://schemas.openxmlformats.org/officeDocument/2006/relationships/hyperlink" Target="https://techvidvan.com/tutorials/java-installation/" TargetMode="External"/><Relationship Id="rId5" Type="http://schemas.openxmlformats.org/officeDocument/2006/relationships/hyperlink" Target="http://www.geeksforgeeks.com/" TargetMode="External"/><Relationship Id="rId4" Type="http://schemas.openxmlformats.org/officeDocument/2006/relationships/hyperlink" Target="http://www.javatutorialspoint.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083" y="121024"/>
            <a:ext cx="11852929" cy="595346"/>
          </a:xfrm>
        </p:spPr>
        <p:txBody>
          <a:bodyPr>
            <a:normAutofit/>
          </a:bodyPr>
          <a:lstStyle/>
          <a:p>
            <a:pPr algn="ctr"/>
            <a:r>
              <a:rPr lang="en-IN" sz="3200" b="1" dirty="0" smtClean="0"/>
              <a:t>PMCA502L-  Java Programming</a:t>
            </a:r>
            <a:endParaRPr lang="en-IN" sz="3200" b="1" dirty="0"/>
          </a:p>
        </p:txBody>
      </p:sp>
      <p:sp>
        <p:nvSpPr>
          <p:cNvPr id="3" name="Subtitle 2"/>
          <p:cNvSpPr>
            <a:spLocks noGrp="1"/>
          </p:cNvSpPr>
          <p:nvPr>
            <p:ph type="subTitle" idx="1"/>
          </p:nvPr>
        </p:nvSpPr>
        <p:spPr>
          <a:xfrm>
            <a:off x="2253037" y="1523190"/>
            <a:ext cx="8915399" cy="2900892"/>
          </a:xfrm>
        </p:spPr>
        <p:txBody>
          <a:bodyPr>
            <a:normAutofit/>
          </a:bodyPr>
          <a:lstStyle/>
          <a:p>
            <a:pPr algn="just"/>
            <a:endParaRPr lang="en-IN" sz="2400" dirty="0">
              <a:solidFill>
                <a:schemeClr val="tx1"/>
              </a:solidFill>
            </a:endParaRPr>
          </a:p>
          <a:p>
            <a:pPr algn="ctr"/>
            <a:r>
              <a:rPr lang="en-IN" sz="2400" b="1" dirty="0" smtClean="0">
                <a:solidFill>
                  <a:schemeClr val="tx1"/>
                </a:solidFill>
              </a:rPr>
              <a:t>Java Basics </a:t>
            </a:r>
            <a:r>
              <a:rPr lang="en-IN" sz="2400" dirty="0">
                <a:solidFill>
                  <a:schemeClr val="tx1"/>
                </a:solidFill>
              </a:rPr>
              <a:t>	</a:t>
            </a:r>
          </a:p>
          <a:p>
            <a:pPr algn="just"/>
            <a:endParaRPr lang="en-IN" sz="2400" dirty="0">
              <a:solidFill>
                <a:schemeClr val="tx1"/>
              </a:solidFill>
            </a:endParaRPr>
          </a:p>
        </p:txBody>
      </p:sp>
    </p:spTree>
    <p:extLst>
      <p:ext uri="{BB962C8B-B14F-4D97-AF65-F5344CB8AC3E}">
        <p14:creationId xmlns:p14="http://schemas.microsoft.com/office/powerpoint/2010/main" val="8843437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070C0"/>
                </a:solidFill>
                <a:latin typeface="Calibri" panose="020F0502020204030204" pitchFamily="34" charset="0"/>
                <a:cs typeface="Calibri" panose="020F0502020204030204" pitchFamily="34" charset="0"/>
              </a:rPr>
              <a:t>JVM Architecture</a:t>
            </a:r>
            <a:endParaRPr lang="en-IN" sz="320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653989" y="820271"/>
            <a:ext cx="10327340" cy="5478929"/>
          </a:xfrm>
        </p:spPr>
        <p:txBody>
          <a:bodyPr>
            <a:normAutofit/>
          </a:bodyPr>
          <a:lstStyle/>
          <a:p>
            <a:pPr algn="just">
              <a:buFont typeface="Wingdings" panose="05000000000000000000" pitchFamily="2" charset="2"/>
              <a:buChar char="Ø"/>
            </a:pPr>
            <a:r>
              <a:rPr lang="en-US" sz="2400" dirty="0">
                <a:solidFill>
                  <a:schemeClr val="tx1"/>
                </a:solidFill>
                <a:latin typeface="Calibri" panose="020F0502020204030204" pitchFamily="34" charset="0"/>
                <a:cs typeface="Calibri" panose="020F0502020204030204" pitchFamily="34" charset="0"/>
              </a:rPr>
              <a:t>JVM(Java Virtual Machine) behaves as a run-time engine to run Java applications. JVM calls the main method present in Java code.</a:t>
            </a:r>
          </a:p>
          <a:p>
            <a:pPr algn="just">
              <a:buFont typeface="Wingdings" panose="05000000000000000000" pitchFamily="2" charset="2"/>
              <a:buChar char="Ø"/>
            </a:pPr>
            <a:r>
              <a:rPr lang="en-US" sz="2400" dirty="0" smtClean="0">
                <a:solidFill>
                  <a:schemeClr val="tx1"/>
                </a:solidFill>
                <a:latin typeface="Calibri" panose="020F0502020204030204" pitchFamily="34" charset="0"/>
                <a:cs typeface="Calibri" panose="020F0502020204030204" pitchFamily="34" charset="0"/>
              </a:rPr>
              <a:t>Java </a:t>
            </a:r>
            <a:r>
              <a:rPr lang="en-US" sz="2400" dirty="0">
                <a:solidFill>
                  <a:schemeClr val="tx1"/>
                </a:solidFill>
                <a:latin typeface="Calibri" panose="020F0502020204030204" pitchFamily="34" charset="0"/>
                <a:cs typeface="Calibri" panose="020F0502020204030204" pitchFamily="34" charset="0"/>
              </a:rPr>
              <a:t>Virtual machine(JVM) is a part of the JRE(Java Runtime Environment).</a:t>
            </a:r>
          </a:p>
          <a:p>
            <a:pPr algn="just">
              <a:buFont typeface="Wingdings" panose="05000000000000000000" pitchFamily="2" charset="2"/>
              <a:buChar char="Ø"/>
            </a:pPr>
            <a:r>
              <a:rPr lang="en-US" sz="2400" dirty="0" smtClean="0">
                <a:solidFill>
                  <a:schemeClr val="tx1"/>
                </a:solidFill>
                <a:latin typeface="Calibri" panose="020F0502020204030204" pitchFamily="34" charset="0"/>
                <a:cs typeface="Calibri" panose="020F0502020204030204" pitchFamily="34" charset="0"/>
              </a:rPr>
              <a:t>Java </a:t>
            </a:r>
            <a:r>
              <a:rPr lang="en-US" sz="2400" dirty="0">
                <a:solidFill>
                  <a:schemeClr val="tx1"/>
                </a:solidFill>
                <a:latin typeface="Calibri" panose="020F0502020204030204" pitchFamily="34" charset="0"/>
                <a:cs typeface="Calibri" panose="020F0502020204030204" pitchFamily="34" charset="0"/>
              </a:rPr>
              <a:t>applications are WORA (Write Once Run Anywhere). This means that we need to write the Java programs just once, which we can run on different platforms without making changes in the Java program.</a:t>
            </a:r>
          </a:p>
          <a:p>
            <a:pPr algn="just">
              <a:buFont typeface="Wingdings" panose="05000000000000000000" pitchFamily="2" charset="2"/>
              <a:buChar char="Ø"/>
            </a:pPr>
            <a:r>
              <a:rPr lang="en-US" sz="2400" dirty="0" smtClean="0">
                <a:solidFill>
                  <a:schemeClr val="tx1"/>
                </a:solidFill>
                <a:latin typeface="Calibri" panose="020F0502020204030204" pitchFamily="34" charset="0"/>
                <a:cs typeface="Calibri" panose="020F0502020204030204" pitchFamily="34" charset="0"/>
              </a:rPr>
              <a:t>When </a:t>
            </a:r>
            <a:r>
              <a:rPr lang="en-US" sz="2400" dirty="0">
                <a:solidFill>
                  <a:schemeClr val="tx1"/>
                </a:solidFill>
                <a:latin typeface="Calibri" panose="020F0502020204030204" pitchFamily="34" charset="0"/>
                <a:cs typeface="Calibri" panose="020F0502020204030204" pitchFamily="34" charset="0"/>
              </a:rPr>
              <a:t>we compile a .java file, the compiler generates the .class files(contains byte-code) with the same names as that of the class present in a .java file.</a:t>
            </a:r>
          </a:p>
          <a:p>
            <a:pPr algn="just">
              <a:buFont typeface="Wingdings" panose="05000000000000000000" pitchFamily="2" charset="2"/>
              <a:buChar char="Ø"/>
            </a:pPr>
            <a:r>
              <a:rPr lang="en-US" sz="2400" dirty="0" smtClean="0">
                <a:solidFill>
                  <a:schemeClr val="tx1"/>
                </a:solidFill>
                <a:latin typeface="Calibri" panose="020F0502020204030204" pitchFamily="34" charset="0"/>
                <a:cs typeface="Calibri" panose="020F0502020204030204" pitchFamily="34" charset="0"/>
              </a:rPr>
              <a:t>When </a:t>
            </a:r>
            <a:r>
              <a:rPr lang="en-US" sz="2400" dirty="0">
                <a:solidFill>
                  <a:schemeClr val="tx1"/>
                </a:solidFill>
                <a:latin typeface="Calibri" panose="020F0502020204030204" pitchFamily="34" charset="0"/>
                <a:cs typeface="Calibri" panose="020F0502020204030204" pitchFamily="34" charset="0"/>
              </a:rPr>
              <a:t>we run a .class file, it goes through various steps.</a:t>
            </a:r>
            <a:endParaRPr lang="en-IN" sz="2400" dirty="0">
              <a:solidFill>
                <a:schemeClr val="tx1"/>
              </a:solidFill>
              <a:latin typeface="Calibri" panose="020F0502020204030204" pitchFamily="34" charset="0"/>
              <a:cs typeface="Calibri" panose="020F0502020204030204" pitchFamily="34" charset="0"/>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10</a:t>
            </a:fld>
            <a:endParaRPr lang="en-IN"/>
          </a:p>
        </p:txBody>
      </p:sp>
    </p:spTree>
    <p:extLst>
      <p:ext uri="{BB962C8B-B14F-4D97-AF65-F5344CB8AC3E}">
        <p14:creationId xmlns:p14="http://schemas.microsoft.com/office/powerpoint/2010/main" val="11294760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070C0"/>
                </a:solidFill>
                <a:latin typeface="Calibri" panose="020F0502020204030204" pitchFamily="34" charset="0"/>
                <a:cs typeface="Calibri" panose="020F0502020204030204" pitchFamily="34" charset="0"/>
              </a:rPr>
              <a:t>JVM – Working Scenario</a:t>
            </a:r>
            <a:endParaRPr lang="en-IN" sz="3200" dirty="0">
              <a:solidFill>
                <a:srgbClr val="0070C0"/>
              </a:solidFill>
              <a:latin typeface="Calibri" panose="020F0502020204030204" pitchFamily="34" charset="0"/>
              <a:cs typeface="Calibri" panose="020F0502020204030204" pitchFamily="34" charset="0"/>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11</a:t>
            </a:fld>
            <a:endParaRPr lang="en-IN"/>
          </a:p>
        </p:txBody>
      </p:sp>
      <p:pic>
        <p:nvPicPr>
          <p:cNvPr id="6" name="Picture 5"/>
          <p:cNvPicPr>
            <a:picLocks noChangeAspect="1"/>
          </p:cNvPicPr>
          <p:nvPr/>
        </p:nvPicPr>
        <p:blipFill>
          <a:blip r:embed="rId3"/>
          <a:stretch>
            <a:fillRect/>
          </a:stretch>
        </p:blipFill>
        <p:spPr>
          <a:xfrm>
            <a:off x="2400526" y="970344"/>
            <a:ext cx="8238445" cy="5138946"/>
          </a:xfrm>
          <a:prstGeom prst="rect">
            <a:avLst/>
          </a:prstGeom>
        </p:spPr>
      </p:pic>
    </p:spTree>
    <p:extLst>
      <p:ext uri="{BB962C8B-B14F-4D97-AF65-F5344CB8AC3E}">
        <p14:creationId xmlns:p14="http://schemas.microsoft.com/office/powerpoint/2010/main" val="35357251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070C0"/>
                </a:solidFill>
                <a:latin typeface="Calibri" panose="020F0502020204030204" pitchFamily="34" charset="0"/>
                <a:cs typeface="Calibri" panose="020F0502020204030204" pitchFamily="34" charset="0"/>
              </a:rPr>
              <a:t>JDK, JRE and JVM</a:t>
            </a:r>
            <a:endParaRPr lang="en-IN" sz="3200" dirty="0">
              <a:solidFill>
                <a:srgbClr val="0070C0"/>
              </a:solidFill>
              <a:latin typeface="Calibri" panose="020F0502020204030204" pitchFamily="34" charset="0"/>
              <a:cs typeface="Calibri" panose="020F0502020204030204" pitchFamily="34" charset="0"/>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12</a:t>
            </a:fld>
            <a:endParaRPr lang="en-IN"/>
          </a:p>
        </p:txBody>
      </p:sp>
      <p:pic>
        <p:nvPicPr>
          <p:cNvPr id="6" name="Picture 5"/>
          <p:cNvPicPr>
            <a:picLocks noChangeAspect="1"/>
          </p:cNvPicPr>
          <p:nvPr/>
        </p:nvPicPr>
        <p:blipFill>
          <a:blip r:embed="rId3"/>
          <a:stretch>
            <a:fillRect/>
          </a:stretch>
        </p:blipFill>
        <p:spPr>
          <a:xfrm>
            <a:off x="2206172" y="1543049"/>
            <a:ext cx="9318172" cy="4494893"/>
          </a:xfrm>
          <a:prstGeom prst="rect">
            <a:avLst/>
          </a:prstGeom>
        </p:spPr>
      </p:pic>
    </p:spTree>
    <p:extLst>
      <p:ext uri="{BB962C8B-B14F-4D97-AF65-F5344CB8AC3E}">
        <p14:creationId xmlns:p14="http://schemas.microsoft.com/office/powerpoint/2010/main" val="4079235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070C0"/>
                </a:solidFill>
                <a:latin typeface="Calibri" panose="020F0502020204030204" pitchFamily="34" charset="0"/>
                <a:cs typeface="Calibri" panose="020F0502020204030204" pitchFamily="34" charset="0"/>
              </a:rPr>
              <a:t>Structure of Java Program</a:t>
            </a:r>
            <a:endParaRPr lang="en-IN" sz="3200" dirty="0">
              <a:solidFill>
                <a:srgbClr val="0070C0"/>
              </a:solidFill>
              <a:latin typeface="Calibri" panose="020F0502020204030204" pitchFamily="34" charset="0"/>
              <a:cs typeface="Calibri" panose="020F0502020204030204" pitchFamily="34" charset="0"/>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13</a:t>
            </a:fld>
            <a:endParaRPr lang="en-IN"/>
          </a:p>
        </p:txBody>
      </p:sp>
      <p:sp>
        <p:nvSpPr>
          <p:cNvPr id="7" name="TextBox 6"/>
          <p:cNvSpPr txBox="1"/>
          <p:nvPr/>
        </p:nvSpPr>
        <p:spPr>
          <a:xfrm>
            <a:off x="2376286" y="1301253"/>
            <a:ext cx="4441372" cy="2800767"/>
          </a:xfrm>
          <a:prstGeom prst="rect">
            <a:avLst/>
          </a:prstGeom>
          <a:noFill/>
        </p:spPr>
        <p:txBody>
          <a:bodyPr wrap="square" rtlCol="0">
            <a:spAutoFit/>
          </a:bodyPr>
          <a:lstStyle/>
          <a:p>
            <a:pPr marL="342900" indent="-342900">
              <a:buClr>
                <a:srgbClr val="0070C0"/>
              </a:buClr>
              <a:buFont typeface="Wingdings" panose="05000000000000000000" pitchFamily="2" charset="2"/>
              <a:buChar char="Ø"/>
            </a:pPr>
            <a:r>
              <a:rPr lang="en-IN" sz="2200" dirty="0" smtClean="0">
                <a:latin typeface="Calibri" panose="020F0502020204030204" pitchFamily="34" charset="0"/>
                <a:cs typeface="Calibri" panose="020F0502020204030204" pitchFamily="34" charset="0"/>
              </a:rPr>
              <a:t>Documentation Section</a:t>
            </a:r>
          </a:p>
          <a:p>
            <a:pPr marL="342900" indent="-342900">
              <a:buClr>
                <a:srgbClr val="0070C0"/>
              </a:buClr>
              <a:buFont typeface="Wingdings" panose="05000000000000000000" pitchFamily="2" charset="2"/>
              <a:buChar char="Ø"/>
            </a:pPr>
            <a:r>
              <a:rPr lang="en-IN" sz="2200" dirty="0" smtClean="0">
                <a:latin typeface="Calibri" panose="020F0502020204030204" pitchFamily="34" charset="0"/>
                <a:cs typeface="Calibri" panose="020F0502020204030204" pitchFamily="34" charset="0"/>
              </a:rPr>
              <a:t>Package Declaration</a:t>
            </a:r>
          </a:p>
          <a:p>
            <a:pPr marL="342900" indent="-342900">
              <a:buClr>
                <a:srgbClr val="0070C0"/>
              </a:buClr>
              <a:buFont typeface="Wingdings" panose="05000000000000000000" pitchFamily="2" charset="2"/>
              <a:buChar char="Ø"/>
            </a:pPr>
            <a:r>
              <a:rPr lang="en-IN" sz="2200" dirty="0" smtClean="0">
                <a:latin typeface="Calibri" panose="020F0502020204030204" pitchFamily="34" charset="0"/>
                <a:cs typeface="Calibri" panose="020F0502020204030204" pitchFamily="34" charset="0"/>
              </a:rPr>
              <a:t>Import Statements</a:t>
            </a:r>
          </a:p>
          <a:p>
            <a:pPr marL="342900" indent="-342900">
              <a:buClr>
                <a:srgbClr val="0070C0"/>
              </a:buClr>
              <a:buFont typeface="Wingdings" panose="05000000000000000000" pitchFamily="2" charset="2"/>
              <a:buChar char="Ø"/>
            </a:pPr>
            <a:r>
              <a:rPr lang="en-IN" sz="2200" dirty="0" smtClean="0">
                <a:latin typeface="Calibri" panose="020F0502020204030204" pitchFamily="34" charset="0"/>
                <a:cs typeface="Calibri" panose="020F0502020204030204" pitchFamily="34" charset="0"/>
              </a:rPr>
              <a:t>Interface Section</a:t>
            </a:r>
          </a:p>
          <a:p>
            <a:pPr marL="342900" indent="-342900">
              <a:buClr>
                <a:srgbClr val="0070C0"/>
              </a:buClr>
              <a:buFont typeface="Wingdings" panose="05000000000000000000" pitchFamily="2" charset="2"/>
              <a:buChar char="Ø"/>
            </a:pPr>
            <a:r>
              <a:rPr lang="en-IN" sz="2200" dirty="0" smtClean="0">
                <a:latin typeface="Calibri" panose="020F0502020204030204" pitchFamily="34" charset="0"/>
                <a:cs typeface="Calibri" panose="020F0502020204030204" pitchFamily="34" charset="0"/>
              </a:rPr>
              <a:t>Class Definition</a:t>
            </a:r>
          </a:p>
          <a:p>
            <a:pPr marL="800100" lvl="1" indent="-342900">
              <a:buClr>
                <a:srgbClr val="0070C0"/>
              </a:buClr>
              <a:buFont typeface="Wingdings" panose="05000000000000000000" pitchFamily="2" charset="2"/>
              <a:buChar char="Ø"/>
            </a:pPr>
            <a:r>
              <a:rPr lang="en-IN" sz="2200" dirty="0" smtClean="0">
                <a:latin typeface="Calibri" panose="020F0502020204030204" pitchFamily="34" charset="0"/>
                <a:cs typeface="Calibri" panose="020F0502020204030204" pitchFamily="34" charset="0"/>
              </a:rPr>
              <a:t>Class Members and Methods</a:t>
            </a:r>
          </a:p>
          <a:p>
            <a:pPr marL="342900" indent="-342900">
              <a:buClr>
                <a:srgbClr val="0070C0"/>
              </a:buClr>
              <a:buFont typeface="Wingdings" panose="05000000000000000000" pitchFamily="2" charset="2"/>
              <a:buChar char="Ø"/>
            </a:pPr>
            <a:r>
              <a:rPr lang="en-IN" sz="2200" dirty="0" smtClean="0">
                <a:latin typeface="Calibri" panose="020F0502020204030204" pitchFamily="34" charset="0"/>
                <a:cs typeface="Calibri" panose="020F0502020204030204" pitchFamily="34" charset="0"/>
              </a:rPr>
              <a:t>Main Method Class</a:t>
            </a:r>
          </a:p>
          <a:p>
            <a:pPr marL="800100" lvl="1" indent="-342900">
              <a:buClr>
                <a:srgbClr val="0070C0"/>
              </a:buClr>
              <a:buFont typeface="Wingdings" panose="05000000000000000000" pitchFamily="2" charset="2"/>
              <a:buChar char="Ø"/>
            </a:pPr>
            <a:r>
              <a:rPr lang="en-IN" sz="2200" dirty="0" smtClean="0">
                <a:latin typeface="Calibri" panose="020F0502020204030204" pitchFamily="34" charset="0"/>
                <a:cs typeface="Calibri" panose="020F0502020204030204" pitchFamily="34" charset="0"/>
              </a:rPr>
              <a:t>Methods and Behaviours</a:t>
            </a:r>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220297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070C0"/>
                </a:solidFill>
                <a:latin typeface="Calibri" panose="020F0502020204030204" pitchFamily="34" charset="0"/>
                <a:cs typeface="Calibri" panose="020F0502020204030204" pitchFamily="34" charset="0"/>
              </a:rPr>
              <a:t>Java Installation</a:t>
            </a:r>
            <a:endParaRPr lang="en-IN" sz="320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653989" y="820271"/>
            <a:ext cx="10327340" cy="5478929"/>
          </a:xfrm>
        </p:spPr>
        <p:txBody>
          <a:bodyPr>
            <a:normAutofit/>
          </a:bodyPr>
          <a:lstStyle/>
          <a:p>
            <a:pPr algn="just">
              <a:buFont typeface="Wingdings" panose="05000000000000000000" pitchFamily="2" charset="2"/>
              <a:buChar char="Ø"/>
            </a:pPr>
            <a:r>
              <a:rPr lang="en-IN" sz="2400" dirty="0">
                <a:solidFill>
                  <a:schemeClr val="tx1"/>
                </a:solidFill>
                <a:latin typeface="Calibri" panose="020F0502020204030204" pitchFamily="34" charset="0"/>
                <a:cs typeface="Calibri" panose="020F0502020204030204" pitchFamily="34" charset="0"/>
                <a:hlinkClick r:id="rId3"/>
              </a:rPr>
              <a:t>https://techvidvan.com/tutorials/java-installation</a:t>
            </a:r>
            <a:r>
              <a:rPr lang="en-IN" sz="2400" dirty="0" smtClean="0">
                <a:solidFill>
                  <a:schemeClr val="tx1"/>
                </a:solidFill>
                <a:latin typeface="Calibri" panose="020F0502020204030204" pitchFamily="34" charset="0"/>
                <a:cs typeface="Calibri" panose="020F0502020204030204" pitchFamily="34" charset="0"/>
                <a:hlinkClick r:id="rId3"/>
              </a:rPr>
              <a:t>/</a:t>
            </a:r>
            <a:r>
              <a:rPr lang="en-IN" sz="2400" dirty="0" smtClean="0">
                <a:solidFill>
                  <a:schemeClr val="tx1"/>
                </a:solidFill>
                <a:latin typeface="Calibri" panose="020F0502020204030204" pitchFamily="34" charset="0"/>
                <a:cs typeface="Calibri" panose="020F0502020204030204" pitchFamily="34" charset="0"/>
              </a:rPr>
              <a:t> - link for installation</a:t>
            </a:r>
          </a:p>
          <a:p>
            <a:pPr algn="just">
              <a:buFont typeface="Wingdings" panose="05000000000000000000" pitchFamily="2" charset="2"/>
              <a:buChar char="Ø"/>
            </a:pPr>
            <a:r>
              <a:rPr lang="en-IN" sz="2400" dirty="0">
                <a:solidFill>
                  <a:schemeClr val="tx1"/>
                </a:solidFill>
                <a:latin typeface="Calibri" panose="020F0502020204030204" pitchFamily="34" charset="0"/>
                <a:cs typeface="Calibri" panose="020F0502020204030204" pitchFamily="34" charset="0"/>
                <a:hlinkClick r:id="rId4"/>
              </a:rPr>
              <a:t>https://</a:t>
            </a:r>
            <a:r>
              <a:rPr lang="en-IN" sz="2400" dirty="0" smtClean="0">
                <a:solidFill>
                  <a:schemeClr val="tx1"/>
                </a:solidFill>
                <a:latin typeface="Calibri" panose="020F0502020204030204" pitchFamily="34" charset="0"/>
                <a:cs typeface="Calibri" panose="020F0502020204030204" pitchFamily="34" charset="0"/>
                <a:hlinkClick r:id="rId4"/>
              </a:rPr>
              <a:t>www.oracle.com/java/technologies/javase-jdk16-downloads.html</a:t>
            </a:r>
            <a:r>
              <a:rPr lang="en-IN" sz="2400" dirty="0" smtClean="0">
                <a:solidFill>
                  <a:schemeClr val="tx1"/>
                </a:solidFill>
                <a:latin typeface="Calibri" panose="020F0502020204030204" pitchFamily="34" charset="0"/>
                <a:cs typeface="Calibri" panose="020F0502020204030204" pitchFamily="34" charset="0"/>
              </a:rPr>
              <a:t> - link to download the software</a:t>
            </a:r>
          </a:p>
          <a:p>
            <a:pPr algn="just">
              <a:buFont typeface="Wingdings" panose="05000000000000000000" pitchFamily="2" charset="2"/>
              <a:buChar char="Ø"/>
            </a:pPr>
            <a:endParaRPr lang="en-IN" sz="2400" dirty="0">
              <a:solidFill>
                <a:schemeClr val="tx1"/>
              </a:solidFill>
              <a:latin typeface="Calibri" panose="020F0502020204030204" pitchFamily="34" charset="0"/>
              <a:cs typeface="Calibri" panose="020F0502020204030204" pitchFamily="34" charset="0"/>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pic>
        <p:nvPicPr>
          <p:cNvPr id="6" name="Picture 5"/>
          <p:cNvPicPr>
            <a:picLocks noChangeAspect="1"/>
          </p:cNvPicPr>
          <p:nvPr/>
        </p:nvPicPr>
        <p:blipFill>
          <a:blip r:embed="rId5"/>
          <a:stretch>
            <a:fillRect/>
          </a:stretch>
        </p:blipFill>
        <p:spPr>
          <a:xfrm>
            <a:off x="1953998" y="2272553"/>
            <a:ext cx="9812178" cy="4026647"/>
          </a:xfrm>
          <a:prstGeom prst="rect">
            <a:avLst/>
          </a:prstGeom>
        </p:spPr>
      </p:pic>
      <p:sp>
        <p:nvSpPr>
          <p:cNvPr id="5" name="Slide Number Placeholder 4"/>
          <p:cNvSpPr>
            <a:spLocks noGrp="1"/>
          </p:cNvSpPr>
          <p:nvPr>
            <p:ph type="sldNum" sz="quarter" idx="12"/>
          </p:nvPr>
        </p:nvSpPr>
        <p:spPr/>
        <p:txBody>
          <a:bodyPr/>
          <a:lstStyle/>
          <a:p>
            <a:fld id="{EC71AA4A-4F11-4836-8B15-84DF72A7E880}" type="slidenum">
              <a:rPr lang="en-IN" smtClean="0"/>
              <a:t>14</a:t>
            </a:fld>
            <a:endParaRPr lang="en-IN"/>
          </a:p>
        </p:txBody>
      </p:sp>
      <p:sp>
        <p:nvSpPr>
          <p:cNvPr id="9" name="Rounded Rectangular Callout 8"/>
          <p:cNvSpPr/>
          <p:nvPr/>
        </p:nvSpPr>
        <p:spPr>
          <a:xfrm rot="18952512">
            <a:off x="7476564" y="3886147"/>
            <a:ext cx="2218765" cy="814295"/>
          </a:xfrm>
          <a:prstGeom prst="wedgeRoundRectCallout">
            <a:avLst>
              <a:gd name="adj1" fmla="val -8919"/>
              <a:gd name="adj2" fmla="val 161122"/>
              <a:gd name="adj3" fmla="val 16667"/>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Windows 64 bit software</a:t>
            </a:r>
            <a:endParaRPr lang="en-IN" dirty="0">
              <a:solidFill>
                <a:schemeClr val="tx1"/>
              </a:solidFill>
            </a:endParaRPr>
          </a:p>
        </p:txBody>
      </p:sp>
    </p:spTree>
    <p:extLst>
      <p:ext uri="{BB962C8B-B14F-4D97-AF65-F5344CB8AC3E}">
        <p14:creationId xmlns:p14="http://schemas.microsoft.com/office/powerpoint/2010/main" val="22574333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rmAutofit/>
          </a:bodyPr>
          <a:lstStyle/>
          <a:p>
            <a:pPr algn="ctr"/>
            <a:r>
              <a:rPr lang="en-IN" sz="2800" dirty="0" smtClean="0">
                <a:solidFill>
                  <a:srgbClr val="0070C0"/>
                </a:solidFill>
                <a:latin typeface="Calibri" panose="020F0502020204030204" pitchFamily="34" charset="0"/>
                <a:cs typeface="Calibri" panose="020F0502020204030204" pitchFamily="34" charset="0"/>
              </a:rPr>
              <a:t>Java Introduction</a:t>
            </a:r>
            <a:endParaRPr lang="en-IN" sz="280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653989" y="820271"/>
            <a:ext cx="10327340" cy="5478929"/>
          </a:xfrm>
        </p:spPr>
        <p:txBody>
          <a:bodyPr>
            <a:normAutofit/>
          </a:bodyPr>
          <a:lstStyle/>
          <a:p>
            <a:pPr algn="just">
              <a:buFont typeface="Wingdings" panose="05000000000000000000" pitchFamily="2" charset="2"/>
              <a:buChar char="Ø"/>
            </a:pPr>
            <a:r>
              <a:rPr lang="en-IN" sz="2400" dirty="0" smtClean="0">
                <a:solidFill>
                  <a:schemeClr val="tx1"/>
                </a:solidFill>
                <a:latin typeface="Calibri" panose="020F0502020204030204" pitchFamily="34" charset="0"/>
                <a:cs typeface="Calibri" panose="020F0502020204030204" pitchFamily="34" charset="0"/>
              </a:rPr>
              <a:t>Download the required software based on your system configuration. </a:t>
            </a:r>
            <a:r>
              <a:rPr lang="en-US" sz="2400" dirty="0">
                <a:solidFill>
                  <a:schemeClr val="tx1"/>
                </a:solidFill>
                <a:latin typeface="Calibri" panose="020F0502020204030204" pitchFamily="34" charset="0"/>
                <a:cs typeface="Calibri" panose="020F0502020204030204" pitchFamily="34" charset="0"/>
              </a:rPr>
              <a:t>Click on the JDK Download option. After that, check the </a:t>
            </a:r>
            <a:r>
              <a:rPr lang="en-US" sz="2400" dirty="0" smtClean="0">
                <a:solidFill>
                  <a:schemeClr val="tx1"/>
                </a:solidFill>
                <a:latin typeface="Calibri" panose="020F0502020204030204" pitchFamily="34" charset="0"/>
                <a:cs typeface="Calibri" panose="020F0502020204030204" pitchFamily="34" charset="0"/>
              </a:rPr>
              <a:t>box(which is circled with red color) </a:t>
            </a:r>
            <a:r>
              <a:rPr lang="en-US" sz="2400" dirty="0">
                <a:solidFill>
                  <a:schemeClr val="tx1"/>
                </a:solidFill>
                <a:latin typeface="Calibri" panose="020F0502020204030204" pitchFamily="34" charset="0"/>
                <a:cs typeface="Calibri" panose="020F0502020204030204" pitchFamily="34" charset="0"/>
              </a:rPr>
              <a:t>of the Accept License Agreement. Download the latest Java JDK for your version (32 or 64 bit) of Java for Windows.</a:t>
            </a:r>
            <a:endParaRPr lang="en-IN" sz="2400" dirty="0" smtClean="0">
              <a:solidFill>
                <a:schemeClr val="tx1"/>
              </a:solidFill>
              <a:latin typeface="Calibri" panose="020F0502020204030204" pitchFamily="34" charset="0"/>
              <a:cs typeface="Calibri" panose="020F0502020204030204" pitchFamily="34" charset="0"/>
            </a:endParaRPr>
          </a:p>
          <a:p>
            <a:pPr algn="just">
              <a:buFont typeface="Wingdings" panose="05000000000000000000" pitchFamily="2" charset="2"/>
              <a:buChar char="Ø"/>
            </a:pPr>
            <a:endParaRPr lang="en-IN" sz="2400" dirty="0">
              <a:solidFill>
                <a:schemeClr val="tx1"/>
              </a:solidFill>
              <a:latin typeface="Calibri" panose="020F0502020204030204" pitchFamily="34" charset="0"/>
              <a:cs typeface="Calibri" panose="020F0502020204030204" pitchFamily="34" charset="0"/>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15</a:t>
            </a:fld>
            <a:endParaRPr lang="en-IN"/>
          </a:p>
        </p:txBody>
      </p:sp>
      <p:grpSp>
        <p:nvGrpSpPr>
          <p:cNvPr id="8" name="Group 7"/>
          <p:cNvGrpSpPr/>
          <p:nvPr/>
        </p:nvGrpSpPr>
        <p:grpSpPr>
          <a:xfrm>
            <a:off x="2398339" y="2607888"/>
            <a:ext cx="9125791" cy="3012983"/>
            <a:chOff x="2532809" y="1693488"/>
            <a:chExt cx="9125791" cy="3012983"/>
          </a:xfrm>
        </p:grpSpPr>
        <p:pic>
          <p:nvPicPr>
            <p:cNvPr id="6" name="Picture 5"/>
            <p:cNvPicPr>
              <a:picLocks noChangeAspect="1"/>
            </p:cNvPicPr>
            <p:nvPr/>
          </p:nvPicPr>
          <p:blipFill>
            <a:blip r:embed="rId3"/>
            <a:stretch>
              <a:fillRect/>
            </a:stretch>
          </p:blipFill>
          <p:spPr>
            <a:xfrm>
              <a:off x="2532809" y="1693488"/>
              <a:ext cx="9125791" cy="3012983"/>
            </a:xfrm>
            <a:prstGeom prst="rect">
              <a:avLst/>
            </a:prstGeom>
          </p:spPr>
        </p:pic>
        <p:sp>
          <p:nvSpPr>
            <p:cNvPr id="7" name="Oval 6"/>
            <p:cNvSpPr/>
            <p:nvPr/>
          </p:nvSpPr>
          <p:spPr>
            <a:xfrm>
              <a:off x="2931459" y="3025588"/>
              <a:ext cx="363070" cy="33617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9" name="Rounded Rectangular Callout 8"/>
          <p:cNvSpPr/>
          <p:nvPr/>
        </p:nvSpPr>
        <p:spPr>
          <a:xfrm rot="21375720">
            <a:off x="1008865" y="2760577"/>
            <a:ext cx="1566100" cy="814295"/>
          </a:xfrm>
          <a:prstGeom prst="wedgeRoundRectCallout">
            <a:avLst>
              <a:gd name="adj1" fmla="val 58411"/>
              <a:gd name="adj2" fmla="val 122895"/>
              <a:gd name="adj3" fmla="val 16667"/>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Click this</a:t>
            </a:r>
            <a:endParaRPr lang="en-IN" dirty="0">
              <a:solidFill>
                <a:schemeClr val="tx1"/>
              </a:solidFill>
            </a:endParaRPr>
          </a:p>
        </p:txBody>
      </p:sp>
    </p:spTree>
    <p:extLst>
      <p:ext uri="{BB962C8B-B14F-4D97-AF65-F5344CB8AC3E}">
        <p14:creationId xmlns:p14="http://schemas.microsoft.com/office/powerpoint/2010/main" val="17614210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070C0"/>
                </a:solidFill>
                <a:latin typeface="Calibri" panose="020F0502020204030204" pitchFamily="34" charset="0"/>
                <a:cs typeface="Calibri" panose="020F0502020204030204" pitchFamily="34" charset="0"/>
              </a:rPr>
              <a:t>Java Installation</a:t>
            </a:r>
            <a:endParaRPr lang="en-IN" sz="320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653989" y="820271"/>
            <a:ext cx="10327340" cy="5478929"/>
          </a:xfrm>
        </p:spPr>
        <p:txBody>
          <a:bodyPr>
            <a:normAutofit/>
          </a:bodyPr>
          <a:lstStyle/>
          <a:p>
            <a:pPr algn="just">
              <a:buFont typeface="Wingdings" panose="05000000000000000000" pitchFamily="2" charset="2"/>
              <a:buChar char="Ø"/>
            </a:pPr>
            <a:r>
              <a:rPr lang="en-US" sz="2400" dirty="0">
                <a:solidFill>
                  <a:schemeClr val="tx1"/>
                </a:solidFill>
                <a:latin typeface="Calibri" panose="020F0502020204030204" pitchFamily="34" charset="0"/>
                <a:cs typeface="Calibri" panose="020F0502020204030204" pitchFamily="34" charset="0"/>
              </a:rPr>
              <a:t>Once the download is complete, run the exe to install JDK on your windows machine. Click Next.</a:t>
            </a:r>
            <a:endParaRPr lang="en-IN" sz="2400" dirty="0">
              <a:solidFill>
                <a:schemeClr val="tx1"/>
              </a:solidFill>
              <a:latin typeface="Calibri" panose="020F0502020204030204" pitchFamily="34" charset="0"/>
              <a:cs typeface="Calibri" panose="020F0502020204030204" pitchFamily="34" charset="0"/>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16</a:t>
            </a:fld>
            <a:endParaRPr lang="en-IN"/>
          </a:p>
        </p:txBody>
      </p:sp>
      <p:grpSp>
        <p:nvGrpSpPr>
          <p:cNvPr id="9" name="Group 8"/>
          <p:cNvGrpSpPr/>
          <p:nvPr/>
        </p:nvGrpSpPr>
        <p:grpSpPr>
          <a:xfrm>
            <a:off x="209270" y="1763524"/>
            <a:ext cx="5586412" cy="3895725"/>
            <a:chOff x="1419505" y="1763525"/>
            <a:chExt cx="5076825" cy="3895725"/>
          </a:xfrm>
        </p:grpSpPr>
        <p:pic>
          <p:nvPicPr>
            <p:cNvPr id="6" name="Picture 5"/>
            <p:cNvPicPr>
              <a:picLocks noChangeAspect="1"/>
            </p:cNvPicPr>
            <p:nvPr/>
          </p:nvPicPr>
          <p:blipFill>
            <a:blip r:embed="rId3"/>
            <a:stretch>
              <a:fillRect/>
            </a:stretch>
          </p:blipFill>
          <p:spPr>
            <a:xfrm>
              <a:off x="1419505" y="1763525"/>
              <a:ext cx="5076825" cy="3895725"/>
            </a:xfrm>
            <a:prstGeom prst="rect">
              <a:avLst/>
            </a:prstGeom>
          </p:spPr>
        </p:pic>
        <p:sp>
          <p:nvSpPr>
            <p:cNvPr id="7" name="Rounded Rectangular Callout 6"/>
            <p:cNvSpPr/>
            <p:nvPr/>
          </p:nvSpPr>
          <p:spPr>
            <a:xfrm>
              <a:off x="4007224" y="4074459"/>
              <a:ext cx="1169894" cy="806823"/>
            </a:xfrm>
            <a:prstGeom prst="wedgeRoundRectCallout">
              <a:avLst>
                <a:gd name="adj1" fmla="val -1293"/>
                <a:gd name="adj2" fmla="val 1141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Click this</a:t>
              </a:r>
              <a:endParaRPr lang="en-IN" dirty="0"/>
            </a:p>
          </p:txBody>
        </p:sp>
      </p:grpSp>
      <p:grpSp>
        <p:nvGrpSpPr>
          <p:cNvPr id="11" name="Group 10"/>
          <p:cNvGrpSpPr/>
          <p:nvPr/>
        </p:nvGrpSpPr>
        <p:grpSpPr>
          <a:xfrm>
            <a:off x="6562165" y="1408858"/>
            <a:ext cx="5419163" cy="3082460"/>
            <a:chOff x="5795682" y="1906399"/>
            <a:chExt cx="6185646" cy="3609976"/>
          </a:xfrm>
        </p:grpSpPr>
        <p:pic>
          <p:nvPicPr>
            <p:cNvPr id="1026" name="Picture 2" descr="Java-install-window-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682" y="1906399"/>
              <a:ext cx="6185646" cy="3609976"/>
            </a:xfrm>
            <a:prstGeom prst="rect">
              <a:avLst/>
            </a:prstGeom>
            <a:noFill/>
            <a:extLst>
              <a:ext uri="{909E8E84-426E-40DD-AFC4-6F175D3DCCD1}">
                <a14:hiddenFill xmlns:a14="http://schemas.microsoft.com/office/drawing/2010/main">
                  <a:solidFill>
                    <a:srgbClr val="FFFFFF"/>
                  </a:solidFill>
                </a14:hiddenFill>
              </a:ext>
            </a:extLst>
          </p:spPr>
        </p:pic>
        <p:sp>
          <p:nvSpPr>
            <p:cNvPr id="10" name="Rounded Rectangular Callout 9"/>
            <p:cNvSpPr/>
            <p:nvPr/>
          </p:nvSpPr>
          <p:spPr>
            <a:xfrm>
              <a:off x="8686800" y="3375212"/>
              <a:ext cx="3294528" cy="699246"/>
            </a:xfrm>
            <a:prstGeom prst="wedgeRoundRectCallout">
              <a:avLst>
                <a:gd name="adj1" fmla="val 34367"/>
                <a:gd name="adj2" fmla="val 11150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bg1"/>
                  </a:solidFill>
                </a:rPr>
                <a:t>Can change the path if you wish. ‘C’ drive is the suggested path</a:t>
              </a:r>
            </a:p>
          </p:txBody>
        </p:sp>
      </p:grpSp>
      <p:sp>
        <p:nvSpPr>
          <p:cNvPr id="12" name="Right Arrow 11"/>
          <p:cNvSpPr/>
          <p:nvPr/>
        </p:nvSpPr>
        <p:spPr>
          <a:xfrm>
            <a:off x="5593976" y="3455894"/>
            <a:ext cx="968186" cy="2958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8" name="Picture 4" descr="java install windows"/>
          <p:cNvPicPr>
            <a:picLocks noChangeAspect="1" noChangeArrowheads="1"/>
          </p:cNvPicPr>
          <p:nvPr/>
        </p:nvPicPr>
        <p:blipFill rotWithShape="1">
          <a:blip r:embed="rId5">
            <a:extLst>
              <a:ext uri="{28A0092B-C50C-407E-A947-70E740481C1C}">
                <a14:useLocalDpi xmlns:a14="http://schemas.microsoft.com/office/drawing/2010/main" val="0"/>
              </a:ext>
            </a:extLst>
          </a:blip>
          <a:srcRect b="39446"/>
          <a:stretch/>
        </p:blipFill>
        <p:spPr bwMode="auto">
          <a:xfrm>
            <a:off x="7237878" y="5023098"/>
            <a:ext cx="4743450" cy="1834902"/>
          </a:xfrm>
          <a:prstGeom prst="rect">
            <a:avLst/>
          </a:prstGeom>
          <a:noFill/>
          <a:extLst>
            <a:ext uri="{909E8E84-426E-40DD-AFC4-6F175D3DCCD1}">
              <a14:hiddenFill xmlns:a14="http://schemas.microsoft.com/office/drawing/2010/main">
                <a:solidFill>
                  <a:srgbClr val="FFFFFF"/>
                </a:solidFill>
              </a14:hiddenFill>
            </a:ext>
          </a:extLst>
        </p:spPr>
      </p:pic>
      <p:sp>
        <p:nvSpPr>
          <p:cNvPr id="14" name="Down Arrow 13"/>
          <p:cNvSpPr/>
          <p:nvPr/>
        </p:nvSpPr>
        <p:spPr>
          <a:xfrm>
            <a:off x="8081682" y="4235824"/>
            <a:ext cx="363071" cy="7872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59116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070C0"/>
                </a:solidFill>
                <a:latin typeface="Calibri" panose="020F0502020204030204" pitchFamily="34" charset="0"/>
                <a:cs typeface="Calibri" panose="020F0502020204030204" pitchFamily="34" charset="0"/>
              </a:rPr>
              <a:t>Java Installation</a:t>
            </a:r>
            <a:endParaRPr lang="en-IN" sz="3200" dirty="0">
              <a:solidFill>
                <a:srgbClr val="0070C0"/>
              </a:solidFill>
              <a:latin typeface="Calibri" panose="020F0502020204030204" pitchFamily="34" charset="0"/>
              <a:cs typeface="Calibri" panose="020F0502020204030204" pitchFamily="34" charset="0"/>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17</a:t>
            </a:fld>
            <a:endParaRPr lang="en-IN"/>
          </a:p>
        </p:txBody>
      </p:sp>
      <p:grpSp>
        <p:nvGrpSpPr>
          <p:cNvPr id="8" name="Group 7"/>
          <p:cNvGrpSpPr/>
          <p:nvPr/>
        </p:nvGrpSpPr>
        <p:grpSpPr>
          <a:xfrm>
            <a:off x="1896035" y="1347787"/>
            <a:ext cx="9776011" cy="4162425"/>
            <a:chOff x="1896035" y="1347787"/>
            <a:chExt cx="9776011" cy="4162425"/>
          </a:xfrm>
        </p:grpSpPr>
        <p:pic>
          <p:nvPicPr>
            <p:cNvPr id="6" name="Picture 5"/>
            <p:cNvPicPr>
              <a:picLocks noChangeAspect="1"/>
            </p:cNvPicPr>
            <p:nvPr/>
          </p:nvPicPr>
          <p:blipFill>
            <a:blip r:embed="rId3"/>
            <a:stretch>
              <a:fillRect/>
            </a:stretch>
          </p:blipFill>
          <p:spPr>
            <a:xfrm>
              <a:off x="1896035" y="1347787"/>
              <a:ext cx="9776011" cy="4162425"/>
            </a:xfrm>
            <a:prstGeom prst="rect">
              <a:avLst/>
            </a:prstGeom>
          </p:spPr>
        </p:pic>
        <p:sp>
          <p:nvSpPr>
            <p:cNvPr id="7" name="Rounded Rectangular Callout 6"/>
            <p:cNvSpPr/>
            <p:nvPr/>
          </p:nvSpPr>
          <p:spPr>
            <a:xfrm>
              <a:off x="8041342" y="3980330"/>
              <a:ext cx="2420470" cy="833717"/>
            </a:xfrm>
            <a:prstGeom prst="wedgeRoundRectCallout">
              <a:avLst>
                <a:gd name="adj1" fmla="val -17607"/>
                <a:gd name="adj2" fmla="val 8991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Click this to close the installation</a:t>
              </a:r>
              <a:endParaRPr lang="en-IN" dirty="0"/>
            </a:p>
          </p:txBody>
        </p:sp>
      </p:grpSp>
    </p:spTree>
    <p:extLst>
      <p:ext uri="{BB962C8B-B14F-4D97-AF65-F5344CB8AC3E}">
        <p14:creationId xmlns:p14="http://schemas.microsoft.com/office/powerpoint/2010/main" val="37646489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070C0"/>
                </a:solidFill>
                <a:latin typeface="Calibri" panose="020F0502020204030204" pitchFamily="34" charset="0"/>
                <a:cs typeface="Calibri" panose="020F0502020204030204" pitchFamily="34" charset="0"/>
              </a:rPr>
              <a:t>Java Installation</a:t>
            </a:r>
            <a:endParaRPr lang="en-IN" sz="320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653989" y="820271"/>
            <a:ext cx="10327340" cy="5478929"/>
          </a:xfrm>
        </p:spPr>
        <p:txBody>
          <a:bodyPr>
            <a:normAutofit/>
          </a:bodyPr>
          <a:lstStyle/>
          <a:p>
            <a:pPr marL="0" indent="0" algn="just">
              <a:buNone/>
            </a:pPr>
            <a:r>
              <a:rPr lang="en-US" sz="2400" smtClean="0">
                <a:solidFill>
                  <a:schemeClr val="tx1"/>
                </a:solidFill>
                <a:latin typeface="Calibri" panose="020F0502020204030204" pitchFamily="34" charset="0"/>
                <a:cs typeface="Calibri" panose="020F0502020204030204" pitchFamily="34" charset="0"/>
              </a:rPr>
              <a:t>Setting the Environment Variables in Java: Path and Classpath</a:t>
            </a:r>
          </a:p>
          <a:p>
            <a:pPr marL="0" indent="0" algn="just">
              <a:buNone/>
            </a:pPr>
            <a:r>
              <a:rPr lang="en-US" sz="2400" smtClean="0">
                <a:solidFill>
                  <a:schemeClr val="tx1"/>
                </a:solidFill>
                <a:latin typeface="Calibri" panose="020F0502020204030204" pitchFamily="34" charset="0"/>
                <a:cs typeface="Calibri" panose="020F0502020204030204" pitchFamily="34" charset="0"/>
              </a:rPr>
              <a:t>Right Click on the My Computer and Select the properties as shown below:</a:t>
            </a:r>
          </a:p>
          <a:p>
            <a:pPr marL="0" indent="0" algn="just">
              <a:buNone/>
            </a:pPr>
            <a:endParaRPr lang="en-IN" sz="2400" dirty="0">
              <a:solidFill>
                <a:schemeClr val="tx1"/>
              </a:solidFill>
              <a:latin typeface="Calibri" panose="020F0502020204030204" pitchFamily="34" charset="0"/>
              <a:cs typeface="Calibri" panose="020F0502020204030204" pitchFamily="34" charset="0"/>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18</a:t>
            </a:fld>
            <a:endParaRPr lang="en-IN"/>
          </a:p>
        </p:txBody>
      </p:sp>
      <p:grpSp>
        <p:nvGrpSpPr>
          <p:cNvPr id="13" name="Group 12"/>
          <p:cNvGrpSpPr/>
          <p:nvPr/>
        </p:nvGrpSpPr>
        <p:grpSpPr>
          <a:xfrm>
            <a:off x="6252881" y="2166648"/>
            <a:ext cx="5728447" cy="3669375"/>
            <a:chOff x="6252881" y="2166648"/>
            <a:chExt cx="5728447" cy="3669375"/>
          </a:xfrm>
        </p:grpSpPr>
        <p:pic>
          <p:nvPicPr>
            <p:cNvPr id="2052" name="Picture 4" descr="Java install 12"/>
            <p:cNvPicPr>
              <a:picLocks noChangeAspect="1" noChangeArrowheads="1"/>
            </p:cNvPicPr>
            <p:nvPr/>
          </p:nvPicPr>
          <p:blipFill rotWithShape="1">
            <a:blip r:embed="rId3">
              <a:extLst>
                <a:ext uri="{28A0092B-C50C-407E-A947-70E740481C1C}">
                  <a14:useLocalDpi xmlns:a14="http://schemas.microsoft.com/office/drawing/2010/main" val="0"/>
                </a:ext>
              </a:extLst>
            </a:blip>
            <a:srcRect r="38772" b="19698"/>
            <a:stretch/>
          </p:blipFill>
          <p:spPr bwMode="auto">
            <a:xfrm>
              <a:off x="6252882" y="2166648"/>
              <a:ext cx="5728446" cy="36693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9" name="Oval 8"/>
            <p:cNvSpPr/>
            <p:nvPr/>
          </p:nvSpPr>
          <p:spPr>
            <a:xfrm>
              <a:off x="6252881" y="3200400"/>
              <a:ext cx="1277472" cy="268941"/>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ounded Rectangular Callout 11"/>
            <p:cNvSpPr/>
            <p:nvPr/>
          </p:nvSpPr>
          <p:spPr>
            <a:xfrm>
              <a:off x="7328647" y="2489199"/>
              <a:ext cx="1465730" cy="268941"/>
            </a:xfrm>
            <a:prstGeom prst="wedgeRoundRectCallout">
              <a:avLst>
                <a:gd name="adj1" fmla="val -44686"/>
                <a:gd name="adj2" fmla="val 2325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t>Click this</a:t>
              </a:r>
              <a:endParaRPr lang="en-IN" sz="1600" dirty="0"/>
            </a:p>
          </p:txBody>
        </p:sp>
      </p:grpSp>
      <p:grpSp>
        <p:nvGrpSpPr>
          <p:cNvPr id="18" name="Group 17"/>
          <p:cNvGrpSpPr/>
          <p:nvPr/>
        </p:nvGrpSpPr>
        <p:grpSpPr>
          <a:xfrm>
            <a:off x="1956489" y="2311128"/>
            <a:ext cx="2717111" cy="3262358"/>
            <a:chOff x="1956489" y="2311128"/>
            <a:chExt cx="2717111" cy="3262358"/>
          </a:xfrm>
        </p:grpSpPr>
        <p:pic>
          <p:nvPicPr>
            <p:cNvPr id="14" name="Picture 13"/>
            <p:cNvPicPr>
              <a:picLocks noChangeAspect="1"/>
            </p:cNvPicPr>
            <p:nvPr/>
          </p:nvPicPr>
          <p:blipFill>
            <a:blip r:embed="rId4"/>
            <a:stretch>
              <a:fillRect/>
            </a:stretch>
          </p:blipFill>
          <p:spPr>
            <a:xfrm>
              <a:off x="1956489" y="2311128"/>
              <a:ext cx="2717111" cy="3262358"/>
            </a:xfrm>
            <a:prstGeom prst="rect">
              <a:avLst/>
            </a:prstGeom>
          </p:spPr>
        </p:pic>
        <p:sp>
          <p:nvSpPr>
            <p:cNvPr id="15" name="Oval 14"/>
            <p:cNvSpPr/>
            <p:nvPr/>
          </p:nvSpPr>
          <p:spPr>
            <a:xfrm>
              <a:off x="2075543" y="5210629"/>
              <a:ext cx="1161143" cy="304800"/>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 name="Picture 15"/>
            <p:cNvPicPr>
              <a:picLocks noChangeAspect="1"/>
            </p:cNvPicPr>
            <p:nvPr/>
          </p:nvPicPr>
          <p:blipFill>
            <a:blip r:embed="rId5"/>
            <a:stretch>
              <a:fillRect/>
            </a:stretch>
          </p:blipFill>
          <p:spPr>
            <a:xfrm>
              <a:off x="2870280" y="4404254"/>
              <a:ext cx="1487553" cy="823031"/>
            </a:xfrm>
            <a:prstGeom prst="rect">
              <a:avLst/>
            </a:prstGeom>
          </p:spPr>
        </p:pic>
      </p:grpSp>
      <p:sp>
        <p:nvSpPr>
          <p:cNvPr id="17" name="Right Arrow 16"/>
          <p:cNvSpPr/>
          <p:nvPr/>
        </p:nvSpPr>
        <p:spPr>
          <a:xfrm>
            <a:off x="4673600" y="3715657"/>
            <a:ext cx="1579281" cy="3380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43498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070C0"/>
                </a:solidFill>
                <a:latin typeface="Calibri" panose="020F0502020204030204" pitchFamily="34" charset="0"/>
                <a:cs typeface="Calibri" panose="020F0502020204030204" pitchFamily="34" charset="0"/>
              </a:rPr>
              <a:t>Java Installation</a:t>
            </a:r>
            <a:endParaRPr lang="en-IN" sz="320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653989" y="820271"/>
            <a:ext cx="10327340" cy="5478929"/>
          </a:xfrm>
        </p:spPr>
        <p:txBody>
          <a:bodyPr>
            <a:normAutofit/>
          </a:bodyPr>
          <a:lstStyle/>
          <a:p>
            <a:pPr marL="0" indent="0" algn="just">
              <a:buNone/>
            </a:pPr>
            <a:r>
              <a:rPr lang="en-US" sz="2400" dirty="0" smtClean="0">
                <a:solidFill>
                  <a:schemeClr val="tx1"/>
                </a:solidFill>
                <a:latin typeface="Calibri" panose="020F0502020204030204" pitchFamily="34" charset="0"/>
                <a:cs typeface="Calibri" panose="020F0502020204030204" pitchFamily="34" charset="0"/>
              </a:rPr>
              <a:t>Click </a:t>
            </a:r>
            <a:r>
              <a:rPr lang="en-US" sz="2400" dirty="0">
                <a:solidFill>
                  <a:schemeClr val="tx1"/>
                </a:solidFill>
                <a:latin typeface="Calibri" panose="020F0502020204030204" pitchFamily="34" charset="0"/>
                <a:cs typeface="Calibri" panose="020F0502020204030204" pitchFamily="34" charset="0"/>
              </a:rPr>
              <a:t>on the Environment Variables </a:t>
            </a:r>
            <a:r>
              <a:rPr lang="en-US" sz="2400" dirty="0" smtClean="0">
                <a:solidFill>
                  <a:schemeClr val="tx1"/>
                </a:solidFill>
                <a:latin typeface="Calibri" panose="020F0502020204030204" pitchFamily="34" charset="0"/>
                <a:cs typeface="Calibri" panose="020F0502020204030204" pitchFamily="34" charset="0"/>
              </a:rPr>
              <a:t>button</a:t>
            </a:r>
            <a:endParaRPr lang="en-IN" sz="2400" dirty="0">
              <a:solidFill>
                <a:schemeClr val="tx1"/>
              </a:solidFill>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19</a:t>
            </a:fld>
            <a:endParaRPr lang="en-IN"/>
          </a:p>
        </p:txBody>
      </p:sp>
      <p:pic>
        <p:nvPicPr>
          <p:cNvPr id="14" name="Picture 13"/>
          <p:cNvPicPr>
            <a:picLocks noChangeAspect="1"/>
          </p:cNvPicPr>
          <p:nvPr/>
        </p:nvPicPr>
        <p:blipFill>
          <a:blip r:embed="rId3"/>
          <a:stretch>
            <a:fillRect/>
          </a:stretch>
        </p:blipFill>
        <p:spPr>
          <a:xfrm>
            <a:off x="5961248" y="1209674"/>
            <a:ext cx="5886450" cy="5572125"/>
          </a:xfrm>
          <a:prstGeom prst="rect">
            <a:avLst/>
          </a:prstGeom>
        </p:spPr>
      </p:pic>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grpSp>
        <p:nvGrpSpPr>
          <p:cNvPr id="12" name="Group 11"/>
          <p:cNvGrpSpPr/>
          <p:nvPr/>
        </p:nvGrpSpPr>
        <p:grpSpPr>
          <a:xfrm>
            <a:off x="726416" y="1728727"/>
            <a:ext cx="3914775" cy="4438650"/>
            <a:chOff x="336456" y="1776412"/>
            <a:chExt cx="3914775" cy="4438650"/>
          </a:xfrm>
        </p:grpSpPr>
        <p:pic>
          <p:nvPicPr>
            <p:cNvPr id="6" name="Picture 5"/>
            <p:cNvPicPr>
              <a:picLocks noChangeAspect="1"/>
            </p:cNvPicPr>
            <p:nvPr/>
          </p:nvPicPr>
          <p:blipFill>
            <a:blip r:embed="rId4"/>
            <a:stretch>
              <a:fillRect/>
            </a:stretch>
          </p:blipFill>
          <p:spPr>
            <a:xfrm>
              <a:off x="336456" y="1776412"/>
              <a:ext cx="3914775" cy="4438650"/>
            </a:xfrm>
            <a:prstGeom prst="rect">
              <a:avLst/>
            </a:prstGeom>
          </p:spPr>
        </p:pic>
        <p:sp>
          <p:nvSpPr>
            <p:cNvPr id="7" name="Rounded Rectangular Callout 6"/>
            <p:cNvSpPr/>
            <p:nvPr/>
          </p:nvSpPr>
          <p:spPr>
            <a:xfrm>
              <a:off x="1305484" y="3897057"/>
              <a:ext cx="1976717" cy="591671"/>
            </a:xfrm>
            <a:prstGeom prst="wedgeRoundRectCallout">
              <a:avLst>
                <a:gd name="adj1" fmla="val 38697"/>
                <a:gd name="adj2" fmla="val 20127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Click this</a:t>
              </a:r>
              <a:endParaRPr lang="en-IN" dirty="0"/>
            </a:p>
          </p:txBody>
        </p:sp>
      </p:grpSp>
      <p:sp>
        <p:nvSpPr>
          <p:cNvPr id="11" name="Right Arrow 10"/>
          <p:cNvSpPr/>
          <p:nvPr/>
        </p:nvSpPr>
        <p:spPr>
          <a:xfrm>
            <a:off x="4654639" y="3559735"/>
            <a:ext cx="1317535" cy="4360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p:cNvSpPr/>
          <p:nvPr/>
        </p:nvSpPr>
        <p:spPr>
          <a:xfrm>
            <a:off x="9848723" y="3522907"/>
            <a:ext cx="861417" cy="336176"/>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ounded Rectangular Callout 14"/>
          <p:cNvSpPr/>
          <p:nvPr/>
        </p:nvSpPr>
        <p:spPr>
          <a:xfrm>
            <a:off x="8269941" y="1452282"/>
            <a:ext cx="1788459" cy="470647"/>
          </a:xfrm>
          <a:prstGeom prst="wedgeRoundRectCallout">
            <a:avLst>
              <a:gd name="adj1" fmla="val -2788"/>
              <a:gd name="adj2" fmla="val 23678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Click Path</a:t>
            </a:r>
            <a:endParaRPr lang="en-IN" dirty="0"/>
          </a:p>
        </p:txBody>
      </p:sp>
      <p:sp>
        <p:nvSpPr>
          <p:cNvPr id="16" name="Rounded Rectangular Callout 15"/>
          <p:cNvSpPr/>
          <p:nvPr/>
        </p:nvSpPr>
        <p:spPr>
          <a:xfrm>
            <a:off x="9703448" y="2693565"/>
            <a:ext cx="1151965" cy="470647"/>
          </a:xfrm>
          <a:prstGeom prst="wedgeRoundRectCallout">
            <a:avLst>
              <a:gd name="adj1" fmla="val -8625"/>
              <a:gd name="adj2" fmla="val 1510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Click Edit</a:t>
            </a:r>
            <a:endParaRPr lang="en-IN" dirty="0"/>
          </a:p>
        </p:txBody>
      </p:sp>
    </p:spTree>
    <p:extLst>
      <p:ext uri="{BB962C8B-B14F-4D97-AF65-F5344CB8AC3E}">
        <p14:creationId xmlns:p14="http://schemas.microsoft.com/office/powerpoint/2010/main" val="3307703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5"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070C0"/>
                </a:solidFill>
                <a:latin typeface="Calibri" panose="020F0502020204030204" pitchFamily="34" charset="0"/>
                <a:cs typeface="Calibri" panose="020F0502020204030204" pitchFamily="34" charset="0"/>
              </a:rPr>
              <a:t>Java Introduction</a:t>
            </a:r>
            <a:endParaRPr lang="en-IN" sz="320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653989" y="820271"/>
            <a:ext cx="10327340" cy="5478929"/>
          </a:xfrm>
        </p:spPr>
        <p:txBody>
          <a:bodyPr>
            <a:normAutofit/>
          </a:bodyPr>
          <a:lstStyle/>
          <a:p>
            <a:pPr algn="just">
              <a:buFont typeface="Wingdings" panose="05000000000000000000" pitchFamily="2" charset="2"/>
              <a:buChar char="Ø"/>
            </a:pPr>
            <a:r>
              <a:rPr lang="en-US" sz="2400" dirty="0">
                <a:solidFill>
                  <a:schemeClr val="tx1"/>
                </a:solidFill>
                <a:latin typeface="Calibri" panose="020F0502020204030204" pitchFamily="34" charset="0"/>
                <a:cs typeface="Calibri" panose="020F0502020204030204" pitchFamily="34" charset="0"/>
              </a:rPr>
              <a:t>Java is a programming language and computing platform first released by Sun Microsystems in 1995</a:t>
            </a:r>
            <a:r>
              <a:rPr lang="en-US" sz="2400" dirty="0" smtClean="0">
                <a:solidFill>
                  <a:schemeClr val="tx1"/>
                </a:solidFill>
                <a:latin typeface="Calibri" panose="020F0502020204030204" pitchFamily="34" charset="0"/>
                <a:cs typeface="Calibri" panose="020F0502020204030204" pitchFamily="34" charset="0"/>
              </a:rPr>
              <a:t>. </a:t>
            </a:r>
          </a:p>
          <a:p>
            <a:pPr algn="just">
              <a:buFont typeface="Wingdings" panose="05000000000000000000" pitchFamily="2" charset="2"/>
              <a:buChar char="Ø"/>
            </a:pPr>
            <a:r>
              <a:rPr lang="en-US" sz="2400" dirty="0">
                <a:solidFill>
                  <a:schemeClr val="tx1"/>
                </a:solidFill>
                <a:latin typeface="Calibri" panose="020F0502020204030204" pitchFamily="34" charset="0"/>
                <a:cs typeface="Calibri" panose="020F0502020204030204" pitchFamily="34" charset="0"/>
              </a:rPr>
              <a:t>Java is free to download</a:t>
            </a:r>
            <a:r>
              <a:rPr lang="en-US" sz="2400" dirty="0" smtClean="0">
                <a:solidFill>
                  <a:schemeClr val="tx1"/>
                </a:solidFill>
                <a:latin typeface="Calibri" panose="020F0502020204030204" pitchFamily="34" charset="0"/>
                <a:cs typeface="Calibri" panose="020F0502020204030204" pitchFamily="34" charset="0"/>
              </a:rPr>
              <a:t>.</a:t>
            </a:r>
          </a:p>
          <a:p>
            <a:pPr algn="just">
              <a:buFont typeface="Wingdings" panose="05000000000000000000" pitchFamily="2" charset="2"/>
              <a:buChar char="Ø"/>
            </a:pPr>
            <a:r>
              <a:rPr lang="en-US" sz="2400" dirty="0" smtClean="0">
                <a:solidFill>
                  <a:schemeClr val="tx1"/>
                </a:solidFill>
                <a:latin typeface="Calibri" panose="020F0502020204030204" pitchFamily="34" charset="0"/>
                <a:cs typeface="Calibri" panose="020F0502020204030204" pitchFamily="34" charset="0"/>
              </a:rPr>
              <a:t>Java</a:t>
            </a:r>
            <a:r>
              <a:rPr lang="en-US" sz="2400" dirty="0">
                <a:solidFill>
                  <a:schemeClr val="tx1"/>
                </a:solidFill>
                <a:latin typeface="Calibri" panose="020F0502020204030204" pitchFamily="34" charset="0"/>
                <a:cs typeface="Calibri" panose="020F0502020204030204" pitchFamily="34" charset="0"/>
              </a:rPr>
              <a:t> is a general-purpose, class-based, object-oriented programming language designed for having lesser implementation dependencies. It is a computing platform for application development. Java is fast, secure, and reliable, therefore. It is widely used for developing Java applications in laptops, data centers, game consoles, scientific supercomputers, cell phones, etc</a:t>
            </a:r>
            <a:r>
              <a:rPr lang="en-US" sz="2400" dirty="0" smtClean="0">
                <a:solidFill>
                  <a:schemeClr val="tx1"/>
                </a:solidFill>
                <a:latin typeface="Calibri" panose="020F0502020204030204" pitchFamily="34" charset="0"/>
                <a:cs typeface="Calibri" panose="020F0502020204030204" pitchFamily="34" charset="0"/>
              </a:rPr>
              <a:t>.</a:t>
            </a:r>
          </a:p>
          <a:p>
            <a:pPr algn="just">
              <a:buFont typeface="Wingdings" panose="05000000000000000000" pitchFamily="2" charset="2"/>
              <a:buChar char="Ø"/>
            </a:pPr>
            <a:r>
              <a:rPr lang="en-US" sz="2400" dirty="0">
                <a:solidFill>
                  <a:schemeClr val="tx1"/>
                </a:solidFill>
                <a:latin typeface="Calibri" panose="020F0502020204030204" pitchFamily="34" charset="0"/>
                <a:cs typeface="Calibri" panose="020F0502020204030204" pitchFamily="34" charset="0"/>
              </a:rPr>
              <a:t>Java Platform is a collection of programs that help programmers to develop and run Java programming applications efficiently. It includes an execution engine, a compiler, and a set of libraries in it. It is a set of computer software and specifications. James Gosling developed the Java platform at Sun Microsystems, and the Oracle Corporation later acquired it.</a:t>
            </a:r>
            <a:endParaRPr lang="en-IN" sz="2400" dirty="0">
              <a:solidFill>
                <a:schemeClr val="tx1"/>
              </a:solidFill>
              <a:latin typeface="Calibri" panose="020F0502020204030204" pitchFamily="34" charset="0"/>
              <a:cs typeface="Calibri" panose="020F0502020204030204" pitchFamily="34" charset="0"/>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2</a:t>
            </a:fld>
            <a:endParaRPr lang="en-IN"/>
          </a:p>
        </p:txBody>
      </p:sp>
    </p:spTree>
    <p:extLst>
      <p:ext uri="{BB962C8B-B14F-4D97-AF65-F5344CB8AC3E}">
        <p14:creationId xmlns:p14="http://schemas.microsoft.com/office/powerpoint/2010/main" val="23285647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717339" y="1598429"/>
            <a:ext cx="4419437" cy="4187371"/>
          </a:xfrm>
          <a:prstGeom prst="rect">
            <a:avLst/>
          </a:prstGeom>
        </p:spPr>
      </p:pic>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070C0"/>
                </a:solidFill>
                <a:latin typeface="Calibri" panose="020F0502020204030204" pitchFamily="34" charset="0"/>
                <a:cs typeface="Calibri" panose="020F0502020204030204" pitchFamily="34" charset="0"/>
              </a:rPr>
              <a:t>Java Installation</a:t>
            </a:r>
            <a:endParaRPr lang="en-IN" sz="320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653989" y="820271"/>
            <a:ext cx="10327340" cy="5478929"/>
          </a:xfrm>
        </p:spPr>
        <p:txBody>
          <a:bodyPr>
            <a:normAutofit/>
          </a:bodyPr>
          <a:lstStyle/>
          <a:p>
            <a:pPr marL="0" indent="0" algn="just">
              <a:buNone/>
            </a:pPr>
            <a:r>
              <a:rPr lang="en-US" sz="2400" dirty="0" smtClean="0">
                <a:solidFill>
                  <a:schemeClr val="tx1"/>
                </a:solidFill>
                <a:latin typeface="Calibri" panose="020F0502020204030204" pitchFamily="34" charset="0"/>
                <a:cs typeface="Calibri" panose="020F0502020204030204" pitchFamily="34" charset="0"/>
              </a:rPr>
              <a:t>Click </a:t>
            </a:r>
            <a:r>
              <a:rPr lang="en-US" sz="2400" dirty="0">
                <a:solidFill>
                  <a:schemeClr val="tx1"/>
                </a:solidFill>
                <a:latin typeface="Calibri" panose="020F0502020204030204" pitchFamily="34" charset="0"/>
                <a:cs typeface="Calibri" panose="020F0502020204030204" pitchFamily="34" charset="0"/>
              </a:rPr>
              <a:t>on the </a:t>
            </a:r>
            <a:r>
              <a:rPr lang="en-US" sz="2400" dirty="0" smtClean="0">
                <a:solidFill>
                  <a:schemeClr val="tx1"/>
                </a:solidFill>
                <a:latin typeface="Calibri" panose="020F0502020204030204" pitchFamily="34" charset="0"/>
                <a:cs typeface="Calibri" panose="020F0502020204030204" pitchFamily="34" charset="0"/>
              </a:rPr>
              <a:t>new button.</a:t>
            </a:r>
            <a:endParaRPr lang="en-IN" sz="2400" dirty="0">
              <a:solidFill>
                <a:schemeClr val="tx1"/>
              </a:solidFill>
              <a:latin typeface="Calibri" panose="020F0502020204030204" pitchFamily="34" charset="0"/>
              <a:cs typeface="Calibri" panose="020F0502020204030204" pitchFamily="34" charset="0"/>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20</a:t>
            </a:fld>
            <a:endParaRPr lang="en-IN"/>
          </a:p>
        </p:txBody>
      </p:sp>
      <p:sp>
        <p:nvSpPr>
          <p:cNvPr id="7" name="Rounded Rectangular Callout 6"/>
          <p:cNvSpPr/>
          <p:nvPr/>
        </p:nvSpPr>
        <p:spPr>
          <a:xfrm>
            <a:off x="4114800" y="1363106"/>
            <a:ext cx="793376" cy="470647"/>
          </a:xfrm>
          <a:prstGeom prst="wedgeRoundRectCallout">
            <a:avLst>
              <a:gd name="adj1" fmla="val 28319"/>
              <a:gd name="adj2" fmla="val 93929"/>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Click this</a:t>
            </a:r>
            <a:endParaRPr lang="en-IN" sz="1600" dirty="0">
              <a:solidFill>
                <a:schemeClr val="tx1"/>
              </a:solidFill>
            </a:endParaRPr>
          </a:p>
        </p:txBody>
      </p:sp>
      <p:pic>
        <p:nvPicPr>
          <p:cNvPr id="10" name="Picture 9"/>
          <p:cNvPicPr>
            <a:picLocks noChangeAspect="1"/>
          </p:cNvPicPr>
          <p:nvPr/>
        </p:nvPicPr>
        <p:blipFill>
          <a:blip r:embed="rId4"/>
          <a:stretch>
            <a:fillRect/>
          </a:stretch>
        </p:blipFill>
        <p:spPr>
          <a:xfrm>
            <a:off x="6163515" y="1527175"/>
            <a:ext cx="5019675" cy="4772025"/>
          </a:xfrm>
          <a:prstGeom prst="rect">
            <a:avLst/>
          </a:prstGeom>
        </p:spPr>
      </p:pic>
      <p:sp>
        <p:nvSpPr>
          <p:cNvPr id="11" name="Right Arrow 10"/>
          <p:cNvSpPr/>
          <p:nvPr/>
        </p:nvSpPr>
        <p:spPr>
          <a:xfrm>
            <a:off x="5136776" y="3415553"/>
            <a:ext cx="1026739" cy="2765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ounded Rectangular Callout 11"/>
          <p:cNvSpPr/>
          <p:nvPr/>
        </p:nvSpPr>
        <p:spPr>
          <a:xfrm>
            <a:off x="9982200" y="1354612"/>
            <a:ext cx="793376" cy="470647"/>
          </a:xfrm>
          <a:prstGeom prst="wedgeRoundRectCallout">
            <a:avLst>
              <a:gd name="adj1" fmla="val 28319"/>
              <a:gd name="adj2" fmla="val 93929"/>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smtClean="0">
                <a:solidFill>
                  <a:schemeClr val="tx1"/>
                </a:solidFill>
              </a:rPr>
              <a:t>Click this</a:t>
            </a:r>
            <a:endParaRPr lang="en-IN" sz="1600" dirty="0">
              <a:solidFill>
                <a:schemeClr val="tx1"/>
              </a:solidFill>
            </a:endParaRPr>
          </a:p>
        </p:txBody>
      </p:sp>
      <p:cxnSp>
        <p:nvCxnSpPr>
          <p:cNvPr id="14" name="Straight Arrow Connector 13"/>
          <p:cNvCxnSpPr/>
          <p:nvPr/>
        </p:nvCxnSpPr>
        <p:spPr>
          <a:xfrm flipH="1">
            <a:off x="8915400" y="2164976"/>
            <a:ext cx="1438836" cy="127196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0829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070C0"/>
                </a:solidFill>
                <a:latin typeface="Calibri" panose="020F0502020204030204" pitchFamily="34" charset="0"/>
                <a:cs typeface="Calibri" panose="020F0502020204030204" pitchFamily="34" charset="0"/>
              </a:rPr>
              <a:t>Java Installation</a:t>
            </a:r>
            <a:endParaRPr lang="en-IN" sz="320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653989" y="820271"/>
            <a:ext cx="10327340" cy="5478929"/>
          </a:xfrm>
        </p:spPr>
        <p:txBody>
          <a:bodyPr>
            <a:normAutofit/>
          </a:bodyPr>
          <a:lstStyle/>
          <a:p>
            <a:pPr marL="0" indent="0" algn="just">
              <a:buNone/>
            </a:pPr>
            <a:r>
              <a:rPr lang="en-US" sz="2400" dirty="0" smtClean="0">
                <a:solidFill>
                  <a:schemeClr val="tx1"/>
                </a:solidFill>
                <a:latin typeface="Calibri" panose="020F0502020204030204" pitchFamily="34" charset="0"/>
                <a:cs typeface="Calibri" panose="020F0502020204030204" pitchFamily="34" charset="0"/>
              </a:rPr>
              <a:t>Now copy the address of java installation path as shown:</a:t>
            </a:r>
            <a:endParaRPr lang="en-IN" sz="2400" dirty="0">
              <a:solidFill>
                <a:schemeClr val="tx1"/>
              </a:solidFill>
              <a:latin typeface="Calibri" panose="020F0502020204030204" pitchFamily="34" charset="0"/>
              <a:cs typeface="Calibri" panose="020F0502020204030204" pitchFamily="34" charset="0"/>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21</a:t>
            </a:fld>
            <a:endParaRPr lang="en-IN"/>
          </a:p>
        </p:txBody>
      </p:sp>
      <p:pic>
        <p:nvPicPr>
          <p:cNvPr id="6" name="Picture 5"/>
          <p:cNvPicPr>
            <a:picLocks noChangeAspect="1"/>
          </p:cNvPicPr>
          <p:nvPr/>
        </p:nvPicPr>
        <p:blipFill rotWithShape="1">
          <a:blip r:embed="rId3"/>
          <a:srcRect l="11912" r="24449"/>
          <a:stretch/>
        </p:blipFill>
        <p:spPr>
          <a:xfrm>
            <a:off x="1311579" y="1697318"/>
            <a:ext cx="4699256" cy="4725253"/>
          </a:xfrm>
          <a:prstGeom prst="rect">
            <a:avLst/>
          </a:prstGeom>
        </p:spPr>
      </p:pic>
      <p:sp>
        <p:nvSpPr>
          <p:cNvPr id="7" name="Oval 6"/>
          <p:cNvSpPr/>
          <p:nvPr/>
        </p:nvSpPr>
        <p:spPr>
          <a:xfrm>
            <a:off x="3186953" y="2487706"/>
            <a:ext cx="2003612" cy="524435"/>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ight Arrow 8"/>
          <p:cNvSpPr/>
          <p:nvPr/>
        </p:nvSpPr>
        <p:spPr>
          <a:xfrm>
            <a:off x="6010835" y="3778624"/>
            <a:ext cx="1882589" cy="3765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p:cNvPicPr>
            <a:picLocks noChangeAspect="1"/>
          </p:cNvPicPr>
          <p:nvPr/>
        </p:nvPicPr>
        <p:blipFill>
          <a:blip r:embed="rId4"/>
          <a:stretch>
            <a:fillRect/>
          </a:stretch>
        </p:blipFill>
        <p:spPr>
          <a:xfrm>
            <a:off x="7839635" y="1527176"/>
            <a:ext cx="4141693" cy="4093696"/>
          </a:xfrm>
          <a:prstGeom prst="rect">
            <a:avLst/>
          </a:prstGeom>
        </p:spPr>
      </p:pic>
      <p:sp>
        <p:nvSpPr>
          <p:cNvPr id="10" name="Rounded Rectangular Callout 9"/>
          <p:cNvSpPr/>
          <p:nvPr/>
        </p:nvSpPr>
        <p:spPr>
          <a:xfrm>
            <a:off x="6353245" y="2166601"/>
            <a:ext cx="1486389" cy="484705"/>
          </a:xfrm>
          <a:prstGeom prst="wedgeRoundRectCallout">
            <a:avLst>
              <a:gd name="adj1" fmla="val 65903"/>
              <a:gd name="adj2" fmla="val 174421"/>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Paste the address</a:t>
            </a:r>
          </a:p>
        </p:txBody>
      </p:sp>
      <p:sp>
        <p:nvSpPr>
          <p:cNvPr id="11" name="Rounded Rectangular Callout 10"/>
          <p:cNvSpPr/>
          <p:nvPr/>
        </p:nvSpPr>
        <p:spPr>
          <a:xfrm>
            <a:off x="9856694" y="4462185"/>
            <a:ext cx="927847" cy="438353"/>
          </a:xfrm>
          <a:prstGeom prst="wedgeRoundRectCallout">
            <a:avLst>
              <a:gd name="adj1" fmla="val 41072"/>
              <a:gd name="adj2" fmla="val 128061"/>
              <a:gd name="adj3" fmla="val 1666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Click </a:t>
            </a:r>
            <a:r>
              <a:rPr lang="en-IN" sz="1600" dirty="0" smtClean="0">
                <a:solidFill>
                  <a:schemeClr val="tx1"/>
                </a:solidFill>
              </a:rPr>
              <a:t>this </a:t>
            </a:r>
            <a:endParaRPr lang="en-IN" sz="1600" dirty="0">
              <a:solidFill>
                <a:schemeClr val="tx1"/>
              </a:solidFill>
            </a:endParaRPr>
          </a:p>
        </p:txBody>
      </p:sp>
      <p:sp>
        <p:nvSpPr>
          <p:cNvPr id="14" name="TextBox 13"/>
          <p:cNvSpPr txBox="1"/>
          <p:nvPr/>
        </p:nvSpPr>
        <p:spPr>
          <a:xfrm>
            <a:off x="7839634" y="5678210"/>
            <a:ext cx="3980330" cy="646331"/>
          </a:xfrm>
          <a:prstGeom prst="rect">
            <a:avLst/>
          </a:prstGeom>
          <a:noFill/>
        </p:spPr>
        <p:txBody>
          <a:bodyPr wrap="square" rtlCol="0">
            <a:spAutoFit/>
          </a:bodyPr>
          <a:lstStyle/>
          <a:p>
            <a:r>
              <a:rPr lang="en-IN" dirty="0" smtClean="0">
                <a:latin typeface="Calibri" panose="020F0502020204030204" pitchFamily="34" charset="0"/>
                <a:cs typeface="Calibri" panose="020F0502020204030204" pitchFamily="34" charset="0"/>
              </a:rPr>
              <a:t>Then click rest of “OK” buttons to close the properties window</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6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070C0"/>
                </a:solidFill>
                <a:latin typeface="Calibri" panose="020F0502020204030204" pitchFamily="34" charset="0"/>
                <a:cs typeface="Calibri" panose="020F0502020204030204" pitchFamily="34" charset="0"/>
              </a:rPr>
              <a:t>Java Installation</a:t>
            </a:r>
            <a:endParaRPr lang="en-IN" sz="320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653989" y="820271"/>
            <a:ext cx="10327340" cy="5478929"/>
          </a:xfrm>
        </p:spPr>
        <p:txBody>
          <a:bodyPr>
            <a:normAutofit/>
          </a:bodyPr>
          <a:lstStyle/>
          <a:p>
            <a:pPr marL="0" indent="0" algn="just">
              <a:buNone/>
            </a:pPr>
            <a:r>
              <a:rPr lang="en-US" sz="2400" dirty="0">
                <a:solidFill>
                  <a:schemeClr val="tx1"/>
                </a:solidFill>
                <a:latin typeface="Calibri" panose="020F0502020204030204" pitchFamily="34" charset="0"/>
                <a:cs typeface="Calibri" panose="020F0502020204030204" pitchFamily="34" charset="0"/>
              </a:rPr>
              <a:t>Go to command prompt and type the command: </a:t>
            </a:r>
            <a:r>
              <a:rPr lang="en-US" sz="2400" dirty="0" smtClean="0">
                <a:solidFill>
                  <a:schemeClr val="tx1"/>
                </a:solidFill>
                <a:latin typeface="Calibri" panose="020F0502020204030204" pitchFamily="34" charset="0"/>
                <a:cs typeface="Calibri" panose="020F0502020204030204" pitchFamily="34" charset="0"/>
              </a:rPr>
              <a:t>“</a:t>
            </a:r>
            <a:r>
              <a:rPr lang="en-US" sz="2400" b="1" dirty="0" err="1" smtClean="0">
                <a:solidFill>
                  <a:schemeClr val="tx1"/>
                </a:solidFill>
                <a:latin typeface="Calibri" panose="020F0502020204030204" pitchFamily="34" charset="0"/>
                <a:cs typeface="Calibri" panose="020F0502020204030204" pitchFamily="34" charset="0"/>
              </a:rPr>
              <a:t>javac</a:t>
            </a:r>
            <a:r>
              <a:rPr lang="en-US" sz="2400" dirty="0" smtClean="0">
                <a:solidFill>
                  <a:schemeClr val="tx1"/>
                </a:solidFill>
                <a:latin typeface="Calibri" panose="020F0502020204030204" pitchFamily="34" charset="0"/>
                <a:cs typeface="Calibri" panose="020F0502020204030204" pitchFamily="34" charset="0"/>
              </a:rPr>
              <a:t>”. </a:t>
            </a:r>
            <a:r>
              <a:rPr lang="en-US" sz="2400" dirty="0">
                <a:solidFill>
                  <a:schemeClr val="tx1"/>
                </a:solidFill>
                <a:latin typeface="Calibri" panose="020F0502020204030204" pitchFamily="34" charset="0"/>
                <a:cs typeface="Calibri" panose="020F0502020204030204" pitchFamily="34" charset="0"/>
              </a:rPr>
              <a:t>If you see a screen like below, Java is </a:t>
            </a:r>
            <a:r>
              <a:rPr lang="en-US" sz="2400" dirty="0" smtClean="0">
                <a:solidFill>
                  <a:schemeClr val="tx1"/>
                </a:solidFill>
                <a:latin typeface="Calibri" panose="020F0502020204030204" pitchFamily="34" charset="0"/>
                <a:cs typeface="Calibri" panose="020F0502020204030204" pitchFamily="34" charset="0"/>
              </a:rPr>
              <a:t>installed and the path added successfully.</a:t>
            </a:r>
            <a:endParaRPr lang="en-IN" sz="2400" dirty="0">
              <a:solidFill>
                <a:schemeClr val="tx1"/>
              </a:solidFill>
              <a:latin typeface="Calibri" panose="020F0502020204030204" pitchFamily="34" charset="0"/>
              <a:cs typeface="Calibri" panose="020F0502020204030204" pitchFamily="34" charset="0"/>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22</a:t>
            </a:fld>
            <a:endParaRPr lang="en-IN"/>
          </a:p>
        </p:txBody>
      </p:sp>
      <p:pic>
        <p:nvPicPr>
          <p:cNvPr id="7" name="Picture 6"/>
          <p:cNvPicPr>
            <a:picLocks noChangeAspect="1"/>
          </p:cNvPicPr>
          <p:nvPr/>
        </p:nvPicPr>
        <p:blipFill>
          <a:blip r:embed="rId3"/>
          <a:stretch>
            <a:fillRect/>
          </a:stretch>
        </p:blipFill>
        <p:spPr>
          <a:xfrm>
            <a:off x="2635625" y="1711726"/>
            <a:ext cx="8175810" cy="4328370"/>
          </a:xfrm>
          <a:prstGeom prst="rect">
            <a:avLst/>
          </a:prstGeom>
        </p:spPr>
      </p:pic>
    </p:spTree>
    <p:extLst>
      <p:ext uri="{BB962C8B-B14F-4D97-AF65-F5344CB8AC3E}">
        <p14:creationId xmlns:p14="http://schemas.microsoft.com/office/powerpoint/2010/main" val="37707740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070C0"/>
                </a:solidFill>
                <a:latin typeface="Calibri" panose="020F0502020204030204" pitchFamily="34" charset="0"/>
                <a:cs typeface="Calibri" panose="020F0502020204030204" pitchFamily="34" charset="0"/>
              </a:rPr>
              <a:t>Java Installation</a:t>
            </a:r>
            <a:endParaRPr lang="en-IN" sz="320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653989" y="820271"/>
            <a:ext cx="10327340" cy="5478929"/>
          </a:xfrm>
        </p:spPr>
        <p:txBody>
          <a:bodyPr>
            <a:normAutofit/>
          </a:bodyPr>
          <a:lstStyle/>
          <a:p>
            <a:pPr marL="0" indent="0" algn="just">
              <a:buNone/>
            </a:pPr>
            <a:r>
              <a:rPr lang="en-US" sz="2400" dirty="0" smtClean="0">
                <a:solidFill>
                  <a:schemeClr val="tx1"/>
                </a:solidFill>
                <a:latin typeface="Calibri" panose="020F0502020204030204" pitchFamily="34" charset="0"/>
                <a:cs typeface="Calibri" panose="020F0502020204030204" pitchFamily="34" charset="0"/>
              </a:rPr>
              <a:t>Suppose Java is not installed properly or the path variable not updated, you will get the following message while using the “</a:t>
            </a:r>
            <a:r>
              <a:rPr lang="en-US" sz="2400" b="1" dirty="0" err="1" smtClean="0">
                <a:solidFill>
                  <a:schemeClr val="tx1"/>
                </a:solidFill>
                <a:latin typeface="Calibri" panose="020F0502020204030204" pitchFamily="34" charset="0"/>
                <a:cs typeface="Calibri" panose="020F0502020204030204" pitchFamily="34" charset="0"/>
              </a:rPr>
              <a:t>javac</a:t>
            </a:r>
            <a:r>
              <a:rPr lang="en-US" sz="2400" dirty="0" smtClean="0">
                <a:solidFill>
                  <a:schemeClr val="tx1"/>
                </a:solidFill>
                <a:latin typeface="Calibri" panose="020F0502020204030204" pitchFamily="34" charset="0"/>
                <a:cs typeface="Calibri" panose="020F0502020204030204" pitchFamily="34" charset="0"/>
              </a:rPr>
              <a:t>” command as shown below:</a:t>
            </a:r>
            <a:endParaRPr lang="en-IN" sz="2400" dirty="0">
              <a:solidFill>
                <a:schemeClr val="tx1"/>
              </a:solidFill>
              <a:latin typeface="Calibri" panose="020F0502020204030204" pitchFamily="34" charset="0"/>
              <a:cs typeface="Calibri" panose="020F0502020204030204" pitchFamily="34" charset="0"/>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23</a:t>
            </a:fld>
            <a:endParaRPr lang="en-IN"/>
          </a:p>
        </p:txBody>
      </p:sp>
      <p:pic>
        <p:nvPicPr>
          <p:cNvPr id="6" name="Picture 5"/>
          <p:cNvPicPr>
            <a:picLocks noChangeAspect="1"/>
          </p:cNvPicPr>
          <p:nvPr/>
        </p:nvPicPr>
        <p:blipFill>
          <a:blip r:embed="rId3"/>
          <a:stretch>
            <a:fillRect/>
          </a:stretch>
        </p:blipFill>
        <p:spPr>
          <a:xfrm>
            <a:off x="1311579" y="1800505"/>
            <a:ext cx="10810875" cy="2638425"/>
          </a:xfrm>
          <a:prstGeom prst="rect">
            <a:avLst/>
          </a:prstGeom>
        </p:spPr>
      </p:pic>
    </p:spTree>
    <p:extLst>
      <p:ext uri="{BB962C8B-B14F-4D97-AF65-F5344CB8AC3E}">
        <p14:creationId xmlns:p14="http://schemas.microsoft.com/office/powerpoint/2010/main" val="33836898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070C0"/>
                </a:solidFill>
                <a:latin typeface="Calibri" panose="020F0502020204030204" pitchFamily="34" charset="0"/>
                <a:cs typeface="Calibri" panose="020F0502020204030204" pitchFamily="34" charset="0"/>
              </a:rPr>
              <a:t>First Java Program</a:t>
            </a:r>
            <a:endParaRPr lang="en-IN" sz="320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653989" y="820271"/>
            <a:ext cx="10327340" cy="5478929"/>
          </a:xfrm>
        </p:spPr>
        <p:txBody>
          <a:bodyPr>
            <a:noAutofit/>
          </a:bodyPr>
          <a:lstStyle/>
          <a:p>
            <a:pPr marL="0" indent="0">
              <a:buNone/>
            </a:pPr>
            <a:r>
              <a:rPr lang="en-IN" sz="2400" dirty="0">
                <a:latin typeface="Calibri" panose="020F0502020204030204" pitchFamily="34" charset="0"/>
                <a:cs typeface="Calibri" panose="020F0502020204030204" pitchFamily="34" charset="0"/>
              </a:rPr>
              <a:t>Let us look </a:t>
            </a:r>
            <a:r>
              <a:rPr lang="en-IN" sz="2400" dirty="0" smtClean="0">
                <a:latin typeface="Calibri" panose="020F0502020204030204" pitchFamily="34" charset="0"/>
                <a:cs typeface="Calibri" panose="020F0502020204030204" pitchFamily="34" charset="0"/>
              </a:rPr>
              <a:t>at </a:t>
            </a:r>
            <a:r>
              <a:rPr lang="en-IN" sz="2400" dirty="0">
                <a:latin typeface="Calibri" panose="020F0502020204030204" pitchFamily="34" charset="0"/>
                <a:cs typeface="Calibri" panose="020F0502020204030204" pitchFamily="34" charset="0"/>
              </a:rPr>
              <a:t>a simple code that will print the words </a:t>
            </a:r>
            <a:r>
              <a:rPr lang="en-IN" sz="2400" b="1" i="1" dirty="0">
                <a:latin typeface="Calibri" panose="020F0502020204030204" pitchFamily="34" charset="0"/>
                <a:cs typeface="Calibri" panose="020F0502020204030204" pitchFamily="34" charset="0"/>
              </a:rPr>
              <a:t>Hello World</a:t>
            </a:r>
            <a:r>
              <a:rPr lang="en-IN" sz="2400" dirty="0" smtClean="0">
                <a:latin typeface="Calibri" panose="020F0502020204030204" pitchFamily="34" charset="0"/>
                <a:cs typeface="Calibri" panose="020F0502020204030204" pitchFamily="34" charset="0"/>
              </a:rPr>
              <a:t>. Type the below code using simple text editor like notepad++ and save it as “</a:t>
            </a:r>
            <a:r>
              <a:rPr lang="en-IN" sz="2400" dirty="0">
                <a:solidFill>
                  <a:srgbClr val="0000FF"/>
                </a:solidFill>
                <a:latin typeface="Constantia"/>
              </a:rPr>
              <a:t>MyFirstJavaProgram.java</a:t>
            </a:r>
            <a:r>
              <a:rPr lang="en-IN" sz="2400" dirty="0" smtClean="0">
                <a:latin typeface="Calibri" panose="020F0502020204030204" pitchFamily="34" charset="0"/>
                <a:cs typeface="Calibri" panose="020F0502020204030204" pitchFamily="34" charset="0"/>
              </a:rPr>
              <a:t>”. </a:t>
            </a:r>
          </a:p>
          <a:p>
            <a:pPr marL="0" indent="0">
              <a:buNone/>
            </a:pPr>
            <a:endParaRPr lang="en-IN" sz="2400" dirty="0">
              <a:latin typeface="Calibri" panose="020F0502020204030204" pitchFamily="34" charset="0"/>
              <a:cs typeface="Calibri" panose="020F0502020204030204" pitchFamily="34" charset="0"/>
            </a:endParaRPr>
          </a:p>
          <a:p>
            <a:pPr marL="0" indent="0">
              <a:buNone/>
            </a:pPr>
            <a:endParaRPr lang="en-IN" sz="2400" dirty="0" smtClean="0">
              <a:latin typeface="Calibri" panose="020F0502020204030204" pitchFamily="34" charset="0"/>
              <a:cs typeface="Calibri" panose="020F0502020204030204" pitchFamily="34" charset="0"/>
            </a:endParaRPr>
          </a:p>
          <a:p>
            <a:pPr marL="0" indent="0">
              <a:buNone/>
            </a:pPr>
            <a:endParaRPr lang="en-IN" sz="2400" dirty="0">
              <a:latin typeface="Calibri" panose="020F0502020204030204" pitchFamily="34" charset="0"/>
              <a:cs typeface="Calibri" panose="020F0502020204030204" pitchFamily="34" charset="0"/>
            </a:endParaRPr>
          </a:p>
          <a:p>
            <a:pPr marL="0" indent="0">
              <a:buNone/>
            </a:pPr>
            <a:endParaRPr lang="en-IN" sz="2400" dirty="0" smtClean="0">
              <a:latin typeface="Calibri" panose="020F0502020204030204" pitchFamily="34" charset="0"/>
              <a:cs typeface="Calibri" panose="020F0502020204030204" pitchFamily="34" charset="0"/>
            </a:endParaRPr>
          </a:p>
          <a:p>
            <a:pPr marL="0" indent="0">
              <a:buNone/>
            </a:pPr>
            <a:endParaRPr lang="en-IN" sz="2400" dirty="0">
              <a:latin typeface="Calibri" panose="020F0502020204030204" pitchFamily="34" charset="0"/>
              <a:cs typeface="Calibri" panose="020F0502020204030204" pitchFamily="34" charset="0"/>
            </a:endParaRPr>
          </a:p>
          <a:p>
            <a:pPr marL="0" indent="0">
              <a:buNone/>
            </a:pPr>
            <a:endParaRPr lang="en-IN" sz="2400" dirty="0" smtClean="0">
              <a:latin typeface="Calibri" panose="020F0502020204030204" pitchFamily="34" charset="0"/>
              <a:cs typeface="Calibri" panose="020F0502020204030204" pitchFamily="34" charset="0"/>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24</a:t>
            </a:fld>
            <a:endParaRPr lang="en-IN"/>
          </a:p>
        </p:txBody>
      </p:sp>
      <p:sp>
        <p:nvSpPr>
          <p:cNvPr id="6" name="TextBox 5"/>
          <p:cNvSpPr txBox="1"/>
          <p:nvPr/>
        </p:nvSpPr>
        <p:spPr>
          <a:xfrm>
            <a:off x="812584" y="2148853"/>
            <a:ext cx="4412558" cy="3170099"/>
          </a:xfrm>
          <a:prstGeom prst="rect">
            <a:avLst/>
          </a:prstGeom>
          <a:solidFill>
            <a:schemeClr val="bg1"/>
          </a:solidFill>
          <a:ln>
            <a:solidFill>
              <a:schemeClr val="tx1"/>
            </a:solidFill>
          </a:ln>
        </p:spPr>
        <p:txBody>
          <a:bodyPr wrap="square" rtlCol="0">
            <a:spAutoFit/>
          </a:bodyPr>
          <a:lstStyle/>
          <a:p>
            <a:r>
              <a:rPr lang="en-IN" sz="2000" dirty="0" smtClean="0">
                <a:latin typeface="Calibri" panose="020F0502020204030204" pitchFamily="34" charset="0"/>
                <a:cs typeface="Calibri" panose="020F0502020204030204" pitchFamily="34" charset="0"/>
              </a:rPr>
              <a:t>public </a:t>
            </a:r>
            <a:r>
              <a:rPr lang="en-IN" sz="2000" dirty="0">
                <a:latin typeface="Calibri" panose="020F0502020204030204" pitchFamily="34" charset="0"/>
                <a:cs typeface="Calibri" panose="020F0502020204030204" pitchFamily="34" charset="0"/>
              </a:rPr>
              <a:t>class </a:t>
            </a:r>
            <a:r>
              <a:rPr lang="en-IN" sz="2000" dirty="0" err="1">
                <a:latin typeface="Calibri" panose="020F0502020204030204" pitchFamily="34" charset="0"/>
                <a:cs typeface="Calibri" panose="020F0502020204030204" pitchFamily="34" charset="0"/>
              </a:rPr>
              <a:t>MyFirstJavaProgram</a:t>
            </a:r>
            <a:r>
              <a:rPr lang="en-IN" sz="2000" dirty="0">
                <a:latin typeface="Calibri" panose="020F0502020204030204" pitchFamily="34" charset="0"/>
                <a:cs typeface="Calibri" panose="020F0502020204030204" pitchFamily="34" charset="0"/>
              </a:rPr>
              <a:t> { </a:t>
            </a:r>
          </a:p>
          <a:p>
            <a:r>
              <a:rPr lang="en-IN" sz="2000" dirty="0">
                <a:latin typeface="Calibri" panose="020F0502020204030204" pitchFamily="34" charset="0"/>
                <a:cs typeface="Calibri" panose="020F0502020204030204" pitchFamily="34" charset="0"/>
              </a:rPr>
              <a:t>/* This is my first java program. </a:t>
            </a:r>
          </a:p>
          <a:p>
            <a:r>
              <a:rPr lang="en-IN" sz="2000" dirty="0">
                <a:latin typeface="Calibri" panose="020F0502020204030204" pitchFamily="34" charset="0"/>
                <a:cs typeface="Calibri" panose="020F0502020204030204" pitchFamily="34" charset="0"/>
              </a:rPr>
              <a:t>* This will print 'Hello World' as the output </a:t>
            </a:r>
          </a:p>
          <a:p>
            <a:r>
              <a:rPr lang="en-IN" sz="2000" dirty="0">
                <a:latin typeface="Calibri" panose="020F0502020204030204" pitchFamily="34" charset="0"/>
                <a:cs typeface="Calibri" panose="020F0502020204030204" pitchFamily="34" charset="0"/>
              </a:rPr>
              <a:t>*/ </a:t>
            </a:r>
          </a:p>
          <a:p>
            <a:r>
              <a:rPr lang="en-IN" sz="2000" dirty="0">
                <a:latin typeface="Calibri" panose="020F0502020204030204" pitchFamily="34" charset="0"/>
                <a:cs typeface="Calibri" panose="020F0502020204030204" pitchFamily="34" charset="0"/>
              </a:rPr>
              <a:t> </a:t>
            </a:r>
            <a:r>
              <a:rPr lang="en-IN" sz="2000" dirty="0" smtClean="0">
                <a:latin typeface="Calibri" panose="020F0502020204030204" pitchFamily="34" charset="0"/>
                <a:cs typeface="Calibri" panose="020F0502020204030204" pitchFamily="34" charset="0"/>
              </a:rPr>
              <a:t>  public </a:t>
            </a:r>
            <a:r>
              <a:rPr lang="en-IN" sz="2000" dirty="0">
                <a:latin typeface="Calibri" panose="020F0502020204030204" pitchFamily="34" charset="0"/>
                <a:cs typeface="Calibri" panose="020F0502020204030204" pitchFamily="34" charset="0"/>
              </a:rPr>
              <a:t>static void main(String []</a:t>
            </a:r>
            <a:r>
              <a:rPr lang="en-IN" sz="2000" dirty="0" err="1">
                <a:latin typeface="Calibri" panose="020F0502020204030204" pitchFamily="34" charset="0"/>
                <a:cs typeface="Calibri" panose="020F0502020204030204" pitchFamily="34" charset="0"/>
              </a:rPr>
              <a:t>args</a:t>
            </a:r>
            <a:r>
              <a:rPr lang="en-IN" sz="2000" dirty="0">
                <a:latin typeface="Calibri" panose="020F0502020204030204" pitchFamily="34" charset="0"/>
                <a:cs typeface="Calibri" panose="020F0502020204030204" pitchFamily="34" charset="0"/>
              </a:rPr>
              <a:t>) { </a:t>
            </a:r>
          </a:p>
          <a:p>
            <a:r>
              <a:rPr lang="en-IN" sz="2000" dirty="0">
                <a:latin typeface="Calibri" panose="020F0502020204030204" pitchFamily="34" charset="0"/>
                <a:cs typeface="Calibri" panose="020F0502020204030204" pitchFamily="34" charset="0"/>
              </a:rPr>
              <a:t> </a:t>
            </a:r>
            <a:r>
              <a:rPr lang="en-IN" sz="2000" dirty="0" smtClean="0">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 prints Hello World      </a:t>
            </a:r>
            <a:r>
              <a:rPr lang="en-IN" sz="2000" dirty="0" smtClean="0">
                <a:latin typeface="Calibri" panose="020F0502020204030204" pitchFamily="34" charset="0"/>
                <a:cs typeface="Calibri" panose="020F0502020204030204" pitchFamily="34" charset="0"/>
              </a:rPr>
              <a:t>        </a:t>
            </a:r>
          </a:p>
          <a:p>
            <a:r>
              <a:rPr lang="en-IN" sz="2000" dirty="0">
                <a:latin typeface="Calibri" panose="020F0502020204030204" pitchFamily="34" charset="0"/>
                <a:cs typeface="Calibri" panose="020F0502020204030204" pitchFamily="34" charset="0"/>
              </a:rPr>
              <a:t> </a:t>
            </a:r>
            <a:r>
              <a:rPr lang="en-IN" sz="2000" dirty="0" smtClean="0">
                <a:latin typeface="Calibri" panose="020F0502020204030204" pitchFamily="34" charset="0"/>
                <a:cs typeface="Calibri" panose="020F0502020204030204" pitchFamily="34" charset="0"/>
              </a:rPr>
              <a:t>   </a:t>
            </a:r>
            <a:r>
              <a:rPr lang="en-IN" sz="2000" dirty="0" err="1" smtClean="0">
                <a:latin typeface="Calibri" panose="020F0502020204030204" pitchFamily="34" charset="0"/>
                <a:cs typeface="Calibri" panose="020F0502020204030204" pitchFamily="34" charset="0"/>
              </a:rPr>
              <a:t>System.out.println</a:t>
            </a:r>
            <a:r>
              <a:rPr lang="en-IN" sz="2000" dirty="0">
                <a:latin typeface="Calibri" panose="020F0502020204030204" pitchFamily="34" charset="0"/>
                <a:cs typeface="Calibri" panose="020F0502020204030204" pitchFamily="34" charset="0"/>
              </a:rPr>
              <a:t>("Hello World"); </a:t>
            </a:r>
            <a:endParaRPr lang="en-IN" sz="2000" dirty="0" smtClean="0">
              <a:latin typeface="Calibri" panose="020F0502020204030204" pitchFamily="34" charset="0"/>
              <a:cs typeface="Calibri" panose="020F0502020204030204" pitchFamily="34" charset="0"/>
            </a:endParaRPr>
          </a:p>
          <a:p>
            <a:r>
              <a:rPr lang="en-IN" sz="2000" dirty="0">
                <a:latin typeface="Calibri" panose="020F0502020204030204" pitchFamily="34" charset="0"/>
                <a:cs typeface="Calibri" panose="020F0502020204030204" pitchFamily="34" charset="0"/>
              </a:rPr>
              <a:t> </a:t>
            </a:r>
            <a:r>
              <a:rPr lang="en-IN" sz="2000" dirty="0" smtClean="0">
                <a:latin typeface="Calibri" panose="020F0502020204030204" pitchFamily="34" charset="0"/>
                <a:cs typeface="Calibri" panose="020F0502020204030204" pitchFamily="34" charset="0"/>
              </a:rPr>
              <a:t> } </a:t>
            </a:r>
            <a:endParaRPr lang="en-IN" sz="2000" dirty="0">
              <a:latin typeface="Calibri" panose="020F0502020204030204" pitchFamily="34" charset="0"/>
              <a:cs typeface="Calibri" panose="020F0502020204030204" pitchFamily="34" charset="0"/>
            </a:endParaRPr>
          </a:p>
          <a:p>
            <a:r>
              <a:rPr lang="en-IN" sz="2000" dirty="0">
                <a:latin typeface="Calibri" panose="020F0502020204030204" pitchFamily="34" charset="0"/>
                <a:cs typeface="Calibri" panose="020F0502020204030204" pitchFamily="34" charset="0"/>
              </a:rPr>
              <a:t>} </a:t>
            </a:r>
          </a:p>
        </p:txBody>
      </p:sp>
      <p:sp>
        <p:nvSpPr>
          <p:cNvPr id="7" name="Rectangle 6"/>
          <p:cNvSpPr/>
          <p:nvPr/>
        </p:nvSpPr>
        <p:spPr>
          <a:xfrm>
            <a:off x="5381064" y="1967755"/>
            <a:ext cx="6444343" cy="4739759"/>
          </a:xfrm>
          <a:prstGeom prst="rect">
            <a:avLst/>
          </a:prstGeom>
        </p:spPr>
        <p:txBody>
          <a:bodyPr wrap="square">
            <a:spAutoFit/>
          </a:bodyPr>
          <a:lstStyle/>
          <a:p>
            <a:pPr marL="342900" indent="-342900" algn="just">
              <a:buClr>
                <a:srgbClr val="0070C0"/>
              </a:buClr>
              <a:buFont typeface="Wingdings" panose="05000000000000000000" pitchFamily="2" charset="2"/>
              <a:buChar char="Ø"/>
            </a:pPr>
            <a:r>
              <a:rPr lang="en-IN" sz="2400" dirty="0">
                <a:solidFill>
                  <a:prstClr val="black"/>
                </a:solidFill>
                <a:latin typeface="Constantia"/>
              </a:rPr>
              <a:t>Type </a:t>
            </a:r>
            <a:r>
              <a:rPr lang="en-IN" sz="2400" dirty="0">
                <a:solidFill>
                  <a:srgbClr val="0000FF"/>
                </a:solidFill>
                <a:latin typeface="Constantia"/>
              </a:rPr>
              <a:t>'</a:t>
            </a:r>
            <a:r>
              <a:rPr lang="en-IN" sz="2400" dirty="0" err="1">
                <a:solidFill>
                  <a:srgbClr val="0000FF"/>
                </a:solidFill>
                <a:latin typeface="Constantia"/>
              </a:rPr>
              <a:t>javac</a:t>
            </a:r>
            <a:r>
              <a:rPr lang="en-IN" sz="2400" dirty="0">
                <a:solidFill>
                  <a:srgbClr val="0000FF"/>
                </a:solidFill>
                <a:latin typeface="Constantia"/>
              </a:rPr>
              <a:t> MyFirstJavaProgram.java' </a:t>
            </a:r>
            <a:r>
              <a:rPr lang="en-IN" sz="2400" dirty="0">
                <a:solidFill>
                  <a:prstClr val="black"/>
                </a:solidFill>
                <a:latin typeface="Constantia"/>
              </a:rPr>
              <a:t>and press enter to compile your code. If there are no errors in your code, the command prompt will take you to the next line.</a:t>
            </a:r>
          </a:p>
          <a:p>
            <a:pPr algn="ctr">
              <a:buClr>
                <a:srgbClr val="0070C0"/>
              </a:buClr>
            </a:pPr>
            <a:r>
              <a:rPr lang="en-IN" sz="2400" b="1" dirty="0" smtClean="0">
                <a:solidFill>
                  <a:srgbClr val="0000FF"/>
                </a:solidFill>
                <a:latin typeface="Constantia"/>
              </a:rPr>
              <a:t>C</a:t>
            </a:r>
            <a:r>
              <a:rPr lang="en-IN" sz="2400" b="1" dirty="0">
                <a:solidFill>
                  <a:srgbClr val="0000FF"/>
                </a:solidFill>
                <a:latin typeface="Constantia"/>
              </a:rPr>
              <a:t>:\&gt; </a:t>
            </a:r>
            <a:r>
              <a:rPr lang="en-IN" sz="2400" b="1" dirty="0" err="1">
                <a:solidFill>
                  <a:srgbClr val="0000FF"/>
                </a:solidFill>
                <a:latin typeface="Constantia"/>
              </a:rPr>
              <a:t>javac</a:t>
            </a:r>
            <a:r>
              <a:rPr lang="en-IN" sz="2400" b="1" dirty="0">
                <a:solidFill>
                  <a:srgbClr val="0000FF"/>
                </a:solidFill>
                <a:latin typeface="Constantia"/>
              </a:rPr>
              <a:t> MyFirstJavaProgram.java </a:t>
            </a:r>
            <a:endParaRPr lang="en-IN" sz="2400" b="1" dirty="0" smtClean="0">
              <a:solidFill>
                <a:srgbClr val="0000FF"/>
              </a:solidFill>
              <a:latin typeface="Constantia"/>
            </a:endParaRPr>
          </a:p>
          <a:p>
            <a:pPr marL="285750" indent="-285750" algn="ctr">
              <a:buClr>
                <a:srgbClr val="0070C0"/>
              </a:buClr>
              <a:buFont typeface="Wingdings" panose="05000000000000000000" pitchFamily="2" charset="2"/>
              <a:buChar char="Ø"/>
            </a:pPr>
            <a:endParaRPr lang="en-IN" sz="1400" b="1" dirty="0">
              <a:solidFill>
                <a:srgbClr val="0000FF"/>
              </a:solidFill>
              <a:latin typeface="Constantia"/>
            </a:endParaRPr>
          </a:p>
          <a:p>
            <a:pPr marL="342900" indent="-342900" algn="just">
              <a:buClr>
                <a:srgbClr val="0070C0"/>
              </a:buClr>
              <a:buFont typeface="Wingdings" panose="05000000000000000000" pitchFamily="2" charset="2"/>
              <a:buChar char="Ø"/>
            </a:pPr>
            <a:r>
              <a:rPr lang="en-IN" sz="2400" dirty="0" smtClean="0">
                <a:solidFill>
                  <a:prstClr val="black"/>
                </a:solidFill>
                <a:latin typeface="Constantia"/>
              </a:rPr>
              <a:t>Now</a:t>
            </a:r>
            <a:r>
              <a:rPr lang="en-IN" sz="2400" dirty="0">
                <a:solidFill>
                  <a:prstClr val="black"/>
                </a:solidFill>
                <a:latin typeface="Constantia"/>
              </a:rPr>
              <a:t>, type ' </a:t>
            </a:r>
            <a:r>
              <a:rPr lang="en-IN" sz="2400" dirty="0">
                <a:solidFill>
                  <a:srgbClr val="0000FF"/>
                </a:solidFill>
                <a:latin typeface="Constantia"/>
              </a:rPr>
              <a:t>java </a:t>
            </a:r>
            <a:r>
              <a:rPr lang="en-IN" sz="2400" dirty="0" err="1">
                <a:solidFill>
                  <a:srgbClr val="0000FF"/>
                </a:solidFill>
                <a:latin typeface="Constantia"/>
              </a:rPr>
              <a:t>MyFirstJavaProgram</a:t>
            </a:r>
            <a:r>
              <a:rPr lang="en-IN" sz="2400" dirty="0">
                <a:solidFill>
                  <a:srgbClr val="0000FF"/>
                </a:solidFill>
                <a:latin typeface="Constantia"/>
              </a:rPr>
              <a:t> </a:t>
            </a:r>
            <a:r>
              <a:rPr lang="en-IN" sz="2400" dirty="0">
                <a:solidFill>
                  <a:prstClr val="black"/>
                </a:solidFill>
                <a:latin typeface="Constantia"/>
              </a:rPr>
              <a:t>' to run your program. </a:t>
            </a:r>
            <a:endParaRPr lang="en-IN" sz="2400" dirty="0" smtClean="0">
              <a:solidFill>
                <a:prstClr val="black"/>
              </a:solidFill>
              <a:latin typeface="Constantia"/>
            </a:endParaRPr>
          </a:p>
          <a:p>
            <a:pPr algn="ctr">
              <a:buClr>
                <a:srgbClr val="0070C0"/>
              </a:buClr>
            </a:pPr>
            <a:r>
              <a:rPr lang="en-IN" sz="2400" b="1" dirty="0">
                <a:solidFill>
                  <a:srgbClr val="0000FF"/>
                </a:solidFill>
                <a:latin typeface="Constantia"/>
              </a:rPr>
              <a:t>C:\&gt; java </a:t>
            </a:r>
            <a:r>
              <a:rPr lang="en-IN" sz="2400" b="1" dirty="0" err="1">
                <a:solidFill>
                  <a:srgbClr val="0000FF"/>
                </a:solidFill>
                <a:latin typeface="Constantia"/>
              </a:rPr>
              <a:t>MyFirstJavaProgram</a:t>
            </a:r>
            <a:r>
              <a:rPr lang="en-IN" sz="2400" b="1" dirty="0">
                <a:solidFill>
                  <a:srgbClr val="0000FF"/>
                </a:solidFill>
                <a:latin typeface="Constantia"/>
              </a:rPr>
              <a:t> </a:t>
            </a:r>
          </a:p>
          <a:p>
            <a:pPr marL="342900" indent="-342900" algn="just">
              <a:buClr>
                <a:srgbClr val="0070C0"/>
              </a:buClr>
              <a:buFont typeface="Wingdings" panose="05000000000000000000" pitchFamily="2" charset="2"/>
              <a:buChar char="Ø"/>
            </a:pPr>
            <a:endParaRPr lang="en-IN" sz="2400" dirty="0">
              <a:solidFill>
                <a:prstClr val="black"/>
              </a:solidFill>
              <a:latin typeface="Constantia"/>
            </a:endParaRPr>
          </a:p>
          <a:p>
            <a:pPr marL="342900" indent="-342900" algn="just">
              <a:buClr>
                <a:srgbClr val="0070C0"/>
              </a:buClr>
              <a:buFont typeface="Wingdings" panose="05000000000000000000" pitchFamily="2" charset="2"/>
              <a:buChar char="Ø"/>
            </a:pPr>
            <a:r>
              <a:rPr lang="en-IN" sz="2400" dirty="0">
                <a:solidFill>
                  <a:prstClr val="black"/>
                </a:solidFill>
                <a:latin typeface="Constantia"/>
              </a:rPr>
              <a:t>You will be able to see ' Hello World ' printed on the window. </a:t>
            </a:r>
            <a:endParaRPr lang="en-IN" sz="2400" dirty="0" smtClean="0">
              <a:solidFill>
                <a:prstClr val="black"/>
              </a:solidFill>
              <a:latin typeface="Constantia"/>
            </a:endParaRPr>
          </a:p>
          <a:p>
            <a:pPr algn="ctr">
              <a:buClr>
                <a:srgbClr val="0070C0"/>
              </a:buClr>
            </a:pPr>
            <a:r>
              <a:rPr lang="en-IN" sz="2400" b="1" dirty="0">
                <a:solidFill>
                  <a:srgbClr val="0000FF"/>
                </a:solidFill>
                <a:latin typeface="Constantia"/>
              </a:rPr>
              <a:t>Hello World </a:t>
            </a:r>
          </a:p>
        </p:txBody>
      </p:sp>
    </p:spTree>
    <p:extLst>
      <p:ext uri="{BB962C8B-B14F-4D97-AF65-F5344CB8AC3E}">
        <p14:creationId xmlns:p14="http://schemas.microsoft.com/office/powerpoint/2010/main" val="19936440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070C0"/>
                </a:solidFill>
                <a:latin typeface="Calibri" panose="020F0502020204030204" pitchFamily="34" charset="0"/>
                <a:cs typeface="Calibri" panose="020F0502020204030204" pitchFamily="34" charset="0"/>
              </a:rPr>
              <a:t>Java Basics</a:t>
            </a:r>
            <a:endParaRPr lang="en-IN" sz="320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653989" y="820271"/>
            <a:ext cx="10327340" cy="5478929"/>
          </a:xfrm>
        </p:spPr>
        <p:txBody>
          <a:bodyPr>
            <a:normAutofit/>
          </a:bodyPr>
          <a:lstStyle/>
          <a:p>
            <a:pPr marL="0" lvl="0" indent="0" defTabSz="914400">
              <a:spcBef>
                <a:spcPts val="0"/>
              </a:spcBef>
              <a:buClrTx/>
              <a:buNone/>
            </a:pPr>
            <a:r>
              <a:rPr lang="en-IN" sz="2400" dirty="0">
                <a:solidFill>
                  <a:prstClr val="black"/>
                </a:solidFill>
                <a:latin typeface="Constantia"/>
              </a:rPr>
              <a:t>About Java programs, it is very important to keep in mind the following points. </a:t>
            </a:r>
          </a:p>
          <a:p>
            <a:pPr lvl="0" algn="just" defTabSz="914400">
              <a:spcBef>
                <a:spcPts val="0"/>
              </a:spcBef>
              <a:spcAft>
                <a:spcPts val="1200"/>
              </a:spcAft>
              <a:buClrTx/>
              <a:buFont typeface="Wingdings" pitchFamily="2" charset="2"/>
              <a:buChar char="Ø"/>
            </a:pPr>
            <a:r>
              <a:rPr lang="en-IN" sz="2400" b="1" dirty="0">
                <a:solidFill>
                  <a:srgbClr val="0000FF"/>
                </a:solidFill>
                <a:latin typeface="Constantia"/>
              </a:rPr>
              <a:t>Case Sensitivity </a:t>
            </a:r>
            <a:r>
              <a:rPr lang="en-IN" sz="2400" b="1" dirty="0">
                <a:solidFill>
                  <a:prstClr val="black"/>
                </a:solidFill>
                <a:latin typeface="Constantia"/>
              </a:rPr>
              <a:t>- </a:t>
            </a:r>
            <a:r>
              <a:rPr lang="en-IN" sz="2400" dirty="0">
                <a:solidFill>
                  <a:prstClr val="black"/>
                </a:solidFill>
                <a:latin typeface="Constantia"/>
              </a:rPr>
              <a:t>Java is case sensitive, which means identifier </a:t>
            </a:r>
            <a:r>
              <a:rPr lang="en-IN" sz="2400" b="1" dirty="0">
                <a:solidFill>
                  <a:prstClr val="black"/>
                </a:solidFill>
                <a:latin typeface="Constantia"/>
              </a:rPr>
              <a:t>Hello </a:t>
            </a:r>
            <a:r>
              <a:rPr lang="en-IN" sz="2400" dirty="0">
                <a:solidFill>
                  <a:prstClr val="black"/>
                </a:solidFill>
                <a:latin typeface="Constantia"/>
              </a:rPr>
              <a:t>and </a:t>
            </a:r>
            <a:r>
              <a:rPr lang="en-IN" sz="2400" b="1" dirty="0">
                <a:solidFill>
                  <a:prstClr val="black"/>
                </a:solidFill>
                <a:latin typeface="Constantia"/>
              </a:rPr>
              <a:t>hello </a:t>
            </a:r>
            <a:r>
              <a:rPr lang="en-IN" sz="2400" dirty="0">
                <a:solidFill>
                  <a:prstClr val="black"/>
                </a:solidFill>
                <a:latin typeface="Constantia"/>
              </a:rPr>
              <a:t>would have different meaning in Java. </a:t>
            </a:r>
          </a:p>
          <a:p>
            <a:pPr lvl="0" algn="just" defTabSz="914400">
              <a:spcBef>
                <a:spcPts val="0"/>
              </a:spcBef>
              <a:spcAft>
                <a:spcPts val="1200"/>
              </a:spcAft>
              <a:buClrTx/>
              <a:buFont typeface="Wingdings" pitchFamily="2" charset="2"/>
              <a:buChar char="Ø"/>
            </a:pPr>
            <a:r>
              <a:rPr lang="en-IN" sz="2400" b="1" dirty="0">
                <a:solidFill>
                  <a:srgbClr val="0000FF"/>
                </a:solidFill>
                <a:latin typeface="Constantia"/>
              </a:rPr>
              <a:t>Class Names </a:t>
            </a:r>
            <a:r>
              <a:rPr lang="en-IN" sz="2400" b="1" dirty="0">
                <a:solidFill>
                  <a:prstClr val="black"/>
                </a:solidFill>
                <a:latin typeface="Constantia"/>
              </a:rPr>
              <a:t>- </a:t>
            </a:r>
            <a:r>
              <a:rPr lang="en-IN" sz="2400" dirty="0">
                <a:solidFill>
                  <a:prstClr val="black"/>
                </a:solidFill>
                <a:latin typeface="Constantia"/>
              </a:rPr>
              <a:t>For all class names the first letter should be in Upper Case. If several words are used to form a name of the class, each inner word's first letter should be in Upper Case. </a:t>
            </a:r>
          </a:p>
          <a:p>
            <a:pPr marL="0" lvl="0" indent="0" defTabSz="914400">
              <a:spcBef>
                <a:spcPts val="0"/>
              </a:spcBef>
              <a:buClrTx/>
              <a:buNone/>
            </a:pPr>
            <a:r>
              <a:rPr lang="en-IN" sz="2400" b="1" dirty="0">
                <a:solidFill>
                  <a:prstClr val="black"/>
                </a:solidFill>
                <a:latin typeface="Constantia"/>
              </a:rPr>
              <a:t>	</a:t>
            </a:r>
            <a:r>
              <a:rPr lang="en-IN" sz="2400" b="1" dirty="0">
                <a:solidFill>
                  <a:srgbClr val="0000FF"/>
                </a:solidFill>
                <a:latin typeface="Constantia"/>
              </a:rPr>
              <a:t>Example</a:t>
            </a:r>
            <a:r>
              <a:rPr lang="en-IN" sz="2400" dirty="0">
                <a:solidFill>
                  <a:srgbClr val="0000FF"/>
                </a:solidFill>
                <a:latin typeface="Constantia"/>
              </a:rPr>
              <a:t>: </a:t>
            </a:r>
            <a:r>
              <a:rPr lang="en-IN" sz="2400" i="1" dirty="0">
                <a:solidFill>
                  <a:srgbClr val="0000FF"/>
                </a:solidFill>
                <a:latin typeface="Constantia"/>
              </a:rPr>
              <a:t>class </a:t>
            </a:r>
            <a:r>
              <a:rPr lang="en-IN" sz="2400" i="1" dirty="0" err="1">
                <a:solidFill>
                  <a:srgbClr val="0000FF"/>
                </a:solidFill>
                <a:latin typeface="Constantia"/>
              </a:rPr>
              <a:t>MyFirstJavaClass</a:t>
            </a:r>
            <a:r>
              <a:rPr lang="en-IN" sz="2400" i="1" dirty="0">
                <a:solidFill>
                  <a:srgbClr val="0000FF"/>
                </a:solidFill>
                <a:latin typeface="Constantia"/>
              </a:rPr>
              <a:t> </a:t>
            </a:r>
            <a:endParaRPr lang="en-IN" sz="2400" dirty="0">
              <a:solidFill>
                <a:srgbClr val="0000FF"/>
              </a:solidFill>
              <a:latin typeface="Constantia"/>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25</a:t>
            </a:fld>
            <a:endParaRPr lang="en-IN"/>
          </a:p>
        </p:txBody>
      </p:sp>
    </p:spTree>
    <p:extLst>
      <p:ext uri="{BB962C8B-B14F-4D97-AF65-F5344CB8AC3E}">
        <p14:creationId xmlns:p14="http://schemas.microsoft.com/office/powerpoint/2010/main" val="29342656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070C0"/>
                </a:solidFill>
                <a:latin typeface="Calibri" panose="020F0502020204030204" pitchFamily="34" charset="0"/>
                <a:cs typeface="Calibri" panose="020F0502020204030204" pitchFamily="34" charset="0"/>
              </a:rPr>
              <a:t>Java Basics</a:t>
            </a:r>
            <a:endParaRPr lang="en-IN" sz="320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653989" y="820271"/>
            <a:ext cx="10327340" cy="5478929"/>
          </a:xfrm>
        </p:spPr>
        <p:txBody>
          <a:bodyPr>
            <a:normAutofit/>
          </a:bodyPr>
          <a:lstStyle/>
          <a:p>
            <a:pPr marL="0" lvl="0" indent="0" algn="just" defTabSz="914400">
              <a:spcBef>
                <a:spcPts val="0"/>
              </a:spcBef>
              <a:spcAft>
                <a:spcPts val="1200"/>
              </a:spcAft>
              <a:buClrTx/>
              <a:buNone/>
            </a:pPr>
            <a:r>
              <a:rPr lang="en-IN" sz="2200" b="1" dirty="0">
                <a:solidFill>
                  <a:srgbClr val="0000FF"/>
                </a:solidFill>
                <a:latin typeface="Constantia"/>
              </a:rPr>
              <a:t>Method Names </a:t>
            </a:r>
            <a:r>
              <a:rPr lang="en-IN" sz="2200" b="1" dirty="0">
                <a:solidFill>
                  <a:prstClr val="black"/>
                </a:solidFill>
                <a:latin typeface="Constantia"/>
              </a:rPr>
              <a:t>- </a:t>
            </a:r>
            <a:r>
              <a:rPr lang="en-IN" sz="2200" dirty="0">
                <a:solidFill>
                  <a:prstClr val="black"/>
                </a:solidFill>
                <a:latin typeface="Constantia"/>
              </a:rPr>
              <a:t>All method names should start with a Lower Case letter. If several words are used to form the name of the method, then each inner word's first letter should be in Upper Case. </a:t>
            </a:r>
          </a:p>
          <a:p>
            <a:pPr marL="0" lvl="0" indent="0" algn="just" defTabSz="914400">
              <a:spcBef>
                <a:spcPts val="0"/>
              </a:spcBef>
              <a:spcAft>
                <a:spcPts val="1200"/>
              </a:spcAft>
              <a:buClrTx/>
              <a:buNone/>
            </a:pPr>
            <a:r>
              <a:rPr lang="en-IN" sz="2200" b="1" dirty="0">
                <a:solidFill>
                  <a:prstClr val="black"/>
                </a:solidFill>
                <a:latin typeface="Constantia"/>
              </a:rPr>
              <a:t>Example</a:t>
            </a:r>
            <a:r>
              <a:rPr lang="en-IN" sz="2200" dirty="0">
                <a:solidFill>
                  <a:prstClr val="black"/>
                </a:solidFill>
                <a:latin typeface="Constantia"/>
              </a:rPr>
              <a:t>: </a:t>
            </a:r>
            <a:r>
              <a:rPr lang="en-IN" sz="2200" i="1" dirty="0">
                <a:solidFill>
                  <a:prstClr val="black"/>
                </a:solidFill>
                <a:latin typeface="Constantia"/>
              </a:rPr>
              <a:t>public void </a:t>
            </a:r>
            <a:r>
              <a:rPr lang="en-IN" sz="2200" b="1" dirty="0" err="1">
                <a:solidFill>
                  <a:srgbClr val="0000FF"/>
                </a:solidFill>
                <a:latin typeface="Constantia"/>
              </a:rPr>
              <a:t>myMethodName</a:t>
            </a:r>
            <a:r>
              <a:rPr lang="en-IN" sz="2200" b="1" dirty="0">
                <a:solidFill>
                  <a:srgbClr val="0000FF"/>
                </a:solidFill>
                <a:latin typeface="Constantia"/>
              </a:rPr>
              <a:t>() </a:t>
            </a:r>
          </a:p>
          <a:p>
            <a:pPr marL="0" lvl="0" indent="0" algn="just" defTabSz="914400">
              <a:spcBef>
                <a:spcPts val="0"/>
              </a:spcBef>
              <a:spcAft>
                <a:spcPts val="1200"/>
              </a:spcAft>
              <a:buClrTx/>
              <a:buNone/>
            </a:pPr>
            <a:r>
              <a:rPr lang="en-IN" sz="2200" b="1" dirty="0">
                <a:solidFill>
                  <a:srgbClr val="0000FF"/>
                </a:solidFill>
                <a:latin typeface="Constantia"/>
              </a:rPr>
              <a:t>Program File Name </a:t>
            </a:r>
            <a:r>
              <a:rPr lang="en-IN" sz="2200" b="1" dirty="0">
                <a:solidFill>
                  <a:prstClr val="black"/>
                </a:solidFill>
                <a:latin typeface="Constantia"/>
              </a:rPr>
              <a:t>- </a:t>
            </a:r>
            <a:r>
              <a:rPr lang="en-IN" sz="2200" dirty="0">
                <a:solidFill>
                  <a:prstClr val="black"/>
                </a:solidFill>
                <a:latin typeface="Constantia"/>
              </a:rPr>
              <a:t>Name of the program file should exactly match the class name. </a:t>
            </a:r>
          </a:p>
          <a:p>
            <a:pPr marL="0" lvl="0" indent="0" algn="just" defTabSz="914400">
              <a:spcBef>
                <a:spcPts val="0"/>
              </a:spcBef>
              <a:spcAft>
                <a:spcPts val="1200"/>
              </a:spcAft>
              <a:buClrTx/>
              <a:buNone/>
            </a:pPr>
            <a:r>
              <a:rPr lang="en-IN" sz="2200" b="1" dirty="0">
                <a:solidFill>
                  <a:prstClr val="black"/>
                </a:solidFill>
                <a:latin typeface="Constantia"/>
              </a:rPr>
              <a:t>Example</a:t>
            </a:r>
            <a:r>
              <a:rPr lang="en-IN" sz="2200" dirty="0">
                <a:solidFill>
                  <a:prstClr val="black"/>
                </a:solidFill>
                <a:latin typeface="Constantia"/>
              </a:rPr>
              <a:t>: Assume '</a:t>
            </a:r>
            <a:r>
              <a:rPr lang="en-IN" sz="2200" dirty="0" err="1">
                <a:solidFill>
                  <a:prstClr val="black"/>
                </a:solidFill>
                <a:latin typeface="Constantia"/>
              </a:rPr>
              <a:t>MyFirstJavaProgram</a:t>
            </a:r>
            <a:r>
              <a:rPr lang="en-IN" sz="2200" dirty="0">
                <a:solidFill>
                  <a:prstClr val="black"/>
                </a:solidFill>
                <a:latin typeface="Constantia"/>
              </a:rPr>
              <a:t>' is the class name. Then the file should be saved as </a:t>
            </a:r>
            <a:r>
              <a:rPr lang="en-IN" sz="2200" b="1" dirty="0">
                <a:solidFill>
                  <a:srgbClr val="0000FF"/>
                </a:solidFill>
                <a:latin typeface="Constantia"/>
              </a:rPr>
              <a:t>'MyFirstJavaProgram.java' </a:t>
            </a:r>
          </a:p>
          <a:p>
            <a:pPr marL="0" lvl="0" indent="0" algn="just" defTabSz="914400">
              <a:spcBef>
                <a:spcPts val="0"/>
              </a:spcBef>
              <a:spcAft>
                <a:spcPts val="1200"/>
              </a:spcAft>
              <a:buClrTx/>
              <a:buNone/>
            </a:pPr>
            <a:r>
              <a:rPr lang="en-IN" sz="2200" b="1" dirty="0">
                <a:solidFill>
                  <a:srgbClr val="0000FF"/>
                </a:solidFill>
                <a:latin typeface="Constantia"/>
              </a:rPr>
              <a:t>public static void main(String </a:t>
            </a:r>
            <a:r>
              <a:rPr lang="en-IN" sz="2200" b="1" dirty="0" err="1">
                <a:solidFill>
                  <a:srgbClr val="0000FF"/>
                </a:solidFill>
                <a:latin typeface="Constantia"/>
              </a:rPr>
              <a:t>args</a:t>
            </a:r>
            <a:r>
              <a:rPr lang="en-IN" sz="2200" b="1" dirty="0">
                <a:solidFill>
                  <a:srgbClr val="0000FF"/>
                </a:solidFill>
                <a:latin typeface="Constantia"/>
              </a:rPr>
              <a:t>[]) </a:t>
            </a:r>
            <a:r>
              <a:rPr lang="en-IN" sz="2200" b="1" dirty="0">
                <a:solidFill>
                  <a:prstClr val="black"/>
                </a:solidFill>
                <a:latin typeface="Constantia"/>
              </a:rPr>
              <a:t>- </a:t>
            </a:r>
            <a:r>
              <a:rPr lang="en-IN" sz="2200" dirty="0">
                <a:solidFill>
                  <a:prstClr val="black"/>
                </a:solidFill>
                <a:latin typeface="Constantia"/>
              </a:rPr>
              <a:t>Java program processing starts from the main() method which is a mandatory part of every Java program. </a:t>
            </a: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26</a:t>
            </a:fld>
            <a:endParaRPr lang="en-IN"/>
          </a:p>
        </p:txBody>
      </p:sp>
    </p:spTree>
    <p:extLst>
      <p:ext uri="{BB962C8B-B14F-4D97-AF65-F5344CB8AC3E}">
        <p14:creationId xmlns:p14="http://schemas.microsoft.com/office/powerpoint/2010/main" val="39109905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070C0"/>
                </a:solidFill>
                <a:latin typeface="Calibri" panose="020F0502020204030204" pitchFamily="34" charset="0"/>
                <a:cs typeface="Calibri" panose="020F0502020204030204" pitchFamily="34" charset="0"/>
              </a:rPr>
              <a:t>Java Keywords</a:t>
            </a:r>
            <a:endParaRPr lang="en-IN" sz="3200" dirty="0">
              <a:solidFill>
                <a:srgbClr val="0070C0"/>
              </a:solidFill>
              <a:latin typeface="Calibri" panose="020F0502020204030204" pitchFamily="34" charset="0"/>
              <a:cs typeface="Calibri" panose="020F0502020204030204" pitchFamily="34" charset="0"/>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27</a:t>
            </a:fld>
            <a:endParaRPr lang="en-IN"/>
          </a:p>
        </p:txBody>
      </p:sp>
      <p:graphicFrame>
        <p:nvGraphicFramePr>
          <p:cNvPr id="7" name="Table 6"/>
          <p:cNvGraphicFramePr>
            <a:graphicFrameLocks noGrp="1"/>
          </p:cNvGraphicFramePr>
          <p:nvPr>
            <p:extLst>
              <p:ext uri="{D42A27DB-BD31-4B8C-83A1-F6EECF244321}">
                <p14:modId xmlns:p14="http://schemas.microsoft.com/office/powerpoint/2010/main" val="1217082946"/>
              </p:ext>
            </p:extLst>
          </p:nvPr>
        </p:nvGraphicFramePr>
        <p:xfrm>
          <a:off x="3083858" y="998583"/>
          <a:ext cx="7467600" cy="5547360"/>
        </p:xfrm>
        <a:graphic>
          <a:graphicData uri="http://schemas.openxmlformats.org/drawingml/2006/table">
            <a:tbl>
              <a:tblPr/>
              <a:tblGrid>
                <a:gridCol w="1866900">
                  <a:extLst>
                    <a:ext uri="{9D8B030D-6E8A-4147-A177-3AD203B41FA5}">
                      <a16:colId xmlns:a16="http://schemas.microsoft.com/office/drawing/2014/main" val="20000"/>
                    </a:ext>
                  </a:extLst>
                </a:gridCol>
                <a:gridCol w="2019300">
                  <a:extLst>
                    <a:ext uri="{9D8B030D-6E8A-4147-A177-3AD203B41FA5}">
                      <a16:colId xmlns:a16="http://schemas.microsoft.com/office/drawing/2014/main" val="20001"/>
                    </a:ext>
                  </a:extLst>
                </a:gridCol>
                <a:gridCol w="1714500">
                  <a:extLst>
                    <a:ext uri="{9D8B030D-6E8A-4147-A177-3AD203B41FA5}">
                      <a16:colId xmlns:a16="http://schemas.microsoft.com/office/drawing/2014/main" val="20002"/>
                    </a:ext>
                  </a:extLst>
                </a:gridCol>
                <a:gridCol w="1866900">
                  <a:extLst>
                    <a:ext uri="{9D8B030D-6E8A-4147-A177-3AD203B41FA5}">
                      <a16:colId xmlns:a16="http://schemas.microsoft.com/office/drawing/2014/main" val="20003"/>
                    </a:ext>
                  </a:extLst>
                </a:gridCol>
              </a:tblGrid>
              <a:tr h="304800">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300" dirty="0"/>
                        <a:t>abstract</a:t>
                      </a:r>
                    </a:p>
                  </a:txBody>
                  <a:tcPr marL="76200" marR="762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BD0D9">
                        <a:lumMod val="85000"/>
                      </a:srgbClr>
                    </a:solidFill>
                  </a:tcPr>
                </a:tc>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300" dirty="0"/>
                        <a:t>assert</a:t>
                      </a:r>
                    </a:p>
                  </a:txBody>
                  <a:tcPr marL="76200" marR="762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BD0D9">
                        <a:lumMod val="85000"/>
                      </a:srgbClr>
                    </a:solidFill>
                  </a:tcPr>
                </a:tc>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300"/>
                        <a:t>boolean</a:t>
                      </a:r>
                    </a:p>
                  </a:txBody>
                  <a:tcPr marL="76200" marR="762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BD0D9">
                        <a:lumMod val="85000"/>
                      </a:srgbClr>
                    </a:solidFill>
                  </a:tcPr>
                </a:tc>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300"/>
                        <a:t>break</a:t>
                      </a:r>
                    </a:p>
                  </a:txBody>
                  <a:tcPr marL="76200" marR="762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BD0D9">
                        <a:lumMod val="85000"/>
                      </a:srgbClr>
                    </a:solidFill>
                  </a:tcPr>
                </a:tc>
                <a:extLst>
                  <a:ext uri="{0D108BD9-81ED-4DB2-BD59-A6C34878D82A}">
                    <a16:rowId xmlns:a16="http://schemas.microsoft.com/office/drawing/2014/main" val="10000"/>
                  </a:ext>
                </a:extLst>
              </a:tr>
              <a:tr h="304800">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300" dirty="0"/>
                        <a:t>byte</a:t>
                      </a:r>
                    </a:p>
                  </a:txBody>
                  <a:tcPr marL="76200" marR="762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BD0D9">
                        <a:lumMod val="85000"/>
                      </a:srgbClr>
                    </a:solidFill>
                  </a:tcPr>
                </a:tc>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300"/>
                        <a:t>case</a:t>
                      </a:r>
                    </a:p>
                  </a:txBody>
                  <a:tcPr marL="76200" marR="762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BD0D9">
                        <a:lumMod val="85000"/>
                      </a:srgbClr>
                    </a:solidFill>
                  </a:tcPr>
                </a:tc>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300"/>
                        <a:t>catch</a:t>
                      </a:r>
                    </a:p>
                  </a:txBody>
                  <a:tcPr marL="76200" marR="762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BD0D9">
                        <a:lumMod val="85000"/>
                      </a:srgbClr>
                    </a:solidFill>
                  </a:tcPr>
                </a:tc>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300"/>
                        <a:t>char</a:t>
                      </a:r>
                    </a:p>
                  </a:txBody>
                  <a:tcPr marL="76200" marR="762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BD0D9">
                        <a:lumMod val="85000"/>
                      </a:srgbClr>
                    </a:solidFill>
                  </a:tcPr>
                </a:tc>
                <a:extLst>
                  <a:ext uri="{0D108BD9-81ED-4DB2-BD59-A6C34878D82A}">
                    <a16:rowId xmlns:a16="http://schemas.microsoft.com/office/drawing/2014/main" val="10001"/>
                  </a:ext>
                </a:extLst>
              </a:tr>
              <a:tr h="304800">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300"/>
                        <a:t>class</a:t>
                      </a:r>
                    </a:p>
                  </a:txBody>
                  <a:tcPr marL="76200" marR="762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BD0D9">
                        <a:lumMod val="85000"/>
                      </a:srgbClr>
                    </a:solidFill>
                  </a:tcPr>
                </a:tc>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300"/>
                        <a:t>const</a:t>
                      </a:r>
                    </a:p>
                  </a:txBody>
                  <a:tcPr marL="76200" marR="762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BD0D9">
                        <a:lumMod val="85000"/>
                      </a:srgbClr>
                    </a:solidFill>
                  </a:tcPr>
                </a:tc>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300"/>
                        <a:t>continue</a:t>
                      </a:r>
                    </a:p>
                  </a:txBody>
                  <a:tcPr marL="76200" marR="762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BD0D9">
                        <a:lumMod val="85000"/>
                      </a:srgbClr>
                    </a:solidFill>
                  </a:tcPr>
                </a:tc>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300"/>
                        <a:t>default</a:t>
                      </a:r>
                    </a:p>
                  </a:txBody>
                  <a:tcPr marL="76200" marR="762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BD0D9">
                        <a:lumMod val="85000"/>
                      </a:srgbClr>
                    </a:solidFill>
                  </a:tcPr>
                </a:tc>
                <a:extLst>
                  <a:ext uri="{0D108BD9-81ED-4DB2-BD59-A6C34878D82A}">
                    <a16:rowId xmlns:a16="http://schemas.microsoft.com/office/drawing/2014/main" val="10002"/>
                  </a:ext>
                </a:extLst>
              </a:tr>
              <a:tr h="304800">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300"/>
                        <a:t>do</a:t>
                      </a:r>
                    </a:p>
                  </a:txBody>
                  <a:tcPr marL="76200" marR="762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BD0D9">
                        <a:lumMod val="85000"/>
                      </a:srgbClr>
                    </a:solidFill>
                  </a:tcPr>
                </a:tc>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300"/>
                        <a:t>double</a:t>
                      </a:r>
                    </a:p>
                  </a:txBody>
                  <a:tcPr marL="76200" marR="762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BD0D9">
                        <a:lumMod val="85000"/>
                      </a:srgbClr>
                    </a:solidFill>
                  </a:tcPr>
                </a:tc>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300"/>
                        <a:t>else</a:t>
                      </a:r>
                    </a:p>
                  </a:txBody>
                  <a:tcPr marL="76200" marR="762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BD0D9">
                        <a:lumMod val="85000"/>
                      </a:srgbClr>
                    </a:solidFill>
                  </a:tcPr>
                </a:tc>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300"/>
                        <a:t>enum</a:t>
                      </a:r>
                    </a:p>
                  </a:txBody>
                  <a:tcPr marL="76200" marR="762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BD0D9">
                        <a:lumMod val="85000"/>
                      </a:srgbClr>
                    </a:solidFill>
                  </a:tcPr>
                </a:tc>
                <a:extLst>
                  <a:ext uri="{0D108BD9-81ED-4DB2-BD59-A6C34878D82A}">
                    <a16:rowId xmlns:a16="http://schemas.microsoft.com/office/drawing/2014/main" val="10003"/>
                  </a:ext>
                </a:extLst>
              </a:tr>
              <a:tr h="304800">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300" dirty="0"/>
                        <a:t>extends</a:t>
                      </a:r>
                    </a:p>
                  </a:txBody>
                  <a:tcPr marL="76200" marR="762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BD0D9">
                        <a:lumMod val="85000"/>
                      </a:srgbClr>
                    </a:solidFill>
                  </a:tcPr>
                </a:tc>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300"/>
                        <a:t>final</a:t>
                      </a:r>
                    </a:p>
                  </a:txBody>
                  <a:tcPr marL="76200" marR="762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BD0D9">
                        <a:lumMod val="85000"/>
                      </a:srgbClr>
                    </a:solidFill>
                  </a:tcPr>
                </a:tc>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300"/>
                        <a:t>finally</a:t>
                      </a:r>
                    </a:p>
                  </a:txBody>
                  <a:tcPr marL="76200" marR="762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BD0D9">
                        <a:lumMod val="85000"/>
                      </a:srgbClr>
                    </a:solidFill>
                  </a:tcPr>
                </a:tc>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300"/>
                        <a:t>float</a:t>
                      </a:r>
                    </a:p>
                  </a:txBody>
                  <a:tcPr marL="76200" marR="762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BD0D9">
                        <a:lumMod val="85000"/>
                      </a:srgbClr>
                    </a:solidFill>
                  </a:tcPr>
                </a:tc>
                <a:extLst>
                  <a:ext uri="{0D108BD9-81ED-4DB2-BD59-A6C34878D82A}">
                    <a16:rowId xmlns:a16="http://schemas.microsoft.com/office/drawing/2014/main" val="10004"/>
                  </a:ext>
                </a:extLst>
              </a:tr>
              <a:tr h="304800">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300"/>
                        <a:t>for</a:t>
                      </a:r>
                    </a:p>
                  </a:txBody>
                  <a:tcPr marL="76200" marR="762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BD0D9">
                        <a:lumMod val="85000"/>
                      </a:srgbClr>
                    </a:solidFill>
                  </a:tcPr>
                </a:tc>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300"/>
                        <a:t>goto</a:t>
                      </a:r>
                    </a:p>
                  </a:txBody>
                  <a:tcPr marL="76200" marR="762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BD0D9">
                        <a:lumMod val="85000"/>
                      </a:srgbClr>
                    </a:solidFill>
                  </a:tcPr>
                </a:tc>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300"/>
                        <a:t>if</a:t>
                      </a:r>
                    </a:p>
                  </a:txBody>
                  <a:tcPr marL="76200" marR="762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BD0D9">
                        <a:lumMod val="85000"/>
                      </a:srgbClr>
                    </a:solidFill>
                  </a:tcPr>
                </a:tc>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300"/>
                        <a:t>implements</a:t>
                      </a:r>
                    </a:p>
                  </a:txBody>
                  <a:tcPr marL="76200" marR="762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BD0D9">
                        <a:lumMod val="85000"/>
                      </a:srgbClr>
                    </a:solidFill>
                  </a:tcPr>
                </a:tc>
                <a:extLst>
                  <a:ext uri="{0D108BD9-81ED-4DB2-BD59-A6C34878D82A}">
                    <a16:rowId xmlns:a16="http://schemas.microsoft.com/office/drawing/2014/main" val="10005"/>
                  </a:ext>
                </a:extLst>
              </a:tr>
              <a:tr h="304800">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300"/>
                        <a:t>import</a:t>
                      </a:r>
                    </a:p>
                  </a:txBody>
                  <a:tcPr marL="76200" marR="762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BD0D9">
                        <a:lumMod val="85000"/>
                      </a:srgbClr>
                    </a:solidFill>
                  </a:tcPr>
                </a:tc>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300"/>
                        <a:t>instanceof</a:t>
                      </a:r>
                    </a:p>
                  </a:txBody>
                  <a:tcPr marL="76200" marR="762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BD0D9">
                        <a:lumMod val="85000"/>
                      </a:srgbClr>
                    </a:solidFill>
                  </a:tcPr>
                </a:tc>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300"/>
                        <a:t>int</a:t>
                      </a:r>
                    </a:p>
                  </a:txBody>
                  <a:tcPr marL="76200" marR="762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BD0D9">
                        <a:lumMod val="85000"/>
                      </a:srgbClr>
                    </a:solidFill>
                  </a:tcPr>
                </a:tc>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300"/>
                        <a:t>interface</a:t>
                      </a:r>
                    </a:p>
                  </a:txBody>
                  <a:tcPr marL="76200" marR="762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BD0D9">
                        <a:lumMod val="85000"/>
                      </a:srgbClr>
                    </a:solidFill>
                  </a:tcPr>
                </a:tc>
                <a:extLst>
                  <a:ext uri="{0D108BD9-81ED-4DB2-BD59-A6C34878D82A}">
                    <a16:rowId xmlns:a16="http://schemas.microsoft.com/office/drawing/2014/main" val="10006"/>
                  </a:ext>
                </a:extLst>
              </a:tr>
              <a:tr h="304800">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300"/>
                        <a:t>long</a:t>
                      </a:r>
                    </a:p>
                  </a:txBody>
                  <a:tcPr marL="76200" marR="762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BD0D9">
                        <a:lumMod val="85000"/>
                      </a:srgbClr>
                    </a:solidFill>
                  </a:tcPr>
                </a:tc>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300"/>
                        <a:t>native</a:t>
                      </a:r>
                    </a:p>
                  </a:txBody>
                  <a:tcPr marL="76200" marR="762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BD0D9">
                        <a:lumMod val="85000"/>
                      </a:srgbClr>
                    </a:solidFill>
                  </a:tcPr>
                </a:tc>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300"/>
                        <a:t>new</a:t>
                      </a:r>
                    </a:p>
                  </a:txBody>
                  <a:tcPr marL="76200" marR="762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BD0D9">
                        <a:lumMod val="85000"/>
                      </a:srgbClr>
                    </a:solidFill>
                  </a:tcPr>
                </a:tc>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300"/>
                        <a:t>package</a:t>
                      </a:r>
                    </a:p>
                  </a:txBody>
                  <a:tcPr marL="76200" marR="762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BD0D9">
                        <a:lumMod val="85000"/>
                      </a:srgbClr>
                    </a:solidFill>
                  </a:tcPr>
                </a:tc>
                <a:extLst>
                  <a:ext uri="{0D108BD9-81ED-4DB2-BD59-A6C34878D82A}">
                    <a16:rowId xmlns:a16="http://schemas.microsoft.com/office/drawing/2014/main" val="10007"/>
                  </a:ext>
                </a:extLst>
              </a:tr>
              <a:tr h="304800">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300"/>
                        <a:t>private</a:t>
                      </a:r>
                    </a:p>
                  </a:txBody>
                  <a:tcPr marL="76200" marR="762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BD0D9">
                        <a:lumMod val="85000"/>
                      </a:srgbClr>
                    </a:solidFill>
                  </a:tcPr>
                </a:tc>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300"/>
                        <a:t>protected</a:t>
                      </a:r>
                    </a:p>
                  </a:txBody>
                  <a:tcPr marL="76200" marR="762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BD0D9">
                        <a:lumMod val="85000"/>
                      </a:srgbClr>
                    </a:solidFill>
                  </a:tcPr>
                </a:tc>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300"/>
                        <a:t>public</a:t>
                      </a:r>
                    </a:p>
                  </a:txBody>
                  <a:tcPr marL="76200" marR="762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BD0D9">
                        <a:lumMod val="85000"/>
                      </a:srgbClr>
                    </a:solidFill>
                  </a:tcPr>
                </a:tc>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300"/>
                        <a:t>return</a:t>
                      </a:r>
                    </a:p>
                  </a:txBody>
                  <a:tcPr marL="76200" marR="762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BD0D9">
                        <a:lumMod val="85000"/>
                      </a:srgbClr>
                    </a:solidFill>
                  </a:tcPr>
                </a:tc>
                <a:extLst>
                  <a:ext uri="{0D108BD9-81ED-4DB2-BD59-A6C34878D82A}">
                    <a16:rowId xmlns:a16="http://schemas.microsoft.com/office/drawing/2014/main" val="10008"/>
                  </a:ext>
                </a:extLst>
              </a:tr>
              <a:tr h="304800">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300"/>
                        <a:t>short</a:t>
                      </a:r>
                    </a:p>
                  </a:txBody>
                  <a:tcPr marL="76200" marR="762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BD0D9">
                        <a:lumMod val="85000"/>
                      </a:srgbClr>
                    </a:solidFill>
                  </a:tcPr>
                </a:tc>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300"/>
                        <a:t>static</a:t>
                      </a:r>
                    </a:p>
                  </a:txBody>
                  <a:tcPr marL="76200" marR="762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BD0D9">
                        <a:lumMod val="85000"/>
                      </a:srgbClr>
                    </a:solidFill>
                  </a:tcPr>
                </a:tc>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300"/>
                        <a:t>strictfp</a:t>
                      </a:r>
                    </a:p>
                  </a:txBody>
                  <a:tcPr marL="76200" marR="762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BD0D9">
                        <a:lumMod val="85000"/>
                      </a:srgbClr>
                    </a:solidFill>
                  </a:tcPr>
                </a:tc>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300"/>
                        <a:t>super</a:t>
                      </a:r>
                    </a:p>
                  </a:txBody>
                  <a:tcPr marL="76200" marR="762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BD0D9">
                        <a:lumMod val="85000"/>
                      </a:srgbClr>
                    </a:solidFill>
                  </a:tcPr>
                </a:tc>
                <a:extLst>
                  <a:ext uri="{0D108BD9-81ED-4DB2-BD59-A6C34878D82A}">
                    <a16:rowId xmlns:a16="http://schemas.microsoft.com/office/drawing/2014/main" val="10009"/>
                  </a:ext>
                </a:extLst>
              </a:tr>
              <a:tr h="304800">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300"/>
                        <a:t>switch</a:t>
                      </a:r>
                    </a:p>
                  </a:txBody>
                  <a:tcPr marL="76200" marR="762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BD0D9">
                        <a:lumMod val="85000"/>
                      </a:srgbClr>
                    </a:solidFill>
                  </a:tcPr>
                </a:tc>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300"/>
                        <a:t>synchronized</a:t>
                      </a:r>
                    </a:p>
                  </a:txBody>
                  <a:tcPr marL="76200" marR="762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BD0D9">
                        <a:lumMod val="85000"/>
                      </a:srgbClr>
                    </a:solidFill>
                  </a:tcPr>
                </a:tc>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300"/>
                        <a:t>this</a:t>
                      </a:r>
                    </a:p>
                  </a:txBody>
                  <a:tcPr marL="76200" marR="762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BD0D9">
                        <a:lumMod val="85000"/>
                      </a:srgbClr>
                    </a:solidFill>
                  </a:tcPr>
                </a:tc>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300"/>
                        <a:t>throw</a:t>
                      </a:r>
                    </a:p>
                  </a:txBody>
                  <a:tcPr marL="76200" marR="762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BD0D9">
                        <a:lumMod val="85000"/>
                      </a:srgbClr>
                    </a:solidFill>
                  </a:tcPr>
                </a:tc>
                <a:extLst>
                  <a:ext uri="{0D108BD9-81ED-4DB2-BD59-A6C34878D82A}">
                    <a16:rowId xmlns:a16="http://schemas.microsoft.com/office/drawing/2014/main" val="10010"/>
                  </a:ext>
                </a:extLst>
              </a:tr>
              <a:tr h="304800">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300"/>
                        <a:t>throws</a:t>
                      </a:r>
                    </a:p>
                  </a:txBody>
                  <a:tcPr marL="76200" marR="762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BD0D9">
                        <a:lumMod val="85000"/>
                      </a:srgbClr>
                    </a:solidFill>
                  </a:tcPr>
                </a:tc>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300"/>
                        <a:t>transient</a:t>
                      </a:r>
                    </a:p>
                  </a:txBody>
                  <a:tcPr marL="76200" marR="762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BD0D9">
                        <a:lumMod val="85000"/>
                      </a:srgbClr>
                    </a:solidFill>
                  </a:tcPr>
                </a:tc>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300"/>
                        <a:t>try</a:t>
                      </a:r>
                    </a:p>
                  </a:txBody>
                  <a:tcPr marL="76200" marR="762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BD0D9">
                        <a:lumMod val="85000"/>
                      </a:srgbClr>
                    </a:solidFill>
                  </a:tcPr>
                </a:tc>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300" dirty="0" smtClean="0"/>
                        <a:t>Void</a:t>
                      </a:r>
                      <a:endParaRPr lang="en-IN" sz="2300" dirty="0"/>
                    </a:p>
                  </a:txBody>
                  <a:tcPr marL="76200" marR="762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BD0D9">
                        <a:lumMod val="85000"/>
                      </a:srgbClr>
                    </a:solidFill>
                  </a:tcPr>
                </a:tc>
                <a:extLst>
                  <a:ext uri="{0D108BD9-81ED-4DB2-BD59-A6C34878D82A}">
                    <a16:rowId xmlns:a16="http://schemas.microsoft.com/office/drawing/2014/main" val="10011"/>
                  </a:ext>
                </a:extLst>
              </a:tr>
              <a:tr h="304800">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300" dirty="0" smtClean="0"/>
                        <a:t>volatile</a:t>
                      </a:r>
                      <a:endParaRPr lang="en-IN" sz="2300" dirty="0"/>
                    </a:p>
                  </a:txBody>
                  <a:tcPr marL="76200" marR="762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BD0D9">
                        <a:lumMod val="85000"/>
                      </a:srgbClr>
                    </a:solidFill>
                  </a:tcPr>
                </a:tc>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300" dirty="0" smtClean="0"/>
                        <a:t>while</a:t>
                      </a:r>
                      <a:endParaRPr lang="en-IN" sz="2300" dirty="0"/>
                    </a:p>
                  </a:txBody>
                  <a:tcPr marL="76200" marR="762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BD0D9">
                        <a:lumMod val="85000"/>
                      </a:srgbClr>
                    </a:solidFill>
                  </a:tcPr>
                </a:tc>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endParaRPr lang="en-IN" sz="2300"/>
                    </a:p>
                  </a:txBody>
                  <a:tcPr marL="76200" marR="762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BD0D9">
                        <a:lumMod val="85000"/>
                      </a:srgbClr>
                    </a:solidFill>
                  </a:tcPr>
                </a:tc>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endParaRPr lang="en-IN" sz="2300" dirty="0"/>
                    </a:p>
                  </a:txBody>
                  <a:tcPr marL="76200" marR="76200" marT="38100" marB="38100"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BD0D9">
                        <a:lumMod val="85000"/>
                      </a:srgbClr>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5564106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29548" y="-134469"/>
            <a:ext cx="9601200" cy="753782"/>
          </a:xfrm>
        </p:spPr>
        <p:txBody>
          <a:bodyPr>
            <a:normAutofit/>
          </a:bodyPr>
          <a:lstStyle/>
          <a:p>
            <a:pPr algn="ctr"/>
            <a:r>
              <a:rPr lang="en-IN" dirty="0" smtClean="0"/>
              <a:t>Data Types</a:t>
            </a:r>
            <a:endParaRPr lang="en-IN" dirty="0"/>
          </a:p>
        </p:txBody>
      </p:sp>
      <p:sp>
        <p:nvSpPr>
          <p:cNvPr id="3" name="Content Placeholder 2"/>
          <p:cNvSpPr>
            <a:spLocks noGrp="1"/>
          </p:cNvSpPr>
          <p:nvPr>
            <p:ph idx="4294967295"/>
          </p:nvPr>
        </p:nvSpPr>
        <p:spPr>
          <a:xfrm>
            <a:off x="1775011" y="1196512"/>
            <a:ext cx="3800475" cy="4391488"/>
          </a:xfrm>
        </p:spPr>
        <p:txBody>
          <a:bodyPr>
            <a:noAutofit/>
          </a:bodyPr>
          <a:lstStyle/>
          <a:p>
            <a:pPr>
              <a:buFont typeface="Wingdings" panose="05000000000000000000" pitchFamily="2" charset="2"/>
              <a:buChar char="Ø"/>
            </a:pPr>
            <a:r>
              <a:rPr lang="en-IN" sz="2400" dirty="0" smtClean="0">
                <a:latin typeface="Constantia" panose="02030602050306030303" pitchFamily="18" charset="0"/>
              </a:rPr>
              <a:t>Primitive </a:t>
            </a:r>
          </a:p>
          <a:p>
            <a:pPr lvl="1">
              <a:buFont typeface="Wingdings" panose="05000000000000000000" pitchFamily="2" charset="2"/>
              <a:buChar char="Ø"/>
            </a:pPr>
            <a:r>
              <a:rPr lang="en-IN" sz="2400" dirty="0" smtClean="0">
                <a:latin typeface="Constantia" panose="02030602050306030303" pitchFamily="18" charset="0"/>
              </a:rPr>
              <a:t>Byte</a:t>
            </a:r>
          </a:p>
          <a:p>
            <a:pPr lvl="1">
              <a:buFont typeface="Wingdings" panose="05000000000000000000" pitchFamily="2" charset="2"/>
              <a:buChar char="Ø"/>
            </a:pPr>
            <a:r>
              <a:rPr lang="en-IN" sz="2400" dirty="0" err="1" smtClean="0">
                <a:latin typeface="Constantia" panose="02030602050306030303" pitchFamily="18" charset="0"/>
              </a:rPr>
              <a:t>int</a:t>
            </a:r>
            <a:endParaRPr lang="en-IN" sz="2400" dirty="0" smtClean="0">
              <a:latin typeface="Constantia" panose="02030602050306030303" pitchFamily="18" charset="0"/>
            </a:endParaRPr>
          </a:p>
          <a:p>
            <a:pPr lvl="1">
              <a:buFont typeface="Wingdings" panose="05000000000000000000" pitchFamily="2" charset="2"/>
              <a:buChar char="Ø"/>
            </a:pPr>
            <a:r>
              <a:rPr lang="en-IN" sz="2400" dirty="0" smtClean="0">
                <a:latin typeface="Constantia" panose="02030602050306030303" pitchFamily="18" charset="0"/>
              </a:rPr>
              <a:t>float</a:t>
            </a:r>
          </a:p>
          <a:p>
            <a:pPr lvl="1">
              <a:buFont typeface="Wingdings" panose="05000000000000000000" pitchFamily="2" charset="2"/>
              <a:buChar char="Ø"/>
            </a:pPr>
            <a:r>
              <a:rPr lang="en-IN" sz="2400" dirty="0" smtClean="0">
                <a:latin typeface="Constantia" panose="02030602050306030303" pitchFamily="18" charset="0"/>
              </a:rPr>
              <a:t>double</a:t>
            </a:r>
          </a:p>
          <a:p>
            <a:pPr lvl="1">
              <a:buFont typeface="Wingdings" panose="05000000000000000000" pitchFamily="2" charset="2"/>
              <a:buChar char="Ø"/>
            </a:pPr>
            <a:r>
              <a:rPr lang="en-IN" sz="2400" dirty="0" smtClean="0">
                <a:latin typeface="Constantia" panose="02030602050306030303" pitchFamily="18" charset="0"/>
              </a:rPr>
              <a:t>char</a:t>
            </a:r>
          </a:p>
          <a:p>
            <a:pPr lvl="1">
              <a:buFont typeface="Wingdings" panose="05000000000000000000" pitchFamily="2" charset="2"/>
              <a:buChar char="Ø"/>
            </a:pPr>
            <a:r>
              <a:rPr lang="en-IN" sz="2400" dirty="0" smtClean="0">
                <a:latin typeface="Constantia" panose="02030602050306030303" pitchFamily="18" charset="0"/>
              </a:rPr>
              <a:t>String</a:t>
            </a:r>
          </a:p>
          <a:p>
            <a:pPr lvl="1">
              <a:buFont typeface="Wingdings" panose="05000000000000000000" pitchFamily="2" charset="2"/>
              <a:buChar char="Ø"/>
            </a:pPr>
            <a:r>
              <a:rPr lang="en-IN" sz="2400" dirty="0" smtClean="0">
                <a:latin typeface="Constantia" panose="02030602050306030303" pitchFamily="18" charset="0"/>
              </a:rPr>
              <a:t>Boolean</a:t>
            </a:r>
          </a:p>
          <a:p>
            <a:pPr lvl="1">
              <a:buFont typeface="Wingdings" panose="05000000000000000000" pitchFamily="2" charset="2"/>
              <a:buChar char="Ø"/>
            </a:pPr>
            <a:endParaRPr lang="en-IN" sz="2400" b="1" dirty="0">
              <a:latin typeface="Constantia" panose="02030602050306030303" pitchFamily="18" charset="0"/>
            </a:endParaRPr>
          </a:p>
        </p:txBody>
      </p:sp>
      <p:sp>
        <p:nvSpPr>
          <p:cNvPr id="4" name="Content Placeholder 2"/>
          <p:cNvSpPr txBox="1">
            <a:spLocks/>
          </p:cNvSpPr>
          <p:nvPr/>
        </p:nvSpPr>
        <p:spPr>
          <a:xfrm>
            <a:off x="6450106" y="1196792"/>
            <a:ext cx="3801034" cy="3724339"/>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buFont typeface="Wingdings" panose="05000000000000000000" pitchFamily="2" charset="2"/>
              <a:buChar char="Ø"/>
            </a:pPr>
            <a:r>
              <a:rPr lang="en-IN" dirty="0" smtClean="0">
                <a:latin typeface="Constantia" panose="02030602050306030303" pitchFamily="18" charset="0"/>
              </a:rPr>
              <a:t>Abstract</a:t>
            </a:r>
          </a:p>
          <a:p>
            <a:pPr lvl="1">
              <a:buFont typeface="Wingdings" panose="05000000000000000000" pitchFamily="2" charset="2"/>
              <a:buChar char="Ø"/>
            </a:pPr>
            <a:r>
              <a:rPr lang="en-IN" sz="2400" dirty="0" smtClean="0">
                <a:latin typeface="Constantia" panose="02030602050306030303" pitchFamily="18" charset="0"/>
              </a:rPr>
              <a:t>Array</a:t>
            </a:r>
          </a:p>
          <a:p>
            <a:pPr lvl="1">
              <a:buFont typeface="Wingdings" panose="05000000000000000000" pitchFamily="2" charset="2"/>
              <a:buChar char="Ø"/>
            </a:pPr>
            <a:r>
              <a:rPr lang="en-IN" sz="2400" dirty="0" err="1" smtClean="0">
                <a:latin typeface="Constantia" panose="02030602050306030303" pitchFamily="18" charset="0"/>
              </a:rPr>
              <a:t>ArrayList</a:t>
            </a:r>
            <a:endParaRPr lang="en-IN" sz="2400" dirty="0" smtClean="0">
              <a:latin typeface="Constantia" panose="02030602050306030303" pitchFamily="18" charset="0"/>
            </a:endParaRPr>
          </a:p>
          <a:p>
            <a:pPr lvl="1">
              <a:buFont typeface="Wingdings" panose="05000000000000000000" pitchFamily="2" charset="2"/>
              <a:buChar char="Ø"/>
            </a:pPr>
            <a:r>
              <a:rPr lang="en-IN" sz="2400" dirty="0" smtClean="0">
                <a:latin typeface="Constantia" panose="02030602050306030303" pitchFamily="18" charset="0"/>
              </a:rPr>
              <a:t>Class</a:t>
            </a:r>
          </a:p>
        </p:txBody>
      </p:sp>
      <p:sp>
        <p:nvSpPr>
          <p:cNvPr id="7" name="TextBox 6"/>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Tree>
    <p:extLst>
      <p:ext uri="{BB962C8B-B14F-4D97-AF65-F5344CB8AC3E}">
        <p14:creationId xmlns:p14="http://schemas.microsoft.com/office/powerpoint/2010/main" val="36430225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070C0"/>
                </a:solidFill>
                <a:latin typeface="Calibri" panose="020F0502020204030204" pitchFamily="34" charset="0"/>
                <a:cs typeface="Calibri" panose="020F0502020204030204" pitchFamily="34" charset="0"/>
              </a:rPr>
              <a:t>Java Primitive Data Type</a:t>
            </a:r>
            <a:endParaRPr lang="en-IN" sz="3200" dirty="0">
              <a:solidFill>
                <a:srgbClr val="0070C0"/>
              </a:solidFill>
              <a:latin typeface="Calibri" panose="020F0502020204030204" pitchFamily="34" charset="0"/>
              <a:cs typeface="Calibri" panose="020F0502020204030204" pitchFamily="34" charset="0"/>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29</a:t>
            </a:fld>
            <a:endParaRPr lang="en-IN"/>
          </a:p>
        </p:txBody>
      </p:sp>
      <p:graphicFrame>
        <p:nvGraphicFramePr>
          <p:cNvPr id="8" name="Table 7"/>
          <p:cNvGraphicFramePr>
            <a:graphicFrameLocks noGrp="1"/>
          </p:cNvGraphicFramePr>
          <p:nvPr>
            <p:extLst>
              <p:ext uri="{D42A27DB-BD31-4B8C-83A1-F6EECF244321}">
                <p14:modId xmlns:p14="http://schemas.microsoft.com/office/powerpoint/2010/main" val="3125081061"/>
              </p:ext>
            </p:extLst>
          </p:nvPr>
        </p:nvGraphicFramePr>
        <p:xfrm>
          <a:off x="1653988" y="787782"/>
          <a:ext cx="10327339" cy="3505200"/>
        </p:xfrm>
        <a:graphic>
          <a:graphicData uri="http://schemas.openxmlformats.org/drawingml/2006/table">
            <a:tbl>
              <a:tblPr firstRow="1" bandRow="1"/>
              <a:tblGrid>
                <a:gridCol w="1092315">
                  <a:extLst>
                    <a:ext uri="{9D8B030D-6E8A-4147-A177-3AD203B41FA5}">
                      <a16:colId xmlns:a16="http://schemas.microsoft.com/office/drawing/2014/main" val="20000"/>
                    </a:ext>
                  </a:extLst>
                </a:gridCol>
                <a:gridCol w="400284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5028">
                  <a:extLst>
                    <a:ext uri="{9D8B030D-6E8A-4147-A177-3AD203B41FA5}">
                      <a16:colId xmlns:a16="http://schemas.microsoft.com/office/drawing/2014/main" val="20003"/>
                    </a:ext>
                  </a:extLst>
                </a:gridCol>
                <a:gridCol w="3272756">
                  <a:extLst>
                    <a:ext uri="{9D8B030D-6E8A-4147-A177-3AD203B41FA5}">
                      <a16:colId xmlns:a16="http://schemas.microsoft.com/office/drawing/2014/main" val="20004"/>
                    </a:ext>
                  </a:extLst>
                </a:gridCol>
              </a:tblGrid>
              <a:tr h="370840">
                <a:tc>
                  <a:txBody>
                    <a:bodyPr/>
                    <a:lstStyle>
                      <a:lvl1pPr marL="0" algn="l" defTabSz="457200" rtl="0" eaLnBrk="1" latinLnBrk="0" hangingPunct="1">
                        <a:defRPr sz="1800" b="1" kern="1200">
                          <a:solidFill>
                            <a:schemeClr val="lt1"/>
                          </a:solidFill>
                          <a:latin typeface="Constantia"/>
                        </a:defRPr>
                      </a:lvl1pPr>
                      <a:lvl2pPr marL="457200" algn="l" defTabSz="457200" rtl="0" eaLnBrk="1" latinLnBrk="0" hangingPunct="1">
                        <a:defRPr sz="1800" b="1" kern="1200">
                          <a:solidFill>
                            <a:schemeClr val="lt1"/>
                          </a:solidFill>
                          <a:latin typeface="Constantia"/>
                        </a:defRPr>
                      </a:lvl2pPr>
                      <a:lvl3pPr marL="914400" algn="l" defTabSz="457200" rtl="0" eaLnBrk="1" latinLnBrk="0" hangingPunct="1">
                        <a:defRPr sz="1800" b="1" kern="1200">
                          <a:solidFill>
                            <a:schemeClr val="lt1"/>
                          </a:solidFill>
                          <a:latin typeface="Constantia"/>
                        </a:defRPr>
                      </a:lvl3pPr>
                      <a:lvl4pPr marL="1371600" algn="l" defTabSz="457200" rtl="0" eaLnBrk="1" latinLnBrk="0" hangingPunct="1">
                        <a:defRPr sz="1800" b="1" kern="1200">
                          <a:solidFill>
                            <a:schemeClr val="lt1"/>
                          </a:solidFill>
                          <a:latin typeface="Constantia"/>
                        </a:defRPr>
                      </a:lvl4pPr>
                      <a:lvl5pPr marL="1828800" algn="l" defTabSz="457200" rtl="0" eaLnBrk="1" latinLnBrk="0" hangingPunct="1">
                        <a:defRPr sz="1800" b="1" kern="1200">
                          <a:solidFill>
                            <a:schemeClr val="lt1"/>
                          </a:solidFill>
                          <a:latin typeface="Constantia"/>
                        </a:defRPr>
                      </a:lvl5pPr>
                      <a:lvl6pPr marL="2286000" algn="l" defTabSz="457200" rtl="0" eaLnBrk="1" latinLnBrk="0" hangingPunct="1">
                        <a:defRPr sz="1800" b="1" kern="1200">
                          <a:solidFill>
                            <a:schemeClr val="lt1"/>
                          </a:solidFill>
                          <a:latin typeface="Constantia"/>
                        </a:defRPr>
                      </a:lvl6pPr>
                      <a:lvl7pPr marL="2743200" algn="l" defTabSz="457200" rtl="0" eaLnBrk="1" latinLnBrk="0" hangingPunct="1">
                        <a:defRPr sz="1800" b="1" kern="1200">
                          <a:solidFill>
                            <a:schemeClr val="lt1"/>
                          </a:solidFill>
                          <a:latin typeface="Constantia"/>
                        </a:defRPr>
                      </a:lvl7pPr>
                      <a:lvl8pPr marL="3200400" algn="l" defTabSz="457200" rtl="0" eaLnBrk="1" latinLnBrk="0" hangingPunct="1">
                        <a:defRPr sz="1800" b="1" kern="1200">
                          <a:solidFill>
                            <a:schemeClr val="lt1"/>
                          </a:solidFill>
                          <a:latin typeface="Constantia"/>
                        </a:defRPr>
                      </a:lvl8pPr>
                      <a:lvl9pPr marL="3657600" algn="l" defTabSz="457200" rtl="0" eaLnBrk="1" latinLnBrk="0" hangingPunct="1">
                        <a:defRPr sz="1800" b="1" kern="1200">
                          <a:solidFill>
                            <a:schemeClr val="lt1"/>
                          </a:solidFill>
                          <a:latin typeface="Constantia"/>
                        </a:defRPr>
                      </a:lvl9pPr>
                    </a:lstStyle>
                    <a:p>
                      <a:r>
                        <a:rPr lang="en-IN" sz="2000" dirty="0" smtClean="0">
                          <a:latin typeface="Constantia" panose="02030602050306030303" pitchFamily="18" charset="0"/>
                        </a:rPr>
                        <a:t>Name</a:t>
                      </a:r>
                      <a:endParaRPr lang="en-IN" sz="2000" dirty="0">
                        <a:solidFill>
                          <a:schemeClr val="tx1"/>
                        </a:solidFill>
                        <a:latin typeface="Constantia" panose="02030602050306030303"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ysClr val="windowText" lastClr="000000"/>
                    </a:solidFill>
                  </a:tcPr>
                </a:tc>
                <a:tc>
                  <a:txBody>
                    <a:bodyPr/>
                    <a:lstStyle>
                      <a:lvl1pPr marL="0" algn="l" defTabSz="457200" rtl="0" eaLnBrk="1" latinLnBrk="0" hangingPunct="1">
                        <a:defRPr sz="1800" b="1" kern="1200">
                          <a:solidFill>
                            <a:schemeClr val="lt1"/>
                          </a:solidFill>
                          <a:latin typeface="Constantia"/>
                        </a:defRPr>
                      </a:lvl1pPr>
                      <a:lvl2pPr marL="457200" algn="l" defTabSz="457200" rtl="0" eaLnBrk="1" latinLnBrk="0" hangingPunct="1">
                        <a:defRPr sz="1800" b="1" kern="1200">
                          <a:solidFill>
                            <a:schemeClr val="lt1"/>
                          </a:solidFill>
                          <a:latin typeface="Constantia"/>
                        </a:defRPr>
                      </a:lvl2pPr>
                      <a:lvl3pPr marL="914400" algn="l" defTabSz="457200" rtl="0" eaLnBrk="1" latinLnBrk="0" hangingPunct="1">
                        <a:defRPr sz="1800" b="1" kern="1200">
                          <a:solidFill>
                            <a:schemeClr val="lt1"/>
                          </a:solidFill>
                          <a:latin typeface="Constantia"/>
                        </a:defRPr>
                      </a:lvl3pPr>
                      <a:lvl4pPr marL="1371600" algn="l" defTabSz="457200" rtl="0" eaLnBrk="1" latinLnBrk="0" hangingPunct="1">
                        <a:defRPr sz="1800" b="1" kern="1200">
                          <a:solidFill>
                            <a:schemeClr val="lt1"/>
                          </a:solidFill>
                          <a:latin typeface="Constantia"/>
                        </a:defRPr>
                      </a:lvl4pPr>
                      <a:lvl5pPr marL="1828800" algn="l" defTabSz="457200" rtl="0" eaLnBrk="1" latinLnBrk="0" hangingPunct="1">
                        <a:defRPr sz="1800" b="1" kern="1200">
                          <a:solidFill>
                            <a:schemeClr val="lt1"/>
                          </a:solidFill>
                          <a:latin typeface="Constantia"/>
                        </a:defRPr>
                      </a:lvl5pPr>
                      <a:lvl6pPr marL="2286000" algn="l" defTabSz="457200" rtl="0" eaLnBrk="1" latinLnBrk="0" hangingPunct="1">
                        <a:defRPr sz="1800" b="1" kern="1200">
                          <a:solidFill>
                            <a:schemeClr val="lt1"/>
                          </a:solidFill>
                          <a:latin typeface="Constantia"/>
                        </a:defRPr>
                      </a:lvl6pPr>
                      <a:lvl7pPr marL="2743200" algn="l" defTabSz="457200" rtl="0" eaLnBrk="1" latinLnBrk="0" hangingPunct="1">
                        <a:defRPr sz="1800" b="1" kern="1200">
                          <a:solidFill>
                            <a:schemeClr val="lt1"/>
                          </a:solidFill>
                          <a:latin typeface="Constantia"/>
                        </a:defRPr>
                      </a:lvl7pPr>
                      <a:lvl8pPr marL="3200400" algn="l" defTabSz="457200" rtl="0" eaLnBrk="1" latinLnBrk="0" hangingPunct="1">
                        <a:defRPr sz="1800" b="1" kern="1200">
                          <a:solidFill>
                            <a:schemeClr val="lt1"/>
                          </a:solidFill>
                          <a:latin typeface="Constantia"/>
                        </a:defRPr>
                      </a:lvl8pPr>
                      <a:lvl9pPr marL="3657600" algn="l" defTabSz="457200" rtl="0" eaLnBrk="1" latinLnBrk="0" hangingPunct="1">
                        <a:defRPr sz="1800" b="1" kern="1200">
                          <a:solidFill>
                            <a:schemeClr val="lt1"/>
                          </a:solidFill>
                          <a:latin typeface="Constantia"/>
                        </a:defRPr>
                      </a:lvl9pPr>
                    </a:lstStyle>
                    <a:p>
                      <a:r>
                        <a:rPr lang="en-IN" sz="2000" dirty="0" smtClean="0">
                          <a:latin typeface="Constantia" panose="02030602050306030303" pitchFamily="18" charset="0"/>
                        </a:rPr>
                        <a:t>Data</a:t>
                      </a:r>
                      <a:r>
                        <a:rPr lang="en-IN" sz="2000" baseline="0" dirty="0" smtClean="0">
                          <a:latin typeface="Constantia" panose="02030602050306030303" pitchFamily="18" charset="0"/>
                        </a:rPr>
                        <a:t> Type</a:t>
                      </a:r>
                      <a:endParaRPr lang="en-IN" sz="2000" dirty="0">
                        <a:solidFill>
                          <a:schemeClr val="tx1"/>
                        </a:solidFill>
                        <a:latin typeface="Constantia" panose="02030602050306030303"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ysClr val="windowText" lastClr="000000"/>
                    </a:solidFill>
                  </a:tcPr>
                </a:tc>
                <a:tc>
                  <a:txBody>
                    <a:bodyPr/>
                    <a:lstStyle>
                      <a:lvl1pPr marL="0" algn="l" defTabSz="457200" rtl="0" eaLnBrk="1" latinLnBrk="0" hangingPunct="1">
                        <a:defRPr sz="1800" b="1" kern="1200">
                          <a:solidFill>
                            <a:schemeClr val="lt1"/>
                          </a:solidFill>
                          <a:latin typeface="Constantia"/>
                        </a:defRPr>
                      </a:lvl1pPr>
                      <a:lvl2pPr marL="457200" algn="l" defTabSz="457200" rtl="0" eaLnBrk="1" latinLnBrk="0" hangingPunct="1">
                        <a:defRPr sz="1800" b="1" kern="1200">
                          <a:solidFill>
                            <a:schemeClr val="lt1"/>
                          </a:solidFill>
                          <a:latin typeface="Constantia"/>
                        </a:defRPr>
                      </a:lvl2pPr>
                      <a:lvl3pPr marL="914400" algn="l" defTabSz="457200" rtl="0" eaLnBrk="1" latinLnBrk="0" hangingPunct="1">
                        <a:defRPr sz="1800" b="1" kern="1200">
                          <a:solidFill>
                            <a:schemeClr val="lt1"/>
                          </a:solidFill>
                          <a:latin typeface="Constantia"/>
                        </a:defRPr>
                      </a:lvl3pPr>
                      <a:lvl4pPr marL="1371600" algn="l" defTabSz="457200" rtl="0" eaLnBrk="1" latinLnBrk="0" hangingPunct="1">
                        <a:defRPr sz="1800" b="1" kern="1200">
                          <a:solidFill>
                            <a:schemeClr val="lt1"/>
                          </a:solidFill>
                          <a:latin typeface="Constantia"/>
                        </a:defRPr>
                      </a:lvl4pPr>
                      <a:lvl5pPr marL="1828800" algn="l" defTabSz="457200" rtl="0" eaLnBrk="1" latinLnBrk="0" hangingPunct="1">
                        <a:defRPr sz="1800" b="1" kern="1200">
                          <a:solidFill>
                            <a:schemeClr val="lt1"/>
                          </a:solidFill>
                          <a:latin typeface="Constantia"/>
                        </a:defRPr>
                      </a:lvl5pPr>
                      <a:lvl6pPr marL="2286000" algn="l" defTabSz="457200" rtl="0" eaLnBrk="1" latinLnBrk="0" hangingPunct="1">
                        <a:defRPr sz="1800" b="1" kern="1200">
                          <a:solidFill>
                            <a:schemeClr val="lt1"/>
                          </a:solidFill>
                          <a:latin typeface="Constantia"/>
                        </a:defRPr>
                      </a:lvl6pPr>
                      <a:lvl7pPr marL="2743200" algn="l" defTabSz="457200" rtl="0" eaLnBrk="1" latinLnBrk="0" hangingPunct="1">
                        <a:defRPr sz="1800" b="1" kern="1200">
                          <a:solidFill>
                            <a:schemeClr val="lt1"/>
                          </a:solidFill>
                          <a:latin typeface="Constantia"/>
                        </a:defRPr>
                      </a:lvl7pPr>
                      <a:lvl8pPr marL="3200400" algn="l" defTabSz="457200" rtl="0" eaLnBrk="1" latinLnBrk="0" hangingPunct="1">
                        <a:defRPr sz="1800" b="1" kern="1200">
                          <a:solidFill>
                            <a:schemeClr val="lt1"/>
                          </a:solidFill>
                          <a:latin typeface="Constantia"/>
                        </a:defRPr>
                      </a:lvl8pPr>
                      <a:lvl9pPr marL="3657600" algn="l" defTabSz="457200" rtl="0" eaLnBrk="1" latinLnBrk="0" hangingPunct="1">
                        <a:defRPr sz="1800" b="1" kern="1200">
                          <a:solidFill>
                            <a:schemeClr val="lt1"/>
                          </a:solidFill>
                          <a:latin typeface="Constantia"/>
                        </a:defRPr>
                      </a:lvl9pPr>
                    </a:lstStyle>
                    <a:p>
                      <a:r>
                        <a:rPr lang="en-IN" sz="2000" dirty="0" smtClean="0">
                          <a:latin typeface="Constantia" panose="02030602050306030303" pitchFamily="18" charset="0"/>
                        </a:rPr>
                        <a:t>Min Value</a:t>
                      </a:r>
                      <a:endParaRPr lang="en-IN" sz="2000" dirty="0">
                        <a:solidFill>
                          <a:schemeClr val="tx1"/>
                        </a:solidFill>
                        <a:latin typeface="Constantia" panose="02030602050306030303"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ysClr val="windowText" lastClr="000000"/>
                    </a:solidFill>
                  </a:tcPr>
                </a:tc>
                <a:tc>
                  <a:txBody>
                    <a:bodyPr/>
                    <a:lstStyle>
                      <a:lvl1pPr marL="0" algn="l" defTabSz="457200" rtl="0" eaLnBrk="1" latinLnBrk="0" hangingPunct="1">
                        <a:defRPr sz="1800" b="1" kern="1200">
                          <a:solidFill>
                            <a:schemeClr val="lt1"/>
                          </a:solidFill>
                          <a:latin typeface="Constantia"/>
                        </a:defRPr>
                      </a:lvl1pPr>
                      <a:lvl2pPr marL="457200" algn="l" defTabSz="457200" rtl="0" eaLnBrk="1" latinLnBrk="0" hangingPunct="1">
                        <a:defRPr sz="1800" b="1" kern="1200">
                          <a:solidFill>
                            <a:schemeClr val="lt1"/>
                          </a:solidFill>
                          <a:latin typeface="Constantia"/>
                        </a:defRPr>
                      </a:lvl2pPr>
                      <a:lvl3pPr marL="914400" algn="l" defTabSz="457200" rtl="0" eaLnBrk="1" latinLnBrk="0" hangingPunct="1">
                        <a:defRPr sz="1800" b="1" kern="1200">
                          <a:solidFill>
                            <a:schemeClr val="lt1"/>
                          </a:solidFill>
                          <a:latin typeface="Constantia"/>
                        </a:defRPr>
                      </a:lvl3pPr>
                      <a:lvl4pPr marL="1371600" algn="l" defTabSz="457200" rtl="0" eaLnBrk="1" latinLnBrk="0" hangingPunct="1">
                        <a:defRPr sz="1800" b="1" kern="1200">
                          <a:solidFill>
                            <a:schemeClr val="lt1"/>
                          </a:solidFill>
                          <a:latin typeface="Constantia"/>
                        </a:defRPr>
                      </a:lvl4pPr>
                      <a:lvl5pPr marL="1828800" algn="l" defTabSz="457200" rtl="0" eaLnBrk="1" latinLnBrk="0" hangingPunct="1">
                        <a:defRPr sz="1800" b="1" kern="1200">
                          <a:solidFill>
                            <a:schemeClr val="lt1"/>
                          </a:solidFill>
                          <a:latin typeface="Constantia"/>
                        </a:defRPr>
                      </a:lvl5pPr>
                      <a:lvl6pPr marL="2286000" algn="l" defTabSz="457200" rtl="0" eaLnBrk="1" latinLnBrk="0" hangingPunct="1">
                        <a:defRPr sz="1800" b="1" kern="1200">
                          <a:solidFill>
                            <a:schemeClr val="lt1"/>
                          </a:solidFill>
                          <a:latin typeface="Constantia"/>
                        </a:defRPr>
                      </a:lvl6pPr>
                      <a:lvl7pPr marL="2743200" algn="l" defTabSz="457200" rtl="0" eaLnBrk="1" latinLnBrk="0" hangingPunct="1">
                        <a:defRPr sz="1800" b="1" kern="1200">
                          <a:solidFill>
                            <a:schemeClr val="lt1"/>
                          </a:solidFill>
                          <a:latin typeface="Constantia"/>
                        </a:defRPr>
                      </a:lvl7pPr>
                      <a:lvl8pPr marL="3200400" algn="l" defTabSz="457200" rtl="0" eaLnBrk="1" latinLnBrk="0" hangingPunct="1">
                        <a:defRPr sz="1800" b="1" kern="1200">
                          <a:solidFill>
                            <a:schemeClr val="lt1"/>
                          </a:solidFill>
                          <a:latin typeface="Constantia"/>
                        </a:defRPr>
                      </a:lvl8pPr>
                      <a:lvl9pPr marL="3657600" algn="l" defTabSz="457200" rtl="0" eaLnBrk="1" latinLnBrk="0" hangingPunct="1">
                        <a:defRPr sz="1800" b="1" kern="1200">
                          <a:solidFill>
                            <a:schemeClr val="lt1"/>
                          </a:solidFill>
                          <a:latin typeface="Constantia"/>
                        </a:defRPr>
                      </a:lvl9pPr>
                    </a:lstStyle>
                    <a:p>
                      <a:r>
                        <a:rPr lang="en-IN" sz="2000" dirty="0" smtClean="0">
                          <a:latin typeface="Constantia" panose="02030602050306030303" pitchFamily="18" charset="0"/>
                        </a:rPr>
                        <a:t>Max Value</a:t>
                      </a:r>
                      <a:endParaRPr lang="en-IN" sz="2000" dirty="0">
                        <a:solidFill>
                          <a:schemeClr val="tx1"/>
                        </a:solidFill>
                        <a:latin typeface="Constantia" panose="02030602050306030303"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ysClr val="windowText" lastClr="000000"/>
                    </a:solidFill>
                  </a:tcPr>
                </a:tc>
                <a:tc>
                  <a:txBody>
                    <a:bodyPr/>
                    <a:lstStyle>
                      <a:lvl1pPr marL="0" algn="l" defTabSz="457200" rtl="0" eaLnBrk="1" latinLnBrk="0" hangingPunct="1">
                        <a:defRPr sz="1800" b="1" kern="1200">
                          <a:solidFill>
                            <a:schemeClr val="lt1"/>
                          </a:solidFill>
                          <a:latin typeface="Constantia"/>
                        </a:defRPr>
                      </a:lvl1pPr>
                      <a:lvl2pPr marL="457200" algn="l" defTabSz="457200" rtl="0" eaLnBrk="1" latinLnBrk="0" hangingPunct="1">
                        <a:defRPr sz="1800" b="1" kern="1200">
                          <a:solidFill>
                            <a:schemeClr val="lt1"/>
                          </a:solidFill>
                          <a:latin typeface="Constantia"/>
                        </a:defRPr>
                      </a:lvl2pPr>
                      <a:lvl3pPr marL="914400" algn="l" defTabSz="457200" rtl="0" eaLnBrk="1" latinLnBrk="0" hangingPunct="1">
                        <a:defRPr sz="1800" b="1" kern="1200">
                          <a:solidFill>
                            <a:schemeClr val="lt1"/>
                          </a:solidFill>
                          <a:latin typeface="Constantia"/>
                        </a:defRPr>
                      </a:lvl3pPr>
                      <a:lvl4pPr marL="1371600" algn="l" defTabSz="457200" rtl="0" eaLnBrk="1" latinLnBrk="0" hangingPunct="1">
                        <a:defRPr sz="1800" b="1" kern="1200">
                          <a:solidFill>
                            <a:schemeClr val="lt1"/>
                          </a:solidFill>
                          <a:latin typeface="Constantia"/>
                        </a:defRPr>
                      </a:lvl4pPr>
                      <a:lvl5pPr marL="1828800" algn="l" defTabSz="457200" rtl="0" eaLnBrk="1" latinLnBrk="0" hangingPunct="1">
                        <a:defRPr sz="1800" b="1" kern="1200">
                          <a:solidFill>
                            <a:schemeClr val="lt1"/>
                          </a:solidFill>
                          <a:latin typeface="Constantia"/>
                        </a:defRPr>
                      </a:lvl5pPr>
                      <a:lvl6pPr marL="2286000" algn="l" defTabSz="457200" rtl="0" eaLnBrk="1" latinLnBrk="0" hangingPunct="1">
                        <a:defRPr sz="1800" b="1" kern="1200">
                          <a:solidFill>
                            <a:schemeClr val="lt1"/>
                          </a:solidFill>
                          <a:latin typeface="Constantia"/>
                        </a:defRPr>
                      </a:lvl6pPr>
                      <a:lvl7pPr marL="2743200" algn="l" defTabSz="457200" rtl="0" eaLnBrk="1" latinLnBrk="0" hangingPunct="1">
                        <a:defRPr sz="1800" b="1" kern="1200">
                          <a:solidFill>
                            <a:schemeClr val="lt1"/>
                          </a:solidFill>
                          <a:latin typeface="Constantia"/>
                        </a:defRPr>
                      </a:lvl7pPr>
                      <a:lvl8pPr marL="3200400" algn="l" defTabSz="457200" rtl="0" eaLnBrk="1" latinLnBrk="0" hangingPunct="1">
                        <a:defRPr sz="1800" b="1" kern="1200">
                          <a:solidFill>
                            <a:schemeClr val="lt1"/>
                          </a:solidFill>
                          <a:latin typeface="Constantia"/>
                        </a:defRPr>
                      </a:lvl8pPr>
                      <a:lvl9pPr marL="3657600" algn="l" defTabSz="457200" rtl="0" eaLnBrk="1" latinLnBrk="0" hangingPunct="1">
                        <a:defRPr sz="1800" b="1" kern="1200">
                          <a:solidFill>
                            <a:schemeClr val="lt1"/>
                          </a:solidFill>
                          <a:latin typeface="Constantia"/>
                        </a:defRPr>
                      </a:lvl9pPr>
                    </a:lstStyle>
                    <a:p>
                      <a:r>
                        <a:rPr lang="en-IN" sz="2000" dirty="0" smtClean="0">
                          <a:latin typeface="Constantia" panose="02030602050306030303" pitchFamily="18" charset="0"/>
                        </a:rPr>
                        <a:t>Example</a:t>
                      </a:r>
                      <a:endParaRPr lang="en-IN" sz="2000" dirty="0">
                        <a:solidFill>
                          <a:schemeClr val="tx1"/>
                        </a:solidFill>
                        <a:latin typeface="Constantia" panose="02030602050306030303"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ysClr val="windowText" lastClr="000000"/>
                    </a:solidFill>
                  </a:tcPr>
                </a:tc>
                <a:extLst>
                  <a:ext uri="{0D108BD9-81ED-4DB2-BD59-A6C34878D82A}">
                    <a16:rowId xmlns:a16="http://schemas.microsoft.com/office/drawing/2014/main" val="10000"/>
                  </a:ext>
                </a:extLst>
              </a:tr>
              <a:tr h="370840">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000" dirty="0" smtClean="0">
                          <a:latin typeface="Constantia" panose="02030602050306030303" pitchFamily="18" charset="0"/>
                        </a:rPr>
                        <a:t>Byte</a:t>
                      </a:r>
                      <a:endParaRPr lang="en-IN" sz="2000" dirty="0">
                        <a:solidFill>
                          <a:schemeClr val="tx1"/>
                        </a:solidFill>
                        <a:latin typeface="Constantia" panose="02030602050306030303" pitchFamily="18"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40000"/>
                      </a:sysClr>
                    </a:solidFill>
                  </a:tcPr>
                </a:tc>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000" dirty="0" smtClean="0">
                          <a:latin typeface="Constantia" panose="02030602050306030303" pitchFamily="18" charset="0"/>
                        </a:rPr>
                        <a:t>8-bit signed 2’s Complement integer</a:t>
                      </a:r>
                      <a:endParaRPr lang="en-IN" sz="2000" dirty="0">
                        <a:solidFill>
                          <a:schemeClr val="tx1"/>
                        </a:solidFill>
                        <a:latin typeface="Constantia" panose="02030602050306030303" pitchFamily="18"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40000"/>
                      </a:sysClr>
                    </a:solidFill>
                  </a:tcPr>
                </a:tc>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000" dirty="0" smtClean="0">
                          <a:latin typeface="Constantia" panose="02030602050306030303" pitchFamily="18" charset="0"/>
                        </a:rPr>
                        <a:t>-2^7</a:t>
                      </a:r>
                      <a:endParaRPr lang="en-IN" sz="2000" dirty="0">
                        <a:solidFill>
                          <a:schemeClr val="tx1"/>
                        </a:solidFill>
                        <a:latin typeface="Constantia" panose="02030602050306030303" pitchFamily="18"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40000"/>
                      </a:sysClr>
                    </a:solidFill>
                  </a:tcPr>
                </a:tc>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000" dirty="0" smtClean="0">
                          <a:latin typeface="Constantia" panose="02030602050306030303" pitchFamily="18" charset="0"/>
                        </a:rPr>
                        <a:t>2^7-1</a:t>
                      </a:r>
                      <a:endParaRPr lang="en-IN" sz="2000" dirty="0">
                        <a:solidFill>
                          <a:schemeClr val="tx1"/>
                        </a:solidFill>
                        <a:latin typeface="Constantia" panose="02030602050306030303" pitchFamily="18"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40000"/>
                      </a:sysClr>
                    </a:solidFill>
                  </a:tcPr>
                </a:tc>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000" dirty="0" smtClean="0">
                          <a:latin typeface="Constantia" panose="02030602050306030303" pitchFamily="18" charset="0"/>
                        </a:rPr>
                        <a:t>byte a=100;</a:t>
                      </a:r>
                      <a:endParaRPr lang="en-IN" sz="2000" dirty="0">
                        <a:solidFill>
                          <a:schemeClr val="tx1"/>
                        </a:solidFill>
                        <a:latin typeface="Constantia" panose="02030602050306030303" pitchFamily="18"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40000"/>
                      </a:sysClr>
                    </a:solidFill>
                  </a:tcPr>
                </a:tc>
                <a:extLst>
                  <a:ext uri="{0D108BD9-81ED-4DB2-BD59-A6C34878D82A}">
                    <a16:rowId xmlns:a16="http://schemas.microsoft.com/office/drawing/2014/main" val="10001"/>
                  </a:ext>
                </a:extLst>
              </a:tr>
              <a:tr h="370840">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000" dirty="0" smtClean="0">
                          <a:solidFill>
                            <a:schemeClr val="tx1"/>
                          </a:solidFill>
                          <a:latin typeface="Constantia" panose="02030602050306030303" pitchFamily="18" charset="0"/>
                        </a:rPr>
                        <a:t>Short</a:t>
                      </a:r>
                      <a:endParaRPr lang="en-IN" sz="2000" dirty="0">
                        <a:solidFill>
                          <a:schemeClr val="tx1"/>
                        </a:solidFill>
                        <a:latin typeface="Constantia" panose="02030602050306030303"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000" dirty="0" smtClean="0">
                          <a:solidFill>
                            <a:schemeClr val="tx1"/>
                          </a:solidFill>
                          <a:latin typeface="Constantia" panose="02030602050306030303" pitchFamily="18" charset="0"/>
                        </a:rPr>
                        <a:t>16-bit signed 2’s complement integer</a:t>
                      </a:r>
                      <a:endParaRPr lang="en-IN" sz="2000" dirty="0">
                        <a:solidFill>
                          <a:schemeClr val="tx1"/>
                        </a:solidFill>
                        <a:latin typeface="Constantia" panose="02030602050306030303"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000" dirty="0" smtClean="0">
                          <a:solidFill>
                            <a:schemeClr val="tx1"/>
                          </a:solidFill>
                          <a:latin typeface="Constantia" panose="02030602050306030303" pitchFamily="18" charset="0"/>
                        </a:rPr>
                        <a:t>-2^15</a:t>
                      </a:r>
                      <a:endParaRPr lang="en-IN" sz="2000" dirty="0">
                        <a:solidFill>
                          <a:schemeClr val="tx1"/>
                        </a:solidFill>
                        <a:latin typeface="Constantia" panose="02030602050306030303"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000" dirty="0" smtClean="0">
                          <a:solidFill>
                            <a:schemeClr val="tx1"/>
                          </a:solidFill>
                          <a:latin typeface="Constantia" panose="02030602050306030303" pitchFamily="18" charset="0"/>
                        </a:rPr>
                        <a:t>2^15-1</a:t>
                      </a:r>
                      <a:endParaRPr lang="en-IN" sz="2000" dirty="0">
                        <a:solidFill>
                          <a:schemeClr val="tx1"/>
                        </a:solidFill>
                        <a:latin typeface="Constantia" panose="02030602050306030303"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000" dirty="0" smtClean="0">
                          <a:solidFill>
                            <a:schemeClr val="tx1"/>
                          </a:solidFill>
                          <a:latin typeface="Constantia" panose="02030602050306030303" pitchFamily="18" charset="0"/>
                        </a:rPr>
                        <a:t>short s =-20000, p=10000</a:t>
                      </a:r>
                      <a:endParaRPr lang="en-IN" sz="2000" dirty="0">
                        <a:solidFill>
                          <a:schemeClr val="tx1"/>
                        </a:solidFill>
                        <a:latin typeface="Constantia" panose="02030602050306030303"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20000"/>
                      </a:sysClr>
                    </a:solidFill>
                  </a:tcPr>
                </a:tc>
                <a:extLst>
                  <a:ext uri="{0D108BD9-81ED-4DB2-BD59-A6C34878D82A}">
                    <a16:rowId xmlns:a16="http://schemas.microsoft.com/office/drawing/2014/main" val="10002"/>
                  </a:ext>
                </a:extLst>
              </a:tr>
              <a:tr h="370840">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000" dirty="0" err="1" smtClean="0">
                          <a:solidFill>
                            <a:schemeClr val="tx1"/>
                          </a:solidFill>
                          <a:latin typeface="Constantia" panose="02030602050306030303" pitchFamily="18" charset="0"/>
                        </a:rPr>
                        <a:t>Int</a:t>
                      </a:r>
                      <a:endParaRPr lang="en-IN" sz="2000" dirty="0">
                        <a:solidFill>
                          <a:schemeClr val="tx1"/>
                        </a:solidFill>
                        <a:latin typeface="Constantia" panose="02030602050306030303"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40000"/>
                      </a:sysClr>
                    </a:solidFill>
                  </a:tcPr>
                </a:tc>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000" dirty="0" smtClean="0">
                          <a:solidFill>
                            <a:schemeClr val="tx1"/>
                          </a:solidFill>
                          <a:latin typeface="Constantia" panose="02030602050306030303" pitchFamily="18" charset="0"/>
                        </a:rPr>
                        <a:t>32-bit signed 2’s complement integer</a:t>
                      </a:r>
                      <a:endParaRPr lang="en-IN" sz="2000" dirty="0">
                        <a:solidFill>
                          <a:schemeClr val="tx1"/>
                        </a:solidFill>
                        <a:latin typeface="Constantia" panose="02030602050306030303"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40000"/>
                      </a:sysClr>
                    </a:solidFill>
                  </a:tcPr>
                </a:tc>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000" b="0" i="0" u="none" strike="noStrike" kern="1200" baseline="0" dirty="0" smtClean="0">
                          <a:solidFill>
                            <a:schemeClr val="dk1"/>
                          </a:solidFill>
                          <a:latin typeface="Constantia" panose="02030602050306030303" pitchFamily="18" charset="0"/>
                          <a:ea typeface="+mn-ea"/>
                          <a:cs typeface="+mn-cs"/>
                        </a:rPr>
                        <a:t>-2^31</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40000"/>
                      </a:sysClr>
                    </a:solidFill>
                  </a:tcPr>
                </a:tc>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000" b="0" i="0" u="none" strike="noStrike" kern="1200" baseline="0" dirty="0" smtClean="0">
                          <a:solidFill>
                            <a:schemeClr val="dk1"/>
                          </a:solidFill>
                          <a:latin typeface="Constantia" panose="02030602050306030303" pitchFamily="18" charset="0"/>
                          <a:ea typeface="+mn-ea"/>
                          <a:cs typeface="+mn-cs"/>
                        </a:rPr>
                        <a:t>2^31-1</a:t>
                      </a:r>
                    </a:p>
                    <a:p>
                      <a:endParaRPr lang="en-IN" sz="2000" dirty="0">
                        <a:solidFill>
                          <a:schemeClr val="tx1"/>
                        </a:solidFill>
                        <a:latin typeface="Constantia" panose="02030602050306030303"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40000"/>
                      </a:sysClr>
                    </a:solidFill>
                  </a:tcPr>
                </a:tc>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000" b="0" i="0" u="none" strike="noStrike" kern="1200" baseline="0" dirty="0" err="1" smtClean="0">
                          <a:solidFill>
                            <a:schemeClr val="dk1"/>
                          </a:solidFill>
                          <a:latin typeface="Constantia" panose="02030602050306030303" pitchFamily="18" charset="0"/>
                          <a:ea typeface="+mn-ea"/>
                          <a:cs typeface="+mn-cs"/>
                        </a:rPr>
                        <a:t>int</a:t>
                      </a:r>
                      <a:r>
                        <a:rPr lang="en-IN" sz="2000" b="0" i="0" u="none" strike="noStrike" kern="1200" baseline="0" dirty="0" smtClean="0">
                          <a:solidFill>
                            <a:schemeClr val="dk1"/>
                          </a:solidFill>
                          <a:latin typeface="Constantia" panose="02030602050306030303" pitchFamily="18" charset="0"/>
                          <a:ea typeface="+mn-ea"/>
                          <a:cs typeface="+mn-cs"/>
                        </a:rPr>
                        <a:t> a = 100000, </a:t>
                      </a:r>
                      <a:r>
                        <a:rPr lang="en-IN" sz="2000" b="0" i="0" u="none" strike="noStrike" kern="1200" baseline="0" dirty="0" err="1" smtClean="0">
                          <a:solidFill>
                            <a:schemeClr val="dk1"/>
                          </a:solidFill>
                          <a:latin typeface="Constantia" panose="02030602050306030303" pitchFamily="18" charset="0"/>
                          <a:ea typeface="+mn-ea"/>
                          <a:cs typeface="+mn-cs"/>
                        </a:rPr>
                        <a:t>int</a:t>
                      </a:r>
                      <a:r>
                        <a:rPr lang="en-IN" sz="2000" b="0" i="0" u="none" strike="noStrike" kern="1200" baseline="0" dirty="0" smtClean="0">
                          <a:solidFill>
                            <a:schemeClr val="dk1"/>
                          </a:solidFill>
                          <a:latin typeface="Constantia" panose="02030602050306030303" pitchFamily="18" charset="0"/>
                          <a:ea typeface="+mn-ea"/>
                          <a:cs typeface="+mn-cs"/>
                        </a:rPr>
                        <a:t> b = -200000 </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40000"/>
                      </a:sysClr>
                    </a:solidFill>
                  </a:tcPr>
                </a:tc>
                <a:extLst>
                  <a:ext uri="{0D108BD9-81ED-4DB2-BD59-A6C34878D82A}">
                    <a16:rowId xmlns:a16="http://schemas.microsoft.com/office/drawing/2014/main" val="10003"/>
                  </a:ext>
                </a:extLst>
              </a:tr>
              <a:tr h="370840">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000" dirty="0" smtClean="0">
                          <a:solidFill>
                            <a:schemeClr val="tx1"/>
                          </a:solidFill>
                          <a:latin typeface="Constantia" panose="02030602050306030303" pitchFamily="18" charset="0"/>
                        </a:rPr>
                        <a:t>Long</a:t>
                      </a:r>
                      <a:endParaRPr lang="en-IN" sz="2000" dirty="0">
                        <a:solidFill>
                          <a:schemeClr val="tx1"/>
                        </a:solidFill>
                        <a:latin typeface="Constantia" panose="02030602050306030303"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dirty="0" smtClean="0">
                          <a:solidFill>
                            <a:schemeClr val="tx1"/>
                          </a:solidFill>
                          <a:latin typeface="Constantia" panose="02030602050306030303" pitchFamily="18" charset="0"/>
                        </a:rPr>
                        <a:t>64-bit signed 2’s complement integer</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000" dirty="0" smtClean="0">
                          <a:solidFill>
                            <a:schemeClr val="tx1"/>
                          </a:solidFill>
                          <a:latin typeface="Constantia" panose="02030602050306030303" pitchFamily="18" charset="0"/>
                        </a:rPr>
                        <a:t>-2^63</a:t>
                      </a:r>
                      <a:endParaRPr lang="en-IN" sz="2000" dirty="0">
                        <a:solidFill>
                          <a:schemeClr val="tx1"/>
                        </a:solidFill>
                        <a:latin typeface="Constantia" panose="02030602050306030303"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000" dirty="0" smtClean="0">
                          <a:solidFill>
                            <a:schemeClr val="tx1"/>
                          </a:solidFill>
                          <a:latin typeface="Constantia" panose="02030602050306030303" pitchFamily="18" charset="0"/>
                        </a:rPr>
                        <a:t>-2^63-1</a:t>
                      </a:r>
                      <a:endParaRPr lang="en-IN" sz="2000" dirty="0">
                        <a:solidFill>
                          <a:schemeClr val="tx1"/>
                        </a:solidFill>
                        <a:latin typeface="Constantia" panose="02030602050306030303"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sz="2000" dirty="0" smtClean="0">
                          <a:solidFill>
                            <a:schemeClr val="tx1"/>
                          </a:solidFill>
                          <a:latin typeface="Constantia" panose="02030602050306030303" pitchFamily="18" charset="0"/>
                        </a:rPr>
                        <a:t>long a =1000000</a:t>
                      </a:r>
                      <a:endParaRPr lang="en-IN" sz="2000" dirty="0">
                        <a:solidFill>
                          <a:schemeClr val="tx1"/>
                        </a:solidFill>
                        <a:latin typeface="Constantia" panose="02030602050306030303"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20000"/>
                      </a:sys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704309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070C0"/>
                </a:solidFill>
                <a:latin typeface="Calibri" panose="020F0502020204030204" pitchFamily="34" charset="0"/>
                <a:cs typeface="Calibri" panose="020F0502020204030204" pitchFamily="34" charset="0"/>
              </a:rPr>
              <a:t>Java Features</a:t>
            </a:r>
            <a:endParaRPr lang="en-IN" sz="320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653989" y="820271"/>
            <a:ext cx="10327340" cy="5478929"/>
          </a:xfrm>
        </p:spPr>
        <p:txBody>
          <a:bodyPr>
            <a:normAutofit/>
          </a:bodyPr>
          <a:lstStyle/>
          <a:p>
            <a:pPr algn="just">
              <a:buFont typeface="Wingdings" panose="05000000000000000000" pitchFamily="2" charset="2"/>
              <a:buChar char="Ø"/>
            </a:pPr>
            <a:r>
              <a:rPr lang="en-IN" sz="2400" dirty="0" smtClean="0">
                <a:solidFill>
                  <a:schemeClr val="tx1"/>
                </a:solidFill>
                <a:latin typeface="Calibri" panose="020F0502020204030204" pitchFamily="34" charset="0"/>
                <a:cs typeface="Calibri" panose="020F0502020204030204" pitchFamily="34" charset="0"/>
              </a:rPr>
              <a:t>Is simple</a:t>
            </a:r>
          </a:p>
          <a:p>
            <a:pPr algn="just">
              <a:buFont typeface="Wingdings" panose="05000000000000000000" pitchFamily="2" charset="2"/>
              <a:buChar char="Ø"/>
            </a:pPr>
            <a:r>
              <a:rPr lang="en-IN" sz="2400" dirty="0" smtClean="0">
                <a:solidFill>
                  <a:schemeClr val="tx1"/>
                </a:solidFill>
                <a:latin typeface="Calibri" panose="020F0502020204030204" pitchFamily="34" charset="0"/>
                <a:cs typeface="Calibri" panose="020F0502020204030204" pitchFamily="34" charset="0"/>
              </a:rPr>
              <a:t>Is object-oriented</a:t>
            </a:r>
          </a:p>
          <a:p>
            <a:pPr algn="just">
              <a:buFont typeface="Wingdings" panose="05000000000000000000" pitchFamily="2" charset="2"/>
              <a:buChar char="Ø"/>
            </a:pPr>
            <a:r>
              <a:rPr lang="en-IN" sz="2400" dirty="0" smtClean="0">
                <a:solidFill>
                  <a:schemeClr val="tx1"/>
                </a:solidFill>
                <a:latin typeface="Calibri" panose="020F0502020204030204" pitchFamily="34" charset="0"/>
                <a:cs typeface="Calibri" panose="020F0502020204030204" pitchFamily="34" charset="0"/>
              </a:rPr>
              <a:t>Is distributed</a:t>
            </a:r>
          </a:p>
          <a:p>
            <a:pPr algn="just">
              <a:buFont typeface="Wingdings" panose="05000000000000000000" pitchFamily="2" charset="2"/>
              <a:buChar char="Ø"/>
            </a:pPr>
            <a:r>
              <a:rPr lang="en-IN" sz="2400" dirty="0" smtClean="0">
                <a:solidFill>
                  <a:schemeClr val="tx1"/>
                </a:solidFill>
                <a:latin typeface="Calibri" panose="020F0502020204030204" pitchFamily="34" charset="0"/>
                <a:cs typeface="Calibri" panose="020F0502020204030204" pitchFamily="34" charset="0"/>
              </a:rPr>
              <a:t>Interpreted</a:t>
            </a:r>
          </a:p>
          <a:p>
            <a:pPr algn="just">
              <a:buFont typeface="Wingdings" panose="05000000000000000000" pitchFamily="2" charset="2"/>
              <a:buChar char="Ø"/>
            </a:pPr>
            <a:r>
              <a:rPr lang="en-IN" sz="2400" dirty="0" smtClean="0">
                <a:solidFill>
                  <a:schemeClr val="tx1"/>
                </a:solidFill>
                <a:latin typeface="Calibri" panose="020F0502020204030204" pitchFamily="34" charset="0"/>
                <a:cs typeface="Calibri" panose="020F0502020204030204" pitchFamily="34" charset="0"/>
              </a:rPr>
              <a:t>Robust</a:t>
            </a:r>
          </a:p>
          <a:p>
            <a:pPr algn="just">
              <a:buFont typeface="Wingdings" panose="05000000000000000000" pitchFamily="2" charset="2"/>
              <a:buChar char="Ø"/>
            </a:pPr>
            <a:r>
              <a:rPr lang="en-IN" sz="2400" dirty="0" smtClean="0">
                <a:solidFill>
                  <a:schemeClr val="tx1"/>
                </a:solidFill>
                <a:latin typeface="Calibri" panose="020F0502020204030204" pitchFamily="34" charset="0"/>
                <a:cs typeface="Calibri" panose="020F0502020204030204" pitchFamily="34" charset="0"/>
              </a:rPr>
              <a:t>Secure</a:t>
            </a:r>
          </a:p>
          <a:p>
            <a:pPr algn="just">
              <a:buFont typeface="Wingdings" panose="05000000000000000000" pitchFamily="2" charset="2"/>
              <a:buChar char="Ø"/>
            </a:pPr>
            <a:r>
              <a:rPr lang="en-IN" sz="2400" dirty="0" smtClean="0">
                <a:solidFill>
                  <a:schemeClr val="tx1"/>
                </a:solidFill>
                <a:latin typeface="Calibri" panose="020F0502020204030204" pitchFamily="34" charset="0"/>
                <a:cs typeface="Calibri" panose="020F0502020204030204" pitchFamily="34" charset="0"/>
              </a:rPr>
              <a:t>Architecture-neutral</a:t>
            </a:r>
          </a:p>
          <a:p>
            <a:pPr algn="just">
              <a:buFont typeface="Wingdings" panose="05000000000000000000" pitchFamily="2" charset="2"/>
              <a:buChar char="Ø"/>
            </a:pPr>
            <a:r>
              <a:rPr lang="en-IN" sz="2400" dirty="0" smtClean="0">
                <a:solidFill>
                  <a:schemeClr val="tx1"/>
                </a:solidFill>
                <a:latin typeface="Calibri" panose="020F0502020204030204" pitchFamily="34" charset="0"/>
                <a:cs typeface="Calibri" panose="020F0502020204030204" pitchFamily="34" charset="0"/>
              </a:rPr>
              <a:t>Portable</a:t>
            </a:r>
          </a:p>
          <a:p>
            <a:pPr algn="just">
              <a:buFont typeface="Wingdings" panose="05000000000000000000" pitchFamily="2" charset="2"/>
              <a:buChar char="Ø"/>
            </a:pPr>
            <a:r>
              <a:rPr lang="en-IN" sz="2400" dirty="0" smtClean="0">
                <a:solidFill>
                  <a:schemeClr val="tx1"/>
                </a:solidFill>
                <a:latin typeface="Calibri" panose="020F0502020204030204" pitchFamily="34" charset="0"/>
                <a:cs typeface="Calibri" panose="020F0502020204030204" pitchFamily="34" charset="0"/>
              </a:rPr>
              <a:t>Performance</a:t>
            </a:r>
          </a:p>
          <a:p>
            <a:pPr algn="just">
              <a:buFont typeface="Wingdings" panose="05000000000000000000" pitchFamily="2" charset="2"/>
              <a:buChar char="Ø"/>
            </a:pPr>
            <a:r>
              <a:rPr lang="en-IN" sz="2400" dirty="0" smtClean="0">
                <a:solidFill>
                  <a:schemeClr val="tx1"/>
                </a:solidFill>
                <a:latin typeface="Calibri" panose="020F0502020204030204" pitchFamily="34" charset="0"/>
                <a:cs typeface="Calibri" panose="020F0502020204030204" pitchFamily="34" charset="0"/>
              </a:rPr>
              <a:t>Multithreaded</a:t>
            </a:r>
          </a:p>
          <a:p>
            <a:pPr algn="just">
              <a:buFont typeface="Wingdings" panose="05000000000000000000" pitchFamily="2" charset="2"/>
              <a:buChar char="Ø"/>
            </a:pPr>
            <a:r>
              <a:rPr lang="en-IN" sz="2400" dirty="0" smtClean="0">
                <a:solidFill>
                  <a:schemeClr val="tx1"/>
                </a:solidFill>
                <a:latin typeface="Calibri" panose="020F0502020204030204" pitchFamily="34" charset="0"/>
                <a:cs typeface="Calibri" panose="020F0502020204030204" pitchFamily="34" charset="0"/>
              </a:rPr>
              <a:t>dynamic</a:t>
            </a: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3</a:t>
            </a:fld>
            <a:endParaRPr lang="en-IN"/>
          </a:p>
        </p:txBody>
      </p:sp>
    </p:spTree>
    <p:extLst>
      <p:ext uri="{BB962C8B-B14F-4D97-AF65-F5344CB8AC3E}">
        <p14:creationId xmlns:p14="http://schemas.microsoft.com/office/powerpoint/2010/main" val="32952642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070C0"/>
                </a:solidFill>
                <a:latin typeface="Calibri" panose="020F0502020204030204" pitchFamily="34" charset="0"/>
                <a:cs typeface="Calibri" panose="020F0502020204030204" pitchFamily="34" charset="0"/>
              </a:rPr>
              <a:t>Java Primitive Data Type</a:t>
            </a:r>
            <a:endParaRPr lang="en-IN" sz="3200" dirty="0">
              <a:solidFill>
                <a:srgbClr val="0070C0"/>
              </a:solidFill>
              <a:latin typeface="Calibri" panose="020F0502020204030204" pitchFamily="34" charset="0"/>
              <a:cs typeface="Calibri" panose="020F0502020204030204" pitchFamily="34" charset="0"/>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30</a:t>
            </a:fld>
            <a:endParaRPr lang="en-IN"/>
          </a:p>
        </p:txBody>
      </p:sp>
      <p:graphicFrame>
        <p:nvGraphicFramePr>
          <p:cNvPr id="7" name="Table 6"/>
          <p:cNvGraphicFramePr>
            <a:graphicFrameLocks noGrp="1"/>
          </p:cNvGraphicFramePr>
          <p:nvPr>
            <p:extLst>
              <p:ext uri="{D42A27DB-BD31-4B8C-83A1-F6EECF244321}">
                <p14:modId xmlns:p14="http://schemas.microsoft.com/office/powerpoint/2010/main" val="1662716428"/>
              </p:ext>
            </p:extLst>
          </p:nvPr>
        </p:nvGraphicFramePr>
        <p:xfrm>
          <a:off x="1653989" y="970344"/>
          <a:ext cx="10327338" cy="4851400"/>
        </p:xfrm>
        <a:graphic>
          <a:graphicData uri="http://schemas.openxmlformats.org/drawingml/2006/table">
            <a:tbl>
              <a:tblPr firstRow="1" bandRow="1"/>
              <a:tblGrid>
                <a:gridCol w="1403716">
                  <a:extLst>
                    <a:ext uri="{9D8B030D-6E8A-4147-A177-3AD203B41FA5}">
                      <a16:colId xmlns:a16="http://schemas.microsoft.com/office/drawing/2014/main" val="20000"/>
                    </a:ext>
                  </a:extLst>
                </a:gridCol>
                <a:gridCol w="7116809">
                  <a:extLst>
                    <a:ext uri="{9D8B030D-6E8A-4147-A177-3AD203B41FA5}">
                      <a16:colId xmlns:a16="http://schemas.microsoft.com/office/drawing/2014/main" val="20001"/>
                    </a:ext>
                  </a:extLst>
                </a:gridCol>
                <a:gridCol w="1806813">
                  <a:extLst>
                    <a:ext uri="{9D8B030D-6E8A-4147-A177-3AD203B41FA5}">
                      <a16:colId xmlns:a16="http://schemas.microsoft.com/office/drawing/2014/main" val="20002"/>
                    </a:ext>
                  </a:extLst>
                </a:gridCol>
              </a:tblGrid>
              <a:tr h="370840">
                <a:tc>
                  <a:txBody>
                    <a:bodyPr/>
                    <a:lstStyle>
                      <a:lvl1pPr marL="0" algn="l" defTabSz="457200" rtl="0" eaLnBrk="1" latinLnBrk="0" hangingPunct="1">
                        <a:defRPr sz="1800" b="1" kern="1200">
                          <a:solidFill>
                            <a:schemeClr val="lt1"/>
                          </a:solidFill>
                          <a:latin typeface="Constantia"/>
                        </a:defRPr>
                      </a:lvl1pPr>
                      <a:lvl2pPr marL="457200" algn="l" defTabSz="457200" rtl="0" eaLnBrk="1" latinLnBrk="0" hangingPunct="1">
                        <a:defRPr sz="1800" b="1" kern="1200">
                          <a:solidFill>
                            <a:schemeClr val="lt1"/>
                          </a:solidFill>
                          <a:latin typeface="Constantia"/>
                        </a:defRPr>
                      </a:lvl2pPr>
                      <a:lvl3pPr marL="914400" algn="l" defTabSz="457200" rtl="0" eaLnBrk="1" latinLnBrk="0" hangingPunct="1">
                        <a:defRPr sz="1800" b="1" kern="1200">
                          <a:solidFill>
                            <a:schemeClr val="lt1"/>
                          </a:solidFill>
                          <a:latin typeface="Constantia"/>
                        </a:defRPr>
                      </a:lvl3pPr>
                      <a:lvl4pPr marL="1371600" algn="l" defTabSz="457200" rtl="0" eaLnBrk="1" latinLnBrk="0" hangingPunct="1">
                        <a:defRPr sz="1800" b="1" kern="1200">
                          <a:solidFill>
                            <a:schemeClr val="lt1"/>
                          </a:solidFill>
                          <a:latin typeface="Constantia"/>
                        </a:defRPr>
                      </a:lvl4pPr>
                      <a:lvl5pPr marL="1828800" algn="l" defTabSz="457200" rtl="0" eaLnBrk="1" latinLnBrk="0" hangingPunct="1">
                        <a:defRPr sz="1800" b="1" kern="1200">
                          <a:solidFill>
                            <a:schemeClr val="lt1"/>
                          </a:solidFill>
                          <a:latin typeface="Constantia"/>
                        </a:defRPr>
                      </a:lvl5pPr>
                      <a:lvl6pPr marL="2286000" algn="l" defTabSz="457200" rtl="0" eaLnBrk="1" latinLnBrk="0" hangingPunct="1">
                        <a:defRPr sz="1800" b="1" kern="1200">
                          <a:solidFill>
                            <a:schemeClr val="lt1"/>
                          </a:solidFill>
                          <a:latin typeface="Constantia"/>
                        </a:defRPr>
                      </a:lvl6pPr>
                      <a:lvl7pPr marL="2743200" algn="l" defTabSz="457200" rtl="0" eaLnBrk="1" latinLnBrk="0" hangingPunct="1">
                        <a:defRPr sz="1800" b="1" kern="1200">
                          <a:solidFill>
                            <a:schemeClr val="lt1"/>
                          </a:solidFill>
                          <a:latin typeface="Constantia"/>
                        </a:defRPr>
                      </a:lvl7pPr>
                      <a:lvl8pPr marL="3200400" algn="l" defTabSz="457200" rtl="0" eaLnBrk="1" latinLnBrk="0" hangingPunct="1">
                        <a:defRPr sz="1800" b="1" kern="1200">
                          <a:solidFill>
                            <a:schemeClr val="lt1"/>
                          </a:solidFill>
                          <a:latin typeface="Constantia"/>
                        </a:defRPr>
                      </a:lvl8pPr>
                      <a:lvl9pPr marL="3657600" algn="l" defTabSz="457200" rtl="0" eaLnBrk="1" latinLnBrk="0" hangingPunct="1">
                        <a:defRPr sz="1800" b="1" kern="1200">
                          <a:solidFill>
                            <a:schemeClr val="lt1"/>
                          </a:solidFill>
                          <a:latin typeface="Constantia"/>
                        </a:defRPr>
                      </a:lvl9pPr>
                    </a:lstStyle>
                    <a:p>
                      <a:r>
                        <a:rPr lang="en-IN" dirty="0" smtClean="0">
                          <a:latin typeface="Constantia" panose="02030602050306030303" pitchFamily="18" charset="0"/>
                        </a:rPr>
                        <a:t>Name</a:t>
                      </a:r>
                      <a:endParaRPr lang="en-IN" dirty="0">
                        <a:solidFill>
                          <a:schemeClr val="tx1"/>
                        </a:solidFill>
                        <a:latin typeface="Constantia" panose="02030602050306030303"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ysClr val="windowText" lastClr="000000"/>
                    </a:solidFill>
                  </a:tcPr>
                </a:tc>
                <a:tc>
                  <a:txBody>
                    <a:bodyPr/>
                    <a:lstStyle>
                      <a:lvl1pPr marL="0" algn="l" defTabSz="457200" rtl="0" eaLnBrk="1" latinLnBrk="0" hangingPunct="1">
                        <a:defRPr sz="1800" b="1" kern="1200">
                          <a:solidFill>
                            <a:schemeClr val="lt1"/>
                          </a:solidFill>
                          <a:latin typeface="Constantia"/>
                        </a:defRPr>
                      </a:lvl1pPr>
                      <a:lvl2pPr marL="457200" algn="l" defTabSz="457200" rtl="0" eaLnBrk="1" latinLnBrk="0" hangingPunct="1">
                        <a:defRPr sz="1800" b="1" kern="1200">
                          <a:solidFill>
                            <a:schemeClr val="lt1"/>
                          </a:solidFill>
                          <a:latin typeface="Constantia"/>
                        </a:defRPr>
                      </a:lvl2pPr>
                      <a:lvl3pPr marL="914400" algn="l" defTabSz="457200" rtl="0" eaLnBrk="1" latinLnBrk="0" hangingPunct="1">
                        <a:defRPr sz="1800" b="1" kern="1200">
                          <a:solidFill>
                            <a:schemeClr val="lt1"/>
                          </a:solidFill>
                          <a:latin typeface="Constantia"/>
                        </a:defRPr>
                      </a:lvl3pPr>
                      <a:lvl4pPr marL="1371600" algn="l" defTabSz="457200" rtl="0" eaLnBrk="1" latinLnBrk="0" hangingPunct="1">
                        <a:defRPr sz="1800" b="1" kern="1200">
                          <a:solidFill>
                            <a:schemeClr val="lt1"/>
                          </a:solidFill>
                          <a:latin typeface="Constantia"/>
                        </a:defRPr>
                      </a:lvl4pPr>
                      <a:lvl5pPr marL="1828800" algn="l" defTabSz="457200" rtl="0" eaLnBrk="1" latinLnBrk="0" hangingPunct="1">
                        <a:defRPr sz="1800" b="1" kern="1200">
                          <a:solidFill>
                            <a:schemeClr val="lt1"/>
                          </a:solidFill>
                          <a:latin typeface="Constantia"/>
                        </a:defRPr>
                      </a:lvl5pPr>
                      <a:lvl6pPr marL="2286000" algn="l" defTabSz="457200" rtl="0" eaLnBrk="1" latinLnBrk="0" hangingPunct="1">
                        <a:defRPr sz="1800" b="1" kern="1200">
                          <a:solidFill>
                            <a:schemeClr val="lt1"/>
                          </a:solidFill>
                          <a:latin typeface="Constantia"/>
                        </a:defRPr>
                      </a:lvl6pPr>
                      <a:lvl7pPr marL="2743200" algn="l" defTabSz="457200" rtl="0" eaLnBrk="1" latinLnBrk="0" hangingPunct="1">
                        <a:defRPr sz="1800" b="1" kern="1200">
                          <a:solidFill>
                            <a:schemeClr val="lt1"/>
                          </a:solidFill>
                          <a:latin typeface="Constantia"/>
                        </a:defRPr>
                      </a:lvl7pPr>
                      <a:lvl8pPr marL="3200400" algn="l" defTabSz="457200" rtl="0" eaLnBrk="1" latinLnBrk="0" hangingPunct="1">
                        <a:defRPr sz="1800" b="1" kern="1200">
                          <a:solidFill>
                            <a:schemeClr val="lt1"/>
                          </a:solidFill>
                          <a:latin typeface="Constantia"/>
                        </a:defRPr>
                      </a:lvl8pPr>
                      <a:lvl9pPr marL="3657600" algn="l" defTabSz="457200" rtl="0" eaLnBrk="1" latinLnBrk="0" hangingPunct="1">
                        <a:defRPr sz="1800" b="1" kern="1200">
                          <a:solidFill>
                            <a:schemeClr val="lt1"/>
                          </a:solidFill>
                          <a:latin typeface="Constantia"/>
                        </a:defRPr>
                      </a:lvl9pPr>
                    </a:lstStyle>
                    <a:p>
                      <a:r>
                        <a:rPr lang="en-IN" dirty="0" smtClean="0">
                          <a:latin typeface="Constantia" panose="02030602050306030303" pitchFamily="18" charset="0"/>
                        </a:rPr>
                        <a:t>Data</a:t>
                      </a:r>
                      <a:r>
                        <a:rPr lang="en-IN" baseline="0" dirty="0" smtClean="0">
                          <a:latin typeface="Constantia" panose="02030602050306030303" pitchFamily="18" charset="0"/>
                        </a:rPr>
                        <a:t> Type</a:t>
                      </a:r>
                      <a:endParaRPr lang="en-IN" dirty="0">
                        <a:solidFill>
                          <a:schemeClr val="tx1"/>
                        </a:solidFill>
                        <a:latin typeface="Constantia" panose="02030602050306030303"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ysClr val="windowText" lastClr="000000"/>
                    </a:solidFill>
                  </a:tcPr>
                </a:tc>
                <a:tc>
                  <a:txBody>
                    <a:bodyPr/>
                    <a:lstStyle>
                      <a:lvl1pPr marL="0" algn="l" defTabSz="457200" rtl="0" eaLnBrk="1" latinLnBrk="0" hangingPunct="1">
                        <a:defRPr sz="1800" b="1" kern="1200">
                          <a:solidFill>
                            <a:schemeClr val="lt1"/>
                          </a:solidFill>
                          <a:latin typeface="Constantia"/>
                        </a:defRPr>
                      </a:lvl1pPr>
                      <a:lvl2pPr marL="457200" algn="l" defTabSz="457200" rtl="0" eaLnBrk="1" latinLnBrk="0" hangingPunct="1">
                        <a:defRPr sz="1800" b="1" kern="1200">
                          <a:solidFill>
                            <a:schemeClr val="lt1"/>
                          </a:solidFill>
                          <a:latin typeface="Constantia"/>
                        </a:defRPr>
                      </a:lvl2pPr>
                      <a:lvl3pPr marL="914400" algn="l" defTabSz="457200" rtl="0" eaLnBrk="1" latinLnBrk="0" hangingPunct="1">
                        <a:defRPr sz="1800" b="1" kern="1200">
                          <a:solidFill>
                            <a:schemeClr val="lt1"/>
                          </a:solidFill>
                          <a:latin typeface="Constantia"/>
                        </a:defRPr>
                      </a:lvl3pPr>
                      <a:lvl4pPr marL="1371600" algn="l" defTabSz="457200" rtl="0" eaLnBrk="1" latinLnBrk="0" hangingPunct="1">
                        <a:defRPr sz="1800" b="1" kern="1200">
                          <a:solidFill>
                            <a:schemeClr val="lt1"/>
                          </a:solidFill>
                          <a:latin typeface="Constantia"/>
                        </a:defRPr>
                      </a:lvl4pPr>
                      <a:lvl5pPr marL="1828800" algn="l" defTabSz="457200" rtl="0" eaLnBrk="1" latinLnBrk="0" hangingPunct="1">
                        <a:defRPr sz="1800" b="1" kern="1200">
                          <a:solidFill>
                            <a:schemeClr val="lt1"/>
                          </a:solidFill>
                          <a:latin typeface="Constantia"/>
                        </a:defRPr>
                      </a:lvl5pPr>
                      <a:lvl6pPr marL="2286000" algn="l" defTabSz="457200" rtl="0" eaLnBrk="1" latinLnBrk="0" hangingPunct="1">
                        <a:defRPr sz="1800" b="1" kern="1200">
                          <a:solidFill>
                            <a:schemeClr val="lt1"/>
                          </a:solidFill>
                          <a:latin typeface="Constantia"/>
                        </a:defRPr>
                      </a:lvl6pPr>
                      <a:lvl7pPr marL="2743200" algn="l" defTabSz="457200" rtl="0" eaLnBrk="1" latinLnBrk="0" hangingPunct="1">
                        <a:defRPr sz="1800" b="1" kern="1200">
                          <a:solidFill>
                            <a:schemeClr val="lt1"/>
                          </a:solidFill>
                          <a:latin typeface="Constantia"/>
                        </a:defRPr>
                      </a:lvl7pPr>
                      <a:lvl8pPr marL="3200400" algn="l" defTabSz="457200" rtl="0" eaLnBrk="1" latinLnBrk="0" hangingPunct="1">
                        <a:defRPr sz="1800" b="1" kern="1200">
                          <a:solidFill>
                            <a:schemeClr val="lt1"/>
                          </a:solidFill>
                          <a:latin typeface="Constantia"/>
                        </a:defRPr>
                      </a:lvl8pPr>
                      <a:lvl9pPr marL="3657600" algn="l" defTabSz="457200" rtl="0" eaLnBrk="1" latinLnBrk="0" hangingPunct="1">
                        <a:defRPr sz="1800" b="1" kern="1200">
                          <a:solidFill>
                            <a:schemeClr val="lt1"/>
                          </a:solidFill>
                          <a:latin typeface="Constantia"/>
                        </a:defRPr>
                      </a:lvl9pPr>
                    </a:lstStyle>
                    <a:p>
                      <a:r>
                        <a:rPr lang="en-IN" dirty="0" smtClean="0">
                          <a:latin typeface="Constantia" panose="02030602050306030303" pitchFamily="18" charset="0"/>
                        </a:rPr>
                        <a:t>Example</a:t>
                      </a:r>
                      <a:endParaRPr lang="en-IN" dirty="0">
                        <a:solidFill>
                          <a:schemeClr val="tx1"/>
                        </a:solidFill>
                        <a:latin typeface="Constantia" panose="02030602050306030303"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ysClr val="windowText" lastClr="000000"/>
                    </a:solidFill>
                  </a:tcPr>
                </a:tc>
                <a:extLst>
                  <a:ext uri="{0D108BD9-81ED-4DB2-BD59-A6C34878D82A}">
                    <a16:rowId xmlns:a16="http://schemas.microsoft.com/office/drawing/2014/main" val="10000"/>
                  </a:ext>
                </a:extLst>
              </a:tr>
              <a:tr h="370840">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dirty="0" smtClean="0">
                          <a:solidFill>
                            <a:schemeClr val="tx1"/>
                          </a:solidFill>
                          <a:latin typeface="Constantia" panose="02030602050306030303" pitchFamily="18" charset="0"/>
                        </a:rPr>
                        <a:t>Float</a:t>
                      </a:r>
                      <a:endParaRPr lang="en-IN" dirty="0">
                        <a:solidFill>
                          <a:schemeClr val="tx1"/>
                        </a:solidFill>
                        <a:latin typeface="Constantia" panose="02030602050306030303" pitchFamily="18"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40000"/>
                      </a:sysClr>
                    </a:solidFill>
                  </a:tcPr>
                </a:tc>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pPr marL="285750" indent="-285750" algn="just">
                        <a:buFont typeface="Arial" pitchFamily="34" charset="0"/>
                        <a:buChar char="•"/>
                      </a:pPr>
                      <a:r>
                        <a:rPr lang="en-IN" sz="1800" b="0" i="0" u="none" strike="noStrike" kern="1200" baseline="0" dirty="0" smtClean="0">
                          <a:solidFill>
                            <a:schemeClr val="dk1"/>
                          </a:solidFill>
                          <a:latin typeface="Constantia" panose="02030602050306030303" pitchFamily="18" charset="0"/>
                          <a:ea typeface="+mn-ea"/>
                          <a:cs typeface="+mn-cs"/>
                        </a:rPr>
                        <a:t>Float </a:t>
                      </a:r>
                      <a:r>
                        <a:rPr lang="en-IN" sz="1800" b="0" i="0" u="none" strike="noStrike" kern="1200" baseline="0" dirty="0" err="1" smtClean="0">
                          <a:solidFill>
                            <a:schemeClr val="dk1"/>
                          </a:solidFill>
                          <a:latin typeface="Constantia" panose="02030602050306030303" pitchFamily="18" charset="0"/>
                          <a:ea typeface="+mn-ea"/>
                          <a:cs typeface="+mn-cs"/>
                        </a:rPr>
                        <a:t>datatype</a:t>
                      </a:r>
                      <a:r>
                        <a:rPr lang="en-IN" sz="1800" b="0" i="0" u="none" strike="noStrike" kern="1200" baseline="0" dirty="0" smtClean="0">
                          <a:solidFill>
                            <a:schemeClr val="dk1"/>
                          </a:solidFill>
                          <a:latin typeface="Constantia" panose="02030602050306030303" pitchFamily="18" charset="0"/>
                          <a:ea typeface="+mn-ea"/>
                          <a:cs typeface="+mn-cs"/>
                        </a:rPr>
                        <a:t> is a single-precision 32-bit IEEE 754 floating point.</a:t>
                      </a:r>
                    </a:p>
                    <a:p>
                      <a:pPr marL="285750" indent="-285750" algn="just">
                        <a:buFont typeface="Arial" pitchFamily="34" charset="0"/>
                        <a:buChar char="•"/>
                      </a:pPr>
                      <a:r>
                        <a:rPr lang="en-IN" sz="1800" b="0" i="0" u="none" strike="noStrike" kern="1200" baseline="0" dirty="0" smtClean="0">
                          <a:solidFill>
                            <a:schemeClr val="dk1"/>
                          </a:solidFill>
                          <a:latin typeface="Constantia" panose="02030602050306030303" pitchFamily="18" charset="0"/>
                          <a:ea typeface="+mn-ea"/>
                          <a:cs typeface="+mn-cs"/>
                        </a:rPr>
                        <a:t>Float is mainly used to save memory in large arrays of floating point numbers </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40000"/>
                      </a:sysClr>
                    </a:solidFill>
                  </a:tcPr>
                </a:tc>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endParaRPr lang="en-IN" sz="1800" b="0" i="0" u="none" strike="noStrike" kern="1200" baseline="0" dirty="0" smtClean="0">
                        <a:solidFill>
                          <a:schemeClr val="dk1"/>
                        </a:solidFill>
                        <a:latin typeface="Constantia" panose="02030602050306030303" pitchFamily="18" charset="0"/>
                        <a:ea typeface="+mn-ea"/>
                        <a:cs typeface="+mn-cs"/>
                      </a:endParaRPr>
                    </a:p>
                    <a:p>
                      <a:r>
                        <a:rPr lang="en-IN" sz="1800" b="0" i="0" u="none" strike="noStrike" kern="1200" baseline="0" dirty="0" smtClean="0">
                          <a:solidFill>
                            <a:schemeClr val="dk1"/>
                          </a:solidFill>
                          <a:latin typeface="Constantia" panose="02030602050306030303" pitchFamily="18" charset="0"/>
                          <a:ea typeface="+mn-ea"/>
                          <a:cs typeface="+mn-cs"/>
                        </a:rPr>
                        <a:t>float f1 = 234.5</a:t>
                      </a:r>
                    </a:p>
                    <a:p>
                      <a:endParaRPr lang="en-IN" dirty="0">
                        <a:solidFill>
                          <a:schemeClr val="tx1"/>
                        </a:solidFill>
                        <a:latin typeface="Constantia" panose="02030602050306030303" pitchFamily="18" charset="0"/>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40000"/>
                      </a:sysClr>
                    </a:solidFill>
                  </a:tcPr>
                </a:tc>
                <a:extLst>
                  <a:ext uri="{0D108BD9-81ED-4DB2-BD59-A6C34878D82A}">
                    <a16:rowId xmlns:a16="http://schemas.microsoft.com/office/drawing/2014/main" val="10001"/>
                  </a:ext>
                </a:extLst>
              </a:tr>
              <a:tr h="370840">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dirty="0" smtClean="0">
                          <a:solidFill>
                            <a:schemeClr val="tx1"/>
                          </a:solidFill>
                          <a:latin typeface="Constantia" panose="02030602050306030303" pitchFamily="18" charset="0"/>
                        </a:rPr>
                        <a:t>Double</a:t>
                      </a:r>
                      <a:endParaRPr lang="en-IN" dirty="0">
                        <a:solidFill>
                          <a:schemeClr val="tx1"/>
                        </a:solidFill>
                        <a:latin typeface="Constantia" panose="02030602050306030303"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pPr marL="285750" indent="-285750" algn="just" defTabSz="914400" rtl="0" eaLnBrk="1" latinLnBrk="0" hangingPunct="1">
                        <a:buFont typeface="Arial" pitchFamily="34" charset="0"/>
                        <a:buChar char="•"/>
                      </a:pPr>
                      <a:r>
                        <a:rPr lang="en-IN" sz="1800" b="0" i="0" u="none" strike="noStrike" kern="1200" baseline="0" dirty="0" smtClean="0">
                          <a:solidFill>
                            <a:schemeClr val="dk1"/>
                          </a:solidFill>
                          <a:latin typeface="Constantia" panose="02030602050306030303" pitchFamily="18" charset="0"/>
                          <a:ea typeface="+mn-ea"/>
                          <a:cs typeface="+mn-cs"/>
                        </a:rPr>
                        <a:t>double </a:t>
                      </a:r>
                      <a:r>
                        <a:rPr lang="en-IN" sz="1800" b="0" i="0" u="none" strike="noStrike" kern="1200" baseline="0" dirty="0" err="1" smtClean="0">
                          <a:solidFill>
                            <a:schemeClr val="dk1"/>
                          </a:solidFill>
                          <a:latin typeface="Constantia" panose="02030602050306030303" pitchFamily="18" charset="0"/>
                          <a:ea typeface="+mn-ea"/>
                          <a:cs typeface="+mn-cs"/>
                        </a:rPr>
                        <a:t>datatype</a:t>
                      </a:r>
                      <a:r>
                        <a:rPr lang="en-IN" sz="1800" b="0" i="0" u="none" strike="noStrike" kern="1200" baseline="0" dirty="0" smtClean="0">
                          <a:solidFill>
                            <a:schemeClr val="dk1"/>
                          </a:solidFill>
                          <a:latin typeface="Constantia" panose="02030602050306030303" pitchFamily="18" charset="0"/>
                          <a:ea typeface="+mn-ea"/>
                          <a:cs typeface="+mn-cs"/>
                        </a:rPr>
                        <a:t> is a double-Precision 64-bit IEEE 754 floating point </a:t>
                      </a:r>
                    </a:p>
                    <a:p>
                      <a:pPr marL="285750" indent="-285750" algn="just" defTabSz="914400" rtl="0" eaLnBrk="1" latinLnBrk="0" hangingPunct="1">
                        <a:buFont typeface="Arial" pitchFamily="34" charset="0"/>
                        <a:buChar char="•"/>
                      </a:pPr>
                      <a:r>
                        <a:rPr lang="en-IN" sz="1800" b="0" i="0" u="none" strike="noStrike" kern="1200" baseline="0" dirty="0" smtClean="0">
                          <a:solidFill>
                            <a:schemeClr val="dk1"/>
                          </a:solidFill>
                          <a:latin typeface="Constantia" panose="02030602050306030303" pitchFamily="18" charset="0"/>
                          <a:ea typeface="+mn-ea"/>
                          <a:cs typeface="+mn-cs"/>
                        </a:rPr>
                        <a:t>This </a:t>
                      </a:r>
                      <a:r>
                        <a:rPr lang="en-IN" sz="1800" b="0" i="0" u="none" strike="noStrike" kern="1200" baseline="0" dirty="0" err="1" smtClean="0">
                          <a:solidFill>
                            <a:schemeClr val="dk1"/>
                          </a:solidFill>
                          <a:latin typeface="Constantia" panose="02030602050306030303" pitchFamily="18" charset="0"/>
                          <a:ea typeface="+mn-ea"/>
                          <a:cs typeface="+mn-cs"/>
                        </a:rPr>
                        <a:t>datatype</a:t>
                      </a:r>
                      <a:r>
                        <a:rPr lang="en-IN" sz="1800" b="0" i="0" u="none" strike="noStrike" kern="1200" baseline="0" dirty="0" smtClean="0">
                          <a:solidFill>
                            <a:schemeClr val="dk1"/>
                          </a:solidFill>
                          <a:latin typeface="Constantia" panose="02030602050306030303" pitchFamily="18" charset="0"/>
                          <a:ea typeface="+mn-ea"/>
                          <a:cs typeface="+mn-cs"/>
                        </a:rPr>
                        <a:t> is generally used as the default data type for decimal values, generally the default choice </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20000"/>
                      </a:sysClr>
                    </a:solidFill>
                  </a:tcPr>
                </a:tc>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endParaRPr lang="en-IN" sz="1800" b="0" i="0" u="none" strike="noStrike" kern="1200" baseline="0" dirty="0" smtClean="0">
                        <a:solidFill>
                          <a:schemeClr val="dk1"/>
                        </a:solidFill>
                        <a:latin typeface="Constantia" panose="02030602050306030303" pitchFamily="18" charset="0"/>
                        <a:ea typeface="+mn-ea"/>
                        <a:cs typeface="+mn-cs"/>
                      </a:endParaRPr>
                    </a:p>
                    <a:p>
                      <a:r>
                        <a:rPr lang="en-IN" sz="1800" b="0" i="0" u="none" strike="noStrike" kern="1200" baseline="0" dirty="0" smtClean="0">
                          <a:solidFill>
                            <a:schemeClr val="dk1"/>
                          </a:solidFill>
                          <a:latin typeface="Constantia" panose="02030602050306030303" pitchFamily="18" charset="0"/>
                          <a:ea typeface="+mn-ea"/>
                          <a:cs typeface="+mn-cs"/>
                        </a:rPr>
                        <a:t>double d1 = 123.4 </a:t>
                      </a:r>
                    </a:p>
                    <a:p>
                      <a:endParaRPr lang="en-IN" dirty="0">
                        <a:solidFill>
                          <a:schemeClr val="tx1"/>
                        </a:solidFill>
                        <a:latin typeface="Constantia" panose="02030602050306030303"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20000"/>
                      </a:sysClr>
                    </a:solidFill>
                  </a:tcPr>
                </a:tc>
                <a:extLst>
                  <a:ext uri="{0D108BD9-81ED-4DB2-BD59-A6C34878D82A}">
                    <a16:rowId xmlns:a16="http://schemas.microsoft.com/office/drawing/2014/main" val="10002"/>
                  </a:ext>
                </a:extLst>
              </a:tr>
              <a:tr h="370840">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dirty="0" smtClean="0">
                          <a:solidFill>
                            <a:schemeClr val="tx1"/>
                          </a:solidFill>
                          <a:latin typeface="Constantia" panose="02030602050306030303" pitchFamily="18" charset="0"/>
                        </a:rPr>
                        <a:t>Boolean</a:t>
                      </a:r>
                      <a:endParaRPr lang="en-IN" dirty="0">
                        <a:solidFill>
                          <a:schemeClr val="tx1"/>
                        </a:solidFill>
                        <a:latin typeface="Constantia" panose="02030602050306030303"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40000"/>
                      </a:sysClr>
                    </a:solidFill>
                  </a:tcPr>
                </a:tc>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pPr marL="285750" indent="-285750" algn="just">
                        <a:buFont typeface="Arial" pitchFamily="34" charset="0"/>
                        <a:buChar char="•"/>
                      </a:pPr>
                      <a:r>
                        <a:rPr lang="en-IN" sz="1800" b="0" i="0" u="none" strike="noStrike" kern="1200" baseline="0" dirty="0" err="1" smtClean="0">
                          <a:solidFill>
                            <a:schemeClr val="dk1"/>
                          </a:solidFill>
                          <a:latin typeface="Constantia" panose="02030602050306030303" pitchFamily="18" charset="0"/>
                          <a:ea typeface="+mn-ea"/>
                          <a:cs typeface="+mn-cs"/>
                        </a:rPr>
                        <a:t>boolean</a:t>
                      </a:r>
                      <a:r>
                        <a:rPr lang="en-IN" sz="1800" b="0" i="0" u="none" strike="noStrike" kern="1200" baseline="0" dirty="0" smtClean="0">
                          <a:solidFill>
                            <a:schemeClr val="dk1"/>
                          </a:solidFill>
                          <a:latin typeface="Constantia" panose="02030602050306030303" pitchFamily="18" charset="0"/>
                          <a:ea typeface="+mn-ea"/>
                          <a:cs typeface="+mn-cs"/>
                        </a:rPr>
                        <a:t> </a:t>
                      </a:r>
                      <a:r>
                        <a:rPr lang="en-IN" sz="1800" b="0" i="0" u="none" strike="noStrike" kern="1200" baseline="0" dirty="0" err="1" smtClean="0">
                          <a:solidFill>
                            <a:schemeClr val="dk1"/>
                          </a:solidFill>
                          <a:latin typeface="Constantia" panose="02030602050306030303" pitchFamily="18" charset="0"/>
                          <a:ea typeface="+mn-ea"/>
                          <a:cs typeface="+mn-cs"/>
                        </a:rPr>
                        <a:t>datatype</a:t>
                      </a:r>
                      <a:r>
                        <a:rPr lang="en-IN" sz="1800" b="0" i="0" u="none" strike="noStrike" kern="1200" baseline="0" dirty="0" smtClean="0">
                          <a:solidFill>
                            <a:schemeClr val="dk1"/>
                          </a:solidFill>
                          <a:latin typeface="Constantia" panose="02030602050306030303" pitchFamily="18" charset="0"/>
                          <a:ea typeface="+mn-ea"/>
                          <a:cs typeface="+mn-cs"/>
                        </a:rPr>
                        <a:t> represents one bit of information.</a:t>
                      </a:r>
                    </a:p>
                    <a:p>
                      <a:pPr marL="285750" indent="-285750" algn="just">
                        <a:buFont typeface="Arial" pitchFamily="34" charset="0"/>
                        <a:buChar char="•"/>
                      </a:pPr>
                      <a:r>
                        <a:rPr lang="en-IN" sz="1800" b="0" i="0" u="none" strike="noStrike" kern="1200" baseline="0" dirty="0" smtClean="0">
                          <a:solidFill>
                            <a:schemeClr val="dk1"/>
                          </a:solidFill>
                          <a:latin typeface="Constantia" panose="02030602050306030303" pitchFamily="18" charset="0"/>
                          <a:ea typeface="+mn-ea"/>
                          <a:cs typeface="+mn-cs"/>
                        </a:rPr>
                        <a:t>There are only two possible values: true and false.</a:t>
                      </a:r>
                    </a:p>
                    <a:p>
                      <a:pPr marL="285750" indent="-285750" algn="just">
                        <a:buFont typeface="Arial" pitchFamily="34" charset="0"/>
                        <a:buChar char="•"/>
                      </a:pPr>
                      <a:r>
                        <a:rPr lang="en-IN" sz="1800" b="0" i="0" u="none" strike="noStrike" kern="1200" baseline="0" dirty="0" smtClean="0">
                          <a:solidFill>
                            <a:schemeClr val="dk1"/>
                          </a:solidFill>
                          <a:latin typeface="Constantia" panose="02030602050306030303" pitchFamily="18" charset="0"/>
                          <a:ea typeface="+mn-ea"/>
                          <a:cs typeface="+mn-cs"/>
                        </a:rPr>
                        <a:t>This datatype is used for simple flags that track true/false conditions </a:t>
                      </a:r>
                    </a:p>
                  </a:txBody>
                  <a:tcP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40000"/>
                      </a:sysClr>
                    </a:solidFill>
                  </a:tcPr>
                </a:tc>
                <a:tc>
                  <a:txBody>
                    <a:bodyPr/>
                    <a:lstStyle>
                      <a:lvl1pPr marL="0" algn="l" defTabSz="457200" rtl="0" eaLnBrk="1" latinLnBrk="0" hangingPunct="1">
                        <a:defRPr sz="1800" kern="1200">
                          <a:solidFill>
                            <a:schemeClr val="dk1"/>
                          </a:solidFill>
                          <a:latin typeface="Constantia"/>
                        </a:defRPr>
                      </a:lvl1pPr>
                      <a:lvl2pPr marL="457200" algn="l" defTabSz="457200" rtl="0" eaLnBrk="1" latinLnBrk="0" hangingPunct="1">
                        <a:defRPr sz="1800" kern="1200">
                          <a:solidFill>
                            <a:schemeClr val="dk1"/>
                          </a:solidFill>
                          <a:latin typeface="Constantia"/>
                        </a:defRPr>
                      </a:lvl2pPr>
                      <a:lvl3pPr marL="914400" algn="l" defTabSz="457200" rtl="0" eaLnBrk="1" latinLnBrk="0" hangingPunct="1">
                        <a:defRPr sz="1800" kern="1200">
                          <a:solidFill>
                            <a:schemeClr val="dk1"/>
                          </a:solidFill>
                          <a:latin typeface="Constantia"/>
                        </a:defRPr>
                      </a:lvl3pPr>
                      <a:lvl4pPr marL="1371600" algn="l" defTabSz="457200" rtl="0" eaLnBrk="1" latinLnBrk="0" hangingPunct="1">
                        <a:defRPr sz="1800" kern="1200">
                          <a:solidFill>
                            <a:schemeClr val="dk1"/>
                          </a:solidFill>
                          <a:latin typeface="Constantia"/>
                        </a:defRPr>
                      </a:lvl4pPr>
                      <a:lvl5pPr marL="1828800" algn="l" defTabSz="457200" rtl="0" eaLnBrk="1" latinLnBrk="0" hangingPunct="1">
                        <a:defRPr sz="1800" kern="1200">
                          <a:solidFill>
                            <a:schemeClr val="dk1"/>
                          </a:solidFill>
                          <a:latin typeface="Constantia"/>
                        </a:defRPr>
                      </a:lvl5pPr>
                      <a:lvl6pPr marL="2286000" algn="l" defTabSz="457200" rtl="0" eaLnBrk="1" latinLnBrk="0" hangingPunct="1">
                        <a:defRPr sz="1800" kern="1200">
                          <a:solidFill>
                            <a:schemeClr val="dk1"/>
                          </a:solidFill>
                          <a:latin typeface="Constantia"/>
                        </a:defRPr>
                      </a:lvl6pPr>
                      <a:lvl7pPr marL="2743200" algn="l" defTabSz="457200" rtl="0" eaLnBrk="1" latinLnBrk="0" hangingPunct="1">
                        <a:defRPr sz="1800" kern="1200">
                          <a:solidFill>
                            <a:schemeClr val="dk1"/>
                          </a:solidFill>
                          <a:latin typeface="Constantia"/>
                        </a:defRPr>
                      </a:lvl7pPr>
                      <a:lvl8pPr marL="3200400" algn="l" defTabSz="457200" rtl="0" eaLnBrk="1" latinLnBrk="0" hangingPunct="1">
                        <a:defRPr sz="1800" kern="1200">
                          <a:solidFill>
                            <a:schemeClr val="dk1"/>
                          </a:solidFill>
                          <a:latin typeface="Constantia"/>
                        </a:defRPr>
                      </a:lvl8pPr>
                      <a:lvl9pPr marL="3657600" algn="l" defTabSz="457200" rtl="0" eaLnBrk="1" latinLnBrk="0" hangingPunct="1">
                        <a:defRPr sz="1800" kern="1200">
                          <a:solidFill>
                            <a:schemeClr val="dk1"/>
                          </a:solidFill>
                          <a:latin typeface="Constantia"/>
                        </a:defRPr>
                      </a:lvl9pPr>
                    </a:lstStyle>
                    <a:p>
                      <a:r>
                        <a:rPr lang="en-IN" dirty="0" err="1" smtClean="0">
                          <a:solidFill>
                            <a:schemeClr val="tx1"/>
                          </a:solidFill>
                          <a:latin typeface="Constantia" panose="02030602050306030303" pitchFamily="18" charset="0"/>
                        </a:rPr>
                        <a:t>boolean</a:t>
                      </a:r>
                      <a:r>
                        <a:rPr lang="en-IN" dirty="0" smtClean="0">
                          <a:solidFill>
                            <a:schemeClr val="tx1"/>
                          </a:solidFill>
                          <a:latin typeface="Constantia" panose="02030602050306030303" pitchFamily="18" charset="0"/>
                        </a:rPr>
                        <a:t> flag=true</a:t>
                      </a:r>
                      <a:endParaRPr lang="en-IN" dirty="0">
                        <a:solidFill>
                          <a:schemeClr val="tx1"/>
                        </a:solidFill>
                        <a:latin typeface="Constantia" panose="02030602050306030303" pitchFamily="18"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Text" lastClr="000000">
                        <a:tint val="40000"/>
                      </a:sysClr>
                    </a:solidFill>
                  </a:tcPr>
                </a:tc>
                <a:extLst>
                  <a:ext uri="{0D108BD9-81ED-4DB2-BD59-A6C34878D82A}">
                    <a16:rowId xmlns:a16="http://schemas.microsoft.com/office/drawing/2014/main" val="10003"/>
                  </a:ext>
                </a:extLst>
              </a:tr>
              <a:tr h="370840">
                <a:tc>
                  <a:txBody>
                    <a:bodyPr/>
                    <a:lstStyle/>
                    <a:p>
                      <a:r>
                        <a:rPr lang="en-IN" dirty="0" smtClean="0">
                          <a:solidFill>
                            <a:schemeClr val="tx1"/>
                          </a:solidFill>
                          <a:latin typeface="Constantia" panose="02030602050306030303" pitchFamily="18" charset="0"/>
                        </a:rPr>
                        <a:t>Char</a:t>
                      </a:r>
                      <a:endParaRPr lang="en-IN" dirty="0">
                        <a:solidFill>
                          <a:schemeClr val="tx1"/>
                        </a:solidFill>
                        <a:latin typeface="Constantia" panose="02030602050306030303" pitchFamily="18" charset="0"/>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40000"/>
                      </a:sysClr>
                    </a:solidFill>
                  </a:tcPr>
                </a:tc>
                <a:tc>
                  <a:txBody>
                    <a:bodyPr/>
                    <a:lstStyle/>
                    <a:p>
                      <a:pPr marL="285750" indent="-285750">
                        <a:buFont typeface="Arial" pitchFamily="34" charset="0"/>
                        <a:buChar char="•"/>
                      </a:pPr>
                      <a:r>
                        <a:rPr lang="en-IN" sz="1800" b="0" i="0" u="none" strike="noStrike" kern="1200" baseline="0" dirty="0" smtClean="0">
                          <a:solidFill>
                            <a:schemeClr val="dk1"/>
                          </a:solidFill>
                          <a:latin typeface="Constantia" panose="02030602050306030303" pitchFamily="18" charset="0"/>
                          <a:ea typeface="+mn-ea"/>
                          <a:cs typeface="+mn-cs"/>
                        </a:rPr>
                        <a:t>char </a:t>
                      </a:r>
                      <a:r>
                        <a:rPr lang="en-IN" sz="1800" b="0" i="0" u="none" strike="noStrike" kern="1200" baseline="0" dirty="0" err="1" smtClean="0">
                          <a:solidFill>
                            <a:schemeClr val="dk1"/>
                          </a:solidFill>
                          <a:latin typeface="Constantia" panose="02030602050306030303" pitchFamily="18" charset="0"/>
                          <a:ea typeface="+mn-ea"/>
                          <a:cs typeface="+mn-cs"/>
                        </a:rPr>
                        <a:t>datatype</a:t>
                      </a:r>
                      <a:r>
                        <a:rPr lang="en-IN" sz="1800" b="0" i="0" u="none" strike="noStrike" kern="1200" baseline="0" dirty="0" smtClean="0">
                          <a:solidFill>
                            <a:schemeClr val="dk1"/>
                          </a:solidFill>
                          <a:latin typeface="Constantia" panose="02030602050306030303" pitchFamily="18" charset="0"/>
                          <a:ea typeface="+mn-ea"/>
                          <a:cs typeface="+mn-cs"/>
                        </a:rPr>
                        <a:t> is a single 16-bit Unicode character.</a:t>
                      </a:r>
                    </a:p>
                    <a:p>
                      <a:pPr marL="285750" indent="-285750">
                        <a:buFont typeface="Arial" pitchFamily="34" charset="0"/>
                        <a:buChar char="•"/>
                      </a:pPr>
                      <a:r>
                        <a:rPr lang="en-IN" sz="1800" b="0" i="0" u="none" strike="noStrike" kern="1200" baseline="0" dirty="0" smtClean="0">
                          <a:solidFill>
                            <a:schemeClr val="dk1"/>
                          </a:solidFill>
                          <a:latin typeface="Constantia" panose="02030602050306030303" pitchFamily="18" charset="0"/>
                          <a:ea typeface="+mn-ea"/>
                          <a:cs typeface="+mn-cs"/>
                        </a:rPr>
                        <a:t>Minimum value is '\u0000' (or 0).</a:t>
                      </a:r>
                    </a:p>
                    <a:p>
                      <a:pPr marL="285750" indent="-285750">
                        <a:buFont typeface="Arial" pitchFamily="34" charset="0"/>
                        <a:buChar char="•"/>
                      </a:pPr>
                      <a:r>
                        <a:rPr lang="en-IN" sz="1800" b="0" i="0" u="none" strike="noStrike" kern="1200" baseline="0" dirty="0" smtClean="0">
                          <a:solidFill>
                            <a:schemeClr val="dk1"/>
                          </a:solidFill>
                          <a:latin typeface="Constantia" panose="02030602050306030303" pitchFamily="18" charset="0"/>
                          <a:ea typeface="+mn-ea"/>
                          <a:cs typeface="+mn-cs"/>
                        </a:rPr>
                        <a:t>Maximum value is '\</a:t>
                      </a:r>
                      <a:r>
                        <a:rPr lang="en-IN" sz="1800" b="0" i="0" u="none" strike="noStrike" kern="1200" baseline="0" dirty="0" err="1" smtClean="0">
                          <a:solidFill>
                            <a:schemeClr val="dk1"/>
                          </a:solidFill>
                          <a:latin typeface="Constantia" panose="02030602050306030303" pitchFamily="18" charset="0"/>
                          <a:ea typeface="+mn-ea"/>
                          <a:cs typeface="+mn-cs"/>
                        </a:rPr>
                        <a:t>uffff</a:t>
                      </a:r>
                      <a:r>
                        <a:rPr lang="en-IN" sz="1800" b="0" i="0" u="none" strike="noStrike" kern="1200" baseline="0" dirty="0" smtClean="0">
                          <a:solidFill>
                            <a:schemeClr val="dk1"/>
                          </a:solidFill>
                          <a:latin typeface="Constantia" panose="02030602050306030303" pitchFamily="18" charset="0"/>
                          <a:ea typeface="+mn-ea"/>
                          <a:cs typeface="+mn-cs"/>
                        </a:rPr>
                        <a:t>' (or 65,535 inclusive).</a:t>
                      </a:r>
                    </a:p>
                    <a:p>
                      <a:pPr marL="285750" indent="-285750">
                        <a:buFont typeface="Arial" pitchFamily="34" charset="0"/>
                        <a:buChar char="•"/>
                      </a:pPr>
                      <a:r>
                        <a:rPr lang="en-IN" sz="1800" b="0" i="0" u="none" strike="noStrike" kern="1200" baseline="0" dirty="0" smtClean="0">
                          <a:solidFill>
                            <a:schemeClr val="dk1"/>
                          </a:solidFill>
                          <a:latin typeface="Constantia" panose="02030602050306030303" pitchFamily="18" charset="0"/>
                          <a:ea typeface="+mn-ea"/>
                          <a:cs typeface="+mn-cs"/>
                        </a:rPr>
                        <a:t>Char </a:t>
                      </a:r>
                      <a:r>
                        <a:rPr lang="en-IN" sz="1800" b="0" i="0" u="none" strike="noStrike" kern="1200" baseline="0" dirty="0" err="1" smtClean="0">
                          <a:solidFill>
                            <a:schemeClr val="dk1"/>
                          </a:solidFill>
                          <a:latin typeface="Constantia" panose="02030602050306030303" pitchFamily="18" charset="0"/>
                          <a:ea typeface="+mn-ea"/>
                          <a:cs typeface="+mn-cs"/>
                        </a:rPr>
                        <a:t>datatype</a:t>
                      </a:r>
                      <a:r>
                        <a:rPr lang="en-IN" sz="1800" b="0" i="0" u="none" strike="noStrike" kern="1200" baseline="0" dirty="0" smtClean="0">
                          <a:solidFill>
                            <a:schemeClr val="dk1"/>
                          </a:solidFill>
                          <a:latin typeface="Constantia" panose="02030602050306030303" pitchFamily="18" charset="0"/>
                          <a:ea typeface="+mn-ea"/>
                          <a:cs typeface="+mn-cs"/>
                        </a:rPr>
                        <a:t> is used to store any character.</a:t>
                      </a: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40000"/>
                      </a:sysClr>
                    </a:solidFill>
                  </a:tcPr>
                </a:tc>
                <a:tc>
                  <a:txBody>
                    <a:bodyPr/>
                    <a:lstStyle/>
                    <a:p>
                      <a:r>
                        <a:rPr lang="en-IN" dirty="0" smtClean="0">
                          <a:solidFill>
                            <a:schemeClr val="tx1"/>
                          </a:solidFill>
                          <a:latin typeface="Constantia" panose="02030602050306030303" pitchFamily="18" charset="0"/>
                        </a:rPr>
                        <a:t>char initial=‘a’;</a:t>
                      </a:r>
                      <a:endParaRPr lang="en-IN" dirty="0">
                        <a:solidFill>
                          <a:schemeClr val="tx1"/>
                        </a:solidFill>
                        <a:latin typeface="Constantia" panose="02030602050306030303" pitchFamily="18" charset="0"/>
                      </a:endParaRP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Text" lastClr="000000">
                        <a:tint val="40000"/>
                      </a:sys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572263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omino&amp;#39;s Pizza Menu, Menu for Domino&amp;#39;s Pizza, Tanjung Duren, Jakart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03" y="876964"/>
            <a:ext cx="4041201" cy="58250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OMINO&amp;#39;S PIZZA - DURGAPUR - Menu, Prices &amp;amp; Restaurant Reviews - Tripadvis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6806" y="909632"/>
            <a:ext cx="2846543" cy="213749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8229594" y="821297"/>
            <a:ext cx="3635047" cy="3518048"/>
          </a:xfrm>
          <a:prstGeom prst="rect">
            <a:avLst/>
          </a:prstGeom>
        </p:spPr>
      </p:pic>
      <p:sp>
        <p:nvSpPr>
          <p:cNvPr id="6" name="Title 1"/>
          <p:cNvSpPr>
            <a:spLocks noGrp="1"/>
          </p:cNvSpPr>
          <p:nvPr>
            <p:ph type="title"/>
          </p:nvPr>
        </p:nvSpPr>
        <p:spPr>
          <a:xfrm>
            <a:off x="1653989" y="40341"/>
            <a:ext cx="10327339" cy="545784"/>
          </a:xfrm>
        </p:spPr>
        <p:txBody>
          <a:bodyPr>
            <a:noAutofit/>
          </a:bodyPr>
          <a:lstStyle/>
          <a:p>
            <a:pPr algn="ctr"/>
            <a:r>
              <a:rPr lang="en-IN" sz="3200" dirty="0" smtClean="0">
                <a:solidFill>
                  <a:srgbClr val="0070C0"/>
                </a:solidFill>
                <a:latin typeface="Calibri" panose="020F0502020204030204" pitchFamily="34" charset="0"/>
                <a:cs typeface="Calibri" panose="020F0502020204030204" pitchFamily="34" charset="0"/>
              </a:rPr>
              <a:t>Data Type vs. Variables</a:t>
            </a:r>
            <a:endParaRPr lang="en-IN" sz="3200" dirty="0">
              <a:solidFill>
                <a:srgbClr val="0070C0"/>
              </a:solidFill>
              <a:latin typeface="Calibri" panose="020F0502020204030204" pitchFamily="34" charset="0"/>
              <a:cs typeface="Calibri" panose="020F0502020204030204" pitchFamily="34" charset="0"/>
            </a:endParaRPr>
          </a:p>
        </p:txBody>
      </p:sp>
      <p:sp>
        <p:nvSpPr>
          <p:cNvPr id="2" name="TextBox 1"/>
          <p:cNvSpPr txBox="1"/>
          <p:nvPr/>
        </p:nvSpPr>
        <p:spPr>
          <a:xfrm>
            <a:off x="1720276" y="451964"/>
            <a:ext cx="427838" cy="369332"/>
          </a:xfrm>
          <a:prstGeom prst="rect">
            <a:avLst/>
          </a:prstGeom>
          <a:noFill/>
        </p:spPr>
        <p:txBody>
          <a:bodyPr wrap="square" rtlCol="0">
            <a:spAutoFit/>
          </a:bodyPr>
          <a:lstStyle/>
          <a:p>
            <a:r>
              <a:rPr lang="en-IN" b="1" dirty="0" smtClean="0">
                <a:solidFill>
                  <a:srgbClr val="FF0000"/>
                </a:solidFill>
              </a:rPr>
              <a:t>a</a:t>
            </a:r>
            <a:endParaRPr lang="en-IN" b="1" dirty="0">
              <a:solidFill>
                <a:srgbClr val="FF0000"/>
              </a:solidFill>
            </a:endParaRPr>
          </a:p>
        </p:txBody>
      </p:sp>
      <p:sp>
        <p:nvSpPr>
          <p:cNvPr id="8" name="TextBox 7"/>
          <p:cNvSpPr txBox="1"/>
          <p:nvPr/>
        </p:nvSpPr>
        <p:spPr>
          <a:xfrm>
            <a:off x="6061835" y="536831"/>
            <a:ext cx="407169" cy="369332"/>
          </a:xfrm>
          <a:prstGeom prst="rect">
            <a:avLst/>
          </a:prstGeom>
          <a:noFill/>
        </p:spPr>
        <p:txBody>
          <a:bodyPr wrap="square" rtlCol="0">
            <a:spAutoFit/>
          </a:bodyPr>
          <a:lstStyle/>
          <a:p>
            <a:r>
              <a:rPr lang="en-IN" b="1" dirty="0">
                <a:solidFill>
                  <a:srgbClr val="FF0000"/>
                </a:solidFill>
              </a:rPr>
              <a:t>b</a:t>
            </a:r>
          </a:p>
        </p:txBody>
      </p:sp>
      <p:sp>
        <p:nvSpPr>
          <p:cNvPr id="9" name="TextBox 8"/>
          <p:cNvSpPr txBox="1"/>
          <p:nvPr/>
        </p:nvSpPr>
        <p:spPr>
          <a:xfrm>
            <a:off x="9833198" y="451964"/>
            <a:ext cx="427838" cy="369332"/>
          </a:xfrm>
          <a:prstGeom prst="rect">
            <a:avLst/>
          </a:prstGeom>
          <a:noFill/>
        </p:spPr>
        <p:txBody>
          <a:bodyPr wrap="square" rtlCol="0">
            <a:spAutoFit/>
          </a:bodyPr>
          <a:lstStyle/>
          <a:p>
            <a:r>
              <a:rPr lang="en-IN" b="1" dirty="0">
                <a:solidFill>
                  <a:srgbClr val="FF0000"/>
                </a:solidFill>
              </a:rPr>
              <a:t>c</a:t>
            </a:r>
          </a:p>
        </p:txBody>
      </p:sp>
      <p:sp>
        <p:nvSpPr>
          <p:cNvPr id="10" name="TextBox 9"/>
          <p:cNvSpPr txBox="1"/>
          <p:nvPr/>
        </p:nvSpPr>
        <p:spPr>
          <a:xfrm>
            <a:off x="6015929" y="3130191"/>
            <a:ext cx="427838" cy="369332"/>
          </a:xfrm>
          <a:prstGeom prst="rect">
            <a:avLst/>
          </a:prstGeom>
          <a:noFill/>
        </p:spPr>
        <p:txBody>
          <a:bodyPr wrap="square" rtlCol="0">
            <a:spAutoFit/>
          </a:bodyPr>
          <a:lstStyle/>
          <a:p>
            <a:r>
              <a:rPr lang="en-IN" b="1" dirty="0">
                <a:solidFill>
                  <a:srgbClr val="FF0000"/>
                </a:solidFill>
              </a:rPr>
              <a:t>d</a:t>
            </a:r>
          </a:p>
        </p:txBody>
      </p:sp>
      <p:sp>
        <p:nvSpPr>
          <p:cNvPr id="11" name="TextBox 10"/>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13" name="TextBox 12"/>
          <p:cNvSpPr txBox="1"/>
          <p:nvPr/>
        </p:nvSpPr>
        <p:spPr>
          <a:xfrm>
            <a:off x="9093657" y="4787755"/>
            <a:ext cx="1479082" cy="369332"/>
          </a:xfrm>
          <a:prstGeom prst="rect">
            <a:avLst/>
          </a:prstGeom>
          <a:noFill/>
        </p:spPr>
        <p:txBody>
          <a:bodyPr wrap="square" rtlCol="0">
            <a:spAutoFit/>
          </a:bodyPr>
          <a:lstStyle/>
          <a:p>
            <a:r>
              <a:rPr lang="en-IN" b="1" dirty="0" smtClean="0">
                <a:solidFill>
                  <a:srgbClr val="0070C0"/>
                </a:solidFill>
              </a:rPr>
              <a:t>Data Type </a:t>
            </a:r>
            <a:r>
              <a:rPr lang="en-IN" b="1" dirty="0">
                <a:solidFill>
                  <a:srgbClr val="0070C0"/>
                </a:solidFill>
              </a:rPr>
              <a:t>-</a:t>
            </a:r>
          </a:p>
        </p:txBody>
      </p:sp>
      <p:sp>
        <p:nvSpPr>
          <p:cNvPr id="14" name="TextBox 13"/>
          <p:cNvSpPr txBox="1"/>
          <p:nvPr/>
        </p:nvSpPr>
        <p:spPr>
          <a:xfrm>
            <a:off x="9093657" y="5255011"/>
            <a:ext cx="1479082" cy="369332"/>
          </a:xfrm>
          <a:prstGeom prst="rect">
            <a:avLst/>
          </a:prstGeom>
          <a:noFill/>
        </p:spPr>
        <p:txBody>
          <a:bodyPr wrap="square" rtlCol="0">
            <a:spAutoFit/>
          </a:bodyPr>
          <a:lstStyle/>
          <a:p>
            <a:r>
              <a:rPr lang="en-IN" b="1" dirty="0" smtClean="0">
                <a:solidFill>
                  <a:srgbClr val="0070C0"/>
                </a:solidFill>
              </a:rPr>
              <a:t>Variables - </a:t>
            </a:r>
            <a:endParaRPr lang="en-IN" b="1" dirty="0">
              <a:solidFill>
                <a:srgbClr val="0070C0"/>
              </a:solidFill>
            </a:endParaRPr>
          </a:p>
        </p:txBody>
      </p:sp>
      <p:sp>
        <p:nvSpPr>
          <p:cNvPr id="3" name="Rectangle 2"/>
          <p:cNvSpPr/>
          <p:nvPr/>
        </p:nvSpPr>
        <p:spPr>
          <a:xfrm>
            <a:off x="10632148" y="4787755"/>
            <a:ext cx="987896" cy="369332"/>
          </a:xfrm>
          <a:prstGeom prst="rect">
            <a:avLst/>
          </a:prstGeom>
        </p:spPr>
        <p:txBody>
          <a:bodyPr wrap="square">
            <a:spAutoFit/>
          </a:bodyPr>
          <a:lstStyle/>
          <a:p>
            <a:r>
              <a:rPr lang="en-IN" b="1" dirty="0" err="1">
                <a:solidFill>
                  <a:srgbClr val="FF0000"/>
                </a:solidFill>
              </a:rPr>
              <a:t>a,c</a:t>
            </a:r>
            <a:r>
              <a:rPr lang="en-IN" b="1" dirty="0">
                <a:solidFill>
                  <a:srgbClr val="0070C0"/>
                </a:solidFill>
              </a:rPr>
              <a:t> </a:t>
            </a:r>
            <a:endParaRPr lang="en-IN" dirty="0"/>
          </a:p>
        </p:txBody>
      </p:sp>
      <p:sp>
        <p:nvSpPr>
          <p:cNvPr id="17" name="Rectangle 16"/>
          <p:cNvSpPr/>
          <p:nvPr/>
        </p:nvSpPr>
        <p:spPr>
          <a:xfrm>
            <a:off x="10572739" y="5290620"/>
            <a:ext cx="553357" cy="369332"/>
          </a:xfrm>
          <a:prstGeom prst="rect">
            <a:avLst/>
          </a:prstGeom>
        </p:spPr>
        <p:txBody>
          <a:bodyPr wrap="none">
            <a:spAutoFit/>
          </a:bodyPr>
          <a:lstStyle/>
          <a:p>
            <a:r>
              <a:rPr lang="en-IN" b="1" dirty="0" err="1" smtClean="0">
                <a:solidFill>
                  <a:srgbClr val="FF0000"/>
                </a:solidFill>
              </a:rPr>
              <a:t>b,d</a:t>
            </a:r>
            <a:endParaRPr lang="en-IN" dirty="0"/>
          </a:p>
        </p:txBody>
      </p:sp>
      <p:pic>
        <p:nvPicPr>
          <p:cNvPr id="1026" name="Picture 2" descr="Origin of the pizza - Four Grand Mère"/>
          <p:cNvPicPr>
            <a:picLocks noChangeAspect="1" noChangeArrowheads="1"/>
          </p:cNvPicPr>
          <p:nvPr/>
        </p:nvPicPr>
        <p:blipFill rotWithShape="1">
          <a:blip r:embed="rId5">
            <a:extLst>
              <a:ext uri="{28A0092B-C50C-407E-A947-70E740481C1C}">
                <a14:useLocalDpi xmlns:a14="http://schemas.microsoft.com/office/drawing/2010/main" val="0"/>
              </a:ext>
            </a:extLst>
          </a:blip>
          <a:srcRect l="6205" t="28543" r="11496" b="3842"/>
          <a:stretch/>
        </p:blipFill>
        <p:spPr bwMode="auto">
          <a:xfrm>
            <a:off x="4699819" y="3927478"/>
            <a:ext cx="3470464" cy="2595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3656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P spid="10" grpId="0"/>
      <p:bldP spid="13" grpId="0"/>
      <p:bldP spid="14" grpId="0"/>
      <p:bldP spid="3" grpId="0"/>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C34E114-6AF3-47B6-8B15-499B443F6C80}" type="slidenum">
              <a:rPr lang="en-US" smtClean="0"/>
              <a:pPr>
                <a:defRPr/>
              </a:pPr>
              <a:t>32</a:t>
            </a:fld>
            <a:endParaRPr lang="en-US"/>
          </a:p>
        </p:txBody>
      </p:sp>
      <p:sp>
        <p:nvSpPr>
          <p:cNvPr id="4" name="Text Box 13"/>
          <p:cNvSpPr txBox="1">
            <a:spLocks noChangeArrowheads="1"/>
          </p:cNvSpPr>
          <p:nvPr/>
        </p:nvSpPr>
        <p:spPr bwMode="auto">
          <a:xfrm>
            <a:off x="3505200" y="591139"/>
            <a:ext cx="5410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pPr algn="ctr" eaLnBrk="1" hangingPunct="1">
              <a:spcBef>
                <a:spcPct val="50000"/>
              </a:spcBef>
            </a:pPr>
            <a:r>
              <a:rPr lang="en-US" sz="4400" b="1" dirty="0">
                <a:solidFill>
                  <a:srgbClr val="800000"/>
                </a:solidFill>
                <a:latin typeface="Calibri" pitchFamily="34" charset="0"/>
              </a:rPr>
              <a:t>Variables</a:t>
            </a:r>
            <a:endParaRPr lang="en-US" sz="4400" b="1" u="sng" dirty="0">
              <a:solidFill>
                <a:srgbClr val="800000"/>
              </a:solidFill>
              <a:latin typeface="Calibri" pitchFamily="34" charset="0"/>
            </a:endParaRPr>
          </a:p>
        </p:txBody>
      </p:sp>
      <p:sp>
        <p:nvSpPr>
          <p:cNvPr id="3" name="Rectangle 2"/>
          <p:cNvSpPr/>
          <p:nvPr/>
        </p:nvSpPr>
        <p:spPr>
          <a:xfrm>
            <a:off x="1857827" y="1580769"/>
            <a:ext cx="9622971" cy="2985433"/>
          </a:xfrm>
          <a:prstGeom prst="rect">
            <a:avLst/>
          </a:prstGeom>
        </p:spPr>
        <p:txBody>
          <a:bodyPr wrap="square">
            <a:spAutoFit/>
          </a:bodyPr>
          <a:lstStyle/>
          <a:p>
            <a:pPr algn="just"/>
            <a:r>
              <a:rPr lang="en-IN" sz="2400" dirty="0">
                <a:latin typeface="Constantia" panose="02030602050306030303" pitchFamily="18" charset="0"/>
              </a:rPr>
              <a:t>Variables are nothing but reserved memory locations to store values. This means that when you create a variable you reserve some space in the memory Following are the types of variables in Java: </a:t>
            </a:r>
          </a:p>
          <a:p>
            <a:endParaRPr lang="en-IN" sz="2400" dirty="0">
              <a:latin typeface="Constantia" panose="02030602050306030303" pitchFamily="18" charset="0"/>
            </a:endParaRPr>
          </a:p>
          <a:p>
            <a:pPr marL="342900" indent="-342900">
              <a:spcAft>
                <a:spcPts val="1200"/>
              </a:spcAft>
              <a:buFont typeface="Wingdings" pitchFamily="2" charset="2"/>
              <a:buChar char="Ø"/>
            </a:pPr>
            <a:r>
              <a:rPr lang="en-IN" sz="2400" dirty="0">
                <a:latin typeface="Constantia" panose="02030602050306030303" pitchFamily="18" charset="0"/>
              </a:rPr>
              <a:t>Local Variables </a:t>
            </a:r>
          </a:p>
          <a:p>
            <a:pPr marL="342900" indent="-342900">
              <a:spcAft>
                <a:spcPts val="1200"/>
              </a:spcAft>
              <a:buFont typeface="Wingdings" pitchFamily="2" charset="2"/>
              <a:buChar char="Ø"/>
            </a:pPr>
            <a:r>
              <a:rPr lang="en-IN" sz="2400" dirty="0">
                <a:latin typeface="Constantia" panose="02030602050306030303" pitchFamily="18" charset="0"/>
              </a:rPr>
              <a:t>Class Variables (Static Variables) </a:t>
            </a:r>
          </a:p>
          <a:p>
            <a:pPr marL="342900" indent="-342900">
              <a:spcAft>
                <a:spcPts val="1200"/>
              </a:spcAft>
              <a:buFont typeface="Wingdings" pitchFamily="2" charset="2"/>
              <a:buChar char="Ø"/>
            </a:pPr>
            <a:r>
              <a:rPr lang="en-IN" sz="2400" dirty="0">
                <a:latin typeface="Constantia" panose="02030602050306030303" pitchFamily="18" charset="0"/>
              </a:rPr>
              <a:t>Instance Variables (Non-static Variables) </a:t>
            </a:r>
          </a:p>
        </p:txBody>
      </p:sp>
      <p:sp>
        <p:nvSpPr>
          <p:cNvPr id="8" name="TextBox 7"/>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Tree>
    <p:extLst>
      <p:ext uri="{BB962C8B-B14F-4D97-AF65-F5344CB8AC3E}">
        <p14:creationId xmlns:p14="http://schemas.microsoft.com/office/powerpoint/2010/main" val="32102337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C34E114-6AF3-47B6-8B15-499B443F6C80}" type="slidenum">
              <a:rPr lang="en-US" smtClean="0"/>
              <a:pPr>
                <a:defRPr/>
              </a:pPr>
              <a:t>33</a:t>
            </a:fld>
            <a:endParaRPr lang="en-US"/>
          </a:p>
        </p:txBody>
      </p:sp>
      <p:sp>
        <p:nvSpPr>
          <p:cNvPr id="4" name="Text Box 13"/>
          <p:cNvSpPr txBox="1">
            <a:spLocks noChangeArrowheads="1"/>
          </p:cNvSpPr>
          <p:nvPr/>
        </p:nvSpPr>
        <p:spPr bwMode="auto">
          <a:xfrm>
            <a:off x="3543300" y="185857"/>
            <a:ext cx="5410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pPr algn="ctr" eaLnBrk="1" hangingPunct="1">
              <a:spcBef>
                <a:spcPct val="50000"/>
              </a:spcBef>
            </a:pPr>
            <a:r>
              <a:rPr lang="en-US" sz="4400" b="1" dirty="0" smtClean="0">
                <a:solidFill>
                  <a:srgbClr val="800000"/>
                </a:solidFill>
                <a:latin typeface="Calibri" pitchFamily="34" charset="0"/>
              </a:rPr>
              <a:t>Variables Naming</a:t>
            </a:r>
            <a:endParaRPr lang="en-US" sz="4400" b="1" u="sng" dirty="0">
              <a:solidFill>
                <a:srgbClr val="800000"/>
              </a:solidFill>
              <a:latin typeface="Calibri" pitchFamily="34" charset="0"/>
            </a:endParaRPr>
          </a:p>
        </p:txBody>
      </p:sp>
      <p:sp>
        <p:nvSpPr>
          <p:cNvPr id="3" name="Rectangle 2"/>
          <p:cNvSpPr/>
          <p:nvPr/>
        </p:nvSpPr>
        <p:spPr>
          <a:xfrm>
            <a:off x="1828799" y="1277174"/>
            <a:ext cx="9681029" cy="4693593"/>
          </a:xfrm>
          <a:prstGeom prst="rect">
            <a:avLst/>
          </a:prstGeom>
        </p:spPr>
        <p:txBody>
          <a:bodyPr wrap="square">
            <a:spAutoFit/>
          </a:bodyPr>
          <a:lstStyle/>
          <a:p>
            <a:pPr algn="just">
              <a:spcAft>
                <a:spcPts val="600"/>
              </a:spcAft>
            </a:pPr>
            <a:r>
              <a:rPr lang="en-IN" sz="2200" dirty="0">
                <a:latin typeface="Constantia" panose="02030602050306030303" pitchFamily="18" charset="0"/>
              </a:rPr>
              <a:t>All Java components require names. Names used for classes, variables, and methods are called </a:t>
            </a:r>
            <a:r>
              <a:rPr lang="en-IN" sz="2200" b="1" dirty="0">
                <a:latin typeface="Constantia" panose="02030602050306030303" pitchFamily="18" charset="0"/>
              </a:rPr>
              <a:t>identifiers</a:t>
            </a:r>
            <a:r>
              <a:rPr lang="en-IN" sz="2200" dirty="0">
                <a:latin typeface="Constantia" panose="02030602050306030303" pitchFamily="18" charset="0"/>
              </a:rPr>
              <a:t>. </a:t>
            </a:r>
          </a:p>
          <a:p>
            <a:pPr algn="just">
              <a:spcAft>
                <a:spcPts val="600"/>
              </a:spcAft>
            </a:pPr>
            <a:r>
              <a:rPr lang="en-IN" sz="2200" dirty="0">
                <a:latin typeface="Constantia" panose="02030602050306030303" pitchFamily="18" charset="0"/>
              </a:rPr>
              <a:t>In Java, there are several points to remember about identifiers. They are as follows: </a:t>
            </a:r>
          </a:p>
          <a:p>
            <a:pPr marL="285750" indent="-285750" algn="just">
              <a:spcAft>
                <a:spcPts val="600"/>
              </a:spcAft>
              <a:buFont typeface="Wingdings" pitchFamily="2" charset="2"/>
              <a:buChar char="Ø"/>
            </a:pPr>
            <a:r>
              <a:rPr lang="en-IN" sz="2200" dirty="0">
                <a:latin typeface="Constantia" panose="02030602050306030303" pitchFamily="18" charset="0"/>
              </a:rPr>
              <a:t>All identifiers should begin with a letter (A to Z or a to z), currency character ($) or an underscore (_). </a:t>
            </a:r>
          </a:p>
          <a:p>
            <a:pPr marL="285750" indent="-285750" algn="just">
              <a:spcAft>
                <a:spcPts val="600"/>
              </a:spcAft>
              <a:buFont typeface="Wingdings" pitchFamily="2" charset="2"/>
              <a:buChar char="Ø"/>
            </a:pPr>
            <a:r>
              <a:rPr lang="en-IN" sz="2200" dirty="0">
                <a:latin typeface="Constantia" panose="02030602050306030303" pitchFamily="18" charset="0"/>
              </a:rPr>
              <a:t>After the first character, identifiers can have any combination of </a:t>
            </a:r>
            <a:r>
              <a:rPr lang="en-IN" sz="2200" dirty="0" smtClean="0">
                <a:latin typeface="Constantia" panose="02030602050306030303" pitchFamily="18" charset="0"/>
              </a:rPr>
              <a:t>characters and numbers. </a:t>
            </a:r>
            <a:endParaRPr lang="en-IN" sz="2200" dirty="0">
              <a:latin typeface="Constantia" panose="02030602050306030303" pitchFamily="18" charset="0"/>
            </a:endParaRPr>
          </a:p>
          <a:p>
            <a:pPr marL="285750" indent="-285750" algn="just">
              <a:spcAft>
                <a:spcPts val="600"/>
              </a:spcAft>
              <a:buFont typeface="Wingdings" pitchFamily="2" charset="2"/>
              <a:buChar char="Ø"/>
            </a:pPr>
            <a:r>
              <a:rPr lang="en-IN" sz="2200" dirty="0">
                <a:latin typeface="Constantia" panose="02030602050306030303" pitchFamily="18" charset="0"/>
              </a:rPr>
              <a:t>A key word cannot be used as an identifier. </a:t>
            </a:r>
          </a:p>
          <a:p>
            <a:pPr marL="285750" indent="-285750" algn="just">
              <a:spcAft>
                <a:spcPts val="600"/>
              </a:spcAft>
              <a:buFont typeface="Wingdings" pitchFamily="2" charset="2"/>
              <a:buChar char="Ø"/>
            </a:pPr>
            <a:r>
              <a:rPr lang="en-IN" sz="2200" dirty="0">
                <a:latin typeface="Constantia" panose="02030602050306030303" pitchFamily="18" charset="0"/>
              </a:rPr>
              <a:t>Most importantly, identifiers are case sensitive. </a:t>
            </a:r>
          </a:p>
          <a:p>
            <a:pPr marL="285750" indent="-285750" algn="just">
              <a:spcAft>
                <a:spcPts val="600"/>
              </a:spcAft>
              <a:buFont typeface="Wingdings" pitchFamily="2" charset="2"/>
              <a:buChar char="Ø"/>
            </a:pPr>
            <a:r>
              <a:rPr lang="en-IN" sz="2200" b="1" dirty="0">
                <a:solidFill>
                  <a:srgbClr val="0BC129"/>
                </a:solidFill>
                <a:latin typeface="Constantia" panose="02030602050306030303" pitchFamily="18" charset="0"/>
              </a:rPr>
              <a:t>Examples of legal identifiers: age, $salary, _value, __1_value</a:t>
            </a:r>
            <a:r>
              <a:rPr lang="en-IN" sz="2200" b="1" dirty="0">
                <a:latin typeface="Constantia" panose="02030602050306030303" pitchFamily="18" charset="0"/>
              </a:rPr>
              <a:t>. </a:t>
            </a:r>
          </a:p>
          <a:p>
            <a:pPr marL="285750" indent="-285750" algn="just">
              <a:spcAft>
                <a:spcPts val="600"/>
              </a:spcAft>
              <a:buFont typeface="Wingdings" pitchFamily="2" charset="2"/>
              <a:buChar char="Ø"/>
            </a:pPr>
            <a:r>
              <a:rPr lang="en-IN" sz="2200" b="1" dirty="0">
                <a:solidFill>
                  <a:srgbClr val="FF0000"/>
                </a:solidFill>
                <a:latin typeface="Constantia" panose="02030602050306030303" pitchFamily="18" charset="0"/>
              </a:rPr>
              <a:t>Examples of illegal identifiers: 123abc, -salary. </a:t>
            </a:r>
          </a:p>
        </p:txBody>
      </p:sp>
      <p:sp>
        <p:nvSpPr>
          <p:cNvPr id="8" name="TextBox 7"/>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Tree>
    <p:extLst>
      <p:ext uri="{BB962C8B-B14F-4D97-AF65-F5344CB8AC3E}">
        <p14:creationId xmlns:p14="http://schemas.microsoft.com/office/powerpoint/2010/main" val="32649821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070C0"/>
                </a:solidFill>
                <a:latin typeface="Calibri" panose="020F0502020204030204" pitchFamily="34" charset="0"/>
                <a:cs typeface="Calibri" panose="020F0502020204030204" pitchFamily="34" charset="0"/>
              </a:rPr>
              <a:t>Java – Operators and Literal</a:t>
            </a:r>
            <a:endParaRPr lang="en-IN" sz="320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653989" y="820271"/>
            <a:ext cx="10327340" cy="5478929"/>
          </a:xfrm>
        </p:spPr>
        <p:txBody>
          <a:bodyPr>
            <a:normAutofit/>
          </a:bodyPr>
          <a:lstStyle/>
          <a:p>
            <a:pPr marL="0" lvl="0" indent="0" algn="just" defTabSz="914400">
              <a:spcBef>
                <a:spcPts val="0"/>
              </a:spcBef>
              <a:buClrTx/>
              <a:buNone/>
            </a:pPr>
            <a:r>
              <a:rPr lang="en-IN" sz="2400" dirty="0">
                <a:solidFill>
                  <a:prstClr val="black"/>
                </a:solidFill>
                <a:latin typeface="Constantia"/>
              </a:rPr>
              <a:t>Java provides a rich set of operators to manipulate variables. We can divide all the Java operators into the following groups: </a:t>
            </a:r>
          </a:p>
          <a:p>
            <a:pPr lvl="1" algn="just" defTabSz="914400">
              <a:spcBef>
                <a:spcPts val="0"/>
              </a:spcBef>
              <a:spcAft>
                <a:spcPts val="600"/>
              </a:spcAft>
              <a:buClrTx/>
              <a:buFont typeface="Wingdings" pitchFamily="2" charset="2"/>
              <a:buChar char="Ø"/>
            </a:pPr>
            <a:r>
              <a:rPr lang="en-IN" sz="2200" dirty="0" smtClean="0">
                <a:solidFill>
                  <a:prstClr val="black"/>
                </a:solidFill>
                <a:latin typeface="Constantia"/>
              </a:rPr>
              <a:t>Arithmetic </a:t>
            </a:r>
            <a:r>
              <a:rPr lang="en-IN" sz="2200" dirty="0">
                <a:solidFill>
                  <a:prstClr val="black"/>
                </a:solidFill>
                <a:latin typeface="Constantia"/>
              </a:rPr>
              <a:t>Operators =&gt; </a:t>
            </a:r>
            <a:r>
              <a:rPr lang="en-IN" sz="2200" b="1" dirty="0">
                <a:solidFill>
                  <a:srgbClr val="0000FF"/>
                </a:solidFill>
                <a:latin typeface="Constantia"/>
              </a:rPr>
              <a:t>+,-,*,/,%</a:t>
            </a:r>
          </a:p>
          <a:p>
            <a:pPr lvl="1" algn="just" defTabSz="914400">
              <a:spcBef>
                <a:spcPts val="0"/>
              </a:spcBef>
              <a:spcAft>
                <a:spcPts val="600"/>
              </a:spcAft>
              <a:buClrTx/>
              <a:buFont typeface="Wingdings" pitchFamily="2" charset="2"/>
              <a:buChar char="Ø"/>
            </a:pPr>
            <a:r>
              <a:rPr lang="en-IN" sz="2200" dirty="0">
                <a:solidFill>
                  <a:prstClr val="black"/>
                </a:solidFill>
                <a:latin typeface="Constantia"/>
              </a:rPr>
              <a:t>Relational Operators =&gt; </a:t>
            </a:r>
            <a:r>
              <a:rPr lang="en-IN" sz="2200" b="1" dirty="0">
                <a:solidFill>
                  <a:srgbClr val="0000FF"/>
                </a:solidFill>
                <a:latin typeface="Constantia"/>
              </a:rPr>
              <a:t>&lt;,&lt;=,&gt;,&gt;=,==,!=</a:t>
            </a:r>
          </a:p>
          <a:p>
            <a:pPr lvl="1" algn="just" defTabSz="914400">
              <a:spcBef>
                <a:spcPts val="0"/>
              </a:spcBef>
              <a:spcAft>
                <a:spcPts val="600"/>
              </a:spcAft>
              <a:buClrTx/>
              <a:buFont typeface="Wingdings" pitchFamily="2" charset="2"/>
              <a:buChar char="Ø"/>
            </a:pPr>
            <a:r>
              <a:rPr lang="en-IN" sz="2200" dirty="0" smtClean="0">
                <a:solidFill>
                  <a:prstClr val="black"/>
                </a:solidFill>
                <a:latin typeface="Constantia"/>
              </a:rPr>
              <a:t>Logical </a:t>
            </a:r>
            <a:r>
              <a:rPr lang="en-IN" sz="2200" dirty="0">
                <a:solidFill>
                  <a:prstClr val="black"/>
                </a:solidFill>
                <a:latin typeface="Constantia"/>
              </a:rPr>
              <a:t>Operators =&gt; </a:t>
            </a:r>
            <a:r>
              <a:rPr lang="en-IN" sz="2200" b="1" dirty="0">
                <a:solidFill>
                  <a:srgbClr val="0000FF"/>
                </a:solidFill>
                <a:latin typeface="Constantia"/>
              </a:rPr>
              <a:t>&amp;&amp;,||,!</a:t>
            </a:r>
          </a:p>
          <a:p>
            <a:pPr lvl="1" algn="just" defTabSz="914400">
              <a:spcBef>
                <a:spcPts val="0"/>
              </a:spcBef>
              <a:spcAft>
                <a:spcPts val="600"/>
              </a:spcAft>
              <a:buClrTx/>
              <a:buFont typeface="Wingdings" pitchFamily="2" charset="2"/>
              <a:buChar char="Ø"/>
            </a:pPr>
            <a:r>
              <a:rPr lang="en-IN" sz="2200" dirty="0">
                <a:solidFill>
                  <a:prstClr val="black"/>
                </a:solidFill>
                <a:latin typeface="Constantia"/>
              </a:rPr>
              <a:t>Assignment Operators =&gt; </a:t>
            </a:r>
            <a:r>
              <a:rPr lang="en-IN" sz="2200" b="1" dirty="0">
                <a:solidFill>
                  <a:srgbClr val="0000FF"/>
                </a:solidFill>
                <a:latin typeface="Constantia"/>
              </a:rPr>
              <a:t>=,+=,-=,*=,/=,%=</a:t>
            </a:r>
          </a:p>
          <a:p>
            <a:pPr lvl="1" algn="just" defTabSz="914400">
              <a:spcBef>
                <a:spcPts val="0"/>
              </a:spcBef>
              <a:spcAft>
                <a:spcPts val="600"/>
              </a:spcAft>
              <a:buClrTx/>
              <a:buFont typeface="Wingdings" pitchFamily="2" charset="2"/>
              <a:buChar char="Ø"/>
            </a:pPr>
            <a:r>
              <a:rPr lang="en-IN" sz="2200" dirty="0">
                <a:solidFill>
                  <a:prstClr val="black"/>
                </a:solidFill>
                <a:latin typeface="Constantia"/>
              </a:rPr>
              <a:t>Miscellaneous Operators =&gt; </a:t>
            </a:r>
            <a:r>
              <a:rPr lang="en-IN" sz="2200" b="1" dirty="0" smtClean="0">
                <a:solidFill>
                  <a:srgbClr val="0000FF"/>
                </a:solidFill>
                <a:latin typeface="Constantia"/>
              </a:rPr>
              <a:t>?:</a:t>
            </a:r>
          </a:p>
          <a:p>
            <a:pPr marL="0" lvl="0" indent="0" algn="just" defTabSz="914400">
              <a:spcBef>
                <a:spcPts val="0"/>
              </a:spcBef>
              <a:buClrTx/>
              <a:buNone/>
            </a:pPr>
            <a:r>
              <a:rPr lang="en-IN" sz="2400" dirty="0">
                <a:solidFill>
                  <a:prstClr val="black"/>
                </a:solidFill>
                <a:latin typeface="Constantia"/>
              </a:rPr>
              <a:t>A literal is a source code representation of a fixed value. They are represented directly in the code without any computation. Literals can be assigned to any primitive type variable.</a:t>
            </a:r>
          </a:p>
          <a:p>
            <a:pPr marL="0" lvl="0" indent="0" algn="just" defTabSz="914400">
              <a:spcBef>
                <a:spcPts val="0"/>
              </a:spcBef>
              <a:buClrTx/>
              <a:buNone/>
            </a:pPr>
            <a:endParaRPr lang="en-IN" sz="1200" dirty="0">
              <a:solidFill>
                <a:prstClr val="black"/>
              </a:solidFill>
              <a:latin typeface="Constantia"/>
            </a:endParaRPr>
          </a:p>
          <a:p>
            <a:pPr marL="0" lvl="0" indent="0" algn="just" defTabSz="914400">
              <a:spcBef>
                <a:spcPts val="0"/>
              </a:spcBef>
              <a:buClrTx/>
              <a:buNone/>
            </a:pPr>
            <a:r>
              <a:rPr lang="en-IN" sz="2400" dirty="0">
                <a:solidFill>
                  <a:prstClr val="black"/>
                </a:solidFill>
                <a:latin typeface="Constantia"/>
              </a:rPr>
              <a:t> For example: </a:t>
            </a:r>
          </a:p>
          <a:p>
            <a:pPr marL="0" lvl="0" indent="0" algn="just" defTabSz="914400">
              <a:spcBef>
                <a:spcPts val="0"/>
              </a:spcBef>
              <a:spcAft>
                <a:spcPts val="600"/>
              </a:spcAft>
              <a:buClrTx/>
              <a:buNone/>
            </a:pPr>
            <a:endParaRPr lang="en-IN" sz="2400" b="1" dirty="0">
              <a:solidFill>
                <a:srgbClr val="0000FF"/>
              </a:solidFill>
              <a:latin typeface="Constantia"/>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34</a:t>
            </a:fld>
            <a:endParaRPr lang="en-IN"/>
          </a:p>
        </p:txBody>
      </p:sp>
      <p:sp>
        <p:nvSpPr>
          <p:cNvPr id="7" name="Rectangle 6"/>
          <p:cNvSpPr/>
          <p:nvPr/>
        </p:nvSpPr>
        <p:spPr>
          <a:xfrm>
            <a:off x="3724835" y="4982615"/>
            <a:ext cx="4572000" cy="1569660"/>
          </a:xfrm>
          <a:prstGeom prst="rect">
            <a:avLst/>
          </a:prstGeom>
          <a:ln>
            <a:solidFill>
              <a:sysClr val="windowText" lastClr="000000"/>
            </a:solidFill>
          </a:ln>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2400" i="0" u="none" strike="noStrike" kern="0" cap="none" spc="0" normalizeH="0" baseline="0" noProof="0" dirty="0" smtClean="0">
                <a:ln>
                  <a:noFill/>
                </a:ln>
                <a:solidFill>
                  <a:srgbClr val="0000FF"/>
                </a:solidFill>
                <a:effectLst/>
                <a:uLnTx/>
                <a:uFillTx/>
                <a:latin typeface="Calibri" panose="020F0502020204030204" pitchFamily="34" charset="0"/>
                <a:cs typeface="Calibri" panose="020F0502020204030204" pitchFamily="34" charset="0"/>
              </a:rPr>
              <a:t>byte b = 68; </a:t>
            </a:r>
          </a:p>
          <a:p>
            <a:pPr marL="0" marR="0" lvl="0" indent="0" defTabSz="914400" eaLnBrk="1" fontAlgn="auto" latinLnBrk="0" hangingPunct="1">
              <a:lnSpc>
                <a:spcPct val="100000"/>
              </a:lnSpc>
              <a:spcBef>
                <a:spcPts val="0"/>
              </a:spcBef>
              <a:spcAft>
                <a:spcPts val="0"/>
              </a:spcAft>
              <a:buClrTx/>
              <a:buSzTx/>
              <a:buFontTx/>
              <a:buNone/>
              <a:tabLst/>
              <a:defRPr/>
            </a:pPr>
            <a:r>
              <a:rPr kumimoji="0" lang="en-IN" sz="2400" i="0" u="none" strike="noStrike" kern="0" cap="none" spc="0" normalizeH="0" baseline="0" noProof="0" dirty="0" smtClean="0">
                <a:ln>
                  <a:noFill/>
                </a:ln>
                <a:solidFill>
                  <a:srgbClr val="0000FF"/>
                </a:solidFill>
                <a:effectLst/>
                <a:uLnTx/>
                <a:uFillTx/>
                <a:latin typeface="Calibri" panose="020F0502020204030204" pitchFamily="34" charset="0"/>
                <a:cs typeface="Calibri" panose="020F0502020204030204" pitchFamily="34" charset="0"/>
              </a:rPr>
              <a:t>char c = 'A‘;</a:t>
            </a:r>
          </a:p>
          <a:p>
            <a:pPr marL="0" marR="0" lvl="0" indent="0" defTabSz="914400" eaLnBrk="1" fontAlgn="auto" latinLnBrk="0" hangingPunct="1">
              <a:lnSpc>
                <a:spcPct val="100000"/>
              </a:lnSpc>
              <a:spcBef>
                <a:spcPts val="0"/>
              </a:spcBef>
              <a:spcAft>
                <a:spcPts val="0"/>
              </a:spcAft>
              <a:buClrTx/>
              <a:buSzTx/>
              <a:buFontTx/>
              <a:buNone/>
              <a:tabLst/>
              <a:defRPr/>
            </a:pPr>
            <a:r>
              <a:rPr lang="en-IN" sz="2400" kern="0" dirty="0" err="1">
                <a:solidFill>
                  <a:srgbClr val="0000FF"/>
                </a:solidFill>
                <a:latin typeface="Calibri" panose="020F0502020204030204" pitchFamily="34" charset="0"/>
                <a:cs typeface="Calibri" panose="020F0502020204030204" pitchFamily="34" charset="0"/>
              </a:rPr>
              <a:t>i</a:t>
            </a:r>
            <a:r>
              <a:rPr lang="en-IN" sz="2400" kern="0" dirty="0" err="1" smtClean="0">
                <a:solidFill>
                  <a:srgbClr val="0000FF"/>
                </a:solidFill>
                <a:latin typeface="Calibri" panose="020F0502020204030204" pitchFamily="34" charset="0"/>
                <a:cs typeface="Calibri" panose="020F0502020204030204" pitchFamily="34" charset="0"/>
              </a:rPr>
              <a:t>nt</a:t>
            </a:r>
            <a:r>
              <a:rPr lang="en-IN" sz="2400" kern="0" dirty="0" smtClean="0">
                <a:solidFill>
                  <a:srgbClr val="0000FF"/>
                </a:solidFill>
                <a:latin typeface="Calibri" panose="020F0502020204030204" pitchFamily="34" charset="0"/>
                <a:cs typeface="Calibri" panose="020F0502020204030204" pitchFamily="34" charset="0"/>
              </a:rPr>
              <a:t> </a:t>
            </a:r>
            <a:r>
              <a:rPr lang="en-IN" sz="2400" kern="0" dirty="0" err="1" smtClean="0">
                <a:solidFill>
                  <a:srgbClr val="0000FF"/>
                </a:solidFill>
                <a:latin typeface="Calibri" panose="020F0502020204030204" pitchFamily="34" charset="0"/>
                <a:cs typeface="Calibri" panose="020F0502020204030204" pitchFamily="34" charset="0"/>
              </a:rPr>
              <a:t>i</a:t>
            </a:r>
            <a:r>
              <a:rPr lang="en-IN" sz="2400" kern="0" dirty="0" smtClean="0">
                <a:solidFill>
                  <a:srgbClr val="0000FF"/>
                </a:solidFill>
                <a:latin typeface="Calibri" panose="020F0502020204030204" pitchFamily="34" charset="0"/>
                <a:cs typeface="Calibri" panose="020F0502020204030204" pitchFamily="34" charset="0"/>
              </a:rPr>
              <a:t> = 80</a:t>
            </a:r>
            <a:r>
              <a:rPr kumimoji="0" lang="en-IN" sz="2400" i="0" u="none" strike="noStrike" kern="0" cap="none" spc="0" normalizeH="0" baseline="0" noProof="0" dirty="0" smtClean="0">
                <a:ln>
                  <a:noFill/>
                </a:ln>
                <a:solidFill>
                  <a:srgbClr val="0000FF"/>
                </a:solidFill>
                <a:effectLst/>
                <a:uLnTx/>
                <a:uFillTx/>
                <a:latin typeface="Calibri" panose="020F0502020204030204" pitchFamily="34" charset="0"/>
                <a:cs typeface="Calibri" panose="020F0502020204030204" pitchFamily="34" charset="0"/>
              </a:rPr>
              <a:t> ;</a:t>
            </a:r>
          </a:p>
          <a:p>
            <a:pPr marL="0" marR="0" lvl="0" indent="0" defTabSz="914400" eaLnBrk="1" fontAlgn="auto" latinLnBrk="0" hangingPunct="1">
              <a:lnSpc>
                <a:spcPct val="100000"/>
              </a:lnSpc>
              <a:spcBef>
                <a:spcPts val="0"/>
              </a:spcBef>
              <a:spcAft>
                <a:spcPts val="0"/>
              </a:spcAft>
              <a:buClrTx/>
              <a:buSzTx/>
              <a:buFontTx/>
              <a:buNone/>
              <a:tabLst/>
              <a:defRPr/>
            </a:pPr>
            <a:r>
              <a:rPr lang="en-IN" sz="2400" kern="0" smtClean="0">
                <a:solidFill>
                  <a:srgbClr val="0000FF"/>
                </a:solidFill>
                <a:latin typeface="Calibri" panose="020F0502020204030204" pitchFamily="34" charset="0"/>
                <a:cs typeface="Calibri" panose="020F0502020204030204" pitchFamily="34" charset="0"/>
              </a:rPr>
              <a:t>float pi=3.14;</a:t>
            </a:r>
            <a:endParaRPr kumimoji="0" lang="en-IN" sz="2400" i="0" u="none" strike="noStrike" kern="0" cap="none" spc="0" normalizeH="0" baseline="0" noProof="0" dirty="0" smtClean="0">
              <a:ln>
                <a:noFill/>
              </a:ln>
              <a:solidFill>
                <a:srgbClr val="0000FF"/>
              </a:solidFill>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221745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070C0"/>
                </a:solidFill>
                <a:latin typeface="Calibri" panose="020F0502020204030204" pitchFamily="34" charset="0"/>
                <a:cs typeface="Calibri" panose="020F0502020204030204" pitchFamily="34" charset="0"/>
              </a:rPr>
              <a:t>Java Statements</a:t>
            </a:r>
            <a:endParaRPr lang="en-IN" sz="320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653989" y="820271"/>
            <a:ext cx="10327340" cy="5478929"/>
          </a:xfrm>
        </p:spPr>
        <p:txBody>
          <a:bodyPr>
            <a:noAutofit/>
          </a:bodyPr>
          <a:lstStyle/>
          <a:p>
            <a:pPr marL="0" indent="0" defTabSz="914400" eaLnBrk="0" fontAlgn="base" hangingPunct="0">
              <a:spcBef>
                <a:spcPct val="0"/>
              </a:spcBef>
              <a:spcAft>
                <a:spcPct val="0"/>
              </a:spcAft>
              <a:buClrTx/>
              <a:buNone/>
            </a:pPr>
            <a:r>
              <a:rPr lang="en-US" altLang="en-US" sz="2400" dirty="0" smtClean="0">
                <a:solidFill>
                  <a:srgbClr val="282828"/>
                </a:solidFill>
                <a:latin typeface="Constantia" panose="02030602050306030303" pitchFamily="18" charset="0"/>
                <a:cs typeface="Calibri" panose="020F0502020204030204" pitchFamily="34" charset="0"/>
              </a:rPr>
              <a:t>A </a:t>
            </a:r>
            <a:r>
              <a:rPr lang="en-US" altLang="en-US" sz="2400" i="1" dirty="0" smtClean="0">
                <a:solidFill>
                  <a:srgbClr val="282828"/>
                </a:solidFill>
                <a:latin typeface="Constantia" panose="02030602050306030303" pitchFamily="18" charset="0"/>
                <a:cs typeface="Calibri" panose="020F0502020204030204" pitchFamily="34" charset="0"/>
              </a:rPr>
              <a:t>statement</a:t>
            </a:r>
            <a:r>
              <a:rPr lang="en-US" altLang="en-US" sz="2400" i="1" dirty="0">
                <a:solidFill>
                  <a:srgbClr val="282828"/>
                </a:solidFill>
                <a:latin typeface="Constantia" panose="02030602050306030303" pitchFamily="18" charset="0"/>
                <a:cs typeface="Calibri" panose="020F0502020204030204" pitchFamily="34" charset="0"/>
              </a:rPr>
              <a:t> </a:t>
            </a:r>
            <a:r>
              <a:rPr lang="en-US" altLang="en-US" sz="2400" dirty="0">
                <a:solidFill>
                  <a:srgbClr val="282828"/>
                </a:solidFill>
                <a:latin typeface="Constantia" panose="02030602050306030303" pitchFamily="18" charset="0"/>
                <a:cs typeface="Calibri" panose="020F0502020204030204" pitchFamily="34" charset="0"/>
              </a:rPr>
              <a:t>in Java forms a complete command to be executed and can include one or more expressions. In simpler terms, a Java statement is just an instruction that explains what should happen.</a:t>
            </a:r>
            <a:endParaRPr lang="en-US" altLang="en-US" sz="2400" dirty="0">
              <a:solidFill>
                <a:schemeClr val="tx1"/>
              </a:solidFill>
              <a:latin typeface="Constantia" panose="02030602050306030303" pitchFamily="18" charset="0"/>
              <a:cs typeface="Calibri" panose="020F0502020204030204" pitchFamily="34" charset="0"/>
            </a:endParaRPr>
          </a:p>
          <a:p>
            <a:pPr marL="0" lvl="0" indent="0" defTabSz="914400" eaLnBrk="0" fontAlgn="base" hangingPunct="0">
              <a:spcBef>
                <a:spcPct val="0"/>
              </a:spcBef>
              <a:spcAft>
                <a:spcPct val="0"/>
              </a:spcAft>
              <a:buClrTx/>
              <a:buNone/>
            </a:pPr>
            <a:endParaRPr lang="en-US" altLang="en-US" sz="2400" dirty="0">
              <a:solidFill>
                <a:schemeClr val="tx1"/>
              </a:solidFill>
              <a:latin typeface="Constantia" panose="02030602050306030303" pitchFamily="18" charset="0"/>
              <a:cs typeface="Calibri" panose="020F0502020204030204" pitchFamily="34" charset="0"/>
            </a:endParaRPr>
          </a:p>
          <a:p>
            <a:pPr marL="0" lvl="0" indent="0" algn="just">
              <a:spcBef>
                <a:spcPts val="0"/>
              </a:spcBef>
              <a:buClr>
                <a:srgbClr val="0070C0"/>
              </a:buClr>
              <a:buSzPct val="115000"/>
              <a:buNone/>
            </a:pPr>
            <a:r>
              <a:rPr lang="en-US" sz="2400" dirty="0" smtClean="0">
                <a:solidFill>
                  <a:schemeClr val="tx1"/>
                </a:solidFill>
                <a:latin typeface="Constantia" panose="02030602050306030303" pitchFamily="18" charset="0"/>
                <a:cs typeface="Calibri" panose="020F0502020204030204" pitchFamily="34" charset="0"/>
              </a:rPr>
              <a:t>Java</a:t>
            </a:r>
            <a:r>
              <a:rPr lang="en-US" sz="2400" dirty="0">
                <a:solidFill>
                  <a:schemeClr val="tx1"/>
                </a:solidFill>
                <a:latin typeface="Constantia" panose="02030602050306030303" pitchFamily="18" charset="0"/>
                <a:cs typeface="Calibri" panose="020F0502020204030204" pitchFamily="34" charset="0"/>
              </a:rPr>
              <a:t> </a:t>
            </a:r>
            <a:r>
              <a:rPr lang="en-US" sz="2400" i="1" dirty="0">
                <a:solidFill>
                  <a:schemeClr val="tx1"/>
                </a:solidFill>
                <a:latin typeface="Constantia" panose="02030602050306030303" pitchFamily="18" charset="0"/>
                <a:cs typeface="Calibri" panose="020F0502020204030204" pitchFamily="34" charset="0"/>
              </a:rPr>
              <a:t>statements</a:t>
            </a:r>
            <a:r>
              <a:rPr lang="en-US" sz="2400" dirty="0">
                <a:solidFill>
                  <a:schemeClr val="tx1"/>
                </a:solidFill>
                <a:latin typeface="Constantia" panose="02030602050306030303" pitchFamily="18" charset="0"/>
                <a:cs typeface="Calibri" panose="020F0502020204030204" pitchFamily="34" charset="0"/>
              </a:rPr>
              <a:t> appear inside methods and classes; they describe all activities of a Java program. </a:t>
            </a:r>
            <a:r>
              <a:rPr lang="en-US" sz="2400" dirty="0" smtClean="0">
                <a:solidFill>
                  <a:schemeClr val="tx1"/>
                </a:solidFill>
                <a:latin typeface="Constantia" panose="02030602050306030303" pitchFamily="18" charset="0"/>
                <a:cs typeface="Calibri" panose="020F0502020204030204" pitchFamily="34" charset="0"/>
              </a:rPr>
              <a:t>Type of statements are: </a:t>
            </a:r>
          </a:p>
          <a:p>
            <a:pPr marL="0" lvl="0" indent="0" algn="just">
              <a:spcBef>
                <a:spcPts val="0"/>
              </a:spcBef>
              <a:buClr>
                <a:srgbClr val="0070C0"/>
              </a:buClr>
              <a:buSzPct val="115000"/>
              <a:buNone/>
            </a:pPr>
            <a:endParaRPr lang="en-IN" sz="1400" dirty="0" smtClean="0">
              <a:solidFill>
                <a:schemeClr val="tx1"/>
              </a:solidFill>
              <a:latin typeface="Constantia" panose="02030602050306030303" pitchFamily="18" charset="0"/>
              <a:cs typeface="Calibri" panose="020F0502020204030204" pitchFamily="34" charset="0"/>
            </a:endParaRPr>
          </a:p>
          <a:p>
            <a:pPr lvl="0">
              <a:spcBef>
                <a:spcPts val="0"/>
              </a:spcBef>
              <a:buClr>
                <a:srgbClr val="0070C0"/>
              </a:buClr>
              <a:buSzPct val="115000"/>
              <a:buFont typeface="Wingdings" panose="05000000000000000000" pitchFamily="2" charset="2"/>
              <a:buChar char="Ø"/>
            </a:pPr>
            <a:r>
              <a:rPr lang="en-US" sz="2400" dirty="0">
                <a:solidFill>
                  <a:schemeClr val="tx1"/>
                </a:solidFill>
                <a:latin typeface="Constantia" panose="02030602050306030303" pitchFamily="18" charset="0"/>
                <a:cs typeface="Calibri" panose="020F0502020204030204" pitchFamily="34" charset="0"/>
              </a:rPr>
              <a:t>Variable declarations and assignments </a:t>
            </a:r>
            <a:endParaRPr lang="en-US" sz="2400" dirty="0" smtClean="0">
              <a:solidFill>
                <a:schemeClr val="tx1"/>
              </a:solidFill>
              <a:latin typeface="Constantia" panose="02030602050306030303" pitchFamily="18" charset="0"/>
              <a:cs typeface="Calibri" panose="020F0502020204030204" pitchFamily="34" charset="0"/>
            </a:endParaRPr>
          </a:p>
          <a:p>
            <a:pPr lvl="0">
              <a:spcBef>
                <a:spcPts val="0"/>
              </a:spcBef>
              <a:buClr>
                <a:srgbClr val="0070C0"/>
              </a:buClr>
              <a:buSzPct val="115000"/>
              <a:buFont typeface="Wingdings" panose="05000000000000000000" pitchFamily="2" charset="2"/>
              <a:buChar char="Ø"/>
            </a:pPr>
            <a:r>
              <a:rPr lang="en-IN" sz="2400" dirty="0" smtClean="0">
                <a:solidFill>
                  <a:schemeClr val="tx1"/>
                </a:solidFill>
                <a:latin typeface="Constantia" panose="02030602050306030303" pitchFamily="18" charset="0"/>
                <a:cs typeface="Calibri" panose="020F0502020204030204" pitchFamily="34" charset="0"/>
              </a:rPr>
              <a:t>Decision </a:t>
            </a:r>
            <a:r>
              <a:rPr lang="en-IN" sz="2400" dirty="0">
                <a:solidFill>
                  <a:schemeClr val="tx1"/>
                </a:solidFill>
                <a:latin typeface="Constantia" panose="02030602050306030303" pitchFamily="18" charset="0"/>
                <a:cs typeface="Calibri" panose="020F0502020204030204" pitchFamily="34" charset="0"/>
              </a:rPr>
              <a:t>making and branching</a:t>
            </a:r>
          </a:p>
          <a:p>
            <a:pPr lvl="1">
              <a:spcBef>
                <a:spcPts val="0"/>
              </a:spcBef>
              <a:buClr>
                <a:srgbClr val="0070C0"/>
              </a:buClr>
              <a:buSzPct val="115000"/>
              <a:buFont typeface="Wingdings" panose="05000000000000000000" pitchFamily="2" charset="2"/>
              <a:buChar char="Ø"/>
            </a:pPr>
            <a:r>
              <a:rPr lang="en-IN" sz="2400" dirty="0" smtClean="0">
                <a:solidFill>
                  <a:schemeClr val="tx1"/>
                </a:solidFill>
                <a:latin typeface="Constantia" panose="02030602050306030303" pitchFamily="18" charset="0"/>
                <a:cs typeface="Calibri" panose="020F0502020204030204" pitchFamily="34" charset="0"/>
              </a:rPr>
              <a:t>If .. else</a:t>
            </a:r>
            <a:endParaRPr lang="en-IN" sz="2400" dirty="0">
              <a:solidFill>
                <a:schemeClr val="tx1"/>
              </a:solidFill>
              <a:latin typeface="Constantia" panose="02030602050306030303" pitchFamily="18" charset="0"/>
              <a:cs typeface="Calibri" panose="020F0502020204030204" pitchFamily="34" charset="0"/>
              <a:sym typeface="Wingdings" panose="05000000000000000000" pitchFamily="2" charset="2"/>
            </a:endParaRPr>
          </a:p>
          <a:p>
            <a:pPr lvl="1">
              <a:spcBef>
                <a:spcPts val="0"/>
              </a:spcBef>
              <a:buClr>
                <a:srgbClr val="0070C0"/>
              </a:buClr>
              <a:buSzPct val="115000"/>
              <a:buFont typeface="Wingdings" panose="05000000000000000000" pitchFamily="2" charset="2"/>
              <a:buChar char="Ø"/>
            </a:pPr>
            <a:r>
              <a:rPr lang="en-IN" sz="2400" dirty="0" smtClean="0">
                <a:solidFill>
                  <a:schemeClr val="tx1"/>
                </a:solidFill>
                <a:latin typeface="Constantia" panose="02030602050306030303" pitchFamily="18" charset="0"/>
                <a:cs typeface="Calibri" panose="020F0502020204030204" pitchFamily="34" charset="0"/>
                <a:sym typeface="Wingdings" panose="05000000000000000000" pitchFamily="2" charset="2"/>
              </a:rPr>
              <a:t>Switch</a:t>
            </a:r>
          </a:p>
          <a:p>
            <a:pPr>
              <a:spcBef>
                <a:spcPts val="0"/>
              </a:spcBef>
              <a:buClr>
                <a:srgbClr val="0070C0"/>
              </a:buClr>
              <a:buSzPct val="115000"/>
              <a:buFont typeface="Wingdings" panose="05000000000000000000" pitchFamily="2" charset="2"/>
              <a:buChar char="Ø"/>
            </a:pPr>
            <a:r>
              <a:rPr lang="en-IN" sz="2400" dirty="0">
                <a:solidFill>
                  <a:schemeClr val="tx1"/>
                </a:solidFill>
                <a:latin typeface="Constantia" panose="02030602050306030303" pitchFamily="18" charset="0"/>
                <a:cs typeface="Calibri" panose="020F0502020204030204" pitchFamily="34" charset="0"/>
              </a:rPr>
              <a:t>Decision making and </a:t>
            </a:r>
            <a:r>
              <a:rPr lang="en-IN" sz="2400" dirty="0" smtClean="0">
                <a:solidFill>
                  <a:schemeClr val="tx1"/>
                </a:solidFill>
                <a:latin typeface="Constantia" panose="02030602050306030303" pitchFamily="18" charset="0"/>
                <a:cs typeface="Calibri" panose="020F0502020204030204" pitchFamily="34" charset="0"/>
              </a:rPr>
              <a:t>looping</a:t>
            </a:r>
          </a:p>
          <a:p>
            <a:pPr lvl="1">
              <a:spcBef>
                <a:spcPts val="0"/>
              </a:spcBef>
              <a:buClr>
                <a:srgbClr val="0070C0"/>
              </a:buClr>
              <a:buSzPct val="115000"/>
              <a:buFont typeface="Wingdings" panose="05000000000000000000" pitchFamily="2" charset="2"/>
              <a:buChar char="Ø"/>
            </a:pPr>
            <a:r>
              <a:rPr lang="en-IN" sz="2200" dirty="0" smtClean="0">
                <a:solidFill>
                  <a:schemeClr val="tx1"/>
                </a:solidFill>
                <a:latin typeface="Constantia" panose="02030602050306030303" pitchFamily="18" charset="0"/>
                <a:cs typeface="Calibri" panose="020F0502020204030204" pitchFamily="34" charset="0"/>
              </a:rPr>
              <a:t>For</a:t>
            </a:r>
          </a:p>
          <a:p>
            <a:pPr lvl="1">
              <a:spcBef>
                <a:spcPts val="0"/>
              </a:spcBef>
              <a:buClr>
                <a:srgbClr val="0070C0"/>
              </a:buClr>
              <a:buSzPct val="115000"/>
              <a:buFont typeface="Wingdings" panose="05000000000000000000" pitchFamily="2" charset="2"/>
              <a:buChar char="Ø"/>
            </a:pPr>
            <a:r>
              <a:rPr lang="en-IN" sz="2200" dirty="0" smtClean="0">
                <a:solidFill>
                  <a:schemeClr val="tx1"/>
                </a:solidFill>
                <a:latin typeface="Constantia" panose="02030602050306030303" pitchFamily="18" charset="0"/>
                <a:cs typeface="Calibri" panose="020F0502020204030204" pitchFamily="34" charset="0"/>
              </a:rPr>
              <a:t>While</a:t>
            </a:r>
          </a:p>
          <a:p>
            <a:pPr lvl="1">
              <a:spcBef>
                <a:spcPts val="0"/>
              </a:spcBef>
              <a:buClr>
                <a:srgbClr val="0070C0"/>
              </a:buClr>
              <a:buSzPct val="115000"/>
              <a:buFont typeface="Wingdings" panose="05000000000000000000" pitchFamily="2" charset="2"/>
              <a:buChar char="Ø"/>
            </a:pPr>
            <a:r>
              <a:rPr lang="en-IN" sz="2200" dirty="0" err="1" smtClean="0">
                <a:solidFill>
                  <a:schemeClr val="tx1"/>
                </a:solidFill>
                <a:latin typeface="Constantia" panose="02030602050306030303" pitchFamily="18" charset="0"/>
                <a:cs typeface="Calibri" panose="020F0502020204030204" pitchFamily="34" charset="0"/>
              </a:rPr>
              <a:t>Do..while</a:t>
            </a:r>
            <a:endParaRPr lang="en-IN" sz="2200" dirty="0" smtClean="0">
              <a:solidFill>
                <a:schemeClr val="tx1"/>
              </a:solidFill>
              <a:latin typeface="Constantia" panose="02030602050306030303" pitchFamily="18" charset="0"/>
              <a:cs typeface="Calibri" panose="020F0502020204030204" pitchFamily="34" charset="0"/>
            </a:endParaRPr>
          </a:p>
          <a:p>
            <a:pPr lvl="1">
              <a:spcBef>
                <a:spcPts val="0"/>
              </a:spcBef>
              <a:buClr>
                <a:srgbClr val="0070C0"/>
              </a:buClr>
              <a:buSzPct val="115000"/>
              <a:buFont typeface="Wingdings" panose="05000000000000000000" pitchFamily="2" charset="2"/>
              <a:buChar char="Ø"/>
            </a:pPr>
            <a:r>
              <a:rPr lang="en-IN" sz="2200" dirty="0" smtClean="0">
                <a:solidFill>
                  <a:schemeClr val="tx1"/>
                </a:solidFill>
                <a:latin typeface="Constantia" panose="02030602050306030303" pitchFamily="18" charset="0"/>
                <a:cs typeface="Calibri" panose="020F0502020204030204" pitchFamily="34" charset="0"/>
              </a:rPr>
              <a:t>For(array)</a:t>
            </a:r>
            <a:endParaRPr lang="en-IN" sz="2200" dirty="0">
              <a:solidFill>
                <a:schemeClr val="tx1"/>
              </a:solidFill>
              <a:latin typeface="Constantia" panose="02030602050306030303" pitchFamily="18" charset="0"/>
              <a:cs typeface="Calibri" panose="020F0502020204030204" pitchFamily="34" charset="0"/>
            </a:endParaRPr>
          </a:p>
          <a:p>
            <a:pPr>
              <a:spcBef>
                <a:spcPts val="0"/>
              </a:spcBef>
              <a:buClr>
                <a:srgbClr val="0070C0"/>
              </a:buClr>
              <a:buSzPct val="115000"/>
              <a:buFont typeface="Wingdings" panose="05000000000000000000" pitchFamily="2" charset="2"/>
              <a:buChar char="Ø"/>
            </a:pPr>
            <a:endParaRPr lang="en-IN" sz="2400" dirty="0">
              <a:solidFill>
                <a:schemeClr val="tx1"/>
              </a:solidFill>
              <a:latin typeface="Constantia" panose="02030602050306030303" pitchFamily="18" charset="0"/>
              <a:cs typeface="Calibri" panose="020F0502020204030204" pitchFamily="34" charset="0"/>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35</a:t>
            </a:fld>
            <a:endParaRPr lang="en-IN"/>
          </a:p>
        </p:txBody>
      </p:sp>
    </p:spTree>
    <p:extLst>
      <p:ext uri="{BB962C8B-B14F-4D97-AF65-F5344CB8AC3E}">
        <p14:creationId xmlns:p14="http://schemas.microsoft.com/office/powerpoint/2010/main" val="16174485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070C0"/>
                </a:solidFill>
                <a:latin typeface="Calibri" panose="020F0502020204030204" pitchFamily="34" charset="0"/>
                <a:cs typeface="Calibri" panose="020F0502020204030204" pitchFamily="34" charset="0"/>
              </a:rPr>
              <a:t>Decision Making and Branching</a:t>
            </a:r>
            <a:endParaRPr lang="en-IN" sz="3200" dirty="0">
              <a:solidFill>
                <a:srgbClr val="0070C0"/>
              </a:solidFill>
              <a:latin typeface="Calibri" panose="020F0502020204030204" pitchFamily="34" charset="0"/>
              <a:cs typeface="Calibri" panose="020F0502020204030204" pitchFamily="34" charset="0"/>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36</a:t>
            </a:fld>
            <a:endParaRPr lang="en-IN"/>
          </a:p>
        </p:txBody>
      </p:sp>
      <p:sp>
        <p:nvSpPr>
          <p:cNvPr id="9" name="Rectangle 8"/>
          <p:cNvSpPr/>
          <p:nvPr/>
        </p:nvSpPr>
        <p:spPr>
          <a:xfrm>
            <a:off x="1817373" y="1336142"/>
            <a:ext cx="4711700" cy="3785652"/>
          </a:xfrm>
          <a:prstGeom prst="rect">
            <a:avLst/>
          </a:prstGeom>
        </p:spPr>
        <p:txBody>
          <a:bodyPr wrap="square">
            <a:spAutoFit/>
          </a:bodyPr>
          <a:lstStyle/>
          <a:p>
            <a:pPr algn="just"/>
            <a:r>
              <a:rPr lang="en-IN" sz="2400" dirty="0">
                <a:latin typeface="Constantia" panose="02030602050306030303" pitchFamily="18" charset="0"/>
                <a:cs typeface="Calibri" panose="020F0502020204030204" pitchFamily="34" charset="0"/>
              </a:rPr>
              <a:t>Decision making structures have one or more conditions to be evaluated or tested by the program, along with a statement or statements that are to be executed if the condition is determined to be true, and optionally, other statements to be executed if the condition is determined to be false. </a:t>
            </a:r>
          </a:p>
        </p:txBody>
      </p:sp>
      <p:grpSp>
        <p:nvGrpSpPr>
          <p:cNvPr id="10" name="Group 9"/>
          <p:cNvGrpSpPr/>
          <p:nvPr/>
        </p:nvGrpSpPr>
        <p:grpSpPr>
          <a:xfrm>
            <a:off x="7617727" y="1640942"/>
            <a:ext cx="3653969" cy="4038600"/>
            <a:chOff x="5257801" y="1524000"/>
            <a:chExt cx="3653969" cy="4038600"/>
          </a:xfrm>
        </p:grpSpPr>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1" y="1524000"/>
              <a:ext cx="32004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1428" t="54627" r="42971" b="33873"/>
            <a:stretch/>
          </p:blipFill>
          <p:spPr bwMode="auto">
            <a:xfrm>
              <a:off x="7772399" y="3737428"/>
              <a:ext cx="1139371" cy="464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Isosceles Triangle 12"/>
            <p:cNvSpPr/>
            <p:nvPr/>
          </p:nvSpPr>
          <p:spPr bwMode="auto">
            <a:xfrm flipV="1">
              <a:off x="8320315" y="3577771"/>
              <a:ext cx="152400" cy="228600"/>
            </a:xfrm>
            <a:prstGeom prst="triangl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smtClean="0">
                <a:ln>
                  <a:noFill/>
                </a:ln>
                <a:solidFill>
                  <a:schemeClr val="tx1"/>
                </a:solidFill>
                <a:effectLst/>
                <a:latin typeface="Comic Sans MS" pitchFamily="66" charset="0"/>
              </a:endParaRPr>
            </a:p>
          </p:txBody>
        </p:sp>
        <p:sp>
          <p:nvSpPr>
            <p:cNvPr id="14" name="Isosceles Triangle 13"/>
            <p:cNvSpPr/>
            <p:nvPr/>
          </p:nvSpPr>
          <p:spPr bwMode="auto">
            <a:xfrm rot="5400000" flipV="1">
              <a:off x="6515100" y="4469125"/>
              <a:ext cx="152400" cy="228600"/>
            </a:xfrm>
            <a:prstGeom prst="triangl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IN" sz="1800" b="0" i="0" u="none" strike="noStrike" cap="none" normalizeH="0" baseline="0" smtClean="0">
                <a:ln>
                  <a:noFill/>
                </a:ln>
                <a:solidFill>
                  <a:schemeClr val="tx1"/>
                </a:solidFill>
                <a:effectLst/>
                <a:latin typeface="Comic Sans MS" pitchFamily="66" charset="0"/>
              </a:endParaRPr>
            </a:p>
          </p:txBody>
        </p:sp>
      </p:grpSp>
    </p:spTree>
    <p:extLst>
      <p:ext uri="{BB962C8B-B14F-4D97-AF65-F5344CB8AC3E}">
        <p14:creationId xmlns:p14="http://schemas.microsoft.com/office/powerpoint/2010/main" val="39312852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070C0"/>
                </a:solidFill>
                <a:latin typeface="Calibri" panose="020F0502020204030204" pitchFamily="34" charset="0"/>
                <a:cs typeface="Calibri" panose="020F0502020204030204" pitchFamily="34" charset="0"/>
              </a:rPr>
              <a:t>If Statement</a:t>
            </a:r>
            <a:endParaRPr lang="en-IN" sz="3200" dirty="0">
              <a:solidFill>
                <a:srgbClr val="0070C0"/>
              </a:solidFill>
              <a:latin typeface="Calibri" panose="020F0502020204030204" pitchFamily="34" charset="0"/>
              <a:cs typeface="Calibri" panose="020F0502020204030204" pitchFamily="34" charset="0"/>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37</a:t>
            </a:fld>
            <a:endParaRPr lang="en-IN"/>
          </a:p>
        </p:txBody>
      </p:sp>
      <p:sp>
        <p:nvSpPr>
          <p:cNvPr id="10" name="Rectangle 9"/>
          <p:cNvSpPr/>
          <p:nvPr/>
        </p:nvSpPr>
        <p:spPr>
          <a:xfrm>
            <a:off x="2012042" y="1315915"/>
            <a:ext cx="8229600" cy="1938992"/>
          </a:xfrm>
          <a:prstGeom prst="rect">
            <a:avLst/>
          </a:prstGeom>
        </p:spPr>
        <p:txBody>
          <a:bodyPr wrap="square">
            <a:spAutoFit/>
          </a:bodyPr>
          <a:lstStyle/>
          <a:p>
            <a:pPr algn="just"/>
            <a:r>
              <a:rPr lang="en-IN" sz="2400" b="1" dirty="0" smtClean="0">
                <a:latin typeface="Constantia" panose="02030602050306030303" pitchFamily="18" charset="0"/>
              </a:rPr>
              <a:t>if </a:t>
            </a:r>
            <a:r>
              <a:rPr lang="en-IN" sz="2400" b="1" dirty="0">
                <a:latin typeface="Constantia" panose="02030602050306030303" pitchFamily="18" charset="0"/>
              </a:rPr>
              <a:t>statement </a:t>
            </a:r>
            <a:r>
              <a:rPr lang="en-IN" sz="2400" b="1" dirty="0" smtClean="0">
                <a:latin typeface="Constantia" panose="02030602050306030303" pitchFamily="18" charset="0"/>
              </a:rPr>
              <a:t>-</a:t>
            </a:r>
            <a:r>
              <a:rPr lang="en-IN" sz="2400" dirty="0">
                <a:latin typeface="Constantia" panose="02030602050306030303" pitchFamily="18" charset="0"/>
              </a:rPr>
              <a:t>	An </a:t>
            </a:r>
            <a:r>
              <a:rPr lang="en-IN" sz="2400" b="1" dirty="0">
                <a:latin typeface="Constantia" panose="02030602050306030303" pitchFamily="18" charset="0"/>
              </a:rPr>
              <a:t>if statement </a:t>
            </a:r>
            <a:r>
              <a:rPr lang="en-IN" sz="2400" dirty="0">
                <a:latin typeface="Constantia" panose="02030602050306030303" pitchFamily="18" charset="0"/>
              </a:rPr>
              <a:t>consists of </a:t>
            </a:r>
            <a:r>
              <a:rPr lang="en-IN" sz="2400" dirty="0" smtClean="0">
                <a:latin typeface="Constantia" panose="02030602050306030303" pitchFamily="18" charset="0"/>
              </a:rPr>
              <a:t>a </a:t>
            </a:r>
            <a:r>
              <a:rPr lang="en-IN" sz="2400" dirty="0" err="1" smtClean="0">
                <a:latin typeface="Constantia" panose="02030602050306030303" pitchFamily="18" charset="0"/>
              </a:rPr>
              <a:t>boolean</a:t>
            </a:r>
            <a:r>
              <a:rPr lang="en-IN" sz="2400" dirty="0" smtClean="0">
                <a:latin typeface="Constantia" panose="02030602050306030303" pitchFamily="18" charset="0"/>
              </a:rPr>
              <a:t> </a:t>
            </a:r>
            <a:r>
              <a:rPr lang="en-IN" sz="2400" dirty="0">
                <a:latin typeface="Constantia" panose="02030602050306030303" pitchFamily="18" charset="0"/>
              </a:rPr>
              <a:t>expression followed by one or more statements</a:t>
            </a:r>
            <a:r>
              <a:rPr lang="en-IN" sz="2400" dirty="0" smtClean="0">
                <a:latin typeface="Constantia" panose="02030602050306030303" pitchFamily="18" charset="0"/>
              </a:rPr>
              <a:t>. </a:t>
            </a:r>
            <a:r>
              <a:rPr lang="en-IN" sz="2400" dirty="0">
                <a:latin typeface="Constantia" panose="02030602050306030303" pitchFamily="18" charset="0"/>
              </a:rPr>
              <a:t>An </a:t>
            </a:r>
            <a:r>
              <a:rPr lang="en-IN" sz="2400" b="1" dirty="0">
                <a:latin typeface="Constantia" panose="02030602050306030303" pitchFamily="18" charset="0"/>
              </a:rPr>
              <a:t>if statement </a:t>
            </a:r>
            <a:r>
              <a:rPr lang="en-IN" sz="2400" dirty="0">
                <a:latin typeface="Constantia" panose="02030602050306030303" pitchFamily="18" charset="0"/>
              </a:rPr>
              <a:t>can be followed by an optional </a:t>
            </a:r>
            <a:r>
              <a:rPr lang="en-IN" sz="2400" b="1" dirty="0">
                <a:latin typeface="Constantia" panose="02030602050306030303" pitchFamily="18" charset="0"/>
              </a:rPr>
              <a:t>else statement</a:t>
            </a:r>
            <a:r>
              <a:rPr lang="en-IN" sz="2400" dirty="0">
                <a:latin typeface="Constantia" panose="02030602050306030303" pitchFamily="18" charset="0"/>
              </a:rPr>
              <a:t>, which executes when the </a:t>
            </a:r>
            <a:r>
              <a:rPr lang="en-IN" sz="2400" dirty="0" err="1">
                <a:latin typeface="Constantia" panose="02030602050306030303" pitchFamily="18" charset="0"/>
              </a:rPr>
              <a:t>boolean</a:t>
            </a:r>
            <a:r>
              <a:rPr lang="en-IN" sz="2400" dirty="0">
                <a:latin typeface="Constantia" panose="02030602050306030303" pitchFamily="18" charset="0"/>
              </a:rPr>
              <a:t> expression is false. 	</a:t>
            </a:r>
          </a:p>
          <a:p>
            <a:pPr algn="just"/>
            <a:r>
              <a:rPr lang="en-IN" sz="2400" dirty="0" smtClean="0">
                <a:latin typeface="Constantia" panose="02030602050306030303" pitchFamily="18" charset="0"/>
              </a:rPr>
              <a:t> </a:t>
            </a:r>
            <a:r>
              <a:rPr lang="en-IN" sz="2400" dirty="0">
                <a:latin typeface="Constantia" panose="02030602050306030303" pitchFamily="18" charset="0"/>
              </a:rPr>
              <a:t>	</a:t>
            </a:r>
          </a:p>
        </p:txBody>
      </p:sp>
      <p:sp>
        <p:nvSpPr>
          <p:cNvPr id="11" name="Rectangle 10"/>
          <p:cNvSpPr>
            <a:spLocks noChangeArrowheads="1"/>
          </p:cNvSpPr>
          <p:nvPr/>
        </p:nvSpPr>
        <p:spPr bwMode="auto">
          <a:xfrm>
            <a:off x="3064328" y="3503391"/>
            <a:ext cx="3581400" cy="230832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lvl="1"/>
            <a:r>
              <a:rPr lang="en-US" dirty="0">
                <a:latin typeface="Constantia" panose="02030602050306030303" pitchFamily="18" charset="0"/>
              </a:rPr>
              <a:t>if (&lt;condition&gt;) </a:t>
            </a:r>
          </a:p>
          <a:p>
            <a:pPr lvl="1"/>
            <a:r>
              <a:rPr lang="en-US" dirty="0">
                <a:latin typeface="Constantia" panose="02030602050306030303" pitchFamily="18" charset="0"/>
              </a:rPr>
              <a:t>    {</a:t>
            </a:r>
          </a:p>
          <a:p>
            <a:pPr lvl="2"/>
            <a:r>
              <a:rPr lang="en-US" dirty="0" smtClean="0">
                <a:solidFill>
                  <a:srgbClr val="0000FF"/>
                </a:solidFill>
                <a:latin typeface="Constantia" panose="02030602050306030303" pitchFamily="18" charset="0"/>
              </a:rPr>
              <a:t>code</a:t>
            </a:r>
            <a:r>
              <a:rPr lang="en-US" dirty="0">
                <a:latin typeface="Constantia" panose="02030602050306030303" pitchFamily="18" charset="0"/>
              </a:rPr>
              <a:t> //</a:t>
            </a:r>
            <a:r>
              <a:rPr lang="en-US" dirty="0">
                <a:solidFill>
                  <a:srgbClr val="0000FF"/>
                </a:solidFill>
                <a:latin typeface="Constantia" panose="02030602050306030303" pitchFamily="18" charset="0"/>
              </a:rPr>
              <a:t>True part </a:t>
            </a:r>
          </a:p>
          <a:p>
            <a:pPr lvl="2"/>
            <a:r>
              <a:rPr lang="en-US" dirty="0">
                <a:latin typeface="Constantia" panose="02030602050306030303" pitchFamily="18" charset="0"/>
              </a:rPr>
              <a:t>     }</a:t>
            </a:r>
          </a:p>
          <a:p>
            <a:pPr lvl="1"/>
            <a:r>
              <a:rPr lang="en-US" dirty="0" smtClean="0">
                <a:latin typeface="Constantia" panose="02030602050306030303" pitchFamily="18" charset="0"/>
              </a:rPr>
              <a:t>[else </a:t>
            </a:r>
            <a:endParaRPr lang="en-US" dirty="0">
              <a:latin typeface="Constantia" panose="02030602050306030303" pitchFamily="18" charset="0"/>
            </a:endParaRPr>
          </a:p>
          <a:p>
            <a:pPr lvl="1"/>
            <a:r>
              <a:rPr lang="en-US" dirty="0">
                <a:latin typeface="Constantia" panose="02030602050306030303" pitchFamily="18" charset="0"/>
              </a:rPr>
              <a:t>    {</a:t>
            </a:r>
          </a:p>
          <a:p>
            <a:pPr lvl="2"/>
            <a:r>
              <a:rPr lang="en-US" dirty="0" smtClean="0">
                <a:solidFill>
                  <a:srgbClr val="0000FF"/>
                </a:solidFill>
                <a:latin typeface="Constantia" panose="02030602050306030303" pitchFamily="18" charset="0"/>
              </a:rPr>
              <a:t>code</a:t>
            </a:r>
            <a:r>
              <a:rPr lang="en-US" dirty="0">
                <a:latin typeface="Constantia" panose="02030602050306030303" pitchFamily="18" charset="0"/>
              </a:rPr>
              <a:t> //</a:t>
            </a:r>
            <a:r>
              <a:rPr lang="en-US" dirty="0">
                <a:solidFill>
                  <a:srgbClr val="0000FF"/>
                </a:solidFill>
                <a:latin typeface="Constantia" panose="02030602050306030303" pitchFamily="18" charset="0"/>
              </a:rPr>
              <a:t>False part </a:t>
            </a:r>
            <a:endParaRPr lang="en-US" dirty="0">
              <a:latin typeface="Constantia" panose="02030602050306030303" pitchFamily="18" charset="0"/>
            </a:endParaRPr>
          </a:p>
          <a:p>
            <a:pPr lvl="2"/>
            <a:r>
              <a:rPr lang="en-US" dirty="0">
                <a:latin typeface="Constantia" panose="02030602050306030303" pitchFamily="18" charset="0"/>
              </a:rPr>
              <a:t>     </a:t>
            </a:r>
            <a:r>
              <a:rPr lang="en-US" dirty="0" smtClean="0">
                <a:latin typeface="Constantia" panose="02030602050306030303" pitchFamily="18" charset="0"/>
              </a:rPr>
              <a:t>}]</a:t>
            </a:r>
            <a:endParaRPr lang="en-US" dirty="0">
              <a:latin typeface="Constantia" panose="02030602050306030303" pitchFamily="18" charset="0"/>
            </a:endParaRPr>
          </a:p>
        </p:txBody>
      </p:sp>
      <p:sp>
        <p:nvSpPr>
          <p:cNvPr id="12" name="Rectangle 11"/>
          <p:cNvSpPr>
            <a:spLocks noChangeArrowheads="1"/>
          </p:cNvSpPr>
          <p:nvPr/>
        </p:nvSpPr>
        <p:spPr bwMode="auto">
          <a:xfrm>
            <a:off x="7010399" y="3501578"/>
            <a:ext cx="3581400" cy="2314575"/>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lvl="1"/>
            <a:r>
              <a:rPr lang="en-US" dirty="0">
                <a:latin typeface="Constantia" panose="02030602050306030303" pitchFamily="18" charset="0"/>
              </a:rPr>
              <a:t>if </a:t>
            </a:r>
            <a:r>
              <a:rPr lang="en-US" dirty="0" smtClean="0">
                <a:solidFill>
                  <a:srgbClr val="0000FF"/>
                </a:solidFill>
                <a:latin typeface="Constantia" panose="02030602050306030303" pitchFamily="18" charset="0"/>
              </a:rPr>
              <a:t>(num1 </a:t>
            </a:r>
            <a:r>
              <a:rPr lang="en-US" dirty="0">
                <a:solidFill>
                  <a:srgbClr val="0000FF"/>
                </a:solidFill>
                <a:latin typeface="Constantia" panose="02030602050306030303" pitchFamily="18" charset="0"/>
              </a:rPr>
              <a:t>&gt; </a:t>
            </a:r>
            <a:r>
              <a:rPr lang="en-US" dirty="0" smtClean="0">
                <a:solidFill>
                  <a:srgbClr val="0000FF"/>
                </a:solidFill>
                <a:latin typeface="Constantia" panose="02030602050306030303" pitchFamily="18" charset="0"/>
              </a:rPr>
              <a:t>num2</a:t>
            </a:r>
            <a:r>
              <a:rPr lang="en-US" dirty="0">
                <a:latin typeface="Constantia" panose="02030602050306030303" pitchFamily="18" charset="0"/>
              </a:rPr>
              <a:t>) </a:t>
            </a:r>
          </a:p>
          <a:p>
            <a:pPr lvl="1"/>
            <a:r>
              <a:rPr lang="en-US" dirty="0">
                <a:latin typeface="Constantia" panose="02030602050306030303" pitchFamily="18" charset="0"/>
              </a:rPr>
              <a:t>    {</a:t>
            </a:r>
          </a:p>
          <a:p>
            <a:pPr lvl="2"/>
            <a:r>
              <a:rPr lang="en-US" dirty="0">
                <a:latin typeface="Constantia" panose="02030602050306030303" pitchFamily="18" charset="0"/>
              </a:rPr>
              <a:t>        </a:t>
            </a:r>
            <a:r>
              <a:rPr lang="en-US" dirty="0" smtClean="0">
                <a:solidFill>
                  <a:srgbClr val="0000FF"/>
                </a:solidFill>
                <a:latin typeface="Constantia" panose="02030602050306030303" pitchFamily="18" charset="0"/>
              </a:rPr>
              <a:t>max </a:t>
            </a:r>
            <a:r>
              <a:rPr lang="en-US" dirty="0">
                <a:solidFill>
                  <a:srgbClr val="0000FF"/>
                </a:solidFill>
                <a:latin typeface="Constantia" panose="02030602050306030303" pitchFamily="18" charset="0"/>
              </a:rPr>
              <a:t>= </a:t>
            </a:r>
            <a:r>
              <a:rPr lang="en-US" dirty="0" smtClean="0">
                <a:solidFill>
                  <a:srgbClr val="0000FF"/>
                </a:solidFill>
                <a:latin typeface="Constantia" panose="02030602050306030303" pitchFamily="18" charset="0"/>
              </a:rPr>
              <a:t>num1</a:t>
            </a:r>
            <a:r>
              <a:rPr lang="en-US" dirty="0">
                <a:solidFill>
                  <a:srgbClr val="0000FF"/>
                </a:solidFill>
                <a:latin typeface="Constantia" panose="02030602050306030303" pitchFamily="18" charset="0"/>
              </a:rPr>
              <a:t>;</a:t>
            </a:r>
          </a:p>
          <a:p>
            <a:pPr lvl="2"/>
            <a:r>
              <a:rPr lang="en-US" dirty="0">
                <a:latin typeface="Constantia" panose="02030602050306030303" pitchFamily="18" charset="0"/>
              </a:rPr>
              <a:t>     }</a:t>
            </a:r>
          </a:p>
          <a:p>
            <a:pPr lvl="1"/>
            <a:r>
              <a:rPr lang="en-US" dirty="0">
                <a:latin typeface="Constantia" panose="02030602050306030303" pitchFamily="18" charset="0"/>
              </a:rPr>
              <a:t>else </a:t>
            </a:r>
          </a:p>
          <a:p>
            <a:pPr lvl="1"/>
            <a:r>
              <a:rPr lang="en-US" dirty="0">
                <a:latin typeface="Constantia" panose="02030602050306030303" pitchFamily="18" charset="0"/>
              </a:rPr>
              <a:t>    {</a:t>
            </a:r>
          </a:p>
          <a:p>
            <a:pPr lvl="1"/>
            <a:r>
              <a:rPr lang="en-US" dirty="0">
                <a:latin typeface="Constantia" panose="02030602050306030303" pitchFamily="18" charset="0"/>
              </a:rPr>
              <a:t>        </a:t>
            </a:r>
            <a:r>
              <a:rPr lang="en-US" dirty="0" smtClean="0">
                <a:solidFill>
                  <a:srgbClr val="0000FF"/>
                </a:solidFill>
                <a:latin typeface="Constantia" panose="02030602050306030303" pitchFamily="18" charset="0"/>
              </a:rPr>
              <a:t>max </a:t>
            </a:r>
            <a:r>
              <a:rPr lang="en-US" dirty="0">
                <a:solidFill>
                  <a:srgbClr val="0000FF"/>
                </a:solidFill>
                <a:latin typeface="Constantia" panose="02030602050306030303" pitchFamily="18" charset="0"/>
              </a:rPr>
              <a:t>= </a:t>
            </a:r>
            <a:r>
              <a:rPr lang="en-US" dirty="0" smtClean="0">
                <a:solidFill>
                  <a:srgbClr val="0000FF"/>
                </a:solidFill>
                <a:latin typeface="Constantia" panose="02030602050306030303" pitchFamily="18" charset="0"/>
              </a:rPr>
              <a:t>num2</a:t>
            </a:r>
            <a:r>
              <a:rPr lang="en-US" dirty="0">
                <a:solidFill>
                  <a:srgbClr val="0000FF"/>
                </a:solidFill>
                <a:latin typeface="Constantia" panose="02030602050306030303" pitchFamily="18" charset="0"/>
              </a:rPr>
              <a:t>;</a:t>
            </a:r>
          </a:p>
          <a:p>
            <a:pPr lvl="2"/>
            <a:r>
              <a:rPr lang="en-US" dirty="0">
                <a:latin typeface="Constantia" panose="02030602050306030303" pitchFamily="18" charset="0"/>
              </a:rPr>
              <a:t>     }</a:t>
            </a:r>
          </a:p>
        </p:txBody>
      </p:sp>
      <p:sp>
        <p:nvSpPr>
          <p:cNvPr id="13" name="Text Box 10"/>
          <p:cNvSpPr txBox="1">
            <a:spLocks noChangeArrowheads="1"/>
          </p:cNvSpPr>
          <p:nvPr/>
        </p:nvSpPr>
        <p:spPr bwMode="auto">
          <a:xfrm>
            <a:off x="4143828" y="3136678"/>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pPr>
              <a:spcBef>
                <a:spcPct val="50000"/>
              </a:spcBef>
            </a:pPr>
            <a:r>
              <a:rPr lang="en-US" b="1" dirty="0">
                <a:latin typeface="Constantia" panose="02030602050306030303" pitchFamily="18" charset="0"/>
              </a:rPr>
              <a:t>Syntax</a:t>
            </a:r>
          </a:p>
        </p:txBody>
      </p:sp>
      <p:sp>
        <p:nvSpPr>
          <p:cNvPr id="14" name="Text Box 11"/>
          <p:cNvSpPr txBox="1">
            <a:spLocks noChangeArrowheads="1"/>
          </p:cNvSpPr>
          <p:nvPr/>
        </p:nvSpPr>
        <p:spPr bwMode="auto">
          <a:xfrm>
            <a:off x="7962899" y="3039487"/>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pPr>
              <a:spcBef>
                <a:spcPct val="50000"/>
              </a:spcBef>
            </a:pPr>
            <a:r>
              <a:rPr lang="en-US" b="1" dirty="0">
                <a:latin typeface="Constantia" panose="02030602050306030303" pitchFamily="18" charset="0"/>
              </a:rPr>
              <a:t>E.g.</a:t>
            </a:r>
          </a:p>
        </p:txBody>
      </p:sp>
    </p:spTree>
    <p:extLst>
      <p:ext uri="{BB962C8B-B14F-4D97-AF65-F5344CB8AC3E}">
        <p14:creationId xmlns:p14="http://schemas.microsoft.com/office/powerpoint/2010/main" val="1875192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iterate type="lt">
                                    <p:tmPct val="5000"/>
                                  </p:iterate>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ppt_w</p:attrName>
                                        </p:attrNameLst>
                                      </p:cBhvr>
                                      <p:tavLst>
                                        <p:tav tm="0">
                                          <p:val>
                                            <p:fltVal val="0"/>
                                          </p:val>
                                        </p:tav>
                                        <p:tav tm="100000">
                                          <p:val>
                                            <p:strVal val="#ppt_w"/>
                                          </p:val>
                                        </p:tav>
                                      </p:tavLst>
                                    </p:anim>
                                    <p:anim calcmode="lin" valueType="num">
                                      <p:cBhvr>
                                        <p:cTn id="13" dur="1000" fill="hold"/>
                                        <p:tgtEl>
                                          <p:spTgt spid="11"/>
                                        </p:tgtEl>
                                        <p:attrNameLst>
                                          <p:attrName>ppt_h</p:attrName>
                                        </p:attrNameLst>
                                      </p:cBhvr>
                                      <p:tavLst>
                                        <p:tav tm="0">
                                          <p:val>
                                            <p:fltVal val="0"/>
                                          </p:val>
                                        </p:tav>
                                        <p:tav tm="100000">
                                          <p:val>
                                            <p:strVal val="#ppt_h"/>
                                          </p:val>
                                        </p:tav>
                                      </p:tavLst>
                                    </p:anim>
                                    <p:anim calcmode="lin" valueType="num">
                                      <p:cBhvr>
                                        <p:cTn id="14" dur="1000" fill="hold"/>
                                        <p:tgtEl>
                                          <p:spTgt spid="11"/>
                                        </p:tgtEl>
                                        <p:attrNameLst>
                                          <p:attrName>style.rotation</p:attrName>
                                        </p:attrNameLst>
                                      </p:cBhvr>
                                      <p:tavLst>
                                        <p:tav tm="0">
                                          <p:val>
                                            <p:fltVal val="90"/>
                                          </p:val>
                                        </p:tav>
                                        <p:tav tm="100000">
                                          <p:val>
                                            <p:fltVal val="0"/>
                                          </p:val>
                                        </p:tav>
                                      </p:tavLst>
                                    </p:anim>
                                    <p:animEffect transition="in" filter="fade">
                                      <p:cBhvr>
                                        <p:cTn id="15" dur="10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linds(horizontal)">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iterate type="lt">
                                    <p:tmPct val="5000"/>
                                  </p:iterate>
                                  <p:childTnLst>
                                    <p:set>
                                      <p:cBhvr>
                                        <p:cTn id="24" dur="1" fill="hold">
                                          <p:stCondLst>
                                            <p:cond delay="0"/>
                                          </p:stCondLst>
                                        </p:cTn>
                                        <p:tgtEl>
                                          <p:spTgt spid="12"/>
                                        </p:tgtEl>
                                        <p:attrNameLst>
                                          <p:attrName>style.visibility</p:attrName>
                                        </p:attrNameLst>
                                      </p:cBhvr>
                                      <p:to>
                                        <p:strVal val="visible"/>
                                      </p:to>
                                    </p:set>
                                    <p:anim calcmode="lin" valueType="num">
                                      <p:cBhvr>
                                        <p:cTn id="25" dur="1000" fill="hold"/>
                                        <p:tgtEl>
                                          <p:spTgt spid="12"/>
                                        </p:tgtEl>
                                        <p:attrNameLst>
                                          <p:attrName>ppt_w</p:attrName>
                                        </p:attrNameLst>
                                      </p:cBhvr>
                                      <p:tavLst>
                                        <p:tav tm="0">
                                          <p:val>
                                            <p:fltVal val="0"/>
                                          </p:val>
                                        </p:tav>
                                        <p:tav tm="100000">
                                          <p:val>
                                            <p:strVal val="#ppt_w"/>
                                          </p:val>
                                        </p:tav>
                                      </p:tavLst>
                                    </p:anim>
                                    <p:anim calcmode="lin" valueType="num">
                                      <p:cBhvr>
                                        <p:cTn id="26" dur="1000" fill="hold"/>
                                        <p:tgtEl>
                                          <p:spTgt spid="12"/>
                                        </p:tgtEl>
                                        <p:attrNameLst>
                                          <p:attrName>ppt_h</p:attrName>
                                        </p:attrNameLst>
                                      </p:cBhvr>
                                      <p:tavLst>
                                        <p:tav tm="0">
                                          <p:val>
                                            <p:fltVal val="0"/>
                                          </p:val>
                                        </p:tav>
                                        <p:tav tm="100000">
                                          <p:val>
                                            <p:strVal val="#ppt_h"/>
                                          </p:val>
                                        </p:tav>
                                      </p:tavLst>
                                    </p:anim>
                                    <p:anim calcmode="lin" valueType="num">
                                      <p:cBhvr>
                                        <p:cTn id="27" dur="1000" fill="hold"/>
                                        <p:tgtEl>
                                          <p:spTgt spid="12"/>
                                        </p:tgtEl>
                                        <p:attrNameLst>
                                          <p:attrName>style.rotation</p:attrName>
                                        </p:attrNameLst>
                                      </p:cBhvr>
                                      <p:tavLst>
                                        <p:tav tm="0">
                                          <p:val>
                                            <p:fltVal val="90"/>
                                          </p:val>
                                        </p:tav>
                                        <p:tav tm="100000">
                                          <p:val>
                                            <p:fltVal val="0"/>
                                          </p:val>
                                        </p:tav>
                                      </p:tavLst>
                                    </p:anim>
                                    <p:animEffect transition="in" filter="fade">
                                      <p:cBhvr>
                                        <p:cTn id="28"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C71AA4A-4F11-4836-8B15-84DF72A7E880}" type="slidenum">
              <a:rPr lang="en-IN" smtClean="0"/>
              <a:t>38</a:t>
            </a:fld>
            <a:endParaRPr lang="en-IN"/>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r="11831" b="39381"/>
          <a:stretch/>
        </p:blipFill>
        <p:spPr>
          <a:xfrm>
            <a:off x="1477962" y="787782"/>
            <a:ext cx="9918609" cy="5569135"/>
          </a:xfrm>
          <a:prstGeom prst="rect">
            <a:avLst/>
          </a:prstGeom>
        </p:spPr>
      </p:pic>
      <p:sp>
        <p:nvSpPr>
          <p:cNvPr id="6" name="Title 1"/>
          <p:cNvSpPr>
            <a:spLocks noGrp="1"/>
          </p:cNvSpPr>
          <p:nvPr>
            <p:ph type="title"/>
          </p:nvPr>
        </p:nvSpPr>
        <p:spPr>
          <a:xfrm>
            <a:off x="1653989" y="40341"/>
            <a:ext cx="10327339" cy="545784"/>
          </a:xfrm>
        </p:spPr>
        <p:txBody>
          <a:bodyPr>
            <a:noAutofit/>
          </a:bodyPr>
          <a:lstStyle/>
          <a:p>
            <a:pPr algn="ctr"/>
            <a:r>
              <a:rPr lang="en-IN" sz="3200" dirty="0" smtClean="0">
                <a:solidFill>
                  <a:srgbClr val="0070C0"/>
                </a:solidFill>
                <a:latin typeface="Calibri" panose="020F0502020204030204" pitchFamily="34" charset="0"/>
                <a:cs typeface="Calibri" panose="020F0502020204030204" pitchFamily="34" charset="0"/>
              </a:rPr>
              <a:t>Class Board Images</a:t>
            </a:r>
            <a:endParaRPr lang="en-IN" sz="3200" dirty="0">
              <a:solidFill>
                <a:srgbClr val="0070C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158724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070C0"/>
                </a:solidFill>
                <a:latin typeface="Calibri" panose="020F0502020204030204" pitchFamily="34" charset="0"/>
                <a:cs typeface="Calibri" panose="020F0502020204030204" pitchFamily="34" charset="0"/>
              </a:rPr>
              <a:t>Switch Statement</a:t>
            </a:r>
            <a:endParaRPr lang="en-IN" sz="3200" dirty="0">
              <a:solidFill>
                <a:srgbClr val="0070C0"/>
              </a:solidFill>
              <a:latin typeface="Calibri" panose="020F0502020204030204" pitchFamily="34" charset="0"/>
              <a:cs typeface="Calibri" panose="020F0502020204030204" pitchFamily="34" charset="0"/>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39</a:t>
            </a:fld>
            <a:endParaRPr lang="en-IN"/>
          </a:p>
        </p:txBody>
      </p:sp>
      <p:sp>
        <p:nvSpPr>
          <p:cNvPr id="6" name="Rectangle 5"/>
          <p:cNvSpPr/>
          <p:nvPr/>
        </p:nvSpPr>
        <p:spPr>
          <a:xfrm>
            <a:off x="1653989" y="1579488"/>
            <a:ext cx="4943929" cy="2308324"/>
          </a:xfrm>
          <a:prstGeom prst="rect">
            <a:avLst/>
          </a:prstGeom>
        </p:spPr>
        <p:txBody>
          <a:bodyPr wrap="square">
            <a:spAutoFit/>
          </a:bodyPr>
          <a:lstStyle/>
          <a:p>
            <a:pPr algn="just"/>
            <a:r>
              <a:rPr lang="en-IN" sz="2400" dirty="0">
                <a:solidFill>
                  <a:prstClr val="black"/>
                </a:solidFill>
                <a:latin typeface="Constantia"/>
              </a:rPr>
              <a:t>A </a:t>
            </a:r>
            <a:r>
              <a:rPr lang="en-IN" sz="2400" b="1" dirty="0">
                <a:solidFill>
                  <a:srgbClr val="0000FF"/>
                </a:solidFill>
                <a:latin typeface="Constantia"/>
              </a:rPr>
              <a:t>switch</a:t>
            </a:r>
            <a:r>
              <a:rPr lang="en-IN" sz="2400" b="1" dirty="0">
                <a:solidFill>
                  <a:prstClr val="black"/>
                </a:solidFill>
                <a:latin typeface="Constantia"/>
              </a:rPr>
              <a:t> </a:t>
            </a:r>
            <a:r>
              <a:rPr lang="en-IN" sz="2400" dirty="0">
                <a:solidFill>
                  <a:prstClr val="black"/>
                </a:solidFill>
                <a:latin typeface="Constantia"/>
              </a:rPr>
              <a:t>statement allows a variable to be tested for equality against a list of values. </a:t>
            </a:r>
            <a:endParaRPr lang="en-IN" sz="2400" dirty="0" smtClean="0">
              <a:solidFill>
                <a:prstClr val="black"/>
              </a:solidFill>
              <a:latin typeface="Constantia"/>
            </a:endParaRPr>
          </a:p>
          <a:p>
            <a:pPr algn="just"/>
            <a:r>
              <a:rPr lang="en-IN" sz="2400" dirty="0" smtClean="0">
                <a:solidFill>
                  <a:prstClr val="black"/>
                </a:solidFill>
                <a:latin typeface="Constantia"/>
              </a:rPr>
              <a:t>Each </a:t>
            </a:r>
            <a:r>
              <a:rPr lang="en-IN" sz="2400" dirty="0">
                <a:solidFill>
                  <a:prstClr val="black"/>
                </a:solidFill>
                <a:latin typeface="Constantia"/>
              </a:rPr>
              <a:t>value is called a case, and the variable being switched on is checked for each case. </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9271" y="1639912"/>
            <a:ext cx="35433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22768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rmAutofit/>
          </a:bodyPr>
          <a:lstStyle/>
          <a:p>
            <a:pPr algn="ctr"/>
            <a:r>
              <a:rPr lang="en-IN" sz="2800" dirty="0" smtClean="0">
                <a:solidFill>
                  <a:srgbClr val="0070C0"/>
                </a:solidFill>
                <a:latin typeface="Calibri" panose="020F0502020204030204" pitchFamily="34" charset="0"/>
                <a:cs typeface="Calibri" panose="020F0502020204030204" pitchFamily="34" charset="0"/>
              </a:rPr>
              <a:t>Different Types of Java Platforms</a:t>
            </a:r>
            <a:endParaRPr lang="en-IN" sz="280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653989" y="820271"/>
            <a:ext cx="10327340" cy="5478929"/>
          </a:xfrm>
        </p:spPr>
        <p:txBody>
          <a:bodyPr>
            <a:normAutofit/>
          </a:bodyPr>
          <a:lstStyle/>
          <a:p>
            <a:pPr algn="just">
              <a:buFont typeface="Wingdings" panose="05000000000000000000" pitchFamily="2" charset="2"/>
              <a:buChar char="Ø"/>
            </a:pPr>
            <a:r>
              <a:rPr lang="en-IN" sz="2400" dirty="0">
                <a:solidFill>
                  <a:schemeClr val="tx1"/>
                </a:solidFill>
                <a:latin typeface="Calibri" panose="020F0502020204030204" pitchFamily="34" charset="0"/>
                <a:cs typeface="Calibri" panose="020F0502020204030204" pitchFamily="34" charset="0"/>
              </a:rPr>
              <a:t>Java Platform, </a:t>
            </a:r>
            <a:r>
              <a:rPr lang="en-IN" sz="2400" b="1" dirty="0">
                <a:solidFill>
                  <a:srgbClr val="00B050"/>
                </a:solidFill>
                <a:latin typeface="Calibri" panose="020F0502020204030204" pitchFamily="34" charset="0"/>
                <a:cs typeface="Calibri" panose="020F0502020204030204" pitchFamily="34" charset="0"/>
              </a:rPr>
              <a:t>Standard Edition (Java SE)</a:t>
            </a:r>
            <a:r>
              <a:rPr lang="en-IN" sz="2400" dirty="0">
                <a:solidFill>
                  <a:schemeClr val="tx1"/>
                </a:solidFill>
                <a:latin typeface="Calibri" panose="020F0502020204030204" pitchFamily="34" charset="0"/>
                <a:cs typeface="Calibri" panose="020F0502020204030204" pitchFamily="34" charset="0"/>
              </a:rPr>
              <a:t>: Java SE's API offers the Java programming language's core functionality. </a:t>
            </a:r>
            <a:endParaRPr lang="en-IN" sz="2400" dirty="0" smtClean="0">
              <a:solidFill>
                <a:schemeClr val="tx1"/>
              </a:solidFill>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IN" sz="2400" dirty="0">
                <a:solidFill>
                  <a:schemeClr val="tx1"/>
                </a:solidFill>
                <a:latin typeface="Calibri" panose="020F0502020204030204" pitchFamily="34" charset="0"/>
                <a:cs typeface="Calibri" panose="020F0502020204030204" pitchFamily="34" charset="0"/>
              </a:rPr>
              <a:t>Java Platform, </a:t>
            </a:r>
            <a:r>
              <a:rPr lang="en-IN" sz="2400" b="1" dirty="0">
                <a:solidFill>
                  <a:srgbClr val="00B050"/>
                </a:solidFill>
                <a:latin typeface="Calibri" panose="020F0502020204030204" pitchFamily="34" charset="0"/>
                <a:cs typeface="Calibri" panose="020F0502020204030204" pitchFamily="34" charset="0"/>
              </a:rPr>
              <a:t>Enterprise Edition (Java EE</a:t>
            </a:r>
            <a:r>
              <a:rPr lang="en-IN" sz="2400" dirty="0">
                <a:solidFill>
                  <a:schemeClr val="tx1"/>
                </a:solidFill>
                <a:latin typeface="Calibri" panose="020F0502020204030204" pitchFamily="34" charset="0"/>
                <a:cs typeface="Calibri" panose="020F0502020204030204" pitchFamily="34" charset="0"/>
              </a:rPr>
              <a:t>): The Java EE platform offers an API and runtime environment for developing and running highly scalable, large-scale, multi-tiered, reliable, and secure network applications</a:t>
            </a:r>
            <a:r>
              <a:rPr lang="en-IN" sz="2400" dirty="0" smtClean="0">
                <a:solidFill>
                  <a:schemeClr val="tx1"/>
                </a:solidFill>
                <a:latin typeface="Calibri" panose="020F0502020204030204" pitchFamily="34" charset="0"/>
                <a:cs typeface="Calibri" panose="020F0502020204030204" pitchFamily="34" charset="0"/>
              </a:rPr>
              <a:t>.</a:t>
            </a:r>
          </a:p>
          <a:p>
            <a:pPr algn="just">
              <a:buFont typeface="Wingdings" panose="05000000000000000000" pitchFamily="2" charset="2"/>
              <a:buChar char="Ø"/>
            </a:pPr>
            <a:r>
              <a:rPr lang="en-IN" sz="2400" dirty="0">
                <a:solidFill>
                  <a:schemeClr val="tx1"/>
                </a:solidFill>
                <a:latin typeface="Calibri" panose="020F0502020204030204" pitchFamily="34" charset="0"/>
                <a:cs typeface="Calibri" panose="020F0502020204030204" pitchFamily="34" charset="0"/>
              </a:rPr>
              <a:t>Java Programming Language Platform, </a:t>
            </a:r>
            <a:r>
              <a:rPr lang="en-IN" sz="2400" b="1" dirty="0">
                <a:solidFill>
                  <a:srgbClr val="00B050"/>
                </a:solidFill>
                <a:latin typeface="Calibri" panose="020F0502020204030204" pitchFamily="34" charset="0"/>
                <a:cs typeface="Calibri" panose="020F0502020204030204" pitchFamily="34" charset="0"/>
              </a:rPr>
              <a:t>Micro Edition (Java ME</a:t>
            </a:r>
            <a:r>
              <a:rPr lang="en-IN" sz="2400" dirty="0">
                <a:solidFill>
                  <a:schemeClr val="tx1"/>
                </a:solidFill>
                <a:latin typeface="Calibri" panose="020F0502020204030204" pitchFamily="34" charset="0"/>
                <a:cs typeface="Calibri" panose="020F0502020204030204" pitchFamily="34" charset="0"/>
              </a:rPr>
              <a:t>): The Java ME platform offers an API and a small-footprint virtual machine running Java programming language applications on small devices, like mobile phones</a:t>
            </a:r>
            <a:r>
              <a:rPr lang="en-IN" sz="2400" dirty="0" smtClean="0">
                <a:solidFill>
                  <a:schemeClr val="tx1"/>
                </a:solidFill>
                <a:latin typeface="Calibri" panose="020F0502020204030204" pitchFamily="34" charset="0"/>
                <a:cs typeface="Calibri" panose="020F0502020204030204" pitchFamily="34" charset="0"/>
              </a:rPr>
              <a:t>.</a:t>
            </a:r>
          </a:p>
          <a:p>
            <a:pPr algn="just">
              <a:buFont typeface="Wingdings" panose="05000000000000000000" pitchFamily="2" charset="2"/>
              <a:buChar char="Ø"/>
            </a:pPr>
            <a:r>
              <a:rPr lang="en-US" sz="2400" dirty="0">
                <a:solidFill>
                  <a:schemeClr val="tx1"/>
                </a:solidFill>
                <a:latin typeface="Calibri" panose="020F0502020204030204" pitchFamily="34" charset="0"/>
                <a:cs typeface="Calibri" panose="020F0502020204030204" pitchFamily="34" charset="0"/>
              </a:rPr>
              <a:t> Java FX: </a:t>
            </a:r>
            <a:r>
              <a:rPr lang="en-US" sz="2400" b="1" dirty="0">
                <a:solidFill>
                  <a:srgbClr val="00B050"/>
                </a:solidFill>
                <a:latin typeface="Calibri" panose="020F0502020204030204" pitchFamily="34" charset="0"/>
                <a:cs typeface="Calibri" panose="020F0502020204030204" pitchFamily="34" charset="0"/>
              </a:rPr>
              <a:t>JavaFX</a:t>
            </a:r>
            <a:r>
              <a:rPr lang="en-US" sz="2400" dirty="0">
                <a:solidFill>
                  <a:schemeClr val="tx1"/>
                </a:solidFill>
                <a:latin typeface="Calibri" panose="020F0502020204030204" pitchFamily="34" charset="0"/>
                <a:cs typeface="Calibri" panose="020F0502020204030204" pitchFamily="34" charset="0"/>
              </a:rPr>
              <a:t> is a platform for developing rich internet applications using a lightweight user-interface API. </a:t>
            </a:r>
            <a:endParaRPr lang="en-IN" sz="2400" dirty="0">
              <a:solidFill>
                <a:schemeClr val="tx1"/>
              </a:solidFill>
              <a:latin typeface="Calibri" panose="020F0502020204030204" pitchFamily="34" charset="0"/>
              <a:cs typeface="Calibri" panose="020F0502020204030204" pitchFamily="34" charset="0"/>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4</a:t>
            </a:fld>
            <a:endParaRPr lang="en-IN"/>
          </a:p>
        </p:txBody>
      </p:sp>
    </p:spTree>
    <p:extLst>
      <p:ext uri="{BB962C8B-B14F-4D97-AF65-F5344CB8AC3E}">
        <p14:creationId xmlns:p14="http://schemas.microsoft.com/office/powerpoint/2010/main" val="923984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070C0"/>
                </a:solidFill>
                <a:latin typeface="Calibri" panose="020F0502020204030204" pitchFamily="34" charset="0"/>
                <a:cs typeface="Calibri" panose="020F0502020204030204" pitchFamily="34" charset="0"/>
              </a:rPr>
              <a:t>Switch Statement</a:t>
            </a:r>
            <a:endParaRPr lang="en-IN" sz="3200" dirty="0">
              <a:solidFill>
                <a:srgbClr val="0070C0"/>
              </a:solidFill>
              <a:latin typeface="Calibri" panose="020F0502020204030204" pitchFamily="34" charset="0"/>
              <a:cs typeface="Calibri" panose="020F0502020204030204" pitchFamily="34" charset="0"/>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40</a:t>
            </a:fld>
            <a:endParaRPr lang="en-IN"/>
          </a:p>
        </p:txBody>
      </p:sp>
      <p:sp>
        <p:nvSpPr>
          <p:cNvPr id="6" name="Rectangle 10"/>
          <p:cNvSpPr>
            <a:spLocks noChangeArrowheads="1"/>
          </p:cNvSpPr>
          <p:nvPr/>
        </p:nvSpPr>
        <p:spPr bwMode="auto">
          <a:xfrm>
            <a:off x="1653989" y="1838349"/>
            <a:ext cx="3581400" cy="2863850"/>
          </a:xfrm>
          <a:prstGeom prst="rect">
            <a:avLst/>
          </a:prstGeom>
          <a:noFill/>
          <a:ln w="25400">
            <a:solidFill>
              <a:sysClr val="windowText" lastClr="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marL="0" marR="0" lvl="1"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prstClr val="black"/>
                </a:solidFill>
                <a:effectLst/>
                <a:uLnTx/>
                <a:uFillTx/>
                <a:latin typeface="Constantia"/>
              </a:rPr>
              <a:t>switch (expression)</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prstClr val="black"/>
                </a:solidFill>
                <a:effectLst/>
                <a:uLnTx/>
                <a:uFillTx/>
                <a:latin typeface="Constantia"/>
              </a:rPr>
              <a:t>{</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prstClr val="black"/>
                </a:solidFill>
                <a:effectLst/>
                <a:uLnTx/>
                <a:uFillTx/>
                <a:latin typeface="Constantia"/>
              </a:rPr>
              <a:t>  case value1: {stmts1; break;}</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prstClr val="black"/>
                </a:solidFill>
                <a:effectLst/>
                <a:uLnTx/>
                <a:uFillTx/>
                <a:latin typeface="Constantia"/>
              </a:rPr>
              <a:t>  case value2: {stmts2; break;}</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prstClr val="black"/>
                </a:solidFill>
                <a:effectLst/>
                <a:uLnTx/>
                <a:uFillTx/>
                <a:latin typeface="Constantia"/>
              </a:rPr>
              <a:t>  …………</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prstClr val="black"/>
                </a:solidFill>
                <a:effectLst/>
                <a:uLnTx/>
                <a:uFillTx/>
                <a:latin typeface="Constantia"/>
              </a:rPr>
              <a:t>  …………</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prstClr val="black"/>
                </a:solidFill>
                <a:effectLst/>
                <a:uLnTx/>
                <a:uFillTx/>
                <a:latin typeface="Constantia"/>
              </a:rPr>
              <a:t>  [default: stmts;]</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smtClean="0">
                <a:ln>
                  <a:noFill/>
                </a:ln>
                <a:solidFill>
                  <a:prstClr val="black"/>
                </a:solidFill>
                <a:effectLst/>
                <a:uLnTx/>
                <a:uFillTx/>
                <a:latin typeface="Constantia"/>
              </a:rPr>
              <a:t>}</a:t>
            </a:r>
          </a:p>
        </p:txBody>
      </p:sp>
      <p:sp>
        <p:nvSpPr>
          <p:cNvPr id="7" name="Rectangle 11"/>
          <p:cNvSpPr>
            <a:spLocks noChangeArrowheads="1"/>
          </p:cNvSpPr>
          <p:nvPr/>
        </p:nvSpPr>
        <p:spPr bwMode="auto">
          <a:xfrm>
            <a:off x="5445846" y="1838349"/>
            <a:ext cx="4407807" cy="3687763"/>
          </a:xfrm>
          <a:prstGeom prst="rect">
            <a:avLst/>
          </a:prstGeom>
          <a:noFill/>
          <a:ln w="25400" algn="ctr">
            <a:solidFill>
              <a:sysClr val="windowText" lastClr="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marL="0" marR="0" lvl="1"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tantia"/>
              </a:rPr>
              <a:t>switch (day)</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tantia"/>
              </a:rPr>
              <a:t>{</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tantia"/>
              </a:rPr>
              <a:t> case 1: {</a:t>
            </a:r>
            <a:r>
              <a:rPr kumimoji="0" lang="en-US" sz="1800" b="0" i="0" u="none" strike="noStrike" kern="0" cap="none" spc="0" normalizeH="0" baseline="0" noProof="0" dirty="0" err="1" smtClean="0">
                <a:ln>
                  <a:noFill/>
                </a:ln>
                <a:solidFill>
                  <a:prstClr val="black"/>
                </a:solidFill>
                <a:effectLst/>
                <a:uLnTx/>
                <a:uFillTx/>
                <a:latin typeface="Constantia"/>
              </a:rPr>
              <a:t>dayname</a:t>
            </a:r>
            <a:r>
              <a:rPr kumimoji="0" lang="en-US" sz="1800" b="0" i="0" u="none" strike="noStrike" kern="0" cap="none" spc="0" normalizeH="0" baseline="0" noProof="0" dirty="0" smtClean="0">
                <a:ln>
                  <a:noFill/>
                </a:ln>
                <a:solidFill>
                  <a:prstClr val="black"/>
                </a:solidFill>
                <a:effectLst/>
                <a:uLnTx/>
                <a:uFillTx/>
                <a:latin typeface="Constantia"/>
              </a:rPr>
              <a:t>= “its Sunday”; break;}</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tantia"/>
              </a:rPr>
              <a:t> case 2: {</a:t>
            </a:r>
            <a:r>
              <a:rPr kumimoji="0" lang="en-US" sz="1800" b="0" i="0" u="none" strike="noStrike" kern="0" cap="none" spc="0" normalizeH="0" baseline="0" noProof="0" dirty="0" err="1" smtClean="0">
                <a:ln>
                  <a:noFill/>
                </a:ln>
                <a:solidFill>
                  <a:prstClr val="black"/>
                </a:solidFill>
                <a:effectLst/>
                <a:uLnTx/>
                <a:uFillTx/>
                <a:latin typeface="Constantia"/>
              </a:rPr>
              <a:t>dayname</a:t>
            </a:r>
            <a:r>
              <a:rPr kumimoji="0" lang="en-US" sz="1800" b="0" i="0" u="none" strike="noStrike" kern="0" cap="none" spc="0" normalizeH="0" baseline="0" noProof="0" dirty="0" smtClean="0">
                <a:ln>
                  <a:noFill/>
                </a:ln>
                <a:solidFill>
                  <a:prstClr val="black"/>
                </a:solidFill>
                <a:effectLst/>
                <a:uLnTx/>
                <a:uFillTx/>
                <a:latin typeface="Constantia"/>
              </a:rPr>
              <a:t>= “its Monday”; break;}</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tantia"/>
              </a:rPr>
              <a:t>  ………</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tantia"/>
              </a:rPr>
              <a:t>  ………</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tantia"/>
              </a:rPr>
              <a:t> case  7: {</a:t>
            </a:r>
            <a:r>
              <a:rPr kumimoji="0" lang="en-US" sz="1800" b="0" i="0" u="none" strike="noStrike" kern="0" cap="none" spc="0" normalizeH="0" baseline="0" noProof="0" dirty="0" err="1" smtClean="0">
                <a:ln>
                  <a:noFill/>
                </a:ln>
                <a:solidFill>
                  <a:prstClr val="black"/>
                </a:solidFill>
                <a:effectLst/>
                <a:uLnTx/>
                <a:uFillTx/>
                <a:latin typeface="Constantia"/>
              </a:rPr>
              <a:t>dayname</a:t>
            </a:r>
            <a:r>
              <a:rPr kumimoji="0" lang="en-US" sz="1800" b="0" i="0" u="none" strike="noStrike" kern="0" cap="none" spc="0" normalizeH="0" baseline="0" noProof="0" dirty="0" smtClean="0">
                <a:ln>
                  <a:noFill/>
                </a:ln>
                <a:solidFill>
                  <a:prstClr val="black"/>
                </a:solidFill>
                <a:effectLst/>
                <a:uLnTx/>
                <a:uFillTx/>
                <a:latin typeface="Constantia"/>
              </a:rPr>
              <a:t>= “its Saturday”; break;}</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tantia"/>
              </a:rPr>
              <a:t> default: {</a:t>
            </a:r>
            <a:r>
              <a:rPr kumimoji="0" lang="en-US" sz="1800" b="0" i="0" u="none" strike="noStrike" kern="0" cap="none" spc="0" normalizeH="0" baseline="0" noProof="0" dirty="0" err="1" smtClean="0">
                <a:ln>
                  <a:noFill/>
                </a:ln>
                <a:solidFill>
                  <a:prstClr val="black"/>
                </a:solidFill>
                <a:effectLst/>
                <a:uLnTx/>
                <a:uFillTx/>
                <a:latin typeface="Constantia"/>
              </a:rPr>
              <a:t>dayname</a:t>
            </a:r>
            <a:r>
              <a:rPr kumimoji="0" lang="en-US" sz="1800" b="0" i="0" u="none" strike="noStrike" kern="0" cap="none" spc="0" normalizeH="0" baseline="0" noProof="0" dirty="0" smtClean="0">
                <a:ln>
                  <a:noFill/>
                </a:ln>
                <a:solidFill>
                  <a:prstClr val="black"/>
                </a:solidFill>
                <a:effectLst/>
                <a:uLnTx/>
                <a:uFillTx/>
                <a:latin typeface="Constantia"/>
              </a:rPr>
              <a:t>= “not specified value”;}</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onstantia"/>
              </a:rPr>
              <a:t>}</a:t>
            </a:r>
          </a:p>
        </p:txBody>
      </p:sp>
      <p:sp>
        <p:nvSpPr>
          <p:cNvPr id="8" name="Text Box 12"/>
          <p:cNvSpPr txBox="1">
            <a:spLocks noChangeArrowheads="1"/>
          </p:cNvSpPr>
          <p:nvPr/>
        </p:nvSpPr>
        <p:spPr bwMode="auto">
          <a:xfrm>
            <a:off x="2568389" y="1381149"/>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FF"/>
                </a:solidFill>
                <a:effectLst/>
                <a:uLnTx/>
                <a:uFillTx/>
                <a:latin typeface="Comic Sans MS" pitchFamily="66" charset="0"/>
              </a:rPr>
              <a:t>Syntax</a:t>
            </a:r>
          </a:p>
        </p:txBody>
      </p:sp>
      <p:sp>
        <p:nvSpPr>
          <p:cNvPr id="9" name="Text Box 13"/>
          <p:cNvSpPr txBox="1">
            <a:spLocks noChangeArrowheads="1"/>
          </p:cNvSpPr>
          <p:nvPr/>
        </p:nvSpPr>
        <p:spPr bwMode="auto">
          <a:xfrm>
            <a:off x="7110453" y="1381149"/>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1800" b="1" i="0" u="none" strike="noStrike" kern="0" cap="none" spc="0" normalizeH="0" baseline="0" noProof="0" dirty="0">
                <a:ln>
                  <a:noFill/>
                </a:ln>
                <a:solidFill>
                  <a:srgbClr val="0000FF"/>
                </a:solidFill>
                <a:effectLst/>
                <a:uLnTx/>
                <a:uFillTx/>
                <a:latin typeface="Comic Sans MS" pitchFamily="66" charset="0"/>
              </a:rPr>
              <a:t>E.g.</a:t>
            </a:r>
          </a:p>
        </p:txBody>
      </p:sp>
    </p:spTree>
    <p:extLst>
      <p:ext uri="{BB962C8B-B14F-4D97-AF65-F5344CB8AC3E}">
        <p14:creationId xmlns:p14="http://schemas.microsoft.com/office/powerpoint/2010/main" val="3034566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iterate type="lt">
                                    <p:tmPct val="5000"/>
                                  </p:iterate>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ppt_w</p:attrName>
                                        </p:attrNameLst>
                                      </p:cBhvr>
                                      <p:tavLst>
                                        <p:tav tm="0">
                                          <p:val>
                                            <p:fltVal val="0"/>
                                          </p:val>
                                        </p:tav>
                                        <p:tav tm="100000">
                                          <p:val>
                                            <p:strVal val="#ppt_w"/>
                                          </p:val>
                                        </p:tav>
                                      </p:tavLst>
                                    </p:anim>
                                    <p:anim calcmode="lin" valueType="num">
                                      <p:cBhvr>
                                        <p:cTn id="13" dur="1000" fill="hold"/>
                                        <p:tgtEl>
                                          <p:spTgt spid="6"/>
                                        </p:tgtEl>
                                        <p:attrNameLst>
                                          <p:attrName>ppt_h</p:attrName>
                                        </p:attrNameLst>
                                      </p:cBhvr>
                                      <p:tavLst>
                                        <p:tav tm="0">
                                          <p:val>
                                            <p:fltVal val="0"/>
                                          </p:val>
                                        </p:tav>
                                        <p:tav tm="100000">
                                          <p:val>
                                            <p:strVal val="#ppt_h"/>
                                          </p:val>
                                        </p:tav>
                                      </p:tavLst>
                                    </p:anim>
                                    <p:anim calcmode="lin" valueType="num">
                                      <p:cBhvr>
                                        <p:cTn id="14" dur="1000" fill="hold"/>
                                        <p:tgtEl>
                                          <p:spTgt spid="6"/>
                                        </p:tgtEl>
                                        <p:attrNameLst>
                                          <p:attrName>style.rotation</p:attrName>
                                        </p:attrNameLst>
                                      </p:cBhvr>
                                      <p:tavLst>
                                        <p:tav tm="0">
                                          <p:val>
                                            <p:fltVal val="90"/>
                                          </p:val>
                                        </p:tav>
                                        <p:tav tm="100000">
                                          <p:val>
                                            <p:fltVal val="0"/>
                                          </p:val>
                                        </p:tav>
                                      </p:tavLst>
                                    </p:anim>
                                    <p:animEffect transition="in" filter="fade">
                                      <p:cBhvr>
                                        <p:cTn id="15" dur="1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iterate type="lt">
                                    <p:tmPct val="5000"/>
                                  </p:iterate>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fltVal val="0"/>
                                          </p:val>
                                        </p:tav>
                                        <p:tav tm="100000">
                                          <p:val>
                                            <p:strVal val="#ppt_w"/>
                                          </p:val>
                                        </p:tav>
                                      </p:tavLst>
                                    </p:anim>
                                    <p:anim calcmode="lin" valueType="num">
                                      <p:cBhvr>
                                        <p:cTn id="26" dur="1000" fill="hold"/>
                                        <p:tgtEl>
                                          <p:spTgt spid="7"/>
                                        </p:tgtEl>
                                        <p:attrNameLst>
                                          <p:attrName>ppt_h</p:attrName>
                                        </p:attrNameLst>
                                      </p:cBhvr>
                                      <p:tavLst>
                                        <p:tav tm="0">
                                          <p:val>
                                            <p:fltVal val="0"/>
                                          </p:val>
                                        </p:tav>
                                        <p:tav tm="100000">
                                          <p:val>
                                            <p:strVal val="#ppt_h"/>
                                          </p:val>
                                        </p:tav>
                                      </p:tavLst>
                                    </p:anim>
                                    <p:anim calcmode="lin" valueType="num">
                                      <p:cBhvr>
                                        <p:cTn id="27" dur="1000" fill="hold"/>
                                        <p:tgtEl>
                                          <p:spTgt spid="7"/>
                                        </p:tgtEl>
                                        <p:attrNameLst>
                                          <p:attrName>style.rotation</p:attrName>
                                        </p:attrNameLst>
                                      </p:cBhvr>
                                      <p:tavLst>
                                        <p:tav tm="0">
                                          <p:val>
                                            <p:fltVal val="90"/>
                                          </p:val>
                                        </p:tav>
                                        <p:tav tm="100000">
                                          <p:val>
                                            <p:fltVal val="0"/>
                                          </p:val>
                                        </p:tav>
                                      </p:tavLst>
                                    </p:anim>
                                    <p:animEffect transition="in" filter="fade">
                                      <p:cBhvr>
                                        <p:cTn id="2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070C0"/>
                </a:solidFill>
                <a:latin typeface="Calibri" panose="020F0502020204030204" pitchFamily="34" charset="0"/>
                <a:cs typeface="Calibri" panose="020F0502020204030204" pitchFamily="34" charset="0"/>
              </a:rPr>
              <a:t>Switch Statement - Rules</a:t>
            </a:r>
            <a:endParaRPr lang="en-IN" sz="3200" dirty="0">
              <a:solidFill>
                <a:srgbClr val="0070C0"/>
              </a:solidFill>
              <a:latin typeface="Calibri" panose="020F0502020204030204" pitchFamily="34" charset="0"/>
              <a:cs typeface="Calibri" panose="020F0502020204030204" pitchFamily="34" charset="0"/>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41</a:t>
            </a:fld>
            <a:endParaRPr lang="en-IN"/>
          </a:p>
        </p:txBody>
      </p:sp>
      <p:sp>
        <p:nvSpPr>
          <p:cNvPr id="6" name="Rectangle 5"/>
          <p:cNvSpPr/>
          <p:nvPr/>
        </p:nvSpPr>
        <p:spPr>
          <a:xfrm>
            <a:off x="972457" y="586125"/>
            <a:ext cx="11219543" cy="6986528"/>
          </a:xfrm>
          <a:prstGeom prst="rect">
            <a:avLst/>
          </a:prstGeom>
        </p:spPr>
        <p:txBody>
          <a:bodyPr wrap="square">
            <a:spAutoFit/>
          </a:bodyPr>
          <a:lstStyle/>
          <a:p>
            <a:pPr marL="342900" indent="-342900" algn="just">
              <a:spcAft>
                <a:spcPts val="600"/>
              </a:spcAft>
              <a:buFont typeface="Wingdings" pitchFamily="2" charset="2"/>
              <a:buChar char="v"/>
            </a:pPr>
            <a:r>
              <a:rPr lang="en-IN" sz="2400" dirty="0" smtClean="0">
                <a:latin typeface="Constantia" panose="02030602050306030303" pitchFamily="18" charset="0"/>
              </a:rPr>
              <a:t>The </a:t>
            </a:r>
            <a:r>
              <a:rPr lang="en-IN" sz="2400" dirty="0">
                <a:latin typeface="Constantia" panose="02030602050306030303" pitchFamily="18" charset="0"/>
              </a:rPr>
              <a:t>variable used in a switch statement can only be integers, </a:t>
            </a:r>
            <a:r>
              <a:rPr lang="en-IN" sz="2400" dirty="0" err="1" smtClean="0">
                <a:latin typeface="Constantia" panose="02030602050306030303" pitchFamily="18" charset="0"/>
              </a:rPr>
              <a:t>convertable</a:t>
            </a:r>
            <a:r>
              <a:rPr lang="en-IN" sz="2400" dirty="0" smtClean="0">
                <a:latin typeface="Constantia" panose="02030602050306030303" pitchFamily="18" charset="0"/>
              </a:rPr>
              <a:t> </a:t>
            </a:r>
            <a:r>
              <a:rPr lang="en-IN" sz="2400" dirty="0">
                <a:latin typeface="Constantia" panose="02030602050306030303" pitchFamily="18" charset="0"/>
              </a:rPr>
              <a:t>integers (byte, short, char), strings and </a:t>
            </a:r>
            <a:r>
              <a:rPr lang="en-IN" sz="2400" dirty="0" err="1">
                <a:latin typeface="Constantia" panose="02030602050306030303" pitchFamily="18" charset="0"/>
              </a:rPr>
              <a:t>enums</a:t>
            </a:r>
            <a:r>
              <a:rPr lang="en-IN" sz="2400" dirty="0">
                <a:latin typeface="Constantia" panose="02030602050306030303" pitchFamily="18" charset="0"/>
              </a:rPr>
              <a:t>. </a:t>
            </a:r>
          </a:p>
          <a:p>
            <a:pPr marL="342900" indent="-342900" algn="just">
              <a:spcAft>
                <a:spcPts val="600"/>
              </a:spcAft>
              <a:buFont typeface="Wingdings" pitchFamily="2" charset="2"/>
              <a:buChar char="v"/>
            </a:pPr>
            <a:r>
              <a:rPr lang="en-IN" sz="2400" dirty="0" smtClean="0">
                <a:latin typeface="Constantia" panose="02030602050306030303" pitchFamily="18" charset="0"/>
              </a:rPr>
              <a:t>You </a:t>
            </a:r>
            <a:r>
              <a:rPr lang="en-IN" sz="2400" dirty="0">
                <a:latin typeface="Constantia" panose="02030602050306030303" pitchFamily="18" charset="0"/>
              </a:rPr>
              <a:t>can have any number of case statements within a switch. Each case is followed by the value to be compared to and a colon. </a:t>
            </a:r>
          </a:p>
          <a:p>
            <a:pPr marL="342900" indent="-342900" algn="just">
              <a:spcAft>
                <a:spcPts val="600"/>
              </a:spcAft>
              <a:buFont typeface="Wingdings" pitchFamily="2" charset="2"/>
              <a:buChar char="v"/>
            </a:pPr>
            <a:r>
              <a:rPr lang="en-IN" sz="2400" dirty="0" smtClean="0">
                <a:latin typeface="Constantia" panose="02030602050306030303" pitchFamily="18" charset="0"/>
              </a:rPr>
              <a:t>The </a:t>
            </a:r>
            <a:r>
              <a:rPr lang="en-IN" sz="2400" dirty="0">
                <a:latin typeface="Constantia" panose="02030602050306030303" pitchFamily="18" charset="0"/>
              </a:rPr>
              <a:t>value for a case must be the same data type as the variable in the switch and it must be a constant or a literal. </a:t>
            </a:r>
            <a:endParaRPr lang="en-IN" sz="2400" dirty="0" smtClean="0">
              <a:latin typeface="Constantia" panose="02030602050306030303" pitchFamily="18" charset="0"/>
            </a:endParaRPr>
          </a:p>
          <a:p>
            <a:pPr marL="342900" indent="-342900" algn="just">
              <a:spcAft>
                <a:spcPts val="600"/>
              </a:spcAft>
              <a:buFont typeface="Wingdings" pitchFamily="2" charset="2"/>
              <a:buChar char="v"/>
            </a:pPr>
            <a:r>
              <a:rPr lang="en-IN" sz="2400" dirty="0">
                <a:latin typeface="Constantia" panose="02030602050306030303" pitchFamily="18" charset="0"/>
              </a:rPr>
              <a:t>When the variable being switched on is equal to a case, the statements following that case will execute until a </a:t>
            </a:r>
            <a:r>
              <a:rPr lang="en-IN" sz="2400" i="1" dirty="0">
                <a:latin typeface="Constantia" panose="02030602050306030303" pitchFamily="18" charset="0"/>
              </a:rPr>
              <a:t>break </a:t>
            </a:r>
            <a:r>
              <a:rPr lang="en-IN" sz="2400" dirty="0">
                <a:latin typeface="Constantia" panose="02030602050306030303" pitchFamily="18" charset="0"/>
              </a:rPr>
              <a:t>statement is reached. </a:t>
            </a:r>
            <a:endParaRPr lang="en-IN" sz="2400" dirty="0" smtClean="0">
              <a:latin typeface="Constantia" panose="02030602050306030303" pitchFamily="18" charset="0"/>
            </a:endParaRPr>
          </a:p>
          <a:p>
            <a:pPr marL="342900" lvl="0" indent="-342900" algn="just">
              <a:spcAft>
                <a:spcPts val="600"/>
              </a:spcAft>
              <a:buFont typeface="Wingdings" pitchFamily="2" charset="2"/>
              <a:buChar char="v"/>
            </a:pPr>
            <a:r>
              <a:rPr lang="en-IN" sz="2400" dirty="0">
                <a:solidFill>
                  <a:prstClr val="black"/>
                </a:solidFill>
                <a:latin typeface="Constantia"/>
              </a:rPr>
              <a:t>When a </a:t>
            </a:r>
            <a:r>
              <a:rPr lang="en-IN" sz="2400" i="1" dirty="0">
                <a:solidFill>
                  <a:prstClr val="black"/>
                </a:solidFill>
                <a:latin typeface="Constantia"/>
              </a:rPr>
              <a:t>break </a:t>
            </a:r>
            <a:r>
              <a:rPr lang="en-IN" sz="2400" dirty="0">
                <a:solidFill>
                  <a:prstClr val="black"/>
                </a:solidFill>
                <a:latin typeface="Constantia"/>
              </a:rPr>
              <a:t>statement is reached, the switch terminates, and the flow of control jumps to the next line following the switch statement. </a:t>
            </a:r>
          </a:p>
          <a:p>
            <a:pPr marL="342900" lvl="0" indent="-342900" algn="just">
              <a:spcAft>
                <a:spcPts val="600"/>
              </a:spcAft>
              <a:buFont typeface="Wingdings" pitchFamily="2" charset="2"/>
              <a:buChar char="v"/>
            </a:pPr>
            <a:r>
              <a:rPr lang="en-IN" sz="2400" dirty="0">
                <a:solidFill>
                  <a:prstClr val="black"/>
                </a:solidFill>
                <a:latin typeface="Constantia"/>
              </a:rPr>
              <a:t>Not every case needs to contain a break. If no break appears, the flow of control will </a:t>
            </a:r>
            <a:r>
              <a:rPr lang="en-IN" sz="2400" i="1" dirty="0">
                <a:solidFill>
                  <a:prstClr val="black"/>
                </a:solidFill>
                <a:latin typeface="Constantia"/>
              </a:rPr>
              <a:t>fall through </a:t>
            </a:r>
            <a:r>
              <a:rPr lang="en-IN" sz="2400" dirty="0">
                <a:solidFill>
                  <a:prstClr val="black"/>
                </a:solidFill>
                <a:latin typeface="Constantia"/>
              </a:rPr>
              <a:t>to subsequent cases until a break is reached. </a:t>
            </a:r>
          </a:p>
          <a:p>
            <a:pPr marL="342900" lvl="0" indent="-342900" algn="just">
              <a:spcAft>
                <a:spcPts val="600"/>
              </a:spcAft>
              <a:buFont typeface="Wingdings" pitchFamily="2" charset="2"/>
              <a:buChar char="v"/>
            </a:pPr>
            <a:r>
              <a:rPr lang="en-IN" sz="2400" dirty="0">
                <a:solidFill>
                  <a:prstClr val="black"/>
                </a:solidFill>
                <a:latin typeface="Constantia"/>
              </a:rPr>
              <a:t>A </a:t>
            </a:r>
            <a:r>
              <a:rPr lang="en-IN" sz="2400" i="1" dirty="0">
                <a:solidFill>
                  <a:prstClr val="black"/>
                </a:solidFill>
                <a:latin typeface="Constantia"/>
              </a:rPr>
              <a:t>switch </a:t>
            </a:r>
            <a:r>
              <a:rPr lang="en-IN" sz="2400" dirty="0">
                <a:solidFill>
                  <a:prstClr val="black"/>
                </a:solidFill>
                <a:latin typeface="Constantia"/>
              </a:rPr>
              <a:t>statement can have an optional default case, which must appear at the end of the switch. The default case can be used for performing a task when none of the cases is true. No break is needed in the default case. </a:t>
            </a:r>
          </a:p>
          <a:p>
            <a:pPr lvl="0" algn="just">
              <a:spcAft>
                <a:spcPts val="600"/>
              </a:spcAft>
            </a:pPr>
            <a:endParaRPr lang="en-IN" sz="2400" dirty="0">
              <a:solidFill>
                <a:prstClr val="black"/>
              </a:solidFill>
              <a:latin typeface="Constantia"/>
            </a:endParaRPr>
          </a:p>
          <a:p>
            <a:pPr marL="342900" indent="-342900" algn="just">
              <a:spcAft>
                <a:spcPts val="600"/>
              </a:spcAft>
              <a:buFont typeface="Wingdings" pitchFamily="2" charset="2"/>
              <a:buChar char="v"/>
            </a:pPr>
            <a:endParaRPr lang="en-IN" sz="2400" dirty="0">
              <a:latin typeface="Constantia" panose="02030602050306030303" pitchFamily="18" charset="0"/>
            </a:endParaRPr>
          </a:p>
        </p:txBody>
      </p:sp>
    </p:spTree>
    <p:extLst>
      <p:ext uri="{BB962C8B-B14F-4D97-AF65-F5344CB8AC3E}">
        <p14:creationId xmlns:p14="http://schemas.microsoft.com/office/powerpoint/2010/main" val="21401327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2043" r="12000" b="30829"/>
          <a:stretch/>
        </p:blipFill>
        <p:spPr>
          <a:xfrm>
            <a:off x="1653989" y="831324"/>
            <a:ext cx="10327339" cy="5572677"/>
          </a:xfrm>
          <a:prstGeom prst="rect">
            <a:avLst/>
          </a:prstGeom>
        </p:spPr>
      </p:pic>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070C0"/>
                </a:solidFill>
                <a:latin typeface="Calibri" panose="020F0502020204030204" pitchFamily="34" charset="0"/>
                <a:cs typeface="Calibri" panose="020F0502020204030204" pitchFamily="34" charset="0"/>
              </a:rPr>
              <a:t>If and Switch – Class Board Image</a:t>
            </a:r>
            <a:endParaRPr lang="en-IN" sz="3200" dirty="0">
              <a:solidFill>
                <a:srgbClr val="0070C0"/>
              </a:solidFill>
              <a:latin typeface="Calibri" panose="020F0502020204030204" pitchFamily="34" charset="0"/>
              <a:cs typeface="Calibri" panose="020F0502020204030204" pitchFamily="34" charset="0"/>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42</a:t>
            </a:fld>
            <a:endParaRPr lang="en-IN"/>
          </a:p>
        </p:txBody>
      </p:sp>
    </p:spTree>
    <p:extLst>
      <p:ext uri="{BB962C8B-B14F-4D97-AF65-F5344CB8AC3E}">
        <p14:creationId xmlns:p14="http://schemas.microsoft.com/office/powerpoint/2010/main" val="758441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070C0"/>
                </a:solidFill>
                <a:latin typeface="Calibri" panose="020F0502020204030204" pitchFamily="34" charset="0"/>
                <a:cs typeface="Calibri" panose="020F0502020204030204" pitchFamily="34" charset="0"/>
              </a:rPr>
              <a:t>Looping Statement</a:t>
            </a:r>
            <a:endParaRPr lang="en-IN" sz="3200" dirty="0">
              <a:solidFill>
                <a:srgbClr val="0070C0"/>
              </a:solidFill>
              <a:latin typeface="Calibri" panose="020F0502020204030204" pitchFamily="34" charset="0"/>
              <a:cs typeface="Calibri" panose="020F0502020204030204" pitchFamily="34" charset="0"/>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43</a:t>
            </a:fld>
            <a:endParaRPr lang="en-IN"/>
          </a:p>
        </p:txBody>
      </p:sp>
      <p:sp>
        <p:nvSpPr>
          <p:cNvPr id="6" name="Rectangle 5"/>
          <p:cNvSpPr/>
          <p:nvPr/>
        </p:nvSpPr>
        <p:spPr>
          <a:xfrm>
            <a:off x="1937657" y="1866326"/>
            <a:ext cx="3924300" cy="3046988"/>
          </a:xfrm>
          <a:prstGeom prst="rect">
            <a:avLst/>
          </a:prstGeom>
        </p:spPr>
        <p:txBody>
          <a:bodyPr wrap="square">
            <a:spAutoFit/>
          </a:bodyPr>
          <a:lstStyle/>
          <a:p>
            <a:pPr algn="just"/>
            <a:r>
              <a:rPr lang="en-IN" sz="2400" dirty="0">
                <a:solidFill>
                  <a:prstClr val="black"/>
                </a:solidFill>
                <a:latin typeface="Constantia"/>
              </a:rPr>
              <a:t>A </a:t>
            </a:r>
            <a:r>
              <a:rPr lang="en-IN" sz="2400" b="1" dirty="0">
                <a:solidFill>
                  <a:prstClr val="black"/>
                </a:solidFill>
                <a:latin typeface="Constantia"/>
              </a:rPr>
              <a:t>loop </a:t>
            </a:r>
            <a:r>
              <a:rPr lang="en-IN" sz="2400" dirty="0">
                <a:solidFill>
                  <a:prstClr val="black"/>
                </a:solidFill>
                <a:latin typeface="Constantia"/>
              </a:rPr>
              <a:t>statement allows us to execute a statement or group of statements multiple times and following is the general form of a loop statement in most of the programming </a:t>
            </a:r>
            <a:r>
              <a:rPr lang="en-IN" sz="2400" dirty="0" smtClean="0">
                <a:solidFill>
                  <a:prstClr val="black"/>
                </a:solidFill>
                <a:latin typeface="Constantia"/>
              </a:rPr>
              <a:t>languages</a:t>
            </a:r>
            <a:r>
              <a:rPr lang="en-IN" sz="2400" dirty="0">
                <a:solidFill>
                  <a:prstClr val="black"/>
                </a:solidFill>
                <a:latin typeface="Constantia"/>
              </a:rPr>
              <a:t>.</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1057" y="1713926"/>
            <a:ext cx="35814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011948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070C0"/>
                </a:solidFill>
                <a:latin typeface="Calibri" panose="020F0502020204030204" pitchFamily="34" charset="0"/>
                <a:cs typeface="Calibri" panose="020F0502020204030204" pitchFamily="34" charset="0"/>
              </a:rPr>
              <a:t>Looping Statements</a:t>
            </a:r>
            <a:endParaRPr lang="en-IN" sz="3200" dirty="0">
              <a:solidFill>
                <a:srgbClr val="0070C0"/>
              </a:solidFill>
              <a:latin typeface="Calibri" panose="020F0502020204030204" pitchFamily="34" charset="0"/>
              <a:cs typeface="Calibri" panose="020F0502020204030204" pitchFamily="34" charset="0"/>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44</a:t>
            </a:fld>
            <a:endParaRPr lang="en-IN"/>
          </a:p>
        </p:txBody>
      </p:sp>
      <p:sp>
        <p:nvSpPr>
          <p:cNvPr id="6" name="Rectangle 5"/>
          <p:cNvSpPr/>
          <p:nvPr/>
        </p:nvSpPr>
        <p:spPr>
          <a:xfrm>
            <a:off x="1888670" y="1152907"/>
            <a:ext cx="9896930" cy="3647152"/>
          </a:xfrm>
          <a:prstGeom prst="rect">
            <a:avLst/>
          </a:prstGeom>
        </p:spPr>
        <p:txBody>
          <a:bodyPr wrap="square">
            <a:spAutoFit/>
          </a:bodyPr>
          <a:lstStyle/>
          <a:p>
            <a:pPr algn="just"/>
            <a:r>
              <a:rPr lang="en-IN" sz="2400" b="1" dirty="0" smtClean="0">
                <a:latin typeface="Constantia" panose="02030602050306030303" pitchFamily="18" charset="0"/>
              </a:rPr>
              <a:t> </a:t>
            </a:r>
            <a:r>
              <a:rPr lang="en-IN" sz="2400" dirty="0">
                <a:latin typeface="Constantia" panose="02030602050306030303" pitchFamily="18" charset="0"/>
              </a:rPr>
              <a:t>	</a:t>
            </a:r>
            <a:r>
              <a:rPr lang="en-IN" sz="2400" b="1" dirty="0" smtClean="0">
                <a:latin typeface="Constantia" panose="02030602050306030303" pitchFamily="18" charset="0"/>
              </a:rPr>
              <a:t> </a:t>
            </a:r>
            <a:r>
              <a:rPr lang="en-IN" sz="2400" dirty="0">
                <a:latin typeface="Constantia" panose="02030602050306030303" pitchFamily="18" charset="0"/>
              </a:rPr>
              <a:t>	</a:t>
            </a:r>
          </a:p>
          <a:p>
            <a:pPr marL="342900" indent="-342900" algn="just">
              <a:spcAft>
                <a:spcPts val="600"/>
              </a:spcAft>
              <a:buFont typeface="Wingdings" pitchFamily="2" charset="2"/>
              <a:buChar char="Ø"/>
            </a:pPr>
            <a:r>
              <a:rPr lang="en-IN" sz="2400" b="1" dirty="0">
                <a:latin typeface="Constantia" panose="02030602050306030303" pitchFamily="18" charset="0"/>
              </a:rPr>
              <a:t>while loop </a:t>
            </a:r>
            <a:r>
              <a:rPr lang="en-IN" sz="2400" b="1" dirty="0" smtClean="0">
                <a:latin typeface="Constantia" panose="02030602050306030303" pitchFamily="18" charset="0"/>
              </a:rPr>
              <a:t>- </a:t>
            </a:r>
            <a:r>
              <a:rPr lang="en-IN" sz="2400" dirty="0" smtClean="0">
                <a:latin typeface="Constantia" panose="02030602050306030303" pitchFamily="18" charset="0"/>
              </a:rPr>
              <a:t>Repeats </a:t>
            </a:r>
            <a:r>
              <a:rPr lang="en-IN" sz="2400" dirty="0">
                <a:latin typeface="Constantia" panose="02030602050306030303" pitchFamily="18" charset="0"/>
              </a:rPr>
              <a:t>a statement or group of statements while a given condition is true. It tests the condition before executing the loop body. 	</a:t>
            </a:r>
          </a:p>
          <a:p>
            <a:pPr marL="342900" indent="-342900" algn="just">
              <a:spcAft>
                <a:spcPts val="600"/>
              </a:spcAft>
              <a:buFont typeface="Wingdings" pitchFamily="2" charset="2"/>
              <a:buChar char="Ø"/>
            </a:pPr>
            <a:r>
              <a:rPr lang="en-IN" sz="2400" b="1" dirty="0">
                <a:latin typeface="Constantia" panose="02030602050306030303" pitchFamily="18" charset="0"/>
              </a:rPr>
              <a:t>for </a:t>
            </a:r>
            <a:r>
              <a:rPr lang="en-IN" sz="2400" b="1" dirty="0" smtClean="0">
                <a:latin typeface="Constantia" panose="02030602050306030303" pitchFamily="18" charset="0"/>
              </a:rPr>
              <a:t>loop - </a:t>
            </a:r>
            <a:r>
              <a:rPr lang="en-IN" sz="2400" dirty="0">
                <a:latin typeface="Constantia" panose="02030602050306030303" pitchFamily="18" charset="0"/>
              </a:rPr>
              <a:t>	Execute a sequence of statements multiple times and abbreviates the code that manages the loop variable. 	</a:t>
            </a:r>
            <a:endParaRPr lang="en-IN" sz="2400" dirty="0" smtClean="0">
              <a:latin typeface="Constantia" panose="02030602050306030303" pitchFamily="18" charset="0"/>
            </a:endParaRPr>
          </a:p>
          <a:p>
            <a:pPr marL="342900" indent="-342900" algn="just">
              <a:spcAft>
                <a:spcPts val="600"/>
              </a:spcAft>
              <a:buFont typeface="Wingdings" pitchFamily="2" charset="2"/>
              <a:buChar char="Ø"/>
            </a:pPr>
            <a:endParaRPr lang="en-IN" sz="2400" dirty="0">
              <a:latin typeface="Constantia" panose="02030602050306030303" pitchFamily="18" charset="0"/>
            </a:endParaRPr>
          </a:p>
          <a:p>
            <a:pPr marL="342900" indent="-342900" algn="just">
              <a:spcAft>
                <a:spcPts val="600"/>
              </a:spcAft>
              <a:buFont typeface="Wingdings" pitchFamily="2" charset="2"/>
              <a:buChar char="Ø"/>
            </a:pPr>
            <a:r>
              <a:rPr lang="en-IN" sz="2400" b="1" dirty="0">
                <a:latin typeface="Constantia" panose="02030602050306030303" pitchFamily="18" charset="0"/>
              </a:rPr>
              <a:t>do...while loop </a:t>
            </a:r>
            <a:r>
              <a:rPr lang="en-IN" sz="2400" b="1" dirty="0" smtClean="0">
                <a:latin typeface="Constantia" panose="02030602050306030303" pitchFamily="18" charset="0"/>
              </a:rPr>
              <a:t>- </a:t>
            </a:r>
            <a:r>
              <a:rPr lang="en-IN" sz="2400" dirty="0" smtClean="0">
                <a:latin typeface="Constantia" panose="02030602050306030303" pitchFamily="18" charset="0"/>
              </a:rPr>
              <a:t>Like </a:t>
            </a:r>
            <a:r>
              <a:rPr lang="en-IN" sz="2400" dirty="0">
                <a:latin typeface="Constantia" panose="02030602050306030303" pitchFamily="18" charset="0"/>
              </a:rPr>
              <a:t>a while statement, except that it tests the condition at the end of the loop body. 	</a:t>
            </a:r>
          </a:p>
        </p:txBody>
      </p:sp>
    </p:spTree>
    <p:extLst>
      <p:ext uri="{BB962C8B-B14F-4D97-AF65-F5344CB8AC3E}">
        <p14:creationId xmlns:p14="http://schemas.microsoft.com/office/powerpoint/2010/main" val="11284435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070C0"/>
                </a:solidFill>
                <a:latin typeface="Calibri" panose="020F0502020204030204" pitchFamily="34" charset="0"/>
                <a:cs typeface="Calibri" panose="020F0502020204030204" pitchFamily="34" charset="0"/>
              </a:rPr>
              <a:t>While Statement</a:t>
            </a:r>
            <a:endParaRPr lang="en-IN" sz="3200" dirty="0">
              <a:solidFill>
                <a:srgbClr val="0070C0"/>
              </a:solidFill>
              <a:latin typeface="Calibri" panose="020F0502020204030204" pitchFamily="34" charset="0"/>
              <a:cs typeface="Calibri" panose="020F0502020204030204" pitchFamily="34" charset="0"/>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45</a:t>
            </a:fld>
            <a:endParaRPr lang="en-IN"/>
          </a:p>
        </p:txBody>
      </p:sp>
      <p:sp>
        <p:nvSpPr>
          <p:cNvPr id="7" name="Rectangle 6"/>
          <p:cNvSpPr/>
          <p:nvPr/>
        </p:nvSpPr>
        <p:spPr>
          <a:xfrm>
            <a:off x="1653989" y="655154"/>
            <a:ext cx="10067621" cy="2985433"/>
          </a:xfrm>
          <a:prstGeom prst="rect">
            <a:avLst/>
          </a:prstGeom>
        </p:spPr>
        <p:txBody>
          <a:bodyPr wrap="square">
            <a:spAutoFit/>
          </a:bodyPr>
          <a:lstStyle/>
          <a:p>
            <a:pPr marL="342900" indent="-342900" algn="just">
              <a:spcAft>
                <a:spcPts val="1200"/>
              </a:spcAft>
              <a:buFont typeface="Wingdings" pitchFamily="2" charset="2"/>
              <a:buChar char="Ø"/>
            </a:pPr>
            <a:r>
              <a:rPr lang="en-IN" sz="2400" dirty="0">
                <a:solidFill>
                  <a:prstClr val="black"/>
                </a:solidFill>
                <a:latin typeface="Constantia"/>
              </a:rPr>
              <a:t>Here, </a:t>
            </a:r>
            <a:r>
              <a:rPr lang="en-IN" sz="2400" b="1" dirty="0">
                <a:solidFill>
                  <a:prstClr val="black"/>
                </a:solidFill>
                <a:latin typeface="Constantia"/>
              </a:rPr>
              <a:t>statement(s) </a:t>
            </a:r>
            <a:r>
              <a:rPr lang="en-IN" sz="2400" dirty="0">
                <a:solidFill>
                  <a:prstClr val="black"/>
                </a:solidFill>
                <a:latin typeface="Constantia"/>
              </a:rPr>
              <a:t>may be a single statement or a block of statements. The </a:t>
            </a:r>
            <a:r>
              <a:rPr lang="en-IN" sz="2400" b="1" dirty="0">
                <a:solidFill>
                  <a:prstClr val="black"/>
                </a:solidFill>
                <a:latin typeface="Constantia"/>
              </a:rPr>
              <a:t>condition </a:t>
            </a:r>
            <a:r>
              <a:rPr lang="en-IN" sz="2400" dirty="0">
                <a:solidFill>
                  <a:prstClr val="black"/>
                </a:solidFill>
                <a:latin typeface="Constantia"/>
              </a:rPr>
              <a:t>may be any expression, and true is any non zero value. </a:t>
            </a:r>
          </a:p>
          <a:p>
            <a:pPr marL="342900" indent="-342900" algn="just">
              <a:spcAft>
                <a:spcPts val="1200"/>
              </a:spcAft>
              <a:buFont typeface="Wingdings" pitchFamily="2" charset="2"/>
              <a:buChar char="Ø"/>
            </a:pPr>
            <a:r>
              <a:rPr lang="en-IN" sz="2400" dirty="0">
                <a:solidFill>
                  <a:prstClr val="black"/>
                </a:solidFill>
                <a:latin typeface="Constantia"/>
              </a:rPr>
              <a:t>When executing, if the </a:t>
            </a:r>
            <a:r>
              <a:rPr lang="en-IN" sz="2400" i="1" dirty="0" err="1">
                <a:solidFill>
                  <a:prstClr val="black"/>
                </a:solidFill>
                <a:latin typeface="Constantia"/>
              </a:rPr>
              <a:t>boolean_expression</a:t>
            </a:r>
            <a:r>
              <a:rPr lang="en-IN" sz="2400" i="1" dirty="0">
                <a:solidFill>
                  <a:prstClr val="black"/>
                </a:solidFill>
                <a:latin typeface="Constantia"/>
              </a:rPr>
              <a:t> </a:t>
            </a:r>
            <a:r>
              <a:rPr lang="en-IN" sz="2400" dirty="0">
                <a:solidFill>
                  <a:prstClr val="black"/>
                </a:solidFill>
                <a:latin typeface="Constantia"/>
              </a:rPr>
              <a:t>result is true, then the actions inside the loop will be executed. This will continue as long as the expression result is true. </a:t>
            </a:r>
          </a:p>
          <a:p>
            <a:pPr marL="342900" indent="-342900" algn="just">
              <a:spcAft>
                <a:spcPts val="1200"/>
              </a:spcAft>
              <a:buFont typeface="Wingdings" pitchFamily="2" charset="2"/>
              <a:buChar char="Ø"/>
            </a:pPr>
            <a:r>
              <a:rPr lang="en-IN" sz="2400" dirty="0">
                <a:solidFill>
                  <a:prstClr val="black"/>
                </a:solidFill>
                <a:latin typeface="Constantia"/>
              </a:rPr>
              <a:t>When the condition becomes false, program control passes to the line immediately following the loop. </a:t>
            </a:r>
          </a:p>
        </p:txBody>
      </p:sp>
      <p:sp>
        <p:nvSpPr>
          <p:cNvPr id="8" name="Rectangle 8"/>
          <p:cNvSpPr>
            <a:spLocks noChangeArrowheads="1"/>
          </p:cNvSpPr>
          <p:nvPr/>
        </p:nvSpPr>
        <p:spPr bwMode="auto">
          <a:xfrm>
            <a:off x="4649865" y="3948681"/>
            <a:ext cx="3581400" cy="144655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lvl="1"/>
            <a:r>
              <a:rPr lang="en-US" sz="2200"/>
              <a:t>while(&lt;condition&gt;)</a:t>
            </a:r>
          </a:p>
          <a:p>
            <a:pPr lvl="1"/>
            <a:r>
              <a:rPr lang="en-US" sz="2200"/>
              <a:t>{</a:t>
            </a:r>
          </a:p>
          <a:p>
            <a:pPr lvl="1"/>
            <a:r>
              <a:rPr lang="en-US" sz="2200"/>
              <a:t>    Statement (S);</a:t>
            </a:r>
          </a:p>
          <a:p>
            <a:pPr lvl="1"/>
            <a:r>
              <a:rPr lang="en-US" sz="2200"/>
              <a:t>} </a:t>
            </a:r>
          </a:p>
        </p:txBody>
      </p:sp>
      <p:sp>
        <p:nvSpPr>
          <p:cNvPr id="9" name="Rectangle 9"/>
          <p:cNvSpPr>
            <a:spLocks noChangeArrowheads="1"/>
          </p:cNvSpPr>
          <p:nvPr/>
        </p:nvSpPr>
        <p:spPr bwMode="auto">
          <a:xfrm>
            <a:off x="8383665" y="3948681"/>
            <a:ext cx="3597663" cy="2800767"/>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r>
              <a:rPr lang="en-US" sz="2200" dirty="0" smtClean="0"/>
              <a:t>// printing 1 to 10</a:t>
            </a:r>
          </a:p>
          <a:p>
            <a:r>
              <a:rPr lang="en-US" sz="2200" dirty="0" err="1" smtClean="0"/>
              <a:t>int</a:t>
            </a:r>
            <a:r>
              <a:rPr lang="en-US" sz="2200" dirty="0" smtClean="0"/>
              <a:t> i=0;</a:t>
            </a:r>
          </a:p>
          <a:p>
            <a:r>
              <a:rPr lang="en-US" sz="2200" dirty="0" smtClean="0"/>
              <a:t>while (i &lt;= </a:t>
            </a:r>
            <a:r>
              <a:rPr lang="en-US" sz="2200" dirty="0"/>
              <a:t>10)</a:t>
            </a:r>
          </a:p>
          <a:p>
            <a:r>
              <a:rPr lang="en-US" sz="2200" dirty="0"/>
              <a:t>{</a:t>
            </a:r>
          </a:p>
          <a:p>
            <a:pPr lvl="1"/>
            <a:r>
              <a:rPr lang="en-US" sz="2200" dirty="0"/>
              <a:t>   </a:t>
            </a:r>
            <a:r>
              <a:rPr lang="en-US" sz="2200" dirty="0" smtClean="0"/>
              <a:t>i=i+1</a:t>
            </a:r>
            <a:r>
              <a:rPr lang="en-US" sz="2200" dirty="0"/>
              <a:t>;</a:t>
            </a:r>
          </a:p>
          <a:p>
            <a:pPr lvl="1"/>
            <a:r>
              <a:rPr lang="en-US" sz="2200" dirty="0"/>
              <a:t>    </a:t>
            </a:r>
            <a:r>
              <a:rPr lang="en-US" sz="2200" dirty="0" err="1" smtClean="0"/>
              <a:t>S.o.p</a:t>
            </a:r>
            <a:r>
              <a:rPr lang="en-US" sz="2200" dirty="0" smtClean="0"/>
              <a:t>(“i = “+ i);</a:t>
            </a:r>
            <a:endParaRPr lang="en-US" sz="2200" dirty="0"/>
          </a:p>
          <a:p>
            <a:pPr lvl="1"/>
            <a:r>
              <a:rPr lang="en-US" sz="2200" dirty="0"/>
              <a:t>} </a:t>
            </a:r>
          </a:p>
          <a:p>
            <a:pPr lvl="1"/>
            <a:endParaRPr lang="en-US" sz="2200" dirty="0"/>
          </a:p>
        </p:txBody>
      </p:sp>
      <p:sp>
        <p:nvSpPr>
          <p:cNvPr id="10" name="Text Box 10"/>
          <p:cNvSpPr txBox="1">
            <a:spLocks noChangeArrowheads="1"/>
          </p:cNvSpPr>
          <p:nvPr/>
        </p:nvSpPr>
        <p:spPr bwMode="auto">
          <a:xfrm>
            <a:off x="5564265" y="3491481"/>
            <a:ext cx="1676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pPr>
              <a:spcBef>
                <a:spcPct val="50000"/>
              </a:spcBef>
            </a:pPr>
            <a:r>
              <a:rPr lang="en-US" sz="2200" b="1" dirty="0">
                <a:solidFill>
                  <a:srgbClr val="0000FF"/>
                </a:solidFill>
              </a:rPr>
              <a:t>Syntax</a:t>
            </a:r>
          </a:p>
        </p:txBody>
      </p:sp>
      <p:sp>
        <p:nvSpPr>
          <p:cNvPr id="11" name="Text Box 11"/>
          <p:cNvSpPr txBox="1">
            <a:spLocks noChangeArrowheads="1"/>
          </p:cNvSpPr>
          <p:nvPr/>
        </p:nvSpPr>
        <p:spPr bwMode="auto">
          <a:xfrm>
            <a:off x="9907665" y="3491481"/>
            <a:ext cx="1676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pPr>
              <a:spcBef>
                <a:spcPct val="50000"/>
              </a:spcBef>
            </a:pPr>
            <a:r>
              <a:rPr lang="en-US" sz="2200" b="1">
                <a:solidFill>
                  <a:srgbClr val="0000FF"/>
                </a:solidFill>
              </a:rPr>
              <a:t>E.g.</a:t>
            </a:r>
          </a:p>
        </p:txBody>
      </p:sp>
    </p:spTree>
    <p:extLst>
      <p:ext uri="{BB962C8B-B14F-4D97-AF65-F5344CB8AC3E}">
        <p14:creationId xmlns:p14="http://schemas.microsoft.com/office/powerpoint/2010/main" val="1523614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iterate type="lt">
                                    <p:tmPct val="5000"/>
                                  </p:iterate>
                                  <p:childTnLst>
                                    <p:set>
                                      <p:cBhvr>
                                        <p:cTn id="11" dur="1" fill="hold">
                                          <p:stCondLst>
                                            <p:cond delay="0"/>
                                          </p:stCondLst>
                                        </p:cTn>
                                        <p:tgtEl>
                                          <p:spTgt spid="8"/>
                                        </p:tgtEl>
                                        <p:attrNameLst>
                                          <p:attrName>style.visibility</p:attrName>
                                        </p:attrNameLst>
                                      </p:cBhvr>
                                      <p:to>
                                        <p:strVal val="visible"/>
                                      </p:to>
                                    </p:set>
                                    <p:anim calcmode="lin" valueType="num">
                                      <p:cBhvr>
                                        <p:cTn id="12" dur="1000" fill="hold"/>
                                        <p:tgtEl>
                                          <p:spTgt spid="8"/>
                                        </p:tgtEl>
                                        <p:attrNameLst>
                                          <p:attrName>ppt_w</p:attrName>
                                        </p:attrNameLst>
                                      </p:cBhvr>
                                      <p:tavLst>
                                        <p:tav tm="0">
                                          <p:val>
                                            <p:fltVal val="0"/>
                                          </p:val>
                                        </p:tav>
                                        <p:tav tm="100000">
                                          <p:val>
                                            <p:strVal val="#ppt_w"/>
                                          </p:val>
                                        </p:tav>
                                      </p:tavLst>
                                    </p:anim>
                                    <p:anim calcmode="lin" valueType="num">
                                      <p:cBhvr>
                                        <p:cTn id="13" dur="1000" fill="hold"/>
                                        <p:tgtEl>
                                          <p:spTgt spid="8"/>
                                        </p:tgtEl>
                                        <p:attrNameLst>
                                          <p:attrName>ppt_h</p:attrName>
                                        </p:attrNameLst>
                                      </p:cBhvr>
                                      <p:tavLst>
                                        <p:tav tm="0">
                                          <p:val>
                                            <p:fltVal val="0"/>
                                          </p:val>
                                        </p:tav>
                                        <p:tav tm="100000">
                                          <p:val>
                                            <p:strVal val="#ppt_h"/>
                                          </p:val>
                                        </p:tav>
                                      </p:tavLst>
                                    </p:anim>
                                    <p:anim calcmode="lin" valueType="num">
                                      <p:cBhvr>
                                        <p:cTn id="14" dur="1000" fill="hold"/>
                                        <p:tgtEl>
                                          <p:spTgt spid="8"/>
                                        </p:tgtEl>
                                        <p:attrNameLst>
                                          <p:attrName>style.rotation</p:attrName>
                                        </p:attrNameLst>
                                      </p:cBhvr>
                                      <p:tavLst>
                                        <p:tav tm="0">
                                          <p:val>
                                            <p:fltVal val="90"/>
                                          </p:val>
                                        </p:tav>
                                        <p:tav tm="100000">
                                          <p:val>
                                            <p:fltVal val="0"/>
                                          </p:val>
                                        </p:tav>
                                      </p:tavLst>
                                    </p:anim>
                                    <p:animEffect transition="in" filter="fade">
                                      <p:cBhvr>
                                        <p:cTn id="15" dur="10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linds(horizontal)">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iterate type="lt">
                                    <p:tmPct val="5000"/>
                                  </p:iterate>
                                  <p:childTnLst>
                                    <p:set>
                                      <p:cBhvr>
                                        <p:cTn id="24" dur="1" fill="hold">
                                          <p:stCondLst>
                                            <p:cond delay="0"/>
                                          </p:stCondLst>
                                        </p:cTn>
                                        <p:tgtEl>
                                          <p:spTgt spid="9"/>
                                        </p:tgtEl>
                                        <p:attrNameLst>
                                          <p:attrName>style.visibility</p:attrName>
                                        </p:attrNameLst>
                                      </p:cBhvr>
                                      <p:to>
                                        <p:strVal val="visible"/>
                                      </p:to>
                                    </p:set>
                                    <p:anim calcmode="lin" valueType="num">
                                      <p:cBhvr>
                                        <p:cTn id="25" dur="1000" fill="hold"/>
                                        <p:tgtEl>
                                          <p:spTgt spid="9"/>
                                        </p:tgtEl>
                                        <p:attrNameLst>
                                          <p:attrName>ppt_w</p:attrName>
                                        </p:attrNameLst>
                                      </p:cBhvr>
                                      <p:tavLst>
                                        <p:tav tm="0">
                                          <p:val>
                                            <p:fltVal val="0"/>
                                          </p:val>
                                        </p:tav>
                                        <p:tav tm="100000">
                                          <p:val>
                                            <p:strVal val="#ppt_w"/>
                                          </p:val>
                                        </p:tav>
                                      </p:tavLst>
                                    </p:anim>
                                    <p:anim calcmode="lin" valueType="num">
                                      <p:cBhvr>
                                        <p:cTn id="26" dur="1000" fill="hold"/>
                                        <p:tgtEl>
                                          <p:spTgt spid="9"/>
                                        </p:tgtEl>
                                        <p:attrNameLst>
                                          <p:attrName>ppt_h</p:attrName>
                                        </p:attrNameLst>
                                      </p:cBhvr>
                                      <p:tavLst>
                                        <p:tav tm="0">
                                          <p:val>
                                            <p:fltVal val="0"/>
                                          </p:val>
                                        </p:tav>
                                        <p:tav tm="100000">
                                          <p:val>
                                            <p:strVal val="#ppt_h"/>
                                          </p:val>
                                        </p:tav>
                                      </p:tavLst>
                                    </p:anim>
                                    <p:anim calcmode="lin" valueType="num">
                                      <p:cBhvr>
                                        <p:cTn id="27" dur="1000" fill="hold"/>
                                        <p:tgtEl>
                                          <p:spTgt spid="9"/>
                                        </p:tgtEl>
                                        <p:attrNameLst>
                                          <p:attrName>style.rotation</p:attrName>
                                        </p:attrNameLst>
                                      </p:cBhvr>
                                      <p:tavLst>
                                        <p:tav tm="0">
                                          <p:val>
                                            <p:fltVal val="90"/>
                                          </p:val>
                                        </p:tav>
                                        <p:tav tm="100000">
                                          <p:val>
                                            <p:fltVal val="0"/>
                                          </p:val>
                                        </p:tav>
                                      </p:tavLst>
                                    </p:anim>
                                    <p:animEffect transition="in" filter="fade">
                                      <p:cBhvr>
                                        <p:cTn id="28"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070C0"/>
                </a:solidFill>
                <a:latin typeface="Calibri" panose="020F0502020204030204" pitchFamily="34" charset="0"/>
                <a:cs typeface="Calibri" panose="020F0502020204030204" pitchFamily="34" charset="0"/>
              </a:rPr>
              <a:t>While Statement</a:t>
            </a:r>
            <a:endParaRPr lang="en-IN" sz="3200" dirty="0">
              <a:solidFill>
                <a:srgbClr val="0070C0"/>
              </a:solidFill>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46</a:t>
            </a:fld>
            <a:endParaRPr lang="en-IN"/>
          </a:p>
        </p:txBody>
      </p:sp>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6680" r="25333" b="53137"/>
          <a:stretch/>
        </p:blipFill>
        <p:spPr>
          <a:xfrm>
            <a:off x="1869141" y="1152907"/>
            <a:ext cx="9009530" cy="4140918"/>
          </a:xfrm>
          <a:prstGeom prst="rect">
            <a:avLst/>
          </a:prstGeom>
        </p:spPr>
      </p:pic>
    </p:spTree>
    <p:extLst>
      <p:ext uri="{BB962C8B-B14F-4D97-AF65-F5344CB8AC3E}">
        <p14:creationId xmlns:p14="http://schemas.microsoft.com/office/powerpoint/2010/main" val="21652646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070C0"/>
                </a:solidFill>
                <a:latin typeface="Calibri" panose="020F0502020204030204" pitchFamily="34" charset="0"/>
                <a:cs typeface="Calibri" panose="020F0502020204030204" pitchFamily="34" charset="0"/>
              </a:rPr>
              <a:t>While Statement</a:t>
            </a:r>
            <a:endParaRPr lang="en-IN" sz="3200" dirty="0">
              <a:solidFill>
                <a:srgbClr val="0070C0"/>
              </a:solidFill>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47</a:t>
            </a:fld>
            <a:endParaRPr lang="en-IN"/>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r="22587" b="21765"/>
          <a:stretch/>
        </p:blipFill>
        <p:spPr>
          <a:xfrm>
            <a:off x="1653988" y="685800"/>
            <a:ext cx="9628093" cy="5849472"/>
          </a:xfrm>
          <a:prstGeom prst="rect">
            <a:avLst/>
          </a:prstGeom>
        </p:spPr>
      </p:pic>
    </p:spTree>
    <p:extLst>
      <p:ext uri="{BB962C8B-B14F-4D97-AF65-F5344CB8AC3E}">
        <p14:creationId xmlns:p14="http://schemas.microsoft.com/office/powerpoint/2010/main" val="15128281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070C0"/>
                </a:solidFill>
                <a:latin typeface="Calibri" panose="020F0502020204030204" pitchFamily="34" charset="0"/>
                <a:cs typeface="Calibri" panose="020F0502020204030204" pitchFamily="34" charset="0"/>
              </a:rPr>
              <a:t>For Statement</a:t>
            </a:r>
            <a:endParaRPr lang="en-IN" sz="3200" dirty="0">
              <a:solidFill>
                <a:srgbClr val="0070C0"/>
              </a:solidFill>
              <a:latin typeface="Calibri" panose="020F0502020204030204" pitchFamily="34" charset="0"/>
              <a:cs typeface="Calibri" panose="020F0502020204030204" pitchFamily="34" charset="0"/>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48</a:t>
            </a:fld>
            <a:endParaRPr lang="en-IN"/>
          </a:p>
        </p:txBody>
      </p:sp>
      <p:sp>
        <p:nvSpPr>
          <p:cNvPr id="6" name="Rectangle 5"/>
          <p:cNvSpPr/>
          <p:nvPr/>
        </p:nvSpPr>
        <p:spPr>
          <a:xfrm>
            <a:off x="921695" y="1384409"/>
            <a:ext cx="3657599" cy="4231928"/>
          </a:xfrm>
          <a:prstGeom prst="rect">
            <a:avLst/>
          </a:prstGeom>
          <a:solidFill>
            <a:schemeClr val="bg1">
              <a:lumMod val="95000"/>
            </a:schemeClr>
          </a:solidFill>
        </p:spPr>
        <p:txBody>
          <a:bodyPr wrap="square">
            <a:spAutoFit/>
          </a:bodyPr>
          <a:lstStyle/>
          <a:p>
            <a:pPr marL="342900" indent="-342900" algn="just">
              <a:spcAft>
                <a:spcPts val="600"/>
              </a:spcAft>
              <a:buFont typeface="Wingdings" panose="05000000000000000000" pitchFamily="2" charset="2"/>
              <a:buChar char="Ø"/>
            </a:pPr>
            <a:r>
              <a:rPr lang="en-IN" sz="2400" dirty="0">
                <a:solidFill>
                  <a:prstClr val="black"/>
                </a:solidFill>
                <a:latin typeface="Constantia"/>
              </a:rPr>
              <a:t>A </a:t>
            </a:r>
            <a:r>
              <a:rPr lang="en-IN" sz="2400" b="1" dirty="0">
                <a:solidFill>
                  <a:prstClr val="black"/>
                </a:solidFill>
                <a:latin typeface="Constantia"/>
              </a:rPr>
              <a:t>for </a:t>
            </a:r>
            <a:r>
              <a:rPr lang="en-IN" sz="2400" dirty="0">
                <a:solidFill>
                  <a:prstClr val="black"/>
                </a:solidFill>
                <a:latin typeface="Constantia"/>
              </a:rPr>
              <a:t>loop is a repetition control structure that allows you to efficiently write a loop that needs to be executed a specific number of times. </a:t>
            </a:r>
          </a:p>
          <a:p>
            <a:pPr marL="342900" indent="-342900" algn="just">
              <a:spcAft>
                <a:spcPts val="600"/>
              </a:spcAft>
              <a:buFont typeface="Wingdings" panose="05000000000000000000" pitchFamily="2" charset="2"/>
              <a:buChar char="Ø"/>
            </a:pPr>
            <a:r>
              <a:rPr lang="en-IN" sz="2400" dirty="0">
                <a:solidFill>
                  <a:prstClr val="black"/>
                </a:solidFill>
                <a:latin typeface="Constantia"/>
              </a:rPr>
              <a:t>A </a:t>
            </a:r>
            <a:r>
              <a:rPr lang="en-IN" sz="2400" b="1" dirty="0">
                <a:solidFill>
                  <a:prstClr val="black"/>
                </a:solidFill>
                <a:latin typeface="Constantia"/>
              </a:rPr>
              <a:t>for </a:t>
            </a:r>
            <a:r>
              <a:rPr lang="en-IN" sz="2400" dirty="0">
                <a:solidFill>
                  <a:prstClr val="black"/>
                </a:solidFill>
                <a:latin typeface="Constantia"/>
              </a:rPr>
              <a:t>loop is useful when you know how many times a task is to be repeated </a:t>
            </a:r>
          </a:p>
        </p:txBody>
      </p:sp>
      <p:sp>
        <p:nvSpPr>
          <p:cNvPr id="7" name="Rectangle 10"/>
          <p:cNvSpPr>
            <a:spLocks noChangeArrowheads="1"/>
          </p:cNvSpPr>
          <p:nvPr/>
        </p:nvSpPr>
        <p:spPr bwMode="auto">
          <a:xfrm>
            <a:off x="4943742" y="1511266"/>
            <a:ext cx="3184258" cy="230832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marL="87313" lvl="1" indent="-87313"/>
            <a:r>
              <a:rPr lang="en-US" sz="2400" dirty="0">
                <a:latin typeface="Constantia" panose="02030602050306030303" pitchFamily="18" charset="0"/>
              </a:rPr>
              <a:t>for( </a:t>
            </a:r>
            <a:r>
              <a:rPr lang="en-US" sz="2400" dirty="0" err="1">
                <a:latin typeface="Constantia" panose="02030602050306030303" pitchFamily="18" charset="0"/>
              </a:rPr>
              <a:t>initial_expression</a:t>
            </a:r>
            <a:r>
              <a:rPr lang="en-US" sz="2400" dirty="0">
                <a:latin typeface="Constantia" panose="02030602050306030303" pitchFamily="18" charset="0"/>
              </a:rPr>
              <a:t>;</a:t>
            </a:r>
          </a:p>
          <a:p>
            <a:pPr marL="87313" lvl="1" indent="-87313"/>
            <a:r>
              <a:rPr lang="en-US" sz="2400" dirty="0" err="1" smtClean="0">
                <a:latin typeface="Constantia" panose="02030602050306030303" pitchFamily="18" charset="0"/>
              </a:rPr>
              <a:t>termination_check</a:t>
            </a:r>
            <a:r>
              <a:rPr lang="en-US" sz="2400" dirty="0">
                <a:latin typeface="Constantia" panose="02030602050306030303" pitchFamily="18" charset="0"/>
              </a:rPr>
              <a:t>;</a:t>
            </a:r>
          </a:p>
          <a:p>
            <a:pPr marL="87313" lvl="1" indent="-87313"/>
            <a:r>
              <a:rPr lang="en-US" sz="2400" dirty="0">
                <a:latin typeface="Constantia" panose="02030602050306030303" pitchFamily="18" charset="0"/>
              </a:rPr>
              <a:t>       </a:t>
            </a:r>
            <a:r>
              <a:rPr lang="en-US" sz="2400" dirty="0" err="1">
                <a:latin typeface="Constantia" panose="02030602050306030303" pitchFamily="18" charset="0"/>
              </a:rPr>
              <a:t>index_updation</a:t>
            </a:r>
            <a:r>
              <a:rPr lang="en-US" sz="2400" dirty="0">
                <a:latin typeface="Constantia" panose="02030602050306030303" pitchFamily="18" charset="0"/>
              </a:rPr>
              <a:t>)</a:t>
            </a:r>
          </a:p>
          <a:p>
            <a:pPr marL="87313" lvl="1" indent="-87313"/>
            <a:r>
              <a:rPr lang="en-US" sz="2400" dirty="0">
                <a:latin typeface="Constantia" panose="02030602050306030303" pitchFamily="18" charset="0"/>
              </a:rPr>
              <a:t>{</a:t>
            </a:r>
          </a:p>
          <a:p>
            <a:pPr marL="87313" lvl="1" indent="-87313"/>
            <a:r>
              <a:rPr lang="en-US" sz="2400" dirty="0">
                <a:latin typeface="Constantia" panose="02030602050306030303" pitchFamily="18" charset="0"/>
              </a:rPr>
              <a:t>   statement (S);</a:t>
            </a:r>
          </a:p>
          <a:p>
            <a:pPr marL="87313" lvl="1" indent="-87313"/>
            <a:r>
              <a:rPr lang="en-US" sz="2400" dirty="0">
                <a:latin typeface="Constantia" panose="02030602050306030303" pitchFamily="18" charset="0"/>
              </a:rPr>
              <a:t>}</a:t>
            </a:r>
          </a:p>
        </p:txBody>
      </p:sp>
      <p:sp>
        <p:nvSpPr>
          <p:cNvPr id="8" name="Rectangle 11"/>
          <p:cNvSpPr>
            <a:spLocks noChangeArrowheads="1"/>
          </p:cNvSpPr>
          <p:nvPr/>
        </p:nvSpPr>
        <p:spPr bwMode="auto">
          <a:xfrm>
            <a:off x="8557545" y="1511266"/>
            <a:ext cx="3352802" cy="3785652"/>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p>
            <a:pPr marL="0" lvl="1"/>
            <a:r>
              <a:rPr lang="en-US" sz="2400" dirty="0" smtClean="0">
                <a:latin typeface="Constantia" panose="02030602050306030303" pitchFamily="18" charset="0"/>
              </a:rPr>
              <a:t>for(i=1</a:t>
            </a:r>
            <a:r>
              <a:rPr lang="en-US" sz="2400" dirty="0">
                <a:latin typeface="Constantia" panose="02030602050306030303" pitchFamily="18" charset="0"/>
              </a:rPr>
              <a:t>; </a:t>
            </a:r>
            <a:r>
              <a:rPr lang="en-US" sz="2400" dirty="0" smtClean="0">
                <a:latin typeface="Constantia" panose="02030602050306030303" pitchFamily="18" charset="0"/>
              </a:rPr>
              <a:t>i </a:t>
            </a:r>
            <a:r>
              <a:rPr lang="en-US" sz="2400" dirty="0">
                <a:latin typeface="Constantia" panose="02030602050306030303" pitchFamily="18" charset="0"/>
              </a:rPr>
              <a:t>&lt; 10; </a:t>
            </a:r>
            <a:r>
              <a:rPr lang="en-US" sz="2400" dirty="0" smtClean="0">
                <a:latin typeface="Constantia" panose="02030602050306030303" pitchFamily="18" charset="0"/>
              </a:rPr>
              <a:t>i</a:t>
            </a:r>
            <a:r>
              <a:rPr lang="en-US" sz="2400" dirty="0">
                <a:latin typeface="Constantia" panose="02030602050306030303" pitchFamily="18" charset="0"/>
              </a:rPr>
              <a:t>++)</a:t>
            </a:r>
          </a:p>
          <a:p>
            <a:pPr marL="0" lvl="1"/>
            <a:r>
              <a:rPr lang="en-US" sz="2400" dirty="0">
                <a:latin typeface="Constantia" panose="02030602050306030303" pitchFamily="18" charset="0"/>
              </a:rPr>
              <a:t>	</a:t>
            </a:r>
            <a:r>
              <a:rPr lang="en-US" sz="2400" dirty="0" err="1" smtClean="0">
                <a:latin typeface="Constantia" panose="02030602050306030303" pitchFamily="18" charset="0"/>
              </a:rPr>
              <a:t>S.o.p</a:t>
            </a:r>
            <a:r>
              <a:rPr lang="en-US" sz="2400" dirty="0" smtClean="0">
                <a:latin typeface="Constantia" panose="02030602050306030303" pitchFamily="18" charset="0"/>
              </a:rPr>
              <a:t>(“i =“ +i);</a:t>
            </a:r>
            <a:endParaRPr lang="en-US" sz="2400" dirty="0">
              <a:latin typeface="Constantia" panose="02030602050306030303" pitchFamily="18" charset="0"/>
            </a:endParaRPr>
          </a:p>
          <a:p>
            <a:pPr marL="0" lvl="1"/>
            <a:endParaRPr lang="en-US" sz="2400" dirty="0">
              <a:latin typeface="Constantia" panose="02030602050306030303" pitchFamily="18" charset="0"/>
            </a:endParaRPr>
          </a:p>
          <a:p>
            <a:pPr marL="0" lvl="1"/>
            <a:r>
              <a:rPr lang="en-US" sz="2400" dirty="0">
                <a:latin typeface="Constantia" panose="02030602050306030303" pitchFamily="18" charset="0"/>
              </a:rPr>
              <a:t>	</a:t>
            </a:r>
            <a:r>
              <a:rPr lang="en-US" sz="2400" b="1" dirty="0">
                <a:solidFill>
                  <a:srgbClr val="0000FF"/>
                </a:solidFill>
                <a:latin typeface="Constantia" panose="02030602050306030303" pitchFamily="18" charset="0"/>
              </a:rPr>
              <a:t>(or)</a:t>
            </a:r>
          </a:p>
          <a:p>
            <a:pPr marL="0" lvl="1"/>
            <a:r>
              <a:rPr lang="en-US" sz="2400" dirty="0" smtClean="0">
                <a:latin typeface="Constantia" panose="02030602050306030303" pitchFamily="18" charset="0"/>
              </a:rPr>
              <a:t>i=1</a:t>
            </a:r>
            <a:r>
              <a:rPr lang="en-US" sz="2400" dirty="0">
                <a:latin typeface="Constantia" panose="02030602050306030303" pitchFamily="18" charset="0"/>
              </a:rPr>
              <a:t>;</a:t>
            </a:r>
          </a:p>
          <a:p>
            <a:pPr marL="0" lvl="1"/>
            <a:r>
              <a:rPr lang="en-US" sz="2400" dirty="0">
                <a:latin typeface="Constantia" panose="02030602050306030303" pitchFamily="18" charset="0"/>
              </a:rPr>
              <a:t>for</a:t>
            </a:r>
            <a:r>
              <a:rPr lang="en-US" sz="2400" dirty="0" smtClean="0">
                <a:latin typeface="Constantia" panose="02030602050306030303" pitchFamily="18" charset="0"/>
              </a:rPr>
              <a:t>(;i&lt;10</a:t>
            </a:r>
            <a:r>
              <a:rPr lang="en-US" sz="2400" dirty="0">
                <a:latin typeface="Constantia" panose="02030602050306030303" pitchFamily="18" charset="0"/>
              </a:rPr>
              <a:t>;)</a:t>
            </a:r>
          </a:p>
          <a:p>
            <a:pPr marL="0" lvl="1"/>
            <a:r>
              <a:rPr lang="en-US" sz="2400" dirty="0">
                <a:latin typeface="Constantia" panose="02030602050306030303" pitchFamily="18" charset="0"/>
              </a:rPr>
              <a:t> {</a:t>
            </a:r>
          </a:p>
          <a:p>
            <a:pPr marL="0" lvl="1"/>
            <a:r>
              <a:rPr lang="en-US" sz="2400" dirty="0">
                <a:latin typeface="Constantia" panose="02030602050306030303" pitchFamily="18" charset="0"/>
              </a:rPr>
              <a:t> </a:t>
            </a:r>
            <a:r>
              <a:rPr lang="en-US" sz="2400" dirty="0" err="1">
                <a:latin typeface="Constantia" panose="02030602050306030303" pitchFamily="18" charset="0"/>
              </a:rPr>
              <a:t>S.o.p</a:t>
            </a:r>
            <a:r>
              <a:rPr lang="en-US" sz="2400" dirty="0">
                <a:latin typeface="Constantia" panose="02030602050306030303" pitchFamily="18" charset="0"/>
              </a:rPr>
              <a:t>(“i =“ +i);</a:t>
            </a:r>
          </a:p>
          <a:p>
            <a:pPr marL="0" lvl="1"/>
            <a:r>
              <a:rPr lang="en-US" sz="2400" dirty="0">
                <a:latin typeface="Constantia" panose="02030602050306030303" pitchFamily="18" charset="0"/>
              </a:rPr>
              <a:t>    </a:t>
            </a:r>
            <a:r>
              <a:rPr lang="en-US" sz="2400" dirty="0" smtClean="0">
                <a:latin typeface="Constantia" panose="02030602050306030303" pitchFamily="18" charset="0"/>
              </a:rPr>
              <a:t>i=i+1</a:t>
            </a:r>
            <a:r>
              <a:rPr lang="en-US" sz="2400" dirty="0">
                <a:latin typeface="Constantia" panose="02030602050306030303" pitchFamily="18" charset="0"/>
              </a:rPr>
              <a:t>;</a:t>
            </a:r>
          </a:p>
          <a:p>
            <a:pPr marL="0" lvl="1"/>
            <a:r>
              <a:rPr lang="en-US" sz="2400" dirty="0">
                <a:latin typeface="Constantia" panose="02030602050306030303" pitchFamily="18" charset="0"/>
              </a:rPr>
              <a:t> }</a:t>
            </a:r>
          </a:p>
        </p:txBody>
      </p:sp>
      <p:sp>
        <p:nvSpPr>
          <p:cNvPr id="9" name="Text Box 12"/>
          <p:cNvSpPr txBox="1">
            <a:spLocks noChangeArrowheads="1"/>
          </p:cNvSpPr>
          <p:nvPr/>
        </p:nvSpPr>
        <p:spPr bwMode="auto">
          <a:xfrm>
            <a:off x="5858142" y="1054066"/>
            <a:ext cx="1676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pPr>
              <a:spcBef>
                <a:spcPct val="50000"/>
              </a:spcBef>
            </a:pPr>
            <a:r>
              <a:rPr lang="en-US" sz="2400" b="1">
                <a:latin typeface="Constantia" panose="02030602050306030303" pitchFamily="18" charset="0"/>
              </a:rPr>
              <a:t>Syntax</a:t>
            </a:r>
          </a:p>
        </p:txBody>
      </p:sp>
      <p:sp>
        <p:nvSpPr>
          <p:cNvPr id="10" name="Text Box 13"/>
          <p:cNvSpPr txBox="1">
            <a:spLocks noChangeArrowheads="1"/>
          </p:cNvSpPr>
          <p:nvPr/>
        </p:nvSpPr>
        <p:spPr bwMode="auto">
          <a:xfrm>
            <a:off x="9540890" y="1054066"/>
            <a:ext cx="1676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pPr>
              <a:spcBef>
                <a:spcPct val="50000"/>
              </a:spcBef>
            </a:pPr>
            <a:r>
              <a:rPr lang="en-US" sz="2400" b="1">
                <a:latin typeface="Constantia" panose="02030602050306030303" pitchFamily="18" charset="0"/>
              </a:rPr>
              <a:t>E.g.</a:t>
            </a:r>
          </a:p>
        </p:txBody>
      </p:sp>
    </p:spTree>
    <p:extLst>
      <p:ext uri="{BB962C8B-B14F-4D97-AF65-F5344CB8AC3E}">
        <p14:creationId xmlns:p14="http://schemas.microsoft.com/office/powerpoint/2010/main" val="1377780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iterate type="lt">
                                    <p:tmPct val="5000"/>
                                  </p:iterate>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ppt_w</p:attrName>
                                        </p:attrNameLst>
                                      </p:cBhvr>
                                      <p:tavLst>
                                        <p:tav tm="0">
                                          <p:val>
                                            <p:fltVal val="0"/>
                                          </p:val>
                                        </p:tav>
                                        <p:tav tm="100000">
                                          <p:val>
                                            <p:strVal val="#ppt_w"/>
                                          </p:val>
                                        </p:tav>
                                      </p:tavLst>
                                    </p:anim>
                                    <p:anim calcmode="lin" valueType="num">
                                      <p:cBhvr>
                                        <p:cTn id="13" dur="1000" fill="hold"/>
                                        <p:tgtEl>
                                          <p:spTgt spid="7"/>
                                        </p:tgtEl>
                                        <p:attrNameLst>
                                          <p:attrName>ppt_h</p:attrName>
                                        </p:attrNameLst>
                                      </p:cBhvr>
                                      <p:tavLst>
                                        <p:tav tm="0">
                                          <p:val>
                                            <p:fltVal val="0"/>
                                          </p:val>
                                        </p:tav>
                                        <p:tav tm="100000">
                                          <p:val>
                                            <p:strVal val="#ppt_h"/>
                                          </p:val>
                                        </p:tav>
                                      </p:tavLst>
                                    </p:anim>
                                    <p:anim calcmode="lin" valueType="num">
                                      <p:cBhvr>
                                        <p:cTn id="14" dur="1000" fill="hold"/>
                                        <p:tgtEl>
                                          <p:spTgt spid="7"/>
                                        </p:tgtEl>
                                        <p:attrNameLst>
                                          <p:attrName>style.rotation</p:attrName>
                                        </p:attrNameLst>
                                      </p:cBhvr>
                                      <p:tavLst>
                                        <p:tav tm="0">
                                          <p:val>
                                            <p:fltVal val="90"/>
                                          </p:val>
                                        </p:tav>
                                        <p:tav tm="100000">
                                          <p:val>
                                            <p:fltVal val="0"/>
                                          </p:val>
                                        </p:tav>
                                      </p:tavLst>
                                    </p:anim>
                                    <p:animEffect transition="in" filter="fade">
                                      <p:cBhvr>
                                        <p:cTn id="15" dur="10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iterate type="lt">
                                    <p:tmPct val="5000"/>
                                  </p:iterate>
                                  <p:childTnLst>
                                    <p:set>
                                      <p:cBhvr>
                                        <p:cTn id="24" dur="1" fill="hold">
                                          <p:stCondLst>
                                            <p:cond delay="0"/>
                                          </p:stCondLst>
                                        </p:cTn>
                                        <p:tgtEl>
                                          <p:spTgt spid="8"/>
                                        </p:tgtEl>
                                        <p:attrNameLst>
                                          <p:attrName>style.visibility</p:attrName>
                                        </p:attrNameLst>
                                      </p:cBhvr>
                                      <p:to>
                                        <p:strVal val="visible"/>
                                      </p:to>
                                    </p:set>
                                    <p:anim calcmode="lin" valueType="num">
                                      <p:cBhvr>
                                        <p:cTn id="25" dur="1000" fill="hold"/>
                                        <p:tgtEl>
                                          <p:spTgt spid="8"/>
                                        </p:tgtEl>
                                        <p:attrNameLst>
                                          <p:attrName>ppt_w</p:attrName>
                                        </p:attrNameLst>
                                      </p:cBhvr>
                                      <p:tavLst>
                                        <p:tav tm="0">
                                          <p:val>
                                            <p:fltVal val="0"/>
                                          </p:val>
                                        </p:tav>
                                        <p:tav tm="100000">
                                          <p:val>
                                            <p:strVal val="#ppt_w"/>
                                          </p:val>
                                        </p:tav>
                                      </p:tavLst>
                                    </p:anim>
                                    <p:anim calcmode="lin" valueType="num">
                                      <p:cBhvr>
                                        <p:cTn id="26" dur="1000" fill="hold"/>
                                        <p:tgtEl>
                                          <p:spTgt spid="8"/>
                                        </p:tgtEl>
                                        <p:attrNameLst>
                                          <p:attrName>ppt_h</p:attrName>
                                        </p:attrNameLst>
                                      </p:cBhvr>
                                      <p:tavLst>
                                        <p:tav tm="0">
                                          <p:val>
                                            <p:fltVal val="0"/>
                                          </p:val>
                                        </p:tav>
                                        <p:tav tm="100000">
                                          <p:val>
                                            <p:strVal val="#ppt_h"/>
                                          </p:val>
                                        </p:tav>
                                      </p:tavLst>
                                    </p:anim>
                                    <p:anim calcmode="lin" valueType="num">
                                      <p:cBhvr>
                                        <p:cTn id="27" dur="1000" fill="hold"/>
                                        <p:tgtEl>
                                          <p:spTgt spid="8"/>
                                        </p:tgtEl>
                                        <p:attrNameLst>
                                          <p:attrName>style.rotation</p:attrName>
                                        </p:attrNameLst>
                                      </p:cBhvr>
                                      <p:tavLst>
                                        <p:tav tm="0">
                                          <p:val>
                                            <p:fltVal val="90"/>
                                          </p:val>
                                        </p:tav>
                                        <p:tav tm="100000">
                                          <p:val>
                                            <p:fltVal val="0"/>
                                          </p:val>
                                        </p:tav>
                                      </p:tavLst>
                                    </p:anim>
                                    <p:animEffect transition="in" filter="fade">
                                      <p:cBhvr>
                                        <p:cTn id="2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a:solidFill>
                  <a:srgbClr val="0000FF"/>
                </a:solidFill>
                <a:latin typeface="Constantia"/>
                <a:ea typeface="+mn-ea"/>
                <a:cs typeface="+mn-cs"/>
              </a:rPr>
              <a:t>For Statement - Flow</a:t>
            </a: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49</a:t>
            </a:fld>
            <a:endParaRPr lang="en-IN"/>
          </a:p>
        </p:txBody>
      </p:sp>
      <p:sp>
        <p:nvSpPr>
          <p:cNvPr id="6" name="Rectangle 5"/>
          <p:cNvSpPr/>
          <p:nvPr/>
        </p:nvSpPr>
        <p:spPr>
          <a:xfrm>
            <a:off x="1653989" y="787782"/>
            <a:ext cx="10029371" cy="6032421"/>
          </a:xfrm>
          <a:prstGeom prst="rect">
            <a:avLst/>
          </a:prstGeom>
        </p:spPr>
        <p:txBody>
          <a:bodyPr wrap="square">
            <a:spAutoFit/>
          </a:bodyPr>
          <a:lstStyle/>
          <a:p>
            <a:pPr marL="342900" indent="-342900" algn="just">
              <a:buFont typeface="Wingdings" pitchFamily="2" charset="2"/>
              <a:buChar char="Ø"/>
            </a:pPr>
            <a:r>
              <a:rPr lang="en-IN" sz="2400" dirty="0" smtClean="0">
                <a:solidFill>
                  <a:prstClr val="black"/>
                </a:solidFill>
                <a:latin typeface="Constantia"/>
              </a:rPr>
              <a:t>The </a:t>
            </a:r>
            <a:r>
              <a:rPr lang="en-IN" sz="2400" b="1" dirty="0">
                <a:solidFill>
                  <a:prstClr val="black"/>
                </a:solidFill>
                <a:latin typeface="Constantia"/>
              </a:rPr>
              <a:t>initialization </a:t>
            </a:r>
            <a:r>
              <a:rPr lang="en-IN" sz="2400" dirty="0">
                <a:solidFill>
                  <a:prstClr val="black"/>
                </a:solidFill>
                <a:latin typeface="Constantia"/>
              </a:rPr>
              <a:t>step is executed first, and only once. This step allows you to declare and initialize any loop control variables and this step ends with a semi colon (;). </a:t>
            </a:r>
          </a:p>
          <a:p>
            <a:pPr marL="342900" indent="-342900" algn="just">
              <a:buFont typeface="Wingdings" pitchFamily="2" charset="2"/>
              <a:buChar char="Ø"/>
            </a:pPr>
            <a:endParaRPr lang="en-IN" sz="1600" dirty="0">
              <a:solidFill>
                <a:prstClr val="black"/>
              </a:solidFill>
              <a:latin typeface="Constantia"/>
            </a:endParaRPr>
          </a:p>
          <a:p>
            <a:pPr marL="342900" indent="-342900" algn="just">
              <a:buFont typeface="Wingdings" pitchFamily="2" charset="2"/>
              <a:buChar char="Ø"/>
            </a:pPr>
            <a:r>
              <a:rPr lang="en-IN" sz="2400" dirty="0" smtClean="0">
                <a:solidFill>
                  <a:prstClr val="black"/>
                </a:solidFill>
                <a:latin typeface="Constantia"/>
              </a:rPr>
              <a:t>Next</a:t>
            </a:r>
            <a:r>
              <a:rPr lang="en-IN" sz="2400" dirty="0">
                <a:solidFill>
                  <a:prstClr val="black"/>
                </a:solidFill>
                <a:latin typeface="Constantia"/>
              </a:rPr>
              <a:t>, the </a:t>
            </a:r>
            <a:r>
              <a:rPr lang="en-IN" sz="2400" b="1" dirty="0">
                <a:solidFill>
                  <a:prstClr val="black"/>
                </a:solidFill>
                <a:latin typeface="Constantia"/>
              </a:rPr>
              <a:t>Boolean expression </a:t>
            </a:r>
            <a:r>
              <a:rPr lang="en-IN" sz="2400" dirty="0">
                <a:solidFill>
                  <a:prstClr val="black"/>
                </a:solidFill>
                <a:latin typeface="Constantia"/>
              </a:rPr>
              <a:t>is evaluated. If it is true, the body of the loop is executed. If it is false, the body of the loop will not be executed and control jumps to the next statement past the for loop. </a:t>
            </a:r>
            <a:endParaRPr lang="en-IN" sz="2400" dirty="0" smtClean="0">
              <a:solidFill>
                <a:prstClr val="black"/>
              </a:solidFill>
              <a:latin typeface="Constantia"/>
            </a:endParaRPr>
          </a:p>
          <a:p>
            <a:pPr marL="342900" indent="-342900" algn="just">
              <a:buFont typeface="Wingdings" pitchFamily="2" charset="2"/>
              <a:buChar char="Ø"/>
            </a:pPr>
            <a:endParaRPr lang="en-IN" sz="2000" dirty="0" smtClean="0">
              <a:solidFill>
                <a:prstClr val="black"/>
              </a:solidFill>
              <a:latin typeface="Constantia"/>
            </a:endParaRPr>
          </a:p>
          <a:p>
            <a:pPr marL="342900" lvl="0" indent="-342900" algn="just">
              <a:buFont typeface="Wingdings" pitchFamily="2" charset="2"/>
              <a:buChar char="Ø"/>
            </a:pPr>
            <a:r>
              <a:rPr lang="en-IN" sz="2400" dirty="0">
                <a:solidFill>
                  <a:prstClr val="black"/>
                </a:solidFill>
                <a:latin typeface="Constantia"/>
              </a:rPr>
              <a:t>After the </a:t>
            </a:r>
            <a:r>
              <a:rPr lang="en-IN" sz="2400" b="1" dirty="0">
                <a:solidFill>
                  <a:prstClr val="black"/>
                </a:solidFill>
                <a:latin typeface="Constantia"/>
              </a:rPr>
              <a:t>body </a:t>
            </a:r>
            <a:r>
              <a:rPr lang="en-IN" sz="2400" dirty="0">
                <a:solidFill>
                  <a:prstClr val="black"/>
                </a:solidFill>
                <a:latin typeface="Constantia"/>
              </a:rPr>
              <a:t>of the for loop gets executed, the control jumps back up to the update statement. This statement allows you to update any loop control variables. This statement can be left blank with a semicolon at the end. </a:t>
            </a:r>
          </a:p>
          <a:p>
            <a:pPr marL="342900" lvl="0" indent="-342900" algn="just">
              <a:buFont typeface="Wingdings" pitchFamily="2" charset="2"/>
              <a:buChar char="Ø"/>
            </a:pPr>
            <a:endParaRPr lang="en-IN" sz="1400" dirty="0">
              <a:solidFill>
                <a:prstClr val="black"/>
              </a:solidFill>
              <a:latin typeface="Constantia"/>
            </a:endParaRPr>
          </a:p>
          <a:p>
            <a:pPr marL="342900" lvl="0" indent="-342900" algn="just">
              <a:buFont typeface="Wingdings" pitchFamily="2" charset="2"/>
              <a:buChar char="Ø"/>
            </a:pPr>
            <a:r>
              <a:rPr lang="en-IN" sz="2400" dirty="0">
                <a:solidFill>
                  <a:prstClr val="black"/>
                </a:solidFill>
                <a:latin typeface="Constantia"/>
              </a:rPr>
              <a:t>The Boolean expression is now evaluated again. If it is true, the loop executes and the process repeats (body of loop, then update step, then Boolean expression). After the Boolean expression is false, the for loop terminates. </a:t>
            </a:r>
          </a:p>
        </p:txBody>
      </p:sp>
    </p:spTree>
    <p:extLst>
      <p:ext uri="{BB962C8B-B14F-4D97-AF65-F5344CB8AC3E}">
        <p14:creationId xmlns:p14="http://schemas.microsoft.com/office/powerpoint/2010/main" val="18680009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070C0"/>
                </a:solidFill>
                <a:latin typeface="Calibri" panose="020F0502020204030204" pitchFamily="34" charset="0"/>
                <a:cs typeface="Calibri" panose="020F0502020204030204" pitchFamily="34" charset="0"/>
              </a:rPr>
              <a:t>Components of Java</a:t>
            </a:r>
            <a:endParaRPr lang="en-IN" sz="320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653989" y="820271"/>
            <a:ext cx="10327340" cy="5478929"/>
          </a:xfrm>
        </p:spPr>
        <p:txBody>
          <a:bodyPr>
            <a:normAutofit/>
          </a:bodyPr>
          <a:lstStyle/>
          <a:p>
            <a:pPr algn="just">
              <a:buFont typeface="Wingdings" panose="05000000000000000000" pitchFamily="2" charset="2"/>
              <a:buChar char="Ø"/>
            </a:pPr>
            <a:r>
              <a:rPr lang="en-US" sz="2400" dirty="0">
                <a:solidFill>
                  <a:schemeClr val="tx1"/>
                </a:solidFill>
                <a:latin typeface="Calibri" panose="020F0502020204030204" pitchFamily="34" charset="0"/>
                <a:cs typeface="Calibri" panose="020F0502020204030204" pitchFamily="34" charset="0"/>
              </a:rPr>
              <a:t>A Java Programmer writes a program in a human-readable language called Source Code. Therefore, the CPU or Chips never understand the source code written in any programming language.</a:t>
            </a:r>
          </a:p>
          <a:p>
            <a:pPr algn="just">
              <a:buFont typeface="Wingdings" panose="05000000000000000000" pitchFamily="2" charset="2"/>
              <a:buChar char="Ø"/>
            </a:pPr>
            <a:r>
              <a:rPr lang="en-US" sz="2400" dirty="0" smtClean="0">
                <a:solidFill>
                  <a:schemeClr val="tx1"/>
                </a:solidFill>
                <a:latin typeface="Calibri" panose="020F0502020204030204" pitchFamily="34" charset="0"/>
                <a:cs typeface="Calibri" panose="020F0502020204030204" pitchFamily="34" charset="0"/>
              </a:rPr>
              <a:t>These </a:t>
            </a:r>
            <a:r>
              <a:rPr lang="en-US" sz="2400" dirty="0">
                <a:solidFill>
                  <a:schemeClr val="tx1"/>
                </a:solidFill>
                <a:latin typeface="Calibri" panose="020F0502020204030204" pitchFamily="34" charset="0"/>
                <a:cs typeface="Calibri" panose="020F0502020204030204" pitchFamily="34" charset="0"/>
              </a:rPr>
              <a:t>computers or chips understand only one thing, which is called machine language or code. These machine codes run at the CPU level. Therefore, it would be different machine codes for other models of CPU</a:t>
            </a:r>
            <a:r>
              <a:rPr lang="en-US" sz="2400" dirty="0" smtClean="0">
                <a:solidFill>
                  <a:schemeClr val="tx1"/>
                </a:solidFill>
                <a:latin typeface="Calibri" panose="020F0502020204030204" pitchFamily="34" charset="0"/>
                <a:cs typeface="Calibri" panose="020F0502020204030204" pitchFamily="34" charset="0"/>
              </a:rPr>
              <a:t>.</a:t>
            </a: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5</a:t>
            </a:fld>
            <a:endParaRPr lang="en-IN"/>
          </a:p>
        </p:txBody>
      </p:sp>
    </p:spTree>
    <p:extLst>
      <p:ext uri="{BB962C8B-B14F-4D97-AF65-F5344CB8AC3E}">
        <p14:creationId xmlns:p14="http://schemas.microsoft.com/office/powerpoint/2010/main" val="68120128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070C0"/>
                </a:solidFill>
                <a:latin typeface="Calibri" panose="020F0502020204030204" pitchFamily="34" charset="0"/>
                <a:cs typeface="Calibri" panose="020F0502020204030204" pitchFamily="34" charset="0"/>
              </a:rPr>
              <a:t>Class Board Image</a:t>
            </a:r>
            <a:endParaRPr lang="en-IN" sz="3200" dirty="0">
              <a:solidFill>
                <a:srgbClr val="0070C0"/>
              </a:solidFill>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50</a:t>
            </a:fld>
            <a:endParaRPr lang="en-IN"/>
          </a:p>
        </p:txBody>
      </p:sp>
      <p:sp>
        <p:nvSpPr>
          <p:cNvPr id="6" name="TextBox 5"/>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13218" t="11961" r="35400" b="51373"/>
          <a:stretch/>
        </p:blipFill>
        <p:spPr>
          <a:xfrm>
            <a:off x="2958352" y="1414097"/>
            <a:ext cx="7718611" cy="3672723"/>
          </a:xfrm>
          <a:prstGeom prst="rect">
            <a:avLst/>
          </a:prstGeom>
        </p:spPr>
      </p:pic>
    </p:spTree>
    <p:extLst>
      <p:ext uri="{BB962C8B-B14F-4D97-AF65-F5344CB8AC3E}">
        <p14:creationId xmlns:p14="http://schemas.microsoft.com/office/powerpoint/2010/main" val="239127299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070C0"/>
                </a:solidFill>
                <a:latin typeface="Calibri" panose="020F0502020204030204" pitchFamily="34" charset="0"/>
                <a:cs typeface="Calibri" panose="020F0502020204030204" pitchFamily="34" charset="0"/>
              </a:rPr>
              <a:t>Do … While Statement</a:t>
            </a:r>
            <a:endParaRPr lang="en-IN" sz="3200" dirty="0">
              <a:solidFill>
                <a:srgbClr val="0070C0"/>
              </a:solidFill>
              <a:latin typeface="Calibri" panose="020F0502020204030204" pitchFamily="34" charset="0"/>
              <a:cs typeface="Calibri" panose="020F0502020204030204" pitchFamily="34" charset="0"/>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51</a:t>
            </a:fld>
            <a:endParaRPr lang="en-IN"/>
          </a:p>
        </p:txBody>
      </p:sp>
      <p:sp>
        <p:nvSpPr>
          <p:cNvPr id="6" name="Rectangle 5"/>
          <p:cNvSpPr/>
          <p:nvPr/>
        </p:nvSpPr>
        <p:spPr>
          <a:xfrm>
            <a:off x="1879600" y="1004979"/>
            <a:ext cx="8812088" cy="830997"/>
          </a:xfrm>
          <a:prstGeom prst="rect">
            <a:avLst/>
          </a:prstGeom>
        </p:spPr>
        <p:txBody>
          <a:bodyPr wrap="square">
            <a:spAutoFit/>
          </a:bodyPr>
          <a:lstStyle/>
          <a:p>
            <a:pPr algn="just"/>
            <a:r>
              <a:rPr lang="en-IN" sz="2400" dirty="0">
                <a:solidFill>
                  <a:prstClr val="black"/>
                </a:solidFill>
                <a:latin typeface="Constantia"/>
              </a:rPr>
              <a:t>A </a:t>
            </a:r>
            <a:r>
              <a:rPr lang="en-IN" sz="2400" b="1" dirty="0">
                <a:solidFill>
                  <a:prstClr val="black"/>
                </a:solidFill>
                <a:latin typeface="Constantia"/>
              </a:rPr>
              <a:t>do...while </a:t>
            </a:r>
            <a:r>
              <a:rPr lang="en-IN" sz="2400" dirty="0">
                <a:solidFill>
                  <a:prstClr val="black"/>
                </a:solidFill>
                <a:latin typeface="Constantia"/>
              </a:rPr>
              <a:t>loop is similar to a while loop, except that a do...while loop is guaranteed to execute at least one time. </a:t>
            </a:r>
          </a:p>
        </p:txBody>
      </p:sp>
      <p:sp>
        <p:nvSpPr>
          <p:cNvPr id="7" name="Rectangle 6"/>
          <p:cNvSpPr>
            <a:spLocks noChangeArrowheads="1"/>
          </p:cNvSpPr>
          <p:nvPr/>
        </p:nvSpPr>
        <p:spPr bwMode="auto">
          <a:xfrm>
            <a:off x="2184400" y="2987767"/>
            <a:ext cx="3581400" cy="1938992"/>
          </a:xfrm>
          <a:prstGeom prst="rect">
            <a:avLst/>
          </a:prstGeom>
          <a:noFill/>
          <a:ln w="25400">
            <a:solidFill>
              <a:sysClr val="windowText" lastClr="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marL="0" marR="0" lvl="1"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smtClean="0">
                <a:ln>
                  <a:noFill/>
                </a:ln>
                <a:solidFill>
                  <a:prstClr val="black"/>
                </a:solidFill>
                <a:effectLst/>
                <a:uLnTx/>
                <a:uFillTx/>
                <a:latin typeface="Constantia"/>
              </a:rPr>
              <a:t>do</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smtClean="0">
                <a:ln>
                  <a:noFill/>
                </a:ln>
                <a:solidFill>
                  <a:prstClr val="black"/>
                </a:solidFill>
                <a:effectLst/>
                <a:uLnTx/>
                <a:uFillTx/>
                <a:latin typeface="Constantia"/>
              </a:rPr>
              <a:t>{</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smtClean="0">
                <a:ln>
                  <a:noFill/>
                </a:ln>
                <a:solidFill>
                  <a:prstClr val="black"/>
                </a:solidFill>
                <a:effectLst/>
                <a:uLnTx/>
                <a:uFillTx/>
                <a:latin typeface="Constantia"/>
              </a:rPr>
              <a:t>    Statement (S);</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smtClean="0">
                <a:ln>
                  <a:noFill/>
                </a:ln>
                <a:solidFill>
                  <a:prstClr val="black"/>
                </a:solidFill>
                <a:effectLst/>
                <a:uLnTx/>
                <a:uFillTx/>
                <a:latin typeface="Constantia"/>
              </a:rPr>
              <a:t>} </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smtClean="0">
                <a:ln>
                  <a:noFill/>
                </a:ln>
                <a:solidFill>
                  <a:prstClr val="black"/>
                </a:solidFill>
                <a:effectLst/>
                <a:uLnTx/>
                <a:uFillTx/>
                <a:latin typeface="Constantia"/>
              </a:rPr>
              <a:t>while (&lt;condition&gt;);</a:t>
            </a:r>
          </a:p>
        </p:txBody>
      </p:sp>
      <p:sp>
        <p:nvSpPr>
          <p:cNvPr id="8" name="Rectangle 7"/>
          <p:cNvSpPr>
            <a:spLocks noChangeArrowheads="1"/>
          </p:cNvSpPr>
          <p:nvPr/>
        </p:nvSpPr>
        <p:spPr bwMode="auto">
          <a:xfrm>
            <a:off x="5918200" y="2987767"/>
            <a:ext cx="4267200" cy="2308324"/>
          </a:xfrm>
          <a:prstGeom prst="rect">
            <a:avLst/>
          </a:prstGeom>
          <a:noFill/>
          <a:ln w="25400" algn="ctr">
            <a:solidFill>
              <a:sysClr val="windowText" lastClr="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marL="0" marR="0" lvl="1"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prstClr val="black"/>
                </a:solidFill>
                <a:effectLst/>
                <a:uLnTx/>
                <a:uFillTx/>
                <a:latin typeface="Constantia"/>
              </a:rPr>
              <a:t>do</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prstClr val="black"/>
                </a:solidFill>
                <a:effectLst/>
                <a:uLnTx/>
                <a:uFillTx/>
                <a:latin typeface="Constantia"/>
              </a:rPr>
              <a:t>{</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prstClr val="black"/>
                </a:solidFill>
                <a:effectLst/>
                <a:uLnTx/>
                <a:uFillTx/>
                <a:latin typeface="Constantia"/>
              </a:rPr>
              <a:t>   i=i+1;</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prstClr val="black"/>
                </a:solidFill>
                <a:effectLst/>
                <a:uLnTx/>
                <a:uFillTx/>
                <a:latin typeface="Constantia"/>
              </a:rPr>
              <a:t>    </a:t>
            </a:r>
            <a:r>
              <a:rPr kumimoji="0" lang="en-US" sz="2400" b="0" i="0" u="none" strike="noStrike" kern="0" cap="none" spc="0" normalizeH="0" baseline="0" noProof="0" dirty="0" err="1" smtClean="0">
                <a:ln>
                  <a:noFill/>
                </a:ln>
                <a:solidFill>
                  <a:prstClr val="black"/>
                </a:solidFill>
                <a:effectLst/>
                <a:uLnTx/>
                <a:uFillTx/>
                <a:latin typeface="Constantia"/>
              </a:rPr>
              <a:t>S.o.p</a:t>
            </a:r>
            <a:r>
              <a:rPr kumimoji="0" lang="en-US" sz="2400" b="0" i="0" u="none" strike="noStrike" kern="0" cap="none" spc="0" normalizeH="0" baseline="0" noProof="0" dirty="0" smtClean="0">
                <a:ln>
                  <a:noFill/>
                </a:ln>
                <a:solidFill>
                  <a:prstClr val="black"/>
                </a:solidFill>
                <a:effectLst/>
                <a:uLnTx/>
                <a:uFillTx/>
                <a:latin typeface="Constantia"/>
              </a:rPr>
              <a:t>(“i=“+i);</a:t>
            </a:r>
          </a:p>
          <a:p>
            <a:pPr marL="0" marR="0" lvl="1"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smtClean="0">
                <a:ln>
                  <a:noFill/>
                </a:ln>
                <a:solidFill>
                  <a:prstClr val="black"/>
                </a:solidFill>
                <a:effectLst/>
                <a:uLnTx/>
                <a:uFillTx/>
                <a:latin typeface="Constantia"/>
              </a:rPr>
              <a:t>} while (i &lt; 10);	 </a:t>
            </a:r>
          </a:p>
          <a:p>
            <a:pPr marL="0" marR="0" lvl="1"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smtClean="0">
              <a:ln>
                <a:noFill/>
              </a:ln>
              <a:solidFill>
                <a:prstClr val="black"/>
              </a:solidFill>
              <a:effectLst/>
              <a:uLnTx/>
              <a:uFillTx/>
              <a:latin typeface="Constantia"/>
            </a:endParaRPr>
          </a:p>
        </p:txBody>
      </p:sp>
      <p:sp>
        <p:nvSpPr>
          <p:cNvPr id="9" name="Text Box 10"/>
          <p:cNvSpPr txBox="1">
            <a:spLocks noChangeArrowheads="1"/>
          </p:cNvSpPr>
          <p:nvPr/>
        </p:nvSpPr>
        <p:spPr bwMode="auto">
          <a:xfrm>
            <a:off x="3098800" y="2530567"/>
            <a:ext cx="1676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400" b="1" i="0" u="none" strike="noStrike" kern="0" cap="none" spc="0" normalizeH="0" baseline="0" noProof="0">
                <a:ln>
                  <a:noFill/>
                </a:ln>
                <a:solidFill>
                  <a:prstClr val="black"/>
                </a:solidFill>
                <a:effectLst/>
                <a:uLnTx/>
                <a:uFillTx/>
                <a:latin typeface="Comic Sans MS" pitchFamily="66" charset="0"/>
              </a:rPr>
              <a:t>Syntax</a:t>
            </a:r>
          </a:p>
        </p:txBody>
      </p:sp>
      <p:sp>
        <p:nvSpPr>
          <p:cNvPr id="10" name="Text Box 11"/>
          <p:cNvSpPr txBox="1">
            <a:spLocks noChangeArrowheads="1"/>
          </p:cNvSpPr>
          <p:nvPr/>
        </p:nvSpPr>
        <p:spPr bwMode="auto">
          <a:xfrm>
            <a:off x="7442200" y="2530567"/>
            <a:ext cx="1676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en-US" sz="2400" b="1" i="0" u="none" strike="noStrike" kern="0" cap="none" spc="0" normalizeH="0" baseline="0" noProof="0">
                <a:ln>
                  <a:noFill/>
                </a:ln>
                <a:solidFill>
                  <a:prstClr val="black"/>
                </a:solidFill>
                <a:effectLst/>
                <a:uLnTx/>
                <a:uFillTx/>
                <a:latin typeface="Comic Sans MS" pitchFamily="66" charset="0"/>
              </a:rPr>
              <a:t>E.g.</a:t>
            </a:r>
          </a:p>
        </p:txBody>
      </p:sp>
    </p:spTree>
    <p:extLst>
      <p:ext uri="{BB962C8B-B14F-4D97-AF65-F5344CB8AC3E}">
        <p14:creationId xmlns:p14="http://schemas.microsoft.com/office/powerpoint/2010/main" val="927657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iterate type="lt">
                                    <p:tmPct val="5000"/>
                                  </p:iterate>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ppt_w</p:attrName>
                                        </p:attrNameLst>
                                      </p:cBhvr>
                                      <p:tavLst>
                                        <p:tav tm="0">
                                          <p:val>
                                            <p:fltVal val="0"/>
                                          </p:val>
                                        </p:tav>
                                        <p:tav tm="100000">
                                          <p:val>
                                            <p:strVal val="#ppt_w"/>
                                          </p:val>
                                        </p:tav>
                                      </p:tavLst>
                                    </p:anim>
                                    <p:anim calcmode="lin" valueType="num">
                                      <p:cBhvr>
                                        <p:cTn id="13" dur="1000" fill="hold"/>
                                        <p:tgtEl>
                                          <p:spTgt spid="7"/>
                                        </p:tgtEl>
                                        <p:attrNameLst>
                                          <p:attrName>ppt_h</p:attrName>
                                        </p:attrNameLst>
                                      </p:cBhvr>
                                      <p:tavLst>
                                        <p:tav tm="0">
                                          <p:val>
                                            <p:fltVal val="0"/>
                                          </p:val>
                                        </p:tav>
                                        <p:tav tm="100000">
                                          <p:val>
                                            <p:strVal val="#ppt_h"/>
                                          </p:val>
                                        </p:tav>
                                      </p:tavLst>
                                    </p:anim>
                                    <p:anim calcmode="lin" valueType="num">
                                      <p:cBhvr>
                                        <p:cTn id="14" dur="1000" fill="hold"/>
                                        <p:tgtEl>
                                          <p:spTgt spid="7"/>
                                        </p:tgtEl>
                                        <p:attrNameLst>
                                          <p:attrName>style.rotation</p:attrName>
                                        </p:attrNameLst>
                                      </p:cBhvr>
                                      <p:tavLst>
                                        <p:tav tm="0">
                                          <p:val>
                                            <p:fltVal val="90"/>
                                          </p:val>
                                        </p:tav>
                                        <p:tav tm="100000">
                                          <p:val>
                                            <p:fltVal val="0"/>
                                          </p:val>
                                        </p:tav>
                                      </p:tavLst>
                                    </p:anim>
                                    <p:animEffect transition="in" filter="fade">
                                      <p:cBhvr>
                                        <p:cTn id="15" dur="10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blinds(horizontal)">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iterate type="lt">
                                    <p:tmPct val="5000"/>
                                  </p:iterate>
                                  <p:childTnLst>
                                    <p:set>
                                      <p:cBhvr>
                                        <p:cTn id="24" dur="1" fill="hold">
                                          <p:stCondLst>
                                            <p:cond delay="0"/>
                                          </p:stCondLst>
                                        </p:cTn>
                                        <p:tgtEl>
                                          <p:spTgt spid="8"/>
                                        </p:tgtEl>
                                        <p:attrNameLst>
                                          <p:attrName>style.visibility</p:attrName>
                                        </p:attrNameLst>
                                      </p:cBhvr>
                                      <p:to>
                                        <p:strVal val="visible"/>
                                      </p:to>
                                    </p:set>
                                    <p:anim calcmode="lin" valueType="num">
                                      <p:cBhvr>
                                        <p:cTn id="25" dur="1000" fill="hold"/>
                                        <p:tgtEl>
                                          <p:spTgt spid="8"/>
                                        </p:tgtEl>
                                        <p:attrNameLst>
                                          <p:attrName>ppt_w</p:attrName>
                                        </p:attrNameLst>
                                      </p:cBhvr>
                                      <p:tavLst>
                                        <p:tav tm="0">
                                          <p:val>
                                            <p:fltVal val="0"/>
                                          </p:val>
                                        </p:tav>
                                        <p:tav tm="100000">
                                          <p:val>
                                            <p:strVal val="#ppt_w"/>
                                          </p:val>
                                        </p:tav>
                                      </p:tavLst>
                                    </p:anim>
                                    <p:anim calcmode="lin" valueType="num">
                                      <p:cBhvr>
                                        <p:cTn id="26" dur="1000" fill="hold"/>
                                        <p:tgtEl>
                                          <p:spTgt spid="8"/>
                                        </p:tgtEl>
                                        <p:attrNameLst>
                                          <p:attrName>ppt_h</p:attrName>
                                        </p:attrNameLst>
                                      </p:cBhvr>
                                      <p:tavLst>
                                        <p:tav tm="0">
                                          <p:val>
                                            <p:fltVal val="0"/>
                                          </p:val>
                                        </p:tav>
                                        <p:tav tm="100000">
                                          <p:val>
                                            <p:strVal val="#ppt_h"/>
                                          </p:val>
                                        </p:tav>
                                      </p:tavLst>
                                    </p:anim>
                                    <p:anim calcmode="lin" valueType="num">
                                      <p:cBhvr>
                                        <p:cTn id="27" dur="1000" fill="hold"/>
                                        <p:tgtEl>
                                          <p:spTgt spid="8"/>
                                        </p:tgtEl>
                                        <p:attrNameLst>
                                          <p:attrName>style.rotation</p:attrName>
                                        </p:attrNameLst>
                                      </p:cBhvr>
                                      <p:tavLst>
                                        <p:tav tm="0">
                                          <p:val>
                                            <p:fltVal val="90"/>
                                          </p:val>
                                        </p:tav>
                                        <p:tav tm="100000">
                                          <p:val>
                                            <p:fltVal val="0"/>
                                          </p:val>
                                        </p:tav>
                                      </p:tavLst>
                                    </p:anim>
                                    <p:animEffect transition="in" filter="fade">
                                      <p:cBhvr>
                                        <p:cTn id="28"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070C0"/>
                </a:solidFill>
                <a:latin typeface="Calibri" panose="020F0502020204030204" pitchFamily="34" charset="0"/>
                <a:cs typeface="Calibri" panose="020F0502020204030204" pitchFamily="34" charset="0"/>
              </a:rPr>
              <a:t>White Board Image</a:t>
            </a:r>
            <a:endParaRPr lang="en-IN" sz="3200" dirty="0">
              <a:solidFill>
                <a:srgbClr val="0070C0"/>
              </a:solidFill>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52</a:t>
            </a:fld>
            <a:endParaRPr lang="en-IN"/>
          </a:p>
        </p:txBody>
      </p:sp>
      <p:pic>
        <p:nvPicPr>
          <p:cNvPr id="3" name="Picture 2"/>
          <p:cNvPicPr>
            <a:picLocks noChangeAspect="1"/>
          </p:cNvPicPr>
          <p:nvPr/>
        </p:nvPicPr>
        <p:blipFill>
          <a:blip r:embed="rId3"/>
          <a:stretch>
            <a:fillRect/>
          </a:stretch>
        </p:blipFill>
        <p:spPr>
          <a:xfrm>
            <a:off x="1950382" y="586125"/>
            <a:ext cx="9627535" cy="6143625"/>
          </a:xfrm>
          <a:prstGeom prst="rect">
            <a:avLst/>
          </a:prstGeom>
        </p:spPr>
      </p:pic>
    </p:spTree>
    <p:extLst>
      <p:ext uri="{BB962C8B-B14F-4D97-AF65-F5344CB8AC3E}">
        <p14:creationId xmlns:p14="http://schemas.microsoft.com/office/powerpoint/2010/main" val="22364047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070C0"/>
                </a:solidFill>
                <a:latin typeface="Calibri" panose="020F0502020204030204" pitchFamily="34" charset="0"/>
                <a:cs typeface="Calibri" panose="020F0502020204030204" pitchFamily="34" charset="0"/>
              </a:rPr>
              <a:t>Loop Control Statements</a:t>
            </a:r>
            <a:endParaRPr lang="en-IN" sz="3200" dirty="0">
              <a:solidFill>
                <a:srgbClr val="0070C0"/>
              </a:solidFill>
              <a:latin typeface="Calibri" panose="020F0502020204030204" pitchFamily="34" charset="0"/>
              <a:cs typeface="Calibri" panose="020F0502020204030204" pitchFamily="34" charset="0"/>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53</a:t>
            </a:fld>
            <a:endParaRPr lang="en-IN"/>
          </a:p>
        </p:txBody>
      </p:sp>
      <p:sp>
        <p:nvSpPr>
          <p:cNvPr id="6" name="Rectangle 5"/>
          <p:cNvSpPr/>
          <p:nvPr/>
        </p:nvSpPr>
        <p:spPr>
          <a:xfrm>
            <a:off x="1879600" y="970344"/>
            <a:ext cx="8740080" cy="3724096"/>
          </a:xfrm>
          <a:prstGeom prst="rect">
            <a:avLst/>
          </a:prstGeom>
        </p:spPr>
        <p:txBody>
          <a:bodyPr wrap="square">
            <a:spAutoFit/>
          </a:bodyPr>
          <a:lstStyle/>
          <a:p>
            <a:pPr algn="just">
              <a:spcAft>
                <a:spcPts val="1200"/>
              </a:spcAft>
            </a:pPr>
            <a:r>
              <a:rPr lang="en-IN" sz="2400" dirty="0">
                <a:solidFill>
                  <a:prstClr val="black"/>
                </a:solidFill>
                <a:latin typeface="Constantia"/>
              </a:rPr>
              <a:t>Loop control statements change execution from its normal sequence. </a:t>
            </a:r>
            <a:r>
              <a:rPr lang="en-IN" sz="2400" dirty="0" smtClean="0">
                <a:solidFill>
                  <a:prstClr val="black"/>
                </a:solidFill>
                <a:latin typeface="Constantia"/>
              </a:rPr>
              <a:t>Java </a:t>
            </a:r>
            <a:r>
              <a:rPr lang="en-IN" sz="2400" dirty="0">
                <a:solidFill>
                  <a:prstClr val="black"/>
                </a:solidFill>
                <a:latin typeface="Constantia"/>
              </a:rPr>
              <a:t>supports the following control statements. Click the following links to check their detail. 	</a:t>
            </a:r>
          </a:p>
          <a:p>
            <a:pPr marL="342900" indent="-342900" algn="just">
              <a:spcAft>
                <a:spcPts val="1200"/>
              </a:spcAft>
              <a:buFont typeface="Wingdings" pitchFamily="2" charset="2"/>
              <a:buChar char="Ø"/>
            </a:pPr>
            <a:r>
              <a:rPr lang="en-IN" sz="2400" b="1" dirty="0">
                <a:solidFill>
                  <a:srgbClr val="0000FF"/>
                </a:solidFill>
                <a:latin typeface="Constantia"/>
              </a:rPr>
              <a:t>break statement </a:t>
            </a:r>
            <a:r>
              <a:rPr lang="en-IN" sz="2400" b="1" dirty="0" smtClean="0">
                <a:solidFill>
                  <a:prstClr val="black"/>
                </a:solidFill>
                <a:latin typeface="Constantia"/>
              </a:rPr>
              <a:t>-</a:t>
            </a:r>
            <a:r>
              <a:rPr lang="en-IN" sz="2400" dirty="0" smtClean="0">
                <a:solidFill>
                  <a:prstClr val="black"/>
                </a:solidFill>
                <a:latin typeface="Constantia"/>
              </a:rPr>
              <a:t>Terminates </a:t>
            </a:r>
            <a:r>
              <a:rPr lang="en-IN" sz="2400" dirty="0">
                <a:solidFill>
                  <a:prstClr val="black"/>
                </a:solidFill>
                <a:latin typeface="Constantia"/>
              </a:rPr>
              <a:t>the </a:t>
            </a:r>
            <a:r>
              <a:rPr lang="en-IN" sz="2400" b="1" dirty="0">
                <a:solidFill>
                  <a:prstClr val="black"/>
                </a:solidFill>
                <a:latin typeface="Constantia"/>
              </a:rPr>
              <a:t>loop </a:t>
            </a:r>
            <a:r>
              <a:rPr lang="en-IN" sz="2400" dirty="0">
                <a:solidFill>
                  <a:prstClr val="black"/>
                </a:solidFill>
                <a:latin typeface="Constantia"/>
              </a:rPr>
              <a:t>or </a:t>
            </a:r>
            <a:r>
              <a:rPr lang="en-IN" sz="2400" b="1" dirty="0">
                <a:solidFill>
                  <a:prstClr val="black"/>
                </a:solidFill>
                <a:latin typeface="Constantia"/>
              </a:rPr>
              <a:t>switch </a:t>
            </a:r>
            <a:r>
              <a:rPr lang="en-IN" sz="2400" dirty="0">
                <a:solidFill>
                  <a:prstClr val="black"/>
                </a:solidFill>
                <a:latin typeface="Constantia"/>
              </a:rPr>
              <a:t>statement and transfers execution to the statement immediately following the loop or switch. 	</a:t>
            </a:r>
          </a:p>
          <a:p>
            <a:pPr marL="342900" indent="-342900" algn="just">
              <a:spcAft>
                <a:spcPts val="1200"/>
              </a:spcAft>
              <a:buFont typeface="Wingdings" pitchFamily="2" charset="2"/>
              <a:buChar char="Ø"/>
            </a:pPr>
            <a:r>
              <a:rPr lang="en-IN" sz="2400" b="1" dirty="0">
                <a:solidFill>
                  <a:srgbClr val="0000FF"/>
                </a:solidFill>
                <a:latin typeface="Constantia"/>
              </a:rPr>
              <a:t>continue statement </a:t>
            </a:r>
            <a:r>
              <a:rPr lang="en-IN" sz="2400" b="1" dirty="0" smtClean="0">
                <a:solidFill>
                  <a:prstClr val="black"/>
                </a:solidFill>
                <a:latin typeface="Constantia"/>
              </a:rPr>
              <a:t>- </a:t>
            </a:r>
            <a:r>
              <a:rPr lang="en-IN" sz="2400" dirty="0" smtClean="0">
                <a:solidFill>
                  <a:prstClr val="black"/>
                </a:solidFill>
                <a:latin typeface="Constantia"/>
              </a:rPr>
              <a:t>Causes </a:t>
            </a:r>
            <a:r>
              <a:rPr lang="en-IN" sz="2400" dirty="0">
                <a:solidFill>
                  <a:prstClr val="black"/>
                </a:solidFill>
                <a:latin typeface="Constantia"/>
              </a:rPr>
              <a:t>the loop to skip the remainder of its body and immediately retest its condition prior to reiterating. 	</a:t>
            </a:r>
          </a:p>
        </p:txBody>
      </p:sp>
    </p:spTree>
    <p:extLst>
      <p:ext uri="{BB962C8B-B14F-4D97-AF65-F5344CB8AC3E}">
        <p14:creationId xmlns:p14="http://schemas.microsoft.com/office/powerpoint/2010/main" val="42687647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070C0"/>
                </a:solidFill>
                <a:latin typeface="Calibri" panose="020F0502020204030204" pitchFamily="34" charset="0"/>
                <a:cs typeface="Calibri" panose="020F0502020204030204" pitchFamily="34" charset="0"/>
              </a:rPr>
              <a:t>Arrays</a:t>
            </a:r>
            <a:endParaRPr lang="en-IN" sz="3200" dirty="0">
              <a:solidFill>
                <a:srgbClr val="0070C0"/>
              </a:solidFill>
              <a:latin typeface="Calibri" panose="020F0502020204030204" pitchFamily="34" charset="0"/>
              <a:cs typeface="Calibri" panose="020F0502020204030204" pitchFamily="34" charset="0"/>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54</a:t>
            </a:fld>
            <a:endParaRPr lang="en-IN"/>
          </a:p>
        </p:txBody>
      </p:sp>
      <p:sp>
        <p:nvSpPr>
          <p:cNvPr id="6" name="Rectangle 5"/>
          <p:cNvSpPr/>
          <p:nvPr/>
        </p:nvSpPr>
        <p:spPr>
          <a:xfrm>
            <a:off x="1613648" y="671691"/>
            <a:ext cx="5583519" cy="5509200"/>
          </a:xfrm>
          <a:prstGeom prst="rect">
            <a:avLst/>
          </a:prstGeom>
        </p:spPr>
        <p:txBody>
          <a:bodyPr wrap="square">
            <a:spAutoFit/>
          </a:bodyPr>
          <a:lstStyle/>
          <a:p>
            <a:pPr algn="just">
              <a:spcAft>
                <a:spcPts val="1200"/>
              </a:spcAft>
            </a:pPr>
            <a:r>
              <a:rPr lang="en-US" sz="2400" dirty="0">
                <a:solidFill>
                  <a:prstClr val="black"/>
                </a:solidFill>
                <a:latin typeface="Constantia"/>
              </a:rPr>
              <a:t>An array is a group of liked-typed variables referred to by a </a:t>
            </a:r>
            <a:r>
              <a:rPr lang="en-US" sz="2400" dirty="0" smtClean="0">
                <a:solidFill>
                  <a:prstClr val="black"/>
                </a:solidFill>
                <a:latin typeface="Constantia"/>
              </a:rPr>
              <a:t>common name</a:t>
            </a:r>
            <a:r>
              <a:rPr lang="en-US" sz="2400" dirty="0">
                <a:solidFill>
                  <a:prstClr val="black"/>
                </a:solidFill>
                <a:latin typeface="Constantia"/>
              </a:rPr>
              <a:t>, with individual variables accessed by their index</a:t>
            </a:r>
            <a:r>
              <a:rPr lang="en-US" sz="2400" dirty="0" smtClean="0">
                <a:solidFill>
                  <a:prstClr val="black"/>
                </a:solidFill>
                <a:latin typeface="Constantia"/>
              </a:rPr>
              <a:t>.</a:t>
            </a:r>
          </a:p>
          <a:p>
            <a:pPr algn="just">
              <a:spcAft>
                <a:spcPts val="1200"/>
              </a:spcAft>
            </a:pPr>
            <a:r>
              <a:rPr lang="en-US" sz="2400" dirty="0">
                <a:solidFill>
                  <a:prstClr val="black"/>
                </a:solidFill>
                <a:latin typeface="Constantia"/>
              </a:rPr>
              <a:t>Also, arrays can have one or several dimensions.</a:t>
            </a:r>
          </a:p>
          <a:p>
            <a:pPr algn="just">
              <a:spcAft>
                <a:spcPts val="1200"/>
              </a:spcAft>
            </a:pPr>
            <a:r>
              <a:rPr lang="en-US" sz="2400" dirty="0">
                <a:solidFill>
                  <a:prstClr val="black"/>
                </a:solidFill>
                <a:latin typeface="Constantia"/>
              </a:rPr>
              <a:t>To use an array in a program, must declare it. Array declaration involves:</a:t>
            </a:r>
          </a:p>
          <a:p>
            <a:pPr marL="914400" lvl="1" indent="-457200" algn="just">
              <a:spcAft>
                <a:spcPts val="600"/>
              </a:spcAft>
              <a:buFont typeface="+mj-lt"/>
              <a:buAutoNum type="arabicPeriod"/>
            </a:pPr>
            <a:r>
              <a:rPr lang="en-US" sz="2400" dirty="0" smtClean="0">
                <a:solidFill>
                  <a:prstClr val="black"/>
                </a:solidFill>
                <a:latin typeface="Constantia"/>
              </a:rPr>
              <a:t>declaring </a:t>
            </a:r>
            <a:r>
              <a:rPr lang="en-US" sz="2400" dirty="0">
                <a:solidFill>
                  <a:prstClr val="black"/>
                </a:solidFill>
                <a:latin typeface="Constantia"/>
              </a:rPr>
              <a:t>an array identifier</a:t>
            </a:r>
          </a:p>
          <a:p>
            <a:pPr marL="914400" lvl="1" indent="-457200" algn="just">
              <a:spcAft>
                <a:spcPts val="600"/>
              </a:spcAft>
              <a:buFont typeface="+mj-lt"/>
              <a:buAutoNum type="arabicPeriod"/>
            </a:pPr>
            <a:r>
              <a:rPr lang="en-US" sz="2400" dirty="0" smtClean="0">
                <a:solidFill>
                  <a:prstClr val="black"/>
                </a:solidFill>
                <a:latin typeface="Constantia"/>
              </a:rPr>
              <a:t>declaring </a:t>
            </a:r>
            <a:r>
              <a:rPr lang="en-US" sz="2400" dirty="0">
                <a:solidFill>
                  <a:prstClr val="black"/>
                </a:solidFill>
                <a:latin typeface="Constantia"/>
              </a:rPr>
              <a:t>the number of dimensions</a:t>
            </a:r>
          </a:p>
          <a:p>
            <a:pPr marL="914400" lvl="1" indent="-457200" algn="just">
              <a:spcAft>
                <a:spcPts val="600"/>
              </a:spcAft>
              <a:buFont typeface="+mj-lt"/>
              <a:buAutoNum type="arabicPeriod"/>
            </a:pPr>
            <a:r>
              <a:rPr lang="en-US" sz="2400" dirty="0" smtClean="0">
                <a:solidFill>
                  <a:prstClr val="black"/>
                </a:solidFill>
                <a:latin typeface="Constantia"/>
              </a:rPr>
              <a:t>declaring </a:t>
            </a:r>
            <a:r>
              <a:rPr lang="en-US" sz="2400" dirty="0">
                <a:solidFill>
                  <a:prstClr val="black"/>
                </a:solidFill>
                <a:latin typeface="Constantia"/>
              </a:rPr>
              <a:t>the data type of the array </a:t>
            </a:r>
            <a:r>
              <a:rPr lang="en-US" sz="2400" dirty="0" smtClean="0">
                <a:solidFill>
                  <a:prstClr val="black"/>
                </a:solidFill>
                <a:latin typeface="Constantia"/>
              </a:rPr>
              <a:t>elements</a:t>
            </a:r>
            <a:endParaRPr lang="en-US" sz="2400" dirty="0">
              <a:solidFill>
                <a:prstClr val="black"/>
              </a:solidFill>
              <a:latin typeface="Constantia"/>
            </a:endParaRPr>
          </a:p>
        </p:txBody>
      </p:sp>
      <p:pic>
        <p:nvPicPr>
          <p:cNvPr id="3" name="Picture 2"/>
          <p:cNvPicPr>
            <a:picLocks noChangeAspect="1"/>
          </p:cNvPicPr>
          <p:nvPr/>
        </p:nvPicPr>
        <p:blipFill>
          <a:blip r:embed="rId3"/>
          <a:stretch>
            <a:fillRect/>
          </a:stretch>
        </p:blipFill>
        <p:spPr>
          <a:xfrm>
            <a:off x="8025652" y="1010353"/>
            <a:ext cx="3885803" cy="1213539"/>
          </a:xfrm>
          <a:prstGeom prst="rect">
            <a:avLst/>
          </a:prstGeom>
        </p:spPr>
      </p:pic>
      <p:pic>
        <p:nvPicPr>
          <p:cNvPr id="8" name="Picture 7"/>
          <p:cNvPicPr>
            <a:picLocks noChangeAspect="1"/>
          </p:cNvPicPr>
          <p:nvPr/>
        </p:nvPicPr>
        <p:blipFill>
          <a:blip r:embed="rId4"/>
          <a:stretch>
            <a:fillRect/>
          </a:stretch>
        </p:blipFill>
        <p:spPr>
          <a:xfrm>
            <a:off x="8025652" y="3034639"/>
            <a:ext cx="3831385" cy="1873537"/>
          </a:xfrm>
          <a:prstGeom prst="rect">
            <a:avLst/>
          </a:prstGeom>
        </p:spPr>
      </p:pic>
      <p:sp>
        <p:nvSpPr>
          <p:cNvPr id="9" name="TextBox 8"/>
          <p:cNvSpPr txBox="1"/>
          <p:nvPr/>
        </p:nvSpPr>
        <p:spPr>
          <a:xfrm>
            <a:off x="7595347" y="5173061"/>
            <a:ext cx="1629336" cy="369332"/>
          </a:xfrm>
          <a:prstGeom prst="rect">
            <a:avLst/>
          </a:prstGeom>
          <a:noFill/>
          <a:ln>
            <a:noFill/>
          </a:ln>
        </p:spPr>
        <p:txBody>
          <a:bodyPr wrap="square" rtlCol="0">
            <a:spAutoFit/>
          </a:bodyPr>
          <a:lstStyle/>
          <a:p>
            <a:r>
              <a:rPr lang="en-IN" b="1" dirty="0" smtClean="0">
                <a:solidFill>
                  <a:srgbClr val="00B050"/>
                </a:solidFill>
              </a:rPr>
              <a:t>Row Index</a:t>
            </a:r>
            <a:endParaRPr lang="en-IN" b="1" dirty="0">
              <a:solidFill>
                <a:srgbClr val="00B050"/>
              </a:solidFill>
            </a:endParaRPr>
          </a:p>
        </p:txBody>
      </p:sp>
      <p:sp>
        <p:nvSpPr>
          <p:cNvPr id="10" name="TextBox 9"/>
          <p:cNvSpPr txBox="1"/>
          <p:nvPr/>
        </p:nvSpPr>
        <p:spPr>
          <a:xfrm rot="16200000">
            <a:off x="6834467" y="3278007"/>
            <a:ext cx="1629336" cy="369332"/>
          </a:xfrm>
          <a:prstGeom prst="rect">
            <a:avLst/>
          </a:prstGeom>
          <a:noFill/>
        </p:spPr>
        <p:txBody>
          <a:bodyPr wrap="square" rtlCol="0">
            <a:spAutoFit/>
          </a:bodyPr>
          <a:lstStyle/>
          <a:p>
            <a:r>
              <a:rPr lang="en-IN" b="1" dirty="0" smtClean="0">
                <a:solidFill>
                  <a:srgbClr val="00B0F0"/>
                </a:solidFill>
              </a:rPr>
              <a:t>Col Index</a:t>
            </a:r>
            <a:endParaRPr lang="en-IN" b="1" dirty="0">
              <a:solidFill>
                <a:srgbClr val="00B0F0"/>
              </a:solidFill>
            </a:endParaRPr>
          </a:p>
        </p:txBody>
      </p:sp>
      <p:cxnSp>
        <p:nvCxnSpPr>
          <p:cNvPr id="12" name="Straight Arrow Connector 11"/>
          <p:cNvCxnSpPr/>
          <p:nvPr/>
        </p:nvCxnSpPr>
        <p:spPr>
          <a:xfrm flipV="1">
            <a:off x="7793460" y="3549205"/>
            <a:ext cx="920234" cy="21044"/>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8244488" y="4693726"/>
            <a:ext cx="0" cy="432227"/>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115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A1AB6"/>
                </a:solidFill>
                <a:latin typeface="Calibri" panose="020F0502020204030204" pitchFamily="34" charset="0"/>
                <a:cs typeface="Calibri" panose="020F0502020204030204" pitchFamily="34" charset="0"/>
              </a:rPr>
              <a:t>Arrays – Creation</a:t>
            </a:r>
            <a:endParaRPr lang="en-IN" sz="3200" dirty="0">
              <a:solidFill>
                <a:srgbClr val="0A1AB6"/>
              </a:solidFill>
              <a:latin typeface="Calibri" panose="020F0502020204030204" pitchFamily="34" charset="0"/>
              <a:cs typeface="Calibri" panose="020F0502020204030204" pitchFamily="34" charset="0"/>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55</a:t>
            </a:fld>
            <a:endParaRPr lang="en-IN"/>
          </a:p>
        </p:txBody>
      </p:sp>
      <p:sp>
        <p:nvSpPr>
          <p:cNvPr id="6" name="Rectangle 5"/>
          <p:cNvSpPr/>
          <p:nvPr/>
        </p:nvSpPr>
        <p:spPr>
          <a:xfrm>
            <a:off x="1879600" y="970344"/>
            <a:ext cx="8740080" cy="6001643"/>
          </a:xfrm>
          <a:prstGeom prst="rect">
            <a:avLst/>
          </a:prstGeom>
        </p:spPr>
        <p:txBody>
          <a:bodyPr wrap="square">
            <a:spAutoFit/>
          </a:bodyPr>
          <a:lstStyle/>
          <a:p>
            <a:pPr lvl="0"/>
            <a:r>
              <a:rPr lang="en-IN" sz="2400" dirty="0" smtClean="0">
                <a:solidFill>
                  <a:prstClr val="black"/>
                </a:solidFill>
                <a:latin typeface="Constantia"/>
              </a:rPr>
              <a:t>Can </a:t>
            </a:r>
            <a:r>
              <a:rPr lang="en-IN" sz="2400" dirty="0">
                <a:solidFill>
                  <a:prstClr val="black"/>
                </a:solidFill>
                <a:latin typeface="Constantia"/>
              </a:rPr>
              <a:t>create an array by using the new operator with the following syntax: </a:t>
            </a:r>
          </a:p>
          <a:p>
            <a:pPr lvl="0" algn="ctr"/>
            <a:r>
              <a:rPr lang="en-IN" sz="2400" b="1" dirty="0" err="1">
                <a:solidFill>
                  <a:srgbClr val="0A1AB6"/>
                </a:solidFill>
                <a:latin typeface="Constantia"/>
              </a:rPr>
              <a:t>arrayRefVar</a:t>
            </a:r>
            <a:r>
              <a:rPr lang="en-IN" sz="2400" b="1" dirty="0">
                <a:solidFill>
                  <a:srgbClr val="0A1AB6"/>
                </a:solidFill>
                <a:latin typeface="Constantia"/>
              </a:rPr>
              <a:t> = new </a:t>
            </a:r>
            <a:r>
              <a:rPr lang="en-IN" sz="2400" b="1" dirty="0" err="1">
                <a:solidFill>
                  <a:srgbClr val="0A1AB6"/>
                </a:solidFill>
                <a:latin typeface="Constantia"/>
              </a:rPr>
              <a:t>dataType</a:t>
            </a:r>
            <a:r>
              <a:rPr lang="en-IN" sz="2400" b="1" dirty="0">
                <a:solidFill>
                  <a:srgbClr val="0A1AB6"/>
                </a:solidFill>
                <a:latin typeface="Constantia"/>
              </a:rPr>
              <a:t>[</a:t>
            </a:r>
            <a:r>
              <a:rPr lang="en-IN" sz="2400" b="1" dirty="0" err="1">
                <a:solidFill>
                  <a:srgbClr val="0A1AB6"/>
                </a:solidFill>
                <a:latin typeface="Constantia"/>
              </a:rPr>
              <a:t>arraySize</a:t>
            </a:r>
            <a:r>
              <a:rPr lang="en-IN" sz="2400" b="1" dirty="0" smtClean="0">
                <a:solidFill>
                  <a:srgbClr val="0A1AB6"/>
                </a:solidFill>
                <a:latin typeface="Constantia"/>
              </a:rPr>
              <a:t>];</a:t>
            </a:r>
          </a:p>
          <a:p>
            <a:pPr lvl="0" algn="ctr"/>
            <a:endParaRPr lang="en-IN" sz="1600" dirty="0">
              <a:solidFill>
                <a:prstClr val="black"/>
              </a:solidFill>
              <a:latin typeface="Constantia"/>
            </a:endParaRPr>
          </a:p>
          <a:p>
            <a:pPr lvl="0"/>
            <a:r>
              <a:rPr lang="en-IN" sz="2400" dirty="0">
                <a:solidFill>
                  <a:prstClr val="black"/>
                </a:solidFill>
                <a:latin typeface="Constantia"/>
              </a:rPr>
              <a:t>The above statement does two things: </a:t>
            </a:r>
          </a:p>
          <a:p>
            <a:pPr marL="742950" lvl="1" indent="-285750">
              <a:buFont typeface="Wingdings" pitchFamily="2" charset="2"/>
              <a:buChar char="Ø"/>
            </a:pPr>
            <a:r>
              <a:rPr lang="en-IN" sz="2400" dirty="0">
                <a:solidFill>
                  <a:prstClr val="black"/>
                </a:solidFill>
                <a:latin typeface="Constantia"/>
              </a:rPr>
              <a:t>It creates an array using new </a:t>
            </a:r>
            <a:r>
              <a:rPr lang="en-IN" sz="2400" dirty="0" err="1">
                <a:solidFill>
                  <a:prstClr val="black"/>
                </a:solidFill>
                <a:latin typeface="Constantia"/>
              </a:rPr>
              <a:t>dataType</a:t>
            </a:r>
            <a:r>
              <a:rPr lang="en-IN" sz="2400" dirty="0">
                <a:solidFill>
                  <a:prstClr val="black"/>
                </a:solidFill>
                <a:latin typeface="Constantia"/>
              </a:rPr>
              <a:t>[</a:t>
            </a:r>
            <a:r>
              <a:rPr lang="en-IN" sz="2400" dirty="0" err="1">
                <a:solidFill>
                  <a:prstClr val="black"/>
                </a:solidFill>
                <a:latin typeface="Constantia"/>
              </a:rPr>
              <a:t>arraySize</a:t>
            </a:r>
            <a:r>
              <a:rPr lang="en-IN" sz="2400" dirty="0">
                <a:solidFill>
                  <a:prstClr val="black"/>
                </a:solidFill>
                <a:latin typeface="Constantia"/>
              </a:rPr>
              <a:t>]. </a:t>
            </a:r>
          </a:p>
          <a:p>
            <a:pPr marL="742950" lvl="1" indent="-285750">
              <a:buFont typeface="Wingdings" pitchFamily="2" charset="2"/>
              <a:buChar char="Ø"/>
            </a:pPr>
            <a:r>
              <a:rPr lang="en-IN" sz="2400" dirty="0">
                <a:solidFill>
                  <a:prstClr val="black"/>
                </a:solidFill>
                <a:latin typeface="Constantia"/>
              </a:rPr>
              <a:t>It assigns the reference of the newly created array to the variable </a:t>
            </a:r>
            <a:r>
              <a:rPr lang="en-IN" sz="2400" dirty="0" err="1">
                <a:solidFill>
                  <a:prstClr val="black"/>
                </a:solidFill>
                <a:latin typeface="Constantia"/>
              </a:rPr>
              <a:t>arrayRefVar</a:t>
            </a:r>
            <a:r>
              <a:rPr lang="en-IN" sz="2400" dirty="0">
                <a:solidFill>
                  <a:prstClr val="black"/>
                </a:solidFill>
                <a:latin typeface="Constantia"/>
              </a:rPr>
              <a:t>. </a:t>
            </a:r>
          </a:p>
          <a:p>
            <a:pPr marL="742950" lvl="1" indent="-285750">
              <a:buFont typeface="Wingdings" pitchFamily="2" charset="2"/>
              <a:buChar char="Ø"/>
            </a:pPr>
            <a:r>
              <a:rPr lang="en-IN" sz="2400" dirty="0">
                <a:solidFill>
                  <a:srgbClr val="000000"/>
                </a:solidFill>
                <a:latin typeface="Constantia"/>
              </a:rPr>
              <a:t>The array elements are accessed through the </a:t>
            </a:r>
            <a:r>
              <a:rPr lang="en-IN" sz="2400" b="1" dirty="0" err="1">
                <a:solidFill>
                  <a:srgbClr val="0A1AB6"/>
                </a:solidFill>
                <a:latin typeface="Constantia"/>
              </a:rPr>
              <a:t>arrayRefVar</a:t>
            </a:r>
            <a:r>
              <a:rPr lang="en-US" altLang="en-US" sz="2400" b="1" dirty="0">
                <a:solidFill>
                  <a:srgbClr val="0A1AB6"/>
                </a:solidFill>
                <a:latin typeface="Constantia" panose="02030602050306030303" pitchFamily="18" charset="0"/>
              </a:rPr>
              <a:t>[index]</a:t>
            </a:r>
          </a:p>
          <a:p>
            <a:pPr marL="742950" lvl="1" indent="-285750">
              <a:buFont typeface="Wingdings" pitchFamily="2" charset="2"/>
              <a:buChar char="Ø"/>
            </a:pPr>
            <a:r>
              <a:rPr lang="en-IN" sz="2400" dirty="0" smtClean="0">
                <a:solidFill>
                  <a:srgbClr val="000000"/>
                </a:solidFill>
                <a:latin typeface="Constantia"/>
              </a:rPr>
              <a:t>Array </a:t>
            </a:r>
            <a:r>
              <a:rPr lang="en-IN" sz="2400" dirty="0">
                <a:solidFill>
                  <a:srgbClr val="000000"/>
                </a:solidFill>
                <a:latin typeface="Constantia"/>
              </a:rPr>
              <a:t>indices are 0-based; that is, they start from 0 to </a:t>
            </a:r>
            <a:r>
              <a:rPr lang="en-IN" sz="2400" b="1" dirty="0" smtClean="0">
                <a:solidFill>
                  <a:srgbClr val="0000FF"/>
                </a:solidFill>
                <a:latin typeface="Constantia"/>
              </a:rPr>
              <a:t>arraySize-1</a:t>
            </a:r>
            <a:r>
              <a:rPr lang="en-IN" sz="2400" b="1" dirty="0">
                <a:solidFill>
                  <a:srgbClr val="0000FF"/>
                </a:solidFill>
                <a:latin typeface="Constantia"/>
              </a:rPr>
              <a:t>. </a:t>
            </a:r>
          </a:p>
          <a:p>
            <a:pPr marL="742950" lvl="1" indent="-285750">
              <a:buFont typeface="Wingdings" pitchFamily="2" charset="2"/>
              <a:buChar char="Ø"/>
            </a:pPr>
            <a:r>
              <a:rPr lang="en-US" altLang="en-US" sz="2400" b="1" dirty="0">
                <a:solidFill>
                  <a:srgbClr val="0000FF"/>
                </a:solidFill>
                <a:latin typeface="Constantia"/>
              </a:rPr>
              <a:t>length</a:t>
            </a:r>
            <a:r>
              <a:rPr lang="en-US" altLang="en-US" sz="2400" dirty="0" smtClean="0">
                <a:latin typeface="Constantia" panose="02030602050306030303" pitchFamily="18" charset="0"/>
              </a:rPr>
              <a:t> is the property of the array which denotes  the size.</a:t>
            </a:r>
          </a:p>
          <a:p>
            <a:pPr marL="742950" lvl="1" indent="-285750">
              <a:buFont typeface="Wingdings" pitchFamily="2" charset="2"/>
              <a:buChar char="Ø"/>
            </a:pPr>
            <a:r>
              <a:rPr lang="en-US" altLang="en-US" sz="2400" dirty="0" smtClean="0">
                <a:latin typeface="Constantia" panose="02030602050306030303" pitchFamily="18" charset="0"/>
              </a:rPr>
              <a:t>The </a:t>
            </a:r>
            <a:r>
              <a:rPr lang="en-US" altLang="en-US" sz="2400" dirty="0">
                <a:latin typeface="Constantia" panose="02030602050306030303" pitchFamily="18" charset="0"/>
              </a:rPr>
              <a:t>Java run-time system makes sure that all array indexes are in the correct range, otherwise raises a run-time error.</a:t>
            </a:r>
          </a:p>
          <a:p>
            <a:pPr marL="742950" lvl="1" indent="-285750">
              <a:buFont typeface="Wingdings" pitchFamily="2" charset="2"/>
              <a:buChar char="Ø"/>
            </a:pPr>
            <a:endParaRPr lang="en-IN" sz="2400" dirty="0">
              <a:solidFill>
                <a:prstClr val="black"/>
              </a:solidFill>
              <a:latin typeface="Constantia"/>
            </a:endParaRPr>
          </a:p>
        </p:txBody>
      </p:sp>
    </p:spTree>
    <p:extLst>
      <p:ext uri="{BB962C8B-B14F-4D97-AF65-F5344CB8AC3E}">
        <p14:creationId xmlns:p14="http://schemas.microsoft.com/office/powerpoint/2010/main" val="20369423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A1AB6"/>
                </a:solidFill>
                <a:latin typeface="Calibri" panose="020F0502020204030204" pitchFamily="34" charset="0"/>
                <a:cs typeface="Calibri" panose="020F0502020204030204" pitchFamily="34" charset="0"/>
              </a:rPr>
              <a:t>Arrays – Declaration and Creation</a:t>
            </a:r>
            <a:endParaRPr lang="en-IN" sz="3200" dirty="0">
              <a:solidFill>
                <a:srgbClr val="0A1AB6"/>
              </a:solidFill>
              <a:latin typeface="Calibri" panose="020F0502020204030204" pitchFamily="34" charset="0"/>
              <a:cs typeface="Calibri" panose="020F0502020204030204" pitchFamily="34" charset="0"/>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56</a:t>
            </a:fld>
            <a:endParaRPr lang="en-IN"/>
          </a:p>
        </p:txBody>
      </p:sp>
      <p:sp>
        <p:nvSpPr>
          <p:cNvPr id="6" name="Rectangle 5"/>
          <p:cNvSpPr/>
          <p:nvPr/>
        </p:nvSpPr>
        <p:spPr>
          <a:xfrm>
            <a:off x="1879600" y="970344"/>
            <a:ext cx="8740080" cy="3046988"/>
          </a:xfrm>
          <a:prstGeom prst="rect">
            <a:avLst/>
          </a:prstGeom>
        </p:spPr>
        <p:txBody>
          <a:bodyPr wrap="square">
            <a:spAutoFit/>
          </a:bodyPr>
          <a:lstStyle/>
          <a:p>
            <a:pPr lvl="0" algn="just"/>
            <a:r>
              <a:rPr lang="en-IN" sz="2400" dirty="0">
                <a:solidFill>
                  <a:prstClr val="black"/>
                </a:solidFill>
                <a:latin typeface="Constantia"/>
              </a:rPr>
              <a:t>Declaring an array variable, creating an array, and assigning the reference of the array to the variable can be combined in one statement, as shown below: </a:t>
            </a:r>
            <a:endParaRPr lang="en-IN" sz="2400" dirty="0" smtClean="0">
              <a:solidFill>
                <a:prstClr val="black"/>
              </a:solidFill>
              <a:latin typeface="Constantia"/>
            </a:endParaRPr>
          </a:p>
          <a:p>
            <a:pPr lvl="0" algn="ctr"/>
            <a:r>
              <a:rPr lang="en-IN" sz="2400" b="1" dirty="0" err="1">
                <a:solidFill>
                  <a:srgbClr val="0000FF"/>
                </a:solidFill>
                <a:latin typeface="Constantia"/>
              </a:rPr>
              <a:t>dataType</a:t>
            </a:r>
            <a:r>
              <a:rPr lang="en-IN" sz="2400" b="1" dirty="0">
                <a:solidFill>
                  <a:srgbClr val="0000FF"/>
                </a:solidFill>
                <a:latin typeface="Constantia"/>
              </a:rPr>
              <a:t>[] </a:t>
            </a:r>
            <a:r>
              <a:rPr lang="en-IN" sz="2400" b="1" dirty="0" err="1">
                <a:solidFill>
                  <a:srgbClr val="0000FF"/>
                </a:solidFill>
                <a:latin typeface="Constantia"/>
              </a:rPr>
              <a:t>arrayRefVar</a:t>
            </a:r>
            <a:r>
              <a:rPr lang="en-IN" sz="2400" b="1" dirty="0">
                <a:solidFill>
                  <a:srgbClr val="0000FF"/>
                </a:solidFill>
                <a:latin typeface="Constantia"/>
              </a:rPr>
              <a:t> = new </a:t>
            </a:r>
            <a:r>
              <a:rPr lang="en-IN" sz="2400" b="1" dirty="0" err="1">
                <a:solidFill>
                  <a:srgbClr val="0000FF"/>
                </a:solidFill>
                <a:latin typeface="Constantia"/>
              </a:rPr>
              <a:t>dataType</a:t>
            </a:r>
            <a:r>
              <a:rPr lang="en-IN" sz="2400" b="1" dirty="0">
                <a:solidFill>
                  <a:srgbClr val="0000FF"/>
                </a:solidFill>
                <a:latin typeface="Constantia"/>
              </a:rPr>
              <a:t>[</a:t>
            </a:r>
            <a:r>
              <a:rPr lang="en-IN" sz="2400" b="1" dirty="0" err="1">
                <a:solidFill>
                  <a:srgbClr val="0000FF"/>
                </a:solidFill>
                <a:latin typeface="Constantia"/>
              </a:rPr>
              <a:t>arraySize</a:t>
            </a:r>
            <a:r>
              <a:rPr lang="en-IN" sz="2400" b="1" dirty="0">
                <a:solidFill>
                  <a:srgbClr val="0000FF"/>
                </a:solidFill>
                <a:latin typeface="Constantia"/>
              </a:rPr>
              <a:t>]; </a:t>
            </a:r>
          </a:p>
          <a:p>
            <a:pPr lvl="0" algn="ctr"/>
            <a:r>
              <a:rPr lang="en-IN" sz="2400" b="1" dirty="0">
                <a:solidFill>
                  <a:srgbClr val="0000FF"/>
                </a:solidFill>
                <a:latin typeface="Constantia"/>
              </a:rPr>
              <a:t>	or</a:t>
            </a:r>
          </a:p>
          <a:p>
            <a:pPr lvl="0" algn="ctr"/>
            <a:r>
              <a:rPr lang="en-IN" sz="2400" b="1" dirty="0" err="1">
                <a:solidFill>
                  <a:srgbClr val="0000FF"/>
                </a:solidFill>
                <a:latin typeface="Constantia"/>
              </a:rPr>
              <a:t>dataType</a:t>
            </a:r>
            <a:r>
              <a:rPr lang="en-IN" sz="2400" b="1" dirty="0">
                <a:solidFill>
                  <a:srgbClr val="0000FF"/>
                </a:solidFill>
                <a:latin typeface="Constantia"/>
              </a:rPr>
              <a:t>[] </a:t>
            </a:r>
            <a:r>
              <a:rPr lang="en-IN" sz="2400" b="1" dirty="0" err="1">
                <a:solidFill>
                  <a:srgbClr val="0000FF"/>
                </a:solidFill>
                <a:latin typeface="Constantia"/>
              </a:rPr>
              <a:t>arrayRefVar</a:t>
            </a:r>
            <a:r>
              <a:rPr lang="en-IN" sz="2400" b="1" dirty="0">
                <a:solidFill>
                  <a:srgbClr val="0000FF"/>
                </a:solidFill>
                <a:latin typeface="Constantia"/>
              </a:rPr>
              <a:t> = {value0, value1, ..., </a:t>
            </a:r>
            <a:r>
              <a:rPr lang="en-IN" sz="2400" b="1" dirty="0" err="1">
                <a:solidFill>
                  <a:srgbClr val="0000FF"/>
                </a:solidFill>
                <a:latin typeface="Constantia"/>
              </a:rPr>
              <a:t>valuek</a:t>
            </a:r>
            <a:r>
              <a:rPr lang="en-IN" sz="2400" b="1" dirty="0">
                <a:solidFill>
                  <a:srgbClr val="0000FF"/>
                </a:solidFill>
                <a:latin typeface="Constantia"/>
              </a:rPr>
              <a:t>}; </a:t>
            </a:r>
          </a:p>
          <a:p>
            <a:pPr lvl="0" algn="just"/>
            <a:endParaRPr lang="en-IN" sz="2400" dirty="0" smtClean="0">
              <a:solidFill>
                <a:prstClr val="black"/>
              </a:solidFill>
              <a:latin typeface="Constantia"/>
            </a:endParaRPr>
          </a:p>
          <a:p>
            <a:pPr lvl="0" algn="just"/>
            <a:endParaRPr lang="en-IN" sz="2400" dirty="0">
              <a:solidFill>
                <a:prstClr val="black"/>
              </a:solidFill>
              <a:latin typeface="Constantia"/>
            </a:endParaRPr>
          </a:p>
        </p:txBody>
      </p:sp>
    </p:spTree>
    <p:extLst>
      <p:ext uri="{BB962C8B-B14F-4D97-AF65-F5344CB8AC3E}">
        <p14:creationId xmlns:p14="http://schemas.microsoft.com/office/powerpoint/2010/main" val="220433725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400406" y="1152907"/>
            <a:ext cx="9725212" cy="3995966"/>
          </a:xfrm>
          <a:prstGeom prst="rect">
            <a:avLst/>
          </a:prstGeom>
        </p:spPr>
        <p:txBody>
          <a:bodyPr wrap="square">
            <a:spAutoFit/>
          </a:bodyPr>
          <a:lstStyle/>
          <a:p>
            <a:pPr algn="just">
              <a:spcAft>
                <a:spcPts val="1000"/>
              </a:spcAft>
            </a:pPr>
            <a:r>
              <a:rPr lang="en-US" sz="2400" dirty="0" err="1" smtClean="0">
                <a:latin typeface="Constantia"/>
              </a:rPr>
              <a:t>int</a:t>
            </a:r>
            <a:r>
              <a:rPr lang="en-US" sz="2400" dirty="0" smtClean="0">
                <a:latin typeface="Constantia"/>
              </a:rPr>
              <a:t> </a:t>
            </a:r>
            <a:r>
              <a:rPr lang="en-US" sz="2400" dirty="0">
                <a:latin typeface="Constantia"/>
              </a:rPr>
              <a:t>[]</a:t>
            </a:r>
            <a:r>
              <a:rPr lang="en-US" sz="2400" dirty="0" smtClean="0">
                <a:latin typeface="Constantia"/>
              </a:rPr>
              <a:t>arr1 </a:t>
            </a:r>
            <a:r>
              <a:rPr lang="en-US" sz="2400" dirty="0">
                <a:latin typeface="Constantia"/>
              </a:rPr>
              <a:t>= new </a:t>
            </a:r>
            <a:r>
              <a:rPr lang="en-US" sz="2400" dirty="0" err="1">
                <a:latin typeface="Constantia"/>
              </a:rPr>
              <a:t>int</a:t>
            </a:r>
            <a:r>
              <a:rPr lang="en-US" sz="2400" dirty="0">
                <a:latin typeface="Constantia"/>
              </a:rPr>
              <a:t>[6</a:t>
            </a:r>
            <a:r>
              <a:rPr lang="en-US" sz="2400" dirty="0" smtClean="0">
                <a:latin typeface="Constantia"/>
              </a:rPr>
              <a:t>];</a:t>
            </a:r>
          </a:p>
          <a:p>
            <a:pPr algn="just">
              <a:spcAft>
                <a:spcPts val="1000"/>
              </a:spcAft>
            </a:pPr>
            <a:r>
              <a:rPr lang="en-US" sz="2400" dirty="0" err="1" smtClean="0">
                <a:latin typeface="Constantia"/>
              </a:rPr>
              <a:t>int</a:t>
            </a:r>
            <a:r>
              <a:rPr lang="en-US" sz="2400" dirty="0" smtClean="0">
                <a:latin typeface="Constantia"/>
              </a:rPr>
              <a:t> [2]arr1 =7; </a:t>
            </a:r>
            <a:endParaRPr lang="en-US" sz="2400" dirty="0">
              <a:latin typeface="Constantia"/>
            </a:endParaRPr>
          </a:p>
          <a:p>
            <a:pPr algn="just">
              <a:spcAft>
                <a:spcPts val="600"/>
              </a:spcAft>
            </a:pPr>
            <a:endParaRPr lang="en-US" sz="2400" dirty="0" smtClean="0">
              <a:latin typeface="Constantia"/>
            </a:endParaRPr>
          </a:p>
          <a:p>
            <a:pPr algn="just">
              <a:spcAft>
                <a:spcPts val="600"/>
              </a:spcAft>
            </a:pPr>
            <a:r>
              <a:rPr lang="en-US" sz="2400" dirty="0" err="1" smtClean="0">
                <a:latin typeface="Constantia"/>
              </a:rPr>
              <a:t>int</a:t>
            </a:r>
            <a:r>
              <a:rPr lang="en-US" sz="2400" dirty="0" smtClean="0">
                <a:latin typeface="Constantia"/>
              </a:rPr>
              <a:t> []arr2;</a:t>
            </a:r>
          </a:p>
          <a:p>
            <a:pPr algn="just">
              <a:spcAft>
                <a:spcPts val="600"/>
              </a:spcAft>
            </a:pPr>
            <a:r>
              <a:rPr lang="en-US" sz="2400" dirty="0" smtClean="0">
                <a:latin typeface="Constantia"/>
              </a:rPr>
              <a:t>arr2[2]=5; </a:t>
            </a:r>
          </a:p>
          <a:p>
            <a:pPr algn="just">
              <a:spcAft>
                <a:spcPts val="600"/>
              </a:spcAft>
            </a:pPr>
            <a:endParaRPr lang="en-US" sz="2400" dirty="0" smtClean="0">
              <a:latin typeface="Constantia"/>
            </a:endParaRPr>
          </a:p>
          <a:p>
            <a:pPr algn="just"/>
            <a:r>
              <a:rPr lang="en-US" sz="2400" dirty="0" smtClean="0">
                <a:latin typeface="Constantia"/>
              </a:rPr>
              <a:t>arr2 </a:t>
            </a:r>
            <a:r>
              <a:rPr lang="en-US" sz="2400" dirty="0" smtClean="0">
                <a:latin typeface="Constantia"/>
              </a:rPr>
              <a:t>= new </a:t>
            </a:r>
            <a:r>
              <a:rPr lang="en-US" sz="2400" dirty="0" err="1" smtClean="0">
                <a:latin typeface="Constantia"/>
              </a:rPr>
              <a:t>int</a:t>
            </a:r>
            <a:r>
              <a:rPr lang="en-US" sz="2400" dirty="0" smtClean="0">
                <a:latin typeface="Constantia"/>
              </a:rPr>
              <a:t>[15];</a:t>
            </a:r>
          </a:p>
          <a:p>
            <a:pPr algn="just">
              <a:spcAft>
                <a:spcPts val="1200"/>
              </a:spcAft>
            </a:pPr>
            <a:endParaRPr lang="en-US" sz="1000" dirty="0" smtClean="0">
              <a:latin typeface="Constantia"/>
            </a:endParaRPr>
          </a:p>
          <a:p>
            <a:pPr algn="just">
              <a:spcAft>
                <a:spcPts val="1200"/>
              </a:spcAft>
            </a:pPr>
            <a:r>
              <a:rPr lang="en-US" sz="2400" dirty="0" smtClean="0">
                <a:latin typeface="Constantia"/>
              </a:rPr>
              <a:t>a</a:t>
            </a:r>
            <a:r>
              <a:rPr lang="en-US" sz="2400" dirty="0" smtClean="0">
                <a:latin typeface="Constantia"/>
              </a:rPr>
              <a:t>rr2[3] </a:t>
            </a:r>
            <a:r>
              <a:rPr lang="en-US" sz="2400" dirty="0" smtClean="0">
                <a:latin typeface="Constantia"/>
              </a:rPr>
              <a:t>= 5; </a:t>
            </a:r>
            <a:endParaRPr lang="en-US" sz="2400" dirty="0">
              <a:latin typeface="Constantia"/>
            </a:endParaRPr>
          </a:p>
        </p:txBody>
      </p:sp>
      <p:sp>
        <p:nvSpPr>
          <p:cNvPr id="2" name="Title 1"/>
          <p:cNvSpPr>
            <a:spLocks noGrp="1"/>
          </p:cNvSpPr>
          <p:nvPr>
            <p:ph type="title"/>
          </p:nvPr>
        </p:nvSpPr>
        <p:spPr>
          <a:xfrm>
            <a:off x="1653989" y="40341"/>
            <a:ext cx="10327339" cy="545784"/>
          </a:xfrm>
        </p:spPr>
        <p:txBody>
          <a:bodyPr>
            <a:noAutofit/>
          </a:bodyPr>
          <a:lstStyle/>
          <a:p>
            <a:pPr algn="ctr"/>
            <a:r>
              <a:rPr lang="en-IN" sz="3200" b="1" dirty="0" smtClean="0">
                <a:solidFill>
                  <a:srgbClr val="0A1AB6"/>
                </a:solidFill>
                <a:latin typeface="Calibri" panose="020F0502020204030204" pitchFamily="34" charset="0"/>
                <a:cs typeface="Calibri" panose="020F0502020204030204" pitchFamily="34" charset="0"/>
              </a:rPr>
              <a:t>Example - Array</a:t>
            </a:r>
            <a:endParaRPr lang="en-IN" sz="3200" b="1" dirty="0">
              <a:solidFill>
                <a:srgbClr val="0A1AB6"/>
              </a:solidFill>
              <a:latin typeface="Calibri" panose="020F0502020204030204" pitchFamily="34" charset="0"/>
              <a:cs typeface="Calibri" panose="020F0502020204030204" pitchFamily="34" charset="0"/>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57</a:t>
            </a:fld>
            <a:endParaRPr lang="en-IN"/>
          </a:p>
        </p:txBody>
      </p:sp>
      <p:sp>
        <p:nvSpPr>
          <p:cNvPr id="3" name="TextBox 2"/>
          <p:cNvSpPr txBox="1"/>
          <p:nvPr/>
        </p:nvSpPr>
        <p:spPr>
          <a:xfrm>
            <a:off x="5618659" y="2632882"/>
            <a:ext cx="1492623" cy="369332"/>
          </a:xfrm>
          <a:prstGeom prst="rect">
            <a:avLst/>
          </a:prstGeom>
          <a:noFill/>
        </p:spPr>
        <p:txBody>
          <a:bodyPr wrap="square" rtlCol="0">
            <a:spAutoFit/>
          </a:bodyPr>
          <a:lstStyle/>
          <a:p>
            <a:r>
              <a:rPr lang="en-IN" dirty="0" smtClean="0"/>
              <a:t>arr2</a:t>
            </a:r>
            <a:endParaRPr lang="en-IN" dirty="0"/>
          </a:p>
        </p:txBody>
      </p:sp>
      <p:sp>
        <p:nvSpPr>
          <p:cNvPr id="10" name="TextBox 9"/>
          <p:cNvSpPr txBox="1"/>
          <p:nvPr/>
        </p:nvSpPr>
        <p:spPr>
          <a:xfrm>
            <a:off x="5618661" y="1185396"/>
            <a:ext cx="1492623" cy="369332"/>
          </a:xfrm>
          <a:prstGeom prst="rect">
            <a:avLst/>
          </a:prstGeom>
          <a:noFill/>
        </p:spPr>
        <p:txBody>
          <a:bodyPr wrap="square" rtlCol="0">
            <a:spAutoFit/>
          </a:bodyPr>
          <a:lstStyle/>
          <a:p>
            <a:r>
              <a:rPr lang="en-IN" dirty="0" smtClean="0"/>
              <a:t>arr1</a:t>
            </a:r>
            <a:endParaRPr lang="en-IN" dirty="0"/>
          </a:p>
        </p:txBody>
      </p:sp>
      <p:cxnSp>
        <p:nvCxnSpPr>
          <p:cNvPr id="11" name="Straight Arrow Connector 10"/>
          <p:cNvCxnSpPr/>
          <p:nvPr/>
        </p:nvCxnSpPr>
        <p:spPr>
          <a:xfrm>
            <a:off x="6223778" y="1396956"/>
            <a:ext cx="887505"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2469362758"/>
              </p:ext>
            </p:extLst>
          </p:nvPr>
        </p:nvGraphicFramePr>
        <p:xfrm>
          <a:off x="7111283" y="1198930"/>
          <a:ext cx="2553450" cy="657069"/>
        </p:xfrm>
        <a:graphic>
          <a:graphicData uri="http://schemas.openxmlformats.org/drawingml/2006/table">
            <a:tbl>
              <a:tblPr firstRow="1" bandRow="1">
                <a:tableStyleId>{5C22544A-7EE6-4342-B048-85BDC9FD1C3A}</a:tableStyleId>
              </a:tblPr>
              <a:tblGrid>
                <a:gridCol w="425575">
                  <a:extLst>
                    <a:ext uri="{9D8B030D-6E8A-4147-A177-3AD203B41FA5}">
                      <a16:colId xmlns:a16="http://schemas.microsoft.com/office/drawing/2014/main" val="20000"/>
                    </a:ext>
                  </a:extLst>
                </a:gridCol>
                <a:gridCol w="425575">
                  <a:extLst>
                    <a:ext uri="{9D8B030D-6E8A-4147-A177-3AD203B41FA5}">
                      <a16:colId xmlns:a16="http://schemas.microsoft.com/office/drawing/2014/main" val="20001"/>
                    </a:ext>
                  </a:extLst>
                </a:gridCol>
                <a:gridCol w="425575">
                  <a:extLst>
                    <a:ext uri="{9D8B030D-6E8A-4147-A177-3AD203B41FA5}">
                      <a16:colId xmlns:a16="http://schemas.microsoft.com/office/drawing/2014/main" val="20002"/>
                    </a:ext>
                  </a:extLst>
                </a:gridCol>
                <a:gridCol w="425575">
                  <a:extLst>
                    <a:ext uri="{9D8B030D-6E8A-4147-A177-3AD203B41FA5}">
                      <a16:colId xmlns:a16="http://schemas.microsoft.com/office/drawing/2014/main" val="20003"/>
                    </a:ext>
                  </a:extLst>
                </a:gridCol>
                <a:gridCol w="425575">
                  <a:extLst>
                    <a:ext uri="{9D8B030D-6E8A-4147-A177-3AD203B41FA5}">
                      <a16:colId xmlns:a16="http://schemas.microsoft.com/office/drawing/2014/main" val="20004"/>
                    </a:ext>
                  </a:extLst>
                </a:gridCol>
                <a:gridCol w="425575">
                  <a:extLst>
                    <a:ext uri="{9D8B030D-6E8A-4147-A177-3AD203B41FA5}">
                      <a16:colId xmlns:a16="http://schemas.microsoft.com/office/drawing/2014/main" val="20005"/>
                    </a:ext>
                  </a:extLst>
                </a:gridCol>
              </a:tblGrid>
              <a:tr h="291309">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91309">
                <a:tc>
                  <a:txBody>
                    <a:bodyPr/>
                    <a:lstStyle/>
                    <a:p>
                      <a:r>
                        <a:rPr lang="en-IN" sz="1200" dirty="0" smtClean="0"/>
                        <a:t>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dirty="0" smtClean="0"/>
                        <a:t>1</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dirty="0" smtClean="0"/>
                        <a:t>2</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dirty="0" smtClean="0"/>
                        <a:t>3</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dirty="0" smtClean="0"/>
                        <a:t>4</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dirty="0" smtClean="0"/>
                        <a:t>5</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14" name="TextBox 13"/>
          <p:cNvSpPr txBox="1"/>
          <p:nvPr/>
        </p:nvSpPr>
        <p:spPr>
          <a:xfrm>
            <a:off x="5468267" y="3978433"/>
            <a:ext cx="1492623" cy="369332"/>
          </a:xfrm>
          <a:prstGeom prst="rect">
            <a:avLst/>
          </a:prstGeom>
          <a:noFill/>
        </p:spPr>
        <p:txBody>
          <a:bodyPr wrap="square" rtlCol="0">
            <a:spAutoFit/>
          </a:bodyPr>
          <a:lstStyle/>
          <a:p>
            <a:r>
              <a:rPr lang="en-IN" dirty="0" smtClean="0"/>
              <a:t>arr2</a:t>
            </a:r>
            <a:endParaRPr lang="en-IN" dirty="0"/>
          </a:p>
        </p:txBody>
      </p:sp>
      <p:graphicFrame>
        <p:nvGraphicFramePr>
          <p:cNvPr id="15" name="Table 14"/>
          <p:cNvGraphicFramePr>
            <a:graphicFrameLocks noGrp="1"/>
          </p:cNvGraphicFramePr>
          <p:nvPr>
            <p:extLst>
              <p:ext uri="{D42A27DB-BD31-4B8C-83A1-F6EECF244321}">
                <p14:modId xmlns:p14="http://schemas.microsoft.com/office/powerpoint/2010/main" val="1715680412"/>
              </p:ext>
            </p:extLst>
          </p:nvPr>
        </p:nvGraphicFramePr>
        <p:xfrm>
          <a:off x="6983462" y="3946148"/>
          <a:ext cx="4654095" cy="611687"/>
        </p:xfrm>
        <a:graphic>
          <a:graphicData uri="http://schemas.openxmlformats.org/drawingml/2006/table">
            <a:tbl>
              <a:tblPr firstRow="1" bandRow="1">
                <a:tableStyleId>{5C22544A-7EE6-4342-B048-85BDC9FD1C3A}</a:tableStyleId>
              </a:tblPr>
              <a:tblGrid>
                <a:gridCol w="310273">
                  <a:extLst>
                    <a:ext uri="{9D8B030D-6E8A-4147-A177-3AD203B41FA5}">
                      <a16:colId xmlns:a16="http://schemas.microsoft.com/office/drawing/2014/main" val="20000"/>
                    </a:ext>
                  </a:extLst>
                </a:gridCol>
                <a:gridCol w="310273">
                  <a:extLst>
                    <a:ext uri="{9D8B030D-6E8A-4147-A177-3AD203B41FA5}">
                      <a16:colId xmlns:a16="http://schemas.microsoft.com/office/drawing/2014/main" val="20001"/>
                    </a:ext>
                  </a:extLst>
                </a:gridCol>
                <a:gridCol w="310273">
                  <a:extLst>
                    <a:ext uri="{9D8B030D-6E8A-4147-A177-3AD203B41FA5}">
                      <a16:colId xmlns:a16="http://schemas.microsoft.com/office/drawing/2014/main" val="20002"/>
                    </a:ext>
                  </a:extLst>
                </a:gridCol>
                <a:gridCol w="310273">
                  <a:extLst>
                    <a:ext uri="{9D8B030D-6E8A-4147-A177-3AD203B41FA5}">
                      <a16:colId xmlns:a16="http://schemas.microsoft.com/office/drawing/2014/main" val="20003"/>
                    </a:ext>
                  </a:extLst>
                </a:gridCol>
                <a:gridCol w="310273">
                  <a:extLst>
                    <a:ext uri="{9D8B030D-6E8A-4147-A177-3AD203B41FA5}">
                      <a16:colId xmlns:a16="http://schemas.microsoft.com/office/drawing/2014/main" val="20004"/>
                    </a:ext>
                  </a:extLst>
                </a:gridCol>
                <a:gridCol w="310273">
                  <a:extLst>
                    <a:ext uri="{9D8B030D-6E8A-4147-A177-3AD203B41FA5}">
                      <a16:colId xmlns:a16="http://schemas.microsoft.com/office/drawing/2014/main" val="20005"/>
                    </a:ext>
                  </a:extLst>
                </a:gridCol>
                <a:gridCol w="310273">
                  <a:extLst>
                    <a:ext uri="{9D8B030D-6E8A-4147-A177-3AD203B41FA5}">
                      <a16:colId xmlns:a16="http://schemas.microsoft.com/office/drawing/2014/main" val="20006"/>
                    </a:ext>
                  </a:extLst>
                </a:gridCol>
                <a:gridCol w="310273">
                  <a:extLst>
                    <a:ext uri="{9D8B030D-6E8A-4147-A177-3AD203B41FA5}">
                      <a16:colId xmlns:a16="http://schemas.microsoft.com/office/drawing/2014/main" val="20007"/>
                    </a:ext>
                  </a:extLst>
                </a:gridCol>
                <a:gridCol w="310273">
                  <a:extLst>
                    <a:ext uri="{9D8B030D-6E8A-4147-A177-3AD203B41FA5}">
                      <a16:colId xmlns:a16="http://schemas.microsoft.com/office/drawing/2014/main" val="20008"/>
                    </a:ext>
                  </a:extLst>
                </a:gridCol>
                <a:gridCol w="310273">
                  <a:extLst>
                    <a:ext uri="{9D8B030D-6E8A-4147-A177-3AD203B41FA5}">
                      <a16:colId xmlns:a16="http://schemas.microsoft.com/office/drawing/2014/main" val="20009"/>
                    </a:ext>
                  </a:extLst>
                </a:gridCol>
                <a:gridCol w="310273">
                  <a:extLst>
                    <a:ext uri="{9D8B030D-6E8A-4147-A177-3AD203B41FA5}">
                      <a16:colId xmlns:a16="http://schemas.microsoft.com/office/drawing/2014/main" val="20010"/>
                    </a:ext>
                  </a:extLst>
                </a:gridCol>
                <a:gridCol w="310273">
                  <a:extLst>
                    <a:ext uri="{9D8B030D-6E8A-4147-A177-3AD203B41FA5}">
                      <a16:colId xmlns:a16="http://schemas.microsoft.com/office/drawing/2014/main" val="20011"/>
                    </a:ext>
                  </a:extLst>
                </a:gridCol>
                <a:gridCol w="310273">
                  <a:extLst>
                    <a:ext uri="{9D8B030D-6E8A-4147-A177-3AD203B41FA5}">
                      <a16:colId xmlns:a16="http://schemas.microsoft.com/office/drawing/2014/main" val="20012"/>
                    </a:ext>
                  </a:extLst>
                </a:gridCol>
                <a:gridCol w="310273">
                  <a:extLst>
                    <a:ext uri="{9D8B030D-6E8A-4147-A177-3AD203B41FA5}">
                      <a16:colId xmlns:a16="http://schemas.microsoft.com/office/drawing/2014/main" val="20013"/>
                    </a:ext>
                  </a:extLst>
                </a:gridCol>
                <a:gridCol w="310273">
                  <a:extLst>
                    <a:ext uri="{9D8B030D-6E8A-4147-A177-3AD203B41FA5}">
                      <a16:colId xmlns:a16="http://schemas.microsoft.com/office/drawing/2014/main" val="20014"/>
                    </a:ext>
                  </a:extLst>
                </a:gridCol>
              </a:tblGrid>
              <a:tr h="276407">
                <a:tc>
                  <a:txBody>
                    <a:bodyPr/>
                    <a:lstStyle/>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76407">
                <a:tc>
                  <a:txBody>
                    <a:bodyPr/>
                    <a:lstStyle/>
                    <a:p>
                      <a:r>
                        <a:rPr lang="en-IN" sz="950" dirty="0" smtClean="0">
                          <a:latin typeface="Calibri" panose="020F0502020204030204" pitchFamily="34" charset="0"/>
                          <a:cs typeface="Calibri" panose="020F0502020204030204" pitchFamily="34" charset="0"/>
                        </a:rPr>
                        <a:t>0</a:t>
                      </a:r>
                      <a:endParaRPr lang="en-IN" sz="95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IN" sz="950" dirty="0" smtClean="0">
                          <a:latin typeface="Calibri" panose="020F0502020204030204" pitchFamily="34" charset="0"/>
                          <a:cs typeface="Calibri" panose="020F0502020204030204" pitchFamily="34" charset="0"/>
                        </a:rPr>
                        <a:t>1</a:t>
                      </a:r>
                      <a:endParaRPr lang="en-IN" sz="95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IN" sz="950" dirty="0" smtClean="0">
                          <a:latin typeface="Calibri" panose="020F0502020204030204" pitchFamily="34" charset="0"/>
                          <a:cs typeface="Calibri" panose="020F0502020204030204" pitchFamily="34" charset="0"/>
                        </a:rPr>
                        <a:t>2</a:t>
                      </a:r>
                      <a:endParaRPr lang="en-IN" sz="95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IN" sz="950" dirty="0" smtClean="0">
                          <a:latin typeface="Calibri" panose="020F0502020204030204" pitchFamily="34" charset="0"/>
                          <a:cs typeface="Calibri" panose="020F0502020204030204" pitchFamily="34" charset="0"/>
                        </a:rPr>
                        <a:t>3</a:t>
                      </a:r>
                      <a:endParaRPr lang="en-IN" sz="95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IN" sz="950" dirty="0" smtClean="0">
                          <a:latin typeface="Calibri" panose="020F0502020204030204" pitchFamily="34" charset="0"/>
                          <a:cs typeface="Calibri" panose="020F0502020204030204" pitchFamily="34" charset="0"/>
                        </a:rPr>
                        <a:t>4</a:t>
                      </a:r>
                      <a:endParaRPr lang="en-IN" sz="95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IN" sz="950" dirty="0" smtClean="0">
                          <a:latin typeface="Calibri" panose="020F0502020204030204" pitchFamily="34" charset="0"/>
                          <a:cs typeface="Calibri" panose="020F0502020204030204" pitchFamily="34" charset="0"/>
                        </a:rPr>
                        <a:t>5</a:t>
                      </a:r>
                      <a:endParaRPr lang="en-IN" sz="95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IN" sz="950" dirty="0" smtClean="0">
                          <a:latin typeface="Calibri" panose="020F0502020204030204" pitchFamily="34" charset="0"/>
                          <a:cs typeface="Calibri" panose="020F0502020204030204" pitchFamily="34" charset="0"/>
                        </a:rPr>
                        <a:t>6</a:t>
                      </a:r>
                      <a:endParaRPr lang="en-IN" sz="95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IN" sz="950" dirty="0" smtClean="0">
                          <a:latin typeface="Calibri" panose="020F0502020204030204" pitchFamily="34" charset="0"/>
                          <a:cs typeface="Calibri" panose="020F0502020204030204" pitchFamily="34" charset="0"/>
                        </a:rPr>
                        <a:t>7</a:t>
                      </a:r>
                      <a:endParaRPr lang="en-IN" sz="95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IN" sz="950" dirty="0" smtClean="0">
                          <a:latin typeface="Calibri" panose="020F0502020204030204" pitchFamily="34" charset="0"/>
                          <a:cs typeface="Calibri" panose="020F0502020204030204" pitchFamily="34" charset="0"/>
                        </a:rPr>
                        <a:t>8</a:t>
                      </a:r>
                      <a:endParaRPr lang="en-IN" sz="95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IN" sz="950" dirty="0" smtClean="0">
                          <a:latin typeface="Calibri" panose="020F0502020204030204" pitchFamily="34" charset="0"/>
                          <a:cs typeface="Calibri" panose="020F0502020204030204" pitchFamily="34" charset="0"/>
                        </a:rPr>
                        <a:t>9</a:t>
                      </a:r>
                      <a:endParaRPr lang="en-IN" sz="95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IN" sz="950" dirty="0" smtClean="0">
                          <a:latin typeface="Calibri" panose="020F0502020204030204" pitchFamily="34" charset="0"/>
                          <a:cs typeface="Calibri" panose="020F0502020204030204" pitchFamily="34" charset="0"/>
                        </a:rPr>
                        <a:t>10</a:t>
                      </a:r>
                      <a:endParaRPr lang="en-IN" sz="95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IN" sz="950" dirty="0" smtClean="0">
                          <a:latin typeface="Calibri" panose="020F0502020204030204" pitchFamily="34" charset="0"/>
                          <a:cs typeface="Calibri" panose="020F0502020204030204" pitchFamily="34" charset="0"/>
                        </a:rPr>
                        <a:t>11</a:t>
                      </a:r>
                      <a:endParaRPr lang="en-IN" sz="95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IN" sz="950" dirty="0" smtClean="0">
                          <a:latin typeface="Calibri" panose="020F0502020204030204" pitchFamily="34" charset="0"/>
                          <a:cs typeface="Calibri" panose="020F0502020204030204" pitchFamily="34" charset="0"/>
                        </a:rPr>
                        <a:t>12</a:t>
                      </a:r>
                      <a:endParaRPr lang="en-IN" sz="95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IN" sz="950" dirty="0" smtClean="0">
                          <a:latin typeface="Calibri" panose="020F0502020204030204" pitchFamily="34" charset="0"/>
                          <a:cs typeface="Calibri" panose="020F0502020204030204" pitchFamily="34" charset="0"/>
                        </a:rPr>
                        <a:t>13</a:t>
                      </a:r>
                      <a:endParaRPr lang="en-IN" sz="95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IN" sz="950" dirty="0" smtClean="0">
                          <a:latin typeface="Calibri" panose="020F0502020204030204" pitchFamily="34" charset="0"/>
                          <a:cs typeface="Calibri" panose="020F0502020204030204" pitchFamily="34" charset="0"/>
                        </a:rPr>
                        <a:t>14</a:t>
                      </a:r>
                      <a:endParaRPr lang="en-IN" sz="95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cxnSp>
        <p:nvCxnSpPr>
          <p:cNvPr id="16" name="Straight Arrow Connector 15"/>
          <p:cNvCxnSpPr/>
          <p:nvPr/>
        </p:nvCxnSpPr>
        <p:spPr>
          <a:xfrm>
            <a:off x="6102874" y="4177438"/>
            <a:ext cx="720163"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241706" y="2843181"/>
            <a:ext cx="887505"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891814" y="3130072"/>
            <a:ext cx="3121175" cy="369332"/>
          </a:xfrm>
          <a:prstGeom prst="rect">
            <a:avLst/>
          </a:prstGeom>
        </p:spPr>
        <p:txBody>
          <a:bodyPr wrap="none">
            <a:spAutoFit/>
          </a:bodyPr>
          <a:lstStyle/>
          <a:p>
            <a:r>
              <a:rPr lang="en-US" dirty="0">
                <a:solidFill>
                  <a:srgbClr val="FF0000"/>
                </a:solidFill>
                <a:latin typeface="Constantia"/>
              </a:rPr>
              <a:t> </a:t>
            </a:r>
            <a:r>
              <a:rPr lang="en-US" dirty="0" smtClean="0">
                <a:solidFill>
                  <a:srgbClr val="FF0000"/>
                </a:solidFill>
                <a:latin typeface="Constantia"/>
                <a:sym typeface="Wingdings" panose="05000000000000000000" pitchFamily="2" charset="2"/>
              </a:rPr>
              <a:t> </a:t>
            </a:r>
            <a:r>
              <a:rPr lang="en-US" dirty="0" smtClean="0">
                <a:solidFill>
                  <a:srgbClr val="FF0000"/>
                </a:solidFill>
                <a:latin typeface="Constantia"/>
              </a:rPr>
              <a:t>might not initialized </a:t>
            </a:r>
            <a:r>
              <a:rPr lang="en-US" dirty="0" smtClean="0">
                <a:solidFill>
                  <a:srgbClr val="FF0000"/>
                </a:solidFill>
                <a:latin typeface="Constantia"/>
              </a:rPr>
              <a:t>error</a:t>
            </a:r>
            <a:endParaRPr lang="en-IN" dirty="0"/>
          </a:p>
        </p:txBody>
      </p:sp>
      <p:sp>
        <p:nvSpPr>
          <p:cNvPr id="19" name="Rectangle 18"/>
          <p:cNvSpPr/>
          <p:nvPr/>
        </p:nvSpPr>
        <p:spPr>
          <a:xfrm>
            <a:off x="1400406" y="5224380"/>
            <a:ext cx="3698128" cy="369332"/>
          </a:xfrm>
          <a:prstGeom prst="rect">
            <a:avLst/>
          </a:prstGeom>
        </p:spPr>
        <p:txBody>
          <a:bodyPr wrap="none">
            <a:spAutoFit/>
          </a:bodyPr>
          <a:lstStyle/>
          <a:p>
            <a:r>
              <a:rPr lang="en-US" dirty="0" smtClean="0">
                <a:solidFill>
                  <a:srgbClr val="00B050"/>
                </a:solidFill>
                <a:latin typeface="Constantia"/>
                <a:sym typeface="Wingdings" panose="05000000000000000000" pitchFamily="2" charset="2"/>
              </a:rPr>
              <a:t>no </a:t>
            </a:r>
            <a:r>
              <a:rPr lang="en-US" dirty="0" smtClean="0">
                <a:solidFill>
                  <a:srgbClr val="00B050"/>
                </a:solidFill>
                <a:latin typeface="Constantia"/>
                <a:sym typeface="Wingdings" panose="05000000000000000000" pitchFamily="2" charset="2"/>
              </a:rPr>
              <a:t>error as the memory was created</a:t>
            </a:r>
            <a:endParaRPr lang="en-IN" dirty="0">
              <a:solidFill>
                <a:srgbClr val="00B050"/>
              </a:solidFill>
            </a:endParaRPr>
          </a:p>
        </p:txBody>
      </p:sp>
      <p:sp>
        <p:nvSpPr>
          <p:cNvPr id="22" name="TextBox 21"/>
          <p:cNvSpPr txBox="1"/>
          <p:nvPr/>
        </p:nvSpPr>
        <p:spPr>
          <a:xfrm>
            <a:off x="5618659" y="1816806"/>
            <a:ext cx="1492623" cy="369332"/>
          </a:xfrm>
          <a:prstGeom prst="rect">
            <a:avLst/>
          </a:prstGeom>
          <a:noFill/>
        </p:spPr>
        <p:txBody>
          <a:bodyPr wrap="square" rtlCol="0">
            <a:spAutoFit/>
          </a:bodyPr>
          <a:lstStyle/>
          <a:p>
            <a:r>
              <a:rPr lang="en-IN" dirty="0" smtClean="0"/>
              <a:t>arr1</a:t>
            </a:r>
            <a:endParaRPr lang="en-IN" dirty="0"/>
          </a:p>
        </p:txBody>
      </p:sp>
      <p:cxnSp>
        <p:nvCxnSpPr>
          <p:cNvPr id="23" name="Straight Arrow Connector 22"/>
          <p:cNvCxnSpPr/>
          <p:nvPr/>
        </p:nvCxnSpPr>
        <p:spPr>
          <a:xfrm>
            <a:off x="6223776" y="2028366"/>
            <a:ext cx="887505"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4" name="Table 23"/>
          <p:cNvGraphicFramePr>
            <a:graphicFrameLocks noGrp="1"/>
          </p:cNvGraphicFramePr>
          <p:nvPr>
            <p:extLst>
              <p:ext uri="{D42A27DB-BD31-4B8C-83A1-F6EECF244321}">
                <p14:modId xmlns:p14="http://schemas.microsoft.com/office/powerpoint/2010/main" val="1815861196"/>
              </p:ext>
            </p:extLst>
          </p:nvPr>
        </p:nvGraphicFramePr>
        <p:xfrm>
          <a:off x="7111281" y="1830340"/>
          <a:ext cx="2553450" cy="657069"/>
        </p:xfrm>
        <a:graphic>
          <a:graphicData uri="http://schemas.openxmlformats.org/drawingml/2006/table">
            <a:tbl>
              <a:tblPr firstRow="1" bandRow="1">
                <a:tableStyleId>{5C22544A-7EE6-4342-B048-85BDC9FD1C3A}</a:tableStyleId>
              </a:tblPr>
              <a:tblGrid>
                <a:gridCol w="425575">
                  <a:extLst>
                    <a:ext uri="{9D8B030D-6E8A-4147-A177-3AD203B41FA5}">
                      <a16:colId xmlns:a16="http://schemas.microsoft.com/office/drawing/2014/main" val="20000"/>
                    </a:ext>
                  </a:extLst>
                </a:gridCol>
                <a:gridCol w="425575">
                  <a:extLst>
                    <a:ext uri="{9D8B030D-6E8A-4147-A177-3AD203B41FA5}">
                      <a16:colId xmlns:a16="http://schemas.microsoft.com/office/drawing/2014/main" val="20001"/>
                    </a:ext>
                  </a:extLst>
                </a:gridCol>
                <a:gridCol w="425575">
                  <a:extLst>
                    <a:ext uri="{9D8B030D-6E8A-4147-A177-3AD203B41FA5}">
                      <a16:colId xmlns:a16="http://schemas.microsoft.com/office/drawing/2014/main" val="20002"/>
                    </a:ext>
                  </a:extLst>
                </a:gridCol>
                <a:gridCol w="425575">
                  <a:extLst>
                    <a:ext uri="{9D8B030D-6E8A-4147-A177-3AD203B41FA5}">
                      <a16:colId xmlns:a16="http://schemas.microsoft.com/office/drawing/2014/main" val="20003"/>
                    </a:ext>
                  </a:extLst>
                </a:gridCol>
                <a:gridCol w="425575">
                  <a:extLst>
                    <a:ext uri="{9D8B030D-6E8A-4147-A177-3AD203B41FA5}">
                      <a16:colId xmlns:a16="http://schemas.microsoft.com/office/drawing/2014/main" val="20004"/>
                    </a:ext>
                  </a:extLst>
                </a:gridCol>
                <a:gridCol w="425575">
                  <a:extLst>
                    <a:ext uri="{9D8B030D-6E8A-4147-A177-3AD203B41FA5}">
                      <a16:colId xmlns:a16="http://schemas.microsoft.com/office/drawing/2014/main" val="20005"/>
                    </a:ext>
                  </a:extLst>
                </a:gridCol>
              </a:tblGrid>
              <a:tr h="291309">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dirty="0" smtClean="0">
                          <a:solidFill>
                            <a:schemeClr val="tx1"/>
                          </a:solidFill>
                        </a:rPr>
                        <a:t>7</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91309">
                <a:tc>
                  <a:txBody>
                    <a:bodyPr/>
                    <a:lstStyle/>
                    <a:p>
                      <a:r>
                        <a:rPr lang="en-IN" sz="1200" dirty="0" smtClean="0"/>
                        <a:t>0</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dirty="0" smtClean="0"/>
                        <a:t>1</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dirty="0" smtClean="0"/>
                        <a:t>2</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dirty="0" smtClean="0"/>
                        <a:t>3</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dirty="0" smtClean="0"/>
                        <a:t>4</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200" dirty="0" smtClean="0"/>
                        <a:t>5</a:t>
                      </a:r>
                      <a:endParaRPr lang="en-IN"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5" name="TextBox 24"/>
          <p:cNvSpPr txBox="1"/>
          <p:nvPr/>
        </p:nvSpPr>
        <p:spPr>
          <a:xfrm>
            <a:off x="5477464" y="4642128"/>
            <a:ext cx="1492623" cy="369332"/>
          </a:xfrm>
          <a:prstGeom prst="rect">
            <a:avLst/>
          </a:prstGeom>
          <a:noFill/>
        </p:spPr>
        <p:txBody>
          <a:bodyPr wrap="square" rtlCol="0">
            <a:spAutoFit/>
          </a:bodyPr>
          <a:lstStyle/>
          <a:p>
            <a:r>
              <a:rPr lang="en-IN" dirty="0" smtClean="0"/>
              <a:t>arr2</a:t>
            </a:r>
            <a:endParaRPr lang="en-IN" dirty="0"/>
          </a:p>
        </p:txBody>
      </p:sp>
      <p:graphicFrame>
        <p:nvGraphicFramePr>
          <p:cNvPr id="26" name="Table 25"/>
          <p:cNvGraphicFramePr>
            <a:graphicFrameLocks noGrp="1"/>
          </p:cNvGraphicFramePr>
          <p:nvPr>
            <p:extLst>
              <p:ext uri="{D42A27DB-BD31-4B8C-83A1-F6EECF244321}">
                <p14:modId xmlns:p14="http://schemas.microsoft.com/office/powerpoint/2010/main" val="1920090549"/>
              </p:ext>
            </p:extLst>
          </p:nvPr>
        </p:nvGraphicFramePr>
        <p:xfrm>
          <a:off x="6992659" y="4609843"/>
          <a:ext cx="4654095" cy="611687"/>
        </p:xfrm>
        <a:graphic>
          <a:graphicData uri="http://schemas.openxmlformats.org/drawingml/2006/table">
            <a:tbl>
              <a:tblPr firstRow="1" bandRow="1">
                <a:tableStyleId>{5C22544A-7EE6-4342-B048-85BDC9FD1C3A}</a:tableStyleId>
              </a:tblPr>
              <a:tblGrid>
                <a:gridCol w="310273">
                  <a:extLst>
                    <a:ext uri="{9D8B030D-6E8A-4147-A177-3AD203B41FA5}">
                      <a16:colId xmlns:a16="http://schemas.microsoft.com/office/drawing/2014/main" val="20000"/>
                    </a:ext>
                  </a:extLst>
                </a:gridCol>
                <a:gridCol w="310273">
                  <a:extLst>
                    <a:ext uri="{9D8B030D-6E8A-4147-A177-3AD203B41FA5}">
                      <a16:colId xmlns:a16="http://schemas.microsoft.com/office/drawing/2014/main" val="20001"/>
                    </a:ext>
                  </a:extLst>
                </a:gridCol>
                <a:gridCol w="310273">
                  <a:extLst>
                    <a:ext uri="{9D8B030D-6E8A-4147-A177-3AD203B41FA5}">
                      <a16:colId xmlns:a16="http://schemas.microsoft.com/office/drawing/2014/main" val="20002"/>
                    </a:ext>
                  </a:extLst>
                </a:gridCol>
                <a:gridCol w="310273">
                  <a:extLst>
                    <a:ext uri="{9D8B030D-6E8A-4147-A177-3AD203B41FA5}">
                      <a16:colId xmlns:a16="http://schemas.microsoft.com/office/drawing/2014/main" val="20003"/>
                    </a:ext>
                  </a:extLst>
                </a:gridCol>
                <a:gridCol w="310273">
                  <a:extLst>
                    <a:ext uri="{9D8B030D-6E8A-4147-A177-3AD203B41FA5}">
                      <a16:colId xmlns:a16="http://schemas.microsoft.com/office/drawing/2014/main" val="20004"/>
                    </a:ext>
                  </a:extLst>
                </a:gridCol>
                <a:gridCol w="310273">
                  <a:extLst>
                    <a:ext uri="{9D8B030D-6E8A-4147-A177-3AD203B41FA5}">
                      <a16:colId xmlns:a16="http://schemas.microsoft.com/office/drawing/2014/main" val="20005"/>
                    </a:ext>
                  </a:extLst>
                </a:gridCol>
                <a:gridCol w="310273">
                  <a:extLst>
                    <a:ext uri="{9D8B030D-6E8A-4147-A177-3AD203B41FA5}">
                      <a16:colId xmlns:a16="http://schemas.microsoft.com/office/drawing/2014/main" val="20006"/>
                    </a:ext>
                  </a:extLst>
                </a:gridCol>
                <a:gridCol w="310273">
                  <a:extLst>
                    <a:ext uri="{9D8B030D-6E8A-4147-A177-3AD203B41FA5}">
                      <a16:colId xmlns:a16="http://schemas.microsoft.com/office/drawing/2014/main" val="20007"/>
                    </a:ext>
                  </a:extLst>
                </a:gridCol>
                <a:gridCol w="310273">
                  <a:extLst>
                    <a:ext uri="{9D8B030D-6E8A-4147-A177-3AD203B41FA5}">
                      <a16:colId xmlns:a16="http://schemas.microsoft.com/office/drawing/2014/main" val="20008"/>
                    </a:ext>
                  </a:extLst>
                </a:gridCol>
                <a:gridCol w="310273">
                  <a:extLst>
                    <a:ext uri="{9D8B030D-6E8A-4147-A177-3AD203B41FA5}">
                      <a16:colId xmlns:a16="http://schemas.microsoft.com/office/drawing/2014/main" val="20009"/>
                    </a:ext>
                  </a:extLst>
                </a:gridCol>
                <a:gridCol w="310273">
                  <a:extLst>
                    <a:ext uri="{9D8B030D-6E8A-4147-A177-3AD203B41FA5}">
                      <a16:colId xmlns:a16="http://schemas.microsoft.com/office/drawing/2014/main" val="20010"/>
                    </a:ext>
                  </a:extLst>
                </a:gridCol>
                <a:gridCol w="310273">
                  <a:extLst>
                    <a:ext uri="{9D8B030D-6E8A-4147-A177-3AD203B41FA5}">
                      <a16:colId xmlns:a16="http://schemas.microsoft.com/office/drawing/2014/main" val="20011"/>
                    </a:ext>
                  </a:extLst>
                </a:gridCol>
                <a:gridCol w="310273">
                  <a:extLst>
                    <a:ext uri="{9D8B030D-6E8A-4147-A177-3AD203B41FA5}">
                      <a16:colId xmlns:a16="http://schemas.microsoft.com/office/drawing/2014/main" val="20012"/>
                    </a:ext>
                  </a:extLst>
                </a:gridCol>
                <a:gridCol w="310273">
                  <a:extLst>
                    <a:ext uri="{9D8B030D-6E8A-4147-A177-3AD203B41FA5}">
                      <a16:colId xmlns:a16="http://schemas.microsoft.com/office/drawing/2014/main" val="20013"/>
                    </a:ext>
                  </a:extLst>
                </a:gridCol>
                <a:gridCol w="310273">
                  <a:extLst>
                    <a:ext uri="{9D8B030D-6E8A-4147-A177-3AD203B41FA5}">
                      <a16:colId xmlns:a16="http://schemas.microsoft.com/office/drawing/2014/main" val="20014"/>
                    </a:ext>
                  </a:extLst>
                </a:gridCol>
              </a:tblGrid>
              <a:tr h="276407">
                <a:tc>
                  <a:txBody>
                    <a:bodyPr/>
                    <a:lstStyle/>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dirty="0" smtClean="0">
                          <a:solidFill>
                            <a:schemeClr val="tx1"/>
                          </a:solidFill>
                        </a:rPr>
                        <a:t>5</a:t>
                      </a:r>
                      <a:endParaRPr lang="en-IN"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276407">
                <a:tc>
                  <a:txBody>
                    <a:bodyPr/>
                    <a:lstStyle/>
                    <a:p>
                      <a:r>
                        <a:rPr lang="en-IN" sz="950" dirty="0" smtClean="0">
                          <a:latin typeface="Calibri" panose="020F0502020204030204" pitchFamily="34" charset="0"/>
                          <a:cs typeface="Calibri" panose="020F0502020204030204" pitchFamily="34" charset="0"/>
                        </a:rPr>
                        <a:t>0</a:t>
                      </a:r>
                      <a:endParaRPr lang="en-IN" sz="95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IN" sz="950" dirty="0" smtClean="0">
                          <a:latin typeface="Calibri" panose="020F0502020204030204" pitchFamily="34" charset="0"/>
                          <a:cs typeface="Calibri" panose="020F0502020204030204" pitchFamily="34" charset="0"/>
                        </a:rPr>
                        <a:t>1</a:t>
                      </a:r>
                      <a:endParaRPr lang="en-IN" sz="95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IN" sz="950" dirty="0" smtClean="0">
                          <a:latin typeface="Calibri" panose="020F0502020204030204" pitchFamily="34" charset="0"/>
                          <a:cs typeface="Calibri" panose="020F0502020204030204" pitchFamily="34" charset="0"/>
                        </a:rPr>
                        <a:t>2</a:t>
                      </a:r>
                      <a:endParaRPr lang="en-IN" sz="95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IN" sz="950" dirty="0" smtClean="0">
                          <a:latin typeface="Calibri" panose="020F0502020204030204" pitchFamily="34" charset="0"/>
                          <a:cs typeface="Calibri" panose="020F0502020204030204" pitchFamily="34" charset="0"/>
                        </a:rPr>
                        <a:t>3</a:t>
                      </a:r>
                      <a:endParaRPr lang="en-IN" sz="95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IN" sz="950" dirty="0" smtClean="0">
                          <a:latin typeface="Calibri" panose="020F0502020204030204" pitchFamily="34" charset="0"/>
                          <a:cs typeface="Calibri" panose="020F0502020204030204" pitchFamily="34" charset="0"/>
                        </a:rPr>
                        <a:t>4</a:t>
                      </a:r>
                      <a:endParaRPr lang="en-IN" sz="95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IN" sz="950" dirty="0" smtClean="0">
                          <a:latin typeface="Calibri" panose="020F0502020204030204" pitchFamily="34" charset="0"/>
                          <a:cs typeface="Calibri" panose="020F0502020204030204" pitchFamily="34" charset="0"/>
                        </a:rPr>
                        <a:t>5</a:t>
                      </a:r>
                      <a:endParaRPr lang="en-IN" sz="95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IN" sz="950" dirty="0" smtClean="0">
                          <a:latin typeface="Calibri" panose="020F0502020204030204" pitchFamily="34" charset="0"/>
                          <a:cs typeface="Calibri" panose="020F0502020204030204" pitchFamily="34" charset="0"/>
                        </a:rPr>
                        <a:t>6</a:t>
                      </a:r>
                      <a:endParaRPr lang="en-IN" sz="95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IN" sz="950" dirty="0" smtClean="0">
                          <a:latin typeface="Calibri" panose="020F0502020204030204" pitchFamily="34" charset="0"/>
                          <a:cs typeface="Calibri" panose="020F0502020204030204" pitchFamily="34" charset="0"/>
                        </a:rPr>
                        <a:t>7</a:t>
                      </a:r>
                      <a:endParaRPr lang="en-IN" sz="95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IN" sz="950" dirty="0" smtClean="0">
                          <a:latin typeface="Calibri" panose="020F0502020204030204" pitchFamily="34" charset="0"/>
                          <a:cs typeface="Calibri" panose="020F0502020204030204" pitchFamily="34" charset="0"/>
                        </a:rPr>
                        <a:t>8</a:t>
                      </a:r>
                      <a:endParaRPr lang="en-IN" sz="95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IN" sz="950" dirty="0" smtClean="0">
                          <a:latin typeface="Calibri" panose="020F0502020204030204" pitchFamily="34" charset="0"/>
                          <a:cs typeface="Calibri" panose="020F0502020204030204" pitchFamily="34" charset="0"/>
                        </a:rPr>
                        <a:t>9</a:t>
                      </a:r>
                      <a:endParaRPr lang="en-IN" sz="95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IN" sz="950" dirty="0" smtClean="0">
                          <a:latin typeface="Calibri" panose="020F0502020204030204" pitchFamily="34" charset="0"/>
                          <a:cs typeface="Calibri" panose="020F0502020204030204" pitchFamily="34" charset="0"/>
                        </a:rPr>
                        <a:t>10</a:t>
                      </a:r>
                      <a:endParaRPr lang="en-IN" sz="95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IN" sz="950" dirty="0" smtClean="0">
                          <a:latin typeface="Calibri" panose="020F0502020204030204" pitchFamily="34" charset="0"/>
                          <a:cs typeface="Calibri" panose="020F0502020204030204" pitchFamily="34" charset="0"/>
                        </a:rPr>
                        <a:t>11</a:t>
                      </a:r>
                      <a:endParaRPr lang="en-IN" sz="95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IN" sz="950" dirty="0" smtClean="0">
                          <a:latin typeface="Calibri" panose="020F0502020204030204" pitchFamily="34" charset="0"/>
                          <a:cs typeface="Calibri" panose="020F0502020204030204" pitchFamily="34" charset="0"/>
                        </a:rPr>
                        <a:t>12</a:t>
                      </a:r>
                      <a:endParaRPr lang="en-IN" sz="95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IN" sz="950" dirty="0" smtClean="0">
                          <a:latin typeface="Calibri" panose="020F0502020204030204" pitchFamily="34" charset="0"/>
                          <a:cs typeface="Calibri" panose="020F0502020204030204" pitchFamily="34" charset="0"/>
                        </a:rPr>
                        <a:t>13</a:t>
                      </a:r>
                      <a:endParaRPr lang="en-IN" sz="95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lang="en-IN" sz="950" dirty="0" smtClean="0">
                          <a:latin typeface="Calibri" panose="020F0502020204030204" pitchFamily="34" charset="0"/>
                          <a:cs typeface="Calibri" panose="020F0502020204030204" pitchFamily="34" charset="0"/>
                        </a:rPr>
                        <a:t>14</a:t>
                      </a:r>
                      <a:endParaRPr lang="en-IN" sz="95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cxnSp>
        <p:nvCxnSpPr>
          <p:cNvPr id="27" name="Straight Arrow Connector 26"/>
          <p:cNvCxnSpPr/>
          <p:nvPr/>
        </p:nvCxnSpPr>
        <p:spPr>
          <a:xfrm>
            <a:off x="6112071" y="4841133"/>
            <a:ext cx="720163"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8448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 calcmode="lin" valueType="num">
                                      <p:cBhvr additive="base">
                                        <p:cTn id="2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additive="base">
                                        <p:cTn id="33" dur="500" fill="hold"/>
                                        <p:tgtEl>
                                          <p:spTgt spid="22"/>
                                        </p:tgtEl>
                                        <p:attrNameLst>
                                          <p:attrName>ppt_x</p:attrName>
                                        </p:attrNameLst>
                                      </p:cBhvr>
                                      <p:tavLst>
                                        <p:tav tm="0">
                                          <p:val>
                                            <p:strVal val="#ppt_x"/>
                                          </p:val>
                                        </p:tav>
                                        <p:tav tm="100000">
                                          <p:val>
                                            <p:strVal val="#ppt_x"/>
                                          </p:val>
                                        </p:tav>
                                      </p:tavLst>
                                    </p:anim>
                                    <p:anim calcmode="lin" valueType="num">
                                      <p:cBhvr additive="base">
                                        <p:cTn id="34" dur="500" fill="hold"/>
                                        <p:tgtEl>
                                          <p:spTgt spid="22"/>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fill="hold"/>
                                        <p:tgtEl>
                                          <p:spTgt spid="23"/>
                                        </p:tgtEl>
                                        <p:attrNameLst>
                                          <p:attrName>ppt_x</p:attrName>
                                        </p:attrNameLst>
                                      </p:cBhvr>
                                      <p:tavLst>
                                        <p:tav tm="0">
                                          <p:val>
                                            <p:strVal val="#ppt_x"/>
                                          </p:val>
                                        </p:tav>
                                        <p:tav tm="100000">
                                          <p:val>
                                            <p:strVal val="#ppt_x"/>
                                          </p:val>
                                        </p:tav>
                                      </p:tavLst>
                                    </p:anim>
                                    <p:anim calcmode="lin" valueType="num">
                                      <p:cBhvr additive="base">
                                        <p:cTn id="38" dur="500" fill="hold"/>
                                        <p:tgtEl>
                                          <p:spTgt spid="23"/>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fill="hold"/>
                                        <p:tgtEl>
                                          <p:spTgt spid="24"/>
                                        </p:tgtEl>
                                        <p:attrNameLst>
                                          <p:attrName>ppt_x</p:attrName>
                                        </p:attrNameLst>
                                      </p:cBhvr>
                                      <p:tavLst>
                                        <p:tav tm="0">
                                          <p:val>
                                            <p:strVal val="#ppt_x"/>
                                          </p:val>
                                        </p:tav>
                                        <p:tav tm="100000">
                                          <p:val>
                                            <p:strVal val="#ppt_x"/>
                                          </p:val>
                                        </p:tav>
                                      </p:tavLst>
                                    </p:anim>
                                    <p:anim calcmode="lin" valueType="num">
                                      <p:cBhvr additive="base">
                                        <p:cTn id="4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7">
                                            <p:txEl>
                                              <p:pRg st="3" end="3"/>
                                            </p:txEl>
                                          </p:spTgt>
                                        </p:tgtEl>
                                        <p:attrNameLst>
                                          <p:attrName>style.visibility</p:attrName>
                                        </p:attrNameLst>
                                      </p:cBhvr>
                                      <p:to>
                                        <p:strVal val="visible"/>
                                      </p:to>
                                    </p:set>
                                    <p:anim calcmode="lin" valueType="num">
                                      <p:cBhvr additive="base">
                                        <p:cTn id="4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7">
                                            <p:txEl>
                                              <p:pRg st="4" end="4"/>
                                            </p:txEl>
                                          </p:spTgt>
                                        </p:tgtEl>
                                        <p:attrNameLst>
                                          <p:attrName>style.visibility</p:attrName>
                                        </p:attrNameLst>
                                      </p:cBhvr>
                                      <p:to>
                                        <p:strVal val="visible"/>
                                      </p:to>
                                    </p:set>
                                    <p:anim calcmode="lin" valueType="num">
                                      <p:cBhvr additive="base">
                                        <p:cTn id="5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6"/>
                                        </p:tgtEl>
                                        <p:attrNameLst>
                                          <p:attrName>style.visibility</p:attrName>
                                        </p:attrNameLst>
                                      </p:cBhvr>
                                      <p:to>
                                        <p:strVal val="visible"/>
                                      </p:to>
                                    </p:set>
                                    <p:anim calcmode="lin" valueType="num">
                                      <p:cBhvr additive="base">
                                        <p:cTn id="65" dur="500" fill="hold"/>
                                        <p:tgtEl>
                                          <p:spTgt spid="6"/>
                                        </p:tgtEl>
                                        <p:attrNameLst>
                                          <p:attrName>ppt_x</p:attrName>
                                        </p:attrNameLst>
                                      </p:cBhvr>
                                      <p:tavLst>
                                        <p:tav tm="0">
                                          <p:val>
                                            <p:strVal val="#ppt_x"/>
                                          </p:val>
                                        </p:tav>
                                        <p:tav tm="100000">
                                          <p:val>
                                            <p:strVal val="#ppt_x"/>
                                          </p:val>
                                        </p:tav>
                                      </p:tavLst>
                                    </p:anim>
                                    <p:anim calcmode="lin" valueType="num">
                                      <p:cBhvr additive="base">
                                        <p:cTn id="6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7">
                                            <p:txEl>
                                              <p:pRg st="6" end="6"/>
                                            </p:txEl>
                                          </p:spTgt>
                                        </p:tgtEl>
                                        <p:attrNameLst>
                                          <p:attrName>style.visibility</p:attrName>
                                        </p:attrNameLst>
                                      </p:cBhvr>
                                      <p:to>
                                        <p:strVal val="visible"/>
                                      </p:to>
                                    </p:set>
                                    <p:anim calcmode="lin" valueType="num">
                                      <p:cBhvr additive="base">
                                        <p:cTn id="7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14"/>
                                        </p:tgtEl>
                                        <p:attrNameLst>
                                          <p:attrName>style.visibility</p:attrName>
                                        </p:attrNameLst>
                                      </p:cBhvr>
                                      <p:to>
                                        <p:strVal val="visible"/>
                                      </p:to>
                                    </p:set>
                                    <p:anim calcmode="lin" valueType="num">
                                      <p:cBhvr additive="base">
                                        <p:cTn id="77" dur="500" fill="hold"/>
                                        <p:tgtEl>
                                          <p:spTgt spid="14"/>
                                        </p:tgtEl>
                                        <p:attrNameLst>
                                          <p:attrName>ppt_x</p:attrName>
                                        </p:attrNameLst>
                                      </p:cBhvr>
                                      <p:tavLst>
                                        <p:tav tm="0">
                                          <p:val>
                                            <p:strVal val="#ppt_x"/>
                                          </p:val>
                                        </p:tav>
                                        <p:tav tm="100000">
                                          <p:val>
                                            <p:strVal val="#ppt_x"/>
                                          </p:val>
                                        </p:tav>
                                      </p:tavLst>
                                    </p:anim>
                                    <p:anim calcmode="lin" valueType="num">
                                      <p:cBhvr additive="base">
                                        <p:cTn id="78" dur="500" fill="hold"/>
                                        <p:tgtEl>
                                          <p:spTgt spid="14"/>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16"/>
                                        </p:tgtEl>
                                        <p:attrNameLst>
                                          <p:attrName>style.visibility</p:attrName>
                                        </p:attrNameLst>
                                      </p:cBhvr>
                                      <p:to>
                                        <p:strVal val="visible"/>
                                      </p:to>
                                    </p:set>
                                    <p:anim calcmode="lin" valueType="num">
                                      <p:cBhvr additive="base">
                                        <p:cTn id="81" dur="500" fill="hold"/>
                                        <p:tgtEl>
                                          <p:spTgt spid="16"/>
                                        </p:tgtEl>
                                        <p:attrNameLst>
                                          <p:attrName>ppt_x</p:attrName>
                                        </p:attrNameLst>
                                      </p:cBhvr>
                                      <p:tavLst>
                                        <p:tav tm="0">
                                          <p:val>
                                            <p:strVal val="#ppt_x"/>
                                          </p:val>
                                        </p:tav>
                                        <p:tav tm="100000">
                                          <p:val>
                                            <p:strVal val="#ppt_x"/>
                                          </p:val>
                                        </p:tav>
                                      </p:tavLst>
                                    </p:anim>
                                    <p:anim calcmode="lin" valueType="num">
                                      <p:cBhvr additive="base">
                                        <p:cTn id="82" dur="500" fill="hold"/>
                                        <p:tgtEl>
                                          <p:spTgt spid="16"/>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15"/>
                                        </p:tgtEl>
                                        <p:attrNameLst>
                                          <p:attrName>style.visibility</p:attrName>
                                        </p:attrNameLst>
                                      </p:cBhvr>
                                      <p:to>
                                        <p:strVal val="visible"/>
                                      </p:to>
                                    </p:set>
                                    <p:anim calcmode="lin" valueType="num">
                                      <p:cBhvr additive="base">
                                        <p:cTn id="85" dur="500" fill="hold"/>
                                        <p:tgtEl>
                                          <p:spTgt spid="15"/>
                                        </p:tgtEl>
                                        <p:attrNameLst>
                                          <p:attrName>ppt_x</p:attrName>
                                        </p:attrNameLst>
                                      </p:cBhvr>
                                      <p:tavLst>
                                        <p:tav tm="0">
                                          <p:val>
                                            <p:strVal val="#ppt_x"/>
                                          </p:val>
                                        </p:tav>
                                        <p:tav tm="100000">
                                          <p:val>
                                            <p:strVal val="#ppt_x"/>
                                          </p:val>
                                        </p:tav>
                                      </p:tavLst>
                                    </p:anim>
                                    <p:anim calcmode="lin" valueType="num">
                                      <p:cBhvr additive="base">
                                        <p:cTn id="8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7">
                                            <p:txEl>
                                              <p:pRg st="8" end="8"/>
                                            </p:txEl>
                                          </p:spTgt>
                                        </p:tgtEl>
                                        <p:attrNameLst>
                                          <p:attrName>style.visibility</p:attrName>
                                        </p:attrNameLst>
                                      </p:cBhvr>
                                      <p:to>
                                        <p:strVal val="visible"/>
                                      </p:to>
                                    </p:set>
                                    <p:anim calcmode="lin" valueType="num">
                                      <p:cBhvr additive="base">
                                        <p:cTn id="91"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19"/>
                                        </p:tgtEl>
                                        <p:attrNameLst>
                                          <p:attrName>style.visibility</p:attrName>
                                        </p:attrNameLst>
                                      </p:cBhvr>
                                      <p:to>
                                        <p:strVal val="visible"/>
                                      </p:to>
                                    </p:set>
                                    <p:anim calcmode="lin" valueType="num">
                                      <p:cBhvr additive="base">
                                        <p:cTn id="97" dur="500" fill="hold"/>
                                        <p:tgtEl>
                                          <p:spTgt spid="19"/>
                                        </p:tgtEl>
                                        <p:attrNameLst>
                                          <p:attrName>ppt_x</p:attrName>
                                        </p:attrNameLst>
                                      </p:cBhvr>
                                      <p:tavLst>
                                        <p:tav tm="0">
                                          <p:val>
                                            <p:strVal val="#ppt_x"/>
                                          </p:val>
                                        </p:tav>
                                        <p:tav tm="100000">
                                          <p:val>
                                            <p:strVal val="#ppt_x"/>
                                          </p:val>
                                        </p:tav>
                                      </p:tavLst>
                                    </p:anim>
                                    <p:anim calcmode="lin" valueType="num">
                                      <p:cBhvr additive="base">
                                        <p:cTn id="9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25"/>
                                        </p:tgtEl>
                                        <p:attrNameLst>
                                          <p:attrName>style.visibility</p:attrName>
                                        </p:attrNameLst>
                                      </p:cBhvr>
                                      <p:to>
                                        <p:strVal val="visible"/>
                                      </p:to>
                                    </p:set>
                                    <p:anim calcmode="lin" valueType="num">
                                      <p:cBhvr additive="base">
                                        <p:cTn id="103" dur="500" fill="hold"/>
                                        <p:tgtEl>
                                          <p:spTgt spid="25"/>
                                        </p:tgtEl>
                                        <p:attrNameLst>
                                          <p:attrName>ppt_x</p:attrName>
                                        </p:attrNameLst>
                                      </p:cBhvr>
                                      <p:tavLst>
                                        <p:tav tm="0">
                                          <p:val>
                                            <p:strVal val="#ppt_x"/>
                                          </p:val>
                                        </p:tav>
                                        <p:tav tm="100000">
                                          <p:val>
                                            <p:strVal val="#ppt_x"/>
                                          </p:val>
                                        </p:tav>
                                      </p:tavLst>
                                    </p:anim>
                                    <p:anim calcmode="lin" valueType="num">
                                      <p:cBhvr additive="base">
                                        <p:cTn id="104" dur="500" fill="hold"/>
                                        <p:tgtEl>
                                          <p:spTgt spid="25"/>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27"/>
                                        </p:tgtEl>
                                        <p:attrNameLst>
                                          <p:attrName>style.visibility</p:attrName>
                                        </p:attrNameLst>
                                      </p:cBhvr>
                                      <p:to>
                                        <p:strVal val="visible"/>
                                      </p:to>
                                    </p:set>
                                    <p:anim calcmode="lin" valueType="num">
                                      <p:cBhvr additive="base">
                                        <p:cTn id="107" dur="500" fill="hold"/>
                                        <p:tgtEl>
                                          <p:spTgt spid="27"/>
                                        </p:tgtEl>
                                        <p:attrNameLst>
                                          <p:attrName>ppt_x</p:attrName>
                                        </p:attrNameLst>
                                      </p:cBhvr>
                                      <p:tavLst>
                                        <p:tav tm="0">
                                          <p:val>
                                            <p:strVal val="#ppt_x"/>
                                          </p:val>
                                        </p:tav>
                                        <p:tav tm="100000">
                                          <p:val>
                                            <p:strVal val="#ppt_x"/>
                                          </p:val>
                                        </p:tav>
                                      </p:tavLst>
                                    </p:anim>
                                    <p:anim calcmode="lin" valueType="num">
                                      <p:cBhvr additive="base">
                                        <p:cTn id="108" dur="500" fill="hold"/>
                                        <p:tgtEl>
                                          <p:spTgt spid="27"/>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26"/>
                                        </p:tgtEl>
                                        <p:attrNameLst>
                                          <p:attrName>style.visibility</p:attrName>
                                        </p:attrNameLst>
                                      </p:cBhvr>
                                      <p:to>
                                        <p:strVal val="visible"/>
                                      </p:to>
                                    </p:set>
                                    <p:anim calcmode="lin" valueType="num">
                                      <p:cBhvr additive="base">
                                        <p:cTn id="111" dur="500" fill="hold"/>
                                        <p:tgtEl>
                                          <p:spTgt spid="26"/>
                                        </p:tgtEl>
                                        <p:attrNameLst>
                                          <p:attrName>ppt_x</p:attrName>
                                        </p:attrNameLst>
                                      </p:cBhvr>
                                      <p:tavLst>
                                        <p:tav tm="0">
                                          <p:val>
                                            <p:strVal val="#ppt_x"/>
                                          </p:val>
                                        </p:tav>
                                        <p:tav tm="100000">
                                          <p:val>
                                            <p:strVal val="#ppt_x"/>
                                          </p:val>
                                        </p:tav>
                                      </p:tavLst>
                                    </p:anim>
                                    <p:anim calcmode="lin" valueType="num">
                                      <p:cBhvr additive="base">
                                        <p:cTn id="11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4" grpId="0"/>
      <p:bldP spid="6" grpId="0"/>
      <p:bldP spid="19" grpId="0"/>
      <p:bldP spid="22" grpId="0"/>
      <p:bldP spid="2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070C0"/>
                </a:solidFill>
                <a:latin typeface="Calibri" panose="020F0502020204030204" pitchFamily="34" charset="0"/>
                <a:cs typeface="Calibri" panose="020F0502020204030204" pitchFamily="34" charset="0"/>
              </a:rPr>
              <a:t>White Board Image</a:t>
            </a:r>
            <a:endParaRPr lang="en-IN" sz="3200" dirty="0">
              <a:solidFill>
                <a:srgbClr val="0070C0"/>
              </a:solidFill>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58</a:t>
            </a:fld>
            <a:endParaRPr lang="en-IN"/>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7475"/>
          <a:stretch/>
        </p:blipFill>
        <p:spPr>
          <a:xfrm>
            <a:off x="1653989" y="787782"/>
            <a:ext cx="10327339" cy="5588234"/>
          </a:xfrm>
          <a:prstGeom prst="rect">
            <a:avLst/>
          </a:prstGeom>
        </p:spPr>
      </p:pic>
    </p:spTree>
    <p:extLst>
      <p:ext uri="{BB962C8B-B14F-4D97-AF65-F5344CB8AC3E}">
        <p14:creationId xmlns:p14="http://schemas.microsoft.com/office/powerpoint/2010/main" val="24516234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070C0"/>
                </a:solidFill>
                <a:latin typeface="Calibri" panose="020F0502020204030204" pitchFamily="34" charset="0"/>
                <a:cs typeface="Calibri" panose="020F0502020204030204" pitchFamily="34" charset="0"/>
              </a:rPr>
              <a:t>White Board Image</a:t>
            </a:r>
            <a:endParaRPr lang="en-IN" sz="3200" dirty="0">
              <a:solidFill>
                <a:srgbClr val="0070C0"/>
              </a:solidFill>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59</a:t>
            </a:fld>
            <a:endParaRPr lang="en-IN"/>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150" y="1352260"/>
            <a:ext cx="10238343" cy="4739258"/>
          </a:xfrm>
          <a:prstGeom prst="rect">
            <a:avLst/>
          </a:prstGeom>
        </p:spPr>
      </p:pic>
    </p:spTree>
    <p:extLst>
      <p:ext uri="{BB962C8B-B14F-4D97-AF65-F5344CB8AC3E}">
        <p14:creationId xmlns:p14="http://schemas.microsoft.com/office/powerpoint/2010/main" val="21652586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a:solidFill>
                  <a:srgbClr val="0070C0"/>
                </a:solidFill>
                <a:latin typeface="Calibri" panose="020F0502020204030204" pitchFamily="34" charset="0"/>
                <a:cs typeface="Calibri" panose="020F0502020204030204" pitchFamily="34" charset="0"/>
              </a:rPr>
              <a:t>Components of Java - JDK</a:t>
            </a:r>
          </a:p>
        </p:txBody>
      </p:sp>
      <p:sp>
        <p:nvSpPr>
          <p:cNvPr id="3" name="Content Placeholder 2"/>
          <p:cNvSpPr>
            <a:spLocks noGrp="1"/>
          </p:cNvSpPr>
          <p:nvPr>
            <p:ph idx="1"/>
          </p:nvPr>
        </p:nvSpPr>
        <p:spPr>
          <a:xfrm>
            <a:off x="1653989" y="820271"/>
            <a:ext cx="10327340" cy="5478929"/>
          </a:xfrm>
        </p:spPr>
        <p:txBody>
          <a:bodyPr>
            <a:normAutofit/>
          </a:bodyPr>
          <a:lstStyle/>
          <a:p>
            <a:pPr algn="just">
              <a:buFont typeface="Wingdings" panose="05000000000000000000" pitchFamily="2" charset="2"/>
              <a:buChar char="Ø"/>
            </a:pPr>
            <a:r>
              <a:rPr lang="en-US" sz="2400" dirty="0">
                <a:solidFill>
                  <a:schemeClr val="tx1"/>
                </a:solidFill>
                <a:latin typeface="Calibri" panose="020F0502020204030204" pitchFamily="34" charset="0"/>
                <a:cs typeface="Calibri" panose="020F0502020204030204" pitchFamily="34" charset="0"/>
              </a:rPr>
              <a:t>Java Development Kit(JDK) is a software development environment used for making applets and Java applications. </a:t>
            </a:r>
            <a:endParaRPr lang="en-IN" sz="2400" dirty="0">
              <a:solidFill>
                <a:schemeClr val="tx1"/>
              </a:solidFill>
              <a:latin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sz="2400" dirty="0" smtClean="0">
                <a:solidFill>
                  <a:schemeClr val="tx1"/>
                </a:solidFill>
                <a:latin typeface="Calibri" panose="020F0502020204030204" pitchFamily="34" charset="0"/>
                <a:cs typeface="Calibri" panose="020F0502020204030204" pitchFamily="34" charset="0"/>
              </a:rPr>
              <a:t>JDK </a:t>
            </a:r>
            <a:r>
              <a:rPr lang="en-US" sz="2400" dirty="0">
                <a:solidFill>
                  <a:schemeClr val="tx1"/>
                </a:solidFill>
                <a:latin typeface="Calibri" panose="020F0502020204030204" pitchFamily="34" charset="0"/>
                <a:cs typeface="Calibri" panose="020F0502020204030204" pitchFamily="34" charset="0"/>
              </a:rPr>
              <a:t>contains tools required to write Java programs and </a:t>
            </a:r>
            <a:r>
              <a:rPr lang="en-US" sz="2400" dirty="0" smtClean="0">
                <a:solidFill>
                  <a:schemeClr val="tx1"/>
                </a:solidFill>
                <a:latin typeface="Calibri" panose="020F0502020204030204" pitchFamily="34" charset="0"/>
                <a:cs typeface="Calibri" panose="020F0502020204030204" pitchFamily="34" charset="0"/>
              </a:rPr>
              <a:t>Java Run Environment (JRE) </a:t>
            </a:r>
            <a:r>
              <a:rPr lang="en-US" sz="2400" dirty="0">
                <a:solidFill>
                  <a:schemeClr val="tx1"/>
                </a:solidFill>
                <a:latin typeface="Calibri" panose="020F0502020204030204" pitchFamily="34" charset="0"/>
                <a:cs typeface="Calibri" panose="020F0502020204030204" pitchFamily="34" charset="0"/>
              </a:rPr>
              <a:t>to execute them.</a:t>
            </a:r>
          </a:p>
          <a:p>
            <a:pPr lvl="1" algn="just">
              <a:buFont typeface="Wingdings" panose="05000000000000000000" pitchFamily="2" charset="2"/>
              <a:buChar char="Ø"/>
            </a:pPr>
            <a:r>
              <a:rPr lang="en-US" sz="2200" dirty="0">
                <a:solidFill>
                  <a:schemeClr val="tx1"/>
                </a:solidFill>
                <a:latin typeface="Calibri" panose="020F0502020204030204" pitchFamily="34" charset="0"/>
                <a:cs typeface="Calibri" panose="020F0502020204030204" pitchFamily="34" charset="0"/>
              </a:rPr>
              <a:t>It includes a compiler, Java application launcher, </a:t>
            </a:r>
            <a:r>
              <a:rPr lang="en-US" sz="2200" dirty="0" err="1">
                <a:solidFill>
                  <a:schemeClr val="tx1"/>
                </a:solidFill>
                <a:latin typeface="Calibri" panose="020F0502020204030204" pitchFamily="34" charset="0"/>
                <a:cs typeface="Calibri" panose="020F0502020204030204" pitchFamily="34" charset="0"/>
              </a:rPr>
              <a:t>Appletviewer</a:t>
            </a:r>
            <a:r>
              <a:rPr lang="en-US" sz="2200" dirty="0">
                <a:solidFill>
                  <a:schemeClr val="tx1"/>
                </a:solidFill>
                <a:latin typeface="Calibri" panose="020F0502020204030204" pitchFamily="34" charset="0"/>
                <a:cs typeface="Calibri" panose="020F0502020204030204" pitchFamily="34" charset="0"/>
              </a:rPr>
              <a:t>, etc.</a:t>
            </a:r>
          </a:p>
          <a:p>
            <a:pPr lvl="1" algn="just">
              <a:buFont typeface="Wingdings" panose="05000000000000000000" pitchFamily="2" charset="2"/>
              <a:buChar char="Ø"/>
            </a:pPr>
            <a:r>
              <a:rPr lang="en-US" sz="2200" dirty="0">
                <a:solidFill>
                  <a:schemeClr val="tx1"/>
                </a:solidFill>
                <a:latin typeface="Calibri" panose="020F0502020204030204" pitchFamily="34" charset="0"/>
                <a:cs typeface="Calibri" panose="020F0502020204030204" pitchFamily="34" charset="0"/>
              </a:rPr>
              <a:t>Compiler converts code written in Java into byte code.</a:t>
            </a:r>
          </a:p>
          <a:p>
            <a:pPr lvl="1" algn="just">
              <a:buFont typeface="Wingdings" panose="05000000000000000000" pitchFamily="2" charset="2"/>
              <a:buChar char="Ø"/>
            </a:pPr>
            <a:r>
              <a:rPr lang="en-US" sz="2200" dirty="0">
                <a:solidFill>
                  <a:schemeClr val="tx1"/>
                </a:solidFill>
                <a:latin typeface="Calibri" panose="020F0502020204030204" pitchFamily="34" charset="0"/>
                <a:cs typeface="Calibri" panose="020F0502020204030204" pitchFamily="34" charset="0"/>
              </a:rPr>
              <a:t>Java application launcher opens a JRE, loads the necessary class, and executes its main method.</a:t>
            </a:r>
            <a:endParaRPr lang="en-IN" sz="2200" dirty="0">
              <a:solidFill>
                <a:schemeClr val="tx1"/>
              </a:solidFill>
              <a:latin typeface="Calibri" panose="020F0502020204030204" pitchFamily="34" charset="0"/>
              <a:cs typeface="Calibri" panose="020F0502020204030204" pitchFamily="34" charset="0"/>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6</a:t>
            </a:fld>
            <a:endParaRPr lang="en-IN"/>
          </a:p>
        </p:txBody>
      </p:sp>
    </p:spTree>
    <p:extLst>
      <p:ext uri="{BB962C8B-B14F-4D97-AF65-F5344CB8AC3E}">
        <p14:creationId xmlns:p14="http://schemas.microsoft.com/office/powerpoint/2010/main" val="23365782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070C0"/>
                </a:solidFill>
                <a:latin typeface="Calibri" panose="020F0502020204030204" pitchFamily="34" charset="0"/>
                <a:cs typeface="Calibri" panose="020F0502020204030204" pitchFamily="34" charset="0"/>
              </a:rPr>
              <a:t>White Board Image</a:t>
            </a:r>
            <a:endParaRPr lang="en-IN" sz="3200" dirty="0">
              <a:solidFill>
                <a:srgbClr val="0070C0"/>
              </a:solidFill>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60</a:t>
            </a:fld>
            <a:endParaRPr lang="en-IN"/>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3989" y="510833"/>
            <a:ext cx="9305365" cy="6347167"/>
          </a:xfrm>
          <a:prstGeom prst="rect">
            <a:avLst/>
          </a:prstGeom>
        </p:spPr>
      </p:pic>
    </p:spTree>
    <p:extLst>
      <p:ext uri="{BB962C8B-B14F-4D97-AF65-F5344CB8AC3E}">
        <p14:creationId xmlns:p14="http://schemas.microsoft.com/office/powerpoint/2010/main" val="39037830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A1AB6"/>
                </a:solidFill>
                <a:latin typeface="Calibri" panose="020F0502020204030204" pitchFamily="34" charset="0"/>
                <a:cs typeface="Calibri" panose="020F0502020204030204" pitchFamily="34" charset="0"/>
              </a:rPr>
              <a:t>Arrays – Multi Dimension</a:t>
            </a:r>
            <a:endParaRPr lang="en-IN" sz="3200" dirty="0">
              <a:solidFill>
                <a:srgbClr val="0A1AB6"/>
              </a:solidFill>
              <a:latin typeface="Calibri" panose="020F0502020204030204" pitchFamily="34" charset="0"/>
              <a:cs typeface="Calibri" panose="020F0502020204030204" pitchFamily="34" charset="0"/>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61</a:t>
            </a:fld>
            <a:endParaRPr lang="en-IN"/>
          </a:p>
        </p:txBody>
      </p:sp>
      <p:sp>
        <p:nvSpPr>
          <p:cNvPr id="6" name="Rectangle 5"/>
          <p:cNvSpPr/>
          <p:nvPr/>
        </p:nvSpPr>
        <p:spPr>
          <a:xfrm>
            <a:off x="1879600" y="970344"/>
            <a:ext cx="8740080" cy="4801314"/>
          </a:xfrm>
          <a:prstGeom prst="rect">
            <a:avLst/>
          </a:prstGeom>
        </p:spPr>
        <p:txBody>
          <a:bodyPr wrap="square">
            <a:spAutoFit/>
          </a:bodyPr>
          <a:lstStyle/>
          <a:p>
            <a:pPr lvl="0" algn="just">
              <a:spcAft>
                <a:spcPts val="1200"/>
              </a:spcAft>
            </a:pPr>
            <a:r>
              <a:rPr lang="en-IN" sz="2400" i="1" dirty="0">
                <a:solidFill>
                  <a:prstClr val="black"/>
                </a:solidFill>
                <a:latin typeface="Constantia"/>
              </a:rPr>
              <a:t>Multidimensional arrays </a:t>
            </a:r>
            <a:r>
              <a:rPr lang="en-IN" sz="2400" dirty="0">
                <a:solidFill>
                  <a:prstClr val="black"/>
                </a:solidFill>
                <a:latin typeface="Constantia"/>
              </a:rPr>
              <a:t>are actually arrays of arrays. These look and act like regular multidimensional arrays. To declare a multidimensional array variable, specify each additional index using another set of square brackets. </a:t>
            </a:r>
            <a:endParaRPr lang="en-IN" sz="2400" dirty="0" smtClean="0">
              <a:solidFill>
                <a:prstClr val="black"/>
              </a:solidFill>
              <a:latin typeface="Constantia"/>
            </a:endParaRPr>
          </a:p>
          <a:p>
            <a:pPr lvl="0" algn="just">
              <a:lnSpc>
                <a:spcPct val="150000"/>
              </a:lnSpc>
              <a:spcAft>
                <a:spcPts val="1200"/>
              </a:spcAft>
            </a:pPr>
            <a:r>
              <a:rPr lang="en-IN" sz="2400" dirty="0">
                <a:solidFill>
                  <a:srgbClr val="000000"/>
                </a:solidFill>
                <a:latin typeface="Constantia"/>
              </a:rPr>
              <a:t>The following declares a two-dimensional array variable called </a:t>
            </a:r>
            <a:r>
              <a:rPr lang="en-IN" sz="2400" b="1" dirty="0" err="1">
                <a:solidFill>
                  <a:srgbClr val="000000"/>
                </a:solidFill>
                <a:latin typeface="Constantia"/>
              </a:rPr>
              <a:t>twoD</a:t>
            </a:r>
            <a:r>
              <a:rPr lang="en-IN" sz="2400" dirty="0">
                <a:solidFill>
                  <a:srgbClr val="000000"/>
                </a:solidFill>
                <a:latin typeface="Constantia"/>
              </a:rPr>
              <a:t>.</a:t>
            </a:r>
          </a:p>
          <a:p>
            <a:pPr lvl="0" algn="ctr">
              <a:lnSpc>
                <a:spcPct val="150000"/>
              </a:lnSpc>
              <a:spcAft>
                <a:spcPts val="1200"/>
              </a:spcAft>
            </a:pPr>
            <a:r>
              <a:rPr lang="en-IN" sz="2400" b="1" dirty="0" err="1">
                <a:solidFill>
                  <a:srgbClr val="0000FF"/>
                </a:solidFill>
                <a:latin typeface="Constantia"/>
              </a:rPr>
              <a:t>int</a:t>
            </a:r>
            <a:r>
              <a:rPr lang="en-IN" sz="2400" b="1" dirty="0">
                <a:solidFill>
                  <a:srgbClr val="0000FF"/>
                </a:solidFill>
                <a:latin typeface="Constantia"/>
              </a:rPr>
              <a:t> </a:t>
            </a:r>
            <a:r>
              <a:rPr lang="en-IN" sz="2400" b="1" dirty="0" err="1">
                <a:solidFill>
                  <a:srgbClr val="0000FF"/>
                </a:solidFill>
                <a:latin typeface="Constantia"/>
              </a:rPr>
              <a:t>twoD</a:t>
            </a:r>
            <a:r>
              <a:rPr lang="en-IN" sz="2400" b="1" dirty="0">
                <a:solidFill>
                  <a:srgbClr val="0000FF"/>
                </a:solidFill>
                <a:latin typeface="Constantia"/>
              </a:rPr>
              <a:t>[][] = new </a:t>
            </a:r>
            <a:r>
              <a:rPr lang="en-IN" sz="2400" b="1" dirty="0" err="1">
                <a:solidFill>
                  <a:srgbClr val="0000FF"/>
                </a:solidFill>
                <a:latin typeface="Constantia"/>
              </a:rPr>
              <a:t>int</a:t>
            </a:r>
            <a:r>
              <a:rPr lang="en-IN" sz="2400" b="1" dirty="0">
                <a:solidFill>
                  <a:srgbClr val="0000FF"/>
                </a:solidFill>
                <a:latin typeface="Constantia"/>
              </a:rPr>
              <a:t>[4][5];</a:t>
            </a:r>
          </a:p>
          <a:p>
            <a:pPr lvl="0" algn="just">
              <a:lnSpc>
                <a:spcPct val="150000"/>
              </a:lnSpc>
              <a:spcAft>
                <a:spcPts val="1200"/>
              </a:spcAft>
            </a:pPr>
            <a:r>
              <a:rPr lang="en-IN" sz="2400" dirty="0">
                <a:solidFill>
                  <a:srgbClr val="000000"/>
                </a:solidFill>
                <a:latin typeface="Constantia"/>
              </a:rPr>
              <a:t>This allocates a 4 by 5 array and assigns it to </a:t>
            </a:r>
            <a:r>
              <a:rPr lang="en-IN" sz="2400" b="1" dirty="0" err="1">
                <a:solidFill>
                  <a:srgbClr val="000000"/>
                </a:solidFill>
                <a:latin typeface="Constantia"/>
              </a:rPr>
              <a:t>twoD</a:t>
            </a:r>
            <a:r>
              <a:rPr lang="en-IN" sz="2400" dirty="0">
                <a:solidFill>
                  <a:srgbClr val="000000"/>
                </a:solidFill>
                <a:latin typeface="Constantia"/>
              </a:rPr>
              <a:t>. Internally this matrix is implemented as an </a:t>
            </a:r>
            <a:r>
              <a:rPr lang="en-IN" sz="2400" i="1" dirty="0">
                <a:solidFill>
                  <a:srgbClr val="000000"/>
                </a:solidFill>
                <a:latin typeface="Constantia"/>
              </a:rPr>
              <a:t>array </a:t>
            </a:r>
            <a:r>
              <a:rPr lang="en-IN" sz="2400" dirty="0">
                <a:solidFill>
                  <a:srgbClr val="000000"/>
                </a:solidFill>
                <a:latin typeface="Constantia"/>
              </a:rPr>
              <a:t>of </a:t>
            </a:r>
            <a:r>
              <a:rPr lang="en-IN" sz="2400" i="1" dirty="0">
                <a:solidFill>
                  <a:srgbClr val="000000"/>
                </a:solidFill>
                <a:latin typeface="Constantia"/>
              </a:rPr>
              <a:t>arrays </a:t>
            </a:r>
            <a:r>
              <a:rPr lang="en-IN" sz="2400" dirty="0">
                <a:solidFill>
                  <a:srgbClr val="000000"/>
                </a:solidFill>
                <a:latin typeface="Constantia"/>
              </a:rPr>
              <a:t>of </a:t>
            </a:r>
            <a:r>
              <a:rPr lang="en-IN" sz="2400" b="1" dirty="0" err="1" smtClean="0">
                <a:solidFill>
                  <a:srgbClr val="000000"/>
                </a:solidFill>
                <a:latin typeface="Constantia"/>
              </a:rPr>
              <a:t>int</a:t>
            </a:r>
            <a:endParaRPr lang="en-IN" sz="2400" dirty="0">
              <a:solidFill>
                <a:srgbClr val="000000"/>
              </a:solidFill>
              <a:latin typeface="Constantia"/>
            </a:endParaRPr>
          </a:p>
        </p:txBody>
      </p:sp>
    </p:spTree>
    <p:extLst>
      <p:ext uri="{BB962C8B-B14F-4D97-AF65-F5344CB8AC3E}">
        <p14:creationId xmlns:p14="http://schemas.microsoft.com/office/powerpoint/2010/main" val="163883844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A1AB6"/>
                </a:solidFill>
                <a:latin typeface="Calibri" panose="020F0502020204030204" pitchFamily="34" charset="0"/>
                <a:cs typeface="Calibri" panose="020F0502020204030204" pitchFamily="34" charset="0"/>
              </a:rPr>
              <a:t>Array Initialization</a:t>
            </a:r>
            <a:endParaRPr lang="en-IN" sz="3200" dirty="0">
              <a:solidFill>
                <a:srgbClr val="0A1AB6"/>
              </a:solidFill>
              <a:latin typeface="Calibri" panose="020F0502020204030204" pitchFamily="34" charset="0"/>
              <a:cs typeface="Calibri" panose="020F0502020204030204" pitchFamily="34" charset="0"/>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62</a:t>
            </a:fld>
            <a:endParaRPr lang="en-IN"/>
          </a:p>
        </p:txBody>
      </p:sp>
      <p:sp>
        <p:nvSpPr>
          <p:cNvPr id="6" name="Rectangle 5"/>
          <p:cNvSpPr/>
          <p:nvPr/>
        </p:nvSpPr>
        <p:spPr>
          <a:xfrm>
            <a:off x="1997587" y="901517"/>
            <a:ext cx="8740080" cy="4124206"/>
          </a:xfrm>
          <a:prstGeom prst="rect">
            <a:avLst/>
          </a:prstGeom>
        </p:spPr>
        <p:txBody>
          <a:bodyPr wrap="square">
            <a:spAutoFit/>
          </a:bodyPr>
          <a:lstStyle/>
          <a:p>
            <a:pPr algn="just">
              <a:spcAft>
                <a:spcPts val="1200"/>
              </a:spcAft>
            </a:pPr>
            <a:r>
              <a:rPr lang="en-US" sz="2400" dirty="0">
                <a:solidFill>
                  <a:prstClr val="black"/>
                </a:solidFill>
                <a:latin typeface="Constantia"/>
              </a:rPr>
              <a:t>Arrays can be initialized when they are declared:</a:t>
            </a:r>
          </a:p>
          <a:p>
            <a:pPr algn="just">
              <a:spcAft>
                <a:spcPts val="1200"/>
              </a:spcAft>
            </a:pPr>
            <a:r>
              <a:rPr lang="en-US" sz="2400" b="1" dirty="0" err="1">
                <a:solidFill>
                  <a:srgbClr val="0000FF"/>
                </a:solidFill>
                <a:latin typeface="Constantia"/>
              </a:rPr>
              <a:t>int</a:t>
            </a:r>
            <a:r>
              <a:rPr lang="en-US" sz="2400" b="1" dirty="0">
                <a:solidFill>
                  <a:srgbClr val="0000FF"/>
                </a:solidFill>
                <a:latin typeface="Constantia"/>
              </a:rPr>
              <a:t> </a:t>
            </a:r>
            <a:r>
              <a:rPr lang="en-US" sz="2400" b="1" dirty="0" err="1">
                <a:solidFill>
                  <a:srgbClr val="0000FF"/>
                </a:solidFill>
                <a:latin typeface="Constantia"/>
              </a:rPr>
              <a:t>monthDays</a:t>
            </a:r>
            <a:r>
              <a:rPr lang="en-US" sz="2400" b="1" dirty="0">
                <a:solidFill>
                  <a:srgbClr val="0000FF"/>
                </a:solidFill>
                <a:latin typeface="Constantia"/>
              </a:rPr>
              <a:t>[] = {31,28,31,30,31,30,31,31,30,31,30,31</a:t>
            </a:r>
            <a:r>
              <a:rPr lang="en-US" sz="2400" b="1" dirty="0">
                <a:solidFill>
                  <a:srgbClr val="0000FF"/>
                </a:solidFill>
                <a:latin typeface="Constantia"/>
              </a:rPr>
              <a:t>};</a:t>
            </a:r>
          </a:p>
          <a:p>
            <a:pPr algn="just">
              <a:spcAft>
                <a:spcPts val="1200"/>
              </a:spcAft>
            </a:pPr>
            <a:r>
              <a:rPr lang="en-US" sz="2400" dirty="0" smtClean="0">
                <a:solidFill>
                  <a:prstClr val="black"/>
                </a:solidFill>
                <a:latin typeface="Constantia"/>
              </a:rPr>
              <a:t>Note</a:t>
            </a:r>
            <a:r>
              <a:rPr lang="en-US" sz="2400" dirty="0">
                <a:solidFill>
                  <a:prstClr val="black"/>
                </a:solidFill>
                <a:latin typeface="Constantia"/>
              </a:rPr>
              <a:t>:</a:t>
            </a:r>
          </a:p>
          <a:p>
            <a:pPr algn="just">
              <a:spcAft>
                <a:spcPts val="1200"/>
              </a:spcAft>
            </a:pPr>
            <a:r>
              <a:rPr lang="en-US" sz="2400" dirty="0">
                <a:solidFill>
                  <a:prstClr val="black"/>
                </a:solidFill>
                <a:latin typeface="Constantia"/>
              </a:rPr>
              <a:t>1) there is no need to use the new operator</a:t>
            </a:r>
          </a:p>
          <a:p>
            <a:pPr algn="just">
              <a:spcAft>
                <a:spcPts val="1200"/>
              </a:spcAft>
            </a:pPr>
            <a:r>
              <a:rPr lang="en-US" sz="2400" dirty="0">
                <a:solidFill>
                  <a:prstClr val="black"/>
                </a:solidFill>
                <a:latin typeface="Constantia"/>
              </a:rPr>
              <a:t>2) the array is created large enough to hold all specified </a:t>
            </a:r>
            <a:r>
              <a:rPr lang="en-US" sz="2400" dirty="0" smtClean="0">
                <a:solidFill>
                  <a:prstClr val="black"/>
                </a:solidFill>
                <a:latin typeface="Constantia"/>
              </a:rPr>
              <a:t>element</a:t>
            </a:r>
          </a:p>
          <a:p>
            <a:pPr algn="just">
              <a:spcAft>
                <a:spcPts val="1200"/>
              </a:spcAft>
            </a:pPr>
            <a:r>
              <a:rPr lang="en-US" sz="2400" dirty="0" smtClean="0">
                <a:solidFill>
                  <a:prstClr val="black"/>
                </a:solidFill>
                <a:latin typeface="Constantia"/>
              </a:rPr>
              <a:t>3) Two dimensional array can be initialized as follows:</a:t>
            </a:r>
          </a:p>
          <a:p>
            <a:pPr algn="just">
              <a:spcAft>
                <a:spcPts val="1200"/>
              </a:spcAft>
            </a:pPr>
            <a:r>
              <a:rPr lang="en-US" sz="2400" b="1" dirty="0" err="1">
                <a:solidFill>
                  <a:srgbClr val="0000FF"/>
                </a:solidFill>
                <a:latin typeface="Constantia"/>
              </a:rPr>
              <a:t>int</a:t>
            </a:r>
            <a:r>
              <a:rPr lang="en-US" sz="2400" b="1" dirty="0">
                <a:solidFill>
                  <a:srgbClr val="0000FF"/>
                </a:solidFill>
                <a:latin typeface="Constantia"/>
              </a:rPr>
              <a:t> </a:t>
            </a:r>
            <a:r>
              <a:rPr lang="en-US" sz="2400" b="1" dirty="0" err="1" smtClean="0">
                <a:solidFill>
                  <a:srgbClr val="0000FF"/>
                </a:solidFill>
                <a:latin typeface="Constantia"/>
              </a:rPr>
              <a:t>twoDArr</a:t>
            </a:r>
            <a:r>
              <a:rPr lang="en-US" sz="2400" b="1" dirty="0" smtClean="0">
                <a:solidFill>
                  <a:srgbClr val="0000FF"/>
                </a:solidFill>
                <a:latin typeface="Constantia"/>
              </a:rPr>
              <a:t>[][] </a:t>
            </a:r>
            <a:r>
              <a:rPr lang="en-US" sz="2400" b="1" dirty="0">
                <a:solidFill>
                  <a:srgbClr val="0000FF"/>
                </a:solidFill>
                <a:latin typeface="Constantia"/>
              </a:rPr>
              <a:t>= { {1, 2, 3}, {4, 5, 6} };</a:t>
            </a:r>
          </a:p>
          <a:p>
            <a:pPr algn="just">
              <a:spcAft>
                <a:spcPts val="1200"/>
              </a:spcAft>
            </a:pPr>
            <a:endParaRPr lang="en-US" sz="2400" dirty="0">
              <a:solidFill>
                <a:prstClr val="black"/>
              </a:solidFill>
              <a:latin typeface="Constantia"/>
            </a:endParaRPr>
          </a:p>
        </p:txBody>
      </p:sp>
    </p:spTree>
    <p:extLst>
      <p:ext uri="{BB962C8B-B14F-4D97-AF65-F5344CB8AC3E}">
        <p14:creationId xmlns:p14="http://schemas.microsoft.com/office/powerpoint/2010/main" val="85033845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A1AB6"/>
                </a:solidFill>
                <a:latin typeface="Calibri" panose="020F0502020204030204" pitchFamily="34" charset="0"/>
                <a:cs typeface="Calibri" panose="020F0502020204030204" pitchFamily="34" charset="0"/>
              </a:rPr>
              <a:t>Array </a:t>
            </a:r>
            <a:r>
              <a:rPr lang="en-IN" sz="3200" dirty="0" smtClean="0">
                <a:solidFill>
                  <a:srgbClr val="0A1AB6"/>
                </a:solidFill>
                <a:latin typeface="Calibri" panose="020F0502020204030204" pitchFamily="34" charset="0"/>
                <a:cs typeface="Calibri" panose="020F0502020204030204" pitchFamily="34" charset="0"/>
              </a:rPr>
              <a:t>Printing</a:t>
            </a:r>
            <a:endParaRPr lang="en-IN" sz="3200" dirty="0">
              <a:solidFill>
                <a:srgbClr val="0A1AB6"/>
              </a:solidFill>
              <a:latin typeface="Calibri" panose="020F0502020204030204" pitchFamily="34" charset="0"/>
              <a:cs typeface="Calibri" panose="020F0502020204030204" pitchFamily="34" charset="0"/>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63</a:t>
            </a:fld>
            <a:endParaRPr lang="en-IN"/>
          </a:p>
        </p:txBody>
      </p:sp>
      <p:sp>
        <p:nvSpPr>
          <p:cNvPr id="6" name="Rectangle 5"/>
          <p:cNvSpPr/>
          <p:nvPr/>
        </p:nvSpPr>
        <p:spPr>
          <a:xfrm>
            <a:off x="1771445" y="1255479"/>
            <a:ext cx="8740080" cy="4647426"/>
          </a:xfrm>
          <a:prstGeom prst="rect">
            <a:avLst/>
          </a:prstGeom>
        </p:spPr>
        <p:txBody>
          <a:bodyPr wrap="square">
            <a:spAutoFit/>
          </a:bodyPr>
          <a:lstStyle/>
          <a:p>
            <a:pPr algn="just">
              <a:spcAft>
                <a:spcPts val="1200"/>
              </a:spcAft>
            </a:pPr>
            <a:r>
              <a:rPr lang="en-US" sz="2400" dirty="0" smtClean="0">
                <a:solidFill>
                  <a:prstClr val="black"/>
                </a:solidFill>
                <a:latin typeface="Constantia"/>
              </a:rPr>
              <a:t>Displaying </a:t>
            </a:r>
            <a:r>
              <a:rPr lang="en-US" sz="2400" b="1" dirty="0">
                <a:solidFill>
                  <a:srgbClr val="0000FF"/>
                </a:solidFill>
                <a:latin typeface="Constantia"/>
              </a:rPr>
              <a:t>one dimensional </a:t>
            </a:r>
            <a:r>
              <a:rPr lang="en-US" sz="2400" dirty="0" smtClean="0">
                <a:solidFill>
                  <a:prstClr val="black"/>
                </a:solidFill>
                <a:latin typeface="Constantia"/>
              </a:rPr>
              <a:t>Array:</a:t>
            </a:r>
          </a:p>
          <a:p>
            <a:pPr algn="just">
              <a:spcAft>
                <a:spcPts val="1200"/>
              </a:spcAft>
            </a:pPr>
            <a:r>
              <a:rPr lang="en-US" sz="2400" dirty="0">
                <a:solidFill>
                  <a:prstClr val="black"/>
                </a:solidFill>
                <a:latin typeface="Constantia"/>
              </a:rPr>
              <a:t>f</a:t>
            </a:r>
            <a:r>
              <a:rPr lang="en-US" sz="2400" dirty="0" smtClean="0">
                <a:solidFill>
                  <a:prstClr val="black"/>
                </a:solidFill>
                <a:latin typeface="Constantia"/>
              </a:rPr>
              <a:t>or(</a:t>
            </a:r>
            <a:r>
              <a:rPr lang="en-US" sz="2400" dirty="0" err="1" smtClean="0">
                <a:solidFill>
                  <a:prstClr val="black"/>
                </a:solidFill>
                <a:latin typeface="Constantia"/>
              </a:rPr>
              <a:t>i</a:t>
            </a:r>
            <a:r>
              <a:rPr lang="en-US" sz="2400" dirty="0" smtClean="0">
                <a:solidFill>
                  <a:prstClr val="black"/>
                </a:solidFill>
                <a:latin typeface="Constantia"/>
              </a:rPr>
              <a:t>=0;i&lt;12;i++)</a:t>
            </a:r>
          </a:p>
          <a:p>
            <a:pPr algn="just">
              <a:spcAft>
                <a:spcPts val="1200"/>
              </a:spcAft>
            </a:pPr>
            <a:r>
              <a:rPr lang="en-US" sz="2400" dirty="0">
                <a:solidFill>
                  <a:prstClr val="black"/>
                </a:solidFill>
                <a:latin typeface="Constantia"/>
              </a:rPr>
              <a:t> </a:t>
            </a:r>
            <a:r>
              <a:rPr lang="en-US" sz="2400" dirty="0" err="1" smtClean="0">
                <a:solidFill>
                  <a:prstClr val="black"/>
                </a:solidFill>
                <a:latin typeface="Constantia"/>
              </a:rPr>
              <a:t>System.out.println</a:t>
            </a:r>
            <a:r>
              <a:rPr lang="en-US" sz="2400" dirty="0" smtClean="0">
                <a:solidFill>
                  <a:prstClr val="black"/>
                </a:solidFill>
                <a:latin typeface="Constantia"/>
              </a:rPr>
              <a:t>(</a:t>
            </a:r>
            <a:r>
              <a:rPr lang="en-US" sz="2400" dirty="0" err="1" smtClean="0">
                <a:solidFill>
                  <a:prstClr val="black"/>
                </a:solidFill>
                <a:latin typeface="Constantia"/>
              </a:rPr>
              <a:t>monthDays</a:t>
            </a:r>
            <a:r>
              <a:rPr lang="en-US" sz="2400" dirty="0" smtClean="0">
                <a:solidFill>
                  <a:prstClr val="black"/>
                </a:solidFill>
                <a:latin typeface="Constantia"/>
              </a:rPr>
              <a:t>[</a:t>
            </a:r>
            <a:r>
              <a:rPr lang="en-US" sz="2400" dirty="0" err="1" smtClean="0">
                <a:solidFill>
                  <a:prstClr val="black"/>
                </a:solidFill>
                <a:latin typeface="Constantia"/>
              </a:rPr>
              <a:t>i</a:t>
            </a:r>
            <a:r>
              <a:rPr lang="en-US" sz="2400" dirty="0" smtClean="0">
                <a:solidFill>
                  <a:prstClr val="black"/>
                </a:solidFill>
                <a:latin typeface="Constantia"/>
              </a:rPr>
              <a:t>]);</a:t>
            </a:r>
            <a:endParaRPr lang="en-US" sz="2400" dirty="0">
              <a:solidFill>
                <a:prstClr val="black"/>
              </a:solidFill>
              <a:latin typeface="Constantia"/>
            </a:endParaRPr>
          </a:p>
          <a:p>
            <a:pPr algn="just">
              <a:spcAft>
                <a:spcPts val="1200"/>
              </a:spcAft>
            </a:pPr>
            <a:r>
              <a:rPr lang="en-US" sz="2400" dirty="0">
                <a:solidFill>
                  <a:prstClr val="black"/>
                </a:solidFill>
                <a:latin typeface="Constantia"/>
              </a:rPr>
              <a:t>Displaying </a:t>
            </a:r>
            <a:r>
              <a:rPr lang="en-US" sz="2400" b="1" dirty="0" smtClean="0">
                <a:solidFill>
                  <a:srgbClr val="0000FF"/>
                </a:solidFill>
                <a:latin typeface="Constantia"/>
              </a:rPr>
              <a:t>two </a:t>
            </a:r>
            <a:r>
              <a:rPr lang="en-US" sz="2400" b="1" dirty="0">
                <a:solidFill>
                  <a:srgbClr val="0000FF"/>
                </a:solidFill>
                <a:latin typeface="Constantia"/>
              </a:rPr>
              <a:t>dimensional </a:t>
            </a:r>
            <a:r>
              <a:rPr lang="en-US" sz="2400" dirty="0">
                <a:solidFill>
                  <a:prstClr val="black"/>
                </a:solidFill>
                <a:latin typeface="Constantia"/>
              </a:rPr>
              <a:t>Array:</a:t>
            </a:r>
          </a:p>
          <a:p>
            <a:pPr algn="just">
              <a:spcAft>
                <a:spcPts val="1200"/>
              </a:spcAft>
            </a:pPr>
            <a:r>
              <a:rPr lang="en-US" sz="2400" dirty="0" smtClean="0">
                <a:solidFill>
                  <a:prstClr val="black"/>
                </a:solidFill>
                <a:latin typeface="Constantia"/>
              </a:rPr>
              <a:t>for(</a:t>
            </a:r>
            <a:r>
              <a:rPr lang="en-US" sz="2400" dirty="0" smtClean="0">
                <a:solidFill>
                  <a:prstClr val="black"/>
                </a:solidFill>
                <a:latin typeface="Constantia"/>
              </a:rPr>
              <a:t>r</a:t>
            </a:r>
            <a:r>
              <a:rPr lang="en-US" sz="2400" dirty="0" smtClean="0">
                <a:solidFill>
                  <a:prstClr val="black"/>
                </a:solidFill>
                <a:latin typeface="Constantia"/>
              </a:rPr>
              <a:t>=0;r&lt;2;r++) {</a:t>
            </a:r>
          </a:p>
          <a:p>
            <a:pPr algn="just">
              <a:spcAft>
                <a:spcPts val="1200"/>
              </a:spcAft>
            </a:pPr>
            <a:r>
              <a:rPr lang="en-US" sz="2400" dirty="0">
                <a:solidFill>
                  <a:prstClr val="black"/>
                </a:solidFill>
                <a:latin typeface="Constantia"/>
              </a:rPr>
              <a:t> </a:t>
            </a:r>
            <a:r>
              <a:rPr lang="en-US" sz="2400" dirty="0" smtClean="0">
                <a:solidFill>
                  <a:prstClr val="black"/>
                </a:solidFill>
                <a:latin typeface="Constantia"/>
              </a:rPr>
              <a:t> for(c=0;c&lt;3;c++)</a:t>
            </a:r>
          </a:p>
          <a:p>
            <a:pPr algn="just">
              <a:spcAft>
                <a:spcPts val="1200"/>
              </a:spcAft>
            </a:pPr>
            <a:r>
              <a:rPr lang="en-US" sz="2400" dirty="0">
                <a:solidFill>
                  <a:prstClr val="black"/>
                </a:solidFill>
                <a:latin typeface="Constantia"/>
              </a:rPr>
              <a:t> </a:t>
            </a:r>
            <a:r>
              <a:rPr lang="en-US" sz="2400" dirty="0" smtClean="0">
                <a:solidFill>
                  <a:prstClr val="black"/>
                </a:solidFill>
                <a:latin typeface="Constantia"/>
              </a:rPr>
              <a:t>    </a:t>
            </a:r>
            <a:r>
              <a:rPr lang="en-US" sz="2400" dirty="0" err="1" smtClean="0">
                <a:solidFill>
                  <a:prstClr val="black"/>
                </a:solidFill>
                <a:latin typeface="Constantia"/>
              </a:rPr>
              <a:t>System.out.print</a:t>
            </a:r>
            <a:r>
              <a:rPr lang="en-US" sz="2400" dirty="0" smtClean="0">
                <a:solidFill>
                  <a:prstClr val="black"/>
                </a:solidFill>
                <a:latin typeface="Constantia"/>
              </a:rPr>
              <a:t>(</a:t>
            </a:r>
            <a:r>
              <a:rPr lang="en-US" sz="2400" dirty="0" err="1" smtClean="0">
                <a:solidFill>
                  <a:prstClr val="black"/>
                </a:solidFill>
                <a:latin typeface="Constantia"/>
              </a:rPr>
              <a:t>twoDArr</a:t>
            </a:r>
            <a:r>
              <a:rPr lang="en-US" sz="2400" dirty="0" smtClean="0">
                <a:solidFill>
                  <a:prstClr val="black"/>
                </a:solidFill>
                <a:latin typeface="Constantia"/>
              </a:rPr>
              <a:t>[r][c]+”  “)</a:t>
            </a:r>
          </a:p>
          <a:p>
            <a:pPr algn="just">
              <a:spcAft>
                <a:spcPts val="1200"/>
              </a:spcAft>
            </a:pPr>
            <a:r>
              <a:rPr lang="en-US" sz="2400" dirty="0">
                <a:solidFill>
                  <a:prstClr val="black"/>
                </a:solidFill>
                <a:latin typeface="Constantia"/>
              </a:rPr>
              <a:t> </a:t>
            </a:r>
            <a:r>
              <a:rPr lang="en-US" sz="2400" dirty="0" smtClean="0">
                <a:solidFill>
                  <a:prstClr val="black"/>
                </a:solidFill>
                <a:latin typeface="Constantia"/>
              </a:rPr>
              <a:t> </a:t>
            </a:r>
            <a:r>
              <a:rPr lang="en-US" sz="2400" dirty="0" err="1" smtClean="0">
                <a:solidFill>
                  <a:prstClr val="black"/>
                </a:solidFill>
                <a:latin typeface="Constantia"/>
              </a:rPr>
              <a:t>System.out.println</a:t>
            </a:r>
            <a:r>
              <a:rPr lang="en-US" sz="2400" dirty="0" smtClean="0">
                <a:solidFill>
                  <a:prstClr val="black"/>
                </a:solidFill>
                <a:latin typeface="Constantia"/>
              </a:rPr>
              <a:t>(); //moves to next line</a:t>
            </a:r>
          </a:p>
          <a:p>
            <a:pPr algn="just">
              <a:spcAft>
                <a:spcPts val="1200"/>
              </a:spcAft>
            </a:pPr>
            <a:r>
              <a:rPr lang="en-US" sz="2400" dirty="0">
                <a:solidFill>
                  <a:prstClr val="black"/>
                </a:solidFill>
                <a:latin typeface="Constantia"/>
              </a:rPr>
              <a:t>}</a:t>
            </a:r>
            <a:endParaRPr lang="en-US" sz="2400" dirty="0">
              <a:solidFill>
                <a:prstClr val="black"/>
              </a:solidFill>
              <a:latin typeface="Constantia"/>
            </a:endParaRPr>
          </a:p>
        </p:txBody>
      </p:sp>
    </p:spTree>
    <p:extLst>
      <p:ext uri="{BB962C8B-B14F-4D97-AF65-F5344CB8AC3E}">
        <p14:creationId xmlns:p14="http://schemas.microsoft.com/office/powerpoint/2010/main" val="323786000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070C0"/>
                </a:solidFill>
                <a:latin typeface="Calibri" panose="020F0502020204030204" pitchFamily="34" charset="0"/>
                <a:cs typeface="Calibri" panose="020F0502020204030204" pitchFamily="34" charset="0"/>
              </a:rPr>
              <a:t>White Board Image</a:t>
            </a:r>
            <a:endParaRPr lang="en-IN" sz="3200" dirty="0">
              <a:solidFill>
                <a:srgbClr val="0070C0"/>
              </a:solidFill>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64</a:t>
            </a:fld>
            <a:endParaRPr lang="en-IN"/>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pic>
        <p:nvPicPr>
          <p:cNvPr id="6" name="Picture 5"/>
          <p:cNvPicPr>
            <a:picLocks noChangeAspect="1"/>
          </p:cNvPicPr>
          <p:nvPr/>
        </p:nvPicPr>
        <p:blipFill rotWithShape="1">
          <a:blip r:embed="rId3"/>
          <a:srcRect r="62638" b="80348"/>
          <a:stretch/>
        </p:blipFill>
        <p:spPr>
          <a:xfrm>
            <a:off x="8471647" y="2154947"/>
            <a:ext cx="3720353" cy="2336371"/>
          </a:xfrm>
          <a:prstGeom prst="rect">
            <a:avLst/>
          </a:prstGeom>
        </p:spPr>
      </p:pic>
      <p:pic>
        <p:nvPicPr>
          <p:cNvPr id="7" name="Picture 6"/>
          <p:cNvPicPr>
            <a:picLocks noChangeAspect="1"/>
          </p:cNvPicPr>
          <p:nvPr/>
        </p:nvPicPr>
        <p:blipFill rotWithShape="1">
          <a:blip r:embed="rId3"/>
          <a:srcRect t="43770"/>
          <a:stretch/>
        </p:blipFill>
        <p:spPr>
          <a:xfrm>
            <a:off x="1653989" y="1060957"/>
            <a:ext cx="7058025" cy="4358207"/>
          </a:xfrm>
          <a:prstGeom prst="rect">
            <a:avLst/>
          </a:prstGeom>
        </p:spPr>
      </p:pic>
    </p:spTree>
    <p:extLst>
      <p:ext uri="{BB962C8B-B14F-4D97-AF65-F5344CB8AC3E}">
        <p14:creationId xmlns:p14="http://schemas.microsoft.com/office/powerpoint/2010/main" val="22093404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A1AB6"/>
                </a:solidFill>
                <a:latin typeface="Calibri" panose="020F0502020204030204" pitchFamily="34" charset="0"/>
                <a:cs typeface="Calibri" panose="020F0502020204030204" pitchFamily="34" charset="0"/>
              </a:rPr>
              <a:t>Jagged Arrays</a:t>
            </a:r>
            <a:endParaRPr lang="en-IN" sz="3200" dirty="0">
              <a:solidFill>
                <a:srgbClr val="0A1AB6"/>
              </a:solidFill>
              <a:latin typeface="Calibri" panose="020F0502020204030204" pitchFamily="34" charset="0"/>
              <a:cs typeface="Calibri" panose="020F0502020204030204" pitchFamily="34" charset="0"/>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65</a:t>
            </a:fld>
            <a:endParaRPr lang="en-IN"/>
          </a:p>
        </p:txBody>
      </p:sp>
      <p:sp>
        <p:nvSpPr>
          <p:cNvPr id="6" name="Rectangle 5"/>
          <p:cNvSpPr/>
          <p:nvPr/>
        </p:nvSpPr>
        <p:spPr>
          <a:xfrm>
            <a:off x="1879600" y="970344"/>
            <a:ext cx="8740080" cy="1569660"/>
          </a:xfrm>
          <a:prstGeom prst="rect">
            <a:avLst/>
          </a:prstGeom>
        </p:spPr>
        <p:txBody>
          <a:bodyPr wrap="square">
            <a:spAutoFit/>
          </a:bodyPr>
          <a:lstStyle/>
          <a:p>
            <a:pPr algn="just">
              <a:spcAft>
                <a:spcPts val="1200"/>
              </a:spcAft>
            </a:pPr>
            <a:r>
              <a:rPr lang="en-US" sz="2400" dirty="0">
                <a:solidFill>
                  <a:prstClr val="black"/>
                </a:solidFill>
                <a:latin typeface="Constantia"/>
              </a:rPr>
              <a:t>A jagged array is an array of arrays such that member arrays can be of different sizes, i.e., we can create a 2-D array but with a variable number of columns in each row. These types of arrays are also known as Jagged arrays. </a:t>
            </a:r>
            <a:endParaRPr lang="en-US" sz="2400" dirty="0" smtClean="0">
              <a:solidFill>
                <a:prstClr val="black"/>
              </a:solidFill>
              <a:latin typeface="Constantia"/>
            </a:endParaRPr>
          </a:p>
        </p:txBody>
      </p:sp>
    </p:spTree>
    <p:extLst>
      <p:ext uri="{BB962C8B-B14F-4D97-AF65-F5344CB8AC3E}">
        <p14:creationId xmlns:p14="http://schemas.microsoft.com/office/powerpoint/2010/main" val="396412109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070C0"/>
                </a:solidFill>
                <a:latin typeface="Calibri" panose="020F0502020204030204" pitchFamily="34" charset="0"/>
                <a:cs typeface="Calibri" panose="020F0502020204030204" pitchFamily="34" charset="0"/>
              </a:rPr>
              <a:t>Jagged Array Creation</a:t>
            </a:r>
            <a:endParaRPr lang="en-IN" sz="3200" dirty="0">
              <a:solidFill>
                <a:srgbClr val="0070C0"/>
              </a:solidFill>
              <a:latin typeface="Calibri" panose="020F0502020204030204" pitchFamily="34" charset="0"/>
              <a:cs typeface="Calibri" panose="020F0502020204030204" pitchFamily="34" charset="0"/>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66</a:t>
            </a:fld>
            <a:endParaRPr lang="en-IN"/>
          </a:p>
        </p:txBody>
      </p:sp>
      <p:sp>
        <p:nvSpPr>
          <p:cNvPr id="6" name="Rectangle 5"/>
          <p:cNvSpPr/>
          <p:nvPr/>
        </p:nvSpPr>
        <p:spPr>
          <a:xfrm>
            <a:off x="1879600" y="970344"/>
            <a:ext cx="8740080" cy="2554545"/>
          </a:xfrm>
          <a:prstGeom prst="rect">
            <a:avLst/>
          </a:prstGeom>
        </p:spPr>
        <p:txBody>
          <a:bodyPr wrap="square">
            <a:spAutoFit/>
          </a:bodyPr>
          <a:lstStyle/>
          <a:p>
            <a:pPr algn="just">
              <a:spcAft>
                <a:spcPts val="1200"/>
              </a:spcAft>
            </a:pPr>
            <a:r>
              <a:rPr lang="en-US" sz="2400" dirty="0">
                <a:solidFill>
                  <a:prstClr val="black"/>
                </a:solidFill>
                <a:latin typeface="Constantia"/>
              </a:rPr>
              <a:t>datatype </a:t>
            </a:r>
            <a:r>
              <a:rPr lang="en-US" sz="2400" dirty="0" err="1" smtClean="0">
                <a:solidFill>
                  <a:prstClr val="black"/>
                </a:solidFill>
                <a:latin typeface="Constantia"/>
              </a:rPr>
              <a:t>jagArr</a:t>
            </a:r>
            <a:r>
              <a:rPr lang="en-US" sz="2400" dirty="0" smtClean="0">
                <a:solidFill>
                  <a:prstClr val="black"/>
                </a:solidFill>
                <a:latin typeface="Constantia"/>
              </a:rPr>
              <a:t>[ </a:t>
            </a:r>
            <a:r>
              <a:rPr lang="en-US" sz="2400" dirty="0">
                <a:solidFill>
                  <a:prstClr val="black"/>
                </a:solidFill>
                <a:latin typeface="Constantia"/>
              </a:rPr>
              <a:t>][ ] = new </a:t>
            </a:r>
            <a:r>
              <a:rPr lang="en-US" sz="2400" dirty="0" err="1" smtClean="0">
                <a:solidFill>
                  <a:prstClr val="black"/>
                </a:solidFill>
                <a:latin typeface="Constantia"/>
              </a:rPr>
              <a:t>int</a:t>
            </a:r>
            <a:r>
              <a:rPr lang="en-US" sz="2400" dirty="0" smtClean="0">
                <a:solidFill>
                  <a:prstClr val="black"/>
                </a:solidFill>
                <a:latin typeface="Constantia"/>
              </a:rPr>
              <a:t>[3][ </a:t>
            </a:r>
            <a:r>
              <a:rPr lang="en-US" sz="2400" dirty="0">
                <a:solidFill>
                  <a:prstClr val="black"/>
                </a:solidFill>
                <a:latin typeface="Constantia"/>
              </a:rPr>
              <a:t>]</a:t>
            </a:r>
          </a:p>
          <a:p>
            <a:pPr algn="just">
              <a:spcAft>
                <a:spcPts val="1200"/>
              </a:spcAft>
            </a:pPr>
            <a:endParaRPr lang="en-US" sz="2400" dirty="0" smtClean="0">
              <a:solidFill>
                <a:prstClr val="black"/>
              </a:solidFill>
              <a:latin typeface="Constantia"/>
            </a:endParaRPr>
          </a:p>
          <a:p>
            <a:pPr algn="just">
              <a:spcAft>
                <a:spcPts val="1200"/>
              </a:spcAft>
            </a:pPr>
            <a:r>
              <a:rPr lang="en-US" sz="2400" dirty="0" err="1">
                <a:solidFill>
                  <a:prstClr val="black"/>
                </a:solidFill>
                <a:latin typeface="Constantia"/>
              </a:rPr>
              <a:t>jagArr</a:t>
            </a:r>
            <a:r>
              <a:rPr lang="en-US" sz="2400" dirty="0">
                <a:solidFill>
                  <a:prstClr val="black"/>
                </a:solidFill>
                <a:latin typeface="Constantia"/>
              </a:rPr>
              <a:t>[0</a:t>
            </a:r>
            <a:r>
              <a:rPr lang="en-US" sz="2400" dirty="0" smtClean="0">
                <a:solidFill>
                  <a:prstClr val="black"/>
                </a:solidFill>
                <a:latin typeface="Constantia"/>
              </a:rPr>
              <a:t>] </a:t>
            </a:r>
            <a:r>
              <a:rPr lang="en-US" sz="2400" dirty="0">
                <a:solidFill>
                  <a:prstClr val="black"/>
                </a:solidFill>
                <a:latin typeface="Constantia"/>
              </a:rPr>
              <a:t>= new </a:t>
            </a:r>
            <a:r>
              <a:rPr lang="en-US" sz="2400" dirty="0" err="1" smtClean="0">
                <a:solidFill>
                  <a:prstClr val="black"/>
                </a:solidFill>
                <a:latin typeface="Constantia"/>
              </a:rPr>
              <a:t>int</a:t>
            </a:r>
            <a:r>
              <a:rPr lang="en-US" sz="2400" dirty="0" smtClean="0">
                <a:solidFill>
                  <a:prstClr val="black"/>
                </a:solidFill>
                <a:latin typeface="Constantia"/>
              </a:rPr>
              <a:t>[5]</a:t>
            </a:r>
            <a:endParaRPr lang="en-US" sz="2400" dirty="0" smtClean="0">
              <a:solidFill>
                <a:prstClr val="black"/>
              </a:solidFill>
              <a:latin typeface="Constantia"/>
            </a:endParaRPr>
          </a:p>
          <a:p>
            <a:pPr algn="just">
              <a:spcAft>
                <a:spcPts val="1200"/>
              </a:spcAft>
            </a:pPr>
            <a:r>
              <a:rPr lang="en-US" sz="2400" dirty="0" err="1">
                <a:solidFill>
                  <a:prstClr val="black"/>
                </a:solidFill>
                <a:latin typeface="Constantia"/>
              </a:rPr>
              <a:t>jagArr</a:t>
            </a:r>
            <a:r>
              <a:rPr lang="en-US" sz="2400" dirty="0">
                <a:solidFill>
                  <a:prstClr val="black"/>
                </a:solidFill>
                <a:latin typeface="Constantia"/>
              </a:rPr>
              <a:t>[1</a:t>
            </a:r>
            <a:r>
              <a:rPr lang="en-US" sz="2400" dirty="0" smtClean="0">
                <a:solidFill>
                  <a:prstClr val="black"/>
                </a:solidFill>
                <a:latin typeface="Constantia"/>
              </a:rPr>
              <a:t>] </a:t>
            </a:r>
            <a:r>
              <a:rPr lang="en-US" sz="2400" dirty="0">
                <a:solidFill>
                  <a:prstClr val="black"/>
                </a:solidFill>
                <a:latin typeface="Constantia"/>
              </a:rPr>
              <a:t>= new </a:t>
            </a:r>
            <a:r>
              <a:rPr lang="en-US" sz="2400" dirty="0" err="1" smtClean="0">
                <a:solidFill>
                  <a:prstClr val="black"/>
                </a:solidFill>
                <a:latin typeface="Constantia"/>
              </a:rPr>
              <a:t>int</a:t>
            </a:r>
            <a:r>
              <a:rPr lang="en-US" sz="2400" dirty="0" smtClean="0">
                <a:solidFill>
                  <a:prstClr val="black"/>
                </a:solidFill>
                <a:latin typeface="Constantia"/>
              </a:rPr>
              <a:t>[</a:t>
            </a:r>
            <a:r>
              <a:rPr lang="en-US" sz="2400" dirty="0" smtClean="0">
                <a:solidFill>
                  <a:prstClr val="black"/>
                </a:solidFill>
                <a:latin typeface="Constantia"/>
              </a:rPr>
              <a:t>3</a:t>
            </a:r>
            <a:r>
              <a:rPr lang="en-US" sz="2400" dirty="0">
                <a:solidFill>
                  <a:prstClr val="black"/>
                </a:solidFill>
                <a:latin typeface="Constantia"/>
              </a:rPr>
              <a:t>]</a:t>
            </a:r>
          </a:p>
          <a:p>
            <a:pPr algn="just">
              <a:spcAft>
                <a:spcPts val="1200"/>
              </a:spcAft>
            </a:pPr>
            <a:r>
              <a:rPr lang="en-US" sz="2400" dirty="0" err="1">
                <a:solidFill>
                  <a:prstClr val="black"/>
                </a:solidFill>
                <a:latin typeface="Constantia"/>
              </a:rPr>
              <a:t>jagArr</a:t>
            </a:r>
            <a:r>
              <a:rPr lang="en-US" sz="2400" dirty="0">
                <a:solidFill>
                  <a:prstClr val="black"/>
                </a:solidFill>
                <a:latin typeface="Constantia"/>
              </a:rPr>
              <a:t>[2</a:t>
            </a:r>
            <a:r>
              <a:rPr lang="en-US" sz="2400" dirty="0" smtClean="0">
                <a:solidFill>
                  <a:prstClr val="black"/>
                </a:solidFill>
                <a:latin typeface="Constantia"/>
              </a:rPr>
              <a:t>] </a:t>
            </a:r>
            <a:r>
              <a:rPr lang="en-US" sz="2400" dirty="0">
                <a:solidFill>
                  <a:prstClr val="black"/>
                </a:solidFill>
                <a:latin typeface="Constantia"/>
              </a:rPr>
              <a:t>= new </a:t>
            </a:r>
            <a:r>
              <a:rPr lang="en-US" sz="2400" dirty="0" err="1" smtClean="0">
                <a:solidFill>
                  <a:prstClr val="black"/>
                </a:solidFill>
                <a:latin typeface="Constantia"/>
              </a:rPr>
              <a:t>int</a:t>
            </a:r>
            <a:r>
              <a:rPr lang="en-US" sz="2400" dirty="0" smtClean="0">
                <a:solidFill>
                  <a:prstClr val="black"/>
                </a:solidFill>
                <a:latin typeface="Constantia"/>
              </a:rPr>
              <a:t>[</a:t>
            </a:r>
            <a:r>
              <a:rPr lang="en-US" sz="2400" dirty="0" smtClean="0">
                <a:solidFill>
                  <a:prstClr val="black"/>
                </a:solidFill>
                <a:latin typeface="Constantia"/>
              </a:rPr>
              <a:t>4</a:t>
            </a:r>
            <a:r>
              <a:rPr lang="en-US" sz="2400" dirty="0" smtClean="0">
                <a:solidFill>
                  <a:prstClr val="black"/>
                </a:solidFill>
                <a:latin typeface="Constantia"/>
              </a:rPr>
              <a:t>]</a:t>
            </a:r>
            <a:endParaRPr lang="en-US" sz="2400" dirty="0">
              <a:solidFill>
                <a:prstClr val="black"/>
              </a:solidFill>
              <a:latin typeface="Constantia"/>
            </a:endParaRPr>
          </a:p>
        </p:txBody>
      </p:sp>
      <p:graphicFrame>
        <p:nvGraphicFramePr>
          <p:cNvPr id="3" name="Table 2"/>
          <p:cNvGraphicFramePr>
            <a:graphicFrameLocks noGrp="1"/>
          </p:cNvGraphicFramePr>
          <p:nvPr>
            <p:extLst>
              <p:ext uri="{D42A27DB-BD31-4B8C-83A1-F6EECF244321}">
                <p14:modId xmlns:p14="http://schemas.microsoft.com/office/powerpoint/2010/main" val="1953814326"/>
              </p:ext>
            </p:extLst>
          </p:nvPr>
        </p:nvGraphicFramePr>
        <p:xfrm>
          <a:off x="8768471" y="1430516"/>
          <a:ext cx="2419230" cy="1024084"/>
        </p:xfrm>
        <a:graphic>
          <a:graphicData uri="http://schemas.openxmlformats.org/drawingml/2006/table">
            <a:tbl>
              <a:tblPr firstRow="1" bandRow="1">
                <a:tableStyleId>{5C22544A-7EE6-4342-B048-85BDC9FD1C3A}</a:tableStyleId>
              </a:tblPr>
              <a:tblGrid>
                <a:gridCol w="483846">
                  <a:extLst>
                    <a:ext uri="{9D8B030D-6E8A-4147-A177-3AD203B41FA5}">
                      <a16:colId xmlns:a16="http://schemas.microsoft.com/office/drawing/2014/main" val="20000"/>
                    </a:ext>
                  </a:extLst>
                </a:gridCol>
                <a:gridCol w="483846">
                  <a:extLst>
                    <a:ext uri="{9D8B030D-6E8A-4147-A177-3AD203B41FA5}">
                      <a16:colId xmlns:a16="http://schemas.microsoft.com/office/drawing/2014/main" val="20001"/>
                    </a:ext>
                  </a:extLst>
                </a:gridCol>
                <a:gridCol w="483846">
                  <a:extLst>
                    <a:ext uri="{9D8B030D-6E8A-4147-A177-3AD203B41FA5}">
                      <a16:colId xmlns:a16="http://schemas.microsoft.com/office/drawing/2014/main" val="20002"/>
                    </a:ext>
                  </a:extLst>
                </a:gridCol>
                <a:gridCol w="483846">
                  <a:extLst>
                    <a:ext uri="{9D8B030D-6E8A-4147-A177-3AD203B41FA5}">
                      <a16:colId xmlns:a16="http://schemas.microsoft.com/office/drawing/2014/main" val="20003"/>
                    </a:ext>
                  </a:extLst>
                </a:gridCol>
                <a:gridCol w="483846">
                  <a:extLst>
                    <a:ext uri="{9D8B030D-6E8A-4147-A177-3AD203B41FA5}">
                      <a16:colId xmlns:a16="http://schemas.microsoft.com/office/drawing/2014/main" val="20004"/>
                    </a:ext>
                  </a:extLst>
                </a:gridCol>
              </a:tblGrid>
              <a:tr h="512042">
                <a:tc>
                  <a:txBody>
                    <a:bodyPr/>
                    <a:lstStyle/>
                    <a:p>
                      <a:r>
                        <a:rPr lang="en-IN" b="0" dirty="0" smtClean="0">
                          <a:solidFill>
                            <a:schemeClr val="tx1"/>
                          </a:solidFill>
                        </a:rPr>
                        <a:t>0</a:t>
                      </a:r>
                      <a:endParaRPr lang="en-IN"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b="0" dirty="0" smtClean="0">
                          <a:solidFill>
                            <a:schemeClr val="tx1"/>
                          </a:solidFill>
                        </a:rPr>
                        <a:t>1</a:t>
                      </a:r>
                      <a:endParaRPr lang="en-IN"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b="0" dirty="0" smtClean="0">
                          <a:solidFill>
                            <a:schemeClr val="tx1"/>
                          </a:solidFill>
                        </a:rPr>
                        <a:t>2</a:t>
                      </a:r>
                      <a:endParaRPr lang="en-IN"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b="0" dirty="0" smtClean="0">
                          <a:solidFill>
                            <a:schemeClr val="tx1"/>
                          </a:solidFill>
                        </a:rPr>
                        <a:t>3</a:t>
                      </a:r>
                      <a:endParaRPr lang="en-IN"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b="0" dirty="0" smtClean="0">
                          <a:solidFill>
                            <a:schemeClr val="tx1"/>
                          </a:solidFill>
                        </a:rPr>
                        <a:t>4</a:t>
                      </a:r>
                      <a:endParaRPr lang="en-IN"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12042">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300863086"/>
              </p:ext>
            </p:extLst>
          </p:nvPr>
        </p:nvGraphicFramePr>
        <p:xfrm>
          <a:off x="8768471" y="2519728"/>
          <a:ext cx="1451538" cy="442672"/>
        </p:xfrm>
        <a:graphic>
          <a:graphicData uri="http://schemas.openxmlformats.org/drawingml/2006/table">
            <a:tbl>
              <a:tblPr firstRow="1" bandRow="1">
                <a:tableStyleId>{5C22544A-7EE6-4342-B048-85BDC9FD1C3A}</a:tableStyleId>
              </a:tblPr>
              <a:tblGrid>
                <a:gridCol w="483846">
                  <a:extLst>
                    <a:ext uri="{9D8B030D-6E8A-4147-A177-3AD203B41FA5}">
                      <a16:colId xmlns:a16="http://schemas.microsoft.com/office/drawing/2014/main" val="20000"/>
                    </a:ext>
                  </a:extLst>
                </a:gridCol>
                <a:gridCol w="483846">
                  <a:extLst>
                    <a:ext uri="{9D8B030D-6E8A-4147-A177-3AD203B41FA5}">
                      <a16:colId xmlns:a16="http://schemas.microsoft.com/office/drawing/2014/main" val="20001"/>
                    </a:ext>
                  </a:extLst>
                </a:gridCol>
                <a:gridCol w="483846">
                  <a:extLst>
                    <a:ext uri="{9D8B030D-6E8A-4147-A177-3AD203B41FA5}">
                      <a16:colId xmlns:a16="http://schemas.microsoft.com/office/drawing/2014/main" val="20002"/>
                    </a:ext>
                  </a:extLst>
                </a:gridCol>
              </a:tblGrid>
              <a:tr h="442672">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824677378"/>
              </p:ext>
            </p:extLst>
          </p:nvPr>
        </p:nvGraphicFramePr>
        <p:xfrm>
          <a:off x="8768471" y="3068525"/>
          <a:ext cx="2029264" cy="446284"/>
        </p:xfrm>
        <a:graphic>
          <a:graphicData uri="http://schemas.openxmlformats.org/drawingml/2006/table">
            <a:tbl>
              <a:tblPr firstRow="1" bandRow="1">
                <a:tableStyleId>{5C22544A-7EE6-4342-B048-85BDC9FD1C3A}</a:tableStyleId>
              </a:tblPr>
              <a:tblGrid>
                <a:gridCol w="507316">
                  <a:extLst>
                    <a:ext uri="{9D8B030D-6E8A-4147-A177-3AD203B41FA5}">
                      <a16:colId xmlns:a16="http://schemas.microsoft.com/office/drawing/2014/main" val="20000"/>
                    </a:ext>
                  </a:extLst>
                </a:gridCol>
                <a:gridCol w="507316">
                  <a:extLst>
                    <a:ext uri="{9D8B030D-6E8A-4147-A177-3AD203B41FA5}">
                      <a16:colId xmlns:a16="http://schemas.microsoft.com/office/drawing/2014/main" val="20001"/>
                    </a:ext>
                  </a:extLst>
                </a:gridCol>
                <a:gridCol w="507316">
                  <a:extLst>
                    <a:ext uri="{9D8B030D-6E8A-4147-A177-3AD203B41FA5}">
                      <a16:colId xmlns:a16="http://schemas.microsoft.com/office/drawing/2014/main" val="20002"/>
                    </a:ext>
                  </a:extLst>
                </a:gridCol>
                <a:gridCol w="507316">
                  <a:extLst>
                    <a:ext uri="{9D8B030D-6E8A-4147-A177-3AD203B41FA5}">
                      <a16:colId xmlns:a16="http://schemas.microsoft.com/office/drawing/2014/main" val="20003"/>
                    </a:ext>
                  </a:extLst>
                </a:gridCol>
              </a:tblGrid>
              <a:tr h="446284">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9" name="TextBox 8"/>
          <p:cNvSpPr txBox="1"/>
          <p:nvPr/>
        </p:nvSpPr>
        <p:spPr>
          <a:xfrm>
            <a:off x="6512857" y="2077928"/>
            <a:ext cx="1707777" cy="400110"/>
          </a:xfrm>
          <a:prstGeom prst="rect">
            <a:avLst/>
          </a:prstGeom>
          <a:noFill/>
        </p:spPr>
        <p:txBody>
          <a:bodyPr wrap="square" rtlCol="0">
            <a:spAutoFit/>
          </a:bodyPr>
          <a:lstStyle/>
          <a:p>
            <a:pPr algn="r"/>
            <a:r>
              <a:rPr lang="en-US" sz="2000" dirty="0" err="1">
                <a:solidFill>
                  <a:prstClr val="black"/>
                </a:solidFill>
                <a:latin typeface="Constantia"/>
              </a:rPr>
              <a:t>jagArr</a:t>
            </a:r>
            <a:r>
              <a:rPr lang="en-IN" sz="2000" dirty="0" smtClean="0"/>
              <a:t>[0</a:t>
            </a:r>
            <a:r>
              <a:rPr lang="en-IN" sz="2000" dirty="0" smtClean="0"/>
              <a:t>]</a:t>
            </a:r>
            <a:endParaRPr lang="en-IN" sz="2000" dirty="0"/>
          </a:p>
        </p:txBody>
      </p:sp>
      <p:sp>
        <p:nvSpPr>
          <p:cNvPr id="10" name="TextBox 9"/>
          <p:cNvSpPr txBox="1"/>
          <p:nvPr/>
        </p:nvSpPr>
        <p:spPr>
          <a:xfrm>
            <a:off x="6517340" y="2526162"/>
            <a:ext cx="1707777" cy="400110"/>
          </a:xfrm>
          <a:prstGeom prst="rect">
            <a:avLst/>
          </a:prstGeom>
          <a:noFill/>
        </p:spPr>
        <p:txBody>
          <a:bodyPr wrap="square" rtlCol="0">
            <a:spAutoFit/>
          </a:bodyPr>
          <a:lstStyle/>
          <a:p>
            <a:pPr algn="r"/>
            <a:r>
              <a:rPr lang="en-US" sz="2000" dirty="0" err="1">
                <a:solidFill>
                  <a:prstClr val="black"/>
                </a:solidFill>
                <a:latin typeface="Constantia"/>
              </a:rPr>
              <a:t>jagArr</a:t>
            </a:r>
            <a:r>
              <a:rPr lang="en-IN" sz="2000" dirty="0" smtClean="0"/>
              <a:t>[1</a:t>
            </a:r>
            <a:r>
              <a:rPr lang="en-IN" sz="2000" dirty="0" smtClean="0"/>
              <a:t>]</a:t>
            </a:r>
            <a:endParaRPr lang="en-IN" sz="2000" dirty="0"/>
          </a:p>
        </p:txBody>
      </p:sp>
      <p:sp>
        <p:nvSpPr>
          <p:cNvPr id="11" name="TextBox 10"/>
          <p:cNvSpPr txBox="1"/>
          <p:nvPr/>
        </p:nvSpPr>
        <p:spPr>
          <a:xfrm>
            <a:off x="6508376" y="3068525"/>
            <a:ext cx="1707777" cy="400110"/>
          </a:xfrm>
          <a:prstGeom prst="rect">
            <a:avLst/>
          </a:prstGeom>
          <a:noFill/>
        </p:spPr>
        <p:txBody>
          <a:bodyPr wrap="square" rtlCol="0">
            <a:spAutoFit/>
          </a:bodyPr>
          <a:lstStyle/>
          <a:p>
            <a:pPr algn="r"/>
            <a:r>
              <a:rPr lang="en-US" sz="2000" dirty="0" err="1">
                <a:solidFill>
                  <a:prstClr val="black"/>
                </a:solidFill>
                <a:latin typeface="Constantia"/>
              </a:rPr>
              <a:t>jagArr</a:t>
            </a:r>
            <a:r>
              <a:rPr lang="en-IN" sz="2000" dirty="0" smtClean="0"/>
              <a:t>[2</a:t>
            </a:r>
            <a:r>
              <a:rPr lang="en-IN" sz="2000" dirty="0" smtClean="0"/>
              <a:t>]</a:t>
            </a:r>
            <a:endParaRPr lang="en-IN" sz="2000" dirty="0"/>
          </a:p>
        </p:txBody>
      </p:sp>
      <p:cxnSp>
        <p:nvCxnSpPr>
          <p:cNvPr id="13" name="Straight Arrow Connector 12"/>
          <p:cNvCxnSpPr/>
          <p:nvPr/>
        </p:nvCxnSpPr>
        <p:spPr>
          <a:xfrm>
            <a:off x="8216153" y="2232212"/>
            <a:ext cx="552318"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8220636" y="2734234"/>
            <a:ext cx="552318"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8198225" y="3263150"/>
            <a:ext cx="552318"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928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070C0"/>
                </a:solidFill>
                <a:latin typeface="Calibri" panose="020F0502020204030204" pitchFamily="34" charset="0"/>
                <a:cs typeface="Calibri" panose="020F0502020204030204" pitchFamily="34" charset="0"/>
              </a:rPr>
              <a:t>For loop - Enhanced</a:t>
            </a:r>
            <a:endParaRPr lang="en-IN" sz="3200" dirty="0">
              <a:solidFill>
                <a:srgbClr val="0070C0"/>
              </a:solidFill>
              <a:latin typeface="Calibri" panose="020F0502020204030204" pitchFamily="34" charset="0"/>
              <a:cs typeface="Calibri" panose="020F0502020204030204" pitchFamily="34" charset="0"/>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67</a:t>
            </a:fld>
            <a:endParaRPr lang="en-IN"/>
          </a:p>
        </p:txBody>
      </p:sp>
      <p:sp>
        <p:nvSpPr>
          <p:cNvPr id="6" name="Rectangle 5"/>
          <p:cNvSpPr/>
          <p:nvPr/>
        </p:nvSpPr>
        <p:spPr>
          <a:xfrm>
            <a:off x="1879600" y="970344"/>
            <a:ext cx="8740080" cy="369332"/>
          </a:xfrm>
          <a:prstGeom prst="rect">
            <a:avLst/>
          </a:prstGeom>
        </p:spPr>
        <p:txBody>
          <a:bodyPr wrap="square">
            <a:spAutoFit/>
          </a:bodyPr>
          <a:lstStyle/>
          <a:p>
            <a:pPr algn="just">
              <a:spcAft>
                <a:spcPts val="1200"/>
              </a:spcAft>
            </a:pPr>
            <a:r>
              <a:rPr lang="en-US" dirty="0" smtClean="0"/>
              <a:t>How can you print this array??</a:t>
            </a:r>
          </a:p>
        </p:txBody>
      </p:sp>
      <p:graphicFrame>
        <p:nvGraphicFramePr>
          <p:cNvPr id="22" name="Table 21"/>
          <p:cNvGraphicFramePr>
            <a:graphicFrameLocks noGrp="1"/>
          </p:cNvGraphicFramePr>
          <p:nvPr>
            <p:extLst>
              <p:ext uri="{D42A27DB-BD31-4B8C-83A1-F6EECF244321}">
                <p14:modId xmlns:p14="http://schemas.microsoft.com/office/powerpoint/2010/main" val="3520213432"/>
              </p:ext>
            </p:extLst>
          </p:nvPr>
        </p:nvGraphicFramePr>
        <p:xfrm>
          <a:off x="8768471" y="1430516"/>
          <a:ext cx="2419230" cy="1024084"/>
        </p:xfrm>
        <a:graphic>
          <a:graphicData uri="http://schemas.openxmlformats.org/drawingml/2006/table">
            <a:tbl>
              <a:tblPr firstRow="1" bandRow="1">
                <a:tableStyleId>{5C22544A-7EE6-4342-B048-85BDC9FD1C3A}</a:tableStyleId>
              </a:tblPr>
              <a:tblGrid>
                <a:gridCol w="483846">
                  <a:extLst>
                    <a:ext uri="{9D8B030D-6E8A-4147-A177-3AD203B41FA5}">
                      <a16:colId xmlns:a16="http://schemas.microsoft.com/office/drawing/2014/main" val="20000"/>
                    </a:ext>
                  </a:extLst>
                </a:gridCol>
                <a:gridCol w="483846">
                  <a:extLst>
                    <a:ext uri="{9D8B030D-6E8A-4147-A177-3AD203B41FA5}">
                      <a16:colId xmlns:a16="http://schemas.microsoft.com/office/drawing/2014/main" val="20001"/>
                    </a:ext>
                  </a:extLst>
                </a:gridCol>
                <a:gridCol w="483846">
                  <a:extLst>
                    <a:ext uri="{9D8B030D-6E8A-4147-A177-3AD203B41FA5}">
                      <a16:colId xmlns:a16="http://schemas.microsoft.com/office/drawing/2014/main" val="20002"/>
                    </a:ext>
                  </a:extLst>
                </a:gridCol>
                <a:gridCol w="483846">
                  <a:extLst>
                    <a:ext uri="{9D8B030D-6E8A-4147-A177-3AD203B41FA5}">
                      <a16:colId xmlns:a16="http://schemas.microsoft.com/office/drawing/2014/main" val="20003"/>
                    </a:ext>
                  </a:extLst>
                </a:gridCol>
                <a:gridCol w="483846">
                  <a:extLst>
                    <a:ext uri="{9D8B030D-6E8A-4147-A177-3AD203B41FA5}">
                      <a16:colId xmlns:a16="http://schemas.microsoft.com/office/drawing/2014/main" val="20004"/>
                    </a:ext>
                  </a:extLst>
                </a:gridCol>
              </a:tblGrid>
              <a:tr h="512042">
                <a:tc>
                  <a:txBody>
                    <a:bodyPr/>
                    <a:lstStyle/>
                    <a:p>
                      <a:r>
                        <a:rPr lang="en-IN" b="0" dirty="0" smtClean="0">
                          <a:solidFill>
                            <a:schemeClr val="tx1"/>
                          </a:solidFill>
                        </a:rPr>
                        <a:t>0</a:t>
                      </a:r>
                      <a:endParaRPr lang="en-IN"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b="0" dirty="0" smtClean="0">
                          <a:solidFill>
                            <a:schemeClr val="tx1"/>
                          </a:solidFill>
                        </a:rPr>
                        <a:t>1</a:t>
                      </a:r>
                      <a:endParaRPr lang="en-IN"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b="0" dirty="0" smtClean="0">
                          <a:solidFill>
                            <a:schemeClr val="tx1"/>
                          </a:solidFill>
                        </a:rPr>
                        <a:t>2</a:t>
                      </a:r>
                      <a:endParaRPr lang="en-IN"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b="0" dirty="0" smtClean="0">
                          <a:solidFill>
                            <a:schemeClr val="tx1"/>
                          </a:solidFill>
                        </a:rPr>
                        <a:t>3</a:t>
                      </a:r>
                      <a:endParaRPr lang="en-IN"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b="0" dirty="0" smtClean="0">
                          <a:solidFill>
                            <a:schemeClr val="tx1"/>
                          </a:solidFill>
                        </a:rPr>
                        <a:t>4</a:t>
                      </a:r>
                      <a:endParaRPr lang="en-IN"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12042">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2031248032"/>
              </p:ext>
            </p:extLst>
          </p:nvPr>
        </p:nvGraphicFramePr>
        <p:xfrm>
          <a:off x="8768471" y="2519728"/>
          <a:ext cx="1451538" cy="442672"/>
        </p:xfrm>
        <a:graphic>
          <a:graphicData uri="http://schemas.openxmlformats.org/drawingml/2006/table">
            <a:tbl>
              <a:tblPr firstRow="1" bandRow="1">
                <a:tableStyleId>{5C22544A-7EE6-4342-B048-85BDC9FD1C3A}</a:tableStyleId>
              </a:tblPr>
              <a:tblGrid>
                <a:gridCol w="483846">
                  <a:extLst>
                    <a:ext uri="{9D8B030D-6E8A-4147-A177-3AD203B41FA5}">
                      <a16:colId xmlns:a16="http://schemas.microsoft.com/office/drawing/2014/main" val="20000"/>
                    </a:ext>
                  </a:extLst>
                </a:gridCol>
                <a:gridCol w="483846">
                  <a:extLst>
                    <a:ext uri="{9D8B030D-6E8A-4147-A177-3AD203B41FA5}">
                      <a16:colId xmlns:a16="http://schemas.microsoft.com/office/drawing/2014/main" val="20001"/>
                    </a:ext>
                  </a:extLst>
                </a:gridCol>
                <a:gridCol w="483846">
                  <a:extLst>
                    <a:ext uri="{9D8B030D-6E8A-4147-A177-3AD203B41FA5}">
                      <a16:colId xmlns:a16="http://schemas.microsoft.com/office/drawing/2014/main" val="20002"/>
                    </a:ext>
                  </a:extLst>
                </a:gridCol>
              </a:tblGrid>
              <a:tr h="442672">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1826378438"/>
              </p:ext>
            </p:extLst>
          </p:nvPr>
        </p:nvGraphicFramePr>
        <p:xfrm>
          <a:off x="8768471" y="3068525"/>
          <a:ext cx="2029264" cy="446284"/>
        </p:xfrm>
        <a:graphic>
          <a:graphicData uri="http://schemas.openxmlformats.org/drawingml/2006/table">
            <a:tbl>
              <a:tblPr firstRow="1" bandRow="1">
                <a:tableStyleId>{5C22544A-7EE6-4342-B048-85BDC9FD1C3A}</a:tableStyleId>
              </a:tblPr>
              <a:tblGrid>
                <a:gridCol w="507316">
                  <a:extLst>
                    <a:ext uri="{9D8B030D-6E8A-4147-A177-3AD203B41FA5}">
                      <a16:colId xmlns:a16="http://schemas.microsoft.com/office/drawing/2014/main" val="20000"/>
                    </a:ext>
                  </a:extLst>
                </a:gridCol>
                <a:gridCol w="507316">
                  <a:extLst>
                    <a:ext uri="{9D8B030D-6E8A-4147-A177-3AD203B41FA5}">
                      <a16:colId xmlns:a16="http://schemas.microsoft.com/office/drawing/2014/main" val="20001"/>
                    </a:ext>
                  </a:extLst>
                </a:gridCol>
                <a:gridCol w="507316">
                  <a:extLst>
                    <a:ext uri="{9D8B030D-6E8A-4147-A177-3AD203B41FA5}">
                      <a16:colId xmlns:a16="http://schemas.microsoft.com/office/drawing/2014/main" val="20002"/>
                    </a:ext>
                  </a:extLst>
                </a:gridCol>
                <a:gridCol w="507316">
                  <a:extLst>
                    <a:ext uri="{9D8B030D-6E8A-4147-A177-3AD203B41FA5}">
                      <a16:colId xmlns:a16="http://schemas.microsoft.com/office/drawing/2014/main" val="20003"/>
                    </a:ext>
                  </a:extLst>
                </a:gridCol>
              </a:tblGrid>
              <a:tr h="446284">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5" name="TextBox 24"/>
          <p:cNvSpPr txBox="1"/>
          <p:nvPr/>
        </p:nvSpPr>
        <p:spPr>
          <a:xfrm>
            <a:off x="6512857" y="2077928"/>
            <a:ext cx="1707777" cy="400110"/>
          </a:xfrm>
          <a:prstGeom prst="rect">
            <a:avLst/>
          </a:prstGeom>
          <a:noFill/>
        </p:spPr>
        <p:txBody>
          <a:bodyPr wrap="square" rtlCol="0">
            <a:spAutoFit/>
          </a:bodyPr>
          <a:lstStyle/>
          <a:p>
            <a:pPr algn="r"/>
            <a:r>
              <a:rPr lang="en-US" sz="2000" dirty="0" err="1">
                <a:solidFill>
                  <a:prstClr val="black"/>
                </a:solidFill>
                <a:latin typeface="Constantia"/>
              </a:rPr>
              <a:t>jagArr</a:t>
            </a:r>
            <a:r>
              <a:rPr lang="en-IN" sz="2000" dirty="0" smtClean="0"/>
              <a:t>[0</a:t>
            </a:r>
            <a:r>
              <a:rPr lang="en-IN" sz="2000" dirty="0" smtClean="0"/>
              <a:t>]</a:t>
            </a:r>
            <a:endParaRPr lang="en-IN" sz="2000" dirty="0"/>
          </a:p>
        </p:txBody>
      </p:sp>
      <p:sp>
        <p:nvSpPr>
          <p:cNvPr id="26" name="TextBox 25"/>
          <p:cNvSpPr txBox="1"/>
          <p:nvPr/>
        </p:nvSpPr>
        <p:spPr>
          <a:xfrm>
            <a:off x="6517340" y="2526162"/>
            <a:ext cx="1707777" cy="400110"/>
          </a:xfrm>
          <a:prstGeom prst="rect">
            <a:avLst/>
          </a:prstGeom>
          <a:noFill/>
        </p:spPr>
        <p:txBody>
          <a:bodyPr wrap="square" rtlCol="0">
            <a:spAutoFit/>
          </a:bodyPr>
          <a:lstStyle/>
          <a:p>
            <a:pPr algn="r"/>
            <a:r>
              <a:rPr lang="en-US" sz="2000" dirty="0" err="1">
                <a:solidFill>
                  <a:prstClr val="black"/>
                </a:solidFill>
                <a:latin typeface="Constantia"/>
              </a:rPr>
              <a:t>jagArr</a:t>
            </a:r>
            <a:r>
              <a:rPr lang="en-IN" sz="2000" dirty="0" smtClean="0"/>
              <a:t>[1</a:t>
            </a:r>
            <a:r>
              <a:rPr lang="en-IN" sz="2000" dirty="0" smtClean="0"/>
              <a:t>]</a:t>
            </a:r>
            <a:endParaRPr lang="en-IN" sz="2000" dirty="0"/>
          </a:p>
        </p:txBody>
      </p:sp>
      <p:sp>
        <p:nvSpPr>
          <p:cNvPr id="27" name="TextBox 26"/>
          <p:cNvSpPr txBox="1"/>
          <p:nvPr/>
        </p:nvSpPr>
        <p:spPr>
          <a:xfrm>
            <a:off x="6508376" y="3068525"/>
            <a:ext cx="1707777" cy="400110"/>
          </a:xfrm>
          <a:prstGeom prst="rect">
            <a:avLst/>
          </a:prstGeom>
          <a:noFill/>
        </p:spPr>
        <p:txBody>
          <a:bodyPr wrap="square" rtlCol="0">
            <a:spAutoFit/>
          </a:bodyPr>
          <a:lstStyle/>
          <a:p>
            <a:pPr algn="r"/>
            <a:r>
              <a:rPr lang="en-US" sz="2000" dirty="0" err="1">
                <a:solidFill>
                  <a:prstClr val="black"/>
                </a:solidFill>
                <a:latin typeface="Constantia"/>
              </a:rPr>
              <a:t>jagArr</a:t>
            </a:r>
            <a:r>
              <a:rPr lang="en-IN" sz="2000" dirty="0" smtClean="0"/>
              <a:t>[2</a:t>
            </a:r>
            <a:r>
              <a:rPr lang="en-IN" sz="2000" dirty="0" smtClean="0"/>
              <a:t>]</a:t>
            </a:r>
            <a:endParaRPr lang="en-IN" sz="2000" dirty="0"/>
          </a:p>
        </p:txBody>
      </p:sp>
      <p:cxnSp>
        <p:nvCxnSpPr>
          <p:cNvPr id="28" name="Straight Arrow Connector 27"/>
          <p:cNvCxnSpPr/>
          <p:nvPr/>
        </p:nvCxnSpPr>
        <p:spPr>
          <a:xfrm>
            <a:off x="8216153" y="2232212"/>
            <a:ext cx="552318"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8220636" y="2734234"/>
            <a:ext cx="552318"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8198225" y="3263150"/>
            <a:ext cx="552318"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3375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fill="hold"/>
                                        <p:tgtEl>
                                          <p:spTgt spid="28"/>
                                        </p:tgtEl>
                                        <p:attrNameLst>
                                          <p:attrName>ppt_x</p:attrName>
                                        </p:attrNameLst>
                                      </p:cBhvr>
                                      <p:tavLst>
                                        <p:tav tm="0">
                                          <p:val>
                                            <p:strVal val="#ppt_x"/>
                                          </p:val>
                                        </p:tav>
                                        <p:tav tm="100000">
                                          <p:val>
                                            <p:strVal val="#ppt_x"/>
                                          </p:val>
                                        </p:tav>
                                      </p:tavLst>
                                    </p:anim>
                                    <p:anim calcmode="lin" valueType="num">
                                      <p:cBhvr additive="base">
                                        <p:cTn id="12" dur="500" fill="hold"/>
                                        <p:tgtEl>
                                          <p:spTgt spid="2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 calcmode="lin" valueType="num">
                                      <p:cBhvr additive="base">
                                        <p:cTn id="21" dur="500" fill="hold"/>
                                        <p:tgtEl>
                                          <p:spTgt spid="26"/>
                                        </p:tgtEl>
                                        <p:attrNameLst>
                                          <p:attrName>ppt_x</p:attrName>
                                        </p:attrNameLst>
                                      </p:cBhvr>
                                      <p:tavLst>
                                        <p:tav tm="0">
                                          <p:val>
                                            <p:strVal val="#ppt_x"/>
                                          </p:val>
                                        </p:tav>
                                        <p:tav tm="100000">
                                          <p:val>
                                            <p:strVal val="#ppt_x"/>
                                          </p:val>
                                        </p:tav>
                                      </p:tavLst>
                                    </p:anim>
                                    <p:anim calcmode="lin" valueType="num">
                                      <p:cBhvr additive="base">
                                        <p:cTn id="22" dur="500" fill="hold"/>
                                        <p:tgtEl>
                                          <p:spTgt spid="26"/>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anim calcmode="lin" valueType="num">
                                      <p:cBhvr additive="base">
                                        <p:cTn id="25" dur="500" fill="hold"/>
                                        <p:tgtEl>
                                          <p:spTgt spid="29"/>
                                        </p:tgtEl>
                                        <p:attrNameLst>
                                          <p:attrName>ppt_x</p:attrName>
                                        </p:attrNameLst>
                                      </p:cBhvr>
                                      <p:tavLst>
                                        <p:tav tm="0">
                                          <p:val>
                                            <p:strVal val="#ppt_x"/>
                                          </p:val>
                                        </p:tav>
                                        <p:tav tm="100000">
                                          <p:val>
                                            <p:strVal val="#ppt_x"/>
                                          </p:val>
                                        </p:tav>
                                      </p:tavLst>
                                    </p:anim>
                                    <p:anim calcmode="lin" valueType="num">
                                      <p:cBhvr additive="base">
                                        <p:cTn id="26" dur="500" fill="hold"/>
                                        <p:tgtEl>
                                          <p:spTgt spid="29"/>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500" fill="hold"/>
                                        <p:tgtEl>
                                          <p:spTgt spid="23"/>
                                        </p:tgtEl>
                                        <p:attrNameLst>
                                          <p:attrName>ppt_x</p:attrName>
                                        </p:attrNameLst>
                                      </p:cBhvr>
                                      <p:tavLst>
                                        <p:tav tm="0">
                                          <p:val>
                                            <p:strVal val="#ppt_x"/>
                                          </p:val>
                                        </p:tav>
                                        <p:tav tm="100000">
                                          <p:val>
                                            <p:strVal val="#ppt_x"/>
                                          </p:val>
                                        </p:tav>
                                      </p:tavLst>
                                    </p:anim>
                                    <p:anim calcmode="lin" valueType="num">
                                      <p:cBhvr additive="base">
                                        <p:cTn id="3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070C0"/>
                </a:solidFill>
                <a:latin typeface="Calibri" panose="020F0502020204030204" pitchFamily="34" charset="0"/>
                <a:cs typeface="Calibri" panose="020F0502020204030204" pitchFamily="34" charset="0"/>
              </a:rPr>
              <a:t>White Board Image</a:t>
            </a:r>
            <a:endParaRPr lang="en-IN" sz="3200" dirty="0">
              <a:solidFill>
                <a:srgbClr val="0070C0"/>
              </a:solidFill>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68</a:t>
            </a:fld>
            <a:endParaRPr lang="en-IN"/>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1920" y="787782"/>
            <a:ext cx="8011643" cy="5677692"/>
          </a:xfrm>
          <a:prstGeom prst="rect">
            <a:avLst/>
          </a:prstGeom>
        </p:spPr>
      </p:pic>
    </p:spTree>
    <p:extLst>
      <p:ext uri="{BB962C8B-B14F-4D97-AF65-F5344CB8AC3E}">
        <p14:creationId xmlns:p14="http://schemas.microsoft.com/office/powerpoint/2010/main" val="13146689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070C0"/>
                </a:solidFill>
                <a:latin typeface="Calibri" panose="020F0502020204030204" pitchFamily="34" charset="0"/>
                <a:cs typeface="Calibri" panose="020F0502020204030204" pitchFamily="34" charset="0"/>
              </a:rPr>
              <a:t>White Board Image</a:t>
            </a:r>
            <a:endParaRPr lang="en-IN" sz="3200" dirty="0">
              <a:solidFill>
                <a:srgbClr val="0070C0"/>
              </a:solidFill>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69</a:t>
            </a:fld>
            <a:endParaRPr lang="en-IN"/>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3989" y="586125"/>
            <a:ext cx="10192870" cy="5814675"/>
          </a:xfrm>
          <a:prstGeom prst="rect">
            <a:avLst/>
          </a:prstGeom>
        </p:spPr>
      </p:pic>
    </p:spTree>
    <p:extLst>
      <p:ext uri="{BB962C8B-B14F-4D97-AF65-F5344CB8AC3E}">
        <p14:creationId xmlns:p14="http://schemas.microsoft.com/office/powerpoint/2010/main" val="30178307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a:solidFill>
                  <a:srgbClr val="0070C0"/>
                </a:solidFill>
                <a:latin typeface="Calibri" panose="020F0502020204030204" pitchFamily="34" charset="0"/>
                <a:cs typeface="Calibri" panose="020F0502020204030204" pitchFamily="34" charset="0"/>
              </a:rPr>
              <a:t>Components of Java - </a:t>
            </a:r>
            <a:r>
              <a:rPr lang="en-IN" sz="3200" dirty="0" smtClean="0">
                <a:solidFill>
                  <a:srgbClr val="0070C0"/>
                </a:solidFill>
                <a:latin typeface="Calibri" panose="020F0502020204030204" pitchFamily="34" charset="0"/>
                <a:cs typeface="Calibri" panose="020F0502020204030204" pitchFamily="34" charset="0"/>
              </a:rPr>
              <a:t>JRE</a:t>
            </a:r>
            <a:endParaRPr lang="en-IN" sz="320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653989" y="820271"/>
            <a:ext cx="10327340" cy="5478929"/>
          </a:xfrm>
        </p:spPr>
        <p:txBody>
          <a:bodyPr>
            <a:normAutofit/>
          </a:bodyPr>
          <a:lstStyle/>
          <a:p>
            <a:pPr algn="just">
              <a:buFont typeface="Wingdings" panose="05000000000000000000" pitchFamily="2" charset="2"/>
              <a:buChar char="Ø"/>
            </a:pPr>
            <a:r>
              <a:rPr lang="en-US" sz="2400" dirty="0">
                <a:solidFill>
                  <a:schemeClr val="tx1"/>
                </a:solidFill>
                <a:latin typeface="Calibri" panose="020F0502020204030204" pitchFamily="34" charset="0"/>
                <a:cs typeface="Calibri" panose="020F0502020204030204" pitchFamily="34" charset="0"/>
              </a:rPr>
              <a:t>JRE is a piece of software that is designed to run other software. It contains the class libraries, loader class, and JVM. In simple terms, if you want to run a Java program, you need JRE. If you are not a programmer, you don't need to install JDK, but just JRE to run Java programs</a:t>
            </a:r>
            <a:r>
              <a:rPr lang="en-US" sz="2400" dirty="0" smtClean="0">
                <a:solidFill>
                  <a:schemeClr val="tx1"/>
                </a:solidFill>
                <a:latin typeface="Calibri" panose="020F0502020204030204" pitchFamily="34" charset="0"/>
                <a:cs typeface="Calibri" panose="020F0502020204030204" pitchFamily="34" charset="0"/>
              </a:rPr>
              <a:t>.</a:t>
            </a:r>
          </a:p>
          <a:p>
            <a:pPr algn="just">
              <a:buFont typeface="Wingdings" panose="05000000000000000000" pitchFamily="2" charset="2"/>
              <a:buChar char="Ø"/>
            </a:pPr>
            <a:endParaRPr lang="en-IN" sz="2400" dirty="0">
              <a:solidFill>
                <a:schemeClr val="tx1"/>
              </a:solidFill>
              <a:latin typeface="Calibri" panose="020F0502020204030204" pitchFamily="34" charset="0"/>
              <a:cs typeface="Calibri" panose="020F0502020204030204" pitchFamily="34" charset="0"/>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7</a:t>
            </a:fld>
            <a:endParaRPr lang="en-IN"/>
          </a:p>
        </p:txBody>
      </p:sp>
    </p:spTree>
    <p:extLst>
      <p:ext uri="{BB962C8B-B14F-4D97-AF65-F5344CB8AC3E}">
        <p14:creationId xmlns:p14="http://schemas.microsoft.com/office/powerpoint/2010/main" val="26483345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070C0"/>
                </a:solidFill>
                <a:latin typeface="Calibri" panose="020F0502020204030204" pitchFamily="34" charset="0"/>
                <a:cs typeface="Calibri" panose="020F0502020204030204" pitchFamily="34" charset="0"/>
              </a:rPr>
              <a:t>Strings in Java</a:t>
            </a:r>
            <a:endParaRPr lang="en-IN" sz="3200" dirty="0">
              <a:solidFill>
                <a:srgbClr val="0070C0"/>
              </a:solidFill>
              <a:latin typeface="Calibri" panose="020F0502020204030204" pitchFamily="34" charset="0"/>
              <a:cs typeface="Calibri" panose="020F0502020204030204" pitchFamily="34" charset="0"/>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70</a:t>
            </a:fld>
            <a:endParaRPr lang="en-IN"/>
          </a:p>
        </p:txBody>
      </p:sp>
      <p:sp>
        <p:nvSpPr>
          <p:cNvPr id="6" name="Rectangle 5"/>
          <p:cNvSpPr/>
          <p:nvPr/>
        </p:nvSpPr>
        <p:spPr>
          <a:xfrm>
            <a:off x="1879600" y="970344"/>
            <a:ext cx="8740080" cy="4001095"/>
          </a:xfrm>
          <a:prstGeom prst="rect">
            <a:avLst/>
          </a:prstGeom>
        </p:spPr>
        <p:txBody>
          <a:bodyPr wrap="square">
            <a:spAutoFit/>
          </a:bodyPr>
          <a:lstStyle/>
          <a:p>
            <a:pPr marL="285750" lvl="0" indent="-285750" algn="just">
              <a:spcAft>
                <a:spcPts val="1200"/>
              </a:spcAft>
              <a:buFont typeface="Wingdings" pitchFamily="2" charset="2"/>
              <a:buChar char="Ø"/>
            </a:pPr>
            <a:r>
              <a:rPr lang="en-IN" dirty="0">
                <a:solidFill>
                  <a:prstClr val="black"/>
                </a:solidFill>
                <a:latin typeface="Verdana"/>
              </a:rPr>
              <a:t>Strings, which are widely used in Java programming, are a sequence of characters. In Java programming language, strings are treated as objects. </a:t>
            </a:r>
          </a:p>
          <a:p>
            <a:pPr marL="285750" lvl="0" indent="-285750" algn="just">
              <a:spcAft>
                <a:spcPts val="1200"/>
              </a:spcAft>
              <a:buFont typeface="Wingdings" pitchFamily="2" charset="2"/>
              <a:buChar char="Ø"/>
            </a:pPr>
            <a:r>
              <a:rPr lang="en-IN" dirty="0">
                <a:solidFill>
                  <a:prstClr val="black"/>
                </a:solidFill>
                <a:latin typeface="Verdana"/>
              </a:rPr>
              <a:t>The Java platform provides the String class to create and manipulate strings. </a:t>
            </a:r>
          </a:p>
          <a:p>
            <a:pPr marL="285750" lvl="0" indent="-285750" algn="just">
              <a:spcAft>
                <a:spcPts val="1200"/>
              </a:spcAft>
              <a:buFont typeface="Wingdings" pitchFamily="2" charset="2"/>
              <a:buChar char="Ø"/>
            </a:pPr>
            <a:r>
              <a:rPr lang="en-IN" dirty="0">
                <a:solidFill>
                  <a:prstClr val="black"/>
                </a:solidFill>
                <a:latin typeface="Verdana"/>
              </a:rPr>
              <a:t>The most direct way to create a string is to write: </a:t>
            </a:r>
            <a:endParaRPr lang="en-IN" dirty="0" smtClean="0">
              <a:solidFill>
                <a:prstClr val="black"/>
              </a:solidFill>
              <a:latin typeface="Verdana"/>
            </a:endParaRPr>
          </a:p>
          <a:p>
            <a:pPr lvl="0" algn="ctr">
              <a:spcAft>
                <a:spcPts val="1200"/>
              </a:spcAft>
            </a:pPr>
            <a:r>
              <a:rPr lang="en-IN" sz="2400" b="1" dirty="0" smtClean="0">
                <a:solidFill>
                  <a:srgbClr val="0000FF"/>
                </a:solidFill>
                <a:latin typeface="Constantia"/>
              </a:rPr>
              <a:t>String </a:t>
            </a:r>
            <a:r>
              <a:rPr lang="en-IN" sz="2400" b="1" dirty="0">
                <a:solidFill>
                  <a:srgbClr val="0000FF"/>
                </a:solidFill>
                <a:latin typeface="Constantia"/>
              </a:rPr>
              <a:t>greeting = "Hello world!"; </a:t>
            </a:r>
          </a:p>
          <a:p>
            <a:pPr marL="285750" indent="-285750" algn="just">
              <a:spcAft>
                <a:spcPts val="1200"/>
              </a:spcAft>
              <a:buFont typeface="Wingdings" pitchFamily="2" charset="2"/>
              <a:buChar char="Ø"/>
            </a:pPr>
            <a:r>
              <a:rPr lang="en-IN" dirty="0">
                <a:solidFill>
                  <a:prstClr val="black"/>
                </a:solidFill>
                <a:latin typeface="Verdana"/>
              </a:rPr>
              <a:t>Also, get input from user for a string through next() and </a:t>
            </a:r>
            <a:r>
              <a:rPr lang="en-IN" dirty="0" err="1">
                <a:solidFill>
                  <a:prstClr val="black"/>
                </a:solidFill>
                <a:latin typeface="Verdana"/>
              </a:rPr>
              <a:t>nextLine</a:t>
            </a:r>
            <a:r>
              <a:rPr lang="en-IN" dirty="0">
                <a:solidFill>
                  <a:prstClr val="black"/>
                </a:solidFill>
                <a:latin typeface="Verdana"/>
              </a:rPr>
              <a:t>() methods.</a:t>
            </a:r>
          </a:p>
          <a:p>
            <a:pPr marL="285750" lvl="0" indent="-285750" algn="just">
              <a:spcAft>
                <a:spcPts val="1200"/>
              </a:spcAft>
              <a:buFont typeface="Wingdings" pitchFamily="2" charset="2"/>
              <a:buChar char="Ø"/>
            </a:pPr>
            <a:r>
              <a:rPr lang="en-IN" dirty="0" smtClean="0">
                <a:solidFill>
                  <a:prstClr val="black"/>
                </a:solidFill>
                <a:latin typeface="Verdana"/>
              </a:rPr>
              <a:t>Whenever </a:t>
            </a:r>
            <a:r>
              <a:rPr lang="en-IN" dirty="0">
                <a:solidFill>
                  <a:prstClr val="black"/>
                </a:solidFill>
                <a:latin typeface="Verdana"/>
              </a:rPr>
              <a:t>it encounters a string literal in the code, the compiler creates a String object with its value in this case, "Hello world!'. </a:t>
            </a:r>
          </a:p>
        </p:txBody>
      </p:sp>
    </p:spTree>
    <p:extLst>
      <p:ext uri="{BB962C8B-B14F-4D97-AF65-F5344CB8AC3E}">
        <p14:creationId xmlns:p14="http://schemas.microsoft.com/office/powerpoint/2010/main" val="253866541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070C0"/>
                </a:solidFill>
                <a:latin typeface="Calibri" panose="020F0502020204030204" pitchFamily="34" charset="0"/>
                <a:cs typeface="Calibri" panose="020F0502020204030204" pitchFamily="34" charset="0"/>
              </a:rPr>
              <a:t>String and Character Methods</a:t>
            </a:r>
            <a:endParaRPr lang="en-IN" sz="3200" dirty="0">
              <a:solidFill>
                <a:srgbClr val="0070C0"/>
              </a:solidFill>
              <a:latin typeface="Calibri" panose="020F0502020204030204" pitchFamily="34" charset="0"/>
              <a:cs typeface="Calibri" panose="020F0502020204030204" pitchFamily="34" charset="0"/>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71</a:t>
            </a:fld>
            <a:endParaRPr lang="en-IN"/>
          </a:p>
        </p:txBody>
      </p:sp>
      <p:sp>
        <p:nvSpPr>
          <p:cNvPr id="7" name="TextBox 6"/>
          <p:cNvSpPr txBox="1"/>
          <p:nvPr/>
        </p:nvSpPr>
        <p:spPr>
          <a:xfrm>
            <a:off x="1775011" y="1437718"/>
            <a:ext cx="2528047" cy="4524315"/>
          </a:xfrm>
          <a:prstGeom prst="rect">
            <a:avLst/>
          </a:prstGeom>
          <a:noFill/>
          <a:ln>
            <a:solidFill>
              <a:schemeClr val="tx1">
                <a:lumMod val="50000"/>
                <a:lumOff val="50000"/>
              </a:schemeClr>
            </a:solidFill>
          </a:ln>
        </p:spPr>
        <p:txBody>
          <a:bodyPr wrap="square" rtlCol="0">
            <a:spAutoFit/>
          </a:bodyPr>
          <a:lstStyle/>
          <a:p>
            <a:r>
              <a:rPr lang="en-IN" b="1" dirty="0" smtClean="0">
                <a:solidFill>
                  <a:srgbClr val="0070C0"/>
                </a:solidFill>
                <a:latin typeface="Calibri" panose="020F0502020204030204" pitchFamily="34" charset="0"/>
                <a:cs typeface="Calibri" panose="020F0502020204030204" pitchFamily="34" charset="0"/>
              </a:rPr>
              <a:t>Character Class Methods</a:t>
            </a:r>
            <a:endParaRPr lang="en-IN" b="1" dirty="0">
              <a:solidFill>
                <a:srgbClr val="0070C0"/>
              </a:solidFill>
              <a:latin typeface="Calibri" panose="020F0502020204030204" pitchFamily="34" charset="0"/>
              <a:cs typeface="Calibri" panose="020F0502020204030204" pitchFamily="34" charset="0"/>
            </a:endParaRPr>
          </a:p>
          <a:p>
            <a:r>
              <a:rPr lang="en-IN" dirty="0" err="1">
                <a:latin typeface="Calibri" panose="020F0502020204030204" pitchFamily="34" charset="0"/>
                <a:cs typeface="Calibri" panose="020F0502020204030204" pitchFamily="34" charset="0"/>
              </a:rPr>
              <a:t>isLetter</a:t>
            </a:r>
            <a:r>
              <a:rPr lang="en-IN" dirty="0">
                <a:latin typeface="Calibri" panose="020F0502020204030204" pitchFamily="34" charset="0"/>
                <a:cs typeface="Calibri" panose="020F0502020204030204" pitchFamily="34" charset="0"/>
              </a:rPr>
              <a:t>()</a:t>
            </a:r>
          </a:p>
          <a:p>
            <a:r>
              <a:rPr lang="en-IN" dirty="0" err="1">
                <a:latin typeface="Calibri" panose="020F0502020204030204" pitchFamily="34" charset="0"/>
                <a:cs typeface="Calibri" panose="020F0502020204030204" pitchFamily="34" charset="0"/>
              </a:rPr>
              <a:t>isDigit</a:t>
            </a:r>
            <a:r>
              <a:rPr lang="en-IN" dirty="0">
                <a:latin typeface="Calibri" panose="020F0502020204030204" pitchFamily="34" charset="0"/>
                <a:cs typeface="Calibri" panose="020F0502020204030204" pitchFamily="34" charset="0"/>
              </a:rPr>
              <a:t>()</a:t>
            </a:r>
          </a:p>
          <a:p>
            <a:r>
              <a:rPr lang="en-IN" dirty="0" err="1">
                <a:latin typeface="Calibri" panose="020F0502020204030204" pitchFamily="34" charset="0"/>
                <a:cs typeface="Calibri" panose="020F0502020204030204" pitchFamily="34" charset="0"/>
              </a:rPr>
              <a:t>isLetterOrDigit</a:t>
            </a:r>
            <a:r>
              <a:rPr lang="en-IN" dirty="0">
                <a:latin typeface="Calibri" panose="020F0502020204030204" pitchFamily="34" charset="0"/>
                <a:cs typeface="Calibri" panose="020F0502020204030204" pitchFamily="34" charset="0"/>
              </a:rPr>
              <a:t>()</a:t>
            </a:r>
          </a:p>
          <a:p>
            <a:r>
              <a:rPr lang="en-IN" dirty="0" err="1">
                <a:latin typeface="Calibri" panose="020F0502020204030204" pitchFamily="34" charset="0"/>
                <a:cs typeface="Calibri" panose="020F0502020204030204" pitchFamily="34" charset="0"/>
              </a:rPr>
              <a:t>isLowerCase</a:t>
            </a:r>
            <a:r>
              <a:rPr lang="en-IN" dirty="0">
                <a:latin typeface="Calibri" panose="020F0502020204030204" pitchFamily="34" charset="0"/>
                <a:cs typeface="Calibri" panose="020F0502020204030204" pitchFamily="34" charset="0"/>
              </a:rPr>
              <a:t>()</a:t>
            </a:r>
          </a:p>
          <a:p>
            <a:r>
              <a:rPr lang="en-IN" dirty="0" err="1">
                <a:latin typeface="Calibri" panose="020F0502020204030204" pitchFamily="34" charset="0"/>
                <a:cs typeface="Calibri" panose="020F0502020204030204" pitchFamily="34" charset="0"/>
              </a:rPr>
              <a:t>isUpperCase</a:t>
            </a:r>
            <a:r>
              <a:rPr lang="en-IN" dirty="0">
                <a:latin typeface="Calibri" panose="020F0502020204030204" pitchFamily="34" charset="0"/>
                <a:cs typeface="Calibri" panose="020F0502020204030204" pitchFamily="34" charset="0"/>
              </a:rPr>
              <a:t>()</a:t>
            </a:r>
          </a:p>
          <a:p>
            <a:r>
              <a:rPr lang="en-IN" dirty="0" err="1">
                <a:latin typeface="Calibri" panose="020F0502020204030204" pitchFamily="34" charset="0"/>
                <a:cs typeface="Calibri" panose="020F0502020204030204" pitchFamily="34" charset="0"/>
              </a:rPr>
              <a:t>toLowerCase</a:t>
            </a:r>
            <a:r>
              <a:rPr lang="en-IN" dirty="0">
                <a:latin typeface="Calibri" panose="020F0502020204030204" pitchFamily="34" charset="0"/>
                <a:cs typeface="Calibri" panose="020F0502020204030204" pitchFamily="34" charset="0"/>
              </a:rPr>
              <a:t>()</a:t>
            </a:r>
          </a:p>
          <a:p>
            <a:r>
              <a:rPr lang="en-IN" dirty="0" err="1">
                <a:latin typeface="Calibri" panose="020F0502020204030204" pitchFamily="34" charset="0"/>
                <a:cs typeface="Calibri" panose="020F0502020204030204" pitchFamily="34" charset="0"/>
              </a:rPr>
              <a:t>toUpperCase</a:t>
            </a:r>
            <a:r>
              <a:rPr lang="en-IN" dirty="0" smtClean="0">
                <a:latin typeface="Calibri" panose="020F0502020204030204" pitchFamily="34" charset="0"/>
                <a:cs typeface="Calibri" panose="020F0502020204030204" pitchFamily="34" charset="0"/>
              </a:rPr>
              <a:t>()</a:t>
            </a:r>
          </a:p>
          <a:p>
            <a:endParaRPr lang="en-IN" dirty="0">
              <a:latin typeface="Calibri" panose="020F0502020204030204" pitchFamily="34" charset="0"/>
              <a:cs typeface="Calibri" panose="020F0502020204030204" pitchFamily="34" charset="0"/>
            </a:endParaRPr>
          </a:p>
          <a:p>
            <a:endParaRPr lang="en-IN" dirty="0" smtClean="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smtClean="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smtClean="0">
              <a:latin typeface="Calibri" panose="020F0502020204030204" pitchFamily="34" charset="0"/>
              <a:cs typeface="Calibri" panose="020F0502020204030204" pitchFamily="34" charset="0"/>
            </a:endParaRPr>
          </a:p>
          <a:p>
            <a:endParaRPr lang="en-IN" dirty="0">
              <a:latin typeface="Calibri" panose="020F0502020204030204" pitchFamily="34" charset="0"/>
              <a:cs typeface="Calibri" panose="020F0502020204030204" pitchFamily="34" charset="0"/>
            </a:endParaRPr>
          </a:p>
          <a:p>
            <a:endParaRPr lang="en-IN" dirty="0" smtClean="0">
              <a:latin typeface="Calibri" panose="020F0502020204030204" pitchFamily="34" charset="0"/>
              <a:cs typeface="Calibri" panose="020F0502020204030204" pitchFamily="34" charset="0"/>
            </a:endParaRPr>
          </a:p>
        </p:txBody>
      </p:sp>
      <p:sp>
        <p:nvSpPr>
          <p:cNvPr id="8" name="TextBox 7"/>
          <p:cNvSpPr txBox="1"/>
          <p:nvPr/>
        </p:nvSpPr>
        <p:spPr>
          <a:xfrm>
            <a:off x="4424083" y="1439514"/>
            <a:ext cx="3980329" cy="4801314"/>
          </a:xfrm>
          <a:prstGeom prst="rect">
            <a:avLst/>
          </a:prstGeom>
          <a:noFill/>
          <a:ln>
            <a:solidFill>
              <a:schemeClr val="tx1">
                <a:lumMod val="50000"/>
                <a:lumOff val="50000"/>
              </a:schemeClr>
            </a:solidFill>
          </a:ln>
        </p:spPr>
        <p:txBody>
          <a:bodyPr wrap="square" rtlCol="0">
            <a:spAutoFit/>
          </a:bodyPr>
          <a:lstStyle/>
          <a:p>
            <a:r>
              <a:rPr lang="en-IN" b="1" dirty="0">
                <a:solidFill>
                  <a:srgbClr val="0070C0"/>
                </a:solidFill>
                <a:latin typeface="Calibri" panose="020F0502020204030204" pitchFamily="34" charset="0"/>
                <a:cs typeface="Calibri" panose="020F0502020204030204" pitchFamily="34" charset="0"/>
              </a:rPr>
              <a:t>String </a:t>
            </a:r>
            <a:r>
              <a:rPr lang="en-IN" b="1" dirty="0" smtClean="0">
                <a:solidFill>
                  <a:srgbClr val="0070C0"/>
                </a:solidFill>
                <a:latin typeface="Calibri" panose="020F0502020204030204" pitchFamily="34" charset="0"/>
                <a:cs typeface="Calibri" panose="020F0502020204030204" pitchFamily="34" charset="0"/>
              </a:rPr>
              <a:t>Class Methods</a:t>
            </a:r>
            <a:r>
              <a:rPr lang="en-IN" dirty="0" smtClean="0">
                <a:latin typeface="Calibri" panose="020F0502020204030204" pitchFamily="34" charset="0"/>
                <a:cs typeface="Calibri" panose="020F0502020204030204" pitchFamily="34" charset="0"/>
              </a:rPr>
              <a:t> </a:t>
            </a:r>
            <a:endParaRPr lang="en-IN" dirty="0">
              <a:latin typeface="Calibri" panose="020F0502020204030204" pitchFamily="34" charset="0"/>
              <a:cs typeface="Calibri" panose="020F0502020204030204" pitchFamily="34" charset="0"/>
            </a:endParaRPr>
          </a:p>
          <a:p>
            <a:r>
              <a:rPr lang="en-IN" dirty="0">
                <a:latin typeface="Calibri" panose="020F0502020204030204" pitchFamily="34" charset="0"/>
                <a:cs typeface="Calibri" panose="020F0502020204030204" pitchFamily="34" charset="0"/>
              </a:rPr>
              <a:t>length()</a:t>
            </a:r>
          </a:p>
          <a:p>
            <a:r>
              <a:rPr lang="en-IN" dirty="0" err="1">
                <a:latin typeface="Calibri" panose="020F0502020204030204" pitchFamily="34" charset="0"/>
                <a:cs typeface="Calibri" panose="020F0502020204030204" pitchFamily="34" charset="0"/>
              </a:rPr>
              <a:t>charAt</a:t>
            </a:r>
            <a:r>
              <a:rPr lang="en-IN" dirty="0">
                <a:latin typeface="Calibri" panose="020F0502020204030204" pitchFamily="34" charset="0"/>
                <a:cs typeface="Calibri" panose="020F0502020204030204" pitchFamily="34" charset="0"/>
              </a:rPr>
              <a:t>(index)</a:t>
            </a:r>
          </a:p>
          <a:p>
            <a:r>
              <a:rPr lang="en-IN" dirty="0" err="1">
                <a:latin typeface="Calibri" panose="020F0502020204030204" pitchFamily="34" charset="0"/>
                <a:cs typeface="Calibri" panose="020F0502020204030204" pitchFamily="34" charset="0"/>
              </a:rPr>
              <a:t>indexOf</a:t>
            </a:r>
            <a:r>
              <a:rPr lang="en-IN" dirty="0">
                <a:latin typeface="Calibri" panose="020F0502020204030204" pitchFamily="34" charset="0"/>
                <a:cs typeface="Calibri" panose="020F0502020204030204" pitchFamily="34" charset="0"/>
              </a:rPr>
              <a:t>(char[, </a:t>
            </a:r>
            <a:r>
              <a:rPr lang="en-IN" dirty="0" err="1">
                <a:latin typeface="Calibri" panose="020F0502020204030204" pitchFamily="34" charset="0"/>
                <a:cs typeface="Calibri" panose="020F0502020204030204" pitchFamily="34" charset="0"/>
              </a:rPr>
              <a:t>pos</a:t>
            </a:r>
            <a:r>
              <a:rPr lang="en-IN" dirty="0">
                <a:latin typeface="Calibri" panose="020F0502020204030204" pitchFamily="34" charset="0"/>
                <a:cs typeface="Calibri" panose="020F0502020204030204" pitchFamily="34" charset="0"/>
              </a:rPr>
              <a:t>])</a:t>
            </a:r>
          </a:p>
          <a:p>
            <a:r>
              <a:rPr lang="en-IN" dirty="0">
                <a:latin typeface="Calibri" panose="020F0502020204030204" pitchFamily="34" charset="0"/>
                <a:cs typeface="Calibri" panose="020F0502020204030204" pitchFamily="34" charset="0"/>
              </a:rPr>
              <a:t>substring(start, end)</a:t>
            </a:r>
          </a:p>
          <a:p>
            <a:r>
              <a:rPr lang="en-IN" dirty="0">
                <a:latin typeface="Calibri" panose="020F0502020204030204" pitchFamily="34" charset="0"/>
                <a:cs typeface="Calibri" panose="020F0502020204030204" pitchFamily="34" charset="0"/>
              </a:rPr>
              <a:t>contains(substring)</a:t>
            </a:r>
          </a:p>
          <a:p>
            <a:r>
              <a:rPr lang="en-IN" dirty="0">
                <a:latin typeface="Calibri" panose="020F0502020204030204" pitchFamily="34" charset="0"/>
                <a:cs typeface="Calibri" panose="020F0502020204030204" pitchFamily="34" charset="0"/>
              </a:rPr>
              <a:t>replace(substring1, substring2)</a:t>
            </a:r>
          </a:p>
          <a:p>
            <a:r>
              <a:rPr lang="en-IN" dirty="0" err="1">
                <a:latin typeface="Calibri" panose="020F0502020204030204" pitchFamily="34" charset="0"/>
                <a:cs typeface="Calibri" panose="020F0502020204030204" pitchFamily="34" charset="0"/>
              </a:rPr>
              <a:t>isEmpty</a:t>
            </a:r>
            <a:r>
              <a:rPr lang="en-IN" dirty="0">
                <a:latin typeface="Calibri" panose="020F0502020204030204" pitchFamily="34" charset="0"/>
                <a:cs typeface="Calibri" panose="020F0502020204030204" pitchFamily="34" charset="0"/>
              </a:rPr>
              <a:t>()</a:t>
            </a:r>
          </a:p>
          <a:p>
            <a:r>
              <a:rPr lang="en-IN" dirty="0" err="1">
                <a:latin typeface="Calibri" panose="020F0502020204030204" pitchFamily="34" charset="0"/>
                <a:cs typeface="Calibri" panose="020F0502020204030204" pitchFamily="34" charset="0"/>
              </a:rPr>
              <a:t>valueOf</a:t>
            </a:r>
            <a:r>
              <a:rPr lang="en-IN" dirty="0">
                <a:latin typeface="Calibri" panose="020F0502020204030204" pitchFamily="34" charset="0"/>
                <a:cs typeface="Calibri" panose="020F0502020204030204" pitchFamily="34" charset="0"/>
              </a:rPr>
              <a:t>(values)</a:t>
            </a:r>
          </a:p>
          <a:p>
            <a:r>
              <a:rPr lang="en-IN" dirty="0">
                <a:latin typeface="Calibri" panose="020F0502020204030204" pitchFamily="34" charset="0"/>
                <a:cs typeface="Calibri" panose="020F0502020204030204" pitchFamily="34" charset="0"/>
              </a:rPr>
              <a:t>equals(string)</a:t>
            </a:r>
          </a:p>
          <a:p>
            <a:r>
              <a:rPr lang="en-IN" dirty="0" err="1">
                <a:latin typeface="Calibri" panose="020F0502020204030204" pitchFamily="34" charset="0"/>
                <a:cs typeface="Calibri" panose="020F0502020204030204" pitchFamily="34" charset="0"/>
              </a:rPr>
              <a:t>equalsIgnoreCase</a:t>
            </a:r>
            <a:r>
              <a:rPr lang="en-IN" dirty="0">
                <a:latin typeface="Calibri" panose="020F0502020204030204" pitchFamily="34" charset="0"/>
                <a:cs typeface="Calibri" panose="020F0502020204030204" pitchFamily="34" charset="0"/>
              </a:rPr>
              <a:t>(String)</a:t>
            </a:r>
          </a:p>
          <a:p>
            <a:r>
              <a:rPr lang="en-IN" dirty="0" err="1">
                <a:latin typeface="Calibri" panose="020F0502020204030204" pitchFamily="34" charset="0"/>
                <a:cs typeface="Calibri" panose="020F0502020204030204" pitchFamily="34" charset="0"/>
              </a:rPr>
              <a:t>startsWith</a:t>
            </a:r>
            <a:r>
              <a:rPr lang="en-IN" dirty="0">
                <a:latin typeface="Calibri" panose="020F0502020204030204" pitchFamily="34" charset="0"/>
                <a:cs typeface="Calibri" panose="020F0502020204030204" pitchFamily="34" charset="0"/>
              </a:rPr>
              <a:t>(String)</a:t>
            </a:r>
          </a:p>
          <a:p>
            <a:r>
              <a:rPr lang="en-IN" dirty="0" err="1">
                <a:latin typeface="Calibri" panose="020F0502020204030204" pitchFamily="34" charset="0"/>
                <a:cs typeface="Calibri" panose="020F0502020204030204" pitchFamily="34" charset="0"/>
              </a:rPr>
              <a:t>endsWith</a:t>
            </a:r>
            <a:r>
              <a:rPr lang="en-IN" dirty="0">
                <a:latin typeface="Calibri" panose="020F0502020204030204" pitchFamily="34" charset="0"/>
                <a:cs typeface="Calibri" panose="020F0502020204030204" pitchFamily="34" charset="0"/>
              </a:rPr>
              <a:t>(String)</a:t>
            </a:r>
          </a:p>
          <a:p>
            <a:r>
              <a:rPr lang="en-IN" dirty="0" err="1">
                <a:latin typeface="Calibri" panose="020F0502020204030204" pitchFamily="34" charset="0"/>
                <a:cs typeface="Calibri" panose="020F0502020204030204" pitchFamily="34" charset="0"/>
              </a:rPr>
              <a:t>toLowerCase</a:t>
            </a:r>
            <a:r>
              <a:rPr lang="en-IN" dirty="0">
                <a:latin typeface="Calibri" panose="020F0502020204030204" pitchFamily="34" charset="0"/>
                <a:cs typeface="Calibri" panose="020F0502020204030204" pitchFamily="34" charset="0"/>
              </a:rPr>
              <a:t>()</a:t>
            </a:r>
          </a:p>
          <a:p>
            <a:r>
              <a:rPr lang="en-IN" dirty="0" err="1">
                <a:latin typeface="Calibri" panose="020F0502020204030204" pitchFamily="34" charset="0"/>
                <a:cs typeface="Calibri" panose="020F0502020204030204" pitchFamily="34" charset="0"/>
              </a:rPr>
              <a:t>toUpperCase</a:t>
            </a:r>
            <a:r>
              <a:rPr lang="en-IN" dirty="0">
                <a:latin typeface="Calibri" panose="020F0502020204030204" pitchFamily="34" charset="0"/>
                <a:cs typeface="Calibri" panose="020F0502020204030204" pitchFamily="34" charset="0"/>
              </a:rPr>
              <a:t>()</a:t>
            </a:r>
          </a:p>
          <a:p>
            <a:r>
              <a:rPr lang="en-IN" dirty="0">
                <a:latin typeface="Calibri" panose="020F0502020204030204" pitchFamily="34" charset="0"/>
                <a:cs typeface="Calibri" panose="020F0502020204030204" pitchFamily="34" charset="0"/>
              </a:rPr>
              <a:t>join(delimiter, string1, string2,....)</a:t>
            </a:r>
          </a:p>
          <a:p>
            <a:r>
              <a:rPr lang="en-IN" dirty="0" err="1" smtClean="0">
                <a:latin typeface="Calibri" panose="020F0502020204030204" pitchFamily="34" charset="0"/>
                <a:cs typeface="Calibri" panose="020F0502020204030204" pitchFamily="34" charset="0"/>
              </a:rPr>
              <a:t>lastIndexOf</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6455937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070C0"/>
                </a:solidFill>
                <a:latin typeface="Calibri" panose="020F0502020204030204" pitchFamily="34" charset="0"/>
                <a:cs typeface="Calibri" panose="020F0502020204030204" pitchFamily="34" charset="0"/>
              </a:rPr>
              <a:t>Character Methods – Example </a:t>
            </a:r>
            <a:endParaRPr lang="en-IN" sz="3200" dirty="0">
              <a:solidFill>
                <a:srgbClr val="0070C0"/>
              </a:solidFill>
              <a:latin typeface="Calibri" panose="020F0502020204030204" pitchFamily="34" charset="0"/>
              <a:cs typeface="Calibri" panose="020F0502020204030204" pitchFamily="34" charset="0"/>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72</a:t>
            </a:fld>
            <a:endParaRPr lang="en-IN"/>
          </a:p>
        </p:txBody>
      </p:sp>
      <p:sp>
        <p:nvSpPr>
          <p:cNvPr id="7" name="TextBox 6"/>
          <p:cNvSpPr txBox="1"/>
          <p:nvPr/>
        </p:nvSpPr>
        <p:spPr>
          <a:xfrm>
            <a:off x="1446662" y="643388"/>
            <a:ext cx="10345003" cy="6186309"/>
          </a:xfrm>
          <a:prstGeom prst="rect">
            <a:avLst/>
          </a:prstGeom>
          <a:solidFill>
            <a:schemeClr val="bg1">
              <a:lumMod val="95000"/>
            </a:schemeClr>
          </a:solidFill>
          <a:ln>
            <a:solidFill>
              <a:schemeClr val="tx1">
                <a:lumMod val="50000"/>
                <a:lumOff val="50000"/>
              </a:schemeClr>
            </a:solidFill>
          </a:ln>
        </p:spPr>
        <p:txBody>
          <a:bodyPr wrap="square" rtlCol="0">
            <a:spAutoFit/>
          </a:bodyPr>
          <a:lstStyle/>
          <a:p>
            <a:r>
              <a:rPr lang="en-IN" sz="2200" dirty="0" smtClean="0">
                <a:latin typeface="Calibri" panose="020F0502020204030204" pitchFamily="34" charset="0"/>
                <a:cs typeface="Calibri" panose="020F0502020204030204" pitchFamily="34" charset="0"/>
              </a:rPr>
              <a:t>char c1 = ‘a’, c2=‘2’, c3 =‘$’;</a:t>
            </a:r>
          </a:p>
          <a:p>
            <a:r>
              <a:rPr lang="en-IN" sz="2200" dirty="0" err="1" smtClean="0">
                <a:latin typeface="Calibri" panose="020F0502020204030204" pitchFamily="34" charset="0"/>
                <a:cs typeface="Calibri" panose="020F0502020204030204" pitchFamily="34" charset="0"/>
              </a:rPr>
              <a:t>isLetter</a:t>
            </a:r>
            <a:r>
              <a:rPr lang="en-IN" sz="2200" dirty="0" smtClean="0">
                <a:latin typeface="Calibri" panose="020F0502020204030204" pitchFamily="34" charset="0"/>
                <a:cs typeface="Calibri" panose="020F0502020204030204" pitchFamily="34" charset="0"/>
              </a:rPr>
              <a:t>() </a:t>
            </a:r>
            <a:r>
              <a:rPr lang="en-IN" sz="2200" dirty="0" smtClean="0">
                <a:latin typeface="Calibri" panose="020F0502020204030204" pitchFamily="34" charset="0"/>
                <a:cs typeface="Calibri" panose="020F0502020204030204" pitchFamily="34" charset="0"/>
                <a:sym typeface="Wingdings" panose="05000000000000000000" pitchFamily="2" charset="2"/>
              </a:rPr>
              <a:t> </a:t>
            </a:r>
            <a:r>
              <a:rPr lang="en-IN" sz="2200" dirty="0" err="1" smtClean="0">
                <a:latin typeface="Calibri" panose="020F0502020204030204" pitchFamily="34" charset="0"/>
                <a:cs typeface="Calibri" panose="020F0502020204030204" pitchFamily="34" charset="0"/>
                <a:sym typeface="Wingdings" panose="05000000000000000000" pitchFamily="2" charset="2"/>
              </a:rPr>
              <a:t>Character.isLetter</a:t>
            </a:r>
            <a:r>
              <a:rPr lang="en-IN" sz="2200" dirty="0" smtClean="0">
                <a:latin typeface="Calibri" panose="020F0502020204030204" pitchFamily="34" charset="0"/>
                <a:cs typeface="Calibri" panose="020F0502020204030204" pitchFamily="34" charset="0"/>
                <a:sym typeface="Wingdings" panose="05000000000000000000" pitchFamily="2" charset="2"/>
              </a:rPr>
              <a:t>(‘a</a:t>
            </a:r>
            <a:r>
              <a:rPr lang="en-IN" sz="2200" dirty="0">
                <a:latin typeface="Calibri" panose="020F0502020204030204" pitchFamily="34" charset="0"/>
                <a:cs typeface="Calibri" panose="020F0502020204030204" pitchFamily="34" charset="0"/>
                <a:sym typeface="Wingdings" panose="05000000000000000000" pitchFamily="2" charset="2"/>
              </a:rPr>
              <a:t>’) (or) </a:t>
            </a:r>
            <a:r>
              <a:rPr lang="en-IN" sz="2200" dirty="0" err="1">
                <a:latin typeface="Calibri" panose="020F0502020204030204" pitchFamily="34" charset="0"/>
                <a:cs typeface="Calibri" panose="020F0502020204030204" pitchFamily="34" charset="0"/>
                <a:sym typeface="Wingdings" panose="05000000000000000000" pitchFamily="2" charset="2"/>
              </a:rPr>
              <a:t>Character.isLetter</a:t>
            </a:r>
            <a:r>
              <a:rPr lang="en-IN" sz="2200" dirty="0">
                <a:latin typeface="Calibri" panose="020F0502020204030204" pitchFamily="34" charset="0"/>
                <a:cs typeface="Calibri" panose="020F0502020204030204" pitchFamily="34" charset="0"/>
                <a:sym typeface="Wingdings" panose="05000000000000000000" pitchFamily="2" charset="2"/>
              </a:rPr>
              <a:t>(c1</a:t>
            </a:r>
            <a:r>
              <a:rPr lang="en-IN" sz="2200" dirty="0" smtClean="0">
                <a:latin typeface="Calibri" panose="020F0502020204030204" pitchFamily="34" charset="0"/>
                <a:cs typeface="Calibri" panose="020F0502020204030204" pitchFamily="34" charset="0"/>
                <a:sym typeface="Wingdings" panose="05000000000000000000" pitchFamily="2" charset="2"/>
              </a:rPr>
              <a:t>) </a:t>
            </a:r>
            <a:r>
              <a:rPr lang="en-IN" sz="2200" b="1" dirty="0" smtClean="0">
                <a:solidFill>
                  <a:srgbClr val="92D050"/>
                </a:solidFill>
                <a:latin typeface="Calibri" panose="020F0502020204030204" pitchFamily="34" charset="0"/>
                <a:cs typeface="Calibri" panose="020F0502020204030204" pitchFamily="34" charset="0"/>
                <a:sym typeface="Wingdings" panose="05000000000000000000" pitchFamily="2" charset="2"/>
              </a:rPr>
              <a:t> </a:t>
            </a:r>
            <a:r>
              <a:rPr lang="en-IN" sz="2200" dirty="0">
                <a:latin typeface="Calibri" panose="020F0502020204030204" pitchFamily="34" charset="0"/>
                <a:cs typeface="Calibri" panose="020F0502020204030204" pitchFamily="34" charset="0"/>
                <a:sym typeface="Wingdings" panose="05000000000000000000" pitchFamily="2" charset="2"/>
              </a:rPr>
              <a:t>	 </a:t>
            </a:r>
            <a:r>
              <a:rPr lang="en-IN" sz="2200" dirty="0" smtClean="0">
                <a:latin typeface="Calibri" panose="020F0502020204030204" pitchFamily="34" charset="0"/>
                <a:cs typeface="Calibri" panose="020F0502020204030204" pitchFamily="34" charset="0"/>
                <a:sym typeface="Wingdings" panose="05000000000000000000" pitchFamily="2" charset="2"/>
              </a:rPr>
              <a:t>    </a:t>
            </a:r>
          </a:p>
          <a:p>
            <a:r>
              <a:rPr lang="en-IN" sz="2200" dirty="0">
                <a:latin typeface="Calibri" panose="020F0502020204030204" pitchFamily="34" charset="0"/>
                <a:cs typeface="Calibri" panose="020F0502020204030204" pitchFamily="34" charset="0"/>
                <a:sym typeface="Wingdings" panose="05000000000000000000" pitchFamily="2" charset="2"/>
              </a:rPr>
              <a:t>	</a:t>
            </a:r>
            <a:r>
              <a:rPr lang="en-IN" sz="2200" dirty="0" smtClean="0">
                <a:latin typeface="Calibri" panose="020F0502020204030204" pitchFamily="34" charset="0"/>
                <a:cs typeface="Calibri" panose="020F0502020204030204" pitchFamily="34" charset="0"/>
                <a:sym typeface="Wingdings" panose="05000000000000000000" pitchFamily="2" charset="2"/>
              </a:rPr>
              <a:t>     </a:t>
            </a:r>
            <a:r>
              <a:rPr lang="en-IN" sz="2200" dirty="0" err="1" smtClean="0">
                <a:latin typeface="Calibri" panose="020F0502020204030204" pitchFamily="34" charset="0"/>
                <a:cs typeface="Calibri" panose="020F0502020204030204" pitchFamily="34" charset="0"/>
                <a:sym typeface="Wingdings" panose="05000000000000000000" pitchFamily="2" charset="2"/>
              </a:rPr>
              <a:t>Character.isLetter</a:t>
            </a:r>
            <a:r>
              <a:rPr lang="en-IN" sz="2200" dirty="0" smtClean="0">
                <a:latin typeface="Calibri" panose="020F0502020204030204" pitchFamily="34" charset="0"/>
                <a:cs typeface="Calibri" panose="020F0502020204030204" pitchFamily="34" charset="0"/>
                <a:sym typeface="Wingdings" panose="05000000000000000000" pitchFamily="2" charset="2"/>
              </a:rPr>
              <a:t>(‘2’)  </a:t>
            </a:r>
            <a:r>
              <a:rPr lang="en-IN" sz="2200" dirty="0">
                <a:latin typeface="Calibri" panose="020F0502020204030204" pitchFamily="34" charset="0"/>
                <a:cs typeface="Calibri" panose="020F0502020204030204" pitchFamily="34" charset="0"/>
                <a:sym typeface="Wingdings" panose="05000000000000000000" pitchFamily="2" charset="2"/>
              </a:rPr>
              <a:t>(or) </a:t>
            </a:r>
            <a:r>
              <a:rPr lang="en-IN" sz="2200" dirty="0" err="1" smtClean="0">
                <a:latin typeface="Calibri" panose="020F0502020204030204" pitchFamily="34" charset="0"/>
                <a:cs typeface="Calibri" panose="020F0502020204030204" pitchFamily="34" charset="0"/>
                <a:sym typeface="Wingdings" panose="05000000000000000000" pitchFamily="2" charset="2"/>
              </a:rPr>
              <a:t>Character.isLetter</a:t>
            </a:r>
            <a:r>
              <a:rPr lang="en-IN" sz="2200" dirty="0" smtClean="0">
                <a:latin typeface="Calibri" panose="020F0502020204030204" pitchFamily="34" charset="0"/>
                <a:cs typeface="Calibri" panose="020F0502020204030204" pitchFamily="34" charset="0"/>
                <a:sym typeface="Wingdings" panose="05000000000000000000" pitchFamily="2" charset="2"/>
              </a:rPr>
              <a:t>(c2) </a:t>
            </a:r>
          </a:p>
          <a:p>
            <a:endParaRPr lang="en-IN" sz="2200" dirty="0">
              <a:latin typeface="Calibri" panose="020F0502020204030204" pitchFamily="34" charset="0"/>
              <a:cs typeface="Calibri" panose="020F0502020204030204" pitchFamily="34" charset="0"/>
            </a:endParaRPr>
          </a:p>
          <a:p>
            <a:r>
              <a:rPr lang="en-IN" sz="2200" dirty="0" err="1">
                <a:latin typeface="Calibri" panose="020F0502020204030204" pitchFamily="34" charset="0"/>
                <a:cs typeface="Calibri" panose="020F0502020204030204" pitchFamily="34" charset="0"/>
              </a:rPr>
              <a:t>isDigit</a:t>
            </a:r>
            <a:r>
              <a:rPr lang="en-IN" sz="2200" dirty="0" smtClean="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sym typeface="Wingdings" panose="05000000000000000000" pitchFamily="2" charset="2"/>
              </a:rPr>
              <a:t> </a:t>
            </a:r>
            <a:r>
              <a:rPr lang="en-IN" sz="2200" dirty="0" err="1" smtClean="0">
                <a:latin typeface="Calibri" panose="020F0502020204030204" pitchFamily="34" charset="0"/>
                <a:cs typeface="Calibri" panose="020F0502020204030204" pitchFamily="34" charset="0"/>
                <a:sym typeface="Wingdings" panose="05000000000000000000" pitchFamily="2" charset="2"/>
              </a:rPr>
              <a:t>Character.isDigit</a:t>
            </a:r>
            <a:r>
              <a:rPr lang="en-IN" sz="2200" dirty="0" smtClean="0">
                <a:latin typeface="Calibri" panose="020F0502020204030204" pitchFamily="34" charset="0"/>
                <a:cs typeface="Calibri" panose="020F0502020204030204" pitchFamily="34" charset="0"/>
                <a:sym typeface="Wingdings" panose="05000000000000000000" pitchFamily="2" charset="2"/>
              </a:rPr>
              <a:t>(‘</a:t>
            </a:r>
            <a:r>
              <a:rPr lang="en-IN" sz="2200" dirty="0">
                <a:latin typeface="Calibri" panose="020F0502020204030204" pitchFamily="34" charset="0"/>
                <a:cs typeface="Calibri" panose="020F0502020204030204" pitchFamily="34" charset="0"/>
                <a:sym typeface="Wingdings" panose="05000000000000000000" pitchFamily="2" charset="2"/>
              </a:rPr>
              <a:t>a’) (or) </a:t>
            </a:r>
            <a:r>
              <a:rPr lang="en-IN" sz="2200" dirty="0" err="1" smtClean="0">
                <a:latin typeface="Calibri" panose="020F0502020204030204" pitchFamily="34" charset="0"/>
                <a:cs typeface="Calibri" panose="020F0502020204030204" pitchFamily="34" charset="0"/>
                <a:sym typeface="Wingdings" panose="05000000000000000000" pitchFamily="2" charset="2"/>
              </a:rPr>
              <a:t>Character.isDigit</a:t>
            </a:r>
            <a:r>
              <a:rPr lang="en-IN" sz="2200" dirty="0" smtClean="0">
                <a:latin typeface="Calibri" panose="020F0502020204030204" pitchFamily="34" charset="0"/>
                <a:cs typeface="Calibri" panose="020F0502020204030204" pitchFamily="34" charset="0"/>
                <a:sym typeface="Wingdings" panose="05000000000000000000" pitchFamily="2" charset="2"/>
              </a:rPr>
              <a:t>(c1</a:t>
            </a:r>
            <a:r>
              <a:rPr lang="en-IN" sz="2200" dirty="0">
                <a:latin typeface="Calibri" panose="020F0502020204030204" pitchFamily="34" charset="0"/>
                <a:cs typeface="Calibri" panose="020F0502020204030204" pitchFamily="34" charset="0"/>
                <a:sym typeface="Wingdings" panose="05000000000000000000" pitchFamily="2" charset="2"/>
              </a:rPr>
              <a:t>) </a:t>
            </a:r>
            <a:r>
              <a:rPr lang="en-IN" sz="2200" dirty="0" smtClean="0">
                <a:latin typeface="Calibri" panose="020F0502020204030204" pitchFamily="34" charset="0"/>
                <a:cs typeface="Calibri" panose="020F0502020204030204" pitchFamily="34" charset="0"/>
                <a:sym typeface="Wingdings" panose="05000000000000000000" pitchFamily="2" charset="2"/>
              </a:rPr>
              <a:t></a:t>
            </a:r>
          </a:p>
          <a:p>
            <a:r>
              <a:rPr lang="en-IN" sz="2200" dirty="0">
                <a:latin typeface="Calibri" panose="020F0502020204030204" pitchFamily="34" charset="0"/>
                <a:cs typeface="Calibri" panose="020F0502020204030204" pitchFamily="34" charset="0"/>
                <a:sym typeface="Wingdings" panose="05000000000000000000" pitchFamily="2" charset="2"/>
              </a:rPr>
              <a:t> </a:t>
            </a:r>
            <a:r>
              <a:rPr lang="en-IN" sz="2200" dirty="0" smtClean="0">
                <a:latin typeface="Calibri" panose="020F0502020204030204" pitchFamily="34" charset="0"/>
                <a:cs typeface="Calibri" panose="020F0502020204030204" pitchFamily="34" charset="0"/>
                <a:sym typeface="Wingdings" panose="05000000000000000000" pitchFamily="2" charset="2"/>
              </a:rPr>
              <a:t>                   </a:t>
            </a:r>
            <a:r>
              <a:rPr lang="en-IN" sz="2200" dirty="0" err="1" smtClean="0">
                <a:latin typeface="Calibri" panose="020F0502020204030204" pitchFamily="34" charset="0"/>
                <a:cs typeface="Calibri" panose="020F0502020204030204" pitchFamily="34" charset="0"/>
                <a:sym typeface="Wingdings" panose="05000000000000000000" pitchFamily="2" charset="2"/>
              </a:rPr>
              <a:t>Character.isDigit</a:t>
            </a:r>
            <a:r>
              <a:rPr lang="en-IN" sz="2200" dirty="0" smtClean="0">
                <a:latin typeface="Calibri" panose="020F0502020204030204" pitchFamily="34" charset="0"/>
                <a:cs typeface="Calibri" panose="020F0502020204030204" pitchFamily="34" charset="0"/>
                <a:sym typeface="Wingdings" panose="05000000000000000000" pitchFamily="2" charset="2"/>
              </a:rPr>
              <a:t>(‘2’) (or</a:t>
            </a:r>
            <a:r>
              <a:rPr lang="en-IN" sz="2200" dirty="0">
                <a:latin typeface="Calibri" panose="020F0502020204030204" pitchFamily="34" charset="0"/>
                <a:cs typeface="Calibri" panose="020F0502020204030204" pitchFamily="34" charset="0"/>
                <a:sym typeface="Wingdings" panose="05000000000000000000" pitchFamily="2" charset="2"/>
              </a:rPr>
              <a:t>) </a:t>
            </a:r>
            <a:r>
              <a:rPr lang="en-IN" sz="2200" dirty="0" err="1" smtClean="0">
                <a:latin typeface="Calibri" panose="020F0502020204030204" pitchFamily="34" charset="0"/>
                <a:cs typeface="Calibri" panose="020F0502020204030204" pitchFamily="34" charset="0"/>
                <a:sym typeface="Wingdings" panose="05000000000000000000" pitchFamily="2" charset="2"/>
              </a:rPr>
              <a:t>Character.isDigit</a:t>
            </a:r>
            <a:r>
              <a:rPr lang="en-IN" sz="2200" dirty="0" smtClean="0">
                <a:latin typeface="Calibri" panose="020F0502020204030204" pitchFamily="34" charset="0"/>
                <a:cs typeface="Calibri" panose="020F0502020204030204" pitchFamily="34" charset="0"/>
                <a:sym typeface="Wingdings" panose="05000000000000000000" pitchFamily="2" charset="2"/>
              </a:rPr>
              <a:t>(c2) </a:t>
            </a:r>
          </a:p>
          <a:p>
            <a:endParaRPr lang="en-IN" sz="2200" dirty="0">
              <a:latin typeface="Calibri" panose="020F0502020204030204" pitchFamily="34" charset="0"/>
              <a:cs typeface="Calibri" panose="020F0502020204030204" pitchFamily="34" charset="0"/>
            </a:endParaRPr>
          </a:p>
          <a:p>
            <a:r>
              <a:rPr lang="en-IN" sz="2200" dirty="0" err="1">
                <a:latin typeface="Calibri" panose="020F0502020204030204" pitchFamily="34" charset="0"/>
                <a:cs typeface="Calibri" panose="020F0502020204030204" pitchFamily="34" charset="0"/>
              </a:rPr>
              <a:t>isLetterOrDigit</a:t>
            </a:r>
            <a:r>
              <a:rPr lang="en-IN" sz="2200" dirty="0" smtClean="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sym typeface="Wingdings" panose="05000000000000000000" pitchFamily="2" charset="2"/>
              </a:rPr>
              <a:t> </a:t>
            </a:r>
            <a:r>
              <a:rPr lang="en-IN" sz="2200" dirty="0" err="1" smtClean="0">
                <a:latin typeface="Calibri" panose="020F0502020204030204" pitchFamily="34" charset="0"/>
                <a:cs typeface="Calibri" panose="020F0502020204030204" pitchFamily="34" charset="0"/>
                <a:sym typeface="Wingdings" panose="05000000000000000000" pitchFamily="2" charset="2"/>
              </a:rPr>
              <a:t>Character.isLetterOrDigit</a:t>
            </a:r>
            <a:r>
              <a:rPr lang="en-IN" sz="2200" dirty="0" smtClean="0">
                <a:latin typeface="Calibri" panose="020F0502020204030204" pitchFamily="34" charset="0"/>
                <a:cs typeface="Calibri" panose="020F0502020204030204" pitchFamily="34" charset="0"/>
                <a:sym typeface="Wingdings" panose="05000000000000000000" pitchFamily="2" charset="2"/>
              </a:rPr>
              <a:t>(‘</a:t>
            </a:r>
            <a:r>
              <a:rPr lang="en-IN" sz="2200" dirty="0">
                <a:latin typeface="Calibri" panose="020F0502020204030204" pitchFamily="34" charset="0"/>
                <a:cs typeface="Calibri" panose="020F0502020204030204" pitchFamily="34" charset="0"/>
                <a:sym typeface="Wingdings" panose="05000000000000000000" pitchFamily="2" charset="2"/>
              </a:rPr>
              <a:t>a’) (or) </a:t>
            </a:r>
            <a:r>
              <a:rPr lang="en-IN" sz="2200" dirty="0" err="1" smtClean="0">
                <a:latin typeface="Calibri" panose="020F0502020204030204" pitchFamily="34" charset="0"/>
                <a:cs typeface="Calibri" panose="020F0502020204030204" pitchFamily="34" charset="0"/>
                <a:sym typeface="Wingdings" panose="05000000000000000000" pitchFamily="2" charset="2"/>
              </a:rPr>
              <a:t>Character.isLetterOrDigit</a:t>
            </a:r>
            <a:r>
              <a:rPr lang="en-IN" sz="2200" dirty="0" smtClean="0">
                <a:latin typeface="Calibri" panose="020F0502020204030204" pitchFamily="34" charset="0"/>
                <a:cs typeface="Calibri" panose="020F0502020204030204" pitchFamily="34" charset="0"/>
                <a:sym typeface="Wingdings" panose="05000000000000000000" pitchFamily="2" charset="2"/>
              </a:rPr>
              <a:t>(c2) </a:t>
            </a:r>
            <a:endParaRPr lang="en-IN" sz="22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sym typeface="Wingdings" panose="05000000000000000000" pitchFamily="2" charset="2"/>
              </a:rPr>
              <a:t> </a:t>
            </a:r>
            <a:r>
              <a:rPr lang="en-IN" sz="2200" dirty="0" smtClean="0">
                <a:latin typeface="Calibri" panose="020F0502020204030204" pitchFamily="34" charset="0"/>
                <a:cs typeface="Calibri" panose="020F0502020204030204" pitchFamily="34" charset="0"/>
                <a:sym typeface="Wingdings" panose="05000000000000000000" pitchFamily="2" charset="2"/>
              </a:rPr>
              <a:t>		</a:t>
            </a:r>
            <a:r>
              <a:rPr lang="en-IN" sz="2200" dirty="0" err="1" smtClean="0">
                <a:latin typeface="Calibri" panose="020F0502020204030204" pitchFamily="34" charset="0"/>
                <a:cs typeface="Calibri" panose="020F0502020204030204" pitchFamily="34" charset="0"/>
                <a:sym typeface="Wingdings" panose="05000000000000000000" pitchFamily="2" charset="2"/>
              </a:rPr>
              <a:t>Character.isLetterOrDigit</a:t>
            </a:r>
            <a:r>
              <a:rPr lang="en-IN" sz="2200" dirty="0" smtClean="0">
                <a:latin typeface="Calibri" panose="020F0502020204030204" pitchFamily="34" charset="0"/>
                <a:cs typeface="Calibri" panose="020F0502020204030204" pitchFamily="34" charset="0"/>
                <a:sym typeface="Wingdings" panose="05000000000000000000" pitchFamily="2" charset="2"/>
              </a:rPr>
              <a:t>(c3) </a:t>
            </a:r>
          </a:p>
          <a:p>
            <a:endParaRPr lang="en-IN" sz="2200" dirty="0" smtClean="0">
              <a:latin typeface="Calibri" panose="020F0502020204030204" pitchFamily="34" charset="0"/>
              <a:cs typeface="Calibri" panose="020F0502020204030204" pitchFamily="34" charset="0"/>
              <a:sym typeface="Wingdings" panose="05000000000000000000" pitchFamily="2" charset="2"/>
            </a:endParaRPr>
          </a:p>
          <a:p>
            <a:r>
              <a:rPr lang="en-IN" sz="2200" dirty="0" err="1" smtClean="0">
                <a:latin typeface="Calibri" panose="020F0502020204030204" pitchFamily="34" charset="0"/>
                <a:cs typeface="Calibri" panose="020F0502020204030204" pitchFamily="34" charset="0"/>
              </a:rPr>
              <a:t>isLowerCase</a:t>
            </a:r>
            <a:r>
              <a:rPr lang="en-IN" sz="2200" dirty="0" smtClean="0">
                <a:latin typeface="Calibri" panose="020F0502020204030204" pitchFamily="34" charset="0"/>
                <a:cs typeface="Calibri" panose="020F0502020204030204" pitchFamily="34" charset="0"/>
              </a:rPr>
              <a:t>() </a:t>
            </a:r>
            <a:r>
              <a:rPr lang="en-IN" sz="2200" dirty="0" smtClean="0">
                <a:latin typeface="Calibri" panose="020F0502020204030204" pitchFamily="34" charset="0"/>
                <a:cs typeface="Calibri" panose="020F0502020204030204" pitchFamily="34" charset="0"/>
                <a:sym typeface="Wingdings" panose="05000000000000000000" pitchFamily="2" charset="2"/>
              </a:rPr>
              <a:t> </a:t>
            </a:r>
            <a:r>
              <a:rPr lang="en-IN" sz="2200" dirty="0" err="1" smtClean="0">
                <a:latin typeface="Calibri" panose="020F0502020204030204" pitchFamily="34" charset="0"/>
                <a:cs typeface="Calibri" panose="020F0502020204030204" pitchFamily="34" charset="0"/>
                <a:sym typeface="Wingdings" panose="05000000000000000000" pitchFamily="2" charset="2"/>
              </a:rPr>
              <a:t>Character.isLowerCase</a:t>
            </a:r>
            <a:r>
              <a:rPr lang="en-IN" sz="2200" dirty="0" smtClean="0">
                <a:latin typeface="Calibri" panose="020F0502020204030204" pitchFamily="34" charset="0"/>
                <a:cs typeface="Calibri" panose="020F0502020204030204" pitchFamily="34" charset="0"/>
                <a:sym typeface="Wingdings" panose="05000000000000000000" pitchFamily="2" charset="2"/>
              </a:rPr>
              <a:t>(‘r’) </a:t>
            </a:r>
          </a:p>
          <a:p>
            <a:r>
              <a:rPr lang="en-IN" sz="2200" dirty="0">
                <a:latin typeface="Calibri" panose="020F0502020204030204" pitchFamily="34" charset="0"/>
                <a:cs typeface="Calibri" panose="020F0502020204030204" pitchFamily="34" charset="0"/>
                <a:sym typeface="Wingdings" panose="05000000000000000000" pitchFamily="2" charset="2"/>
              </a:rPr>
              <a:t> </a:t>
            </a:r>
            <a:r>
              <a:rPr lang="en-IN" sz="2200" dirty="0" smtClean="0">
                <a:latin typeface="Calibri" panose="020F0502020204030204" pitchFamily="34" charset="0"/>
                <a:cs typeface="Calibri" panose="020F0502020204030204" pitchFamily="34" charset="0"/>
                <a:sym typeface="Wingdings" panose="05000000000000000000" pitchFamily="2" charset="2"/>
              </a:rPr>
              <a:t>                              </a:t>
            </a:r>
            <a:r>
              <a:rPr lang="en-IN" sz="2200" dirty="0" err="1" smtClean="0">
                <a:latin typeface="Calibri" panose="020F0502020204030204" pitchFamily="34" charset="0"/>
                <a:cs typeface="Calibri" panose="020F0502020204030204" pitchFamily="34" charset="0"/>
                <a:sym typeface="Wingdings" panose="05000000000000000000" pitchFamily="2" charset="2"/>
              </a:rPr>
              <a:t>Character.isLowerCase</a:t>
            </a:r>
            <a:r>
              <a:rPr lang="en-IN" sz="2200" dirty="0" smtClean="0">
                <a:latin typeface="Calibri" panose="020F0502020204030204" pitchFamily="34" charset="0"/>
                <a:cs typeface="Calibri" panose="020F0502020204030204" pitchFamily="34" charset="0"/>
                <a:sym typeface="Wingdings" panose="05000000000000000000" pitchFamily="2" charset="2"/>
              </a:rPr>
              <a:t>(‘R’) </a:t>
            </a:r>
          </a:p>
          <a:p>
            <a:endParaRPr lang="en-IN" sz="2200" dirty="0">
              <a:latin typeface="Calibri" panose="020F0502020204030204" pitchFamily="34" charset="0"/>
              <a:cs typeface="Calibri" panose="020F0502020204030204" pitchFamily="34" charset="0"/>
            </a:endParaRPr>
          </a:p>
          <a:p>
            <a:r>
              <a:rPr lang="en-IN" sz="2200" dirty="0" err="1">
                <a:latin typeface="Calibri" panose="020F0502020204030204" pitchFamily="34" charset="0"/>
                <a:cs typeface="Calibri" panose="020F0502020204030204" pitchFamily="34" charset="0"/>
              </a:rPr>
              <a:t>isUpperCase</a:t>
            </a:r>
            <a:r>
              <a:rPr lang="en-IN" sz="2200" dirty="0" smtClean="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sym typeface="Wingdings" panose="05000000000000000000" pitchFamily="2" charset="2"/>
              </a:rPr>
              <a:t> </a:t>
            </a:r>
            <a:r>
              <a:rPr lang="en-IN" sz="2200" dirty="0" err="1" smtClean="0">
                <a:latin typeface="Calibri" panose="020F0502020204030204" pitchFamily="34" charset="0"/>
                <a:cs typeface="Calibri" panose="020F0502020204030204" pitchFamily="34" charset="0"/>
                <a:sym typeface="Wingdings" panose="05000000000000000000" pitchFamily="2" charset="2"/>
              </a:rPr>
              <a:t>Character.isUpperCase</a:t>
            </a:r>
            <a:r>
              <a:rPr lang="en-IN" sz="2200" dirty="0">
                <a:latin typeface="Calibri" panose="020F0502020204030204" pitchFamily="34" charset="0"/>
                <a:cs typeface="Calibri" panose="020F0502020204030204" pitchFamily="34" charset="0"/>
                <a:sym typeface="Wingdings" panose="05000000000000000000" pitchFamily="2" charset="2"/>
              </a:rPr>
              <a:t>(‘r’) </a:t>
            </a:r>
            <a:r>
              <a:rPr lang="en-IN" sz="2200" dirty="0" smtClean="0">
                <a:latin typeface="Calibri" panose="020F0502020204030204" pitchFamily="34" charset="0"/>
                <a:cs typeface="Calibri" panose="020F0502020204030204" pitchFamily="34" charset="0"/>
                <a:sym typeface="Wingdings" panose="05000000000000000000" pitchFamily="2" charset="2"/>
              </a:rPr>
              <a:t></a:t>
            </a:r>
            <a:endParaRPr lang="en-IN" sz="2200" dirty="0">
              <a:latin typeface="Calibri" panose="020F0502020204030204" pitchFamily="34" charset="0"/>
              <a:cs typeface="Calibri" panose="020F0502020204030204" pitchFamily="34" charset="0"/>
              <a:sym typeface="Wingdings" panose="05000000000000000000" pitchFamily="2" charset="2"/>
            </a:endParaRPr>
          </a:p>
          <a:p>
            <a:r>
              <a:rPr lang="en-IN" sz="2200" dirty="0">
                <a:latin typeface="Calibri" panose="020F0502020204030204" pitchFamily="34" charset="0"/>
                <a:cs typeface="Calibri" panose="020F0502020204030204" pitchFamily="34" charset="0"/>
                <a:sym typeface="Wingdings" panose="05000000000000000000" pitchFamily="2" charset="2"/>
              </a:rPr>
              <a:t>                               </a:t>
            </a:r>
            <a:r>
              <a:rPr lang="en-IN" sz="2200" dirty="0" err="1" smtClean="0">
                <a:latin typeface="Calibri" panose="020F0502020204030204" pitchFamily="34" charset="0"/>
                <a:cs typeface="Calibri" panose="020F0502020204030204" pitchFamily="34" charset="0"/>
                <a:sym typeface="Wingdings" panose="05000000000000000000" pitchFamily="2" charset="2"/>
              </a:rPr>
              <a:t>Character.isUpperCase</a:t>
            </a:r>
            <a:r>
              <a:rPr lang="en-IN" sz="2200" dirty="0">
                <a:latin typeface="Calibri" panose="020F0502020204030204" pitchFamily="34" charset="0"/>
                <a:cs typeface="Calibri" panose="020F0502020204030204" pitchFamily="34" charset="0"/>
                <a:sym typeface="Wingdings" panose="05000000000000000000" pitchFamily="2" charset="2"/>
              </a:rPr>
              <a:t>(‘R’) </a:t>
            </a:r>
            <a:r>
              <a:rPr lang="en-IN" sz="2200" dirty="0" smtClean="0">
                <a:latin typeface="Calibri" panose="020F0502020204030204" pitchFamily="34" charset="0"/>
                <a:cs typeface="Calibri" panose="020F0502020204030204" pitchFamily="34" charset="0"/>
                <a:sym typeface="Wingdings" panose="05000000000000000000" pitchFamily="2" charset="2"/>
              </a:rPr>
              <a:t></a:t>
            </a:r>
            <a:endParaRPr lang="en-IN" sz="2200" dirty="0">
              <a:latin typeface="Calibri" panose="020F0502020204030204" pitchFamily="34" charset="0"/>
              <a:cs typeface="Calibri" panose="020F0502020204030204" pitchFamily="34" charset="0"/>
              <a:sym typeface="Wingdings" panose="05000000000000000000" pitchFamily="2" charset="2"/>
            </a:endParaRPr>
          </a:p>
          <a:p>
            <a:endParaRPr lang="en-IN" sz="2200" dirty="0">
              <a:latin typeface="Calibri" panose="020F0502020204030204" pitchFamily="34" charset="0"/>
              <a:cs typeface="Calibri" panose="020F0502020204030204" pitchFamily="34" charset="0"/>
            </a:endParaRPr>
          </a:p>
          <a:p>
            <a:r>
              <a:rPr lang="en-IN" sz="2200" dirty="0" err="1">
                <a:latin typeface="Calibri" panose="020F0502020204030204" pitchFamily="34" charset="0"/>
                <a:cs typeface="Calibri" panose="020F0502020204030204" pitchFamily="34" charset="0"/>
              </a:rPr>
              <a:t>toLowerCase</a:t>
            </a:r>
            <a:r>
              <a:rPr lang="en-IN" sz="2200" dirty="0" smtClean="0">
                <a:latin typeface="Calibri" panose="020F0502020204030204" pitchFamily="34" charset="0"/>
                <a:cs typeface="Calibri" panose="020F0502020204030204" pitchFamily="34" charset="0"/>
              </a:rPr>
              <a:t>() </a:t>
            </a:r>
            <a:r>
              <a:rPr lang="en-IN" sz="2200" dirty="0" smtClean="0">
                <a:latin typeface="Calibri" panose="020F0502020204030204" pitchFamily="34" charset="0"/>
                <a:cs typeface="Calibri" panose="020F0502020204030204" pitchFamily="34" charset="0"/>
                <a:sym typeface="Wingdings" panose="05000000000000000000" pitchFamily="2" charset="2"/>
              </a:rPr>
              <a:t> </a:t>
            </a:r>
            <a:r>
              <a:rPr lang="en-IN" sz="2200" dirty="0" err="1" smtClean="0">
                <a:latin typeface="Calibri" panose="020F0502020204030204" pitchFamily="34" charset="0"/>
                <a:cs typeface="Calibri" panose="020F0502020204030204" pitchFamily="34" charset="0"/>
                <a:sym typeface="Wingdings" panose="05000000000000000000" pitchFamily="2" charset="2"/>
              </a:rPr>
              <a:t>Character.toLowerCase</a:t>
            </a:r>
            <a:r>
              <a:rPr lang="en-IN" sz="2200" dirty="0" smtClean="0">
                <a:latin typeface="Calibri" panose="020F0502020204030204" pitchFamily="34" charset="0"/>
                <a:cs typeface="Calibri" panose="020F0502020204030204" pitchFamily="34" charset="0"/>
                <a:sym typeface="Wingdings" panose="05000000000000000000" pitchFamily="2" charset="2"/>
              </a:rPr>
              <a:t>(‘A’)  </a:t>
            </a:r>
            <a:endParaRPr lang="en-IN" sz="2200" b="1" dirty="0">
              <a:solidFill>
                <a:srgbClr val="EF0BD4"/>
              </a:solidFill>
              <a:latin typeface="Calibri" panose="020F0502020204030204" pitchFamily="34" charset="0"/>
              <a:cs typeface="Calibri" panose="020F0502020204030204" pitchFamily="34" charset="0"/>
            </a:endParaRPr>
          </a:p>
          <a:p>
            <a:r>
              <a:rPr lang="en-IN" sz="2200" dirty="0" err="1">
                <a:latin typeface="Calibri" panose="020F0502020204030204" pitchFamily="34" charset="0"/>
                <a:cs typeface="Calibri" panose="020F0502020204030204" pitchFamily="34" charset="0"/>
              </a:rPr>
              <a:t>toUpperCase</a:t>
            </a:r>
            <a:r>
              <a:rPr lang="en-IN" sz="2200" dirty="0">
                <a:latin typeface="Calibri" panose="020F0502020204030204" pitchFamily="34" charset="0"/>
                <a:cs typeface="Calibri" panose="020F0502020204030204" pitchFamily="34" charset="0"/>
              </a:rPr>
              <a:t>() </a:t>
            </a:r>
            <a:r>
              <a:rPr lang="en-IN" sz="2200" dirty="0" smtClean="0">
                <a:latin typeface="Calibri" panose="020F0502020204030204" pitchFamily="34" charset="0"/>
                <a:cs typeface="Calibri" panose="020F0502020204030204" pitchFamily="34" charset="0"/>
                <a:sym typeface="Wingdings" panose="05000000000000000000" pitchFamily="2" charset="2"/>
              </a:rPr>
              <a:t> </a:t>
            </a:r>
            <a:r>
              <a:rPr lang="en-IN" sz="2200" dirty="0" err="1" smtClean="0">
                <a:latin typeface="Calibri" panose="020F0502020204030204" pitchFamily="34" charset="0"/>
                <a:cs typeface="Calibri" panose="020F0502020204030204" pitchFamily="34" charset="0"/>
                <a:sym typeface="Wingdings" panose="05000000000000000000" pitchFamily="2" charset="2"/>
              </a:rPr>
              <a:t>Character.toUpperCase</a:t>
            </a:r>
            <a:r>
              <a:rPr lang="en-IN" sz="2200" dirty="0" smtClean="0">
                <a:latin typeface="Calibri" panose="020F0502020204030204" pitchFamily="34" charset="0"/>
                <a:cs typeface="Calibri" panose="020F0502020204030204" pitchFamily="34" charset="0"/>
                <a:sym typeface="Wingdings" panose="05000000000000000000" pitchFamily="2" charset="2"/>
              </a:rPr>
              <a:t>(‘b’) </a:t>
            </a:r>
            <a:r>
              <a:rPr lang="en-IN" sz="2200" dirty="0">
                <a:latin typeface="Calibri" panose="020F0502020204030204" pitchFamily="34" charset="0"/>
                <a:cs typeface="Calibri" panose="020F0502020204030204" pitchFamily="34" charset="0"/>
                <a:sym typeface="Wingdings" panose="05000000000000000000" pitchFamily="2" charset="2"/>
              </a:rPr>
              <a:t> </a:t>
            </a:r>
            <a:endParaRPr lang="en-IN" sz="2200" b="1" dirty="0">
              <a:solidFill>
                <a:srgbClr val="EF0BD4"/>
              </a:solidFill>
              <a:latin typeface="Calibri" panose="020F0502020204030204" pitchFamily="34" charset="0"/>
              <a:cs typeface="Calibri" panose="020F0502020204030204" pitchFamily="34" charset="0"/>
            </a:endParaRPr>
          </a:p>
        </p:txBody>
      </p:sp>
      <p:sp>
        <p:nvSpPr>
          <p:cNvPr id="3" name="TextBox 2"/>
          <p:cNvSpPr txBox="1"/>
          <p:nvPr/>
        </p:nvSpPr>
        <p:spPr>
          <a:xfrm>
            <a:off x="8770255" y="974042"/>
            <a:ext cx="1651379" cy="430887"/>
          </a:xfrm>
          <a:prstGeom prst="rect">
            <a:avLst/>
          </a:prstGeom>
          <a:noFill/>
        </p:spPr>
        <p:txBody>
          <a:bodyPr wrap="square" rtlCol="0">
            <a:spAutoFit/>
          </a:bodyPr>
          <a:lstStyle/>
          <a:p>
            <a:r>
              <a:rPr lang="en-IN" sz="2200" b="1" dirty="0">
                <a:solidFill>
                  <a:srgbClr val="EF0BD4"/>
                </a:solidFill>
                <a:latin typeface="Calibri" panose="020F0502020204030204" pitchFamily="34" charset="0"/>
                <a:cs typeface="Calibri" panose="020F0502020204030204" pitchFamily="34" charset="0"/>
              </a:rPr>
              <a:t>true</a:t>
            </a:r>
          </a:p>
        </p:txBody>
      </p:sp>
      <p:sp>
        <p:nvSpPr>
          <p:cNvPr id="10" name="TextBox 9"/>
          <p:cNvSpPr txBox="1"/>
          <p:nvPr/>
        </p:nvSpPr>
        <p:spPr>
          <a:xfrm>
            <a:off x="6927118" y="3329106"/>
            <a:ext cx="1651379" cy="430887"/>
          </a:xfrm>
          <a:prstGeom prst="rect">
            <a:avLst/>
          </a:prstGeom>
          <a:noFill/>
        </p:spPr>
        <p:txBody>
          <a:bodyPr wrap="square" rtlCol="0">
            <a:spAutoFit/>
          </a:bodyPr>
          <a:lstStyle/>
          <a:p>
            <a:r>
              <a:rPr lang="en-IN" sz="2200" b="1" dirty="0">
                <a:solidFill>
                  <a:srgbClr val="EF0BD4"/>
                </a:solidFill>
                <a:latin typeface="Calibri" panose="020F0502020204030204" pitchFamily="34" charset="0"/>
                <a:cs typeface="Calibri" panose="020F0502020204030204" pitchFamily="34" charset="0"/>
              </a:rPr>
              <a:t>false</a:t>
            </a:r>
          </a:p>
        </p:txBody>
      </p:sp>
      <p:sp>
        <p:nvSpPr>
          <p:cNvPr id="11" name="TextBox 10"/>
          <p:cNvSpPr txBox="1"/>
          <p:nvPr/>
        </p:nvSpPr>
        <p:spPr>
          <a:xfrm>
            <a:off x="8770253" y="1965071"/>
            <a:ext cx="1651379" cy="430887"/>
          </a:xfrm>
          <a:prstGeom prst="rect">
            <a:avLst/>
          </a:prstGeom>
          <a:noFill/>
        </p:spPr>
        <p:txBody>
          <a:bodyPr wrap="square" rtlCol="0">
            <a:spAutoFit/>
          </a:bodyPr>
          <a:lstStyle>
            <a:defPPr>
              <a:defRPr lang="en-US"/>
            </a:defPPr>
            <a:lvl1pPr>
              <a:defRPr b="1">
                <a:solidFill>
                  <a:srgbClr val="EF0BD4"/>
                </a:solidFill>
                <a:latin typeface="Calibri" panose="020F0502020204030204" pitchFamily="34" charset="0"/>
                <a:cs typeface="Calibri" panose="020F0502020204030204" pitchFamily="34" charset="0"/>
              </a:defRPr>
            </a:lvl1pPr>
          </a:lstStyle>
          <a:p>
            <a:r>
              <a:rPr lang="en-IN" sz="2200" dirty="0"/>
              <a:t>false</a:t>
            </a:r>
          </a:p>
        </p:txBody>
      </p:sp>
      <p:sp>
        <p:nvSpPr>
          <p:cNvPr id="12" name="TextBox 11"/>
          <p:cNvSpPr txBox="1"/>
          <p:nvPr/>
        </p:nvSpPr>
        <p:spPr>
          <a:xfrm>
            <a:off x="8345605" y="2327920"/>
            <a:ext cx="1651379" cy="430887"/>
          </a:xfrm>
          <a:prstGeom prst="rect">
            <a:avLst/>
          </a:prstGeom>
          <a:noFill/>
        </p:spPr>
        <p:txBody>
          <a:bodyPr wrap="square" rtlCol="0">
            <a:spAutoFit/>
          </a:bodyPr>
          <a:lstStyle/>
          <a:p>
            <a:r>
              <a:rPr lang="en-IN" sz="2200" b="1" dirty="0">
                <a:solidFill>
                  <a:srgbClr val="EF0BD4"/>
                </a:solidFill>
                <a:latin typeface="Calibri" panose="020F0502020204030204" pitchFamily="34" charset="0"/>
                <a:cs typeface="Calibri" panose="020F0502020204030204" pitchFamily="34" charset="0"/>
              </a:rPr>
              <a:t>true</a:t>
            </a:r>
          </a:p>
        </p:txBody>
      </p:sp>
      <p:sp>
        <p:nvSpPr>
          <p:cNvPr id="13" name="TextBox 12"/>
          <p:cNvSpPr txBox="1"/>
          <p:nvPr/>
        </p:nvSpPr>
        <p:spPr>
          <a:xfrm>
            <a:off x="11155638" y="2921396"/>
            <a:ext cx="1651379" cy="430887"/>
          </a:xfrm>
          <a:prstGeom prst="rect">
            <a:avLst/>
          </a:prstGeom>
          <a:noFill/>
        </p:spPr>
        <p:txBody>
          <a:bodyPr wrap="square" rtlCol="0">
            <a:spAutoFit/>
          </a:bodyPr>
          <a:lstStyle/>
          <a:p>
            <a:r>
              <a:rPr lang="en-IN" sz="2200" b="1" dirty="0">
                <a:solidFill>
                  <a:srgbClr val="EF0BD4"/>
                </a:solidFill>
                <a:latin typeface="Calibri" panose="020F0502020204030204" pitchFamily="34" charset="0"/>
                <a:cs typeface="Calibri" panose="020F0502020204030204" pitchFamily="34" charset="0"/>
              </a:rPr>
              <a:t>true</a:t>
            </a:r>
          </a:p>
        </p:txBody>
      </p:sp>
      <p:sp>
        <p:nvSpPr>
          <p:cNvPr id="14" name="TextBox 13"/>
          <p:cNvSpPr txBox="1"/>
          <p:nvPr/>
        </p:nvSpPr>
        <p:spPr>
          <a:xfrm>
            <a:off x="8770254" y="1336891"/>
            <a:ext cx="1651379" cy="430887"/>
          </a:xfrm>
          <a:prstGeom prst="rect">
            <a:avLst/>
          </a:prstGeom>
          <a:noFill/>
        </p:spPr>
        <p:txBody>
          <a:bodyPr wrap="square" rtlCol="0">
            <a:spAutoFit/>
          </a:bodyPr>
          <a:lstStyle>
            <a:defPPr>
              <a:defRPr lang="en-US"/>
            </a:defPPr>
            <a:lvl1pPr>
              <a:defRPr b="1">
                <a:solidFill>
                  <a:srgbClr val="EF0BD4"/>
                </a:solidFill>
                <a:latin typeface="Calibri" panose="020F0502020204030204" pitchFamily="34" charset="0"/>
                <a:cs typeface="Calibri" panose="020F0502020204030204" pitchFamily="34" charset="0"/>
              </a:defRPr>
            </a:lvl1pPr>
          </a:lstStyle>
          <a:p>
            <a:r>
              <a:rPr lang="en-IN" sz="2200" dirty="0"/>
              <a:t>true</a:t>
            </a:r>
          </a:p>
        </p:txBody>
      </p:sp>
      <p:sp>
        <p:nvSpPr>
          <p:cNvPr id="15" name="TextBox 14"/>
          <p:cNvSpPr txBox="1"/>
          <p:nvPr/>
        </p:nvSpPr>
        <p:spPr>
          <a:xfrm>
            <a:off x="6831305" y="3963018"/>
            <a:ext cx="1651379" cy="430887"/>
          </a:xfrm>
          <a:prstGeom prst="rect">
            <a:avLst/>
          </a:prstGeom>
          <a:noFill/>
        </p:spPr>
        <p:txBody>
          <a:bodyPr wrap="square" rtlCol="0">
            <a:spAutoFit/>
          </a:bodyPr>
          <a:lstStyle/>
          <a:p>
            <a:r>
              <a:rPr lang="en-IN" sz="2200" b="1" dirty="0">
                <a:solidFill>
                  <a:srgbClr val="EF0BD4"/>
                </a:solidFill>
                <a:latin typeface="Calibri" panose="020F0502020204030204" pitchFamily="34" charset="0"/>
                <a:cs typeface="Calibri" panose="020F0502020204030204" pitchFamily="34" charset="0"/>
              </a:rPr>
              <a:t>true</a:t>
            </a:r>
          </a:p>
        </p:txBody>
      </p:sp>
      <p:sp>
        <p:nvSpPr>
          <p:cNvPr id="16" name="TextBox 15"/>
          <p:cNvSpPr txBox="1"/>
          <p:nvPr/>
        </p:nvSpPr>
        <p:spPr>
          <a:xfrm>
            <a:off x="6856606" y="4337206"/>
            <a:ext cx="1651379" cy="430887"/>
          </a:xfrm>
          <a:prstGeom prst="rect">
            <a:avLst/>
          </a:prstGeom>
          <a:noFill/>
        </p:spPr>
        <p:txBody>
          <a:bodyPr wrap="square" rtlCol="0">
            <a:spAutoFit/>
          </a:bodyPr>
          <a:lstStyle/>
          <a:p>
            <a:r>
              <a:rPr lang="en-IN" sz="2200" b="1" dirty="0" smtClean="0">
                <a:solidFill>
                  <a:srgbClr val="EF0BD4"/>
                </a:solidFill>
                <a:latin typeface="Calibri" panose="020F0502020204030204" pitchFamily="34" charset="0"/>
                <a:cs typeface="Calibri" panose="020F0502020204030204" pitchFamily="34" charset="0"/>
              </a:rPr>
              <a:t>false</a:t>
            </a:r>
            <a:endParaRPr lang="en-IN" sz="2200" b="1" dirty="0">
              <a:solidFill>
                <a:srgbClr val="EF0BD4"/>
              </a:solidFill>
              <a:latin typeface="Calibri" panose="020F0502020204030204" pitchFamily="34" charset="0"/>
              <a:cs typeface="Calibri" panose="020F0502020204030204" pitchFamily="34" charset="0"/>
            </a:endParaRPr>
          </a:p>
        </p:txBody>
      </p:sp>
      <p:sp>
        <p:nvSpPr>
          <p:cNvPr id="17" name="TextBox 16"/>
          <p:cNvSpPr txBox="1"/>
          <p:nvPr/>
        </p:nvSpPr>
        <p:spPr>
          <a:xfrm>
            <a:off x="6856606" y="4949234"/>
            <a:ext cx="1651379" cy="430887"/>
          </a:xfrm>
          <a:prstGeom prst="rect">
            <a:avLst/>
          </a:prstGeom>
          <a:noFill/>
        </p:spPr>
        <p:txBody>
          <a:bodyPr wrap="square" rtlCol="0">
            <a:spAutoFit/>
          </a:bodyPr>
          <a:lstStyle/>
          <a:p>
            <a:r>
              <a:rPr lang="en-IN" sz="2200" b="1" dirty="0" smtClean="0">
                <a:solidFill>
                  <a:srgbClr val="EF0BD4"/>
                </a:solidFill>
                <a:latin typeface="Calibri" panose="020F0502020204030204" pitchFamily="34" charset="0"/>
                <a:cs typeface="Calibri" panose="020F0502020204030204" pitchFamily="34" charset="0"/>
              </a:rPr>
              <a:t>false</a:t>
            </a:r>
            <a:endParaRPr lang="en-IN" sz="2200" b="1" dirty="0">
              <a:solidFill>
                <a:srgbClr val="EF0BD4"/>
              </a:solidFill>
              <a:latin typeface="Calibri" panose="020F0502020204030204" pitchFamily="34" charset="0"/>
              <a:cs typeface="Calibri" panose="020F0502020204030204" pitchFamily="34" charset="0"/>
            </a:endParaRPr>
          </a:p>
        </p:txBody>
      </p:sp>
      <p:sp>
        <p:nvSpPr>
          <p:cNvPr id="18" name="TextBox 17"/>
          <p:cNvSpPr txBox="1"/>
          <p:nvPr/>
        </p:nvSpPr>
        <p:spPr>
          <a:xfrm>
            <a:off x="6856606" y="5293584"/>
            <a:ext cx="1651379" cy="430887"/>
          </a:xfrm>
          <a:prstGeom prst="rect">
            <a:avLst/>
          </a:prstGeom>
          <a:noFill/>
        </p:spPr>
        <p:txBody>
          <a:bodyPr wrap="square" rtlCol="0">
            <a:spAutoFit/>
          </a:bodyPr>
          <a:lstStyle/>
          <a:p>
            <a:r>
              <a:rPr lang="en-IN" sz="2200" b="1" dirty="0" smtClean="0">
                <a:solidFill>
                  <a:srgbClr val="EF0BD4"/>
                </a:solidFill>
                <a:latin typeface="Calibri" panose="020F0502020204030204" pitchFamily="34" charset="0"/>
                <a:cs typeface="Calibri" panose="020F0502020204030204" pitchFamily="34" charset="0"/>
              </a:rPr>
              <a:t>true</a:t>
            </a:r>
            <a:endParaRPr lang="en-IN" sz="2200" b="1" dirty="0">
              <a:solidFill>
                <a:srgbClr val="EF0BD4"/>
              </a:solidFill>
              <a:latin typeface="Calibri" panose="020F0502020204030204" pitchFamily="34" charset="0"/>
              <a:cs typeface="Calibri" panose="020F0502020204030204" pitchFamily="34" charset="0"/>
            </a:endParaRPr>
          </a:p>
        </p:txBody>
      </p:sp>
      <p:sp>
        <p:nvSpPr>
          <p:cNvPr id="19" name="TextBox 18"/>
          <p:cNvSpPr txBox="1"/>
          <p:nvPr/>
        </p:nvSpPr>
        <p:spPr>
          <a:xfrm>
            <a:off x="6966388" y="5922935"/>
            <a:ext cx="1651379" cy="430887"/>
          </a:xfrm>
          <a:prstGeom prst="rect">
            <a:avLst/>
          </a:prstGeom>
          <a:noFill/>
        </p:spPr>
        <p:txBody>
          <a:bodyPr wrap="square" rtlCol="0">
            <a:spAutoFit/>
          </a:bodyPr>
          <a:lstStyle/>
          <a:p>
            <a:r>
              <a:rPr lang="en-IN" sz="2200" b="1" dirty="0" smtClean="0">
                <a:solidFill>
                  <a:srgbClr val="EF0BD4"/>
                </a:solidFill>
                <a:latin typeface="Calibri" panose="020F0502020204030204" pitchFamily="34" charset="0"/>
                <a:cs typeface="Calibri" panose="020F0502020204030204" pitchFamily="34" charset="0"/>
              </a:rPr>
              <a:t>a</a:t>
            </a:r>
            <a:endParaRPr lang="en-IN" sz="2200" b="1" dirty="0">
              <a:solidFill>
                <a:srgbClr val="EF0BD4"/>
              </a:solidFill>
              <a:latin typeface="Calibri" panose="020F0502020204030204" pitchFamily="34" charset="0"/>
              <a:cs typeface="Calibri" panose="020F0502020204030204" pitchFamily="34" charset="0"/>
            </a:endParaRPr>
          </a:p>
        </p:txBody>
      </p:sp>
      <p:sp>
        <p:nvSpPr>
          <p:cNvPr id="20" name="TextBox 19"/>
          <p:cNvSpPr txBox="1"/>
          <p:nvPr/>
        </p:nvSpPr>
        <p:spPr>
          <a:xfrm>
            <a:off x="6966388" y="6279427"/>
            <a:ext cx="1651379" cy="430887"/>
          </a:xfrm>
          <a:prstGeom prst="rect">
            <a:avLst/>
          </a:prstGeom>
          <a:noFill/>
        </p:spPr>
        <p:txBody>
          <a:bodyPr wrap="square" rtlCol="0">
            <a:spAutoFit/>
          </a:bodyPr>
          <a:lstStyle/>
          <a:p>
            <a:r>
              <a:rPr lang="en-IN" sz="2200" b="1" dirty="0" smtClean="0">
                <a:solidFill>
                  <a:srgbClr val="EF0BD4"/>
                </a:solidFill>
                <a:latin typeface="Calibri" panose="020F0502020204030204" pitchFamily="34" charset="0"/>
                <a:cs typeface="Calibri" panose="020F0502020204030204" pitchFamily="34" charset="0"/>
              </a:rPr>
              <a:t>B</a:t>
            </a:r>
            <a:endParaRPr lang="en-IN" sz="2200" b="1" dirty="0">
              <a:solidFill>
                <a:srgbClr val="EF0BD4"/>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081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ppt_x"/>
                                          </p:val>
                                        </p:tav>
                                        <p:tav tm="100000">
                                          <p:val>
                                            <p:strVal val="#ppt_x"/>
                                          </p:val>
                                        </p:tav>
                                      </p:tavLst>
                                    </p:anim>
                                    <p:anim calcmode="lin" valueType="num">
                                      <p:cBhvr additive="base">
                                        <p:cTn id="5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fill="hold"/>
                                        <p:tgtEl>
                                          <p:spTgt spid="18"/>
                                        </p:tgtEl>
                                        <p:attrNameLst>
                                          <p:attrName>ppt_x</p:attrName>
                                        </p:attrNameLst>
                                      </p:cBhvr>
                                      <p:tavLst>
                                        <p:tav tm="0">
                                          <p:val>
                                            <p:strVal val="#ppt_x"/>
                                          </p:val>
                                        </p:tav>
                                        <p:tav tm="100000">
                                          <p:val>
                                            <p:strVal val="#ppt_x"/>
                                          </p:val>
                                        </p:tav>
                                      </p:tavLst>
                                    </p:anim>
                                    <p:anim calcmode="lin" valueType="num">
                                      <p:cBhvr additive="base">
                                        <p:cTn id="6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ppt_x"/>
                                          </p:val>
                                        </p:tav>
                                        <p:tav tm="100000">
                                          <p:val>
                                            <p:strVal val="#ppt_x"/>
                                          </p:val>
                                        </p:tav>
                                      </p:tavLst>
                                    </p:anim>
                                    <p:anim calcmode="lin" valueType="num">
                                      <p:cBhvr additive="base">
                                        <p:cTn id="6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0"/>
                                        </p:tgtEl>
                                        <p:attrNameLst>
                                          <p:attrName>style.visibility</p:attrName>
                                        </p:attrNameLst>
                                      </p:cBhvr>
                                      <p:to>
                                        <p:strVal val="visible"/>
                                      </p:to>
                                    </p:set>
                                    <p:anim calcmode="lin" valueType="num">
                                      <p:cBhvr additive="base">
                                        <p:cTn id="73" dur="500" fill="hold"/>
                                        <p:tgtEl>
                                          <p:spTgt spid="20"/>
                                        </p:tgtEl>
                                        <p:attrNameLst>
                                          <p:attrName>ppt_x</p:attrName>
                                        </p:attrNameLst>
                                      </p:cBhvr>
                                      <p:tavLst>
                                        <p:tav tm="0">
                                          <p:val>
                                            <p:strVal val="#ppt_x"/>
                                          </p:val>
                                        </p:tav>
                                        <p:tav tm="100000">
                                          <p:val>
                                            <p:strVal val="#ppt_x"/>
                                          </p:val>
                                        </p:tav>
                                      </p:tavLst>
                                    </p:anim>
                                    <p:anim calcmode="lin" valueType="num">
                                      <p:cBhvr additive="base">
                                        <p:cTn id="7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1" grpId="0"/>
      <p:bldP spid="12" grpId="0"/>
      <p:bldP spid="13" grpId="0"/>
      <p:bldP spid="14" grpId="0"/>
      <p:bldP spid="15" grpId="0"/>
      <p:bldP spid="16" grpId="0"/>
      <p:bldP spid="17" grpId="0"/>
      <p:bldP spid="18" grpId="0"/>
      <p:bldP spid="19" grpId="0"/>
      <p:bldP spid="20"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57397" y="2203503"/>
            <a:ext cx="5253355" cy="3785652"/>
          </a:xfrm>
          <a:prstGeom prst="rect">
            <a:avLst/>
          </a:prstGeom>
          <a:solidFill>
            <a:schemeClr val="bg1">
              <a:lumMod val="95000"/>
            </a:schemeClr>
          </a:solidFill>
          <a:ln>
            <a:solidFill>
              <a:schemeClr val="tx1">
                <a:lumMod val="50000"/>
                <a:lumOff val="50000"/>
              </a:schemeClr>
            </a:solidFill>
          </a:ln>
        </p:spPr>
        <p:txBody>
          <a:bodyPr wrap="square" rtlCol="0">
            <a:spAutoFit/>
          </a:bodyPr>
          <a:lstStyle/>
          <a:p>
            <a:r>
              <a:rPr lang="en-IN" sz="2400" dirty="0" smtClean="0">
                <a:latin typeface="Calibri" panose="020F0502020204030204" pitchFamily="34" charset="0"/>
                <a:cs typeface="Calibri" panose="020F0502020204030204" pitchFamily="34" charset="0"/>
              </a:rPr>
              <a:t>str1.length() </a:t>
            </a:r>
            <a:r>
              <a:rPr lang="en-IN" sz="2400" dirty="0" smtClean="0">
                <a:latin typeface="Calibri" panose="020F0502020204030204" pitchFamily="34" charset="0"/>
                <a:cs typeface="Calibri" panose="020F0502020204030204" pitchFamily="34" charset="0"/>
                <a:sym typeface="Wingdings" panose="05000000000000000000" pitchFamily="2" charset="2"/>
              </a:rPr>
              <a:t></a:t>
            </a:r>
          </a:p>
          <a:p>
            <a:r>
              <a:rPr lang="en-IN" sz="2400" dirty="0">
                <a:latin typeface="Calibri" panose="020F0502020204030204" pitchFamily="34" charset="0"/>
                <a:cs typeface="Calibri" panose="020F0502020204030204" pitchFamily="34" charset="0"/>
                <a:sym typeface="Wingdings" panose="05000000000000000000" pitchFamily="2" charset="2"/>
              </a:rPr>
              <a:t>s</a:t>
            </a:r>
            <a:r>
              <a:rPr lang="en-IN" sz="2400" dirty="0" smtClean="0">
                <a:latin typeface="Calibri" panose="020F0502020204030204" pitchFamily="34" charset="0"/>
                <a:cs typeface="Calibri" panose="020F0502020204030204" pitchFamily="34" charset="0"/>
                <a:sym typeface="Wingdings" panose="05000000000000000000" pitchFamily="2" charset="2"/>
              </a:rPr>
              <a:t>tr2.length()   </a:t>
            </a:r>
            <a:endParaRPr lang="en-IN" sz="2400" dirty="0">
              <a:latin typeface="Calibri" panose="020F0502020204030204" pitchFamily="34" charset="0"/>
              <a:cs typeface="Calibri" panose="020F0502020204030204" pitchFamily="34" charset="0"/>
            </a:endParaRPr>
          </a:p>
          <a:p>
            <a:r>
              <a:rPr lang="en-IN" sz="2400" dirty="0" smtClean="0">
                <a:latin typeface="Calibri" panose="020F0502020204030204" pitchFamily="34" charset="0"/>
                <a:cs typeface="Calibri" panose="020F0502020204030204" pitchFamily="34" charset="0"/>
              </a:rPr>
              <a:t>str1.charAt(8) </a:t>
            </a:r>
            <a:r>
              <a:rPr lang="en-IN" sz="2400" dirty="0" smtClean="0">
                <a:latin typeface="Calibri" panose="020F0502020204030204" pitchFamily="34" charset="0"/>
                <a:cs typeface="Calibri" panose="020F0502020204030204" pitchFamily="34" charset="0"/>
                <a:sym typeface="Wingdings" panose="05000000000000000000" pitchFamily="2" charset="2"/>
              </a:rPr>
              <a:t></a:t>
            </a:r>
            <a:endParaRPr lang="en-IN" sz="2400" dirty="0">
              <a:latin typeface="Calibri" panose="020F0502020204030204" pitchFamily="34" charset="0"/>
              <a:cs typeface="Calibri" panose="020F0502020204030204" pitchFamily="34" charset="0"/>
            </a:endParaRPr>
          </a:p>
          <a:p>
            <a:r>
              <a:rPr lang="en-IN" sz="2400" dirty="0" smtClean="0">
                <a:latin typeface="Calibri" panose="020F0502020204030204" pitchFamily="34" charset="0"/>
                <a:cs typeface="Calibri" panose="020F0502020204030204" pitchFamily="34" charset="0"/>
              </a:rPr>
              <a:t>str1.indexOf(‘l’) </a:t>
            </a:r>
            <a:r>
              <a:rPr lang="en-IN" sz="2400" dirty="0" smtClean="0">
                <a:latin typeface="Calibri" panose="020F0502020204030204" pitchFamily="34" charset="0"/>
                <a:cs typeface="Calibri" panose="020F0502020204030204" pitchFamily="34" charset="0"/>
                <a:sym typeface="Wingdings" panose="05000000000000000000" pitchFamily="2" charset="2"/>
              </a:rPr>
              <a:t></a:t>
            </a:r>
          </a:p>
          <a:p>
            <a:r>
              <a:rPr lang="en-IN" sz="2400" dirty="0" smtClean="0">
                <a:latin typeface="Calibri" panose="020F0502020204030204" pitchFamily="34" charset="0"/>
                <a:cs typeface="Calibri" panose="020F0502020204030204" pitchFamily="34" charset="0"/>
                <a:sym typeface="Wingdings" panose="05000000000000000000" pitchFamily="2" charset="2"/>
              </a:rPr>
              <a:t>str1.indexOf(‘l’,6) </a:t>
            </a:r>
          </a:p>
          <a:p>
            <a:r>
              <a:rPr lang="en-IN" sz="2400" dirty="0" smtClean="0">
                <a:latin typeface="Calibri" panose="020F0502020204030204" pitchFamily="34" charset="0"/>
                <a:cs typeface="Calibri" panose="020F0502020204030204" pitchFamily="34" charset="0"/>
                <a:sym typeface="Wingdings" panose="05000000000000000000" pitchFamily="2" charset="2"/>
              </a:rPr>
              <a:t>str1.lastIndexOf(‘l’)  </a:t>
            </a:r>
            <a:endParaRPr lang="en-IN" sz="2400" dirty="0">
              <a:latin typeface="Calibri" panose="020F0502020204030204" pitchFamily="34" charset="0"/>
              <a:cs typeface="Calibri" panose="020F0502020204030204" pitchFamily="34" charset="0"/>
            </a:endParaRPr>
          </a:p>
          <a:p>
            <a:r>
              <a:rPr lang="en-IN" sz="2400" dirty="0" smtClean="0">
                <a:latin typeface="Calibri" panose="020F0502020204030204" pitchFamily="34" charset="0"/>
                <a:cs typeface="Calibri" panose="020F0502020204030204" pitchFamily="34" charset="0"/>
              </a:rPr>
              <a:t>str2.substring(3, 6) </a:t>
            </a:r>
            <a:r>
              <a:rPr lang="en-IN" sz="2400" dirty="0" smtClean="0">
                <a:latin typeface="Calibri" panose="020F0502020204030204" pitchFamily="34" charset="0"/>
                <a:cs typeface="Calibri" panose="020F0502020204030204" pitchFamily="34" charset="0"/>
                <a:sym typeface="Wingdings" panose="05000000000000000000" pitchFamily="2" charset="2"/>
              </a:rPr>
              <a:t> </a:t>
            </a:r>
            <a:endParaRPr lang="en-IN" sz="2400" dirty="0">
              <a:latin typeface="Calibri" panose="020F0502020204030204" pitchFamily="34" charset="0"/>
              <a:cs typeface="Calibri" panose="020F0502020204030204" pitchFamily="34" charset="0"/>
            </a:endParaRPr>
          </a:p>
          <a:p>
            <a:r>
              <a:rPr lang="en-IN" sz="2400" dirty="0" smtClean="0">
                <a:latin typeface="Calibri" panose="020F0502020204030204" pitchFamily="34" charset="0"/>
                <a:cs typeface="Calibri" panose="020F0502020204030204" pitchFamily="34" charset="0"/>
              </a:rPr>
              <a:t>str1.contains(str2) </a:t>
            </a:r>
            <a:r>
              <a:rPr lang="en-IN" sz="2400" dirty="0" smtClean="0">
                <a:latin typeface="Calibri" panose="020F0502020204030204" pitchFamily="34" charset="0"/>
                <a:cs typeface="Calibri" panose="020F0502020204030204" pitchFamily="34" charset="0"/>
                <a:sym typeface="Wingdings" panose="05000000000000000000" pitchFamily="2" charset="2"/>
              </a:rPr>
              <a:t> </a:t>
            </a:r>
            <a:endParaRPr lang="en-IN" sz="2400" dirty="0">
              <a:latin typeface="Calibri" panose="020F0502020204030204" pitchFamily="34" charset="0"/>
              <a:cs typeface="Calibri" panose="020F0502020204030204" pitchFamily="34" charset="0"/>
            </a:endParaRPr>
          </a:p>
          <a:p>
            <a:r>
              <a:rPr lang="en-IN" sz="2400" dirty="0">
                <a:latin typeface="Calibri" panose="020F0502020204030204" pitchFamily="34" charset="0"/>
                <a:cs typeface="Calibri" panose="020F0502020204030204" pitchFamily="34" charset="0"/>
              </a:rPr>
              <a:t>s</a:t>
            </a:r>
            <a:r>
              <a:rPr lang="en-IN" sz="2400" dirty="0" smtClean="0">
                <a:latin typeface="Calibri" panose="020F0502020204030204" pitchFamily="34" charset="0"/>
                <a:cs typeface="Calibri" panose="020F0502020204030204" pitchFamily="34" charset="0"/>
              </a:rPr>
              <a:t>tr1.contains(“or”) </a:t>
            </a:r>
            <a:r>
              <a:rPr lang="en-IN" sz="2400" dirty="0" smtClean="0">
                <a:latin typeface="Calibri" panose="020F0502020204030204" pitchFamily="34" charset="0"/>
                <a:cs typeface="Calibri" panose="020F0502020204030204" pitchFamily="34" charset="0"/>
                <a:sym typeface="Wingdings" panose="05000000000000000000" pitchFamily="2" charset="2"/>
              </a:rPr>
              <a:t> </a:t>
            </a:r>
            <a:endParaRPr lang="en-IN" sz="2400" dirty="0" smtClean="0">
              <a:latin typeface="Calibri" panose="020F0502020204030204" pitchFamily="34" charset="0"/>
              <a:cs typeface="Calibri" panose="020F0502020204030204" pitchFamily="34" charset="0"/>
            </a:endParaRPr>
          </a:p>
          <a:p>
            <a:r>
              <a:rPr lang="en-IN" sz="2400" dirty="0" smtClean="0">
                <a:latin typeface="Calibri" panose="020F0502020204030204" pitchFamily="34" charset="0"/>
                <a:cs typeface="Calibri" panose="020F0502020204030204" pitchFamily="34" charset="0"/>
              </a:rPr>
              <a:t>str1.replace(“He”, ”Ha”) </a:t>
            </a:r>
            <a:r>
              <a:rPr lang="en-IN" sz="2400" dirty="0" smtClean="0">
                <a:latin typeface="Calibri" panose="020F0502020204030204" pitchFamily="34" charset="0"/>
                <a:cs typeface="Calibri" panose="020F0502020204030204" pitchFamily="34" charset="0"/>
                <a:sym typeface="Wingdings" panose="05000000000000000000" pitchFamily="2" charset="2"/>
              </a:rPr>
              <a:t> </a:t>
            </a:r>
            <a:endParaRPr lang="en-IN" sz="2400" dirty="0">
              <a:latin typeface="Calibri" panose="020F0502020204030204" pitchFamily="34" charset="0"/>
              <a:cs typeface="Calibri" panose="020F0502020204030204" pitchFamily="34" charset="0"/>
            </a:endParaRPr>
          </a:p>
        </p:txBody>
      </p:sp>
      <p:sp>
        <p:nvSpPr>
          <p:cNvPr id="31" name="TextBox 30"/>
          <p:cNvSpPr txBox="1"/>
          <p:nvPr/>
        </p:nvSpPr>
        <p:spPr>
          <a:xfrm>
            <a:off x="6299431" y="2388107"/>
            <a:ext cx="5700657" cy="3416320"/>
          </a:xfrm>
          <a:prstGeom prst="rect">
            <a:avLst/>
          </a:prstGeom>
          <a:solidFill>
            <a:schemeClr val="bg1">
              <a:lumMod val="95000"/>
            </a:schemeClr>
          </a:solidFill>
          <a:ln>
            <a:solidFill>
              <a:schemeClr val="tx1">
                <a:lumMod val="50000"/>
                <a:lumOff val="50000"/>
              </a:schemeClr>
            </a:solidFill>
          </a:ln>
        </p:spPr>
        <p:txBody>
          <a:bodyPr wrap="square" rtlCol="0">
            <a:spAutoFit/>
          </a:bodyPr>
          <a:lstStyle/>
          <a:p>
            <a:r>
              <a:rPr lang="en-IN" sz="2400" dirty="0" smtClean="0">
                <a:latin typeface="Calibri" panose="020F0502020204030204" pitchFamily="34" charset="0"/>
                <a:cs typeface="Calibri" panose="020F0502020204030204" pitchFamily="34" charset="0"/>
              </a:rPr>
              <a:t>str2.isEmpty() </a:t>
            </a:r>
            <a:r>
              <a:rPr lang="en-IN" sz="2400" dirty="0" smtClean="0">
                <a:latin typeface="Calibri" panose="020F0502020204030204" pitchFamily="34" charset="0"/>
                <a:cs typeface="Calibri" panose="020F0502020204030204" pitchFamily="34" charset="0"/>
                <a:sym typeface="Wingdings" panose="05000000000000000000" pitchFamily="2" charset="2"/>
              </a:rPr>
              <a:t></a:t>
            </a:r>
            <a:endParaRPr lang="en-IN" sz="2400" dirty="0">
              <a:latin typeface="Calibri" panose="020F0502020204030204" pitchFamily="34" charset="0"/>
              <a:cs typeface="Calibri" panose="020F0502020204030204" pitchFamily="34" charset="0"/>
            </a:endParaRPr>
          </a:p>
          <a:p>
            <a:r>
              <a:rPr lang="en-IN" sz="2400" dirty="0" smtClean="0">
                <a:latin typeface="Calibri" panose="020F0502020204030204" pitchFamily="34" charset="0"/>
                <a:cs typeface="Calibri" panose="020F0502020204030204" pitchFamily="34" charset="0"/>
              </a:rPr>
              <a:t>str1.equals(str2) </a:t>
            </a:r>
            <a:r>
              <a:rPr lang="en-IN" sz="2400" dirty="0" smtClean="0">
                <a:latin typeface="Calibri" panose="020F0502020204030204" pitchFamily="34" charset="0"/>
                <a:cs typeface="Calibri" panose="020F0502020204030204" pitchFamily="34" charset="0"/>
                <a:sym typeface="Wingdings" panose="05000000000000000000" pitchFamily="2" charset="2"/>
              </a:rPr>
              <a:t> </a:t>
            </a:r>
          </a:p>
          <a:p>
            <a:r>
              <a:rPr lang="en-IN" sz="2400" dirty="0" smtClean="0">
                <a:latin typeface="Calibri" panose="020F0502020204030204" pitchFamily="34" charset="0"/>
                <a:cs typeface="Calibri" panose="020F0502020204030204" pitchFamily="34" charset="0"/>
              </a:rPr>
              <a:t>str2.equalsIgnoreCase(“welcome”) </a:t>
            </a:r>
            <a:r>
              <a:rPr lang="en-IN" sz="2400" dirty="0" smtClean="0">
                <a:latin typeface="Calibri" panose="020F0502020204030204" pitchFamily="34" charset="0"/>
                <a:cs typeface="Calibri" panose="020F0502020204030204" pitchFamily="34" charset="0"/>
                <a:sym typeface="Wingdings" panose="05000000000000000000" pitchFamily="2" charset="2"/>
              </a:rPr>
              <a:t></a:t>
            </a:r>
            <a:endParaRPr lang="en-IN" sz="2400" dirty="0">
              <a:latin typeface="Calibri" panose="020F0502020204030204" pitchFamily="34" charset="0"/>
              <a:cs typeface="Calibri" panose="020F0502020204030204" pitchFamily="34" charset="0"/>
            </a:endParaRPr>
          </a:p>
          <a:p>
            <a:r>
              <a:rPr lang="en-IN" sz="2400" dirty="0" smtClean="0">
                <a:latin typeface="Calibri" panose="020F0502020204030204" pitchFamily="34" charset="0"/>
                <a:cs typeface="Calibri" panose="020F0502020204030204" pitchFamily="34" charset="0"/>
              </a:rPr>
              <a:t>str2.startsWith(“Hel”) </a:t>
            </a:r>
            <a:r>
              <a:rPr lang="en-IN" sz="2400" dirty="0" smtClean="0">
                <a:latin typeface="Calibri" panose="020F0502020204030204" pitchFamily="34" charset="0"/>
                <a:cs typeface="Calibri" panose="020F0502020204030204" pitchFamily="34" charset="0"/>
                <a:sym typeface="Wingdings" panose="05000000000000000000" pitchFamily="2" charset="2"/>
              </a:rPr>
              <a:t> </a:t>
            </a:r>
            <a:endParaRPr lang="en-IN" sz="2400" dirty="0">
              <a:latin typeface="Calibri" panose="020F0502020204030204" pitchFamily="34" charset="0"/>
              <a:cs typeface="Calibri" panose="020F0502020204030204" pitchFamily="34" charset="0"/>
            </a:endParaRPr>
          </a:p>
          <a:p>
            <a:r>
              <a:rPr lang="en-IN" sz="2400" dirty="0" smtClean="0">
                <a:latin typeface="Calibri" panose="020F0502020204030204" pitchFamily="34" charset="0"/>
                <a:cs typeface="Calibri" panose="020F0502020204030204" pitchFamily="34" charset="0"/>
              </a:rPr>
              <a:t>str2.startsWith(“</a:t>
            </a:r>
            <a:r>
              <a:rPr lang="en-IN" sz="2400" dirty="0" err="1" smtClean="0">
                <a:latin typeface="Calibri" panose="020F0502020204030204" pitchFamily="34" charset="0"/>
                <a:cs typeface="Calibri" panose="020F0502020204030204" pitchFamily="34" charset="0"/>
              </a:rPr>
              <a:t>Wel</a:t>
            </a:r>
            <a:r>
              <a:rPr lang="en-IN" sz="2400" dirty="0" smtClean="0">
                <a:latin typeface="Calibri" panose="020F0502020204030204" pitchFamily="34" charset="0"/>
                <a:cs typeface="Calibri" panose="020F0502020204030204" pitchFamily="34" charset="0"/>
              </a:rPr>
              <a:t>”) </a:t>
            </a:r>
            <a:r>
              <a:rPr lang="en-IN" sz="2400" dirty="0" smtClean="0">
                <a:latin typeface="Calibri" panose="020F0502020204030204" pitchFamily="34" charset="0"/>
                <a:cs typeface="Calibri" panose="020F0502020204030204" pitchFamily="34" charset="0"/>
                <a:sym typeface="Wingdings" panose="05000000000000000000" pitchFamily="2" charset="2"/>
              </a:rPr>
              <a:t> </a:t>
            </a:r>
          </a:p>
          <a:p>
            <a:r>
              <a:rPr lang="en-IN" sz="2400" dirty="0" smtClean="0">
                <a:latin typeface="Calibri" panose="020F0502020204030204" pitchFamily="34" charset="0"/>
                <a:cs typeface="Calibri" panose="020F0502020204030204" pitchFamily="34" charset="0"/>
              </a:rPr>
              <a:t>str1.endsWith(“me”) </a:t>
            </a:r>
            <a:r>
              <a:rPr lang="en-IN" sz="2400" dirty="0" smtClean="0">
                <a:latin typeface="Calibri" panose="020F0502020204030204" pitchFamily="34" charset="0"/>
                <a:cs typeface="Calibri" panose="020F0502020204030204" pitchFamily="34" charset="0"/>
                <a:sym typeface="Wingdings" panose="05000000000000000000" pitchFamily="2" charset="2"/>
              </a:rPr>
              <a:t> </a:t>
            </a:r>
          </a:p>
          <a:p>
            <a:r>
              <a:rPr lang="en-IN" sz="2400" dirty="0" smtClean="0">
                <a:latin typeface="Calibri" panose="020F0502020204030204" pitchFamily="34" charset="0"/>
                <a:cs typeface="Calibri" panose="020F0502020204030204" pitchFamily="34" charset="0"/>
                <a:sym typeface="Wingdings" panose="05000000000000000000" pitchFamily="2" charset="2"/>
              </a:rPr>
              <a:t>str2.endsWith(“me”) </a:t>
            </a:r>
            <a:endParaRPr lang="en-IN" sz="2400" dirty="0">
              <a:latin typeface="Calibri" panose="020F0502020204030204" pitchFamily="34" charset="0"/>
              <a:cs typeface="Calibri" panose="020F0502020204030204" pitchFamily="34" charset="0"/>
            </a:endParaRPr>
          </a:p>
          <a:p>
            <a:r>
              <a:rPr lang="en-IN" sz="2400" dirty="0" smtClean="0">
                <a:latin typeface="Calibri" panose="020F0502020204030204" pitchFamily="34" charset="0"/>
                <a:cs typeface="Calibri" panose="020F0502020204030204" pitchFamily="34" charset="0"/>
              </a:rPr>
              <a:t>str2.toLowerCase() </a:t>
            </a:r>
            <a:r>
              <a:rPr lang="en-IN" sz="2400" dirty="0" smtClean="0">
                <a:latin typeface="Calibri" panose="020F0502020204030204" pitchFamily="34" charset="0"/>
                <a:cs typeface="Calibri" panose="020F0502020204030204" pitchFamily="34" charset="0"/>
                <a:sym typeface="Wingdings" panose="05000000000000000000" pitchFamily="2" charset="2"/>
              </a:rPr>
              <a:t> </a:t>
            </a:r>
            <a:endParaRPr lang="en-IN" sz="2400" dirty="0">
              <a:latin typeface="Calibri" panose="020F0502020204030204" pitchFamily="34" charset="0"/>
              <a:cs typeface="Calibri" panose="020F0502020204030204" pitchFamily="34" charset="0"/>
            </a:endParaRPr>
          </a:p>
          <a:p>
            <a:r>
              <a:rPr lang="en-IN" sz="2400" dirty="0" smtClean="0">
                <a:latin typeface="Calibri" panose="020F0502020204030204" pitchFamily="34" charset="0"/>
                <a:cs typeface="Calibri" panose="020F0502020204030204" pitchFamily="34" charset="0"/>
              </a:rPr>
              <a:t>str2.toUpperCase() </a:t>
            </a:r>
            <a:r>
              <a:rPr lang="en-IN" sz="2400" dirty="0" smtClean="0">
                <a:latin typeface="Calibri" panose="020F0502020204030204" pitchFamily="34" charset="0"/>
                <a:cs typeface="Calibri" panose="020F0502020204030204" pitchFamily="34" charset="0"/>
                <a:sym typeface="Wingdings" panose="05000000000000000000" pitchFamily="2" charset="2"/>
              </a:rPr>
              <a:t></a:t>
            </a:r>
            <a:endParaRPr lang="en-IN" sz="2400" dirty="0">
              <a:latin typeface="Calibri" panose="020F0502020204030204" pitchFamily="34" charset="0"/>
              <a:cs typeface="Calibri" panose="020F0502020204030204" pitchFamily="34" charset="0"/>
            </a:endParaRPr>
          </a:p>
        </p:txBody>
      </p:sp>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070C0"/>
                </a:solidFill>
                <a:latin typeface="Calibri" panose="020F0502020204030204" pitchFamily="34" charset="0"/>
                <a:cs typeface="Calibri" panose="020F0502020204030204" pitchFamily="34" charset="0"/>
              </a:rPr>
              <a:t>String Methods - Example</a:t>
            </a:r>
            <a:endParaRPr lang="en-IN" sz="3200" dirty="0">
              <a:solidFill>
                <a:srgbClr val="0070C0"/>
              </a:solidFill>
              <a:latin typeface="Calibri" panose="020F0502020204030204" pitchFamily="34" charset="0"/>
              <a:cs typeface="Calibri" panose="020F0502020204030204" pitchFamily="34" charset="0"/>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73</a:t>
            </a:fld>
            <a:endParaRPr lang="en-IN"/>
          </a:p>
        </p:txBody>
      </p:sp>
      <p:graphicFrame>
        <p:nvGraphicFramePr>
          <p:cNvPr id="3" name="Table 2"/>
          <p:cNvGraphicFramePr>
            <a:graphicFrameLocks noGrp="1"/>
          </p:cNvGraphicFramePr>
          <p:nvPr/>
        </p:nvGraphicFramePr>
        <p:xfrm>
          <a:off x="5675956" y="1414104"/>
          <a:ext cx="3973011" cy="741680"/>
        </p:xfrm>
        <a:graphic>
          <a:graphicData uri="http://schemas.openxmlformats.org/drawingml/2006/table">
            <a:tbl>
              <a:tblPr firstRow="1" bandRow="1">
                <a:tableStyleId>{5C22544A-7EE6-4342-B048-85BDC9FD1C3A}</a:tableStyleId>
              </a:tblPr>
              <a:tblGrid>
                <a:gridCol w="303789">
                  <a:extLst>
                    <a:ext uri="{9D8B030D-6E8A-4147-A177-3AD203B41FA5}">
                      <a16:colId xmlns:a16="http://schemas.microsoft.com/office/drawing/2014/main" val="20000"/>
                    </a:ext>
                  </a:extLst>
                </a:gridCol>
                <a:gridCol w="303789">
                  <a:extLst>
                    <a:ext uri="{9D8B030D-6E8A-4147-A177-3AD203B41FA5}">
                      <a16:colId xmlns:a16="http://schemas.microsoft.com/office/drawing/2014/main" val="20001"/>
                    </a:ext>
                  </a:extLst>
                </a:gridCol>
                <a:gridCol w="303789">
                  <a:extLst>
                    <a:ext uri="{9D8B030D-6E8A-4147-A177-3AD203B41FA5}">
                      <a16:colId xmlns:a16="http://schemas.microsoft.com/office/drawing/2014/main" val="20002"/>
                    </a:ext>
                  </a:extLst>
                </a:gridCol>
                <a:gridCol w="303789">
                  <a:extLst>
                    <a:ext uri="{9D8B030D-6E8A-4147-A177-3AD203B41FA5}">
                      <a16:colId xmlns:a16="http://schemas.microsoft.com/office/drawing/2014/main" val="20003"/>
                    </a:ext>
                  </a:extLst>
                </a:gridCol>
                <a:gridCol w="303789">
                  <a:extLst>
                    <a:ext uri="{9D8B030D-6E8A-4147-A177-3AD203B41FA5}">
                      <a16:colId xmlns:a16="http://schemas.microsoft.com/office/drawing/2014/main" val="20004"/>
                    </a:ext>
                  </a:extLst>
                </a:gridCol>
                <a:gridCol w="303789">
                  <a:extLst>
                    <a:ext uri="{9D8B030D-6E8A-4147-A177-3AD203B41FA5}">
                      <a16:colId xmlns:a16="http://schemas.microsoft.com/office/drawing/2014/main" val="20005"/>
                    </a:ext>
                  </a:extLst>
                </a:gridCol>
                <a:gridCol w="303789">
                  <a:extLst>
                    <a:ext uri="{9D8B030D-6E8A-4147-A177-3AD203B41FA5}">
                      <a16:colId xmlns:a16="http://schemas.microsoft.com/office/drawing/2014/main" val="20006"/>
                    </a:ext>
                  </a:extLst>
                </a:gridCol>
                <a:gridCol w="303789">
                  <a:extLst>
                    <a:ext uri="{9D8B030D-6E8A-4147-A177-3AD203B41FA5}">
                      <a16:colId xmlns:a16="http://schemas.microsoft.com/office/drawing/2014/main" val="20007"/>
                    </a:ext>
                  </a:extLst>
                </a:gridCol>
                <a:gridCol w="303789">
                  <a:extLst>
                    <a:ext uri="{9D8B030D-6E8A-4147-A177-3AD203B41FA5}">
                      <a16:colId xmlns:a16="http://schemas.microsoft.com/office/drawing/2014/main" val="20008"/>
                    </a:ext>
                  </a:extLst>
                </a:gridCol>
                <a:gridCol w="303789">
                  <a:extLst>
                    <a:ext uri="{9D8B030D-6E8A-4147-A177-3AD203B41FA5}">
                      <a16:colId xmlns:a16="http://schemas.microsoft.com/office/drawing/2014/main" val="20009"/>
                    </a:ext>
                  </a:extLst>
                </a:gridCol>
                <a:gridCol w="457450">
                  <a:extLst>
                    <a:ext uri="{9D8B030D-6E8A-4147-A177-3AD203B41FA5}">
                      <a16:colId xmlns:a16="http://schemas.microsoft.com/office/drawing/2014/main" val="20010"/>
                    </a:ext>
                  </a:extLst>
                </a:gridCol>
                <a:gridCol w="477671">
                  <a:extLst>
                    <a:ext uri="{9D8B030D-6E8A-4147-A177-3AD203B41FA5}">
                      <a16:colId xmlns:a16="http://schemas.microsoft.com/office/drawing/2014/main" val="20011"/>
                    </a:ext>
                  </a:extLst>
                </a:gridCol>
              </a:tblGrid>
              <a:tr h="370840">
                <a:tc>
                  <a:txBody>
                    <a:bodyPr/>
                    <a:lstStyle/>
                    <a:p>
                      <a:r>
                        <a:rPr lang="en-IN" dirty="0" smtClean="0"/>
                        <a:t>H</a:t>
                      </a:r>
                      <a:endParaRPr lang="en-IN" dirty="0"/>
                    </a:p>
                  </a:txBody>
                  <a:tcPr/>
                </a:tc>
                <a:tc>
                  <a:txBody>
                    <a:bodyPr/>
                    <a:lstStyle/>
                    <a:p>
                      <a:r>
                        <a:rPr lang="en-IN" dirty="0" smtClean="0"/>
                        <a:t>e</a:t>
                      </a:r>
                      <a:endParaRPr lang="en-IN" dirty="0"/>
                    </a:p>
                  </a:txBody>
                  <a:tcPr/>
                </a:tc>
                <a:tc>
                  <a:txBody>
                    <a:bodyPr/>
                    <a:lstStyle/>
                    <a:p>
                      <a:r>
                        <a:rPr lang="en-IN" dirty="0" smtClean="0"/>
                        <a:t>l</a:t>
                      </a:r>
                      <a:endParaRPr lang="en-IN" dirty="0"/>
                    </a:p>
                  </a:txBody>
                  <a:tcPr/>
                </a:tc>
                <a:tc>
                  <a:txBody>
                    <a:bodyPr/>
                    <a:lstStyle/>
                    <a:p>
                      <a:r>
                        <a:rPr lang="en-IN" dirty="0" smtClean="0"/>
                        <a:t>l</a:t>
                      </a:r>
                      <a:endParaRPr lang="en-IN" dirty="0"/>
                    </a:p>
                  </a:txBody>
                  <a:tcPr/>
                </a:tc>
                <a:tc>
                  <a:txBody>
                    <a:bodyPr/>
                    <a:lstStyle/>
                    <a:p>
                      <a:r>
                        <a:rPr lang="en-IN" dirty="0" smtClean="0"/>
                        <a:t>o</a:t>
                      </a:r>
                      <a:endParaRPr lang="en-IN" dirty="0"/>
                    </a:p>
                  </a:txBody>
                  <a:tcPr/>
                </a:tc>
                <a:tc>
                  <a:txBody>
                    <a:bodyPr/>
                    <a:lstStyle/>
                    <a:p>
                      <a:endParaRPr lang="en-IN" dirty="0"/>
                    </a:p>
                  </a:txBody>
                  <a:tcPr/>
                </a:tc>
                <a:tc>
                  <a:txBody>
                    <a:bodyPr/>
                    <a:lstStyle/>
                    <a:p>
                      <a:r>
                        <a:rPr lang="en-IN" dirty="0" smtClean="0"/>
                        <a:t>W</a:t>
                      </a:r>
                      <a:endParaRPr lang="en-IN" dirty="0"/>
                    </a:p>
                  </a:txBody>
                  <a:tcPr/>
                </a:tc>
                <a:tc>
                  <a:txBody>
                    <a:bodyPr/>
                    <a:lstStyle/>
                    <a:p>
                      <a:r>
                        <a:rPr lang="en-IN" dirty="0" smtClean="0"/>
                        <a:t>o</a:t>
                      </a:r>
                      <a:endParaRPr lang="en-IN" dirty="0"/>
                    </a:p>
                  </a:txBody>
                  <a:tcPr/>
                </a:tc>
                <a:tc>
                  <a:txBody>
                    <a:bodyPr/>
                    <a:lstStyle/>
                    <a:p>
                      <a:r>
                        <a:rPr lang="en-IN" dirty="0" smtClean="0"/>
                        <a:t>r</a:t>
                      </a:r>
                      <a:endParaRPr lang="en-IN" dirty="0"/>
                    </a:p>
                  </a:txBody>
                  <a:tcPr/>
                </a:tc>
                <a:tc>
                  <a:txBody>
                    <a:bodyPr/>
                    <a:lstStyle/>
                    <a:p>
                      <a:r>
                        <a:rPr lang="en-IN" dirty="0" smtClean="0"/>
                        <a:t>l</a:t>
                      </a:r>
                      <a:endParaRPr lang="en-IN" dirty="0"/>
                    </a:p>
                  </a:txBody>
                  <a:tcPr/>
                </a:tc>
                <a:tc>
                  <a:txBody>
                    <a:bodyPr/>
                    <a:lstStyle/>
                    <a:p>
                      <a:r>
                        <a:rPr lang="en-IN" dirty="0" smtClean="0"/>
                        <a:t>d</a:t>
                      </a:r>
                      <a:endParaRPr lang="en-IN" dirty="0"/>
                    </a:p>
                  </a:txBody>
                  <a:tcPr/>
                </a:tc>
                <a:tc>
                  <a:txBody>
                    <a:bodyPr/>
                    <a:lstStyle/>
                    <a:p>
                      <a:r>
                        <a:rPr lang="en-IN" dirty="0" smtClean="0"/>
                        <a:t>!</a:t>
                      </a:r>
                      <a:endParaRPr lang="en-IN" dirty="0"/>
                    </a:p>
                  </a:txBody>
                  <a:tcPr/>
                </a:tc>
                <a:extLst>
                  <a:ext uri="{0D108BD9-81ED-4DB2-BD59-A6C34878D82A}">
                    <a16:rowId xmlns:a16="http://schemas.microsoft.com/office/drawing/2014/main" val="10000"/>
                  </a:ext>
                </a:extLst>
              </a:tr>
              <a:tr h="370840">
                <a:tc>
                  <a:txBody>
                    <a:bodyPr/>
                    <a:lstStyle/>
                    <a:p>
                      <a:r>
                        <a:rPr lang="en-IN" sz="1800" dirty="0" smtClean="0"/>
                        <a:t>0</a:t>
                      </a:r>
                      <a:endParaRPr lang="en-IN" sz="1800" dirty="0"/>
                    </a:p>
                  </a:txBody>
                  <a:tcPr/>
                </a:tc>
                <a:tc>
                  <a:txBody>
                    <a:bodyPr/>
                    <a:lstStyle/>
                    <a:p>
                      <a:r>
                        <a:rPr lang="en-IN" sz="1800" dirty="0" smtClean="0"/>
                        <a:t>1</a:t>
                      </a:r>
                      <a:endParaRPr lang="en-IN" sz="1800" dirty="0"/>
                    </a:p>
                  </a:txBody>
                  <a:tcPr/>
                </a:tc>
                <a:tc>
                  <a:txBody>
                    <a:bodyPr/>
                    <a:lstStyle/>
                    <a:p>
                      <a:r>
                        <a:rPr lang="en-IN" sz="1800" dirty="0" smtClean="0"/>
                        <a:t>2</a:t>
                      </a:r>
                      <a:endParaRPr lang="en-IN" sz="1800" dirty="0"/>
                    </a:p>
                  </a:txBody>
                  <a:tcPr/>
                </a:tc>
                <a:tc>
                  <a:txBody>
                    <a:bodyPr/>
                    <a:lstStyle/>
                    <a:p>
                      <a:r>
                        <a:rPr lang="en-IN" sz="1800" dirty="0" smtClean="0"/>
                        <a:t>3</a:t>
                      </a:r>
                      <a:endParaRPr lang="en-IN" sz="1800" dirty="0"/>
                    </a:p>
                  </a:txBody>
                  <a:tcPr/>
                </a:tc>
                <a:tc>
                  <a:txBody>
                    <a:bodyPr/>
                    <a:lstStyle/>
                    <a:p>
                      <a:r>
                        <a:rPr lang="en-IN" sz="1800" dirty="0" smtClean="0"/>
                        <a:t>4</a:t>
                      </a:r>
                      <a:endParaRPr lang="en-IN" sz="1800" dirty="0"/>
                    </a:p>
                  </a:txBody>
                  <a:tcPr/>
                </a:tc>
                <a:tc>
                  <a:txBody>
                    <a:bodyPr/>
                    <a:lstStyle/>
                    <a:p>
                      <a:r>
                        <a:rPr lang="en-IN" sz="1800" dirty="0" smtClean="0"/>
                        <a:t>5</a:t>
                      </a:r>
                      <a:endParaRPr lang="en-IN" sz="1800" dirty="0"/>
                    </a:p>
                  </a:txBody>
                  <a:tcPr/>
                </a:tc>
                <a:tc>
                  <a:txBody>
                    <a:bodyPr/>
                    <a:lstStyle/>
                    <a:p>
                      <a:r>
                        <a:rPr lang="en-IN" sz="1800" dirty="0" smtClean="0"/>
                        <a:t>6</a:t>
                      </a:r>
                      <a:endParaRPr lang="en-IN" sz="1800" dirty="0"/>
                    </a:p>
                  </a:txBody>
                  <a:tcPr/>
                </a:tc>
                <a:tc>
                  <a:txBody>
                    <a:bodyPr/>
                    <a:lstStyle/>
                    <a:p>
                      <a:r>
                        <a:rPr lang="en-IN" sz="1800" dirty="0" smtClean="0"/>
                        <a:t>7</a:t>
                      </a:r>
                      <a:endParaRPr lang="en-IN" sz="1800" dirty="0"/>
                    </a:p>
                  </a:txBody>
                  <a:tcPr/>
                </a:tc>
                <a:tc>
                  <a:txBody>
                    <a:bodyPr/>
                    <a:lstStyle/>
                    <a:p>
                      <a:r>
                        <a:rPr lang="en-IN" sz="1800" dirty="0" smtClean="0"/>
                        <a:t>8</a:t>
                      </a:r>
                      <a:endParaRPr lang="en-IN" sz="1800" dirty="0"/>
                    </a:p>
                  </a:txBody>
                  <a:tcPr/>
                </a:tc>
                <a:tc>
                  <a:txBody>
                    <a:bodyPr/>
                    <a:lstStyle/>
                    <a:p>
                      <a:r>
                        <a:rPr lang="en-IN" sz="1800" dirty="0" smtClean="0"/>
                        <a:t>9</a:t>
                      </a:r>
                      <a:endParaRPr lang="en-IN" sz="1800" dirty="0"/>
                    </a:p>
                  </a:txBody>
                  <a:tcPr/>
                </a:tc>
                <a:tc>
                  <a:txBody>
                    <a:bodyPr/>
                    <a:lstStyle/>
                    <a:p>
                      <a:r>
                        <a:rPr lang="en-IN" sz="1800" dirty="0" smtClean="0"/>
                        <a:t>10</a:t>
                      </a:r>
                      <a:endParaRPr lang="en-IN" sz="1800" dirty="0"/>
                    </a:p>
                  </a:txBody>
                  <a:tcPr/>
                </a:tc>
                <a:tc>
                  <a:txBody>
                    <a:bodyPr/>
                    <a:lstStyle/>
                    <a:p>
                      <a:r>
                        <a:rPr lang="en-IN" sz="1800" dirty="0" smtClean="0"/>
                        <a:t>11</a:t>
                      </a:r>
                      <a:endParaRPr lang="en-IN" sz="1800" dirty="0"/>
                    </a:p>
                  </a:txBody>
                  <a:tcPr/>
                </a:tc>
                <a:extLst>
                  <a:ext uri="{0D108BD9-81ED-4DB2-BD59-A6C34878D82A}">
                    <a16:rowId xmlns:a16="http://schemas.microsoft.com/office/drawing/2014/main" val="10001"/>
                  </a:ext>
                </a:extLst>
              </a:tr>
            </a:tbl>
          </a:graphicData>
        </a:graphic>
      </p:graphicFrame>
      <p:sp>
        <p:nvSpPr>
          <p:cNvPr id="6" name="TextBox 5"/>
          <p:cNvSpPr txBox="1"/>
          <p:nvPr/>
        </p:nvSpPr>
        <p:spPr>
          <a:xfrm>
            <a:off x="5675956" y="952439"/>
            <a:ext cx="3713704" cy="461665"/>
          </a:xfrm>
          <a:prstGeom prst="rect">
            <a:avLst/>
          </a:prstGeom>
          <a:noFill/>
        </p:spPr>
        <p:txBody>
          <a:bodyPr wrap="square" rtlCol="0">
            <a:spAutoFit/>
          </a:bodyPr>
          <a:lstStyle/>
          <a:p>
            <a:pPr algn="ctr"/>
            <a:r>
              <a:rPr lang="en-IN" sz="2400" dirty="0" smtClean="0">
                <a:solidFill>
                  <a:srgbClr val="FF0000"/>
                </a:solidFill>
              </a:rPr>
              <a:t>str1</a:t>
            </a:r>
            <a:endParaRPr lang="en-IN" sz="2400" dirty="0">
              <a:solidFill>
                <a:srgbClr val="FF0000"/>
              </a:solidFill>
            </a:endParaRPr>
          </a:p>
        </p:txBody>
      </p:sp>
      <p:graphicFrame>
        <p:nvGraphicFramePr>
          <p:cNvPr id="9" name="Table 8"/>
          <p:cNvGraphicFramePr>
            <a:graphicFrameLocks noGrp="1"/>
          </p:cNvGraphicFramePr>
          <p:nvPr/>
        </p:nvGraphicFramePr>
        <p:xfrm>
          <a:off x="9873565" y="1414104"/>
          <a:ext cx="2126523" cy="741680"/>
        </p:xfrm>
        <a:graphic>
          <a:graphicData uri="http://schemas.openxmlformats.org/drawingml/2006/table">
            <a:tbl>
              <a:tblPr firstRow="1" bandRow="1">
                <a:tableStyleId>{5C22544A-7EE6-4342-B048-85BDC9FD1C3A}</a:tableStyleId>
              </a:tblPr>
              <a:tblGrid>
                <a:gridCol w="303789">
                  <a:extLst>
                    <a:ext uri="{9D8B030D-6E8A-4147-A177-3AD203B41FA5}">
                      <a16:colId xmlns:a16="http://schemas.microsoft.com/office/drawing/2014/main" val="20000"/>
                    </a:ext>
                  </a:extLst>
                </a:gridCol>
                <a:gridCol w="303789">
                  <a:extLst>
                    <a:ext uri="{9D8B030D-6E8A-4147-A177-3AD203B41FA5}">
                      <a16:colId xmlns:a16="http://schemas.microsoft.com/office/drawing/2014/main" val="20001"/>
                    </a:ext>
                  </a:extLst>
                </a:gridCol>
                <a:gridCol w="303789">
                  <a:extLst>
                    <a:ext uri="{9D8B030D-6E8A-4147-A177-3AD203B41FA5}">
                      <a16:colId xmlns:a16="http://schemas.microsoft.com/office/drawing/2014/main" val="20002"/>
                    </a:ext>
                  </a:extLst>
                </a:gridCol>
                <a:gridCol w="303789">
                  <a:extLst>
                    <a:ext uri="{9D8B030D-6E8A-4147-A177-3AD203B41FA5}">
                      <a16:colId xmlns:a16="http://schemas.microsoft.com/office/drawing/2014/main" val="20003"/>
                    </a:ext>
                  </a:extLst>
                </a:gridCol>
                <a:gridCol w="303789">
                  <a:extLst>
                    <a:ext uri="{9D8B030D-6E8A-4147-A177-3AD203B41FA5}">
                      <a16:colId xmlns:a16="http://schemas.microsoft.com/office/drawing/2014/main" val="20004"/>
                    </a:ext>
                  </a:extLst>
                </a:gridCol>
                <a:gridCol w="303789">
                  <a:extLst>
                    <a:ext uri="{9D8B030D-6E8A-4147-A177-3AD203B41FA5}">
                      <a16:colId xmlns:a16="http://schemas.microsoft.com/office/drawing/2014/main" val="20005"/>
                    </a:ext>
                  </a:extLst>
                </a:gridCol>
                <a:gridCol w="303789">
                  <a:extLst>
                    <a:ext uri="{9D8B030D-6E8A-4147-A177-3AD203B41FA5}">
                      <a16:colId xmlns:a16="http://schemas.microsoft.com/office/drawing/2014/main" val="20006"/>
                    </a:ext>
                  </a:extLst>
                </a:gridCol>
              </a:tblGrid>
              <a:tr h="370840">
                <a:tc>
                  <a:txBody>
                    <a:bodyPr/>
                    <a:lstStyle/>
                    <a:p>
                      <a:r>
                        <a:rPr lang="en-IN" dirty="0" smtClean="0"/>
                        <a:t>W</a:t>
                      </a:r>
                      <a:endParaRPr lang="en-IN" dirty="0"/>
                    </a:p>
                  </a:txBody>
                  <a:tcPr/>
                </a:tc>
                <a:tc>
                  <a:txBody>
                    <a:bodyPr/>
                    <a:lstStyle/>
                    <a:p>
                      <a:r>
                        <a:rPr lang="en-IN" dirty="0" smtClean="0"/>
                        <a:t>e</a:t>
                      </a:r>
                      <a:endParaRPr lang="en-IN" dirty="0"/>
                    </a:p>
                  </a:txBody>
                  <a:tcPr/>
                </a:tc>
                <a:tc>
                  <a:txBody>
                    <a:bodyPr/>
                    <a:lstStyle/>
                    <a:p>
                      <a:r>
                        <a:rPr lang="en-IN" dirty="0" smtClean="0"/>
                        <a:t>l</a:t>
                      </a:r>
                      <a:endParaRPr lang="en-IN" dirty="0"/>
                    </a:p>
                  </a:txBody>
                  <a:tcPr/>
                </a:tc>
                <a:tc>
                  <a:txBody>
                    <a:bodyPr/>
                    <a:lstStyle/>
                    <a:p>
                      <a:r>
                        <a:rPr lang="en-IN" dirty="0" smtClean="0"/>
                        <a:t>c</a:t>
                      </a:r>
                      <a:endParaRPr lang="en-IN" dirty="0"/>
                    </a:p>
                  </a:txBody>
                  <a:tcPr/>
                </a:tc>
                <a:tc>
                  <a:txBody>
                    <a:bodyPr/>
                    <a:lstStyle/>
                    <a:p>
                      <a:r>
                        <a:rPr lang="en-IN" dirty="0" smtClean="0"/>
                        <a:t>o</a:t>
                      </a:r>
                      <a:endParaRPr lang="en-IN" dirty="0"/>
                    </a:p>
                  </a:txBody>
                  <a:tcPr/>
                </a:tc>
                <a:tc>
                  <a:txBody>
                    <a:bodyPr/>
                    <a:lstStyle/>
                    <a:p>
                      <a:r>
                        <a:rPr lang="en-IN" dirty="0" smtClean="0"/>
                        <a:t>m</a:t>
                      </a:r>
                      <a:endParaRPr lang="en-IN" dirty="0"/>
                    </a:p>
                  </a:txBody>
                  <a:tcPr/>
                </a:tc>
                <a:tc>
                  <a:txBody>
                    <a:bodyPr/>
                    <a:lstStyle/>
                    <a:p>
                      <a:r>
                        <a:rPr lang="en-IN" dirty="0" smtClean="0"/>
                        <a:t>e</a:t>
                      </a:r>
                      <a:endParaRPr lang="en-IN" dirty="0"/>
                    </a:p>
                  </a:txBody>
                  <a:tcPr/>
                </a:tc>
                <a:extLst>
                  <a:ext uri="{0D108BD9-81ED-4DB2-BD59-A6C34878D82A}">
                    <a16:rowId xmlns:a16="http://schemas.microsoft.com/office/drawing/2014/main" val="10000"/>
                  </a:ext>
                </a:extLst>
              </a:tr>
              <a:tr h="370840">
                <a:tc>
                  <a:txBody>
                    <a:bodyPr/>
                    <a:lstStyle/>
                    <a:p>
                      <a:r>
                        <a:rPr lang="en-IN" sz="1800" dirty="0" smtClean="0"/>
                        <a:t>0</a:t>
                      </a:r>
                      <a:endParaRPr lang="en-IN" sz="1800" dirty="0"/>
                    </a:p>
                  </a:txBody>
                  <a:tcPr/>
                </a:tc>
                <a:tc>
                  <a:txBody>
                    <a:bodyPr/>
                    <a:lstStyle/>
                    <a:p>
                      <a:r>
                        <a:rPr lang="en-IN" sz="1800" dirty="0" smtClean="0"/>
                        <a:t>1</a:t>
                      </a:r>
                      <a:endParaRPr lang="en-IN" sz="1800" dirty="0"/>
                    </a:p>
                  </a:txBody>
                  <a:tcPr/>
                </a:tc>
                <a:tc>
                  <a:txBody>
                    <a:bodyPr/>
                    <a:lstStyle/>
                    <a:p>
                      <a:r>
                        <a:rPr lang="en-IN" sz="1800" dirty="0" smtClean="0"/>
                        <a:t>2</a:t>
                      </a:r>
                      <a:endParaRPr lang="en-IN" sz="1800" dirty="0"/>
                    </a:p>
                  </a:txBody>
                  <a:tcPr/>
                </a:tc>
                <a:tc>
                  <a:txBody>
                    <a:bodyPr/>
                    <a:lstStyle/>
                    <a:p>
                      <a:r>
                        <a:rPr lang="en-IN" sz="1800" dirty="0" smtClean="0"/>
                        <a:t>3</a:t>
                      </a:r>
                      <a:endParaRPr lang="en-IN" sz="1800" dirty="0"/>
                    </a:p>
                  </a:txBody>
                  <a:tcPr/>
                </a:tc>
                <a:tc>
                  <a:txBody>
                    <a:bodyPr/>
                    <a:lstStyle/>
                    <a:p>
                      <a:r>
                        <a:rPr lang="en-IN" sz="1800" dirty="0" smtClean="0"/>
                        <a:t>4</a:t>
                      </a:r>
                      <a:endParaRPr lang="en-IN" sz="1800" dirty="0"/>
                    </a:p>
                  </a:txBody>
                  <a:tcPr/>
                </a:tc>
                <a:tc>
                  <a:txBody>
                    <a:bodyPr/>
                    <a:lstStyle/>
                    <a:p>
                      <a:r>
                        <a:rPr lang="en-IN" sz="1800" dirty="0" smtClean="0"/>
                        <a:t>5</a:t>
                      </a:r>
                      <a:endParaRPr lang="en-IN" sz="1800" dirty="0"/>
                    </a:p>
                  </a:txBody>
                  <a:tcPr/>
                </a:tc>
                <a:tc>
                  <a:txBody>
                    <a:bodyPr/>
                    <a:lstStyle/>
                    <a:p>
                      <a:r>
                        <a:rPr lang="en-IN" sz="1800" dirty="0" smtClean="0"/>
                        <a:t>6</a:t>
                      </a:r>
                      <a:endParaRPr lang="en-IN" sz="1800" dirty="0"/>
                    </a:p>
                  </a:txBody>
                  <a:tcPr/>
                </a:tc>
                <a:extLst>
                  <a:ext uri="{0D108BD9-81ED-4DB2-BD59-A6C34878D82A}">
                    <a16:rowId xmlns:a16="http://schemas.microsoft.com/office/drawing/2014/main" val="10001"/>
                  </a:ext>
                </a:extLst>
              </a:tr>
            </a:tbl>
          </a:graphicData>
        </a:graphic>
      </p:graphicFrame>
      <p:sp>
        <p:nvSpPr>
          <p:cNvPr id="10" name="TextBox 9"/>
          <p:cNvSpPr txBox="1"/>
          <p:nvPr/>
        </p:nvSpPr>
        <p:spPr>
          <a:xfrm>
            <a:off x="9873565" y="964307"/>
            <a:ext cx="2126524" cy="461665"/>
          </a:xfrm>
          <a:prstGeom prst="rect">
            <a:avLst/>
          </a:prstGeom>
          <a:noFill/>
        </p:spPr>
        <p:txBody>
          <a:bodyPr wrap="square" rtlCol="0">
            <a:spAutoFit/>
          </a:bodyPr>
          <a:lstStyle/>
          <a:p>
            <a:pPr algn="ctr"/>
            <a:r>
              <a:rPr lang="en-IN" sz="2400" dirty="0" smtClean="0">
                <a:solidFill>
                  <a:srgbClr val="FF0000"/>
                </a:solidFill>
              </a:rPr>
              <a:t>str2</a:t>
            </a:r>
            <a:endParaRPr lang="en-IN" sz="2400" dirty="0">
              <a:solidFill>
                <a:srgbClr val="FF0000"/>
              </a:solidFill>
            </a:endParaRPr>
          </a:p>
        </p:txBody>
      </p:sp>
      <p:sp>
        <p:nvSpPr>
          <p:cNvPr id="11" name="TextBox 10"/>
          <p:cNvSpPr txBox="1"/>
          <p:nvPr/>
        </p:nvSpPr>
        <p:spPr>
          <a:xfrm>
            <a:off x="2578081" y="2247995"/>
            <a:ext cx="1651379" cy="461665"/>
          </a:xfrm>
          <a:prstGeom prst="rect">
            <a:avLst/>
          </a:prstGeom>
          <a:noFill/>
        </p:spPr>
        <p:txBody>
          <a:bodyPr wrap="square" rtlCol="0">
            <a:spAutoFit/>
          </a:bodyPr>
          <a:lstStyle/>
          <a:p>
            <a:r>
              <a:rPr lang="en-IN" sz="2400" b="1" dirty="0" smtClean="0">
                <a:solidFill>
                  <a:srgbClr val="EF0BD4"/>
                </a:solidFill>
                <a:latin typeface="Calibri" panose="020F0502020204030204" pitchFamily="34" charset="0"/>
                <a:cs typeface="Calibri" panose="020F0502020204030204" pitchFamily="34" charset="0"/>
              </a:rPr>
              <a:t>12</a:t>
            </a:r>
            <a:endParaRPr lang="en-IN" sz="2400" b="1" dirty="0">
              <a:solidFill>
                <a:srgbClr val="EF0BD4"/>
              </a:solidFill>
              <a:latin typeface="Calibri" panose="020F0502020204030204" pitchFamily="34" charset="0"/>
              <a:cs typeface="Calibri" panose="020F0502020204030204" pitchFamily="34" charset="0"/>
            </a:endParaRPr>
          </a:p>
        </p:txBody>
      </p:sp>
      <p:sp>
        <p:nvSpPr>
          <p:cNvPr id="12" name="TextBox 11"/>
          <p:cNvSpPr txBox="1"/>
          <p:nvPr/>
        </p:nvSpPr>
        <p:spPr>
          <a:xfrm>
            <a:off x="2578081" y="2563423"/>
            <a:ext cx="1651379" cy="461665"/>
          </a:xfrm>
          <a:prstGeom prst="rect">
            <a:avLst/>
          </a:prstGeom>
          <a:noFill/>
        </p:spPr>
        <p:txBody>
          <a:bodyPr wrap="square" rtlCol="0">
            <a:spAutoFit/>
          </a:bodyPr>
          <a:lstStyle/>
          <a:p>
            <a:r>
              <a:rPr lang="en-IN" sz="2400" b="1" dirty="0" smtClean="0">
                <a:solidFill>
                  <a:srgbClr val="EF0BD4"/>
                </a:solidFill>
                <a:latin typeface="Calibri" panose="020F0502020204030204" pitchFamily="34" charset="0"/>
                <a:cs typeface="Calibri" panose="020F0502020204030204" pitchFamily="34" charset="0"/>
              </a:rPr>
              <a:t>7</a:t>
            </a:r>
            <a:endParaRPr lang="en-IN" sz="2400" b="1" dirty="0">
              <a:solidFill>
                <a:srgbClr val="EF0BD4"/>
              </a:solidFill>
              <a:latin typeface="Calibri" panose="020F0502020204030204" pitchFamily="34" charset="0"/>
              <a:cs typeface="Calibri" panose="020F0502020204030204" pitchFamily="34" charset="0"/>
            </a:endParaRPr>
          </a:p>
        </p:txBody>
      </p:sp>
      <p:sp>
        <p:nvSpPr>
          <p:cNvPr id="13" name="TextBox 12"/>
          <p:cNvSpPr txBox="1"/>
          <p:nvPr/>
        </p:nvSpPr>
        <p:spPr>
          <a:xfrm>
            <a:off x="2670832" y="2918223"/>
            <a:ext cx="1651379" cy="461665"/>
          </a:xfrm>
          <a:prstGeom prst="rect">
            <a:avLst/>
          </a:prstGeom>
          <a:noFill/>
        </p:spPr>
        <p:txBody>
          <a:bodyPr wrap="square" rtlCol="0">
            <a:spAutoFit/>
          </a:bodyPr>
          <a:lstStyle/>
          <a:p>
            <a:r>
              <a:rPr lang="en-IN" sz="2400" b="1" dirty="0" smtClean="0">
                <a:solidFill>
                  <a:srgbClr val="EF0BD4"/>
                </a:solidFill>
                <a:latin typeface="Calibri" panose="020F0502020204030204" pitchFamily="34" charset="0"/>
                <a:cs typeface="Calibri" panose="020F0502020204030204" pitchFamily="34" charset="0"/>
              </a:rPr>
              <a:t>r</a:t>
            </a:r>
            <a:endParaRPr lang="en-IN" sz="2400" b="1" dirty="0">
              <a:solidFill>
                <a:srgbClr val="EF0BD4"/>
              </a:solidFill>
              <a:latin typeface="Calibri" panose="020F0502020204030204" pitchFamily="34" charset="0"/>
              <a:cs typeface="Calibri" panose="020F0502020204030204" pitchFamily="34" charset="0"/>
            </a:endParaRPr>
          </a:p>
        </p:txBody>
      </p:sp>
      <p:sp>
        <p:nvSpPr>
          <p:cNvPr id="14" name="TextBox 13"/>
          <p:cNvSpPr txBox="1"/>
          <p:nvPr/>
        </p:nvSpPr>
        <p:spPr>
          <a:xfrm>
            <a:off x="2796786" y="3237082"/>
            <a:ext cx="1651379" cy="461665"/>
          </a:xfrm>
          <a:prstGeom prst="rect">
            <a:avLst/>
          </a:prstGeom>
          <a:noFill/>
        </p:spPr>
        <p:txBody>
          <a:bodyPr wrap="square" rtlCol="0">
            <a:spAutoFit/>
          </a:bodyPr>
          <a:lstStyle/>
          <a:p>
            <a:r>
              <a:rPr lang="en-IN" sz="2400" b="1" dirty="0" smtClean="0">
                <a:solidFill>
                  <a:srgbClr val="EF0BD4"/>
                </a:solidFill>
                <a:latin typeface="Calibri" panose="020F0502020204030204" pitchFamily="34" charset="0"/>
                <a:cs typeface="Calibri" panose="020F0502020204030204" pitchFamily="34" charset="0"/>
              </a:rPr>
              <a:t>2</a:t>
            </a:r>
            <a:endParaRPr lang="en-IN" sz="2400" b="1" dirty="0">
              <a:solidFill>
                <a:srgbClr val="EF0BD4"/>
              </a:solidFill>
              <a:latin typeface="Calibri" panose="020F0502020204030204" pitchFamily="34" charset="0"/>
              <a:cs typeface="Calibri" panose="020F0502020204030204" pitchFamily="34" charset="0"/>
            </a:endParaRPr>
          </a:p>
        </p:txBody>
      </p:sp>
      <p:sp>
        <p:nvSpPr>
          <p:cNvPr id="15" name="TextBox 14"/>
          <p:cNvSpPr txBox="1"/>
          <p:nvPr/>
        </p:nvSpPr>
        <p:spPr>
          <a:xfrm>
            <a:off x="3059450" y="3647963"/>
            <a:ext cx="1651379" cy="461665"/>
          </a:xfrm>
          <a:prstGeom prst="rect">
            <a:avLst/>
          </a:prstGeom>
          <a:noFill/>
        </p:spPr>
        <p:txBody>
          <a:bodyPr wrap="square" rtlCol="0">
            <a:spAutoFit/>
          </a:bodyPr>
          <a:lstStyle/>
          <a:p>
            <a:r>
              <a:rPr lang="en-IN" sz="2400" b="1" dirty="0" smtClean="0">
                <a:solidFill>
                  <a:srgbClr val="EF0BD4"/>
                </a:solidFill>
                <a:latin typeface="Calibri" panose="020F0502020204030204" pitchFamily="34" charset="0"/>
                <a:cs typeface="Calibri" panose="020F0502020204030204" pitchFamily="34" charset="0"/>
              </a:rPr>
              <a:t>9</a:t>
            </a:r>
            <a:endParaRPr lang="en-IN" sz="2400" b="1" dirty="0">
              <a:solidFill>
                <a:srgbClr val="EF0BD4"/>
              </a:solidFill>
              <a:latin typeface="Calibri" panose="020F0502020204030204" pitchFamily="34" charset="0"/>
              <a:cs typeface="Calibri" panose="020F0502020204030204" pitchFamily="34" charset="0"/>
            </a:endParaRPr>
          </a:p>
        </p:txBody>
      </p:sp>
      <p:sp>
        <p:nvSpPr>
          <p:cNvPr id="16" name="TextBox 15"/>
          <p:cNvSpPr txBox="1"/>
          <p:nvPr/>
        </p:nvSpPr>
        <p:spPr>
          <a:xfrm>
            <a:off x="3212755" y="4321622"/>
            <a:ext cx="1651379" cy="461665"/>
          </a:xfrm>
          <a:prstGeom prst="rect">
            <a:avLst/>
          </a:prstGeom>
          <a:noFill/>
        </p:spPr>
        <p:txBody>
          <a:bodyPr wrap="square" rtlCol="0">
            <a:spAutoFit/>
          </a:bodyPr>
          <a:lstStyle/>
          <a:p>
            <a:r>
              <a:rPr lang="en-IN" sz="2400" b="1" smtClean="0">
                <a:solidFill>
                  <a:srgbClr val="EF0BD4"/>
                </a:solidFill>
                <a:latin typeface="Calibri" panose="020F0502020204030204" pitchFamily="34" charset="0"/>
                <a:cs typeface="Calibri" panose="020F0502020204030204" pitchFamily="34" charset="0"/>
              </a:rPr>
              <a:t>com</a:t>
            </a:r>
            <a:endParaRPr lang="en-IN" sz="2400" b="1" dirty="0">
              <a:solidFill>
                <a:srgbClr val="EF0BD4"/>
              </a:solidFill>
              <a:latin typeface="Calibri" panose="020F0502020204030204" pitchFamily="34" charset="0"/>
              <a:cs typeface="Calibri" panose="020F0502020204030204" pitchFamily="34" charset="0"/>
            </a:endParaRPr>
          </a:p>
        </p:txBody>
      </p:sp>
      <p:sp>
        <p:nvSpPr>
          <p:cNvPr id="17" name="TextBox 16"/>
          <p:cNvSpPr txBox="1"/>
          <p:nvPr/>
        </p:nvSpPr>
        <p:spPr>
          <a:xfrm>
            <a:off x="3104609" y="4703143"/>
            <a:ext cx="1651379" cy="461665"/>
          </a:xfrm>
          <a:prstGeom prst="rect">
            <a:avLst/>
          </a:prstGeom>
          <a:noFill/>
        </p:spPr>
        <p:txBody>
          <a:bodyPr wrap="square" rtlCol="0">
            <a:spAutoFit/>
          </a:bodyPr>
          <a:lstStyle/>
          <a:p>
            <a:r>
              <a:rPr lang="en-IN" sz="2400" b="1" dirty="0" smtClean="0">
                <a:solidFill>
                  <a:srgbClr val="EF0BD4"/>
                </a:solidFill>
                <a:latin typeface="Calibri" panose="020F0502020204030204" pitchFamily="34" charset="0"/>
                <a:cs typeface="Calibri" panose="020F0502020204030204" pitchFamily="34" charset="0"/>
              </a:rPr>
              <a:t>false</a:t>
            </a:r>
            <a:endParaRPr lang="en-IN" sz="2400" b="1" dirty="0">
              <a:solidFill>
                <a:srgbClr val="EF0BD4"/>
              </a:solidFill>
              <a:latin typeface="Calibri" panose="020F0502020204030204" pitchFamily="34" charset="0"/>
              <a:cs typeface="Calibri" panose="020F0502020204030204" pitchFamily="34" charset="0"/>
            </a:endParaRPr>
          </a:p>
        </p:txBody>
      </p:sp>
      <p:sp>
        <p:nvSpPr>
          <p:cNvPr id="18" name="TextBox 17"/>
          <p:cNvSpPr txBox="1"/>
          <p:nvPr/>
        </p:nvSpPr>
        <p:spPr>
          <a:xfrm>
            <a:off x="3142214" y="5060756"/>
            <a:ext cx="1651379" cy="461665"/>
          </a:xfrm>
          <a:prstGeom prst="rect">
            <a:avLst/>
          </a:prstGeom>
          <a:noFill/>
        </p:spPr>
        <p:txBody>
          <a:bodyPr wrap="square" rtlCol="0">
            <a:spAutoFit/>
          </a:bodyPr>
          <a:lstStyle/>
          <a:p>
            <a:r>
              <a:rPr lang="en-IN" sz="2400" b="1" dirty="0" smtClean="0">
                <a:solidFill>
                  <a:srgbClr val="EF0BD4"/>
                </a:solidFill>
                <a:latin typeface="Calibri" panose="020F0502020204030204" pitchFamily="34" charset="0"/>
                <a:cs typeface="Calibri" panose="020F0502020204030204" pitchFamily="34" charset="0"/>
              </a:rPr>
              <a:t>true</a:t>
            </a:r>
            <a:endParaRPr lang="en-IN" sz="2400" b="1" dirty="0">
              <a:solidFill>
                <a:srgbClr val="EF0BD4"/>
              </a:solidFill>
              <a:latin typeface="Calibri" panose="020F0502020204030204" pitchFamily="34" charset="0"/>
              <a:cs typeface="Calibri" panose="020F0502020204030204" pitchFamily="34" charset="0"/>
            </a:endParaRPr>
          </a:p>
        </p:txBody>
      </p:sp>
      <p:sp>
        <p:nvSpPr>
          <p:cNvPr id="19" name="TextBox 18"/>
          <p:cNvSpPr txBox="1"/>
          <p:nvPr/>
        </p:nvSpPr>
        <p:spPr>
          <a:xfrm>
            <a:off x="3815504" y="5453023"/>
            <a:ext cx="2327340" cy="461665"/>
          </a:xfrm>
          <a:prstGeom prst="rect">
            <a:avLst/>
          </a:prstGeom>
          <a:noFill/>
        </p:spPr>
        <p:txBody>
          <a:bodyPr wrap="square" rtlCol="0">
            <a:spAutoFit/>
          </a:bodyPr>
          <a:lstStyle/>
          <a:p>
            <a:r>
              <a:rPr lang="en-IN" sz="2400" b="1" dirty="0" smtClean="0">
                <a:solidFill>
                  <a:srgbClr val="EF0BD4"/>
                </a:solidFill>
                <a:latin typeface="Calibri" panose="020F0502020204030204" pitchFamily="34" charset="0"/>
                <a:cs typeface="Calibri" panose="020F0502020204030204" pitchFamily="34" charset="0"/>
              </a:rPr>
              <a:t>Hallo World!</a:t>
            </a:r>
            <a:endParaRPr lang="en-IN" sz="2400" b="1" dirty="0">
              <a:solidFill>
                <a:srgbClr val="EF0BD4"/>
              </a:solidFill>
              <a:latin typeface="Calibri" panose="020F0502020204030204" pitchFamily="34" charset="0"/>
              <a:cs typeface="Calibri" panose="020F0502020204030204" pitchFamily="34" charset="0"/>
            </a:endParaRPr>
          </a:p>
        </p:txBody>
      </p:sp>
      <p:sp>
        <p:nvSpPr>
          <p:cNvPr id="20" name="TextBox 19"/>
          <p:cNvSpPr txBox="1"/>
          <p:nvPr/>
        </p:nvSpPr>
        <p:spPr>
          <a:xfrm>
            <a:off x="8557669" y="2359133"/>
            <a:ext cx="1651379" cy="461665"/>
          </a:xfrm>
          <a:prstGeom prst="rect">
            <a:avLst/>
          </a:prstGeom>
          <a:noFill/>
        </p:spPr>
        <p:txBody>
          <a:bodyPr wrap="square" rtlCol="0">
            <a:spAutoFit/>
          </a:bodyPr>
          <a:lstStyle/>
          <a:p>
            <a:r>
              <a:rPr lang="en-IN" sz="2400" b="1" dirty="0" smtClean="0">
                <a:solidFill>
                  <a:srgbClr val="EF0BD4"/>
                </a:solidFill>
                <a:latin typeface="Calibri" panose="020F0502020204030204" pitchFamily="34" charset="0"/>
                <a:cs typeface="Calibri" panose="020F0502020204030204" pitchFamily="34" charset="0"/>
              </a:rPr>
              <a:t>false</a:t>
            </a:r>
            <a:endParaRPr lang="en-IN" sz="2400" b="1" dirty="0">
              <a:solidFill>
                <a:srgbClr val="EF0BD4"/>
              </a:solidFill>
              <a:latin typeface="Calibri" panose="020F0502020204030204" pitchFamily="34" charset="0"/>
              <a:cs typeface="Calibri" panose="020F0502020204030204" pitchFamily="34" charset="0"/>
            </a:endParaRPr>
          </a:p>
        </p:txBody>
      </p:sp>
      <p:sp>
        <p:nvSpPr>
          <p:cNvPr id="21" name="TextBox 20"/>
          <p:cNvSpPr txBox="1"/>
          <p:nvPr/>
        </p:nvSpPr>
        <p:spPr>
          <a:xfrm>
            <a:off x="8723739" y="2729890"/>
            <a:ext cx="1651379" cy="461665"/>
          </a:xfrm>
          <a:prstGeom prst="rect">
            <a:avLst/>
          </a:prstGeom>
          <a:noFill/>
        </p:spPr>
        <p:txBody>
          <a:bodyPr wrap="square" rtlCol="0">
            <a:spAutoFit/>
          </a:bodyPr>
          <a:lstStyle/>
          <a:p>
            <a:r>
              <a:rPr lang="en-IN" sz="2400" b="1" dirty="0" smtClean="0">
                <a:solidFill>
                  <a:srgbClr val="EF0BD4"/>
                </a:solidFill>
                <a:latin typeface="Calibri" panose="020F0502020204030204" pitchFamily="34" charset="0"/>
                <a:cs typeface="Calibri" panose="020F0502020204030204" pitchFamily="34" charset="0"/>
              </a:rPr>
              <a:t>false</a:t>
            </a:r>
            <a:endParaRPr lang="en-IN" sz="2400" b="1" dirty="0">
              <a:solidFill>
                <a:srgbClr val="EF0BD4"/>
              </a:solidFill>
              <a:latin typeface="Calibri" panose="020F0502020204030204" pitchFamily="34" charset="0"/>
              <a:cs typeface="Calibri" panose="020F0502020204030204" pitchFamily="34" charset="0"/>
            </a:endParaRPr>
          </a:p>
        </p:txBody>
      </p:sp>
      <p:sp>
        <p:nvSpPr>
          <p:cNvPr id="22" name="TextBox 21"/>
          <p:cNvSpPr txBox="1"/>
          <p:nvPr/>
        </p:nvSpPr>
        <p:spPr>
          <a:xfrm>
            <a:off x="11096763" y="3079991"/>
            <a:ext cx="1651379" cy="461665"/>
          </a:xfrm>
          <a:prstGeom prst="rect">
            <a:avLst/>
          </a:prstGeom>
          <a:noFill/>
        </p:spPr>
        <p:txBody>
          <a:bodyPr wrap="square" rtlCol="0">
            <a:spAutoFit/>
          </a:bodyPr>
          <a:lstStyle/>
          <a:p>
            <a:r>
              <a:rPr lang="en-IN" sz="2400" b="1" dirty="0" smtClean="0">
                <a:solidFill>
                  <a:srgbClr val="EF0BD4"/>
                </a:solidFill>
                <a:latin typeface="Calibri" panose="020F0502020204030204" pitchFamily="34" charset="0"/>
                <a:cs typeface="Calibri" panose="020F0502020204030204" pitchFamily="34" charset="0"/>
              </a:rPr>
              <a:t>true</a:t>
            </a:r>
            <a:endParaRPr lang="en-IN" sz="2400" b="1" dirty="0">
              <a:solidFill>
                <a:srgbClr val="EF0BD4"/>
              </a:solidFill>
              <a:latin typeface="Calibri" panose="020F0502020204030204" pitchFamily="34" charset="0"/>
              <a:cs typeface="Calibri" panose="020F0502020204030204" pitchFamily="34" charset="0"/>
            </a:endParaRPr>
          </a:p>
        </p:txBody>
      </p:sp>
      <p:sp>
        <p:nvSpPr>
          <p:cNvPr id="23" name="TextBox 22"/>
          <p:cNvSpPr txBox="1"/>
          <p:nvPr/>
        </p:nvSpPr>
        <p:spPr>
          <a:xfrm>
            <a:off x="9519916" y="3456049"/>
            <a:ext cx="1651379" cy="461665"/>
          </a:xfrm>
          <a:prstGeom prst="rect">
            <a:avLst/>
          </a:prstGeom>
          <a:noFill/>
        </p:spPr>
        <p:txBody>
          <a:bodyPr wrap="square" rtlCol="0">
            <a:spAutoFit/>
          </a:bodyPr>
          <a:lstStyle/>
          <a:p>
            <a:r>
              <a:rPr lang="en-IN" sz="2400" b="1" dirty="0" smtClean="0">
                <a:solidFill>
                  <a:srgbClr val="EF0BD4"/>
                </a:solidFill>
                <a:latin typeface="Calibri" panose="020F0502020204030204" pitchFamily="34" charset="0"/>
                <a:cs typeface="Calibri" panose="020F0502020204030204" pitchFamily="34" charset="0"/>
              </a:rPr>
              <a:t>false</a:t>
            </a:r>
            <a:endParaRPr lang="en-IN" sz="2400" b="1" dirty="0">
              <a:solidFill>
                <a:srgbClr val="EF0BD4"/>
              </a:solidFill>
              <a:latin typeface="Calibri" panose="020F0502020204030204" pitchFamily="34" charset="0"/>
              <a:cs typeface="Calibri" panose="020F0502020204030204" pitchFamily="34" charset="0"/>
            </a:endParaRPr>
          </a:p>
        </p:txBody>
      </p:sp>
      <p:sp>
        <p:nvSpPr>
          <p:cNvPr id="24" name="TextBox 23"/>
          <p:cNvSpPr txBox="1"/>
          <p:nvPr/>
        </p:nvSpPr>
        <p:spPr>
          <a:xfrm>
            <a:off x="9519916" y="3794698"/>
            <a:ext cx="1651379" cy="461665"/>
          </a:xfrm>
          <a:prstGeom prst="rect">
            <a:avLst/>
          </a:prstGeom>
          <a:noFill/>
        </p:spPr>
        <p:txBody>
          <a:bodyPr wrap="square" rtlCol="0">
            <a:spAutoFit/>
          </a:bodyPr>
          <a:lstStyle/>
          <a:p>
            <a:r>
              <a:rPr lang="en-IN" sz="2400" b="1" dirty="0" smtClean="0">
                <a:solidFill>
                  <a:srgbClr val="EF0BD4"/>
                </a:solidFill>
                <a:latin typeface="Calibri" panose="020F0502020204030204" pitchFamily="34" charset="0"/>
                <a:cs typeface="Calibri" panose="020F0502020204030204" pitchFamily="34" charset="0"/>
              </a:rPr>
              <a:t>true</a:t>
            </a:r>
            <a:endParaRPr lang="en-IN" sz="2400" b="1" dirty="0">
              <a:solidFill>
                <a:srgbClr val="EF0BD4"/>
              </a:solidFill>
              <a:latin typeface="Calibri" panose="020F0502020204030204" pitchFamily="34" charset="0"/>
              <a:cs typeface="Calibri" panose="020F0502020204030204" pitchFamily="34" charset="0"/>
            </a:endParaRPr>
          </a:p>
        </p:txBody>
      </p:sp>
      <p:sp>
        <p:nvSpPr>
          <p:cNvPr id="25" name="TextBox 24"/>
          <p:cNvSpPr txBox="1"/>
          <p:nvPr/>
        </p:nvSpPr>
        <p:spPr>
          <a:xfrm>
            <a:off x="9363329" y="4172290"/>
            <a:ext cx="1651379" cy="461665"/>
          </a:xfrm>
          <a:prstGeom prst="rect">
            <a:avLst/>
          </a:prstGeom>
          <a:noFill/>
        </p:spPr>
        <p:txBody>
          <a:bodyPr wrap="square" rtlCol="0">
            <a:spAutoFit/>
          </a:bodyPr>
          <a:lstStyle/>
          <a:p>
            <a:r>
              <a:rPr lang="en-IN" sz="2400" b="1" dirty="0" smtClean="0">
                <a:solidFill>
                  <a:srgbClr val="EF0BD4"/>
                </a:solidFill>
                <a:latin typeface="Calibri" panose="020F0502020204030204" pitchFamily="34" charset="0"/>
                <a:cs typeface="Calibri" panose="020F0502020204030204" pitchFamily="34" charset="0"/>
              </a:rPr>
              <a:t>false</a:t>
            </a:r>
            <a:endParaRPr lang="en-IN" sz="2400" b="1" dirty="0">
              <a:solidFill>
                <a:srgbClr val="EF0BD4"/>
              </a:solidFill>
              <a:latin typeface="Calibri" panose="020F0502020204030204" pitchFamily="34" charset="0"/>
              <a:cs typeface="Calibri" panose="020F0502020204030204" pitchFamily="34" charset="0"/>
            </a:endParaRPr>
          </a:p>
        </p:txBody>
      </p:sp>
      <p:sp>
        <p:nvSpPr>
          <p:cNvPr id="26" name="TextBox 25"/>
          <p:cNvSpPr txBox="1"/>
          <p:nvPr/>
        </p:nvSpPr>
        <p:spPr>
          <a:xfrm>
            <a:off x="9322385" y="4549882"/>
            <a:ext cx="1651379" cy="461665"/>
          </a:xfrm>
          <a:prstGeom prst="rect">
            <a:avLst/>
          </a:prstGeom>
          <a:noFill/>
        </p:spPr>
        <p:txBody>
          <a:bodyPr wrap="square" rtlCol="0">
            <a:spAutoFit/>
          </a:bodyPr>
          <a:lstStyle/>
          <a:p>
            <a:r>
              <a:rPr lang="en-IN" sz="2400" b="1" dirty="0" smtClean="0">
                <a:solidFill>
                  <a:srgbClr val="EF0BD4"/>
                </a:solidFill>
                <a:latin typeface="Calibri" panose="020F0502020204030204" pitchFamily="34" charset="0"/>
                <a:cs typeface="Calibri" panose="020F0502020204030204" pitchFamily="34" charset="0"/>
              </a:rPr>
              <a:t>true</a:t>
            </a:r>
            <a:endParaRPr lang="en-IN" sz="2400" b="1" dirty="0">
              <a:solidFill>
                <a:srgbClr val="EF0BD4"/>
              </a:solidFill>
              <a:latin typeface="Calibri" panose="020F0502020204030204" pitchFamily="34" charset="0"/>
              <a:cs typeface="Calibri" panose="020F0502020204030204" pitchFamily="34" charset="0"/>
            </a:endParaRPr>
          </a:p>
        </p:txBody>
      </p:sp>
      <p:sp>
        <p:nvSpPr>
          <p:cNvPr id="27" name="TextBox 26"/>
          <p:cNvSpPr txBox="1"/>
          <p:nvPr/>
        </p:nvSpPr>
        <p:spPr>
          <a:xfrm>
            <a:off x="3275742" y="3946682"/>
            <a:ext cx="1651379" cy="461665"/>
          </a:xfrm>
          <a:prstGeom prst="rect">
            <a:avLst/>
          </a:prstGeom>
          <a:noFill/>
        </p:spPr>
        <p:txBody>
          <a:bodyPr wrap="square" rtlCol="0">
            <a:spAutoFit/>
          </a:bodyPr>
          <a:lstStyle/>
          <a:p>
            <a:r>
              <a:rPr lang="en-IN" sz="2400" b="1" dirty="0" smtClean="0">
                <a:solidFill>
                  <a:srgbClr val="EF0BD4"/>
                </a:solidFill>
                <a:latin typeface="Calibri" panose="020F0502020204030204" pitchFamily="34" charset="0"/>
                <a:cs typeface="Calibri" panose="020F0502020204030204" pitchFamily="34" charset="0"/>
              </a:rPr>
              <a:t>9</a:t>
            </a:r>
            <a:endParaRPr lang="en-IN" sz="2400" b="1" dirty="0">
              <a:solidFill>
                <a:srgbClr val="EF0BD4"/>
              </a:solidFill>
              <a:latin typeface="Calibri" panose="020F0502020204030204" pitchFamily="34" charset="0"/>
              <a:cs typeface="Calibri" panose="020F0502020204030204" pitchFamily="34" charset="0"/>
            </a:endParaRPr>
          </a:p>
        </p:txBody>
      </p:sp>
      <p:sp>
        <p:nvSpPr>
          <p:cNvPr id="28" name="TextBox 27"/>
          <p:cNvSpPr txBox="1"/>
          <p:nvPr/>
        </p:nvSpPr>
        <p:spPr>
          <a:xfrm>
            <a:off x="9163407" y="4913806"/>
            <a:ext cx="1651379" cy="461665"/>
          </a:xfrm>
          <a:prstGeom prst="rect">
            <a:avLst/>
          </a:prstGeom>
          <a:noFill/>
        </p:spPr>
        <p:txBody>
          <a:bodyPr wrap="square" rtlCol="0">
            <a:spAutoFit/>
          </a:bodyPr>
          <a:lstStyle/>
          <a:p>
            <a:r>
              <a:rPr lang="en-IN" sz="2400" b="1" dirty="0" smtClean="0">
                <a:solidFill>
                  <a:srgbClr val="EF0BD4"/>
                </a:solidFill>
                <a:latin typeface="Calibri" panose="020F0502020204030204" pitchFamily="34" charset="0"/>
                <a:cs typeface="Calibri" panose="020F0502020204030204" pitchFamily="34" charset="0"/>
              </a:rPr>
              <a:t>welcome</a:t>
            </a:r>
            <a:endParaRPr lang="en-IN" sz="2400" b="1" dirty="0">
              <a:solidFill>
                <a:srgbClr val="EF0BD4"/>
              </a:solidFill>
              <a:latin typeface="Calibri" panose="020F0502020204030204" pitchFamily="34" charset="0"/>
              <a:cs typeface="Calibri" panose="020F0502020204030204" pitchFamily="34" charset="0"/>
            </a:endParaRPr>
          </a:p>
        </p:txBody>
      </p:sp>
      <p:sp>
        <p:nvSpPr>
          <p:cNvPr id="29" name="TextBox 28"/>
          <p:cNvSpPr txBox="1"/>
          <p:nvPr/>
        </p:nvSpPr>
        <p:spPr>
          <a:xfrm>
            <a:off x="9163407" y="5330316"/>
            <a:ext cx="1651379" cy="461665"/>
          </a:xfrm>
          <a:prstGeom prst="rect">
            <a:avLst/>
          </a:prstGeom>
          <a:noFill/>
        </p:spPr>
        <p:txBody>
          <a:bodyPr wrap="square" rtlCol="0">
            <a:spAutoFit/>
          </a:bodyPr>
          <a:lstStyle/>
          <a:p>
            <a:r>
              <a:rPr lang="en-IN" sz="2400" b="1" dirty="0" smtClean="0">
                <a:solidFill>
                  <a:srgbClr val="EF0BD4"/>
                </a:solidFill>
                <a:latin typeface="Calibri" panose="020F0502020204030204" pitchFamily="34" charset="0"/>
                <a:cs typeface="Calibri" panose="020F0502020204030204" pitchFamily="34" charset="0"/>
              </a:rPr>
              <a:t>WELCOME</a:t>
            </a:r>
            <a:endParaRPr lang="en-IN" sz="2400" b="1" dirty="0">
              <a:solidFill>
                <a:srgbClr val="EF0BD4"/>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43568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1+#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1+#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1+#ppt_w/2"/>
                                          </p:val>
                                        </p:tav>
                                        <p:tav tm="100000">
                                          <p:val>
                                            <p:strVal val="#ppt_x"/>
                                          </p:val>
                                        </p:tav>
                                      </p:tavLst>
                                    </p:anim>
                                    <p:anim calcmode="lin" valueType="num">
                                      <p:cBhvr additive="base">
                                        <p:cTn id="26"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1+#ppt_w/2"/>
                                          </p:val>
                                        </p:tav>
                                        <p:tav tm="100000">
                                          <p:val>
                                            <p:strVal val="#ppt_x"/>
                                          </p:val>
                                        </p:tav>
                                      </p:tavLst>
                                    </p:anim>
                                    <p:anim calcmode="lin" valueType="num">
                                      <p:cBhvr additive="base">
                                        <p:cTn id="32"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additive="base">
                                        <p:cTn id="37" dur="500" fill="hold"/>
                                        <p:tgtEl>
                                          <p:spTgt spid="27"/>
                                        </p:tgtEl>
                                        <p:attrNameLst>
                                          <p:attrName>ppt_x</p:attrName>
                                        </p:attrNameLst>
                                      </p:cBhvr>
                                      <p:tavLst>
                                        <p:tav tm="0">
                                          <p:val>
                                            <p:strVal val="1+#ppt_w/2"/>
                                          </p:val>
                                        </p:tav>
                                        <p:tav tm="100000">
                                          <p:val>
                                            <p:strVal val="#ppt_x"/>
                                          </p:val>
                                        </p:tav>
                                      </p:tavLst>
                                    </p:anim>
                                    <p:anim calcmode="lin" valueType="num">
                                      <p:cBhvr additive="base">
                                        <p:cTn id="38"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1+#ppt_w/2"/>
                                          </p:val>
                                        </p:tav>
                                        <p:tav tm="100000">
                                          <p:val>
                                            <p:strVal val="#ppt_x"/>
                                          </p:val>
                                        </p:tav>
                                      </p:tavLst>
                                    </p:anim>
                                    <p:anim calcmode="lin" valueType="num">
                                      <p:cBhvr additive="base">
                                        <p:cTn id="44"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500" fill="hold"/>
                                        <p:tgtEl>
                                          <p:spTgt spid="17"/>
                                        </p:tgtEl>
                                        <p:attrNameLst>
                                          <p:attrName>ppt_x</p:attrName>
                                        </p:attrNameLst>
                                      </p:cBhvr>
                                      <p:tavLst>
                                        <p:tav tm="0">
                                          <p:val>
                                            <p:strVal val="1+#ppt_w/2"/>
                                          </p:val>
                                        </p:tav>
                                        <p:tav tm="100000">
                                          <p:val>
                                            <p:strVal val="#ppt_x"/>
                                          </p:val>
                                        </p:tav>
                                      </p:tavLst>
                                    </p:anim>
                                    <p:anim calcmode="lin" valueType="num">
                                      <p:cBhvr additive="base">
                                        <p:cTn id="50"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additive="base">
                                        <p:cTn id="55" dur="500" fill="hold"/>
                                        <p:tgtEl>
                                          <p:spTgt spid="18"/>
                                        </p:tgtEl>
                                        <p:attrNameLst>
                                          <p:attrName>ppt_x</p:attrName>
                                        </p:attrNameLst>
                                      </p:cBhvr>
                                      <p:tavLst>
                                        <p:tav tm="0">
                                          <p:val>
                                            <p:strVal val="1+#ppt_w/2"/>
                                          </p:val>
                                        </p:tav>
                                        <p:tav tm="100000">
                                          <p:val>
                                            <p:strVal val="#ppt_x"/>
                                          </p:val>
                                        </p:tav>
                                      </p:tavLst>
                                    </p:anim>
                                    <p:anim calcmode="lin" valueType="num">
                                      <p:cBhvr additive="base">
                                        <p:cTn id="56"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additive="base">
                                        <p:cTn id="61" dur="500" fill="hold"/>
                                        <p:tgtEl>
                                          <p:spTgt spid="19"/>
                                        </p:tgtEl>
                                        <p:attrNameLst>
                                          <p:attrName>ppt_x</p:attrName>
                                        </p:attrNameLst>
                                      </p:cBhvr>
                                      <p:tavLst>
                                        <p:tav tm="0">
                                          <p:val>
                                            <p:strVal val="1+#ppt_w/2"/>
                                          </p:val>
                                        </p:tav>
                                        <p:tav tm="100000">
                                          <p:val>
                                            <p:strVal val="#ppt_x"/>
                                          </p:val>
                                        </p:tav>
                                      </p:tavLst>
                                    </p:anim>
                                    <p:anim calcmode="lin" valueType="num">
                                      <p:cBhvr additive="base">
                                        <p:cTn id="62"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1+#ppt_w/2"/>
                                          </p:val>
                                        </p:tav>
                                        <p:tav tm="100000">
                                          <p:val>
                                            <p:strVal val="#ppt_x"/>
                                          </p:val>
                                        </p:tav>
                                      </p:tavLst>
                                    </p:anim>
                                    <p:anim calcmode="lin" valueType="num">
                                      <p:cBhvr additive="base">
                                        <p:cTn id="6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21"/>
                                        </p:tgtEl>
                                        <p:attrNameLst>
                                          <p:attrName>style.visibility</p:attrName>
                                        </p:attrNameLst>
                                      </p:cBhvr>
                                      <p:to>
                                        <p:strVal val="visible"/>
                                      </p:to>
                                    </p:set>
                                    <p:anim calcmode="lin" valueType="num">
                                      <p:cBhvr additive="base">
                                        <p:cTn id="73" dur="500" fill="hold"/>
                                        <p:tgtEl>
                                          <p:spTgt spid="21"/>
                                        </p:tgtEl>
                                        <p:attrNameLst>
                                          <p:attrName>ppt_x</p:attrName>
                                        </p:attrNameLst>
                                      </p:cBhvr>
                                      <p:tavLst>
                                        <p:tav tm="0">
                                          <p:val>
                                            <p:strVal val="1+#ppt_w/2"/>
                                          </p:val>
                                        </p:tav>
                                        <p:tav tm="100000">
                                          <p:val>
                                            <p:strVal val="#ppt_x"/>
                                          </p:val>
                                        </p:tav>
                                      </p:tavLst>
                                    </p:anim>
                                    <p:anim calcmode="lin" valueType="num">
                                      <p:cBhvr additive="base">
                                        <p:cTn id="74"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anim calcmode="lin" valueType="num">
                                      <p:cBhvr additive="base">
                                        <p:cTn id="79" dur="500" fill="hold"/>
                                        <p:tgtEl>
                                          <p:spTgt spid="22"/>
                                        </p:tgtEl>
                                        <p:attrNameLst>
                                          <p:attrName>ppt_x</p:attrName>
                                        </p:attrNameLst>
                                      </p:cBhvr>
                                      <p:tavLst>
                                        <p:tav tm="0">
                                          <p:val>
                                            <p:strVal val="1+#ppt_w/2"/>
                                          </p:val>
                                        </p:tav>
                                        <p:tav tm="100000">
                                          <p:val>
                                            <p:strVal val="#ppt_x"/>
                                          </p:val>
                                        </p:tav>
                                      </p:tavLst>
                                    </p:anim>
                                    <p:anim calcmode="lin" valueType="num">
                                      <p:cBhvr additive="base">
                                        <p:cTn id="80"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23"/>
                                        </p:tgtEl>
                                        <p:attrNameLst>
                                          <p:attrName>style.visibility</p:attrName>
                                        </p:attrNameLst>
                                      </p:cBhvr>
                                      <p:to>
                                        <p:strVal val="visible"/>
                                      </p:to>
                                    </p:set>
                                    <p:anim calcmode="lin" valueType="num">
                                      <p:cBhvr additive="base">
                                        <p:cTn id="85" dur="500" fill="hold"/>
                                        <p:tgtEl>
                                          <p:spTgt spid="23"/>
                                        </p:tgtEl>
                                        <p:attrNameLst>
                                          <p:attrName>ppt_x</p:attrName>
                                        </p:attrNameLst>
                                      </p:cBhvr>
                                      <p:tavLst>
                                        <p:tav tm="0">
                                          <p:val>
                                            <p:strVal val="1+#ppt_w/2"/>
                                          </p:val>
                                        </p:tav>
                                        <p:tav tm="100000">
                                          <p:val>
                                            <p:strVal val="#ppt_x"/>
                                          </p:val>
                                        </p:tav>
                                      </p:tavLst>
                                    </p:anim>
                                    <p:anim calcmode="lin" valueType="num">
                                      <p:cBhvr additive="base">
                                        <p:cTn id="86"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2" fill="hold" grpId="0" nodeType="clickEffect">
                                  <p:stCondLst>
                                    <p:cond delay="0"/>
                                  </p:stCondLst>
                                  <p:childTnLst>
                                    <p:set>
                                      <p:cBhvr>
                                        <p:cTn id="90" dur="1" fill="hold">
                                          <p:stCondLst>
                                            <p:cond delay="0"/>
                                          </p:stCondLst>
                                        </p:cTn>
                                        <p:tgtEl>
                                          <p:spTgt spid="24"/>
                                        </p:tgtEl>
                                        <p:attrNameLst>
                                          <p:attrName>style.visibility</p:attrName>
                                        </p:attrNameLst>
                                      </p:cBhvr>
                                      <p:to>
                                        <p:strVal val="visible"/>
                                      </p:to>
                                    </p:set>
                                    <p:anim calcmode="lin" valueType="num">
                                      <p:cBhvr additive="base">
                                        <p:cTn id="91" dur="500" fill="hold"/>
                                        <p:tgtEl>
                                          <p:spTgt spid="24"/>
                                        </p:tgtEl>
                                        <p:attrNameLst>
                                          <p:attrName>ppt_x</p:attrName>
                                        </p:attrNameLst>
                                      </p:cBhvr>
                                      <p:tavLst>
                                        <p:tav tm="0">
                                          <p:val>
                                            <p:strVal val="1+#ppt_w/2"/>
                                          </p:val>
                                        </p:tav>
                                        <p:tav tm="100000">
                                          <p:val>
                                            <p:strVal val="#ppt_x"/>
                                          </p:val>
                                        </p:tav>
                                      </p:tavLst>
                                    </p:anim>
                                    <p:anim calcmode="lin" valueType="num">
                                      <p:cBhvr additive="base">
                                        <p:cTn id="92"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2" fill="hold" grpId="0" nodeType="clickEffect">
                                  <p:stCondLst>
                                    <p:cond delay="0"/>
                                  </p:stCondLst>
                                  <p:childTnLst>
                                    <p:set>
                                      <p:cBhvr>
                                        <p:cTn id="96" dur="1" fill="hold">
                                          <p:stCondLst>
                                            <p:cond delay="0"/>
                                          </p:stCondLst>
                                        </p:cTn>
                                        <p:tgtEl>
                                          <p:spTgt spid="25"/>
                                        </p:tgtEl>
                                        <p:attrNameLst>
                                          <p:attrName>style.visibility</p:attrName>
                                        </p:attrNameLst>
                                      </p:cBhvr>
                                      <p:to>
                                        <p:strVal val="visible"/>
                                      </p:to>
                                    </p:set>
                                    <p:anim calcmode="lin" valueType="num">
                                      <p:cBhvr additive="base">
                                        <p:cTn id="97" dur="500" fill="hold"/>
                                        <p:tgtEl>
                                          <p:spTgt spid="25"/>
                                        </p:tgtEl>
                                        <p:attrNameLst>
                                          <p:attrName>ppt_x</p:attrName>
                                        </p:attrNameLst>
                                      </p:cBhvr>
                                      <p:tavLst>
                                        <p:tav tm="0">
                                          <p:val>
                                            <p:strVal val="1+#ppt_w/2"/>
                                          </p:val>
                                        </p:tav>
                                        <p:tav tm="100000">
                                          <p:val>
                                            <p:strVal val="#ppt_x"/>
                                          </p:val>
                                        </p:tav>
                                      </p:tavLst>
                                    </p:anim>
                                    <p:anim calcmode="lin" valueType="num">
                                      <p:cBhvr additive="base">
                                        <p:cTn id="98"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2" fill="hold" grpId="0" nodeType="clickEffect">
                                  <p:stCondLst>
                                    <p:cond delay="0"/>
                                  </p:stCondLst>
                                  <p:childTnLst>
                                    <p:set>
                                      <p:cBhvr>
                                        <p:cTn id="102" dur="1" fill="hold">
                                          <p:stCondLst>
                                            <p:cond delay="0"/>
                                          </p:stCondLst>
                                        </p:cTn>
                                        <p:tgtEl>
                                          <p:spTgt spid="26"/>
                                        </p:tgtEl>
                                        <p:attrNameLst>
                                          <p:attrName>style.visibility</p:attrName>
                                        </p:attrNameLst>
                                      </p:cBhvr>
                                      <p:to>
                                        <p:strVal val="visible"/>
                                      </p:to>
                                    </p:set>
                                    <p:anim calcmode="lin" valueType="num">
                                      <p:cBhvr additive="base">
                                        <p:cTn id="103" dur="500" fill="hold"/>
                                        <p:tgtEl>
                                          <p:spTgt spid="26"/>
                                        </p:tgtEl>
                                        <p:attrNameLst>
                                          <p:attrName>ppt_x</p:attrName>
                                        </p:attrNameLst>
                                      </p:cBhvr>
                                      <p:tavLst>
                                        <p:tav tm="0">
                                          <p:val>
                                            <p:strVal val="1+#ppt_w/2"/>
                                          </p:val>
                                        </p:tav>
                                        <p:tav tm="100000">
                                          <p:val>
                                            <p:strVal val="#ppt_x"/>
                                          </p:val>
                                        </p:tav>
                                      </p:tavLst>
                                    </p:anim>
                                    <p:anim calcmode="lin" valueType="num">
                                      <p:cBhvr additive="base">
                                        <p:cTn id="104"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2" fill="hold" grpId="0" nodeType="clickEffect">
                                  <p:stCondLst>
                                    <p:cond delay="0"/>
                                  </p:stCondLst>
                                  <p:childTnLst>
                                    <p:set>
                                      <p:cBhvr>
                                        <p:cTn id="108" dur="1" fill="hold">
                                          <p:stCondLst>
                                            <p:cond delay="0"/>
                                          </p:stCondLst>
                                        </p:cTn>
                                        <p:tgtEl>
                                          <p:spTgt spid="28"/>
                                        </p:tgtEl>
                                        <p:attrNameLst>
                                          <p:attrName>style.visibility</p:attrName>
                                        </p:attrNameLst>
                                      </p:cBhvr>
                                      <p:to>
                                        <p:strVal val="visible"/>
                                      </p:to>
                                    </p:set>
                                    <p:anim calcmode="lin" valueType="num">
                                      <p:cBhvr additive="base">
                                        <p:cTn id="109" dur="500" fill="hold"/>
                                        <p:tgtEl>
                                          <p:spTgt spid="28"/>
                                        </p:tgtEl>
                                        <p:attrNameLst>
                                          <p:attrName>ppt_x</p:attrName>
                                        </p:attrNameLst>
                                      </p:cBhvr>
                                      <p:tavLst>
                                        <p:tav tm="0">
                                          <p:val>
                                            <p:strVal val="1+#ppt_w/2"/>
                                          </p:val>
                                        </p:tav>
                                        <p:tav tm="100000">
                                          <p:val>
                                            <p:strVal val="#ppt_x"/>
                                          </p:val>
                                        </p:tav>
                                      </p:tavLst>
                                    </p:anim>
                                    <p:anim calcmode="lin" valueType="num">
                                      <p:cBhvr additive="base">
                                        <p:cTn id="110"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2" fill="hold" grpId="0" nodeType="clickEffect">
                                  <p:stCondLst>
                                    <p:cond delay="0"/>
                                  </p:stCondLst>
                                  <p:childTnLst>
                                    <p:set>
                                      <p:cBhvr>
                                        <p:cTn id="114" dur="1" fill="hold">
                                          <p:stCondLst>
                                            <p:cond delay="0"/>
                                          </p:stCondLst>
                                        </p:cTn>
                                        <p:tgtEl>
                                          <p:spTgt spid="29"/>
                                        </p:tgtEl>
                                        <p:attrNameLst>
                                          <p:attrName>style.visibility</p:attrName>
                                        </p:attrNameLst>
                                      </p:cBhvr>
                                      <p:to>
                                        <p:strVal val="visible"/>
                                      </p:to>
                                    </p:set>
                                    <p:anim calcmode="lin" valueType="num">
                                      <p:cBhvr additive="base">
                                        <p:cTn id="115" dur="500" fill="hold"/>
                                        <p:tgtEl>
                                          <p:spTgt spid="29"/>
                                        </p:tgtEl>
                                        <p:attrNameLst>
                                          <p:attrName>ppt_x</p:attrName>
                                        </p:attrNameLst>
                                      </p:cBhvr>
                                      <p:tavLst>
                                        <p:tav tm="0">
                                          <p:val>
                                            <p:strVal val="1+#ppt_w/2"/>
                                          </p:val>
                                        </p:tav>
                                        <p:tav tm="100000">
                                          <p:val>
                                            <p:strVal val="#ppt_x"/>
                                          </p:val>
                                        </p:tav>
                                      </p:tavLst>
                                    </p:anim>
                                    <p:anim calcmode="lin" valueType="num">
                                      <p:cBhvr additive="base">
                                        <p:cTn id="116"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070C0"/>
                </a:solidFill>
                <a:latin typeface="Calibri" panose="020F0502020204030204" pitchFamily="34" charset="0"/>
                <a:cs typeface="Calibri" panose="020F0502020204030204" pitchFamily="34" charset="0"/>
              </a:rPr>
              <a:t>String Buffer and String Builder</a:t>
            </a:r>
            <a:endParaRPr lang="en-IN" sz="3200" dirty="0">
              <a:solidFill>
                <a:srgbClr val="0070C0"/>
              </a:solidFill>
              <a:latin typeface="Calibri" panose="020F0502020204030204" pitchFamily="34" charset="0"/>
              <a:cs typeface="Calibri" panose="020F0502020204030204" pitchFamily="34" charset="0"/>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74</a:t>
            </a:fld>
            <a:endParaRPr lang="en-IN"/>
          </a:p>
        </p:txBody>
      </p:sp>
      <p:sp>
        <p:nvSpPr>
          <p:cNvPr id="6" name="Rectangle 5"/>
          <p:cNvSpPr/>
          <p:nvPr/>
        </p:nvSpPr>
        <p:spPr>
          <a:xfrm>
            <a:off x="1879600" y="970344"/>
            <a:ext cx="8740080" cy="3847207"/>
          </a:xfrm>
          <a:prstGeom prst="rect">
            <a:avLst/>
          </a:prstGeom>
        </p:spPr>
        <p:txBody>
          <a:bodyPr wrap="square">
            <a:spAutoFit/>
          </a:bodyPr>
          <a:lstStyle/>
          <a:p>
            <a:pPr marL="285750" lvl="0" indent="-285750" algn="just">
              <a:spcAft>
                <a:spcPts val="1200"/>
              </a:spcAft>
              <a:buFont typeface="Wingdings" pitchFamily="2" charset="2"/>
              <a:buChar char="Ø"/>
            </a:pPr>
            <a:r>
              <a:rPr lang="en-IN" dirty="0">
                <a:solidFill>
                  <a:prstClr val="black"/>
                </a:solidFill>
                <a:latin typeface="Verdana"/>
              </a:rPr>
              <a:t>Also Java supports  </a:t>
            </a:r>
            <a:r>
              <a:rPr lang="en-IN" sz="2400" b="1" dirty="0" err="1">
                <a:solidFill>
                  <a:srgbClr val="0000FF"/>
                </a:solidFill>
                <a:latin typeface="Constantia"/>
              </a:rPr>
              <a:t>StringBuffer</a:t>
            </a:r>
            <a:r>
              <a:rPr lang="en-IN" b="1" dirty="0">
                <a:solidFill>
                  <a:prstClr val="black"/>
                </a:solidFill>
                <a:latin typeface="Verdana"/>
              </a:rPr>
              <a:t> </a:t>
            </a:r>
            <a:r>
              <a:rPr lang="en-IN" dirty="0">
                <a:solidFill>
                  <a:prstClr val="black"/>
                </a:solidFill>
                <a:latin typeface="Verdana"/>
              </a:rPr>
              <a:t>and </a:t>
            </a:r>
            <a:r>
              <a:rPr lang="en-IN" sz="2400" b="1" dirty="0" err="1">
                <a:solidFill>
                  <a:srgbClr val="0000FF"/>
                </a:solidFill>
                <a:latin typeface="Constantia"/>
              </a:rPr>
              <a:t>StringBuilder</a:t>
            </a:r>
            <a:r>
              <a:rPr lang="en-IN" b="1" dirty="0">
                <a:solidFill>
                  <a:prstClr val="black"/>
                </a:solidFill>
                <a:latin typeface="Verdana"/>
              </a:rPr>
              <a:t> </a:t>
            </a:r>
            <a:r>
              <a:rPr lang="en-IN" dirty="0">
                <a:solidFill>
                  <a:prstClr val="black"/>
                </a:solidFill>
                <a:latin typeface="Verdana"/>
              </a:rPr>
              <a:t>classes.</a:t>
            </a:r>
          </a:p>
          <a:p>
            <a:pPr marL="285750" lvl="0" indent="-285750" algn="just">
              <a:spcAft>
                <a:spcPts val="1200"/>
              </a:spcAft>
              <a:buFont typeface="Wingdings" pitchFamily="2" charset="2"/>
              <a:buChar char="Ø"/>
            </a:pPr>
            <a:r>
              <a:rPr lang="en-IN" dirty="0">
                <a:solidFill>
                  <a:prstClr val="black"/>
                </a:solidFill>
                <a:latin typeface="Verdana"/>
              </a:rPr>
              <a:t>The </a:t>
            </a:r>
            <a:r>
              <a:rPr lang="en-IN" sz="2400" b="1" dirty="0" err="1">
                <a:solidFill>
                  <a:srgbClr val="0000FF"/>
                </a:solidFill>
                <a:latin typeface="Constantia"/>
              </a:rPr>
              <a:t>StringBuffer</a:t>
            </a:r>
            <a:r>
              <a:rPr lang="en-IN" b="1" dirty="0">
                <a:solidFill>
                  <a:prstClr val="black"/>
                </a:solidFill>
                <a:latin typeface="Verdana"/>
              </a:rPr>
              <a:t> </a:t>
            </a:r>
            <a:r>
              <a:rPr lang="en-IN" dirty="0">
                <a:solidFill>
                  <a:prstClr val="black"/>
                </a:solidFill>
                <a:latin typeface="Verdana"/>
              </a:rPr>
              <a:t>and </a:t>
            </a:r>
            <a:r>
              <a:rPr lang="en-IN" sz="2400" b="1" dirty="0" err="1">
                <a:solidFill>
                  <a:srgbClr val="0000FF"/>
                </a:solidFill>
                <a:latin typeface="Constantia"/>
              </a:rPr>
              <a:t>StringBuilder</a:t>
            </a:r>
            <a:r>
              <a:rPr lang="en-IN" b="1" dirty="0">
                <a:solidFill>
                  <a:prstClr val="black"/>
                </a:solidFill>
                <a:latin typeface="Verdana"/>
              </a:rPr>
              <a:t> </a:t>
            </a:r>
            <a:r>
              <a:rPr lang="en-IN" dirty="0">
                <a:solidFill>
                  <a:prstClr val="black"/>
                </a:solidFill>
                <a:latin typeface="Verdana"/>
              </a:rPr>
              <a:t>classes are used when there is a necessity to make a lot of modifications to Strings of characters. </a:t>
            </a:r>
          </a:p>
          <a:p>
            <a:pPr marL="285750" lvl="0" indent="-285750" algn="just">
              <a:spcAft>
                <a:spcPts val="1200"/>
              </a:spcAft>
              <a:buFont typeface="Wingdings" pitchFamily="2" charset="2"/>
              <a:buChar char="Ø"/>
            </a:pPr>
            <a:r>
              <a:rPr lang="en-IN" dirty="0">
                <a:solidFill>
                  <a:prstClr val="black"/>
                </a:solidFill>
                <a:latin typeface="Verdana"/>
              </a:rPr>
              <a:t>Unlike Strings, objects of </a:t>
            </a:r>
            <a:r>
              <a:rPr lang="en-IN" dirty="0" err="1">
                <a:solidFill>
                  <a:prstClr val="black"/>
                </a:solidFill>
                <a:latin typeface="Verdana"/>
              </a:rPr>
              <a:t>StringBuffer</a:t>
            </a:r>
            <a:r>
              <a:rPr lang="en-IN" dirty="0">
                <a:solidFill>
                  <a:prstClr val="black"/>
                </a:solidFill>
                <a:latin typeface="Verdana"/>
              </a:rPr>
              <a:t> and String builder can be modified over and over again without leaving behind a lot of new unused objects. </a:t>
            </a:r>
          </a:p>
          <a:p>
            <a:pPr marL="285750" lvl="0" indent="-285750" algn="just">
              <a:spcAft>
                <a:spcPts val="1200"/>
              </a:spcAft>
              <a:buFont typeface="Wingdings" pitchFamily="2" charset="2"/>
              <a:buChar char="Ø"/>
            </a:pPr>
            <a:r>
              <a:rPr lang="en-IN" dirty="0">
                <a:solidFill>
                  <a:prstClr val="black"/>
                </a:solidFill>
                <a:latin typeface="Verdana"/>
              </a:rPr>
              <a:t>The main difference between the </a:t>
            </a:r>
            <a:r>
              <a:rPr lang="en-IN" dirty="0" err="1">
                <a:solidFill>
                  <a:prstClr val="black"/>
                </a:solidFill>
                <a:latin typeface="Verdana"/>
              </a:rPr>
              <a:t>StringBuffer</a:t>
            </a:r>
            <a:r>
              <a:rPr lang="en-IN" dirty="0">
                <a:solidFill>
                  <a:prstClr val="black"/>
                </a:solidFill>
                <a:latin typeface="Verdana"/>
              </a:rPr>
              <a:t> and </a:t>
            </a:r>
            <a:r>
              <a:rPr lang="en-IN" dirty="0" err="1">
                <a:solidFill>
                  <a:prstClr val="black"/>
                </a:solidFill>
                <a:latin typeface="Verdana"/>
              </a:rPr>
              <a:t>StringBuilder</a:t>
            </a:r>
            <a:r>
              <a:rPr lang="en-IN" dirty="0">
                <a:solidFill>
                  <a:prstClr val="black"/>
                </a:solidFill>
                <a:latin typeface="Verdana"/>
              </a:rPr>
              <a:t> is that </a:t>
            </a:r>
            <a:r>
              <a:rPr lang="en-IN" dirty="0" err="1">
                <a:solidFill>
                  <a:prstClr val="black"/>
                </a:solidFill>
                <a:latin typeface="Verdana"/>
              </a:rPr>
              <a:t>StringBuilders</a:t>
            </a:r>
            <a:r>
              <a:rPr lang="en-IN" dirty="0">
                <a:solidFill>
                  <a:prstClr val="black"/>
                </a:solidFill>
                <a:latin typeface="Verdana"/>
              </a:rPr>
              <a:t> methods are not thread safe.</a:t>
            </a:r>
          </a:p>
          <a:p>
            <a:pPr marL="285750" lvl="0" indent="-285750" algn="just">
              <a:spcAft>
                <a:spcPts val="1200"/>
              </a:spcAft>
              <a:buFont typeface="Wingdings" pitchFamily="2" charset="2"/>
              <a:buChar char="Ø"/>
            </a:pPr>
            <a:r>
              <a:rPr lang="en-IN" dirty="0">
                <a:solidFill>
                  <a:prstClr val="black"/>
                </a:solidFill>
                <a:latin typeface="Verdana"/>
              </a:rPr>
              <a:t>It is recommended to use </a:t>
            </a:r>
            <a:r>
              <a:rPr lang="en-IN" sz="2400" b="1" dirty="0" err="1">
                <a:solidFill>
                  <a:srgbClr val="0000FF"/>
                </a:solidFill>
                <a:latin typeface="Constantia"/>
              </a:rPr>
              <a:t>StringBuilder</a:t>
            </a:r>
            <a:r>
              <a:rPr lang="en-IN" b="1" dirty="0">
                <a:solidFill>
                  <a:prstClr val="black"/>
                </a:solidFill>
                <a:latin typeface="Verdana"/>
              </a:rPr>
              <a:t> </a:t>
            </a:r>
            <a:r>
              <a:rPr lang="en-IN" dirty="0">
                <a:solidFill>
                  <a:prstClr val="black"/>
                </a:solidFill>
                <a:latin typeface="Verdana"/>
              </a:rPr>
              <a:t>whenever possible because it is faster than </a:t>
            </a:r>
            <a:r>
              <a:rPr lang="en-IN" sz="2400" b="1" dirty="0" err="1">
                <a:solidFill>
                  <a:srgbClr val="0000FF"/>
                </a:solidFill>
                <a:latin typeface="Constantia"/>
              </a:rPr>
              <a:t>StringBuffer</a:t>
            </a:r>
            <a:r>
              <a:rPr lang="en-IN" dirty="0">
                <a:solidFill>
                  <a:prstClr val="black"/>
                </a:solidFill>
                <a:latin typeface="Verdana"/>
              </a:rPr>
              <a:t>. </a:t>
            </a:r>
          </a:p>
        </p:txBody>
      </p:sp>
    </p:spTree>
    <p:extLst>
      <p:ext uri="{BB962C8B-B14F-4D97-AF65-F5344CB8AC3E}">
        <p14:creationId xmlns:p14="http://schemas.microsoft.com/office/powerpoint/2010/main" val="402687006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070C0"/>
                </a:solidFill>
                <a:latin typeface="Calibri" panose="020F0502020204030204" pitchFamily="34" charset="0"/>
                <a:cs typeface="Calibri" panose="020F0502020204030204" pitchFamily="34" charset="0"/>
              </a:rPr>
              <a:t>String Buffer and Builder Methods</a:t>
            </a:r>
            <a:endParaRPr lang="en-IN" sz="3200" dirty="0">
              <a:solidFill>
                <a:srgbClr val="0070C0"/>
              </a:solidFill>
              <a:latin typeface="Calibri" panose="020F0502020204030204" pitchFamily="34" charset="0"/>
              <a:cs typeface="Calibri" panose="020F0502020204030204" pitchFamily="34" charset="0"/>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75</a:t>
            </a:fld>
            <a:endParaRPr lang="en-IN"/>
          </a:p>
        </p:txBody>
      </p:sp>
      <p:sp>
        <p:nvSpPr>
          <p:cNvPr id="6" name="Rectangle 5"/>
          <p:cNvSpPr/>
          <p:nvPr/>
        </p:nvSpPr>
        <p:spPr>
          <a:xfrm>
            <a:off x="1879600" y="970344"/>
            <a:ext cx="8740080" cy="4493538"/>
          </a:xfrm>
          <a:prstGeom prst="rect">
            <a:avLst/>
          </a:prstGeom>
        </p:spPr>
        <p:txBody>
          <a:bodyPr wrap="square">
            <a:spAutoFit/>
          </a:bodyPr>
          <a:lstStyle/>
          <a:p>
            <a:pPr lvl="0" algn="just">
              <a:spcAft>
                <a:spcPts val="1200"/>
              </a:spcAft>
            </a:pPr>
            <a:r>
              <a:rPr lang="en-IN" sz="2400" b="1" dirty="0">
                <a:solidFill>
                  <a:srgbClr val="0000FF"/>
                </a:solidFill>
                <a:latin typeface="Constantia"/>
              </a:rPr>
              <a:t>public</a:t>
            </a:r>
            <a:r>
              <a:rPr lang="en-IN" b="1" dirty="0">
                <a:solidFill>
                  <a:prstClr val="black"/>
                </a:solidFill>
                <a:latin typeface="Verdana"/>
              </a:rPr>
              <a:t> </a:t>
            </a:r>
            <a:r>
              <a:rPr lang="en-IN" sz="2400" b="1" dirty="0" err="1">
                <a:solidFill>
                  <a:srgbClr val="0000FF"/>
                </a:solidFill>
                <a:latin typeface="Constantia"/>
              </a:rPr>
              <a:t>StringBuffer</a:t>
            </a:r>
            <a:r>
              <a:rPr lang="en-IN" b="1" dirty="0">
                <a:solidFill>
                  <a:prstClr val="black"/>
                </a:solidFill>
                <a:latin typeface="Verdana"/>
              </a:rPr>
              <a:t> </a:t>
            </a:r>
            <a:r>
              <a:rPr lang="en-IN" sz="2400" b="1" dirty="0">
                <a:solidFill>
                  <a:srgbClr val="0000FF"/>
                </a:solidFill>
                <a:latin typeface="Constantia"/>
              </a:rPr>
              <a:t>append(String</a:t>
            </a:r>
            <a:r>
              <a:rPr lang="en-IN" b="1" dirty="0">
                <a:solidFill>
                  <a:prstClr val="black"/>
                </a:solidFill>
                <a:latin typeface="Verdana"/>
              </a:rPr>
              <a:t> </a:t>
            </a:r>
            <a:r>
              <a:rPr lang="en-IN" sz="2400" b="1" dirty="0">
                <a:solidFill>
                  <a:srgbClr val="0000FF"/>
                </a:solidFill>
                <a:latin typeface="Constantia"/>
              </a:rPr>
              <a:t>s)</a:t>
            </a:r>
            <a:r>
              <a:rPr lang="en-IN" b="1" dirty="0">
                <a:solidFill>
                  <a:prstClr val="black"/>
                </a:solidFill>
                <a:latin typeface="Verdana"/>
              </a:rPr>
              <a:t> - </a:t>
            </a:r>
            <a:r>
              <a:rPr lang="en-IN" dirty="0">
                <a:solidFill>
                  <a:prstClr val="black"/>
                </a:solidFill>
                <a:latin typeface="Verdana"/>
              </a:rPr>
              <a:t>Updates the value of the object that </a:t>
            </a:r>
            <a:r>
              <a:rPr lang="en-IN" dirty="0" err="1">
                <a:solidFill>
                  <a:prstClr val="black"/>
                </a:solidFill>
                <a:latin typeface="Verdana"/>
              </a:rPr>
              <a:t>ininvoked</a:t>
            </a:r>
            <a:r>
              <a:rPr lang="en-IN" dirty="0">
                <a:solidFill>
                  <a:prstClr val="black"/>
                </a:solidFill>
                <a:latin typeface="Verdana"/>
              </a:rPr>
              <a:t> the method. The method takes </a:t>
            </a:r>
            <a:r>
              <a:rPr lang="en-IN" dirty="0" err="1">
                <a:solidFill>
                  <a:prstClr val="black"/>
                </a:solidFill>
                <a:latin typeface="Verdana"/>
              </a:rPr>
              <a:t>boolean</a:t>
            </a:r>
            <a:r>
              <a:rPr lang="en-IN" dirty="0">
                <a:solidFill>
                  <a:prstClr val="black"/>
                </a:solidFill>
                <a:latin typeface="Verdana"/>
              </a:rPr>
              <a:t>, char, </a:t>
            </a:r>
            <a:r>
              <a:rPr lang="en-IN" dirty="0" err="1">
                <a:solidFill>
                  <a:prstClr val="black"/>
                </a:solidFill>
                <a:latin typeface="Verdana"/>
              </a:rPr>
              <a:t>int</a:t>
            </a:r>
            <a:r>
              <a:rPr lang="en-IN" dirty="0">
                <a:solidFill>
                  <a:prstClr val="black"/>
                </a:solidFill>
                <a:latin typeface="Verdana"/>
              </a:rPr>
              <a:t>, long, Strings, etc. 	</a:t>
            </a:r>
          </a:p>
          <a:p>
            <a:pPr lvl="0" algn="just">
              <a:spcAft>
                <a:spcPts val="1200"/>
              </a:spcAft>
            </a:pPr>
            <a:r>
              <a:rPr lang="en-IN" sz="2400" b="1" dirty="0">
                <a:solidFill>
                  <a:srgbClr val="0000FF"/>
                </a:solidFill>
                <a:latin typeface="Constantia"/>
              </a:rPr>
              <a:t>public </a:t>
            </a:r>
            <a:r>
              <a:rPr lang="en-IN" sz="2400" b="1" dirty="0" err="1">
                <a:solidFill>
                  <a:srgbClr val="0000FF"/>
                </a:solidFill>
                <a:latin typeface="Constantia"/>
              </a:rPr>
              <a:t>StringBuffer</a:t>
            </a:r>
            <a:r>
              <a:rPr lang="en-IN" sz="2400" b="1" dirty="0">
                <a:solidFill>
                  <a:srgbClr val="0000FF"/>
                </a:solidFill>
                <a:latin typeface="Constantia"/>
              </a:rPr>
              <a:t> reverse() </a:t>
            </a:r>
            <a:r>
              <a:rPr lang="en-IN" b="1" dirty="0">
                <a:solidFill>
                  <a:prstClr val="black"/>
                </a:solidFill>
                <a:latin typeface="Verdana"/>
              </a:rPr>
              <a:t>- </a:t>
            </a:r>
            <a:r>
              <a:rPr lang="en-IN" dirty="0">
                <a:solidFill>
                  <a:prstClr val="black"/>
                </a:solidFill>
                <a:latin typeface="Verdana"/>
              </a:rPr>
              <a:t>The method reverses the value of the </a:t>
            </a:r>
            <a:r>
              <a:rPr lang="en-IN" dirty="0" err="1">
                <a:solidFill>
                  <a:prstClr val="black"/>
                </a:solidFill>
                <a:latin typeface="Verdana"/>
              </a:rPr>
              <a:t>StringBuffer</a:t>
            </a:r>
            <a:r>
              <a:rPr lang="en-IN" dirty="0">
                <a:solidFill>
                  <a:prstClr val="black"/>
                </a:solidFill>
                <a:latin typeface="Verdana"/>
              </a:rPr>
              <a:t> object that invoked the method. 	</a:t>
            </a:r>
          </a:p>
          <a:p>
            <a:pPr lvl="0" algn="just">
              <a:spcAft>
                <a:spcPts val="1200"/>
              </a:spcAft>
            </a:pPr>
            <a:r>
              <a:rPr lang="en-IN" sz="2400" b="1" dirty="0">
                <a:solidFill>
                  <a:srgbClr val="0000FF"/>
                </a:solidFill>
                <a:latin typeface="Constantia"/>
              </a:rPr>
              <a:t>public delete(</a:t>
            </a:r>
            <a:r>
              <a:rPr lang="en-IN" sz="2400" b="1" dirty="0" err="1">
                <a:solidFill>
                  <a:srgbClr val="0000FF"/>
                </a:solidFill>
                <a:latin typeface="Constantia"/>
              </a:rPr>
              <a:t>int</a:t>
            </a:r>
            <a:r>
              <a:rPr lang="en-IN" sz="2400" b="1" dirty="0">
                <a:solidFill>
                  <a:srgbClr val="0000FF"/>
                </a:solidFill>
                <a:latin typeface="Constantia"/>
              </a:rPr>
              <a:t> start, </a:t>
            </a:r>
            <a:r>
              <a:rPr lang="en-IN" sz="2400" b="1" dirty="0" err="1">
                <a:solidFill>
                  <a:srgbClr val="0000FF"/>
                </a:solidFill>
                <a:latin typeface="Constantia"/>
              </a:rPr>
              <a:t>int</a:t>
            </a:r>
            <a:r>
              <a:rPr lang="en-IN" sz="2400" b="1" dirty="0">
                <a:solidFill>
                  <a:srgbClr val="0000FF"/>
                </a:solidFill>
                <a:latin typeface="Constantia"/>
              </a:rPr>
              <a:t> end) </a:t>
            </a:r>
            <a:r>
              <a:rPr lang="en-IN" b="1" dirty="0">
                <a:solidFill>
                  <a:prstClr val="black"/>
                </a:solidFill>
                <a:latin typeface="Verdana"/>
              </a:rPr>
              <a:t>- </a:t>
            </a:r>
            <a:r>
              <a:rPr lang="en-IN" dirty="0">
                <a:solidFill>
                  <a:prstClr val="black"/>
                </a:solidFill>
                <a:latin typeface="Verdana"/>
              </a:rPr>
              <a:t>Deletes the string starting from the start index until the end index. 	</a:t>
            </a:r>
          </a:p>
          <a:p>
            <a:pPr lvl="0" algn="just">
              <a:spcAft>
                <a:spcPts val="1200"/>
              </a:spcAft>
            </a:pPr>
            <a:r>
              <a:rPr lang="en-IN" sz="2400" b="1" dirty="0">
                <a:solidFill>
                  <a:srgbClr val="0000FF"/>
                </a:solidFill>
                <a:latin typeface="Constantia"/>
              </a:rPr>
              <a:t>public insert(</a:t>
            </a:r>
            <a:r>
              <a:rPr lang="en-IN" sz="2400" b="1" dirty="0" err="1">
                <a:solidFill>
                  <a:srgbClr val="0000FF"/>
                </a:solidFill>
                <a:latin typeface="Constantia"/>
              </a:rPr>
              <a:t>int</a:t>
            </a:r>
            <a:r>
              <a:rPr lang="en-IN" sz="2400" b="1" dirty="0">
                <a:solidFill>
                  <a:srgbClr val="0000FF"/>
                </a:solidFill>
                <a:latin typeface="Constantia"/>
              </a:rPr>
              <a:t> offset, </a:t>
            </a:r>
            <a:r>
              <a:rPr lang="en-IN" sz="2400" b="1" dirty="0" err="1">
                <a:solidFill>
                  <a:srgbClr val="0000FF"/>
                </a:solidFill>
                <a:latin typeface="Constantia"/>
              </a:rPr>
              <a:t>int</a:t>
            </a:r>
            <a:r>
              <a:rPr lang="en-IN" sz="2400" b="1" dirty="0">
                <a:solidFill>
                  <a:srgbClr val="0000FF"/>
                </a:solidFill>
                <a:latin typeface="Constantia"/>
              </a:rPr>
              <a:t> </a:t>
            </a:r>
            <a:r>
              <a:rPr lang="en-IN" sz="2400" b="1" dirty="0" err="1">
                <a:solidFill>
                  <a:srgbClr val="0000FF"/>
                </a:solidFill>
                <a:latin typeface="Constantia"/>
              </a:rPr>
              <a:t>i</a:t>
            </a:r>
            <a:r>
              <a:rPr lang="en-IN" sz="2400" b="1" dirty="0">
                <a:solidFill>
                  <a:srgbClr val="0000FF"/>
                </a:solidFill>
                <a:latin typeface="Constantia"/>
              </a:rPr>
              <a:t>) </a:t>
            </a:r>
            <a:r>
              <a:rPr lang="en-IN" b="1" dirty="0">
                <a:solidFill>
                  <a:prstClr val="black"/>
                </a:solidFill>
                <a:latin typeface="Verdana"/>
              </a:rPr>
              <a:t>- </a:t>
            </a:r>
            <a:r>
              <a:rPr lang="en-IN" dirty="0">
                <a:solidFill>
                  <a:prstClr val="black"/>
                </a:solidFill>
                <a:latin typeface="Verdana"/>
              </a:rPr>
              <a:t>This method inserts a string </a:t>
            </a:r>
            <a:r>
              <a:rPr lang="en-IN" b="1" dirty="0">
                <a:solidFill>
                  <a:prstClr val="black"/>
                </a:solidFill>
                <a:latin typeface="Verdana"/>
              </a:rPr>
              <a:t>s </a:t>
            </a:r>
            <a:r>
              <a:rPr lang="en-IN" dirty="0">
                <a:solidFill>
                  <a:prstClr val="black"/>
                </a:solidFill>
                <a:latin typeface="Verdana"/>
              </a:rPr>
              <a:t>at the position mentioned by the offset. 	</a:t>
            </a:r>
          </a:p>
          <a:p>
            <a:pPr lvl="0" algn="just">
              <a:spcAft>
                <a:spcPts val="1200"/>
              </a:spcAft>
            </a:pPr>
            <a:r>
              <a:rPr lang="en-IN" sz="2400" b="1" dirty="0">
                <a:solidFill>
                  <a:srgbClr val="0000FF"/>
                </a:solidFill>
                <a:latin typeface="Constantia"/>
              </a:rPr>
              <a:t>replace(</a:t>
            </a:r>
            <a:r>
              <a:rPr lang="en-IN" sz="2400" b="1" dirty="0" err="1">
                <a:solidFill>
                  <a:srgbClr val="0000FF"/>
                </a:solidFill>
                <a:latin typeface="Constantia"/>
              </a:rPr>
              <a:t>int</a:t>
            </a:r>
            <a:r>
              <a:rPr lang="en-IN" sz="2400" b="1" dirty="0">
                <a:solidFill>
                  <a:srgbClr val="0000FF"/>
                </a:solidFill>
                <a:latin typeface="Constantia"/>
              </a:rPr>
              <a:t> start, </a:t>
            </a:r>
            <a:r>
              <a:rPr lang="en-IN" sz="2400" b="1" dirty="0" err="1">
                <a:solidFill>
                  <a:srgbClr val="0000FF"/>
                </a:solidFill>
                <a:latin typeface="Constantia"/>
              </a:rPr>
              <a:t>int</a:t>
            </a:r>
            <a:r>
              <a:rPr lang="en-IN" sz="2400" b="1" dirty="0">
                <a:solidFill>
                  <a:srgbClr val="0000FF"/>
                </a:solidFill>
                <a:latin typeface="Constantia"/>
              </a:rPr>
              <a:t> end, String </a:t>
            </a:r>
            <a:r>
              <a:rPr lang="en-IN" sz="2400" b="1" dirty="0" err="1">
                <a:solidFill>
                  <a:srgbClr val="0000FF"/>
                </a:solidFill>
                <a:latin typeface="Constantia"/>
              </a:rPr>
              <a:t>str</a:t>
            </a:r>
            <a:r>
              <a:rPr lang="en-IN" sz="2400" b="1" dirty="0">
                <a:solidFill>
                  <a:srgbClr val="0000FF"/>
                </a:solidFill>
                <a:latin typeface="Constantia"/>
              </a:rPr>
              <a:t>) </a:t>
            </a:r>
            <a:r>
              <a:rPr lang="en-IN" b="1" dirty="0">
                <a:solidFill>
                  <a:prstClr val="black"/>
                </a:solidFill>
                <a:latin typeface="Verdana"/>
              </a:rPr>
              <a:t>- </a:t>
            </a:r>
            <a:r>
              <a:rPr lang="en-IN" dirty="0">
                <a:solidFill>
                  <a:prstClr val="black"/>
                </a:solidFill>
                <a:latin typeface="Verdana"/>
              </a:rPr>
              <a:t>This method replaces the characters in a substring of this </a:t>
            </a:r>
            <a:r>
              <a:rPr lang="en-IN" dirty="0" err="1">
                <a:solidFill>
                  <a:prstClr val="black"/>
                </a:solidFill>
                <a:latin typeface="Verdana"/>
              </a:rPr>
              <a:t>StringBuffer</a:t>
            </a:r>
            <a:r>
              <a:rPr lang="en-IN" dirty="0">
                <a:solidFill>
                  <a:prstClr val="black"/>
                </a:solidFill>
                <a:latin typeface="Verdana"/>
              </a:rPr>
              <a:t> with characters in the specified String. 	</a:t>
            </a:r>
          </a:p>
        </p:txBody>
      </p:sp>
    </p:spTree>
    <p:extLst>
      <p:ext uri="{BB962C8B-B14F-4D97-AF65-F5344CB8AC3E}">
        <p14:creationId xmlns:p14="http://schemas.microsoft.com/office/powerpoint/2010/main" val="332053512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070C0"/>
                </a:solidFill>
                <a:latin typeface="Calibri" panose="020F0502020204030204" pitchFamily="34" charset="0"/>
                <a:cs typeface="Calibri" panose="020F0502020204030204" pitchFamily="34" charset="0"/>
              </a:rPr>
              <a:t>Math Class Methods in Java</a:t>
            </a:r>
            <a:endParaRPr lang="en-IN" sz="3200" dirty="0">
              <a:solidFill>
                <a:srgbClr val="0070C0"/>
              </a:solidFill>
              <a:latin typeface="Calibri" panose="020F0502020204030204" pitchFamily="34" charset="0"/>
              <a:cs typeface="Calibri" panose="020F0502020204030204" pitchFamily="34" charset="0"/>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76</a:t>
            </a:fld>
            <a:endParaRPr lang="en-IN"/>
          </a:p>
        </p:txBody>
      </p:sp>
      <p:graphicFrame>
        <p:nvGraphicFramePr>
          <p:cNvPr id="7" name="Table 6"/>
          <p:cNvGraphicFramePr>
            <a:graphicFrameLocks noGrp="1"/>
          </p:cNvGraphicFramePr>
          <p:nvPr>
            <p:extLst>
              <p:ext uri="{D42A27DB-BD31-4B8C-83A1-F6EECF244321}">
                <p14:modId xmlns:p14="http://schemas.microsoft.com/office/powerpoint/2010/main" val="2069099396"/>
              </p:ext>
            </p:extLst>
          </p:nvPr>
        </p:nvGraphicFramePr>
        <p:xfrm>
          <a:off x="1653989" y="1966484"/>
          <a:ext cx="10538011" cy="4280188"/>
        </p:xfrm>
        <a:graphic>
          <a:graphicData uri="http://schemas.openxmlformats.org/drawingml/2006/table">
            <a:tbl>
              <a:tblPr/>
              <a:tblGrid>
                <a:gridCol w="1532964">
                  <a:extLst>
                    <a:ext uri="{9D8B030D-6E8A-4147-A177-3AD203B41FA5}">
                      <a16:colId xmlns:a16="http://schemas.microsoft.com/office/drawing/2014/main" val="20000"/>
                    </a:ext>
                  </a:extLst>
                </a:gridCol>
                <a:gridCol w="9005047">
                  <a:extLst>
                    <a:ext uri="{9D8B030D-6E8A-4147-A177-3AD203B41FA5}">
                      <a16:colId xmlns:a16="http://schemas.microsoft.com/office/drawing/2014/main" val="20001"/>
                    </a:ext>
                  </a:extLst>
                </a:gridCol>
              </a:tblGrid>
              <a:tr h="428912">
                <a:tc>
                  <a:txBody>
                    <a:bodyPr/>
                    <a:lstStyle/>
                    <a:p>
                      <a:pPr algn="l" fontAlgn="t"/>
                      <a:r>
                        <a:rPr lang="en-IN" sz="1800" dirty="0">
                          <a:solidFill>
                            <a:srgbClr val="000000"/>
                          </a:solidFill>
                          <a:effectLst/>
                          <a:latin typeface="Calibri" panose="020F0502020204030204" pitchFamily="34" charset="0"/>
                          <a:cs typeface="Calibri" panose="020F0502020204030204" pitchFamily="34" charset="0"/>
                        </a:rPr>
                        <a:t>Method</a:t>
                      </a:r>
                    </a:p>
                  </a:txBody>
                  <a:tcPr marL="97480" marR="97480" marT="97480" marB="97480">
                    <a:lnL w="9525" cap="flat" cmpd="sng" algn="ctr">
                      <a:solidFill>
                        <a:srgbClr val="509CCC"/>
                      </a:solidFill>
                      <a:prstDash val="solid"/>
                      <a:round/>
                      <a:headEnd type="none" w="med" len="med"/>
                      <a:tailEnd type="none" w="med" len="med"/>
                    </a:lnL>
                    <a:lnR w="9525" cap="flat" cmpd="sng" algn="ctr">
                      <a:solidFill>
                        <a:srgbClr val="509CCC"/>
                      </a:solidFill>
                      <a:prstDash val="solid"/>
                      <a:round/>
                      <a:headEnd type="none" w="med" len="med"/>
                      <a:tailEnd type="none" w="med" len="med"/>
                    </a:lnR>
                    <a:lnT w="9525" cap="flat" cmpd="sng" algn="ctr">
                      <a:solidFill>
                        <a:srgbClr val="509CC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a:solidFill>
                            <a:srgbClr val="000000"/>
                          </a:solidFill>
                          <a:effectLst/>
                          <a:latin typeface="Calibri" panose="020F0502020204030204" pitchFamily="34" charset="0"/>
                          <a:cs typeface="Calibri" panose="020F0502020204030204" pitchFamily="34" charset="0"/>
                        </a:rPr>
                        <a:t>Description</a:t>
                      </a:r>
                    </a:p>
                  </a:txBody>
                  <a:tcPr marL="97480" marR="97480" marT="97480" marB="97480">
                    <a:lnL w="9525" cap="flat" cmpd="sng" algn="ctr">
                      <a:solidFill>
                        <a:srgbClr val="509CCC"/>
                      </a:solidFill>
                      <a:prstDash val="solid"/>
                      <a:round/>
                      <a:headEnd type="none" w="med" len="med"/>
                      <a:tailEnd type="none" w="med" len="med"/>
                    </a:lnL>
                    <a:lnR w="9525" cap="flat" cmpd="sng" algn="ctr">
                      <a:solidFill>
                        <a:srgbClr val="509CCC"/>
                      </a:solidFill>
                      <a:prstDash val="solid"/>
                      <a:round/>
                      <a:headEnd type="none" w="med" len="med"/>
                      <a:tailEnd type="none" w="med" len="med"/>
                    </a:lnR>
                    <a:lnT w="9525" cap="flat" cmpd="sng" algn="ctr">
                      <a:solidFill>
                        <a:srgbClr val="509CC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597877">
                <a:tc>
                  <a:txBody>
                    <a:bodyPr/>
                    <a:lstStyle/>
                    <a:p>
                      <a:pPr algn="just" fontAlgn="t"/>
                      <a:r>
                        <a:rPr lang="en-IN" sz="1800" u="none" strike="noStrike" dirty="0">
                          <a:solidFill>
                            <a:srgbClr val="008000"/>
                          </a:solidFill>
                          <a:effectLst/>
                          <a:latin typeface="Calibri" panose="020F0502020204030204" pitchFamily="34" charset="0"/>
                          <a:cs typeface="Calibri" panose="020F0502020204030204" pitchFamily="34" charset="0"/>
                          <a:hlinkClick r:id="rId3"/>
                        </a:rPr>
                        <a:t>Math.log()</a:t>
                      </a:r>
                      <a:endParaRPr lang="en-IN" sz="1800" dirty="0">
                        <a:solidFill>
                          <a:srgbClr val="333333"/>
                        </a:solidFill>
                        <a:effectLst/>
                        <a:latin typeface="Calibri" panose="020F0502020204030204" pitchFamily="34" charset="0"/>
                        <a:cs typeface="Calibri" panose="020F0502020204030204" pitchFamily="34" charset="0"/>
                      </a:endParaRPr>
                    </a:p>
                  </a:txBody>
                  <a:tcPr marL="64987" marR="64987" marT="64987" marB="649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Calibri" panose="020F0502020204030204" pitchFamily="34" charset="0"/>
                          <a:cs typeface="Calibri" panose="020F0502020204030204" pitchFamily="34" charset="0"/>
                        </a:rPr>
                        <a:t>It returns the natural logarithm of a double value.</a:t>
                      </a:r>
                    </a:p>
                  </a:txBody>
                  <a:tcPr marL="64987" marR="64987" marT="64987" marB="649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97877">
                <a:tc>
                  <a:txBody>
                    <a:bodyPr/>
                    <a:lstStyle/>
                    <a:p>
                      <a:pPr algn="just" fontAlgn="t"/>
                      <a:r>
                        <a:rPr lang="en-IN" sz="1800" u="none" strike="noStrike" dirty="0" err="1">
                          <a:solidFill>
                            <a:srgbClr val="008000"/>
                          </a:solidFill>
                          <a:effectLst/>
                          <a:latin typeface="Calibri" panose="020F0502020204030204" pitchFamily="34" charset="0"/>
                          <a:cs typeface="Calibri" panose="020F0502020204030204" pitchFamily="34" charset="0"/>
                          <a:hlinkClick r:id="rId4"/>
                        </a:rPr>
                        <a:t>Math.ceil</a:t>
                      </a:r>
                      <a:r>
                        <a:rPr lang="en-IN" sz="1800" u="none" strike="noStrike" dirty="0">
                          <a:solidFill>
                            <a:srgbClr val="008000"/>
                          </a:solidFill>
                          <a:effectLst/>
                          <a:latin typeface="Calibri" panose="020F0502020204030204" pitchFamily="34" charset="0"/>
                          <a:cs typeface="Calibri" panose="020F0502020204030204" pitchFamily="34" charset="0"/>
                          <a:hlinkClick r:id="rId4"/>
                        </a:rPr>
                        <a:t>()</a:t>
                      </a:r>
                      <a:endParaRPr lang="en-IN" sz="1800" dirty="0">
                        <a:solidFill>
                          <a:srgbClr val="333333"/>
                        </a:solidFill>
                        <a:effectLst/>
                        <a:latin typeface="Calibri" panose="020F0502020204030204" pitchFamily="34" charset="0"/>
                        <a:cs typeface="Calibri" panose="020F0502020204030204" pitchFamily="34"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Calibri" panose="020F0502020204030204" pitchFamily="34" charset="0"/>
                          <a:cs typeface="Calibri" panose="020F0502020204030204" pitchFamily="34" charset="0"/>
                        </a:rPr>
                        <a:t>It is used to find the smallest integer value that is greater than or equal to the argument or mathematical integer.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597877">
                <a:tc>
                  <a:txBody>
                    <a:bodyPr/>
                    <a:lstStyle/>
                    <a:p>
                      <a:pPr algn="just" fontAlgn="t"/>
                      <a:r>
                        <a:rPr lang="en-IN" u="none" strike="noStrike" dirty="0" err="1">
                          <a:solidFill>
                            <a:srgbClr val="008000"/>
                          </a:solidFill>
                          <a:effectLst/>
                          <a:latin typeface="inter-regular"/>
                          <a:hlinkClick r:id="rId5"/>
                        </a:rPr>
                        <a:t>Math.round</a:t>
                      </a:r>
                      <a:r>
                        <a:rPr lang="en-IN" u="none" strike="noStrike" dirty="0">
                          <a:solidFill>
                            <a:srgbClr val="008000"/>
                          </a:solidFill>
                          <a:effectLst/>
                          <a:latin typeface="inter-regular"/>
                          <a:hlinkClick r:id="rId5"/>
                        </a:rPr>
                        <a:t>()</a:t>
                      </a:r>
                      <a:endParaRPr lang="en-IN"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It is used to round of the decimal numbers to the nearest value.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97877">
                <a:tc>
                  <a:txBody>
                    <a:bodyPr/>
                    <a:lstStyle/>
                    <a:p>
                      <a:pPr algn="just" fontAlgn="t"/>
                      <a:r>
                        <a:rPr lang="en-IN" sz="1800" u="none" strike="noStrike" dirty="0" err="1">
                          <a:solidFill>
                            <a:srgbClr val="008000"/>
                          </a:solidFill>
                          <a:effectLst/>
                          <a:latin typeface="Calibri" panose="020F0502020204030204" pitchFamily="34" charset="0"/>
                          <a:cs typeface="Calibri" panose="020F0502020204030204" pitchFamily="34" charset="0"/>
                          <a:hlinkClick r:id="rId6"/>
                        </a:rPr>
                        <a:t>Math.abs</a:t>
                      </a:r>
                      <a:r>
                        <a:rPr lang="en-IN" sz="1800" u="none" strike="noStrike" dirty="0">
                          <a:solidFill>
                            <a:srgbClr val="008000"/>
                          </a:solidFill>
                          <a:effectLst/>
                          <a:latin typeface="Calibri" panose="020F0502020204030204" pitchFamily="34" charset="0"/>
                          <a:cs typeface="Calibri" panose="020F0502020204030204" pitchFamily="34" charset="0"/>
                          <a:hlinkClick r:id="rId6"/>
                        </a:rPr>
                        <a:t>()</a:t>
                      </a:r>
                      <a:endParaRPr lang="en-IN" sz="1800" dirty="0">
                        <a:solidFill>
                          <a:srgbClr val="333333"/>
                        </a:solidFill>
                        <a:effectLst/>
                        <a:latin typeface="Calibri" panose="020F0502020204030204" pitchFamily="34" charset="0"/>
                        <a:cs typeface="Calibri" panose="020F0502020204030204" pitchFamily="34"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Calibri" panose="020F0502020204030204" pitchFamily="34" charset="0"/>
                          <a:cs typeface="Calibri" panose="020F0502020204030204" pitchFamily="34" charset="0"/>
                        </a:rPr>
                        <a:t>It will return the Absolute value of the given value.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718360">
                <a:tc>
                  <a:txBody>
                    <a:bodyPr/>
                    <a:lstStyle/>
                    <a:p>
                      <a:pPr algn="just" fontAlgn="t"/>
                      <a:r>
                        <a:rPr lang="en-IN" sz="1800" u="none" strike="noStrike" dirty="0" err="1">
                          <a:solidFill>
                            <a:srgbClr val="008000"/>
                          </a:solidFill>
                          <a:effectLst/>
                          <a:latin typeface="Calibri" panose="020F0502020204030204" pitchFamily="34" charset="0"/>
                          <a:cs typeface="Calibri" panose="020F0502020204030204" pitchFamily="34" charset="0"/>
                          <a:hlinkClick r:id="rId7"/>
                        </a:rPr>
                        <a:t>Math.exp</a:t>
                      </a:r>
                      <a:r>
                        <a:rPr lang="en-IN" sz="1800" u="none" strike="noStrike" dirty="0">
                          <a:solidFill>
                            <a:srgbClr val="008000"/>
                          </a:solidFill>
                          <a:effectLst/>
                          <a:latin typeface="Calibri" panose="020F0502020204030204" pitchFamily="34" charset="0"/>
                          <a:cs typeface="Calibri" panose="020F0502020204030204" pitchFamily="34" charset="0"/>
                          <a:hlinkClick r:id="rId7"/>
                        </a:rPr>
                        <a:t>()</a:t>
                      </a:r>
                      <a:endParaRPr lang="en-IN" sz="1800" dirty="0">
                        <a:solidFill>
                          <a:srgbClr val="333333"/>
                        </a:solidFill>
                        <a:effectLst/>
                        <a:latin typeface="Calibri" panose="020F0502020204030204" pitchFamily="34" charset="0"/>
                        <a:cs typeface="Calibri" panose="020F0502020204030204" pitchFamily="34" charset="0"/>
                      </a:endParaRPr>
                    </a:p>
                  </a:txBody>
                  <a:tcPr marL="64987" marR="64987" marT="64987" marB="649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rgbClr val="333333"/>
                          </a:solidFill>
                          <a:effectLst/>
                          <a:latin typeface="Calibri" panose="020F0502020204030204" pitchFamily="34" charset="0"/>
                          <a:cs typeface="Calibri" panose="020F0502020204030204" pitchFamily="34" charset="0"/>
                        </a:rPr>
                        <a:t>It returns E raised to the power of a double value, where E is Euler's number and it is approximately equal to 2.71828.</a:t>
                      </a:r>
                    </a:p>
                  </a:txBody>
                  <a:tcPr marL="64987" marR="64987" marT="64987" marB="6498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5"/>
                  </a:ext>
                </a:extLst>
              </a:tr>
              <a:tr h="597877">
                <a:tc>
                  <a:txBody>
                    <a:bodyPr/>
                    <a:lstStyle/>
                    <a:p>
                      <a:pPr algn="just" fontAlgn="t"/>
                      <a:r>
                        <a:rPr lang="en-IN" sz="1800" u="none" strike="noStrike" dirty="0" err="1">
                          <a:solidFill>
                            <a:srgbClr val="008000"/>
                          </a:solidFill>
                          <a:effectLst/>
                          <a:latin typeface="Calibri" panose="020F0502020204030204" pitchFamily="34" charset="0"/>
                          <a:cs typeface="Calibri" panose="020F0502020204030204" pitchFamily="34" charset="0"/>
                          <a:hlinkClick r:id="rId8"/>
                        </a:rPr>
                        <a:t>Math.sqrt</a:t>
                      </a:r>
                      <a:r>
                        <a:rPr lang="en-IN" sz="1800" u="none" strike="noStrike" dirty="0">
                          <a:solidFill>
                            <a:srgbClr val="008000"/>
                          </a:solidFill>
                          <a:effectLst/>
                          <a:latin typeface="Calibri" panose="020F0502020204030204" pitchFamily="34" charset="0"/>
                          <a:cs typeface="Calibri" panose="020F0502020204030204" pitchFamily="34" charset="0"/>
                          <a:hlinkClick r:id="rId8"/>
                        </a:rPr>
                        <a:t>()</a:t>
                      </a:r>
                      <a:endParaRPr lang="en-IN" sz="1800" dirty="0">
                        <a:solidFill>
                          <a:srgbClr val="333333"/>
                        </a:solidFill>
                        <a:effectLst/>
                        <a:latin typeface="Calibri" panose="020F0502020204030204" pitchFamily="34" charset="0"/>
                        <a:cs typeface="Calibri" panose="020F0502020204030204" pitchFamily="34"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Calibri" panose="020F0502020204030204" pitchFamily="34" charset="0"/>
                          <a:cs typeface="Calibri" panose="020F0502020204030204" pitchFamily="34" charset="0"/>
                        </a:rPr>
                        <a:t>It is used to return the square root of a number.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
        <p:nvSpPr>
          <p:cNvPr id="3" name="Rectangle 2"/>
          <p:cNvSpPr/>
          <p:nvPr/>
        </p:nvSpPr>
        <p:spPr>
          <a:xfrm>
            <a:off x="1842247" y="970344"/>
            <a:ext cx="10139080" cy="646331"/>
          </a:xfrm>
          <a:prstGeom prst="rect">
            <a:avLst/>
          </a:prstGeom>
        </p:spPr>
        <p:txBody>
          <a:bodyPr wrap="square">
            <a:spAutoFit/>
          </a:bodyPr>
          <a:lstStyle/>
          <a:p>
            <a:r>
              <a:rPr lang="en-US" dirty="0">
                <a:solidFill>
                  <a:srgbClr val="333333"/>
                </a:solidFill>
                <a:latin typeface="inter-regular"/>
              </a:rPr>
              <a:t>Java Math class provides several methods to work on math calculations like min(), max(), </a:t>
            </a:r>
            <a:r>
              <a:rPr lang="en-US" dirty="0" err="1">
                <a:solidFill>
                  <a:srgbClr val="333333"/>
                </a:solidFill>
                <a:latin typeface="inter-regular"/>
              </a:rPr>
              <a:t>avg</a:t>
            </a:r>
            <a:r>
              <a:rPr lang="en-US" dirty="0">
                <a:solidFill>
                  <a:srgbClr val="333333"/>
                </a:solidFill>
                <a:latin typeface="inter-regular"/>
              </a:rPr>
              <a:t>(), sin(), cos(), tan(), round(), ceil(), floor(), abs() etc.</a:t>
            </a:r>
            <a:endParaRPr lang="en-IN" dirty="0"/>
          </a:p>
        </p:txBody>
      </p:sp>
    </p:spTree>
    <p:extLst>
      <p:ext uri="{BB962C8B-B14F-4D97-AF65-F5344CB8AC3E}">
        <p14:creationId xmlns:p14="http://schemas.microsoft.com/office/powerpoint/2010/main" val="248713216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070C0"/>
                </a:solidFill>
                <a:latin typeface="Calibri" panose="020F0502020204030204" pitchFamily="34" charset="0"/>
                <a:cs typeface="Calibri" panose="020F0502020204030204" pitchFamily="34" charset="0"/>
              </a:rPr>
              <a:t>Math Class Methods in Java</a:t>
            </a:r>
            <a:endParaRPr lang="en-IN" sz="3200" dirty="0">
              <a:solidFill>
                <a:srgbClr val="0070C0"/>
              </a:solidFill>
              <a:latin typeface="Calibri" panose="020F0502020204030204" pitchFamily="34" charset="0"/>
              <a:cs typeface="Calibri" panose="020F0502020204030204" pitchFamily="34" charset="0"/>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77</a:t>
            </a:fld>
            <a:endParaRPr lang="en-IN"/>
          </a:p>
        </p:txBody>
      </p:sp>
      <p:graphicFrame>
        <p:nvGraphicFramePr>
          <p:cNvPr id="7" name="Table 6"/>
          <p:cNvGraphicFramePr>
            <a:graphicFrameLocks noGrp="1"/>
          </p:cNvGraphicFramePr>
          <p:nvPr>
            <p:extLst>
              <p:ext uri="{D42A27DB-BD31-4B8C-83A1-F6EECF244321}">
                <p14:modId xmlns:p14="http://schemas.microsoft.com/office/powerpoint/2010/main" val="2727174501"/>
              </p:ext>
            </p:extLst>
          </p:nvPr>
        </p:nvGraphicFramePr>
        <p:xfrm>
          <a:off x="1627095" y="674536"/>
          <a:ext cx="10058398" cy="4860745"/>
        </p:xfrm>
        <a:graphic>
          <a:graphicData uri="http://schemas.openxmlformats.org/drawingml/2006/table">
            <a:tbl>
              <a:tblPr/>
              <a:tblGrid>
                <a:gridCol w="2111189">
                  <a:extLst>
                    <a:ext uri="{9D8B030D-6E8A-4147-A177-3AD203B41FA5}">
                      <a16:colId xmlns:a16="http://schemas.microsoft.com/office/drawing/2014/main" val="20000"/>
                    </a:ext>
                  </a:extLst>
                </a:gridCol>
                <a:gridCol w="7947209">
                  <a:extLst>
                    <a:ext uri="{9D8B030D-6E8A-4147-A177-3AD203B41FA5}">
                      <a16:colId xmlns:a16="http://schemas.microsoft.com/office/drawing/2014/main" val="20001"/>
                    </a:ext>
                  </a:extLst>
                </a:gridCol>
              </a:tblGrid>
              <a:tr h="428912">
                <a:tc>
                  <a:txBody>
                    <a:bodyPr/>
                    <a:lstStyle/>
                    <a:p>
                      <a:pPr algn="l" fontAlgn="t"/>
                      <a:r>
                        <a:rPr lang="en-IN" sz="1800" dirty="0">
                          <a:solidFill>
                            <a:srgbClr val="000000"/>
                          </a:solidFill>
                          <a:effectLst/>
                          <a:latin typeface="Calibri" panose="020F0502020204030204" pitchFamily="34" charset="0"/>
                          <a:cs typeface="Calibri" panose="020F0502020204030204" pitchFamily="34" charset="0"/>
                        </a:rPr>
                        <a:t>Method</a:t>
                      </a:r>
                    </a:p>
                  </a:txBody>
                  <a:tcPr marL="97480" marR="97480" marT="97480" marB="97480">
                    <a:lnL w="9525" cap="flat" cmpd="sng" algn="ctr">
                      <a:solidFill>
                        <a:srgbClr val="509CCC"/>
                      </a:solidFill>
                      <a:prstDash val="solid"/>
                      <a:round/>
                      <a:headEnd type="none" w="med" len="med"/>
                      <a:tailEnd type="none" w="med" len="med"/>
                    </a:lnL>
                    <a:lnR w="9525" cap="flat" cmpd="sng" algn="ctr">
                      <a:solidFill>
                        <a:srgbClr val="509CCC"/>
                      </a:solidFill>
                      <a:prstDash val="solid"/>
                      <a:round/>
                      <a:headEnd type="none" w="med" len="med"/>
                      <a:tailEnd type="none" w="med" len="med"/>
                    </a:lnR>
                    <a:lnT w="9525" cap="flat" cmpd="sng" algn="ctr">
                      <a:solidFill>
                        <a:srgbClr val="509CC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dirty="0">
                          <a:solidFill>
                            <a:srgbClr val="000000"/>
                          </a:solidFill>
                          <a:effectLst/>
                          <a:latin typeface="Calibri" panose="020F0502020204030204" pitchFamily="34" charset="0"/>
                          <a:cs typeface="Calibri" panose="020F0502020204030204" pitchFamily="34" charset="0"/>
                        </a:rPr>
                        <a:t>Description</a:t>
                      </a:r>
                    </a:p>
                  </a:txBody>
                  <a:tcPr marL="97480" marR="97480" marT="97480" marB="97480">
                    <a:lnL w="9525" cap="flat" cmpd="sng" algn="ctr">
                      <a:solidFill>
                        <a:srgbClr val="509CCC"/>
                      </a:solidFill>
                      <a:prstDash val="solid"/>
                      <a:round/>
                      <a:headEnd type="none" w="med" len="med"/>
                      <a:tailEnd type="none" w="med" len="med"/>
                    </a:lnL>
                    <a:lnR w="9525" cap="flat" cmpd="sng" algn="ctr">
                      <a:solidFill>
                        <a:srgbClr val="509CCC"/>
                      </a:solidFill>
                      <a:prstDash val="solid"/>
                      <a:round/>
                      <a:headEnd type="none" w="med" len="med"/>
                      <a:tailEnd type="none" w="med" len="med"/>
                    </a:lnR>
                    <a:lnT w="9525" cap="flat" cmpd="sng" algn="ctr">
                      <a:solidFill>
                        <a:srgbClr val="509CC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597877">
                <a:tc>
                  <a:txBody>
                    <a:bodyPr/>
                    <a:lstStyle/>
                    <a:p>
                      <a:pPr algn="just" fontAlgn="t"/>
                      <a:r>
                        <a:rPr lang="en-IN" u="none" strike="noStrike" dirty="0" err="1">
                          <a:solidFill>
                            <a:srgbClr val="008000"/>
                          </a:solidFill>
                          <a:effectLst/>
                          <a:latin typeface="inter-regular"/>
                          <a:hlinkClick r:id="rId3"/>
                        </a:rPr>
                        <a:t>Math.floor</a:t>
                      </a:r>
                      <a:r>
                        <a:rPr lang="en-IN" u="none" strike="noStrike" dirty="0">
                          <a:solidFill>
                            <a:srgbClr val="008000"/>
                          </a:solidFill>
                          <a:effectLst/>
                          <a:latin typeface="inter-regular"/>
                          <a:hlinkClick r:id="rId3"/>
                        </a:rPr>
                        <a:t>()</a:t>
                      </a:r>
                      <a:endParaRPr lang="en-IN"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It is used to find the largest integer value which is less than or equal to the argument and is equal to the mathematical integer of a double value.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97877">
                <a:tc>
                  <a:txBody>
                    <a:bodyPr/>
                    <a:lstStyle/>
                    <a:p>
                      <a:pPr algn="just" fontAlgn="t"/>
                      <a:r>
                        <a:rPr lang="en-IN" u="none" strike="noStrike" dirty="0" err="1">
                          <a:solidFill>
                            <a:srgbClr val="008000"/>
                          </a:solidFill>
                          <a:effectLst/>
                          <a:latin typeface="inter-regular"/>
                          <a:hlinkClick r:id="rId4"/>
                        </a:rPr>
                        <a:t>Math.random</a:t>
                      </a:r>
                      <a:r>
                        <a:rPr lang="en-IN" u="none" strike="noStrike" dirty="0">
                          <a:solidFill>
                            <a:srgbClr val="008000"/>
                          </a:solidFill>
                          <a:effectLst/>
                          <a:latin typeface="inter-regular"/>
                          <a:hlinkClick r:id="rId4"/>
                        </a:rPr>
                        <a:t>()</a:t>
                      </a:r>
                      <a:endParaRPr lang="en-IN"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It returns a double value with a positive sign, greater than or equal to 0.0 and less than 1.0.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597877">
                <a:tc>
                  <a:txBody>
                    <a:bodyPr/>
                    <a:lstStyle/>
                    <a:p>
                      <a:pPr algn="just" fontAlgn="t"/>
                      <a:r>
                        <a:rPr lang="en-IN" u="none" strike="noStrike" dirty="0" err="1">
                          <a:solidFill>
                            <a:srgbClr val="008000"/>
                          </a:solidFill>
                          <a:effectLst/>
                          <a:latin typeface="inter-regular"/>
                          <a:hlinkClick r:id="rId5"/>
                        </a:rPr>
                        <a:t>Math.sin</a:t>
                      </a:r>
                      <a:r>
                        <a:rPr lang="en-IN" u="none" strike="noStrike" dirty="0">
                          <a:solidFill>
                            <a:srgbClr val="008000"/>
                          </a:solidFill>
                          <a:effectLst/>
                          <a:latin typeface="inter-regular"/>
                          <a:hlinkClick r:id="rId5"/>
                        </a:rPr>
                        <a:t>()</a:t>
                      </a:r>
                      <a:endParaRPr lang="en-IN" dirty="0">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It is used to return the trigonometric Sine value of a Given double value.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97877">
                <a:tc>
                  <a:txBody>
                    <a:bodyPr/>
                    <a:lstStyle/>
                    <a:p>
                      <a:pPr algn="just" fontAlgn="t"/>
                      <a:r>
                        <a:rPr lang="en-IN" u="none" strike="noStrike">
                          <a:solidFill>
                            <a:srgbClr val="008000"/>
                          </a:solidFill>
                          <a:effectLst/>
                          <a:latin typeface="inter-regular"/>
                          <a:hlinkClick r:id="rId6"/>
                        </a:rPr>
                        <a:t>Math.cos()</a:t>
                      </a:r>
                      <a:endParaRPr lang="en-IN">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It is used to return the trigonometric Cosine value of a Given double value.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597877">
                <a:tc>
                  <a:txBody>
                    <a:bodyPr/>
                    <a:lstStyle/>
                    <a:p>
                      <a:pPr algn="just" fontAlgn="t"/>
                      <a:r>
                        <a:rPr lang="en-IN" u="none" strike="noStrike">
                          <a:solidFill>
                            <a:srgbClr val="008000"/>
                          </a:solidFill>
                          <a:effectLst/>
                          <a:latin typeface="inter-regular"/>
                          <a:hlinkClick r:id="rId7"/>
                        </a:rPr>
                        <a:t>Math.tan()</a:t>
                      </a:r>
                      <a:endParaRPr lang="en-IN">
                        <a:solidFill>
                          <a:srgbClr val="333333"/>
                        </a:solidFill>
                        <a:effectLst/>
                        <a:latin typeface="inter-regular"/>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It is used to return the trigonometric Tangent value of a Given double value.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597877">
                <a:tc>
                  <a:txBody>
                    <a:bodyPr/>
                    <a:lstStyle/>
                    <a:p>
                      <a:pPr algn="just" fontAlgn="t"/>
                      <a:r>
                        <a:rPr lang="en-IN" sz="1800" u="none" strike="noStrike" dirty="0" err="1">
                          <a:solidFill>
                            <a:srgbClr val="008000"/>
                          </a:solidFill>
                          <a:effectLst/>
                          <a:latin typeface="Calibri" panose="020F0502020204030204" pitchFamily="34" charset="0"/>
                          <a:cs typeface="Calibri" panose="020F0502020204030204" pitchFamily="34" charset="0"/>
                          <a:hlinkClick r:id="rId8"/>
                        </a:rPr>
                        <a:t>Math.max</a:t>
                      </a:r>
                      <a:r>
                        <a:rPr lang="en-IN" sz="1800" u="none" strike="noStrike" dirty="0">
                          <a:solidFill>
                            <a:srgbClr val="008000"/>
                          </a:solidFill>
                          <a:effectLst/>
                          <a:latin typeface="Calibri" panose="020F0502020204030204" pitchFamily="34" charset="0"/>
                          <a:cs typeface="Calibri" panose="020F0502020204030204" pitchFamily="34" charset="0"/>
                          <a:hlinkClick r:id="rId8"/>
                        </a:rPr>
                        <a:t>()</a:t>
                      </a:r>
                      <a:endParaRPr lang="en-IN" sz="1800" dirty="0">
                        <a:solidFill>
                          <a:srgbClr val="333333"/>
                        </a:solidFill>
                        <a:effectLst/>
                        <a:latin typeface="Calibri" panose="020F0502020204030204" pitchFamily="34" charset="0"/>
                        <a:cs typeface="Calibri" panose="020F0502020204030204" pitchFamily="34"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Calibri" panose="020F0502020204030204" pitchFamily="34" charset="0"/>
                          <a:cs typeface="Calibri" panose="020F0502020204030204" pitchFamily="34" charset="0"/>
                        </a:rPr>
                        <a:t>It returns the Largest of two values.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597877">
                <a:tc>
                  <a:txBody>
                    <a:bodyPr/>
                    <a:lstStyle/>
                    <a:p>
                      <a:pPr algn="just" fontAlgn="t"/>
                      <a:r>
                        <a:rPr lang="en-IN" sz="1800" u="none" strike="noStrike">
                          <a:solidFill>
                            <a:srgbClr val="008000"/>
                          </a:solidFill>
                          <a:effectLst/>
                          <a:latin typeface="Calibri" panose="020F0502020204030204" pitchFamily="34" charset="0"/>
                          <a:cs typeface="Calibri" panose="020F0502020204030204" pitchFamily="34" charset="0"/>
                          <a:hlinkClick r:id="rId9"/>
                        </a:rPr>
                        <a:t>Math.min()</a:t>
                      </a:r>
                      <a:endParaRPr lang="en-IN" sz="1800">
                        <a:solidFill>
                          <a:srgbClr val="333333"/>
                        </a:solidFill>
                        <a:effectLst/>
                        <a:latin typeface="Calibri" panose="020F0502020204030204" pitchFamily="34" charset="0"/>
                        <a:cs typeface="Calibri" panose="020F0502020204030204" pitchFamily="34"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rgbClr val="333333"/>
                          </a:solidFill>
                          <a:effectLst/>
                          <a:latin typeface="Calibri" panose="020F0502020204030204" pitchFamily="34" charset="0"/>
                          <a:cs typeface="Calibri" panose="020F0502020204030204" pitchFamily="34" charset="0"/>
                        </a:rPr>
                        <a:t>It is used to return the Smallest of two values.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32092604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A1AB6"/>
                </a:solidFill>
                <a:latin typeface="Calibri" panose="020F0502020204030204" pitchFamily="34" charset="0"/>
                <a:cs typeface="Calibri" panose="020F0502020204030204" pitchFamily="34" charset="0"/>
              </a:rPr>
              <a:t>Java Methods</a:t>
            </a:r>
            <a:endParaRPr lang="en-IN" sz="3200" dirty="0">
              <a:solidFill>
                <a:srgbClr val="0A1AB6"/>
              </a:solidFill>
              <a:latin typeface="Calibri" panose="020F0502020204030204" pitchFamily="34" charset="0"/>
              <a:cs typeface="Calibri" panose="020F0502020204030204" pitchFamily="34" charset="0"/>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78</a:t>
            </a:fld>
            <a:endParaRPr lang="en-IN"/>
          </a:p>
        </p:txBody>
      </p:sp>
      <p:sp>
        <p:nvSpPr>
          <p:cNvPr id="6" name="Rectangle 5"/>
          <p:cNvSpPr/>
          <p:nvPr/>
        </p:nvSpPr>
        <p:spPr>
          <a:xfrm>
            <a:off x="1772022" y="787782"/>
            <a:ext cx="9510060" cy="3139321"/>
          </a:xfrm>
          <a:prstGeom prst="rect">
            <a:avLst/>
          </a:prstGeom>
        </p:spPr>
        <p:txBody>
          <a:bodyPr wrap="square">
            <a:spAutoFit/>
          </a:bodyPr>
          <a:lstStyle/>
          <a:p>
            <a:pPr algn="just">
              <a:spcAft>
                <a:spcPts val="1200"/>
              </a:spcAft>
            </a:pPr>
            <a:r>
              <a:rPr lang="en-US" sz="2400" dirty="0">
                <a:solidFill>
                  <a:prstClr val="black"/>
                </a:solidFill>
                <a:latin typeface="Constantia"/>
              </a:rPr>
              <a:t>A method is a block of code or collection of statements or a set of code grouped together to perform a certain task or operation. </a:t>
            </a:r>
            <a:endParaRPr lang="en-US" sz="2400" dirty="0" smtClean="0">
              <a:solidFill>
                <a:prstClr val="black"/>
              </a:solidFill>
              <a:latin typeface="Constantia"/>
            </a:endParaRPr>
          </a:p>
          <a:p>
            <a:pPr algn="just">
              <a:spcAft>
                <a:spcPts val="1200"/>
              </a:spcAft>
            </a:pPr>
            <a:r>
              <a:rPr lang="en-US" sz="2400" dirty="0" smtClean="0">
                <a:solidFill>
                  <a:prstClr val="black"/>
                </a:solidFill>
                <a:latin typeface="Constantia"/>
              </a:rPr>
              <a:t>It </a:t>
            </a:r>
            <a:r>
              <a:rPr lang="en-US" sz="2400" dirty="0">
                <a:solidFill>
                  <a:prstClr val="black"/>
                </a:solidFill>
                <a:latin typeface="Constantia"/>
              </a:rPr>
              <a:t>is used to achieve the reusability of code</a:t>
            </a:r>
            <a:r>
              <a:rPr lang="en-US" sz="2400" dirty="0" smtClean="0">
                <a:solidFill>
                  <a:prstClr val="black"/>
                </a:solidFill>
                <a:latin typeface="Constantia"/>
              </a:rPr>
              <a:t>. The </a:t>
            </a:r>
            <a:r>
              <a:rPr lang="en-US" sz="2400" dirty="0">
                <a:solidFill>
                  <a:prstClr val="black"/>
                </a:solidFill>
                <a:latin typeface="Constantia"/>
              </a:rPr>
              <a:t>most important method in Java is the main() method</a:t>
            </a:r>
            <a:r>
              <a:rPr lang="en-US" sz="2400" dirty="0" smtClean="0">
                <a:solidFill>
                  <a:prstClr val="black"/>
                </a:solidFill>
                <a:latin typeface="Constantia"/>
              </a:rPr>
              <a:t>.</a:t>
            </a:r>
          </a:p>
          <a:p>
            <a:pPr algn="just">
              <a:spcAft>
                <a:spcPts val="1200"/>
              </a:spcAft>
            </a:pPr>
            <a:r>
              <a:rPr lang="en-US" sz="2400" dirty="0">
                <a:solidFill>
                  <a:prstClr val="black"/>
                </a:solidFill>
                <a:latin typeface="Constantia"/>
              </a:rPr>
              <a:t>The method declaration provides information about method attributes, such as visibility, return-type, name, and arguments. </a:t>
            </a:r>
            <a:endParaRPr lang="en-US" sz="2400" dirty="0" smtClean="0">
              <a:solidFill>
                <a:prstClr val="black"/>
              </a:solidFill>
              <a:latin typeface="Constantia"/>
            </a:endParaRPr>
          </a:p>
          <a:p>
            <a:pPr algn="just">
              <a:spcAft>
                <a:spcPts val="1200"/>
              </a:spcAft>
            </a:pPr>
            <a:endParaRPr lang="en-US" sz="2400" dirty="0">
              <a:solidFill>
                <a:prstClr val="black"/>
              </a:solidFill>
              <a:latin typeface="Constantia"/>
            </a:endParaRPr>
          </a:p>
        </p:txBody>
      </p:sp>
    </p:spTree>
    <p:extLst>
      <p:ext uri="{BB962C8B-B14F-4D97-AF65-F5344CB8AC3E}">
        <p14:creationId xmlns:p14="http://schemas.microsoft.com/office/powerpoint/2010/main" val="273062075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380129" y="3558302"/>
            <a:ext cx="7920317" cy="2987641"/>
          </a:xfrm>
          <a:prstGeom prst="rect">
            <a:avLst/>
          </a:prstGeom>
        </p:spPr>
      </p:pic>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A1AB6"/>
                </a:solidFill>
                <a:latin typeface="Calibri" panose="020F0502020204030204" pitchFamily="34" charset="0"/>
                <a:cs typeface="Calibri" panose="020F0502020204030204" pitchFamily="34" charset="0"/>
              </a:rPr>
              <a:t>Java Methods - Declaration</a:t>
            </a:r>
            <a:endParaRPr lang="en-IN" sz="3200" dirty="0">
              <a:solidFill>
                <a:srgbClr val="0A1AB6"/>
              </a:solidFill>
              <a:latin typeface="Calibri" panose="020F0502020204030204" pitchFamily="34" charset="0"/>
              <a:cs typeface="Calibri" panose="020F0502020204030204" pitchFamily="34" charset="0"/>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79</a:t>
            </a:fld>
            <a:endParaRPr lang="en-IN"/>
          </a:p>
        </p:txBody>
      </p:sp>
      <p:sp>
        <p:nvSpPr>
          <p:cNvPr id="6" name="Rectangle 5"/>
          <p:cNvSpPr/>
          <p:nvPr/>
        </p:nvSpPr>
        <p:spPr>
          <a:xfrm>
            <a:off x="1653989" y="586125"/>
            <a:ext cx="10327339" cy="3508653"/>
          </a:xfrm>
          <a:prstGeom prst="rect">
            <a:avLst/>
          </a:prstGeom>
        </p:spPr>
        <p:txBody>
          <a:bodyPr wrap="square">
            <a:spAutoFit/>
          </a:bodyPr>
          <a:lstStyle/>
          <a:p>
            <a:pPr algn="just">
              <a:spcAft>
                <a:spcPts val="1200"/>
              </a:spcAft>
            </a:pPr>
            <a:r>
              <a:rPr lang="en-US" sz="2400" dirty="0" smtClean="0">
                <a:solidFill>
                  <a:prstClr val="black"/>
                </a:solidFill>
                <a:latin typeface="Constantia"/>
              </a:rPr>
              <a:t>Method declaration has </a:t>
            </a:r>
            <a:r>
              <a:rPr lang="en-US" sz="2400" dirty="0">
                <a:solidFill>
                  <a:prstClr val="black"/>
                </a:solidFill>
                <a:latin typeface="Constantia"/>
              </a:rPr>
              <a:t>six components that are known as method header, as shown below:</a:t>
            </a:r>
            <a:endParaRPr lang="en-IN" sz="2400" dirty="0">
              <a:solidFill>
                <a:prstClr val="black"/>
              </a:solidFill>
              <a:latin typeface="Constantia"/>
            </a:endParaRPr>
          </a:p>
          <a:p>
            <a:pPr marL="457200" indent="-457200" algn="just">
              <a:spcAft>
                <a:spcPts val="1200"/>
              </a:spcAft>
              <a:buAutoNum type="arabicPeriod"/>
            </a:pPr>
            <a:r>
              <a:rPr lang="en-US" sz="2400" b="1" dirty="0" smtClean="0">
                <a:solidFill>
                  <a:srgbClr val="0000FF"/>
                </a:solidFill>
                <a:latin typeface="Constantia"/>
              </a:rPr>
              <a:t>Method </a:t>
            </a:r>
            <a:r>
              <a:rPr lang="en-US" sz="2400" b="1" dirty="0">
                <a:solidFill>
                  <a:srgbClr val="0000FF"/>
                </a:solidFill>
                <a:latin typeface="Constantia"/>
              </a:rPr>
              <a:t>Signature</a:t>
            </a:r>
            <a:r>
              <a:rPr lang="en-US" sz="2400" dirty="0">
                <a:solidFill>
                  <a:prstClr val="black"/>
                </a:solidFill>
                <a:latin typeface="Constantia"/>
              </a:rPr>
              <a:t>: Every method has a method signature. It is a part of the method declaration. It includes the method name and parameter list</a:t>
            </a:r>
            <a:r>
              <a:rPr lang="en-US" sz="2400" dirty="0" smtClean="0">
                <a:solidFill>
                  <a:prstClr val="black"/>
                </a:solidFill>
                <a:latin typeface="Constantia"/>
              </a:rPr>
              <a:t>.</a:t>
            </a:r>
          </a:p>
          <a:p>
            <a:pPr marL="457200" indent="-457200" algn="just">
              <a:spcAft>
                <a:spcPts val="1200"/>
              </a:spcAft>
              <a:buFontTx/>
              <a:buAutoNum type="arabicPeriod"/>
            </a:pPr>
            <a:r>
              <a:rPr lang="en-US" sz="2400" b="1" dirty="0">
                <a:solidFill>
                  <a:srgbClr val="0000FF"/>
                </a:solidFill>
                <a:latin typeface="Constantia"/>
              </a:rPr>
              <a:t>Return Type</a:t>
            </a:r>
            <a:r>
              <a:rPr lang="en-US" sz="2400" dirty="0">
                <a:solidFill>
                  <a:prstClr val="black"/>
                </a:solidFill>
                <a:latin typeface="Constantia"/>
              </a:rPr>
              <a:t>: Return type is a data type that the method returns. It may have a primitive data type, object, collection, void, etc. If the method does not return anything, then it is </a:t>
            </a:r>
            <a:r>
              <a:rPr lang="en-US" sz="2400" b="1" dirty="0">
                <a:solidFill>
                  <a:prstClr val="black"/>
                </a:solidFill>
                <a:latin typeface="Constantia"/>
              </a:rPr>
              <a:t>void</a:t>
            </a:r>
            <a:r>
              <a:rPr lang="en-US" sz="2400" dirty="0">
                <a:solidFill>
                  <a:prstClr val="black"/>
                </a:solidFill>
                <a:latin typeface="Constantia"/>
              </a:rPr>
              <a:t>.</a:t>
            </a:r>
          </a:p>
          <a:p>
            <a:pPr marL="457200" indent="-457200" algn="just">
              <a:spcAft>
                <a:spcPts val="1200"/>
              </a:spcAft>
              <a:buAutoNum type="arabicPeriod"/>
            </a:pPr>
            <a:endParaRPr lang="en-US" sz="2400" dirty="0">
              <a:solidFill>
                <a:prstClr val="black"/>
              </a:solidFill>
              <a:latin typeface="Constantia"/>
            </a:endParaRPr>
          </a:p>
        </p:txBody>
      </p:sp>
    </p:spTree>
    <p:extLst>
      <p:ext uri="{BB962C8B-B14F-4D97-AF65-F5344CB8AC3E}">
        <p14:creationId xmlns:p14="http://schemas.microsoft.com/office/powerpoint/2010/main" val="34309015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a:solidFill>
                  <a:srgbClr val="0070C0"/>
                </a:solidFill>
                <a:latin typeface="Calibri" panose="020F0502020204030204" pitchFamily="34" charset="0"/>
                <a:cs typeface="Calibri" panose="020F0502020204030204" pitchFamily="34" charset="0"/>
              </a:rPr>
              <a:t>Components of Java - </a:t>
            </a:r>
            <a:r>
              <a:rPr lang="en-IN" sz="3200" dirty="0" smtClean="0">
                <a:solidFill>
                  <a:srgbClr val="0070C0"/>
                </a:solidFill>
                <a:latin typeface="Calibri" panose="020F0502020204030204" pitchFamily="34" charset="0"/>
                <a:cs typeface="Calibri" panose="020F0502020204030204" pitchFamily="34" charset="0"/>
              </a:rPr>
              <a:t>JVM</a:t>
            </a:r>
            <a:endParaRPr lang="en-IN" sz="320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653989" y="820271"/>
            <a:ext cx="10327340" cy="5478929"/>
          </a:xfrm>
        </p:spPr>
        <p:txBody>
          <a:bodyPr>
            <a:normAutofit/>
          </a:bodyPr>
          <a:lstStyle/>
          <a:p>
            <a:pPr algn="just">
              <a:buFont typeface="Wingdings" panose="05000000000000000000" pitchFamily="2" charset="2"/>
              <a:buChar char="Ø"/>
            </a:pPr>
            <a:r>
              <a:rPr lang="en-US" sz="2400" dirty="0">
                <a:solidFill>
                  <a:schemeClr val="tx1"/>
                </a:solidFill>
                <a:latin typeface="Calibri" panose="020F0502020204030204" pitchFamily="34" charset="0"/>
                <a:cs typeface="Calibri" panose="020F0502020204030204" pitchFamily="34" charset="0"/>
              </a:rPr>
              <a:t>Java Virtual Machine (JVM) is an engine that provides a runtime environment to drive the Java Code or applications. It converts Java bytecode into machine language. JVM is a part of the </a:t>
            </a:r>
            <a:r>
              <a:rPr lang="en-US" sz="2400" dirty="0" smtClean="0">
                <a:solidFill>
                  <a:schemeClr val="tx1"/>
                </a:solidFill>
                <a:latin typeface="Calibri" panose="020F0502020204030204" pitchFamily="34" charset="0"/>
                <a:cs typeface="Calibri" panose="020F0502020204030204" pitchFamily="34" charset="0"/>
              </a:rPr>
              <a:t>JRE. </a:t>
            </a:r>
            <a:r>
              <a:rPr lang="en-US" sz="2400" dirty="0">
                <a:solidFill>
                  <a:schemeClr val="tx1"/>
                </a:solidFill>
                <a:latin typeface="Calibri" panose="020F0502020204030204" pitchFamily="34" charset="0"/>
                <a:cs typeface="Calibri" panose="020F0502020204030204" pitchFamily="34" charset="0"/>
              </a:rPr>
              <a:t>In other programming languages, the compiler produces machine code for a particular system. However, the Java compiler produces code for a Virtual Machine known as Java Virtual Machine</a:t>
            </a:r>
            <a:r>
              <a:rPr lang="en-US" sz="2400" dirty="0" smtClean="0">
                <a:solidFill>
                  <a:schemeClr val="tx1"/>
                </a:solidFill>
                <a:latin typeface="Calibri" panose="020F0502020204030204" pitchFamily="34" charset="0"/>
                <a:cs typeface="Calibri" panose="020F0502020204030204" pitchFamily="34" charset="0"/>
              </a:rPr>
              <a:t>.</a:t>
            </a:r>
          </a:p>
          <a:p>
            <a:pPr lvl="1" algn="just">
              <a:buFont typeface="Wingdings" panose="05000000000000000000" pitchFamily="2" charset="2"/>
              <a:buChar char="Ø"/>
            </a:pPr>
            <a:r>
              <a:rPr lang="en-US" sz="2200" dirty="0">
                <a:solidFill>
                  <a:schemeClr val="tx1"/>
                </a:solidFill>
                <a:latin typeface="Calibri" panose="020F0502020204030204" pitchFamily="34" charset="0"/>
                <a:cs typeface="Calibri" panose="020F0502020204030204" pitchFamily="34" charset="0"/>
              </a:rPr>
              <a:t>JVM provides a platform-independent way of executing Java source code.</a:t>
            </a:r>
          </a:p>
          <a:p>
            <a:pPr lvl="1" algn="just">
              <a:buFont typeface="Wingdings" panose="05000000000000000000" pitchFamily="2" charset="2"/>
              <a:buChar char="Ø"/>
            </a:pPr>
            <a:r>
              <a:rPr lang="en-US" sz="2200" dirty="0">
                <a:solidFill>
                  <a:schemeClr val="tx1"/>
                </a:solidFill>
                <a:latin typeface="Calibri" panose="020F0502020204030204" pitchFamily="34" charset="0"/>
                <a:cs typeface="Calibri" panose="020F0502020204030204" pitchFamily="34" charset="0"/>
              </a:rPr>
              <a:t>It has numerous libraries, tools, and frameworks.</a:t>
            </a:r>
          </a:p>
          <a:p>
            <a:pPr lvl="1" algn="just">
              <a:buFont typeface="Wingdings" panose="05000000000000000000" pitchFamily="2" charset="2"/>
              <a:buChar char="Ø"/>
            </a:pPr>
            <a:r>
              <a:rPr lang="en-US" sz="2200" dirty="0">
                <a:solidFill>
                  <a:schemeClr val="tx1"/>
                </a:solidFill>
                <a:latin typeface="Calibri" panose="020F0502020204030204" pitchFamily="34" charset="0"/>
                <a:cs typeface="Calibri" panose="020F0502020204030204" pitchFamily="34" charset="0"/>
              </a:rPr>
              <a:t>Once you run a Java program, you can run on any platform and save lots of time.</a:t>
            </a:r>
          </a:p>
          <a:p>
            <a:pPr lvl="1" algn="just">
              <a:buFont typeface="Wingdings" panose="05000000000000000000" pitchFamily="2" charset="2"/>
              <a:buChar char="Ø"/>
            </a:pPr>
            <a:r>
              <a:rPr lang="en-US" sz="2200" dirty="0">
                <a:solidFill>
                  <a:schemeClr val="tx1"/>
                </a:solidFill>
                <a:latin typeface="Calibri" panose="020F0502020204030204" pitchFamily="34" charset="0"/>
                <a:cs typeface="Calibri" panose="020F0502020204030204" pitchFamily="34" charset="0"/>
              </a:rPr>
              <a:t>JVM comes with JIT (Just-in-Time) compiler that converts Java source code into low-level machine language. Hence, it runs faster than a regular application.</a:t>
            </a:r>
            <a:endParaRPr lang="en-IN" sz="2200" dirty="0">
              <a:solidFill>
                <a:schemeClr val="tx1"/>
              </a:solidFill>
              <a:latin typeface="Calibri" panose="020F0502020204030204" pitchFamily="34" charset="0"/>
              <a:cs typeface="Calibri" panose="020F0502020204030204" pitchFamily="34" charset="0"/>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8</a:t>
            </a:fld>
            <a:endParaRPr lang="en-IN"/>
          </a:p>
        </p:txBody>
      </p:sp>
    </p:spTree>
    <p:extLst>
      <p:ext uri="{BB962C8B-B14F-4D97-AF65-F5344CB8AC3E}">
        <p14:creationId xmlns:p14="http://schemas.microsoft.com/office/powerpoint/2010/main" val="297943196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A1AB6"/>
                </a:solidFill>
                <a:latin typeface="Calibri" panose="020F0502020204030204" pitchFamily="34" charset="0"/>
                <a:cs typeface="Calibri" panose="020F0502020204030204" pitchFamily="34" charset="0"/>
              </a:rPr>
              <a:t>Java Methods</a:t>
            </a:r>
            <a:endParaRPr lang="en-IN" sz="3200" dirty="0">
              <a:solidFill>
                <a:srgbClr val="0A1AB6"/>
              </a:solidFill>
              <a:latin typeface="Calibri" panose="020F0502020204030204" pitchFamily="34" charset="0"/>
              <a:cs typeface="Calibri" panose="020F0502020204030204" pitchFamily="34" charset="0"/>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80</a:t>
            </a:fld>
            <a:endParaRPr lang="en-IN"/>
          </a:p>
        </p:txBody>
      </p:sp>
      <p:sp>
        <p:nvSpPr>
          <p:cNvPr id="6" name="Rectangle 5"/>
          <p:cNvSpPr/>
          <p:nvPr/>
        </p:nvSpPr>
        <p:spPr>
          <a:xfrm>
            <a:off x="1653989" y="586125"/>
            <a:ext cx="10085292" cy="4247317"/>
          </a:xfrm>
          <a:prstGeom prst="rect">
            <a:avLst/>
          </a:prstGeom>
        </p:spPr>
        <p:txBody>
          <a:bodyPr wrap="square">
            <a:spAutoFit/>
          </a:bodyPr>
          <a:lstStyle/>
          <a:p>
            <a:pPr marL="457200" indent="-457200" algn="just">
              <a:spcAft>
                <a:spcPts val="1800"/>
              </a:spcAft>
              <a:buFont typeface="+mj-lt"/>
              <a:buAutoNum type="arabicPeriod" startAt="3"/>
            </a:pPr>
            <a:r>
              <a:rPr lang="en-US" sz="2400" b="1" dirty="0" smtClean="0">
                <a:solidFill>
                  <a:srgbClr val="0000FF"/>
                </a:solidFill>
                <a:latin typeface="Constantia"/>
              </a:rPr>
              <a:t>Method </a:t>
            </a:r>
            <a:r>
              <a:rPr lang="en-US" sz="2400" b="1" dirty="0">
                <a:solidFill>
                  <a:srgbClr val="0000FF"/>
                </a:solidFill>
                <a:latin typeface="Constantia"/>
              </a:rPr>
              <a:t>Name</a:t>
            </a:r>
            <a:r>
              <a:rPr lang="en-US" sz="2400" dirty="0">
                <a:solidFill>
                  <a:prstClr val="black"/>
                </a:solidFill>
                <a:latin typeface="Constantia"/>
              </a:rPr>
              <a:t>: It is a unique name that is used to define the name of a method. It must be corresponding to the functionality of the method. </a:t>
            </a:r>
            <a:r>
              <a:rPr lang="en-US" sz="2400" dirty="0" smtClean="0">
                <a:solidFill>
                  <a:prstClr val="black"/>
                </a:solidFill>
                <a:latin typeface="Constantia"/>
              </a:rPr>
              <a:t>A </a:t>
            </a:r>
            <a:r>
              <a:rPr lang="en-US" sz="2400" dirty="0">
                <a:solidFill>
                  <a:prstClr val="black"/>
                </a:solidFill>
                <a:latin typeface="Constantia"/>
              </a:rPr>
              <a:t>method is invoked by its </a:t>
            </a:r>
            <a:r>
              <a:rPr lang="en-US" sz="2400" dirty="0" smtClean="0">
                <a:solidFill>
                  <a:prstClr val="black"/>
                </a:solidFill>
                <a:latin typeface="Constantia"/>
              </a:rPr>
              <a:t>name</a:t>
            </a:r>
            <a:r>
              <a:rPr lang="en-US" sz="2400" dirty="0">
                <a:solidFill>
                  <a:prstClr val="black"/>
                </a:solidFill>
                <a:latin typeface="Constantia"/>
              </a:rPr>
              <a:t>. Single-word method name: sum(), area(); Multi-word method name: </a:t>
            </a:r>
            <a:r>
              <a:rPr lang="en-US" sz="2400" dirty="0" err="1">
                <a:solidFill>
                  <a:prstClr val="black"/>
                </a:solidFill>
                <a:latin typeface="Constantia"/>
              </a:rPr>
              <a:t>areaOfCircle</a:t>
            </a:r>
            <a:r>
              <a:rPr lang="en-US" sz="2400" dirty="0">
                <a:solidFill>
                  <a:prstClr val="black"/>
                </a:solidFill>
                <a:latin typeface="Constantia"/>
              </a:rPr>
              <a:t>(), </a:t>
            </a:r>
            <a:r>
              <a:rPr lang="en-US" sz="2400" dirty="0" err="1">
                <a:solidFill>
                  <a:prstClr val="black"/>
                </a:solidFill>
                <a:latin typeface="Constantia"/>
              </a:rPr>
              <a:t>stringComparision</a:t>
            </a:r>
            <a:r>
              <a:rPr lang="en-US" sz="2400" dirty="0" smtClean="0">
                <a:solidFill>
                  <a:prstClr val="black"/>
                </a:solidFill>
                <a:latin typeface="Constantia"/>
              </a:rPr>
              <a:t>()</a:t>
            </a:r>
          </a:p>
          <a:p>
            <a:pPr marL="457200" lvl="0" indent="-457200" algn="just">
              <a:spcAft>
                <a:spcPts val="1800"/>
              </a:spcAft>
              <a:buFont typeface="+mj-lt"/>
              <a:buAutoNum type="arabicPeriod" startAt="3"/>
            </a:pPr>
            <a:r>
              <a:rPr lang="en-US" sz="2400" b="1" dirty="0" smtClean="0">
                <a:solidFill>
                  <a:srgbClr val="0000FF"/>
                </a:solidFill>
                <a:latin typeface="Constantia"/>
              </a:rPr>
              <a:t>Parameter </a:t>
            </a:r>
            <a:r>
              <a:rPr lang="en-US" sz="2400" b="1" dirty="0">
                <a:solidFill>
                  <a:srgbClr val="0000FF"/>
                </a:solidFill>
                <a:latin typeface="Constantia"/>
              </a:rPr>
              <a:t>List</a:t>
            </a:r>
            <a:r>
              <a:rPr lang="en-US" sz="2400" dirty="0">
                <a:solidFill>
                  <a:prstClr val="black"/>
                </a:solidFill>
                <a:latin typeface="Constantia"/>
              </a:rPr>
              <a:t>: It is the list of parameters separated by a comma and enclosed in the pair of parentheses. It contains the data type and variable name. If the method has no parameter, left the parentheses </a:t>
            </a:r>
            <a:r>
              <a:rPr lang="en-US" sz="2400" dirty="0" smtClean="0">
                <a:solidFill>
                  <a:prstClr val="black"/>
                </a:solidFill>
                <a:latin typeface="Constantia"/>
              </a:rPr>
              <a:t>blank.</a:t>
            </a:r>
          </a:p>
          <a:p>
            <a:pPr marL="457200" lvl="0" indent="-457200" algn="just">
              <a:spcAft>
                <a:spcPts val="1800"/>
              </a:spcAft>
              <a:buFont typeface="+mj-lt"/>
              <a:buAutoNum type="arabicPeriod" startAt="3"/>
            </a:pPr>
            <a:r>
              <a:rPr lang="en-US" sz="2400" b="1" dirty="0" smtClean="0">
                <a:solidFill>
                  <a:srgbClr val="0000FF"/>
                </a:solidFill>
                <a:latin typeface="Constantia"/>
              </a:rPr>
              <a:t>Method </a:t>
            </a:r>
            <a:r>
              <a:rPr lang="en-US" sz="2400" b="1" dirty="0">
                <a:solidFill>
                  <a:srgbClr val="0000FF"/>
                </a:solidFill>
                <a:latin typeface="Constantia"/>
              </a:rPr>
              <a:t>Body</a:t>
            </a:r>
            <a:r>
              <a:rPr lang="en-US" sz="2400" dirty="0">
                <a:solidFill>
                  <a:prstClr val="black"/>
                </a:solidFill>
                <a:latin typeface="Constantia"/>
              </a:rPr>
              <a:t>: It is a part of the method declaration. It contains all the actions to be performed. It is enclosed within the pair of curly braces</a:t>
            </a:r>
            <a:r>
              <a:rPr lang="en-US" sz="2400" dirty="0" smtClean="0">
                <a:solidFill>
                  <a:prstClr val="black"/>
                </a:solidFill>
                <a:latin typeface="Constantia"/>
              </a:rPr>
              <a:t>.</a:t>
            </a:r>
          </a:p>
        </p:txBody>
      </p:sp>
    </p:spTree>
    <p:extLst>
      <p:ext uri="{BB962C8B-B14F-4D97-AF65-F5344CB8AC3E}">
        <p14:creationId xmlns:p14="http://schemas.microsoft.com/office/powerpoint/2010/main" val="38430356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A1AB6"/>
                </a:solidFill>
                <a:latin typeface="Calibri" panose="020F0502020204030204" pitchFamily="34" charset="0"/>
                <a:cs typeface="Calibri" panose="020F0502020204030204" pitchFamily="34" charset="0"/>
              </a:rPr>
              <a:t>Java Methods</a:t>
            </a:r>
            <a:endParaRPr lang="en-IN" sz="3200" dirty="0">
              <a:solidFill>
                <a:srgbClr val="0A1AB6"/>
              </a:solidFill>
              <a:latin typeface="Calibri" panose="020F0502020204030204" pitchFamily="34" charset="0"/>
              <a:cs typeface="Calibri" panose="020F0502020204030204" pitchFamily="34" charset="0"/>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81</a:t>
            </a:fld>
            <a:endParaRPr lang="en-IN"/>
          </a:p>
        </p:txBody>
      </p:sp>
      <p:sp>
        <p:nvSpPr>
          <p:cNvPr id="6" name="Rectangle 5"/>
          <p:cNvSpPr/>
          <p:nvPr/>
        </p:nvSpPr>
        <p:spPr>
          <a:xfrm>
            <a:off x="1586754" y="661063"/>
            <a:ext cx="10327339" cy="4862870"/>
          </a:xfrm>
          <a:prstGeom prst="rect">
            <a:avLst/>
          </a:prstGeom>
        </p:spPr>
        <p:txBody>
          <a:bodyPr wrap="square">
            <a:spAutoFit/>
          </a:bodyPr>
          <a:lstStyle/>
          <a:p>
            <a:pPr algn="just">
              <a:spcAft>
                <a:spcPts val="1200"/>
              </a:spcAft>
            </a:pPr>
            <a:r>
              <a:rPr lang="en-US" sz="2400" b="1" dirty="0" smtClean="0">
                <a:solidFill>
                  <a:srgbClr val="0000FF"/>
                </a:solidFill>
                <a:latin typeface="Constantia"/>
              </a:rPr>
              <a:t>6. Access </a:t>
            </a:r>
            <a:r>
              <a:rPr lang="en-US" sz="2400" b="1" dirty="0">
                <a:solidFill>
                  <a:srgbClr val="0000FF"/>
                </a:solidFill>
                <a:latin typeface="Constantia"/>
              </a:rPr>
              <a:t>Specifier</a:t>
            </a:r>
            <a:r>
              <a:rPr lang="en-US" sz="2400" dirty="0">
                <a:solidFill>
                  <a:prstClr val="black"/>
                </a:solidFill>
                <a:latin typeface="Constantia"/>
              </a:rPr>
              <a:t>: Access specifier or modifier is the access type of the method. It specifies the visibility of the method. Java provides four types of access specifier:</a:t>
            </a:r>
          </a:p>
          <a:p>
            <a:pPr lvl="1" algn="just">
              <a:spcAft>
                <a:spcPts val="1200"/>
              </a:spcAft>
            </a:pPr>
            <a:r>
              <a:rPr lang="en-US" sz="2200" b="1" dirty="0" smtClean="0">
                <a:solidFill>
                  <a:srgbClr val="0000FF"/>
                </a:solidFill>
                <a:latin typeface="Constantia"/>
              </a:rPr>
              <a:t>Public</a:t>
            </a:r>
            <a:r>
              <a:rPr lang="en-US" sz="2200" dirty="0">
                <a:solidFill>
                  <a:prstClr val="black"/>
                </a:solidFill>
                <a:latin typeface="Constantia"/>
              </a:rPr>
              <a:t>: The method is accessible by all classes when we use public specifier in our application.</a:t>
            </a:r>
          </a:p>
          <a:p>
            <a:pPr lvl="1" algn="just">
              <a:spcAft>
                <a:spcPts val="1200"/>
              </a:spcAft>
            </a:pPr>
            <a:r>
              <a:rPr lang="en-US" sz="2200" b="1" dirty="0">
                <a:solidFill>
                  <a:srgbClr val="0000FF"/>
                </a:solidFill>
                <a:latin typeface="Constantia"/>
              </a:rPr>
              <a:t>Private</a:t>
            </a:r>
            <a:r>
              <a:rPr lang="en-US" sz="2200" dirty="0">
                <a:solidFill>
                  <a:prstClr val="black"/>
                </a:solidFill>
                <a:latin typeface="Constantia"/>
              </a:rPr>
              <a:t>: When we use a private access specifier, the method is accessible only in the classes in which it is defined.</a:t>
            </a:r>
          </a:p>
          <a:p>
            <a:pPr lvl="1" algn="just">
              <a:spcAft>
                <a:spcPts val="1200"/>
              </a:spcAft>
            </a:pPr>
            <a:r>
              <a:rPr lang="en-US" sz="2200" b="1" dirty="0">
                <a:solidFill>
                  <a:srgbClr val="0000FF"/>
                </a:solidFill>
                <a:latin typeface="Constantia"/>
              </a:rPr>
              <a:t>Protected</a:t>
            </a:r>
            <a:r>
              <a:rPr lang="en-US" sz="2200" dirty="0">
                <a:solidFill>
                  <a:prstClr val="black"/>
                </a:solidFill>
                <a:latin typeface="Constantia"/>
              </a:rPr>
              <a:t>: When we use protected access specifier, the method is accessible within the same package or subclasses in a different package.</a:t>
            </a:r>
          </a:p>
          <a:p>
            <a:pPr lvl="1" algn="just">
              <a:spcAft>
                <a:spcPts val="1200"/>
              </a:spcAft>
            </a:pPr>
            <a:r>
              <a:rPr lang="en-US" sz="2200" b="1" dirty="0">
                <a:solidFill>
                  <a:srgbClr val="0000FF"/>
                </a:solidFill>
                <a:latin typeface="Constantia"/>
              </a:rPr>
              <a:t>Default</a:t>
            </a:r>
            <a:r>
              <a:rPr lang="en-US" sz="2200" dirty="0">
                <a:solidFill>
                  <a:prstClr val="black"/>
                </a:solidFill>
                <a:latin typeface="Constantia"/>
              </a:rPr>
              <a:t>: When we do not use any access specifier in the method declaration, Java uses default access specifier by default. It is visible only from the same package only</a:t>
            </a:r>
            <a:r>
              <a:rPr lang="en-US" sz="2200" dirty="0" smtClean="0">
                <a:solidFill>
                  <a:prstClr val="black"/>
                </a:solidFill>
                <a:latin typeface="Constantia"/>
              </a:rPr>
              <a:t>.</a:t>
            </a:r>
            <a:endParaRPr lang="en-IN" sz="2200" dirty="0">
              <a:solidFill>
                <a:prstClr val="black"/>
              </a:solidFill>
              <a:latin typeface="Constantia"/>
            </a:endParaRPr>
          </a:p>
        </p:txBody>
      </p:sp>
    </p:spTree>
    <p:extLst>
      <p:ext uri="{BB962C8B-B14F-4D97-AF65-F5344CB8AC3E}">
        <p14:creationId xmlns:p14="http://schemas.microsoft.com/office/powerpoint/2010/main" val="132349154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A1AB6"/>
                </a:solidFill>
                <a:latin typeface="Calibri" panose="020F0502020204030204" pitchFamily="34" charset="0"/>
                <a:cs typeface="Calibri" panose="020F0502020204030204" pitchFamily="34" charset="0"/>
              </a:rPr>
              <a:t>Java Methods</a:t>
            </a:r>
            <a:endParaRPr lang="en-IN" sz="3200" dirty="0">
              <a:solidFill>
                <a:srgbClr val="0A1AB6"/>
              </a:solidFill>
              <a:latin typeface="Calibri" panose="020F0502020204030204" pitchFamily="34" charset="0"/>
              <a:cs typeface="Calibri" panose="020F0502020204030204" pitchFamily="34" charset="0"/>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82</a:t>
            </a:fld>
            <a:endParaRPr lang="en-IN"/>
          </a:p>
        </p:txBody>
      </p:sp>
      <p:sp>
        <p:nvSpPr>
          <p:cNvPr id="6" name="Rectangle 5"/>
          <p:cNvSpPr/>
          <p:nvPr/>
        </p:nvSpPr>
        <p:spPr>
          <a:xfrm>
            <a:off x="1879600" y="970344"/>
            <a:ext cx="8740080" cy="5478423"/>
          </a:xfrm>
          <a:prstGeom prst="rect">
            <a:avLst/>
          </a:prstGeom>
        </p:spPr>
        <p:txBody>
          <a:bodyPr wrap="square">
            <a:spAutoFit/>
          </a:bodyPr>
          <a:lstStyle/>
          <a:p>
            <a:pPr algn="just">
              <a:spcAft>
                <a:spcPts val="1200"/>
              </a:spcAft>
            </a:pPr>
            <a:r>
              <a:rPr lang="en-US" sz="2400" dirty="0">
                <a:solidFill>
                  <a:prstClr val="black"/>
                </a:solidFill>
                <a:latin typeface="Constantia"/>
              </a:rPr>
              <a:t>Types of </a:t>
            </a:r>
            <a:r>
              <a:rPr lang="en-US" sz="2400" dirty="0" smtClean="0">
                <a:solidFill>
                  <a:prstClr val="black"/>
                </a:solidFill>
                <a:latin typeface="Constantia"/>
              </a:rPr>
              <a:t>Method - There </a:t>
            </a:r>
            <a:r>
              <a:rPr lang="en-US" sz="2400" dirty="0">
                <a:solidFill>
                  <a:prstClr val="black"/>
                </a:solidFill>
                <a:latin typeface="Constantia"/>
              </a:rPr>
              <a:t>are two types of methods in Java:</a:t>
            </a:r>
          </a:p>
          <a:p>
            <a:pPr marL="342900" indent="-342900" algn="just">
              <a:spcAft>
                <a:spcPts val="1200"/>
              </a:spcAft>
              <a:buFont typeface="Wingdings" panose="05000000000000000000" pitchFamily="2" charset="2"/>
              <a:buChar char="Ø"/>
            </a:pPr>
            <a:r>
              <a:rPr lang="en-US" sz="2400" b="1" dirty="0" smtClean="0">
                <a:solidFill>
                  <a:srgbClr val="0000FF"/>
                </a:solidFill>
                <a:latin typeface="Constantia"/>
              </a:rPr>
              <a:t>Predefined Method</a:t>
            </a:r>
          </a:p>
          <a:p>
            <a:pPr lvl="1" algn="just">
              <a:spcAft>
                <a:spcPts val="1200"/>
              </a:spcAft>
            </a:pPr>
            <a:r>
              <a:rPr lang="en-US" sz="2400" b="1" dirty="0">
                <a:solidFill>
                  <a:srgbClr val="0000FF"/>
                </a:solidFill>
                <a:latin typeface="Constantia"/>
              </a:rPr>
              <a:t> </a:t>
            </a:r>
            <a:r>
              <a:rPr lang="en-US" sz="2000" dirty="0">
                <a:solidFill>
                  <a:prstClr val="black"/>
                </a:solidFill>
                <a:latin typeface="Constantia"/>
              </a:rPr>
              <a:t>Some pre-defined methods are length(), equals(), </a:t>
            </a:r>
            <a:r>
              <a:rPr lang="en-US" sz="2000" dirty="0" smtClean="0">
                <a:solidFill>
                  <a:prstClr val="black"/>
                </a:solidFill>
                <a:latin typeface="Constantia"/>
              </a:rPr>
              <a:t>log(), </a:t>
            </a:r>
            <a:r>
              <a:rPr lang="en-US" sz="2000" dirty="0" err="1">
                <a:solidFill>
                  <a:prstClr val="black"/>
                </a:solidFill>
                <a:latin typeface="Constantia"/>
              </a:rPr>
              <a:t>sqrt</a:t>
            </a:r>
            <a:r>
              <a:rPr lang="en-US" sz="2000" dirty="0">
                <a:solidFill>
                  <a:prstClr val="black"/>
                </a:solidFill>
                <a:latin typeface="Constantia"/>
              </a:rPr>
              <a:t>(), </a:t>
            </a:r>
            <a:r>
              <a:rPr lang="en-US" sz="2000" dirty="0" err="1" smtClean="0">
                <a:solidFill>
                  <a:prstClr val="black"/>
                </a:solidFill>
                <a:latin typeface="Constantia"/>
              </a:rPr>
              <a:t>println</a:t>
            </a:r>
            <a:r>
              <a:rPr lang="en-US" sz="2000" dirty="0" smtClean="0">
                <a:solidFill>
                  <a:prstClr val="black"/>
                </a:solidFill>
                <a:latin typeface="Constantia"/>
              </a:rPr>
              <a:t>(), </a:t>
            </a:r>
            <a:r>
              <a:rPr lang="en-US" sz="2000" dirty="0" err="1" smtClean="0">
                <a:solidFill>
                  <a:prstClr val="black"/>
                </a:solidFill>
                <a:latin typeface="Constantia"/>
              </a:rPr>
              <a:t>nextInt</a:t>
            </a:r>
            <a:r>
              <a:rPr lang="en-US" sz="2000" dirty="0" smtClean="0">
                <a:solidFill>
                  <a:prstClr val="black"/>
                </a:solidFill>
                <a:latin typeface="Constantia"/>
              </a:rPr>
              <a:t>(), next(), etc. </a:t>
            </a:r>
            <a:endParaRPr lang="en-US" sz="2000" dirty="0">
              <a:solidFill>
                <a:prstClr val="black"/>
              </a:solidFill>
              <a:latin typeface="Constantia"/>
            </a:endParaRPr>
          </a:p>
          <a:p>
            <a:pPr marL="342900" indent="-342900" algn="just">
              <a:spcAft>
                <a:spcPts val="1200"/>
              </a:spcAft>
              <a:buFont typeface="Wingdings" panose="05000000000000000000" pitchFamily="2" charset="2"/>
              <a:buChar char="Ø"/>
            </a:pPr>
            <a:r>
              <a:rPr lang="en-US" sz="2400" b="1" dirty="0">
                <a:solidFill>
                  <a:srgbClr val="0000FF"/>
                </a:solidFill>
                <a:latin typeface="Constantia"/>
              </a:rPr>
              <a:t>User-defined </a:t>
            </a:r>
            <a:r>
              <a:rPr lang="en-US" sz="2400" b="1" dirty="0" smtClean="0">
                <a:solidFill>
                  <a:srgbClr val="0000FF"/>
                </a:solidFill>
                <a:latin typeface="Constantia"/>
              </a:rPr>
              <a:t>Method</a:t>
            </a:r>
            <a:endParaRPr lang="en-IN" sz="2400" b="1" dirty="0" smtClean="0">
              <a:solidFill>
                <a:srgbClr val="0000FF"/>
              </a:solidFill>
              <a:latin typeface="Constantia"/>
            </a:endParaRPr>
          </a:p>
          <a:p>
            <a:pPr marL="631825" lvl="1" indent="-187325" algn="just">
              <a:spcAft>
                <a:spcPts val="1200"/>
              </a:spcAft>
              <a:buFont typeface="+mj-lt"/>
              <a:buAutoNum type="arabicPeriod"/>
            </a:pPr>
            <a:r>
              <a:rPr lang="en-IN" sz="2200" b="1" dirty="0" smtClean="0">
                <a:solidFill>
                  <a:srgbClr val="0000FF"/>
                </a:solidFill>
                <a:latin typeface="Constantia"/>
              </a:rPr>
              <a:t> </a:t>
            </a:r>
            <a:r>
              <a:rPr lang="en-US" sz="2200" b="1" dirty="0" smtClean="0">
                <a:solidFill>
                  <a:srgbClr val="0000FF"/>
                </a:solidFill>
                <a:latin typeface="Constantia"/>
              </a:rPr>
              <a:t>Static Method</a:t>
            </a:r>
          </a:p>
          <a:p>
            <a:pPr algn="just">
              <a:spcAft>
                <a:spcPts val="1200"/>
              </a:spcAft>
            </a:pPr>
            <a:r>
              <a:rPr lang="en-US" sz="2000" dirty="0" smtClean="0">
                <a:solidFill>
                  <a:prstClr val="black"/>
                </a:solidFill>
                <a:latin typeface="Constantia"/>
              </a:rPr>
              <a:t>	A </a:t>
            </a:r>
            <a:r>
              <a:rPr lang="en-US" sz="2000" dirty="0">
                <a:solidFill>
                  <a:prstClr val="black"/>
                </a:solidFill>
                <a:latin typeface="Constantia"/>
              </a:rPr>
              <a:t>method that has static keyword is known as static method. In other </a:t>
            </a:r>
            <a:r>
              <a:rPr lang="en-US" sz="2000" dirty="0" smtClean="0">
                <a:solidFill>
                  <a:prstClr val="black"/>
                </a:solidFill>
                <a:latin typeface="Constantia"/>
              </a:rPr>
              <a:t>	words</a:t>
            </a:r>
            <a:r>
              <a:rPr lang="en-US" sz="2000" dirty="0">
                <a:solidFill>
                  <a:prstClr val="black"/>
                </a:solidFill>
                <a:latin typeface="Constantia"/>
              </a:rPr>
              <a:t>, a method that belongs to a class rather than an instance of a </a:t>
            </a:r>
            <a:r>
              <a:rPr lang="en-US" sz="2000" dirty="0" smtClean="0">
                <a:solidFill>
                  <a:prstClr val="black"/>
                </a:solidFill>
                <a:latin typeface="Constantia"/>
              </a:rPr>
              <a:t>	class </a:t>
            </a:r>
            <a:r>
              <a:rPr lang="en-US" sz="2000" dirty="0">
                <a:solidFill>
                  <a:prstClr val="black"/>
                </a:solidFill>
                <a:latin typeface="Constantia"/>
              </a:rPr>
              <a:t>is known as a static method</a:t>
            </a:r>
            <a:r>
              <a:rPr lang="en-US" sz="2000" dirty="0" smtClean="0">
                <a:solidFill>
                  <a:prstClr val="black"/>
                </a:solidFill>
                <a:latin typeface="Constantia"/>
              </a:rPr>
              <a:t>.</a:t>
            </a:r>
          </a:p>
          <a:p>
            <a:pPr algn="just">
              <a:spcAft>
                <a:spcPts val="1200"/>
              </a:spcAft>
            </a:pPr>
            <a:r>
              <a:rPr lang="en-US" sz="2200" b="1" dirty="0">
                <a:solidFill>
                  <a:srgbClr val="0000FF"/>
                </a:solidFill>
                <a:latin typeface="Constantia"/>
              </a:rPr>
              <a:t> </a:t>
            </a:r>
            <a:r>
              <a:rPr lang="en-US" sz="2200" b="1" dirty="0" smtClean="0">
                <a:solidFill>
                  <a:srgbClr val="0000FF"/>
                </a:solidFill>
                <a:latin typeface="Constantia"/>
              </a:rPr>
              <a:t>     2. Instance </a:t>
            </a:r>
            <a:r>
              <a:rPr lang="en-US" sz="2200" b="1" dirty="0">
                <a:solidFill>
                  <a:srgbClr val="0000FF"/>
                </a:solidFill>
                <a:latin typeface="Constantia"/>
              </a:rPr>
              <a:t>Method</a:t>
            </a:r>
          </a:p>
          <a:p>
            <a:pPr lvl="2" algn="just">
              <a:spcAft>
                <a:spcPts val="1200"/>
              </a:spcAft>
            </a:pPr>
            <a:r>
              <a:rPr lang="en-US" sz="2000" dirty="0">
                <a:solidFill>
                  <a:prstClr val="black"/>
                </a:solidFill>
                <a:latin typeface="Constantia"/>
              </a:rPr>
              <a:t>The method of the class is known as an instance method. It is a non-static method defined in the class. Before calling or invoking the instance method, it is necessary to create an object of its class</a:t>
            </a:r>
            <a:r>
              <a:rPr lang="en-US" sz="2000" dirty="0" smtClean="0">
                <a:solidFill>
                  <a:prstClr val="black"/>
                </a:solidFill>
                <a:latin typeface="Constantia"/>
              </a:rPr>
              <a:t>.</a:t>
            </a:r>
            <a:endParaRPr lang="en-IN" sz="2000" dirty="0">
              <a:solidFill>
                <a:prstClr val="black"/>
              </a:solidFill>
              <a:latin typeface="Constantia"/>
            </a:endParaRPr>
          </a:p>
        </p:txBody>
      </p:sp>
    </p:spTree>
    <p:extLst>
      <p:ext uri="{BB962C8B-B14F-4D97-AF65-F5344CB8AC3E}">
        <p14:creationId xmlns:p14="http://schemas.microsoft.com/office/powerpoint/2010/main" val="325289245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8C34E114-6AF3-47B6-8B15-499B443F6C80}" type="slidenum">
              <a:rPr lang="en-US" smtClean="0"/>
              <a:pPr>
                <a:defRPr/>
              </a:pPr>
              <a:t>83</a:t>
            </a:fld>
            <a:endParaRPr lang="en-US" dirty="0"/>
          </a:p>
        </p:txBody>
      </p:sp>
      <p:sp>
        <p:nvSpPr>
          <p:cNvPr id="9" name="Rectangle 8"/>
          <p:cNvSpPr/>
          <p:nvPr/>
        </p:nvSpPr>
        <p:spPr>
          <a:xfrm>
            <a:off x="1742814" y="1152907"/>
            <a:ext cx="9942680" cy="3354765"/>
          </a:xfrm>
          <a:prstGeom prst="rect">
            <a:avLst/>
          </a:prstGeom>
        </p:spPr>
        <p:txBody>
          <a:bodyPr wrap="square">
            <a:spAutoFit/>
          </a:bodyPr>
          <a:lstStyle/>
          <a:p>
            <a:pPr marL="285750" indent="-285750" algn="just">
              <a:spcAft>
                <a:spcPts val="1200"/>
              </a:spcAft>
              <a:buFont typeface="Wingdings" pitchFamily="2" charset="2"/>
              <a:buChar char="v"/>
            </a:pPr>
            <a:r>
              <a:rPr lang="en-IN" sz="2400" dirty="0" smtClean="0">
                <a:latin typeface="Constantia" panose="02030602050306030303" pitchFamily="18" charset="0"/>
              </a:rPr>
              <a:t>The </a:t>
            </a:r>
            <a:r>
              <a:rPr lang="en-IN" sz="2200" b="1" dirty="0">
                <a:solidFill>
                  <a:srgbClr val="0000FF"/>
                </a:solidFill>
                <a:latin typeface="Constantia"/>
              </a:rPr>
              <a:t>static</a:t>
            </a:r>
            <a:r>
              <a:rPr lang="en-IN" sz="2400" i="1" dirty="0">
                <a:latin typeface="Constantia" panose="02030602050306030303" pitchFamily="18" charset="0"/>
              </a:rPr>
              <a:t> </a:t>
            </a:r>
            <a:r>
              <a:rPr lang="en-IN" sz="2400" dirty="0">
                <a:latin typeface="Constantia" panose="02030602050306030303" pitchFamily="18" charset="0"/>
              </a:rPr>
              <a:t>keyword is used to create methods that will exist independently of any instances created for the class. </a:t>
            </a:r>
          </a:p>
          <a:p>
            <a:pPr marL="285750" indent="-285750" algn="just">
              <a:spcAft>
                <a:spcPts val="1200"/>
              </a:spcAft>
              <a:buFont typeface="Wingdings" pitchFamily="2" charset="2"/>
              <a:buChar char="v"/>
            </a:pPr>
            <a:r>
              <a:rPr lang="en-IN" sz="2400" dirty="0">
                <a:latin typeface="Constantia" panose="02030602050306030303" pitchFamily="18" charset="0"/>
              </a:rPr>
              <a:t>Static methods do not use any instance variables of any object of the class they are defined in. Static methods take all the data from parameters and compute something from those parameters, with no reference to variables. </a:t>
            </a:r>
          </a:p>
          <a:p>
            <a:pPr marL="285750" indent="-285750" algn="just">
              <a:spcAft>
                <a:spcPts val="1200"/>
              </a:spcAft>
              <a:buFont typeface="Wingdings" pitchFamily="2" charset="2"/>
              <a:buChar char="v"/>
            </a:pPr>
            <a:r>
              <a:rPr lang="en-IN" sz="2400" dirty="0">
                <a:latin typeface="Constantia" panose="02030602050306030303" pitchFamily="18" charset="0"/>
              </a:rPr>
              <a:t>Class variables and methods can be accessed using the class name followed by a dot and the name of the variable or method. </a:t>
            </a:r>
          </a:p>
        </p:txBody>
      </p:sp>
      <p:sp>
        <p:nvSpPr>
          <p:cNvPr id="10" name="Text Box 13"/>
          <p:cNvSpPr txBox="1">
            <a:spLocks noChangeArrowheads="1"/>
          </p:cNvSpPr>
          <p:nvPr/>
        </p:nvSpPr>
        <p:spPr bwMode="auto">
          <a:xfrm>
            <a:off x="860612" y="172164"/>
            <a:ext cx="1110727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pPr algn="ctr" eaLnBrk="1" hangingPunct="1">
              <a:spcBef>
                <a:spcPct val="50000"/>
              </a:spcBef>
            </a:pPr>
            <a:r>
              <a:rPr lang="en-US" sz="3200" b="1" dirty="0" smtClean="0">
                <a:solidFill>
                  <a:srgbClr val="0000FF"/>
                </a:solidFill>
                <a:latin typeface="Constantia"/>
              </a:rPr>
              <a:t>Static Method</a:t>
            </a:r>
            <a:endParaRPr lang="en-US" sz="3200" b="1" dirty="0">
              <a:solidFill>
                <a:srgbClr val="0000FF"/>
              </a:solidFill>
              <a:latin typeface="Constantia"/>
            </a:endParaRPr>
          </a:p>
        </p:txBody>
      </p:sp>
    </p:spTree>
    <p:extLst>
      <p:ext uri="{BB962C8B-B14F-4D97-AF65-F5344CB8AC3E}">
        <p14:creationId xmlns:p14="http://schemas.microsoft.com/office/powerpoint/2010/main" val="1450963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A1AB6"/>
                </a:solidFill>
                <a:latin typeface="Calibri" panose="020F0502020204030204" pitchFamily="34" charset="0"/>
                <a:cs typeface="Calibri" panose="020F0502020204030204" pitchFamily="34" charset="0"/>
              </a:rPr>
              <a:t>Java Methods - Question</a:t>
            </a:r>
            <a:endParaRPr lang="en-IN" sz="3200" dirty="0">
              <a:solidFill>
                <a:srgbClr val="0A1AB6"/>
              </a:solidFill>
              <a:latin typeface="Calibri" panose="020F0502020204030204" pitchFamily="34" charset="0"/>
              <a:cs typeface="Calibri" panose="020F0502020204030204" pitchFamily="34" charset="0"/>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84</a:t>
            </a:fld>
            <a:endParaRPr lang="en-IN"/>
          </a:p>
        </p:txBody>
      </p:sp>
      <p:sp>
        <p:nvSpPr>
          <p:cNvPr id="6" name="Rectangle 5"/>
          <p:cNvSpPr/>
          <p:nvPr/>
        </p:nvSpPr>
        <p:spPr>
          <a:xfrm>
            <a:off x="1653989" y="970344"/>
            <a:ext cx="9265023" cy="1938992"/>
          </a:xfrm>
          <a:prstGeom prst="rect">
            <a:avLst/>
          </a:prstGeom>
          <a:ln>
            <a:solidFill>
              <a:schemeClr val="tx1"/>
            </a:solidFill>
          </a:ln>
        </p:spPr>
        <p:txBody>
          <a:bodyPr wrap="square">
            <a:spAutoFit/>
          </a:bodyPr>
          <a:lstStyle/>
          <a:p>
            <a:pPr algn="just"/>
            <a:r>
              <a:rPr lang="en-US" sz="2400" b="1" dirty="0">
                <a:solidFill>
                  <a:srgbClr val="006699"/>
                </a:solidFill>
                <a:latin typeface="Calibri" panose="020F0502020204030204" pitchFamily="34" charset="0"/>
                <a:cs typeface="Calibri" panose="020F0502020204030204" pitchFamily="34" charset="0"/>
              </a:rPr>
              <a:t>public</a:t>
            </a:r>
            <a:r>
              <a:rPr lang="en-US" sz="2400" dirty="0">
                <a:solidFill>
                  <a:srgbClr val="000000"/>
                </a:solidFill>
                <a:latin typeface="Calibri" panose="020F0502020204030204" pitchFamily="34" charset="0"/>
                <a:cs typeface="Calibri" panose="020F0502020204030204" pitchFamily="34" charset="0"/>
              </a:rPr>
              <a:t> </a:t>
            </a:r>
            <a:r>
              <a:rPr lang="en-US" sz="2400" b="1" dirty="0">
                <a:solidFill>
                  <a:srgbClr val="006699"/>
                </a:solidFill>
                <a:latin typeface="Calibri" panose="020F0502020204030204" pitchFamily="34" charset="0"/>
                <a:cs typeface="Calibri" panose="020F0502020204030204" pitchFamily="34" charset="0"/>
              </a:rPr>
              <a:t>class</a:t>
            </a:r>
            <a:r>
              <a:rPr lang="en-US" sz="2400" dirty="0">
                <a:solidFill>
                  <a:srgbClr val="000000"/>
                </a:solidFill>
                <a:latin typeface="Calibri" panose="020F0502020204030204" pitchFamily="34" charset="0"/>
                <a:cs typeface="Calibri" panose="020F0502020204030204" pitchFamily="34" charset="0"/>
              </a:rPr>
              <a:t> Demo   </a:t>
            </a:r>
            <a:r>
              <a:rPr lang="en-US" sz="2400" dirty="0" smtClean="0">
                <a:solidFill>
                  <a:srgbClr val="000000"/>
                </a:solidFill>
                <a:latin typeface="Calibri" panose="020F0502020204030204" pitchFamily="34" charset="0"/>
                <a:cs typeface="Calibri" panose="020F0502020204030204" pitchFamily="34" charset="0"/>
              </a:rPr>
              <a:t>{</a:t>
            </a:r>
            <a:r>
              <a:rPr lang="en-US" sz="2400" dirty="0">
                <a:solidFill>
                  <a:srgbClr val="000000"/>
                </a:solidFill>
                <a:latin typeface="Calibri" panose="020F0502020204030204" pitchFamily="34" charset="0"/>
                <a:cs typeface="Calibri" panose="020F0502020204030204" pitchFamily="34" charset="0"/>
              </a:rPr>
              <a:t>  </a:t>
            </a:r>
          </a:p>
          <a:p>
            <a:pPr algn="just"/>
            <a:r>
              <a:rPr lang="en-US" sz="2400" b="1" dirty="0" smtClean="0">
                <a:solidFill>
                  <a:srgbClr val="006699"/>
                </a:solidFill>
                <a:latin typeface="Calibri" panose="020F0502020204030204" pitchFamily="34" charset="0"/>
                <a:cs typeface="Calibri" panose="020F0502020204030204" pitchFamily="34" charset="0"/>
              </a:rPr>
              <a:t>	public</a:t>
            </a:r>
            <a:r>
              <a:rPr lang="en-US" sz="2400" dirty="0">
                <a:solidFill>
                  <a:srgbClr val="000000"/>
                </a:solidFill>
                <a:latin typeface="Calibri" panose="020F0502020204030204" pitchFamily="34" charset="0"/>
                <a:cs typeface="Calibri" panose="020F0502020204030204" pitchFamily="34" charset="0"/>
              </a:rPr>
              <a:t> </a:t>
            </a:r>
            <a:r>
              <a:rPr lang="en-US" sz="2400" b="1" dirty="0">
                <a:solidFill>
                  <a:srgbClr val="006699"/>
                </a:solidFill>
                <a:latin typeface="Calibri" panose="020F0502020204030204" pitchFamily="34" charset="0"/>
                <a:cs typeface="Calibri" panose="020F0502020204030204" pitchFamily="34" charset="0"/>
              </a:rPr>
              <a:t>static</a:t>
            </a:r>
            <a:r>
              <a:rPr lang="en-US" sz="2400" dirty="0">
                <a:solidFill>
                  <a:srgbClr val="000000"/>
                </a:solidFill>
                <a:latin typeface="Calibri" panose="020F0502020204030204" pitchFamily="34" charset="0"/>
                <a:cs typeface="Calibri" panose="020F0502020204030204" pitchFamily="34" charset="0"/>
              </a:rPr>
              <a:t> </a:t>
            </a:r>
            <a:r>
              <a:rPr lang="en-US" sz="2400" b="1" dirty="0">
                <a:solidFill>
                  <a:srgbClr val="006699"/>
                </a:solidFill>
                <a:latin typeface="Calibri" panose="020F0502020204030204" pitchFamily="34" charset="0"/>
                <a:cs typeface="Calibri" panose="020F0502020204030204" pitchFamily="34" charset="0"/>
              </a:rPr>
              <a:t>void</a:t>
            </a:r>
            <a:r>
              <a:rPr lang="en-US" sz="2400" dirty="0">
                <a:solidFill>
                  <a:srgbClr val="000000"/>
                </a:solidFill>
                <a:latin typeface="Calibri" panose="020F0502020204030204" pitchFamily="34" charset="0"/>
                <a:cs typeface="Calibri" panose="020F0502020204030204" pitchFamily="34" charset="0"/>
              </a:rPr>
              <a:t> main(String[] </a:t>
            </a:r>
            <a:r>
              <a:rPr lang="en-US" sz="2400" dirty="0" err="1">
                <a:solidFill>
                  <a:srgbClr val="000000"/>
                </a:solidFill>
                <a:latin typeface="Calibri" panose="020F0502020204030204" pitchFamily="34" charset="0"/>
                <a:cs typeface="Calibri" panose="020F0502020204030204" pitchFamily="34" charset="0"/>
              </a:rPr>
              <a:t>args</a:t>
            </a:r>
            <a:r>
              <a:rPr lang="en-US" sz="2400" dirty="0">
                <a:solidFill>
                  <a:srgbClr val="000000"/>
                </a:solidFill>
                <a:latin typeface="Calibri" panose="020F0502020204030204" pitchFamily="34" charset="0"/>
                <a:cs typeface="Calibri" panose="020F0502020204030204" pitchFamily="34" charset="0"/>
              </a:rPr>
              <a:t>)   </a:t>
            </a:r>
            <a:r>
              <a:rPr lang="en-US" sz="2400" dirty="0" smtClean="0">
                <a:solidFill>
                  <a:srgbClr val="000000"/>
                </a:solidFill>
                <a:latin typeface="Calibri" panose="020F0502020204030204" pitchFamily="34" charset="0"/>
                <a:cs typeface="Calibri" panose="020F0502020204030204" pitchFamily="34" charset="0"/>
              </a:rPr>
              <a:t>{</a:t>
            </a:r>
            <a:r>
              <a:rPr lang="en-US" sz="2400" dirty="0">
                <a:solidFill>
                  <a:srgbClr val="000000"/>
                </a:solidFill>
                <a:latin typeface="Calibri" panose="020F0502020204030204" pitchFamily="34" charset="0"/>
                <a:cs typeface="Calibri" panose="020F0502020204030204" pitchFamily="34" charset="0"/>
              </a:rPr>
              <a:t>  </a:t>
            </a:r>
          </a:p>
          <a:p>
            <a:pPr algn="just"/>
            <a:r>
              <a:rPr lang="en-US" sz="2400" dirty="0">
                <a:solidFill>
                  <a:srgbClr val="000000"/>
                </a:solidFill>
                <a:latin typeface="Calibri" panose="020F0502020204030204" pitchFamily="34" charset="0"/>
                <a:cs typeface="Calibri" panose="020F0502020204030204" pitchFamily="34" charset="0"/>
              </a:rPr>
              <a:t>  </a:t>
            </a:r>
            <a:r>
              <a:rPr lang="en-US" sz="2400" dirty="0" smtClean="0">
                <a:solidFill>
                  <a:srgbClr val="000000"/>
                </a:solidFill>
                <a:latin typeface="Calibri" panose="020F0502020204030204" pitchFamily="34" charset="0"/>
                <a:cs typeface="Calibri" panose="020F0502020204030204" pitchFamily="34" charset="0"/>
              </a:rPr>
              <a:t>	</a:t>
            </a:r>
            <a:r>
              <a:rPr lang="en-US" sz="2400" dirty="0" err="1" smtClean="0">
                <a:solidFill>
                  <a:srgbClr val="000000"/>
                </a:solidFill>
                <a:latin typeface="Calibri" panose="020F0502020204030204" pitchFamily="34" charset="0"/>
                <a:cs typeface="Calibri" panose="020F0502020204030204" pitchFamily="34" charset="0"/>
              </a:rPr>
              <a:t>System.out.print</a:t>
            </a:r>
            <a:r>
              <a:rPr lang="en-US" sz="2400" dirty="0">
                <a:solidFill>
                  <a:srgbClr val="000000"/>
                </a:solidFill>
                <a:latin typeface="Calibri" panose="020F0502020204030204" pitchFamily="34" charset="0"/>
                <a:cs typeface="Calibri" panose="020F0502020204030204" pitchFamily="34" charset="0"/>
              </a:rPr>
              <a:t>(</a:t>
            </a:r>
            <a:r>
              <a:rPr lang="en-US" sz="2400" dirty="0">
                <a:solidFill>
                  <a:srgbClr val="0000FF"/>
                </a:solidFill>
                <a:latin typeface="Calibri" panose="020F0502020204030204" pitchFamily="34" charset="0"/>
                <a:cs typeface="Calibri" panose="020F0502020204030204" pitchFamily="34" charset="0"/>
              </a:rPr>
              <a:t>"The maximum number is: "</a:t>
            </a:r>
            <a:r>
              <a:rPr lang="en-US" sz="2400" dirty="0">
                <a:solidFill>
                  <a:srgbClr val="000000"/>
                </a:solidFill>
                <a:latin typeface="Calibri" panose="020F0502020204030204" pitchFamily="34" charset="0"/>
                <a:cs typeface="Calibri" panose="020F0502020204030204" pitchFamily="34" charset="0"/>
              </a:rPr>
              <a:t> + </a:t>
            </a:r>
            <a:r>
              <a:rPr lang="en-US" sz="2400" dirty="0" err="1">
                <a:solidFill>
                  <a:srgbClr val="000000"/>
                </a:solidFill>
                <a:latin typeface="Calibri" panose="020F0502020204030204" pitchFamily="34" charset="0"/>
                <a:cs typeface="Calibri" panose="020F0502020204030204" pitchFamily="34" charset="0"/>
              </a:rPr>
              <a:t>Math.max</a:t>
            </a:r>
            <a:r>
              <a:rPr lang="en-US" sz="2400" dirty="0">
                <a:solidFill>
                  <a:srgbClr val="000000"/>
                </a:solidFill>
                <a:latin typeface="Calibri" panose="020F0502020204030204" pitchFamily="34" charset="0"/>
                <a:cs typeface="Calibri" panose="020F0502020204030204" pitchFamily="34" charset="0"/>
              </a:rPr>
              <a:t>(</a:t>
            </a:r>
            <a:r>
              <a:rPr lang="en-US" sz="2400" dirty="0">
                <a:solidFill>
                  <a:srgbClr val="C00000"/>
                </a:solidFill>
                <a:latin typeface="Calibri" panose="020F0502020204030204" pitchFamily="34" charset="0"/>
                <a:cs typeface="Calibri" panose="020F0502020204030204" pitchFamily="34" charset="0"/>
              </a:rPr>
              <a:t>9</a:t>
            </a:r>
            <a:r>
              <a:rPr lang="en-US" sz="2400" dirty="0">
                <a:solidFill>
                  <a:srgbClr val="000000"/>
                </a:solidFill>
                <a:latin typeface="Calibri" panose="020F0502020204030204" pitchFamily="34" charset="0"/>
                <a:cs typeface="Calibri" panose="020F0502020204030204" pitchFamily="34" charset="0"/>
              </a:rPr>
              <a:t>,</a:t>
            </a:r>
            <a:r>
              <a:rPr lang="en-US" sz="2400" dirty="0">
                <a:solidFill>
                  <a:srgbClr val="C00000"/>
                </a:solidFill>
                <a:latin typeface="Calibri" panose="020F0502020204030204" pitchFamily="34" charset="0"/>
                <a:cs typeface="Calibri" panose="020F0502020204030204" pitchFamily="34" charset="0"/>
              </a:rPr>
              <a:t>7</a:t>
            </a:r>
            <a:r>
              <a:rPr lang="en-US" sz="2400" dirty="0">
                <a:solidFill>
                  <a:srgbClr val="000000"/>
                </a:solidFill>
                <a:latin typeface="Calibri" panose="020F0502020204030204" pitchFamily="34" charset="0"/>
                <a:cs typeface="Calibri" panose="020F0502020204030204" pitchFamily="34" charset="0"/>
              </a:rPr>
              <a:t>));  </a:t>
            </a:r>
          </a:p>
          <a:p>
            <a:pPr algn="just"/>
            <a:r>
              <a:rPr lang="en-US" sz="2400" dirty="0" smtClean="0">
                <a:solidFill>
                  <a:srgbClr val="000000"/>
                </a:solidFill>
                <a:latin typeface="Calibri" panose="020F0502020204030204" pitchFamily="34" charset="0"/>
                <a:cs typeface="Calibri" panose="020F0502020204030204" pitchFamily="34" charset="0"/>
              </a:rPr>
              <a:t>	}</a:t>
            </a:r>
            <a:r>
              <a:rPr lang="en-US" sz="2400" dirty="0">
                <a:solidFill>
                  <a:srgbClr val="000000"/>
                </a:solidFill>
                <a:latin typeface="Calibri" panose="020F0502020204030204" pitchFamily="34" charset="0"/>
                <a:cs typeface="Calibri" panose="020F0502020204030204" pitchFamily="34" charset="0"/>
              </a:rPr>
              <a:t>  </a:t>
            </a:r>
          </a:p>
          <a:p>
            <a:pPr algn="just"/>
            <a:r>
              <a:rPr lang="en-US" sz="2400" dirty="0">
                <a:solidFill>
                  <a:srgbClr val="000000"/>
                </a:solidFill>
                <a:latin typeface="Calibri" panose="020F0502020204030204" pitchFamily="34" charset="0"/>
                <a:cs typeface="Calibri" panose="020F0502020204030204" pitchFamily="34" charset="0"/>
              </a:rPr>
              <a:t>}  </a:t>
            </a:r>
            <a:endParaRPr lang="en-US" sz="2400" b="0" i="0" dirty="0">
              <a:solidFill>
                <a:srgbClr val="000000"/>
              </a:solidFill>
              <a:effectLst/>
              <a:latin typeface="Calibri" panose="020F0502020204030204" pitchFamily="34" charset="0"/>
              <a:cs typeface="Calibri" panose="020F0502020204030204" pitchFamily="34" charset="0"/>
            </a:endParaRPr>
          </a:p>
        </p:txBody>
      </p:sp>
      <p:sp>
        <p:nvSpPr>
          <p:cNvPr id="3" name="TextBox 2"/>
          <p:cNvSpPr txBox="1"/>
          <p:nvPr/>
        </p:nvSpPr>
        <p:spPr>
          <a:xfrm>
            <a:off x="1869141" y="3388659"/>
            <a:ext cx="6405282" cy="461665"/>
          </a:xfrm>
          <a:prstGeom prst="rect">
            <a:avLst/>
          </a:prstGeom>
          <a:noFill/>
        </p:spPr>
        <p:txBody>
          <a:bodyPr wrap="square" rtlCol="0">
            <a:spAutoFit/>
          </a:bodyPr>
          <a:lstStyle/>
          <a:p>
            <a:r>
              <a:rPr lang="en-IN" sz="2400" dirty="0" smtClean="0">
                <a:solidFill>
                  <a:srgbClr val="00B050"/>
                </a:solidFill>
                <a:latin typeface="Calibri" panose="020F0502020204030204" pitchFamily="34" charset="0"/>
                <a:cs typeface="Calibri" panose="020F0502020204030204" pitchFamily="34" charset="0"/>
              </a:rPr>
              <a:t>How many methods are used in the above code?</a:t>
            </a:r>
          </a:p>
        </p:txBody>
      </p:sp>
      <p:sp>
        <p:nvSpPr>
          <p:cNvPr id="7" name="Rectangle 6"/>
          <p:cNvSpPr/>
          <p:nvPr/>
        </p:nvSpPr>
        <p:spPr>
          <a:xfrm>
            <a:off x="1869141" y="4866291"/>
            <a:ext cx="3428567" cy="461665"/>
          </a:xfrm>
          <a:prstGeom prst="rect">
            <a:avLst/>
          </a:prstGeom>
        </p:spPr>
        <p:txBody>
          <a:bodyPr wrap="none">
            <a:spAutoFit/>
          </a:bodyPr>
          <a:lstStyle/>
          <a:p>
            <a:r>
              <a:rPr lang="en-IN" sz="2400" dirty="0">
                <a:solidFill>
                  <a:srgbClr val="00B050"/>
                </a:solidFill>
                <a:latin typeface="Calibri" panose="020F0502020204030204" pitchFamily="34" charset="0"/>
                <a:cs typeface="Calibri" panose="020F0502020204030204" pitchFamily="34" charset="0"/>
              </a:rPr>
              <a:t>What are those methods?</a:t>
            </a:r>
          </a:p>
        </p:txBody>
      </p:sp>
      <p:sp>
        <p:nvSpPr>
          <p:cNvPr id="8" name="Rectangle 7"/>
          <p:cNvSpPr/>
          <p:nvPr/>
        </p:nvSpPr>
        <p:spPr>
          <a:xfrm>
            <a:off x="8274423" y="3371769"/>
            <a:ext cx="340158" cy="461665"/>
          </a:xfrm>
          <a:prstGeom prst="rect">
            <a:avLst/>
          </a:prstGeom>
        </p:spPr>
        <p:txBody>
          <a:bodyPr wrap="none">
            <a:spAutoFit/>
          </a:bodyPr>
          <a:lstStyle/>
          <a:p>
            <a:r>
              <a:rPr lang="en-IN" sz="2400" dirty="0" smtClean="0">
                <a:solidFill>
                  <a:srgbClr val="FF0000"/>
                </a:solidFill>
                <a:latin typeface="Calibri" panose="020F0502020204030204" pitchFamily="34" charset="0"/>
                <a:cs typeface="Calibri" panose="020F0502020204030204" pitchFamily="34" charset="0"/>
              </a:rPr>
              <a:t>3</a:t>
            </a:r>
            <a:endParaRPr lang="en-IN" sz="2400" dirty="0">
              <a:solidFill>
                <a:srgbClr val="FF0000"/>
              </a:solidFill>
              <a:latin typeface="Calibri" panose="020F0502020204030204" pitchFamily="34" charset="0"/>
              <a:cs typeface="Calibri" panose="020F0502020204030204" pitchFamily="34" charset="0"/>
            </a:endParaRPr>
          </a:p>
        </p:txBody>
      </p:sp>
      <p:sp>
        <p:nvSpPr>
          <p:cNvPr id="9" name="Rectangle 8"/>
          <p:cNvSpPr/>
          <p:nvPr/>
        </p:nvSpPr>
        <p:spPr>
          <a:xfrm>
            <a:off x="5679141" y="4866291"/>
            <a:ext cx="2783775" cy="461665"/>
          </a:xfrm>
          <a:prstGeom prst="rect">
            <a:avLst/>
          </a:prstGeom>
        </p:spPr>
        <p:txBody>
          <a:bodyPr wrap="none">
            <a:spAutoFit/>
          </a:bodyPr>
          <a:lstStyle/>
          <a:p>
            <a:r>
              <a:rPr lang="en-IN" sz="2400" dirty="0" smtClean="0">
                <a:solidFill>
                  <a:srgbClr val="FF0000"/>
                </a:solidFill>
                <a:latin typeface="Calibri" panose="020F0502020204030204" pitchFamily="34" charset="0"/>
                <a:cs typeface="Calibri" panose="020F0502020204030204" pitchFamily="34" charset="0"/>
              </a:rPr>
              <a:t>main(), print(), max()</a:t>
            </a:r>
            <a:endParaRPr lang="en-IN" sz="2400"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1027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A1AB6"/>
                </a:solidFill>
                <a:latin typeface="Calibri" panose="020F0502020204030204" pitchFamily="34" charset="0"/>
                <a:cs typeface="Calibri" panose="020F0502020204030204" pitchFamily="34" charset="0"/>
              </a:rPr>
              <a:t>Java Methods - Calling</a:t>
            </a:r>
            <a:endParaRPr lang="en-IN" sz="3200" dirty="0">
              <a:solidFill>
                <a:srgbClr val="0A1AB6"/>
              </a:solidFill>
              <a:latin typeface="Calibri" panose="020F0502020204030204" pitchFamily="34" charset="0"/>
              <a:cs typeface="Calibri" panose="020F0502020204030204" pitchFamily="34" charset="0"/>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85</a:t>
            </a:fld>
            <a:endParaRPr lang="en-IN"/>
          </a:p>
        </p:txBody>
      </p:sp>
      <p:sp>
        <p:nvSpPr>
          <p:cNvPr id="6" name="Rectangle 5"/>
          <p:cNvSpPr/>
          <p:nvPr/>
        </p:nvSpPr>
        <p:spPr>
          <a:xfrm>
            <a:off x="395194" y="1562014"/>
            <a:ext cx="11586134" cy="4493538"/>
          </a:xfrm>
          <a:prstGeom prst="rect">
            <a:avLst/>
          </a:prstGeom>
          <a:solidFill>
            <a:schemeClr val="bg1">
              <a:lumMod val="95000"/>
            </a:schemeClr>
          </a:solidFill>
        </p:spPr>
        <p:txBody>
          <a:bodyPr wrap="square">
            <a:spAutoFit/>
          </a:bodyPr>
          <a:lstStyle/>
          <a:p>
            <a:pPr algn="just">
              <a:spcAft>
                <a:spcPts val="1200"/>
              </a:spcAft>
            </a:pPr>
            <a:r>
              <a:rPr lang="en-US" sz="2400" dirty="0" smtClean="0">
                <a:solidFill>
                  <a:prstClr val="black"/>
                </a:solidFill>
                <a:latin typeface="Constantia"/>
              </a:rPr>
              <a:t>The methods can be called whenever needed. Syntax of method calling is </a:t>
            </a:r>
          </a:p>
          <a:p>
            <a:pPr algn="ctr">
              <a:spcAft>
                <a:spcPts val="1200"/>
              </a:spcAft>
            </a:pPr>
            <a:r>
              <a:rPr lang="en-US" sz="2400" b="1" dirty="0">
                <a:solidFill>
                  <a:srgbClr val="0000FF"/>
                </a:solidFill>
                <a:latin typeface="Constantia"/>
              </a:rPr>
              <a:t>     [ </a:t>
            </a:r>
            <a:r>
              <a:rPr lang="en-US" sz="2400" b="1" dirty="0">
                <a:solidFill>
                  <a:srgbClr val="C00000"/>
                </a:solidFill>
                <a:latin typeface="Constantia"/>
              </a:rPr>
              <a:t>variable </a:t>
            </a:r>
            <a:r>
              <a:rPr lang="en-US" sz="2400" b="1" dirty="0" smtClean="0">
                <a:solidFill>
                  <a:srgbClr val="C00000"/>
                </a:solidFill>
                <a:latin typeface="Constantia"/>
              </a:rPr>
              <a:t>name </a:t>
            </a:r>
            <a:r>
              <a:rPr lang="en-US" sz="2400" b="1" dirty="0">
                <a:solidFill>
                  <a:srgbClr val="C00000"/>
                </a:solidFill>
                <a:latin typeface="Constantia"/>
              </a:rPr>
              <a:t>= </a:t>
            </a:r>
            <a:r>
              <a:rPr lang="en-US" sz="2400" b="1" dirty="0" smtClean="0">
                <a:solidFill>
                  <a:srgbClr val="0000FF"/>
                </a:solidFill>
                <a:latin typeface="Constantia"/>
              </a:rPr>
              <a:t>] </a:t>
            </a:r>
            <a:r>
              <a:rPr lang="en-US" sz="2400" b="1" dirty="0" err="1" smtClean="0">
                <a:solidFill>
                  <a:srgbClr val="0000FF"/>
                </a:solidFill>
                <a:latin typeface="Constantia"/>
              </a:rPr>
              <a:t>methodName</a:t>
            </a:r>
            <a:r>
              <a:rPr lang="en-US" sz="2400" b="1" dirty="0" smtClean="0">
                <a:solidFill>
                  <a:srgbClr val="0000FF"/>
                </a:solidFill>
                <a:latin typeface="Constantia"/>
              </a:rPr>
              <a:t>([</a:t>
            </a:r>
            <a:r>
              <a:rPr lang="en-US" sz="2400" b="1" dirty="0" smtClean="0">
                <a:solidFill>
                  <a:srgbClr val="C00000"/>
                </a:solidFill>
                <a:latin typeface="Constantia"/>
              </a:rPr>
              <a:t>Parameters</a:t>
            </a:r>
            <a:r>
              <a:rPr lang="en-US" sz="2400" b="1" dirty="0">
                <a:solidFill>
                  <a:srgbClr val="0000FF"/>
                </a:solidFill>
                <a:latin typeface="Constantia"/>
              </a:rPr>
              <a:t>]);</a:t>
            </a:r>
          </a:p>
          <a:p>
            <a:pPr algn="just">
              <a:spcAft>
                <a:spcPts val="1200"/>
              </a:spcAft>
            </a:pPr>
            <a:r>
              <a:rPr lang="en-US" sz="2400" dirty="0" smtClean="0">
                <a:solidFill>
                  <a:prstClr val="black"/>
                </a:solidFill>
                <a:latin typeface="Constantia"/>
              </a:rPr>
              <a:t>Generally, method is called by its name with parameters if any. The calling method will be assigned to a variable when it has return type as data.	</a:t>
            </a:r>
          </a:p>
          <a:p>
            <a:pPr algn="just">
              <a:spcAft>
                <a:spcPts val="1200"/>
              </a:spcAft>
            </a:pPr>
            <a:r>
              <a:rPr lang="en-US" sz="2400" b="1" dirty="0" err="1">
                <a:solidFill>
                  <a:srgbClr val="0000FF"/>
                </a:solidFill>
                <a:latin typeface="Constantia"/>
              </a:rPr>
              <a:t>methodName</a:t>
            </a:r>
            <a:r>
              <a:rPr lang="en-US" sz="2400" b="1" dirty="0">
                <a:solidFill>
                  <a:srgbClr val="0000FF"/>
                </a:solidFill>
                <a:latin typeface="Constantia"/>
              </a:rPr>
              <a:t>(); </a:t>
            </a:r>
            <a:r>
              <a:rPr lang="en-US" sz="2400" b="1" dirty="0">
                <a:solidFill>
                  <a:srgbClr val="00B050"/>
                </a:solidFill>
                <a:latin typeface="Constantia"/>
              </a:rPr>
              <a:t>// </a:t>
            </a:r>
            <a:r>
              <a:rPr lang="en-US" sz="2400" b="1" dirty="0" smtClean="0">
                <a:solidFill>
                  <a:srgbClr val="00B050"/>
                </a:solidFill>
                <a:latin typeface="Constantia"/>
              </a:rPr>
              <a:t>method </a:t>
            </a:r>
            <a:r>
              <a:rPr lang="en-US" sz="2400" b="1" dirty="0">
                <a:solidFill>
                  <a:srgbClr val="00B050"/>
                </a:solidFill>
                <a:latin typeface="Constantia"/>
              </a:rPr>
              <a:t>without return type and parameter</a:t>
            </a:r>
          </a:p>
          <a:p>
            <a:pPr algn="just">
              <a:spcAft>
                <a:spcPts val="1200"/>
              </a:spcAft>
            </a:pPr>
            <a:r>
              <a:rPr lang="en-US" sz="2400" b="1" dirty="0" err="1" smtClean="0">
                <a:solidFill>
                  <a:srgbClr val="0000FF"/>
                </a:solidFill>
                <a:latin typeface="Constantia"/>
              </a:rPr>
              <a:t>methodName</a:t>
            </a:r>
            <a:r>
              <a:rPr lang="en-US" sz="2400" b="1" dirty="0" smtClean="0">
                <a:solidFill>
                  <a:srgbClr val="0000FF"/>
                </a:solidFill>
                <a:latin typeface="Constantia"/>
              </a:rPr>
              <a:t>(parameter); </a:t>
            </a:r>
            <a:r>
              <a:rPr lang="en-US" sz="2400" b="1" dirty="0">
                <a:solidFill>
                  <a:srgbClr val="00B050"/>
                </a:solidFill>
                <a:latin typeface="Constantia"/>
              </a:rPr>
              <a:t>//  method without return type, with parameter</a:t>
            </a:r>
          </a:p>
          <a:p>
            <a:pPr algn="just">
              <a:spcAft>
                <a:spcPts val="1200"/>
              </a:spcAft>
            </a:pPr>
            <a:r>
              <a:rPr lang="en-US" sz="2400" b="1" dirty="0" smtClean="0">
                <a:solidFill>
                  <a:srgbClr val="0000FF"/>
                </a:solidFill>
                <a:latin typeface="Constantia"/>
              </a:rPr>
              <a:t>v1 = </a:t>
            </a:r>
            <a:r>
              <a:rPr lang="en-US" sz="2400" b="1" dirty="0" err="1" smtClean="0">
                <a:solidFill>
                  <a:srgbClr val="0000FF"/>
                </a:solidFill>
                <a:latin typeface="Constantia"/>
              </a:rPr>
              <a:t>methodName</a:t>
            </a:r>
            <a:r>
              <a:rPr lang="en-US" sz="2400" b="1" dirty="0" smtClean="0">
                <a:solidFill>
                  <a:srgbClr val="0000FF"/>
                </a:solidFill>
                <a:latin typeface="Constantia"/>
              </a:rPr>
              <a:t>(); </a:t>
            </a:r>
            <a:r>
              <a:rPr lang="en-US" sz="2400" b="1" dirty="0">
                <a:solidFill>
                  <a:srgbClr val="00B050"/>
                </a:solidFill>
                <a:latin typeface="Constantia"/>
              </a:rPr>
              <a:t>//method without parameter, with return type</a:t>
            </a:r>
          </a:p>
          <a:p>
            <a:pPr algn="just">
              <a:spcAft>
                <a:spcPts val="1200"/>
              </a:spcAft>
            </a:pPr>
            <a:r>
              <a:rPr lang="en-US" sz="2400" b="1" dirty="0" smtClean="0">
                <a:solidFill>
                  <a:srgbClr val="0000FF"/>
                </a:solidFill>
                <a:latin typeface="Constantia"/>
              </a:rPr>
              <a:t>V2 = </a:t>
            </a:r>
            <a:r>
              <a:rPr lang="en-US" sz="2400" b="1" dirty="0" err="1" smtClean="0">
                <a:solidFill>
                  <a:srgbClr val="0000FF"/>
                </a:solidFill>
                <a:latin typeface="Constantia"/>
              </a:rPr>
              <a:t>methodName</a:t>
            </a:r>
            <a:r>
              <a:rPr lang="en-US" sz="2400" b="1" dirty="0" smtClean="0">
                <a:solidFill>
                  <a:srgbClr val="0000FF"/>
                </a:solidFill>
                <a:latin typeface="Constantia"/>
              </a:rPr>
              <a:t>(parameters); </a:t>
            </a:r>
            <a:r>
              <a:rPr lang="en-US" sz="2400" b="1" dirty="0">
                <a:solidFill>
                  <a:srgbClr val="00B050"/>
                </a:solidFill>
                <a:latin typeface="Constantia"/>
              </a:rPr>
              <a:t>// method with parameter and </a:t>
            </a:r>
            <a:r>
              <a:rPr lang="en-US" sz="2400" b="1" dirty="0" smtClean="0">
                <a:solidFill>
                  <a:srgbClr val="00B050"/>
                </a:solidFill>
                <a:latin typeface="Constantia"/>
              </a:rPr>
              <a:t>return type</a:t>
            </a:r>
            <a:endParaRPr lang="en-US" sz="2400" b="1" dirty="0">
              <a:solidFill>
                <a:srgbClr val="00B050"/>
              </a:solidFill>
              <a:latin typeface="Constantia"/>
            </a:endParaRPr>
          </a:p>
          <a:p>
            <a:pPr algn="just">
              <a:spcAft>
                <a:spcPts val="1200"/>
              </a:spcAft>
            </a:pPr>
            <a:endParaRPr lang="en-US" sz="2400" dirty="0" smtClean="0">
              <a:solidFill>
                <a:prstClr val="black"/>
              </a:solidFill>
              <a:latin typeface="Constantia"/>
            </a:endParaRPr>
          </a:p>
        </p:txBody>
      </p:sp>
    </p:spTree>
    <p:extLst>
      <p:ext uri="{BB962C8B-B14F-4D97-AF65-F5344CB8AC3E}">
        <p14:creationId xmlns:p14="http://schemas.microsoft.com/office/powerpoint/2010/main" val="13666888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A1AB6"/>
                </a:solidFill>
                <a:latin typeface="Calibri" panose="020F0502020204030204" pitchFamily="34" charset="0"/>
                <a:cs typeface="Calibri" panose="020F0502020204030204" pitchFamily="34" charset="0"/>
              </a:rPr>
              <a:t>Java Methods – </a:t>
            </a:r>
            <a:r>
              <a:rPr lang="en-IN" sz="3200" dirty="0">
                <a:solidFill>
                  <a:srgbClr val="0A1AB6"/>
                </a:solidFill>
                <a:latin typeface="Calibri" panose="020F0502020204030204" pitchFamily="34" charset="0"/>
                <a:cs typeface="Calibri" panose="020F0502020204030204" pitchFamily="34" charset="0"/>
              </a:rPr>
              <a:t>S</a:t>
            </a:r>
            <a:r>
              <a:rPr lang="en-IN" sz="3200" dirty="0" smtClean="0">
                <a:solidFill>
                  <a:srgbClr val="0A1AB6"/>
                </a:solidFill>
                <a:latin typeface="Calibri" panose="020F0502020204030204" pitchFamily="34" charset="0"/>
                <a:cs typeface="Calibri" panose="020F0502020204030204" pitchFamily="34" charset="0"/>
              </a:rPr>
              <a:t>tatic method</a:t>
            </a:r>
            <a:endParaRPr lang="en-IN" sz="3200" dirty="0">
              <a:solidFill>
                <a:srgbClr val="0A1AB6"/>
              </a:solidFill>
              <a:latin typeface="Calibri" panose="020F0502020204030204" pitchFamily="34" charset="0"/>
              <a:cs typeface="Calibri" panose="020F0502020204030204" pitchFamily="34" charset="0"/>
            </a:endParaRPr>
          </a:p>
        </p:txBody>
      </p:sp>
      <p:sp>
        <p:nvSpPr>
          <p:cNvPr id="4" name="TextBox 3"/>
          <p:cNvSpPr txBox="1"/>
          <p:nvPr/>
        </p:nvSpPr>
        <p:spPr>
          <a:xfrm>
            <a:off x="1653990" y="6559390"/>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86</a:t>
            </a:fld>
            <a:endParaRPr lang="en-IN"/>
          </a:p>
        </p:txBody>
      </p:sp>
      <p:sp>
        <p:nvSpPr>
          <p:cNvPr id="3" name="TextBox 2"/>
          <p:cNvSpPr txBox="1"/>
          <p:nvPr/>
        </p:nvSpPr>
        <p:spPr>
          <a:xfrm>
            <a:off x="1512802" y="574686"/>
            <a:ext cx="6391549" cy="6186309"/>
          </a:xfrm>
          <a:prstGeom prst="rect">
            <a:avLst/>
          </a:prstGeom>
          <a:solidFill>
            <a:schemeClr val="bg1">
              <a:lumMod val="95000"/>
            </a:schemeClr>
          </a:solidFill>
          <a:ln>
            <a:solidFill>
              <a:schemeClr val="tx1"/>
            </a:solidFill>
          </a:ln>
        </p:spPr>
        <p:txBody>
          <a:bodyPr wrap="square" rtlCol="0">
            <a:spAutoFit/>
          </a:bodyPr>
          <a:lstStyle/>
          <a:p>
            <a:r>
              <a:rPr lang="en-IN" dirty="0"/>
              <a:t>p</a:t>
            </a:r>
            <a:r>
              <a:rPr lang="en-IN" dirty="0" smtClean="0"/>
              <a:t>ublic class MethodExample1{</a:t>
            </a:r>
          </a:p>
          <a:p>
            <a:pPr defTabSz="363538"/>
            <a:r>
              <a:rPr lang="en-IN" dirty="0" smtClean="0"/>
              <a:t>	public static void main(String[] </a:t>
            </a:r>
            <a:r>
              <a:rPr lang="en-IN" dirty="0" err="1" smtClean="0"/>
              <a:t>args</a:t>
            </a:r>
            <a:r>
              <a:rPr lang="en-IN" dirty="0" smtClean="0"/>
              <a:t>){</a:t>
            </a:r>
          </a:p>
          <a:p>
            <a:pPr defTabSz="363538"/>
            <a:r>
              <a:rPr lang="en-IN" dirty="0"/>
              <a:t>	</a:t>
            </a:r>
            <a:r>
              <a:rPr lang="en-IN" dirty="0" smtClean="0"/>
              <a:t>	</a:t>
            </a:r>
            <a:r>
              <a:rPr lang="en-IN" dirty="0" err="1" smtClean="0"/>
              <a:t>int</a:t>
            </a:r>
            <a:r>
              <a:rPr lang="en-IN" dirty="0" smtClean="0"/>
              <a:t> a=5,result;</a:t>
            </a:r>
          </a:p>
          <a:p>
            <a:pPr defTabSz="363538"/>
            <a:r>
              <a:rPr lang="en-IN" dirty="0"/>
              <a:t>	</a:t>
            </a:r>
            <a:r>
              <a:rPr lang="en-IN" dirty="0" smtClean="0"/>
              <a:t>	</a:t>
            </a:r>
            <a:r>
              <a:rPr lang="en-IN" dirty="0" err="1" smtClean="0"/>
              <a:t>OddOrEven</a:t>
            </a:r>
            <a:r>
              <a:rPr lang="en-IN" dirty="0" smtClean="0"/>
              <a:t>(a);</a:t>
            </a:r>
          </a:p>
          <a:p>
            <a:pPr defTabSz="363538"/>
            <a:r>
              <a:rPr lang="en-IN" dirty="0"/>
              <a:t>	</a:t>
            </a:r>
            <a:r>
              <a:rPr lang="en-IN" dirty="0" smtClean="0"/>
              <a:t>	MethodExample1.Print();</a:t>
            </a:r>
          </a:p>
          <a:p>
            <a:pPr defTabSz="363538"/>
            <a:r>
              <a:rPr lang="en-IN" dirty="0" smtClean="0"/>
              <a:t>		MethodExample1 </a:t>
            </a:r>
            <a:r>
              <a:rPr lang="en-IN" dirty="0" err="1" smtClean="0"/>
              <a:t>obj</a:t>
            </a:r>
            <a:r>
              <a:rPr lang="en-IN" dirty="0" smtClean="0"/>
              <a:t> = new MethodExample1();</a:t>
            </a:r>
            <a:r>
              <a:rPr lang="en-IN" dirty="0"/>
              <a:t>	</a:t>
            </a:r>
            <a:r>
              <a:rPr lang="en-IN" dirty="0" smtClean="0"/>
              <a:t>		result = </a:t>
            </a:r>
            <a:r>
              <a:rPr lang="en-IN" dirty="0" err="1" smtClean="0"/>
              <a:t>obj.Sum</a:t>
            </a:r>
            <a:r>
              <a:rPr lang="en-IN" dirty="0" smtClean="0"/>
              <a:t>(3,8);</a:t>
            </a:r>
          </a:p>
          <a:p>
            <a:pPr defTabSz="363538"/>
            <a:r>
              <a:rPr lang="en-IN" dirty="0" smtClean="0"/>
              <a:t>	}</a:t>
            </a:r>
          </a:p>
          <a:p>
            <a:pPr defTabSz="363538"/>
            <a:r>
              <a:rPr lang="en-IN" dirty="0"/>
              <a:t>	</a:t>
            </a:r>
            <a:r>
              <a:rPr lang="en-IN" dirty="0" smtClean="0"/>
              <a:t>public static void </a:t>
            </a:r>
            <a:r>
              <a:rPr lang="en-IN" dirty="0" err="1" smtClean="0"/>
              <a:t>OddOrEven</a:t>
            </a:r>
            <a:r>
              <a:rPr lang="en-IN" dirty="0" smtClean="0"/>
              <a:t>(</a:t>
            </a:r>
            <a:r>
              <a:rPr lang="en-IN" dirty="0" err="1" smtClean="0"/>
              <a:t>int</a:t>
            </a:r>
            <a:r>
              <a:rPr lang="en-IN" dirty="0" smtClean="0"/>
              <a:t> x){</a:t>
            </a:r>
          </a:p>
          <a:p>
            <a:pPr defTabSz="363538"/>
            <a:r>
              <a:rPr lang="en-IN" dirty="0" smtClean="0"/>
              <a:t>		if ((x%2) == 0))</a:t>
            </a:r>
          </a:p>
          <a:p>
            <a:pPr defTabSz="363538"/>
            <a:r>
              <a:rPr lang="en-IN" dirty="0"/>
              <a:t>	</a:t>
            </a:r>
            <a:r>
              <a:rPr lang="en-IN" dirty="0" smtClean="0"/>
              <a:t>		</a:t>
            </a:r>
            <a:r>
              <a:rPr lang="en-IN" dirty="0" err="1" smtClean="0"/>
              <a:t>System.out.println</a:t>
            </a:r>
            <a:r>
              <a:rPr lang="en-IN" dirty="0" smtClean="0"/>
              <a:t>(x+” is even number”);</a:t>
            </a:r>
          </a:p>
          <a:p>
            <a:pPr defTabSz="363538"/>
            <a:r>
              <a:rPr lang="en-IN" dirty="0"/>
              <a:t>	</a:t>
            </a:r>
            <a:r>
              <a:rPr lang="en-IN" dirty="0" smtClean="0"/>
              <a:t>	else</a:t>
            </a:r>
          </a:p>
          <a:p>
            <a:pPr defTabSz="363538"/>
            <a:r>
              <a:rPr lang="en-IN" dirty="0"/>
              <a:t>	</a:t>
            </a:r>
            <a:r>
              <a:rPr lang="en-IN" dirty="0" smtClean="0"/>
              <a:t>		</a:t>
            </a:r>
            <a:r>
              <a:rPr lang="en-IN" dirty="0" err="1" smtClean="0"/>
              <a:t>System.out.println</a:t>
            </a:r>
            <a:r>
              <a:rPr lang="en-IN" dirty="0" smtClean="0"/>
              <a:t>(x+” is odd number”);</a:t>
            </a:r>
            <a:endParaRPr lang="en-IN" dirty="0"/>
          </a:p>
          <a:p>
            <a:pPr defTabSz="363538"/>
            <a:r>
              <a:rPr lang="en-IN" dirty="0" smtClean="0"/>
              <a:t>	}</a:t>
            </a:r>
          </a:p>
          <a:p>
            <a:pPr defTabSz="363538"/>
            <a:r>
              <a:rPr lang="en-IN" dirty="0"/>
              <a:t>	</a:t>
            </a:r>
            <a:r>
              <a:rPr lang="en-IN" dirty="0" smtClean="0"/>
              <a:t>public static void Print( ){</a:t>
            </a:r>
          </a:p>
          <a:p>
            <a:pPr defTabSz="363538"/>
            <a:r>
              <a:rPr lang="en-IN" dirty="0"/>
              <a:t>	</a:t>
            </a:r>
            <a:r>
              <a:rPr lang="en-IN" dirty="0" smtClean="0"/>
              <a:t>	</a:t>
            </a:r>
            <a:r>
              <a:rPr lang="en-IN" dirty="0" err="1" smtClean="0"/>
              <a:t>System.out.println</a:t>
            </a:r>
            <a:r>
              <a:rPr lang="en-IN" dirty="0" smtClean="0"/>
              <a:t>(“Welcome”);</a:t>
            </a:r>
          </a:p>
          <a:p>
            <a:pPr defTabSz="363538"/>
            <a:r>
              <a:rPr lang="en-IN" dirty="0"/>
              <a:t>	</a:t>
            </a:r>
            <a:r>
              <a:rPr lang="en-IN" dirty="0" smtClean="0"/>
              <a:t>}</a:t>
            </a:r>
          </a:p>
          <a:p>
            <a:pPr defTabSz="363538"/>
            <a:r>
              <a:rPr lang="en-IN" dirty="0"/>
              <a:t>	</a:t>
            </a:r>
            <a:r>
              <a:rPr lang="en-IN" dirty="0" smtClean="0"/>
              <a:t>public </a:t>
            </a:r>
            <a:r>
              <a:rPr lang="en-IN" dirty="0" err="1" smtClean="0"/>
              <a:t>int</a:t>
            </a:r>
            <a:r>
              <a:rPr lang="en-IN" dirty="0" smtClean="0"/>
              <a:t> Sum(</a:t>
            </a:r>
            <a:r>
              <a:rPr lang="en-IN" dirty="0" err="1" smtClean="0"/>
              <a:t>int</a:t>
            </a:r>
            <a:r>
              <a:rPr lang="en-IN" dirty="0" smtClean="0"/>
              <a:t> x, </a:t>
            </a:r>
            <a:r>
              <a:rPr lang="en-IN" dirty="0" err="1" smtClean="0"/>
              <a:t>int</a:t>
            </a:r>
            <a:r>
              <a:rPr lang="en-IN" dirty="0" smtClean="0"/>
              <a:t> y){</a:t>
            </a:r>
          </a:p>
          <a:p>
            <a:pPr defTabSz="363538"/>
            <a:r>
              <a:rPr lang="en-IN" dirty="0"/>
              <a:t>	</a:t>
            </a:r>
            <a:r>
              <a:rPr lang="en-IN" dirty="0" smtClean="0"/>
              <a:t>	return(</a:t>
            </a:r>
            <a:r>
              <a:rPr lang="en-IN" dirty="0" err="1" smtClean="0"/>
              <a:t>x+y</a:t>
            </a:r>
            <a:r>
              <a:rPr lang="en-IN" dirty="0" smtClean="0"/>
              <a:t>);</a:t>
            </a:r>
          </a:p>
          <a:p>
            <a:pPr defTabSz="363538"/>
            <a:r>
              <a:rPr lang="en-IN" dirty="0"/>
              <a:t>	</a:t>
            </a:r>
            <a:r>
              <a:rPr lang="en-IN" dirty="0" smtClean="0"/>
              <a:t>}</a:t>
            </a:r>
            <a:endParaRPr lang="en-IN" dirty="0"/>
          </a:p>
          <a:p>
            <a:r>
              <a:rPr lang="en-IN" dirty="0" smtClean="0"/>
              <a:t>	</a:t>
            </a:r>
          </a:p>
          <a:p>
            <a:r>
              <a:rPr lang="en-IN" dirty="0"/>
              <a:t>}</a:t>
            </a:r>
          </a:p>
        </p:txBody>
      </p:sp>
      <p:sp>
        <p:nvSpPr>
          <p:cNvPr id="9" name="Left Brace 8"/>
          <p:cNvSpPr/>
          <p:nvPr/>
        </p:nvSpPr>
        <p:spPr>
          <a:xfrm>
            <a:off x="1550483" y="3019621"/>
            <a:ext cx="403412" cy="3085345"/>
          </a:xfrm>
          <a:prstGeom prst="leftBrace">
            <a:avLst>
              <a:gd name="adj1" fmla="val 61667"/>
              <a:gd name="adj2" fmla="val 45677"/>
            </a:avLst>
          </a:prstGeom>
          <a:ln w="28575">
            <a:solidFill>
              <a:srgbClr val="0A1AB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 name="TextBox 9"/>
          <p:cNvSpPr txBox="1"/>
          <p:nvPr/>
        </p:nvSpPr>
        <p:spPr>
          <a:xfrm>
            <a:off x="24372" y="4115533"/>
            <a:ext cx="1600199" cy="584775"/>
          </a:xfrm>
          <a:prstGeom prst="rect">
            <a:avLst/>
          </a:prstGeom>
          <a:solidFill>
            <a:schemeClr val="bg1">
              <a:lumMod val="95000"/>
            </a:schemeClr>
          </a:solidFill>
        </p:spPr>
        <p:txBody>
          <a:bodyPr wrap="square" rtlCol="0">
            <a:spAutoFit/>
          </a:bodyPr>
          <a:lstStyle/>
          <a:p>
            <a:pPr algn="ctr"/>
            <a:r>
              <a:rPr lang="en-IN" sz="1600" b="1" dirty="0" smtClean="0">
                <a:solidFill>
                  <a:srgbClr val="C00000"/>
                </a:solidFill>
              </a:rPr>
              <a:t>Method declarations</a:t>
            </a:r>
            <a:endParaRPr lang="en-IN" sz="1600" b="1" dirty="0">
              <a:solidFill>
                <a:srgbClr val="C00000"/>
              </a:solidFill>
            </a:endParaRPr>
          </a:p>
        </p:txBody>
      </p:sp>
      <p:grpSp>
        <p:nvGrpSpPr>
          <p:cNvPr id="23" name="Group 22"/>
          <p:cNvGrpSpPr/>
          <p:nvPr/>
        </p:nvGrpSpPr>
        <p:grpSpPr>
          <a:xfrm>
            <a:off x="1512803" y="1369040"/>
            <a:ext cx="2319610" cy="191415"/>
            <a:chOff x="3267636" y="1828800"/>
            <a:chExt cx="2635623" cy="242047"/>
          </a:xfrm>
        </p:grpSpPr>
        <p:cxnSp>
          <p:nvCxnSpPr>
            <p:cNvPr id="19" name="Straight Connector 18"/>
            <p:cNvCxnSpPr/>
            <p:nvPr/>
          </p:nvCxnSpPr>
          <p:spPr>
            <a:xfrm>
              <a:off x="3267636" y="1828800"/>
              <a:ext cx="2635623" cy="0"/>
            </a:xfrm>
            <a:prstGeom prst="line">
              <a:avLst/>
            </a:prstGeom>
            <a:ln w="28575">
              <a:solidFill>
                <a:srgbClr val="0A1AB6"/>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903259" y="1828800"/>
              <a:ext cx="0" cy="242047"/>
            </a:xfrm>
            <a:prstGeom prst="line">
              <a:avLst/>
            </a:prstGeom>
            <a:ln w="28575">
              <a:solidFill>
                <a:srgbClr val="0A1AB6"/>
              </a:solidFill>
            </a:ln>
          </p:spPr>
          <p:style>
            <a:lnRef idx="1">
              <a:schemeClr val="accent1"/>
            </a:lnRef>
            <a:fillRef idx="0">
              <a:schemeClr val="accent1"/>
            </a:fillRef>
            <a:effectRef idx="0">
              <a:schemeClr val="accent1"/>
            </a:effectRef>
            <a:fontRef idx="minor">
              <a:schemeClr val="tx1"/>
            </a:fontRef>
          </p:style>
        </p:cxnSp>
      </p:grpSp>
      <p:sp>
        <p:nvSpPr>
          <p:cNvPr id="24" name="TextBox 23"/>
          <p:cNvSpPr txBox="1"/>
          <p:nvPr/>
        </p:nvSpPr>
        <p:spPr>
          <a:xfrm>
            <a:off x="53790" y="1045874"/>
            <a:ext cx="1600199" cy="646331"/>
          </a:xfrm>
          <a:prstGeom prst="rect">
            <a:avLst/>
          </a:prstGeom>
          <a:solidFill>
            <a:schemeClr val="bg1">
              <a:lumMod val="95000"/>
            </a:schemeClr>
          </a:solidFill>
          <a:ln>
            <a:noFill/>
          </a:ln>
        </p:spPr>
        <p:txBody>
          <a:bodyPr wrap="square" rtlCol="0">
            <a:spAutoFit/>
          </a:bodyPr>
          <a:lstStyle/>
          <a:p>
            <a:pPr algn="ctr"/>
            <a:r>
              <a:rPr lang="en-IN" b="1" dirty="0" smtClean="0">
                <a:solidFill>
                  <a:srgbClr val="C00000"/>
                </a:solidFill>
              </a:rPr>
              <a:t>Actual Parameter</a:t>
            </a:r>
            <a:endParaRPr lang="en-IN" b="1" dirty="0">
              <a:solidFill>
                <a:srgbClr val="C00000"/>
              </a:solidFill>
            </a:endParaRPr>
          </a:p>
        </p:txBody>
      </p:sp>
      <p:grpSp>
        <p:nvGrpSpPr>
          <p:cNvPr id="29" name="Group 28"/>
          <p:cNvGrpSpPr/>
          <p:nvPr/>
        </p:nvGrpSpPr>
        <p:grpSpPr>
          <a:xfrm>
            <a:off x="5661221" y="3019621"/>
            <a:ext cx="2756647" cy="201706"/>
            <a:chOff x="7799294" y="2823882"/>
            <a:chExt cx="2756647" cy="201706"/>
          </a:xfrm>
        </p:grpSpPr>
        <p:cxnSp>
          <p:nvCxnSpPr>
            <p:cNvPr id="26" name="Straight Connector 25"/>
            <p:cNvCxnSpPr/>
            <p:nvPr/>
          </p:nvCxnSpPr>
          <p:spPr>
            <a:xfrm>
              <a:off x="7799294" y="3025588"/>
              <a:ext cx="2756647" cy="0"/>
            </a:xfrm>
            <a:prstGeom prst="line">
              <a:avLst/>
            </a:prstGeom>
            <a:ln w="28575">
              <a:solidFill>
                <a:srgbClr val="0A1AB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7799294" y="2823882"/>
              <a:ext cx="0" cy="201706"/>
            </a:xfrm>
            <a:prstGeom prst="line">
              <a:avLst/>
            </a:prstGeom>
            <a:ln w="28575">
              <a:solidFill>
                <a:srgbClr val="0A1AB6"/>
              </a:solidFill>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8119513" y="3019621"/>
            <a:ext cx="2694454" cy="369332"/>
          </a:xfrm>
          <a:prstGeom prst="rect">
            <a:avLst/>
          </a:prstGeom>
          <a:noFill/>
        </p:spPr>
        <p:txBody>
          <a:bodyPr wrap="square" rtlCol="0">
            <a:spAutoFit/>
          </a:bodyPr>
          <a:lstStyle/>
          <a:p>
            <a:pPr algn="ctr"/>
            <a:r>
              <a:rPr lang="en-IN" b="1" dirty="0" smtClean="0">
                <a:solidFill>
                  <a:srgbClr val="C00000"/>
                </a:solidFill>
              </a:rPr>
              <a:t>Formal Parameter</a:t>
            </a:r>
            <a:endParaRPr lang="en-IN" b="1" dirty="0">
              <a:solidFill>
                <a:srgbClr val="C00000"/>
              </a:solidFill>
            </a:endParaRPr>
          </a:p>
        </p:txBody>
      </p:sp>
      <p:grpSp>
        <p:nvGrpSpPr>
          <p:cNvPr id="31" name="Group 30"/>
          <p:cNvGrpSpPr/>
          <p:nvPr/>
        </p:nvGrpSpPr>
        <p:grpSpPr>
          <a:xfrm>
            <a:off x="4471156" y="4571346"/>
            <a:ext cx="3960159" cy="179005"/>
            <a:chOff x="7799294" y="2823882"/>
            <a:chExt cx="2756647" cy="201706"/>
          </a:xfrm>
        </p:grpSpPr>
        <p:cxnSp>
          <p:nvCxnSpPr>
            <p:cNvPr id="32" name="Straight Connector 31"/>
            <p:cNvCxnSpPr/>
            <p:nvPr/>
          </p:nvCxnSpPr>
          <p:spPr>
            <a:xfrm>
              <a:off x="7799294" y="3025588"/>
              <a:ext cx="2756647" cy="0"/>
            </a:xfrm>
            <a:prstGeom prst="line">
              <a:avLst/>
            </a:prstGeom>
            <a:ln w="28575">
              <a:solidFill>
                <a:srgbClr val="0A1AB6"/>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7799294" y="2823882"/>
              <a:ext cx="0" cy="201706"/>
            </a:xfrm>
            <a:prstGeom prst="line">
              <a:avLst/>
            </a:prstGeom>
            <a:ln w="28575">
              <a:solidFill>
                <a:srgbClr val="0A1AB6"/>
              </a:solidFill>
            </a:ln>
          </p:spPr>
          <p:style>
            <a:lnRef idx="1">
              <a:schemeClr val="accent1"/>
            </a:lnRef>
            <a:fillRef idx="0">
              <a:schemeClr val="accent1"/>
            </a:fillRef>
            <a:effectRef idx="0">
              <a:schemeClr val="accent1"/>
            </a:effectRef>
            <a:fontRef idx="minor">
              <a:schemeClr val="tx1"/>
            </a:fontRef>
          </p:style>
        </p:cxnSp>
      </p:grpSp>
      <p:sp>
        <p:nvSpPr>
          <p:cNvPr id="34" name="TextBox 33"/>
          <p:cNvSpPr txBox="1"/>
          <p:nvPr/>
        </p:nvSpPr>
        <p:spPr>
          <a:xfrm>
            <a:off x="8431315" y="4515642"/>
            <a:ext cx="2602006" cy="369332"/>
          </a:xfrm>
          <a:prstGeom prst="rect">
            <a:avLst/>
          </a:prstGeom>
          <a:noFill/>
        </p:spPr>
        <p:txBody>
          <a:bodyPr wrap="square" rtlCol="0">
            <a:spAutoFit/>
          </a:bodyPr>
          <a:lstStyle/>
          <a:p>
            <a:pPr algn="ctr"/>
            <a:r>
              <a:rPr lang="en-IN" b="1" dirty="0" smtClean="0">
                <a:solidFill>
                  <a:srgbClr val="C00000"/>
                </a:solidFill>
              </a:rPr>
              <a:t>No Formal Parameter</a:t>
            </a:r>
            <a:endParaRPr lang="en-IN" b="1" dirty="0">
              <a:solidFill>
                <a:srgbClr val="C00000"/>
              </a:solidFill>
            </a:endParaRPr>
          </a:p>
        </p:txBody>
      </p:sp>
      <p:grpSp>
        <p:nvGrpSpPr>
          <p:cNvPr id="35" name="Group 34"/>
          <p:cNvGrpSpPr/>
          <p:nvPr/>
        </p:nvGrpSpPr>
        <p:grpSpPr>
          <a:xfrm>
            <a:off x="3119727" y="5839859"/>
            <a:ext cx="4961966" cy="267992"/>
            <a:chOff x="7799294" y="2823882"/>
            <a:chExt cx="2756647" cy="201706"/>
          </a:xfrm>
        </p:grpSpPr>
        <p:cxnSp>
          <p:nvCxnSpPr>
            <p:cNvPr id="36" name="Straight Connector 35"/>
            <p:cNvCxnSpPr/>
            <p:nvPr/>
          </p:nvCxnSpPr>
          <p:spPr>
            <a:xfrm>
              <a:off x="7799294" y="3025588"/>
              <a:ext cx="2756647" cy="0"/>
            </a:xfrm>
            <a:prstGeom prst="line">
              <a:avLst/>
            </a:prstGeom>
            <a:ln w="28575">
              <a:solidFill>
                <a:srgbClr val="0A1AB6"/>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7799294" y="2823882"/>
              <a:ext cx="0" cy="201706"/>
            </a:xfrm>
            <a:prstGeom prst="line">
              <a:avLst/>
            </a:prstGeom>
            <a:ln w="28575">
              <a:solidFill>
                <a:srgbClr val="0A1AB6"/>
              </a:solidFill>
            </a:ln>
          </p:spPr>
          <p:style>
            <a:lnRef idx="1">
              <a:schemeClr val="accent1"/>
            </a:lnRef>
            <a:fillRef idx="0">
              <a:schemeClr val="accent1"/>
            </a:fillRef>
            <a:effectRef idx="0">
              <a:schemeClr val="accent1"/>
            </a:effectRef>
            <a:fontRef idx="minor">
              <a:schemeClr val="tx1"/>
            </a:fontRef>
          </p:style>
        </p:cxnSp>
      </p:grpSp>
      <p:sp>
        <p:nvSpPr>
          <p:cNvPr id="38" name="TextBox 37"/>
          <p:cNvSpPr txBox="1"/>
          <p:nvPr/>
        </p:nvSpPr>
        <p:spPr>
          <a:xfrm>
            <a:off x="8081693" y="5880476"/>
            <a:ext cx="1600199" cy="369332"/>
          </a:xfrm>
          <a:prstGeom prst="rect">
            <a:avLst/>
          </a:prstGeom>
          <a:noFill/>
        </p:spPr>
        <p:txBody>
          <a:bodyPr wrap="square" rtlCol="0">
            <a:spAutoFit/>
          </a:bodyPr>
          <a:lstStyle/>
          <a:p>
            <a:pPr algn="ctr"/>
            <a:r>
              <a:rPr lang="en-IN" b="1" dirty="0" smtClean="0">
                <a:solidFill>
                  <a:srgbClr val="C00000"/>
                </a:solidFill>
              </a:rPr>
              <a:t>Return value</a:t>
            </a:r>
            <a:endParaRPr lang="en-IN" b="1" dirty="0">
              <a:solidFill>
                <a:srgbClr val="C00000"/>
              </a:solidFill>
            </a:endParaRPr>
          </a:p>
        </p:txBody>
      </p:sp>
      <p:cxnSp>
        <p:nvCxnSpPr>
          <p:cNvPr id="40" name="Straight Connector 39"/>
          <p:cNvCxnSpPr/>
          <p:nvPr/>
        </p:nvCxnSpPr>
        <p:spPr>
          <a:xfrm>
            <a:off x="4814052" y="1573308"/>
            <a:ext cx="3392715" cy="0"/>
          </a:xfrm>
          <a:prstGeom prst="line">
            <a:avLst/>
          </a:prstGeom>
          <a:ln w="28575">
            <a:solidFill>
              <a:srgbClr val="0A1AB6"/>
            </a:solidFill>
            <a:head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8143734" y="1411661"/>
            <a:ext cx="4478570" cy="307777"/>
          </a:xfrm>
          <a:prstGeom prst="rect">
            <a:avLst/>
          </a:prstGeom>
          <a:noFill/>
        </p:spPr>
        <p:txBody>
          <a:bodyPr wrap="square" rtlCol="0">
            <a:spAutoFit/>
          </a:bodyPr>
          <a:lstStyle/>
          <a:p>
            <a:r>
              <a:rPr lang="en-IN" sz="1400" b="1" dirty="0" smtClean="0">
                <a:solidFill>
                  <a:srgbClr val="C00000"/>
                </a:solidFill>
              </a:rPr>
              <a:t>Method calling with parameter, no return type</a:t>
            </a:r>
            <a:endParaRPr lang="en-IN" sz="1400" b="1" dirty="0">
              <a:solidFill>
                <a:srgbClr val="C00000"/>
              </a:solidFill>
            </a:endParaRPr>
          </a:p>
        </p:txBody>
      </p:sp>
      <p:cxnSp>
        <p:nvCxnSpPr>
          <p:cNvPr id="43" name="Straight Connector 42"/>
          <p:cNvCxnSpPr/>
          <p:nvPr/>
        </p:nvCxnSpPr>
        <p:spPr>
          <a:xfrm>
            <a:off x="4946560" y="1880366"/>
            <a:ext cx="3260207" cy="12566"/>
          </a:xfrm>
          <a:prstGeom prst="line">
            <a:avLst/>
          </a:prstGeom>
          <a:ln w="28575">
            <a:solidFill>
              <a:srgbClr val="0A1AB6"/>
            </a:solidFill>
            <a:head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8159574" y="1686573"/>
            <a:ext cx="4478570" cy="523220"/>
          </a:xfrm>
          <a:prstGeom prst="rect">
            <a:avLst/>
          </a:prstGeom>
          <a:noFill/>
        </p:spPr>
        <p:txBody>
          <a:bodyPr wrap="square" rtlCol="0">
            <a:spAutoFit/>
          </a:bodyPr>
          <a:lstStyle/>
          <a:p>
            <a:r>
              <a:rPr lang="en-IN" sz="1400" b="1" dirty="0" smtClean="0">
                <a:solidFill>
                  <a:srgbClr val="C00000"/>
                </a:solidFill>
              </a:rPr>
              <a:t>Static Method calling no parameter, no return type</a:t>
            </a:r>
            <a:endParaRPr lang="en-IN" sz="1400" b="1" dirty="0">
              <a:solidFill>
                <a:srgbClr val="C00000"/>
              </a:solidFill>
            </a:endParaRPr>
          </a:p>
        </p:txBody>
      </p:sp>
      <p:cxnSp>
        <p:nvCxnSpPr>
          <p:cNvPr id="46" name="Straight Connector 45"/>
          <p:cNvCxnSpPr/>
          <p:nvPr/>
        </p:nvCxnSpPr>
        <p:spPr>
          <a:xfrm>
            <a:off x="4585447" y="2458505"/>
            <a:ext cx="3574127" cy="0"/>
          </a:xfrm>
          <a:prstGeom prst="line">
            <a:avLst/>
          </a:prstGeom>
          <a:ln w="28575">
            <a:solidFill>
              <a:srgbClr val="0A1AB6"/>
            </a:solidFill>
            <a:head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8143734" y="2296954"/>
            <a:ext cx="4478570" cy="523220"/>
          </a:xfrm>
          <a:prstGeom prst="rect">
            <a:avLst/>
          </a:prstGeom>
          <a:noFill/>
        </p:spPr>
        <p:txBody>
          <a:bodyPr wrap="square" rtlCol="0">
            <a:spAutoFit/>
          </a:bodyPr>
          <a:lstStyle/>
          <a:p>
            <a:r>
              <a:rPr lang="en-IN" sz="1400" b="1" dirty="0" smtClean="0">
                <a:solidFill>
                  <a:srgbClr val="C00000"/>
                </a:solidFill>
              </a:rPr>
              <a:t>Instance Method calling with parameter with return type</a:t>
            </a:r>
            <a:endParaRPr lang="en-IN" sz="1400" b="1" dirty="0">
              <a:solidFill>
                <a:srgbClr val="C00000"/>
              </a:solidFill>
            </a:endParaRPr>
          </a:p>
        </p:txBody>
      </p:sp>
      <p:grpSp>
        <p:nvGrpSpPr>
          <p:cNvPr id="53" name="Group 52"/>
          <p:cNvGrpSpPr/>
          <p:nvPr/>
        </p:nvGrpSpPr>
        <p:grpSpPr>
          <a:xfrm>
            <a:off x="2793636" y="5038848"/>
            <a:ext cx="5637679" cy="289449"/>
            <a:chOff x="3829055" y="5401917"/>
            <a:chExt cx="4961967" cy="225829"/>
          </a:xfrm>
        </p:grpSpPr>
        <p:cxnSp>
          <p:nvCxnSpPr>
            <p:cNvPr id="50" name="Straight Connector 49"/>
            <p:cNvCxnSpPr/>
            <p:nvPr/>
          </p:nvCxnSpPr>
          <p:spPr>
            <a:xfrm rot="10800000">
              <a:off x="3829056" y="5401917"/>
              <a:ext cx="4961966" cy="0"/>
            </a:xfrm>
            <a:prstGeom prst="line">
              <a:avLst/>
            </a:prstGeom>
            <a:ln w="28575">
              <a:solidFill>
                <a:srgbClr val="0A1AB6"/>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829055" y="5401917"/>
              <a:ext cx="0" cy="225829"/>
            </a:xfrm>
            <a:prstGeom prst="line">
              <a:avLst/>
            </a:prstGeom>
            <a:ln w="28575">
              <a:solidFill>
                <a:srgbClr val="0A1AB6"/>
              </a:solidFill>
            </a:ln>
          </p:spPr>
          <p:style>
            <a:lnRef idx="1">
              <a:schemeClr val="accent1"/>
            </a:lnRef>
            <a:fillRef idx="0">
              <a:schemeClr val="accent1"/>
            </a:fillRef>
            <a:effectRef idx="0">
              <a:schemeClr val="accent1"/>
            </a:effectRef>
            <a:fontRef idx="minor">
              <a:schemeClr val="tx1"/>
            </a:fontRef>
          </p:style>
        </p:cxnSp>
      </p:grpSp>
      <p:sp>
        <p:nvSpPr>
          <p:cNvPr id="54" name="TextBox 53"/>
          <p:cNvSpPr txBox="1"/>
          <p:nvPr/>
        </p:nvSpPr>
        <p:spPr>
          <a:xfrm>
            <a:off x="8417868" y="4845976"/>
            <a:ext cx="1600199" cy="369332"/>
          </a:xfrm>
          <a:prstGeom prst="rect">
            <a:avLst/>
          </a:prstGeom>
          <a:noFill/>
        </p:spPr>
        <p:txBody>
          <a:bodyPr wrap="square" rtlCol="0">
            <a:spAutoFit/>
          </a:bodyPr>
          <a:lstStyle/>
          <a:p>
            <a:pPr algn="ctr"/>
            <a:r>
              <a:rPr lang="en-IN" b="1" dirty="0" smtClean="0">
                <a:solidFill>
                  <a:srgbClr val="C00000"/>
                </a:solidFill>
              </a:rPr>
              <a:t>Return Type</a:t>
            </a:r>
            <a:endParaRPr lang="en-IN" b="1" dirty="0">
              <a:solidFill>
                <a:srgbClr val="C00000"/>
              </a:solidFill>
            </a:endParaRPr>
          </a:p>
        </p:txBody>
      </p:sp>
    </p:spTree>
    <p:extLst>
      <p:ext uri="{BB962C8B-B14F-4D97-AF65-F5344CB8AC3E}">
        <p14:creationId xmlns:p14="http://schemas.microsoft.com/office/powerpoint/2010/main" val="52950496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A1AB6"/>
                </a:solidFill>
                <a:latin typeface="Calibri" panose="020F0502020204030204" pitchFamily="34" charset="0"/>
                <a:cs typeface="Calibri" panose="020F0502020204030204" pitchFamily="34" charset="0"/>
              </a:rPr>
              <a:t>Java Methods – Static method</a:t>
            </a:r>
            <a:endParaRPr lang="en-IN" sz="3200" dirty="0">
              <a:solidFill>
                <a:srgbClr val="0A1AB6"/>
              </a:solidFill>
              <a:latin typeface="Calibri" panose="020F0502020204030204" pitchFamily="34" charset="0"/>
              <a:cs typeface="Calibri" panose="020F0502020204030204" pitchFamily="34" charset="0"/>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87</a:t>
            </a:fld>
            <a:endParaRPr lang="en-IN"/>
          </a:p>
        </p:txBody>
      </p:sp>
      <p:sp>
        <p:nvSpPr>
          <p:cNvPr id="3" name="TextBox 2"/>
          <p:cNvSpPr txBox="1"/>
          <p:nvPr/>
        </p:nvSpPr>
        <p:spPr>
          <a:xfrm>
            <a:off x="2326341" y="1304365"/>
            <a:ext cx="5728447" cy="3416320"/>
          </a:xfrm>
          <a:prstGeom prst="rect">
            <a:avLst/>
          </a:prstGeom>
          <a:noFill/>
        </p:spPr>
        <p:txBody>
          <a:bodyPr wrap="square" rtlCol="0">
            <a:spAutoFit/>
          </a:bodyPr>
          <a:lstStyle/>
          <a:p>
            <a:r>
              <a:rPr lang="en-IN" dirty="0"/>
              <a:t>p</a:t>
            </a:r>
            <a:r>
              <a:rPr lang="en-IN" dirty="0" smtClean="0"/>
              <a:t>ublic class MethodExample1{</a:t>
            </a:r>
          </a:p>
          <a:p>
            <a:r>
              <a:rPr lang="en-IN" dirty="0"/>
              <a:t>	</a:t>
            </a:r>
            <a:endParaRPr lang="en-IN" dirty="0" smtClean="0"/>
          </a:p>
          <a:p>
            <a:pPr defTabSz="363538"/>
            <a:r>
              <a:rPr lang="en-IN" dirty="0" smtClean="0"/>
              <a:t>	public static void main(String[] </a:t>
            </a:r>
            <a:r>
              <a:rPr lang="en-IN" dirty="0" err="1" smtClean="0"/>
              <a:t>args</a:t>
            </a:r>
            <a:r>
              <a:rPr lang="en-IN" dirty="0" smtClean="0"/>
              <a:t>){</a:t>
            </a:r>
          </a:p>
          <a:p>
            <a:pPr defTabSz="363538"/>
            <a:r>
              <a:rPr lang="en-IN" dirty="0"/>
              <a:t>	</a:t>
            </a:r>
            <a:r>
              <a:rPr lang="en-IN" dirty="0" smtClean="0"/>
              <a:t>	</a:t>
            </a:r>
            <a:r>
              <a:rPr lang="en-IN" dirty="0" err="1" smtClean="0"/>
              <a:t>int</a:t>
            </a:r>
            <a:r>
              <a:rPr lang="en-IN" dirty="0" smtClean="0"/>
              <a:t> a=5,b=2,result;</a:t>
            </a:r>
          </a:p>
          <a:p>
            <a:pPr defTabSz="363538"/>
            <a:r>
              <a:rPr lang="en-IN" dirty="0"/>
              <a:t>	</a:t>
            </a:r>
            <a:r>
              <a:rPr lang="en-IN" dirty="0" smtClean="0"/>
              <a:t>	result = Add(</a:t>
            </a:r>
            <a:r>
              <a:rPr lang="en-IN" dirty="0" err="1" smtClean="0"/>
              <a:t>a,b</a:t>
            </a:r>
            <a:r>
              <a:rPr lang="en-IN" dirty="0" smtClean="0"/>
              <a:t>);</a:t>
            </a:r>
          </a:p>
          <a:p>
            <a:pPr defTabSz="363538"/>
            <a:r>
              <a:rPr lang="en-IN" dirty="0" smtClean="0"/>
              <a:t>		</a:t>
            </a:r>
            <a:endParaRPr lang="en-IN" dirty="0"/>
          </a:p>
          <a:p>
            <a:pPr defTabSz="363538"/>
            <a:r>
              <a:rPr lang="en-IN" dirty="0" smtClean="0"/>
              <a:t>	}</a:t>
            </a:r>
          </a:p>
          <a:p>
            <a:pPr defTabSz="363538"/>
            <a:r>
              <a:rPr lang="en-IN" dirty="0"/>
              <a:t>	</a:t>
            </a:r>
            <a:r>
              <a:rPr lang="en-IN" dirty="0" smtClean="0"/>
              <a:t>public static </a:t>
            </a:r>
            <a:r>
              <a:rPr lang="en-IN" dirty="0" err="1" smtClean="0"/>
              <a:t>int</a:t>
            </a:r>
            <a:r>
              <a:rPr lang="en-IN" dirty="0" smtClean="0"/>
              <a:t> Add(</a:t>
            </a:r>
            <a:r>
              <a:rPr lang="en-IN" dirty="0" err="1" smtClean="0"/>
              <a:t>int</a:t>
            </a:r>
            <a:r>
              <a:rPr lang="en-IN" dirty="0" smtClean="0"/>
              <a:t> x, </a:t>
            </a:r>
            <a:r>
              <a:rPr lang="en-IN" dirty="0" err="1" smtClean="0"/>
              <a:t>int</a:t>
            </a:r>
            <a:r>
              <a:rPr lang="en-IN" dirty="0" smtClean="0"/>
              <a:t> y){</a:t>
            </a:r>
          </a:p>
          <a:p>
            <a:pPr defTabSz="363538"/>
            <a:r>
              <a:rPr lang="en-IN" dirty="0" smtClean="0"/>
              <a:t>		return(</a:t>
            </a:r>
            <a:r>
              <a:rPr lang="en-IN" dirty="0" err="1" smtClean="0"/>
              <a:t>x+y</a:t>
            </a:r>
            <a:r>
              <a:rPr lang="en-IN" dirty="0" smtClean="0"/>
              <a:t>);</a:t>
            </a:r>
            <a:endParaRPr lang="en-IN" dirty="0"/>
          </a:p>
          <a:p>
            <a:pPr defTabSz="363538"/>
            <a:r>
              <a:rPr lang="en-IN" dirty="0" smtClean="0"/>
              <a:t>	}</a:t>
            </a:r>
            <a:endParaRPr lang="en-IN" dirty="0"/>
          </a:p>
          <a:p>
            <a:r>
              <a:rPr lang="en-IN" dirty="0" smtClean="0"/>
              <a:t>	</a:t>
            </a:r>
          </a:p>
          <a:p>
            <a:r>
              <a:rPr lang="en-IN" dirty="0"/>
              <a:t>}</a:t>
            </a:r>
          </a:p>
        </p:txBody>
      </p:sp>
    </p:spTree>
    <p:extLst>
      <p:ext uri="{BB962C8B-B14F-4D97-AF65-F5344CB8AC3E}">
        <p14:creationId xmlns:p14="http://schemas.microsoft.com/office/powerpoint/2010/main" val="339071081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A1AB6"/>
                </a:solidFill>
                <a:latin typeface="Calibri" panose="020F0502020204030204" pitchFamily="34" charset="0"/>
                <a:cs typeface="Calibri" panose="020F0502020204030204" pitchFamily="34" charset="0"/>
              </a:rPr>
              <a:t>Java Methods – Instance method</a:t>
            </a:r>
            <a:endParaRPr lang="en-IN" sz="3200" dirty="0">
              <a:solidFill>
                <a:srgbClr val="0A1AB6"/>
              </a:solidFill>
              <a:latin typeface="Calibri" panose="020F0502020204030204" pitchFamily="34" charset="0"/>
              <a:cs typeface="Calibri" panose="020F0502020204030204" pitchFamily="34" charset="0"/>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88</a:t>
            </a:fld>
            <a:endParaRPr lang="en-IN"/>
          </a:p>
        </p:txBody>
      </p:sp>
      <p:sp>
        <p:nvSpPr>
          <p:cNvPr id="6" name="TextBox 5"/>
          <p:cNvSpPr txBox="1"/>
          <p:nvPr/>
        </p:nvSpPr>
        <p:spPr>
          <a:xfrm>
            <a:off x="2326341" y="1304365"/>
            <a:ext cx="8633012" cy="3693319"/>
          </a:xfrm>
          <a:prstGeom prst="rect">
            <a:avLst/>
          </a:prstGeom>
          <a:noFill/>
        </p:spPr>
        <p:txBody>
          <a:bodyPr wrap="square" rtlCol="0">
            <a:spAutoFit/>
          </a:bodyPr>
          <a:lstStyle/>
          <a:p>
            <a:r>
              <a:rPr lang="en-IN" dirty="0"/>
              <a:t>p</a:t>
            </a:r>
            <a:r>
              <a:rPr lang="en-IN" dirty="0" smtClean="0"/>
              <a:t>ublic class MethodExample1{</a:t>
            </a:r>
          </a:p>
          <a:p>
            <a:r>
              <a:rPr lang="en-IN" dirty="0"/>
              <a:t>	</a:t>
            </a:r>
            <a:endParaRPr lang="en-IN" dirty="0" smtClean="0"/>
          </a:p>
          <a:p>
            <a:pPr defTabSz="363538"/>
            <a:r>
              <a:rPr lang="en-IN" dirty="0" smtClean="0"/>
              <a:t>	public static void main(String[] </a:t>
            </a:r>
            <a:r>
              <a:rPr lang="en-IN" dirty="0" err="1" smtClean="0"/>
              <a:t>args</a:t>
            </a:r>
            <a:r>
              <a:rPr lang="en-IN" dirty="0" smtClean="0"/>
              <a:t>){</a:t>
            </a:r>
          </a:p>
          <a:p>
            <a:pPr defTabSz="363538"/>
            <a:r>
              <a:rPr lang="en-IN" dirty="0"/>
              <a:t>	</a:t>
            </a:r>
            <a:r>
              <a:rPr lang="en-IN" dirty="0" smtClean="0"/>
              <a:t>	MethodExample1 </a:t>
            </a:r>
            <a:r>
              <a:rPr lang="en-IN" dirty="0" err="1" smtClean="0"/>
              <a:t>obj</a:t>
            </a:r>
            <a:r>
              <a:rPr lang="en-IN" dirty="0" smtClean="0"/>
              <a:t> = new  MethodExample1();</a:t>
            </a:r>
          </a:p>
          <a:p>
            <a:pPr defTabSz="363538"/>
            <a:r>
              <a:rPr lang="en-IN" dirty="0"/>
              <a:t>	</a:t>
            </a:r>
            <a:r>
              <a:rPr lang="en-IN" dirty="0" smtClean="0"/>
              <a:t>	</a:t>
            </a:r>
            <a:r>
              <a:rPr lang="en-IN" dirty="0" err="1" smtClean="0"/>
              <a:t>int</a:t>
            </a:r>
            <a:r>
              <a:rPr lang="en-IN" dirty="0" smtClean="0"/>
              <a:t> a=5,b=2,result;</a:t>
            </a:r>
          </a:p>
          <a:p>
            <a:pPr defTabSz="363538"/>
            <a:r>
              <a:rPr lang="en-IN" dirty="0"/>
              <a:t>	</a:t>
            </a:r>
            <a:r>
              <a:rPr lang="en-IN" dirty="0" smtClean="0"/>
              <a:t>	result = </a:t>
            </a:r>
            <a:r>
              <a:rPr lang="en-IN" dirty="0" err="1" smtClean="0"/>
              <a:t>obj.Sub</a:t>
            </a:r>
            <a:r>
              <a:rPr lang="en-IN" dirty="0" smtClean="0"/>
              <a:t>(</a:t>
            </a:r>
            <a:r>
              <a:rPr lang="en-IN" dirty="0" err="1" smtClean="0"/>
              <a:t>a,b</a:t>
            </a:r>
            <a:r>
              <a:rPr lang="en-IN" dirty="0" smtClean="0"/>
              <a:t>);</a:t>
            </a:r>
          </a:p>
          <a:p>
            <a:pPr defTabSz="363538"/>
            <a:r>
              <a:rPr lang="en-IN" dirty="0" smtClean="0"/>
              <a:t>		</a:t>
            </a:r>
            <a:endParaRPr lang="en-IN" dirty="0"/>
          </a:p>
          <a:p>
            <a:pPr defTabSz="363538"/>
            <a:r>
              <a:rPr lang="en-IN" dirty="0" smtClean="0"/>
              <a:t>	}</a:t>
            </a:r>
          </a:p>
          <a:p>
            <a:pPr defTabSz="363538"/>
            <a:r>
              <a:rPr lang="en-IN" dirty="0"/>
              <a:t>	</a:t>
            </a:r>
            <a:r>
              <a:rPr lang="en-IN" dirty="0" smtClean="0"/>
              <a:t>public </a:t>
            </a:r>
            <a:r>
              <a:rPr lang="en-IN" dirty="0" err="1" smtClean="0"/>
              <a:t>int</a:t>
            </a:r>
            <a:r>
              <a:rPr lang="en-IN" dirty="0" smtClean="0"/>
              <a:t> Sub(</a:t>
            </a:r>
            <a:r>
              <a:rPr lang="en-IN" dirty="0" err="1" smtClean="0"/>
              <a:t>int</a:t>
            </a:r>
            <a:r>
              <a:rPr lang="en-IN" dirty="0" smtClean="0"/>
              <a:t> x, </a:t>
            </a:r>
            <a:r>
              <a:rPr lang="en-IN" dirty="0" err="1" smtClean="0"/>
              <a:t>int</a:t>
            </a:r>
            <a:r>
              <a:rPr lang="en-IN" dirty="0" smtClean="0"/>
              <a:t> y){</a:t>
            </a:r>
          </a:p>
          <a:p>
            <a:pPr defTabSz="363538"/>
            <a:r>
              <a:rPr lang="en-IN" dirty="0" smtClean="0"/>
              <a:t>		return(x-y);</a:t>
            </a:r>
            <a:endParaRPr lang="en-IN" dirty="0"/>
          </a:p>
          <a:p>
            <a:pPr defTabSz="363538"/>
            <a:r>
              <a:rPr lang="en-IN" dirty="0" smtClean="0"/>
              <a:t>	}</a:t>
            </a:r>
            <a:endParaRPr lang="en-IN" dirty="0"/>
          </a:p>
          <a:p>
            <a:r>
              <a:rPr lang="en-IN" dirty="0" smtClean="0"/>
              <a:t>	</a:t>
            </a:r>
          </a:p>
          <a:p>
            <a:r>
              <a:rPr lang="en-IN" dirty="0"/>
              <a:t>}</a:t>
            </a:r>
          </a:p>
        </p:txBody>
      </p:sp>
    </p:spTree>
    <p:extLst>
      <p:ext uri="{BB962C8B-B14F-4D97-AF65-F5344CB8AC3E}">
        <p14:creationId xmlns:p14="http://schemas.microsoft.com/office/powerpoint/2010/main" val="320703959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A1AB6"/>
                </a:solidFill>
                <a:latin typeface="Calibri" panose="020F0502020204030204" pitchFamily="34" charset="0"/>
                <a:cs typeface="Calibri" panose="020F0502020204030204" pitchFamily="34" charset="0"/>
              </a:rPr>
              <a:t>Java Methods - Overview</a:t>
            </a:r>
            <a:endParaRPr lang="en-IN" sz="3200" dirty="0">
              <a:solidFill>
                <a:srgbClr val="0A1AB6"/>
              </a:solidFill>
              <a:latin typeface="Calibri" panose="020F0502020204030204" pitchFamily="34" charset="0"/>
              <a:cs typeface="Calibri" panose="020F0502020204030204" pitchFamily="34" charset="0"/>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89</a:t>
            </a:fld>
            <a:endParaRPr lang="en-IN"/>
          </a:p>
        </p:txBody>
      </p:sp>
      <p:sp>
        <p:nvSpPr>
          <p:cNvPr id="8" name="TextBox 7"/>
          <p:cNvSpPr txBox="1"/>
          <p:nvPr/>
        </p:nvSpPr>
        <p:spPr>
          <a:xfrm>
            <a:off x="1936376" y="970344"/>
            <a:ext cx="8875059" cy="5078313"/>
          </a:xfrm>
          <a:prstGeom prst="rect">
            <a:avLst/>
          </a:prstGeom>
          <a:noFill/>
        </p:spPr>
        <p:txBody>
          <a:bodyPr wrap="square" rtlCol="0">
            <a:spAutoFit/>
          </a:bodyPr>
          <a:lstStyle/>
          <a:p>
            <a:r>
              <a:rPr lang="en-IN" dirty="0"/>
              <a:t>p</a:t>
            </a:r>
            <a:r>
              <a:rPr lang="en-IN" dirty="0" smtClean="0"/>
              <a:t>ublic class MethodExample2{</a:t>
            </a:r>
          </a:p>
          <a:p>
            <a:r>
              <a:rPr lang="en-IN" dirty="0"/>
              <a:t>	</a:t>
            </a:r>
            <a:endParaRPr lang="en-IN" dirty="0" smtClean="0"/>
          </a:p>
          <a:p>
            <a:pPr defTabSz="363538"/>
            <a:r>
              <a:rPr lang="en-IN" dirty="0" smtClean="0"/>
              <a:t>	public static void main(String[] </a:t>
            </a:r>
            <a:r>
              <a:rPr lang="en-IN" dirty="0" err="1" smtClean="0"/>
              <a:t>args</a:t>
            </a:r>
            <a:r>
              <a:rPr lang="en-IN" dirty="0" smtClean="0"/>
              <a:t>){</a:t>
            </a:r>
          </a:p>
          <a:p>
            <a:pPr defTabSz="363538"/>
            <a:r>
              <a:rPr lang="en-IN" dirty="0"/>
              <a:t>	</a:t>
            </a:r>
            <a:r>
              <a:rPr lang="en-IN" dirty="0" smtClean="0"/>
              <a:t>	</a:t>
            </a:r>
            <a:r>
              <a:rPr lang="en-IN" b="1" dirty="0" smtClean="0">
                <a:solidFill>
                  <a:srgbClr val="0A1AB6"/>
                </a:solidFill>
              </a:rPr>
              <a:t>MethodExample2 </a:t>
            </a:r>
            <a:r>
              <a:rPr lang="en-IN" b="1" dirty="0" err="1" smtClean="0">
                <a:solidFill>
                  <a:srgbClr val="0A1AB6"/>
                </a:solidFill>
              </a:rPr>
              <a:t>obj</a:t>
            </a:r>
            <a:r>
              <a:rPr lang="en-IN" b="1" dirty="0" smtClean="0">
                <a:solidFill>
                  <a:srgbClr val="0A1AB6"/>
                </a:solidFill>
              </a:rPr>
              <a:t> = new  MethodExample2();</a:t>
            </a:r>
          </a:p>
          <a:p>
            <a:pPr defTabSz="363538"/>
            <a:r>
              <a:rPr lang="en-IN" dirty="0"/>
              <a:t>	</a:t>
            </a:r>
            <a:r>
              <a:rPr lang="en-IN" dirty="0" smtClean="0"/>
              <a:t>	</a:t>
            </a:r>
            <a:r>
              <a:rPr lang="en-IN" dirty="0" err="1" smtClean="0"/>
              <a:t>int</a:t>
            </a:r>
            <a:r>
              <a:rPr lang="en-IN" dirty="0" smtClean="0"/>
              <a:t> a=5,b=2,result1,result2;</a:t>
            </a:r>
          </a:p>
          <a:p>
            <a:pPr defTabSz="363538"/>
            <a:r>
              <a:rPr lang="en-IN" dirty="0"/>
              <a:t>	</a:t>
            </a:r>
            <a:r>
              <a:rPr lang="en-IN" dirty="0" smtClean="0"/>
              <a:t>	result1 = </a:t>
            </a:r>
            <a:r>
              <a:rPr lang="en-IN" b="1" dirty="0" err="1" smtClean="0">
                <a:solidFill>
                  <a:srgbClr val="0A1AB6"/>
                </a:solidFill>
              </a:rPr>
              <a:t>obj.Sub</a:t>
            </a:r>
            <a:r>
              <a:rPr lang="en-IN" dirty="0" smtClean="0"/>
              <a:t>(</a:t>
            </a:r>
            <a:r>
              <a:rPr lang="en-IN" dirty="0" err="1" smtClean="0"/>
              <a:t>a,b</a:t>
            </a:r>
            <a:r>
              <a:rPr lang="en-IN" dirty="0" smtClean="0"/>
              <a:t>);</a:t>
            </a:r>
          </a:p>
          <a:p>
            <a:pPr defTabSz="363538"/>
            <a:r>
              <a:rPr lang="en-IN" dirty="0"/>
              <a:t>	</a:t>
            </a:r>
            <a:r>
              <a:rPr lang="en-IN" dirty="0" smtClean="0"/>
              <a:t>	result2 = MethodExample2.Add(</a:t>
            </a:r>
            <a:r>
              <a:rPr lang="en-IN" dirty="0" err="1" smtClean="0"/>
              <a:t>a,b</a:t>
            </a:r>
            <a:r>
              <a:rPr lang="en-IN" dirty="0" smtClean="0"/>
              <a:t>);</a:t>
            </a:r>
          </a:p>
          <a:p>
            <a:pPr defTabSz="363538"/>
            <a:r>
              <a:rPr lang="en-IN" dirty="0" smtClean="0"/>
              <a:t>		</a:t>
            </a:r>
            <a:endParaRPr lang="en-IN" dirty="0"/>
          </a:p>
          <a:p>
            <a:pPr defTabSz="363538"/>
            <a:r>
              <a:rPr lang="en-IN" dirty="0" smtClean="0"/>
              <a:t>	}</a:t>
            </a:r>
          </a:p>
          <a:p>
            <a:pPr defTabSz="363538"/>
            <a:r>
              <a:rPr lang="en-IN" dirty="0"/>
              <a:t>	</a:t>
            </a:r>
            <a:r>
              <a:rPr lang="en-IN" dirty="0" smtClean="0"/>
              <a:t>public </a:t>
            </a:r>
            <a:r>
              <a:rPr lang="en-IN" dirty="0" err="1" smtClean="0"/>
              <a:t>int</a:t>
            </a:r>
            <a:r>
              <a:rPr lang="en-IN" dirty="0" smtClean="0"/>
              <a:t> Sub(</a:t>
            </a:r>
            <a:r>
              <a:rPr lang="en-IN" dirty="0" err="1" smtClean="0"/>
              <a:t>int</a:t>
            </a:r>
            <a:r>
              <a:rPr lang="en-IN" dirty="0" smtClean="0"/>
              <a:t> x, </a:t>
            </a:r>
            <a:r>
              <a:rPr lang="en-IN" dirty="0" err="1" smtClean="0"/>
              <a:t>int</a:t>
            </a:r>
            <a:r>
              <a:rPr lang="en-IN" dirty="0" smtClean="0"/>
              <a:t> y){</a:t>
            </a:r>
          </a:p>
          <a:p>
            <a:pPr defTabSz="363538"/>
            <a:r>
              <a:rPr lang="en-IN" dirty="0" smtClean="0"/>
              <a:t>		return(x-y);</a:t>
            </a:r>
            <a:endParaRPr lang="en-IN" dirty="0"/>
          </a:p>
          <a:p>
            <a:pPr defTabSz="363538"/>
            <a:r>
              <a:rPr lang="en-IN" dirty="0" smtClean="0"/>
              <a:t>	}</a:t>
            </a:r>
          </a:p>
          <a:p>
            <a:pPr defTabSz="363538"/>
            <a:r>
              <a:rPr lang="en-IN" dirty="0" smtClean="0"/>
              <a:t>	public </a:t>
            </a:r>
            <a:r>
              <a:rPr lang="en-IN" dirty="0"/>
              <a:t>static </a:t>
            </a:r>
            <a:r>
              <a:rPr lang="en-IN" dirty="0" err="1"/>
              <a:t>int</a:t>
            </a:r>
            <a:r>
              <a:rPr lang="en-IN" dirty="0"/>
              <a:t> Add(</a:t>
            </a:r>
            <a:r>
              <a:rPr lang="en-IN" dirty="0" err="1"/>
              <a:t>int</a:t>
            </a:r>
            <a:r>
              <a:rPr lang="en-IN" dirty="0"/>
              <a:t> x, </a:t>
            </a:r>
            <a:r>
              <a:rPr lang="en-IN" dirty="0" err="1"/>
              <a:t>int</a:t>
            </a:r>
            <a:r>
              <a:rPr lang="en-IN" dirty="0"/>
              <a:t> y){</a:t>
            </a:r>
          </a:p>
          <a:p>
            <a:pPr defTabSz="363538"/>
            <a:r>
              <a:rPr lang="en-IN" dirty="0"/>
              <a:t>		return(</a:t>
            </a:r>
            <a:r>
              <a:rPr lang="en-IN" dirty="0" err="1"/>
              <a:t>x+y</a:t>
            </a:r>
            <a:r>
              <a:rPr lang="en-IN" dirty="0"/>
              <a:t>);</a:t>
            </a:r>
          </a:p>
          <a:p>
            <a:pPr defTabSz="363538"/>
            <a:r>
              <a:rPr lang="en-IN" dirty="0"/>
              <a:t>	}</a:t>
            </a:r>
          </a:p>
          <a:p>
            <a:pPr defTabSz="363538"/>
            <a:endParaRPr lang="en-IN" dirty="0"/>
          </a:p>
          <a:p>
            <a:r>
              <a:rPr lang="en-IN" dirty="0" smtClean="0"/>
              <a:t>	</a:t>
            </a:r>
          </a:p>
          <a:p>
            <a:r>
              <a:rPr lang="en-IN" dirty="0"/>
              <a:t>}</a:t>
            </a:r>
          </a:p>
        </p:txBody>
      </p:sp>
    </p:spTree>
    <p:extLst>
      <p:ext uri="{BB962C8B-B14F-4D97-AF65-F5344CB8AC3E}">
        <p14:creationId xmlns:p14="http://schemas.microsoft.com/office/powerpoint/2010/main" val="23387812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352448" y="3335565"/>
            <a:ext cx="8780009" cy="2588820"/>
          </a:xfrm>
          <a:prstGeom prst="rect">
            <a:avLst/>
          </a:prstGeom>
          <a:ln>
            <a:solidFill>
              <a:schemeClr val="tx1"/>
            </a:solidFill>
          </a:ln>
        </p:spPr>
      </p:pic>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070C0"/>
                </a:solidFill>
                <a:latin typeface="Calibri" panose="020F0502020204030204" pitchFamily="34" charset="0"/>
                <a:cs typeface="Calibri" panose="020F0502020204030204" pitchFamily="34" charset="0"/>
              </a:rPr>
              <a:t>JVM - Architecture</a:t>
            </a:r>
            <a:endParaRPr lang="en-IN" sz="320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653989" y="820271"/>
            <a:ext cx="10327340" cy="5478929"/>
          </a:xfrm>
        </p:spPr>
        <p:txBody>
          <a:bodyPr>
            <a:normAutofit/>
          </a:bodyPr>
          <a:lstStyle/>
          <a:p>
            <a:pPr algn="just">
              <a:buFont typeface="Wingdings" panose="05000000000000000000" pitchFamily="2" charset="2"/>
              <a:buChar char="Ø"/>
            </a:pPr>
            <a:r>
              <a:rPr lang="en-IN" sz="2400" dirty="0">
                <a:solidFill>
                  <a:schemeClr val="tx1"/>
                </a:solidFill>
                <a:latin typeface="Calibri" panose="020F0502020204030204" pitchFamily="34" charset="0"/>
                <a:cs typeface="Calibri" panose="020F0502020204030204" pitchFamily="34" charset="0"/>
              </a:rPr>
              <a:t>Java programs are first compiled into Java Byte Code(Binary form) and then a special Java interpreter interprets them for a specific platform.</a:t>
            </a:r>
          </a:p>
          <a:p>
            <a:pPr algn="just">
              <a:buFont typeface="Wingdings" panose="05000000000000000000" pitchFamily="2" charset="2"/>
              <a:buChar char="Ø"/>
            </a:pPr>
            <a:r>
              <a:rPr lang="en-IN" sz="2400" dirty="0" smtClean="0">
                <a:solidFill>
                  <a:schemeClr val="tx1"/>
                </a:solidFill>
                <a:latin typeface="Calibri" panose="020F0502020204030204" pitchFamily="34" charset="0"/>
                <a:cs typeface="Calibri" panose="020F0502020204030204" pitchFamily="34" charset="0"/>
              </a:rPr>
              <a:t>Java </a:t>
            </a:r>
            <a:r>
              <a:rPr lang="en-IN" sz="2400" dirty="0" err="1">
                <a:solidFill>
                  <a:schemeClr val="tx1"/>
                </a:solidFill>
                <a:latin typeface="Calibri" panose="020F0502020204030204" pitchFamily="34" charset="0"/>
                <a:cs typeface="Calibri" panose="020F0502020204030204" pitchFamily="34" charset="0"/>
              </a:rPr>
              <a:t>ByteCode</a:t>
            </a:r>
            <a:r>
              <a:rPr lang="en-IN" sz="2400" dirty="0">
                <a:solidFill>
                  <a:schemeClr val="tx1"/>
                </a:solidFill>
                <a:latin typeface="Calibri" panose="020F0502020204030204" pitchFamily="34" charset="0"/>
                <a:cs typeface="Calibri" panose="020F0502020204030204" pitchFamily="34" charset="0"/>
              </a:rPr>
              <a:t> is the machine language for Java Virtual machine(JVM). The JVM converts the compiled binary byte code into a specific machine language.</a:t>
            </a:r>
          </a:p>
          <a:p>
            <a:pPr algn="just">
              <a:buFont typeface="Wingdings" panose="05000000000000000000" pitchFamily="2" charset="2"/>
              <a:buChar char="Ø"/>
            </a:pPr>
            <a:r>
              <a:rPr lang="en-IN" sz="2400" dirty="0" smtClean="0">
                <a:solidFill>
                  <a:schemeClr val="tx1"/>
                </a:solidFill>
                <a:latin typeface="Calibri" panose="020F0502020204030204" pitchFamily="34" charset="0"/>
                <a:cs typeface="Calibri" panose="020F0502020204030204" pitchFamily="34" charset="0"/>
              </a:rPr>
              <a:t>Java </a:t>
            </a:r>
            <a:r>
              <a:rPr lang="en-IN" sz="2400" dirty="0">
                <a:solidFill>
                  <a:schemeClr val="tx1"/>
                </a:solidFill>
                <a:latin typeface="Calibri" panose="020F0502020204030204" pitchFamily="34" charset="0"/>
                <a:cs typeface="Calibri" panose="020F0502020204030204" pitchFamily="34" charset="0"/>
              </a:rPr>
              <a:t>Virtual machine acts as a subpart of Java Runtime Environment(JRE).</a:t>
            </a: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9</a:t>
            </a:fld>
            <a:endParaRPr lang="en-IN"/>
          </a:p>
        </p:txBody>
      </p:sp>
    </p:spTree>
    <p:extLst>
      <p:ext uri="{BB962C8B-B14F-4D97-AF65-F5344CB8AC3E}">
        <p14:creationId xmlns:p14="http://schemas.microsoft.com/office/powerpoint/2010/main" val="39952819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Method Overloading</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90</a:t>
            </a:fld>
            <a:endParaRPr lang="en-IN"/>
          </a:p>
        </p:txBody>
      </p:sp>
      <p:sp>
        <p:nvSpPr>
          <p:cNvPr id="7" name="Rectangle 6"/>
          <p:cNvSpPr/>
          <p:nvPr/>
        </p:nvSpPr>
        <p:spPr>
          <a:xfrm>
            <a:off x="1879600" y="970344"/>
            <a:ext cx="10101728" cy="1200329"/>
          </a:xfrm>
          <a:prstGeom prst="rect">
            <a:avLst/>
          </a:prstGeom>
        </p:spPr>
        <p:txBody>
          <a:bodyPr wrap="square">
            <a:spAutoFit/>
          </a:bodyPr>
          <a:lstStyle/>
          <a:p>
            <a:pPr algn="just">
              <a:spcAft>
                <a:spcPts val="1200"/>
              </a:spcAft>
            </a:pPr>
            <a:r>
              <a:rPr lang="en-US" sz="2400" dirty="0">
                <a:solidFill>
                  <a:prstClr val="black"/>
                </a:solidFill>
                <a:latin typeface="Constantia"/>
              </a:rPr>
              <a:t>If a class has multiple methods having same name but </a:t>
            </a:r>
            <a:r>
              <a:rPr lang="en-US" sz="2400" dirty="0" smtClean="0">
                <a:solidFill>
                  <a:prstClr val="black"/>
                </a:solidFill>
                <a:latin typeface="Constantia"/>
              </a:rPr>
              <a:t>difference </a:t>
            </a:r>
            <a:r>
              <a:rPr lang="en-US" sz="2400" dirty="0">
                <a:solidFill>
                  <a:prstClr val="black"/>
                </a:solidFill>
                <a:latin typeface="Constantia"/>
              </a:rPr>
              <a:t>in </a:t>
            </a:r>
            <a:r>
              <a:rPr lang="en-US" sz="2400" dirty="0" smtClean="0">
                <a:solidFill>
                  <a:prstClr val="black"/>
                </a:solidFill>
                <a:latin typeface="Constantia"/>
              </a:rPr>
              <a:t>parameters is </a:t>
            </a:r>
            <a:r>
              <a:rPr lang="en-US" sz="2400" dirty="0">
                <a:solidFill>
                  <a:prstClr val="black"/>
                </a:solidFill>
                <a:latin typeface="Constantia"/>
              </a:rPr>
              <a:t>known as Method Overloading</a:t>
            </a:r>
            <a:r>
              <a:rPr lang="en-US" sz="2400" dirty="0" smtClean="0">
                <a:solidFill>
                  <a:prstClr val="black"/>
                </a:solidFill>
                <a:latin typeface="Constantia"/>
              </a:rPr>
              <a:t>.  The number of parameters may be varying, or data type of parameters are varying.</a:t>
            </a:r>
          </a:p>
        </p:txBody>
      </p:sp>
      <p:sp>
        <p:nvSpPr>
          <p:cNvPr id="3" name="Rectangle 2"/>
          <p:cNvSpPr/>
          <p:nvPr/>
        </p:nvSpPr>
        <p:spPr>
          <a:xfrm>
            <a:off x="7724618" y="2340539"/>
            <a:ext cx="3947429" cy="4247317"/>
          </a:xfrm>
          <a:prstGeom prst="rect">
            <a:avLst/>
          </a:prstGeom>
          <a:ln>
            <a:solidFill>
              <a:schemeClr val="tx1"/>
            </a:solidFill>
          </a:ln>
        </p:spPr>
        <p:txBody>
          <a:bodyPr wrap="square">
            <a:spAutoFit/>
          </a:bodyPr>
          <a:lstStyle/>
          <a:p>
            <a:pPr defTabSz="179388"/>
            <a:r>
              <a:rPr lang="en-IN" dirty="0">
                <a:latin typeface="Constantia" panose="02030602050306030303" pitchFamily="18" charset="0"/>
              </a:rPr>
              <a:t>	</a:t>
            </a:r>
            <a:r>
              <a:rPr lang="en-IN" b="1" dirty="0">
                <a:solidFill>
                  <a:srgbClr val="0000FF"/>
                </a:solidFill>
                <a:latin typeface="Constantia" panose="02030602050306030303" pitchFamily="18" charset="0"/>
              </a:rPr>
              <a:t>static </a:t>
            </a:r>
            <a:r>
              <a:rPr lang="en-IN" b="1" dirty="0" err="1">
                <a:solidFill>
                  <a:srgbClr val="0000FF"/>
                </a:solidFill>
                <a:latin typeface="Constantia" panose="02030602050306030303" pitchFamily="18" charset="0"/>
              </a:rPr>
              <a:t>int</a:t>
            </a:r>
            <a:r>
              <a:rPr lang="en-IN" b="1" dirty="0">
                <a:solidFill>
                  <a:srgbClr val="0000FF"/>
                </a:solidFill>
                <a:latin typeface="Constantia" panose="02030602050306030303" pitchFamily="18" charset="0"/>
              </a:rPr>
              <a:t> max(</a:t>
            </a:r>
            <a:r>
              <a:rPr lang="en-IN" b="1" dirty="0" err="1">
                <a:solidFill>
                  <a:srgbClr val="0000FF"/>
                </a:solidFill>
                <a:latin typeface="Constantia" panose="02030602050306030303" pitchFamily="18" charset="0"/>
              </a:rPr>
              <a:t>int</a:t>
            </a:r>
            <a:r>
              <a:rPr lang="en-IN" b="1" dirty="0">
                <a:solidFill>
                  <a:srgbClr val="0000FF"/>
                </a:solidFill>
                <a:latin typeface="Constantia" panose="02030602050306030303" pitchFamily="18" charset="0"/>
              </a:rPr>
              <a:t> x, </a:t>
            </a:r>
            <a:r>
              <a:rPr lang="en-IN" b="1" dirty="0" err="1">
                <a:solidFill>
                  <a:srgbClr val="0000FF"/>
                </a:solidFill>
                <a:latin typeface="Constantia" panose="02030602050306030303" pitchFamily="18" charset="0"/>
              </a:rPr>
              <a:t>int</a:t>
            </a:r>
            <a:r>
              <a:rPr lang="en-IN" b="1" dirty="0">
                <a:solidFill>
                  <a:srgbClr val="0000FF"/>
                </a:solidFill>
                <a:latin typeface="Constantia" panose="02030602050306030303" pitchFamily="18" charset="0"/>
              </a:rPr>
              <a:t> y</a:t>
            </a:r>
            <a:r>
              <a:rPr lang="en-IN" b="1" dirty="0" smtClean="0">
                <a:solidFill>
                  <a:srgbClr val="0000FF"/>
                </a:solidFill>
                <a:latin typeface="Constantia" panose="02030602050306030303" pitchFamily="18" charset="0"/>
              </a:rPr>
              <a:t>) </a:t>
            </a:r>
            <a:r>
              <a:rPr lang="en-IN" dirty="0" smtClean="0">
                <a:latin typeface="Constantia" panose="02030602050306030303" pitchFamily="18" charset="0"/>
              </a:rPr>
              <a:t>{</a:t>
            </a:r>
            <a:endParaRPr lang="en-IN" dirty="0">
              <a:latin typeface="Constantia" panose="02030602050306030303" pitchFamily="18" charset="0"/>
            </a:endParaRPr>
          </a:p>
          <a:p>
            <a:pPr defTabSz="179388"/>
            <a:r>
              <a:rPr lang="en-IN" dirty="0">
                <a:latin typeface="Constantia" panose="02030602050306030303" pitchFamily="18" charset="0"/>
              </a:rPr>
              <a:t>		if (x &gt;y)</a:t>
            </a:r>
          </a:p>
          <a:p>
            <a:pPr defTabSz="179388"/>
            <a:r>
              <a:rPr lang="en-IN" dirty="0">
                <a:latin typeface="Constantia" panose="02030602050306030303" pitchFamily="18" charset="0"/>
              </a:rPr>
              <a:t>			return(x);</a:t>
            </a:r>
          </a:p>
          <a:p>
            <a:pPr defTabSz="179388"/>
            <a:r>
              <a:rPr lang="en-IN" dirty="0">
                <a:latin typeface="Constantia" panose="02030602050306030303" pitchFamily="18" charset="0"/>
              </a:rPr>
              <a:t>		else</a:t>
            </a:r>
          </a:p>
          <a:p>
            <a:pPr defTabSz="179388"/>
            <a:r>
              <a:rPr lang="en-IN" dirty="0">
                <a:latin typeface="Constantia" panose="02030602050306030303" pitchFamily="18" charset="0"/>
              </a:rPr>
              <a:t>			return(y);</a:t>
            </a:r>
          </a:p>
          <a:p>
            <a:pPr defTabSz="179388"/>
            <a:r>
              <a:rPr lang="en-IN" dirty="0">
                <a:latin typeface="Constantia" panose="02030602050306030303" pitchFamily="18" charset="0"/>
              </a:rPr>
              <a:t>	}</a:t>
            </a:r>
          </a:p>
          <a:p>
            <a:pPr defTabSz="179388"/>
            <a:r>
              <a:rPr lang="en-IN" dirty="0">
                <a:latin typeface="Constantia" panose="02030602050306030303" pitchFamily="18" charset="0"/>
              </a:rPr>
              <a:t>	</a:t>
            </a:r>
            <a:r>
              <a:rPr lang="en-IN" b="1" dirty="0">
                <a:solidFill>
                  <a:srgbClr val="0000FF"/>
                </a:solidFill>
                <a:latin typeface="Constantia" panose="02030602050306030303" pitchFamily="18" charset="0"/>
              </a:rPr>
              <a:t>static </a:t>
            </a:r>
            <a:r>
              <a:rPr lang="en-IN" b="1" dirty="0" err="1">
                <a:solidFill>
                  <a:srgbClr val="0000FF"/>
                </a:solidFill>
                <a:latin typeface="Constantia" panose="02030602050306030303" pitchFamily="18" charset="0"/>
              </a:rPr>
              <a:t>int</a:t>
            </a:r>
            <a:r>
              <a:rPr lang="en-IN" b="1" dirty="0">
                <a:solidFill>
                  <a:srgbClr val="0000FF"/>
                </a:solidFill>
                <a:latin typeface="Constantia" panose="02030602050306030303" pitchFamily="18" charset="0"/>
              </a:rPr>
              <a:t> max(</a:t>
            </a:r>
            <a:r>
              <a:rPr lang="en-IN" b="1" dirty="0" err="1">
                <a:solidFill>
                  <a:srgbClr val="0000FF"/>
                </a:solidFill>
                <a:latin typeface="Constantia" panose="02030602050306030303" pitchFamily="18" charset="0"/>
              </a:rPr>
              <a:t>int</a:t>
            </a:r>
            <a:r>
              <a:rPr lang="en-IN" b="1" dirty="0">
                <a:solidFill>
                  <a:srgbClr val="0000FF"/>
                </a:solidFill>
                <a:latin typeface="Constantia" panose="02030602050306030303" pitchFamily="18" charset="0"/>
              </a:rPr>
              <a:t> x, </a:t>
            </a:r>
            <a:r>
              <a:rPr lang="en-IN" b="1" dirty="0" err="1">
                <a:solidFill>
                  <a:srgbClr val="0000FF"/>
                </a:solidFill>
                <a:latin typeface="Constantia" panose="02030602050306030303" pitchFamily="18" charset="0"/>
              </a:rPr>
              <a:t>int</a:t>
            </a:r>
            <a:r>
              <a:rPr lang="en-IN" b="1" dirty="0">
                <a:solidFill>
                  <a:srgbClr val="0000FF"/>
                </a:solidFill>
                <a:latin typeface="Constantia" panose="02030602050306030303" pitchFamily="18" charset="0"/>
              </a:rPr>
              <a:t> y, </a:t>
            </a:r>
            <a:r>
              <a:rPr lang="en-IN" b="1" dirty="0" err="1">
                <a:solidFill>
                  <a:srgbClr val="0000FF"/>
                </a:solidFill>
                <a:latin typeface="Constantia" panose="02030602050306030303" pitchFamily="18" charset="0"/>
              </a:rPr>
              <a:t>int</a:t>
            </a:r>
            <a:r>
              <a:rPr lang="en-IN" b="1" dirty="0">
                <a:solidFill>
                  <a:srgbClr val="0000FF"/>
                </a:solidFill>
                <a:latin typeface="Constantia" panose="02030602050306030303" pitchFamily="18" charset="0"/>
              </a:rPr>
              <a:t> z</a:t>
            </a:r>
            <a:r>
              <a:rPr lang="en-IN" b="1" dirty="0" smtClean="0">
                <a:solidFill>
                  <a:srgbClr val="0000FF"/>
                </a:solidFill>
                <a:latin typeface="Constantia" panose="02030602050306030303" pitchFamily="18" charset="0"/>
              </a:rPr>
              <a:t>) </a:t>
            </a:r>
            <a:r>
              <a:rPr lang="en-IN" dirty="0" smtClean="0">
                <a:latin typeface="Constantia" panose="02030602050306030303" pitchFamily="18" charset="0"/>
              </a:rPr>
              <a:t>{</a:t>
            </a:r>
            <a:endParaRPr lang="en-IN" dirty="0">
              <a:latin typeface="Constantia" panose="02030602050306030303" pitchFamily="18" charset="0"/>
            </a:endParaRPr>
          </a:p>
          <a:p>
            <a:pPr defTabSz="179388"/>
            <a:r>
              <a:rPr lang="en-IN" dirty="0">
                <a:latin typeface="Constantia" panose="02030602050306030303" pitchFamily="18" charset="0"/>
              </a:rPr>
              <a:t>		if ((x &gt; y) &amp;&amp; (x &gt; z))</a:t>
            </a:r>
          </a:p>
          <a:p>
            <a:pPr defTabSz="179388"/>
            <a:r>
              <a:rPr lang="en-IN" dirty="0">
                <a:latin typeface="Constantia" panose="02030602050306030303" pitchFamily="18" charset="0"/>
              </a:rPr>
              <a:t>			return(x);</a:t>
            </a:r>
          </a:p>
          <a:p>
            <a:pPr defTabSz="179388"/>
            <a:r>
              <a:rPr lang="en-IN" dirty="0">
                <a:latin typeface="Constantia" panose="02030602050306030303" pitchFamily="18" charset="0"/>
              </a:rPr>
              <a:t>		else if (y &gt; z)</a:t>
            </a:r>
          </a:p>
          <a:p>
            <a:pPr defTabSz="179388"/>
            <a:r>
              <a:rPr lang="en-IN" dirty="0">
                <a:latin typeface="Constantia" panose="02030602050306030303" pitchFamily="18" charset="0"/>
              </a:rPr>
              <a:t>				return(y);</a:t>
            </a:r>
          </a:p>
          <a:p>
            <a:pPr defTabSz="179388"/>
            <a:r>
              <a:rPr lang="en-IN" dirty="0">
                <a:latin typeface="Constantia" panose="02030602050306030303" pitchFamily="18" charset="0"/>
              </a:rPr>
              <a:t>			else</a:t>
            </a:r>
          </a:p>
          <a:p>
            <a:pPr defTabSz="179388"/>
            <a:r>
              <a:rPr lang="en-IN" dirty="0">
                <a:latin typeface="Constantia" panose="02030602050306030303" pitchFamily="18" charset="0"/>
              </a:rPr>
              <a:t>				return(z);</a:t>
            </a:r>
          </a:p>
          <a:p>
            <a:pPr defTabSz="179388"/>
            <a:r>
              <a:rPr lang="en-IN" dirty="0">
                <a:latin typeface="Constantia" panose="02030602050306030303" pitchFamily="18" charset="0"/>
              </a:rPr>
              <a:t>		</a:t>
            </a:r>
          </a:p>
          <a:p>
            <a:pPr defTabSz="179388"/>
            <a:r>
              <a:rPr lang="en-IN" dirty="0">
                <a:latin typeface="Constantia" panose="02030602050306030303" pitchFamily="18" charset="0"/>
              </a:rPr>
              <a:t>	}</a:t>
            </a:r>
          </a:p>
        </p:txBody>
      </p:sp>
      <p:sp>
        <p:nvSpPr>
          <p:cNvPr id="6" name="Rectangle 5"/>
          <p:cNvSpPr/>
          <p:nvPr/>
        </p:nvSpPr>
        <p:spPr>
          <a:xfrm>
            <a:off x="1987177" y="2905315"/>
            <a:ext cx="4332941" cy="1200329"/>
          </a:xfrm>
          <a:prstGeom prst="rect">
            <a:avLst/>
          </a:prstGeom>
          <a:ln>
            <a:solidFill>
              <a:schemeClr val="tx1"/>
            </a:solidFill>
          </a:ln>
        </p:spPr>
        <p:txBody>
          <a:bodyPr wrap="square">
            <a:spAutoFit/>
          </a:bodyPr>
          <a:lstStyle/>
          <a:p>
            <a:pPr defTabSz="179388"/>
            <a:r>
              <a:rPr lang="en-IN" dirty="0">
                <a:latin typeface="Constantia" panose="02030602050306030303" pitchFamily="18" charset="0"/>
              </a:rPr>
              <a:t>	</a:t>
            </a:r>
            <a:r>
              <a:rPr lang="en-IN" dirty="0" smtClean="0">
                <a:latin typeface="Constantia" panose="02030602050306030303" pitchFamily="18" charset="0"/>
              </a:rPr>
              <a:t>public static void main(String[] a) {</a:t>
            </a:r>
          </a:p>
          <a:p>
            <a:pPr defTabSz="179388"/>
            <a:r>
              <a:rPr lang="en-IN" dirty="0" smtClean="0">
                <a:latin typeface="Constantia" panose="02030602050306030303" pitchFamily="18" charset="0"/>
              </a:rPr>
              <a:t>		</a:t>
            </a:r>
            <a:r>
              <a:rPr lang="en-IN" dirty="0" smtClean="0">
                <a:latin typeface="Calibri" panose="020F0502020204030204" pitchFamily="34" charset="0"/>
                <a:cs typeface="Calibri" panose="020F0502020204030204" pitchFamily="34" charset="0"/>
              </a:rPr>
              <a:t>max(5,7);</a:t>
            </a:r>
          </a:p>
          <a:p>
            <a:pPr defTabSz="179388"/>
            <a:r>
              <a:rPr lang="en-IN" dirty="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	max(5, 8, 7);</a:t>
            </a:r>
          </a:p>
          <a:p>
            <a:pPr defTabSz="179388"/>
            <a:r>
              <a:rPr lang="en-IN" dirty="0">
                <a:latin typeface="Constantia" panose="02030602050306030303" pitchFamily="18" charset="0"/>
              </a:rPr>
              <a:t>}</a:t>
            </a:r>
          </a:p>
        </p:txBody>
      </p:sp>
    </p:spTree>
    <p:extLst>
      <p:ext uri="{BB962C8B-B14F-4D97-AF65-F5344CB8AC3E}">
        <p14:creationId xmlns:p14="http://schemas.microsoft.com/office/powerpoint/2010/main" val="89817649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A1AB6"/>
                </a:solidFill>
                <a:latin typeface="Calibri" panose="020F0502020204030204" pitchFamily="34" charset="0"/>
                <a:cs typeface="Calibri" panose="020F0502020204030204" pitchFamily="34" charset="0"/>
              </a:rPr>
              <a:t>References</a:t>
            </a:r>
            <a:endParaRPr lang="en-IN" sz="3200" dirty="0">
              <a:solidFill>
                <a:srgbClr val="0A1AB6"/>
              </a:solidFill>
              <a:latin typeface="Calibri" panose="020F0502020204030204" pitchFamily="34" charset="0"/>
              <a:cs typeface="Calibri" panose="020F0502020204030204" pitchFamily="34" charset="0"/>
            </a:endParaRPr>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91</a:t>
            </a:fld>
            <a:endParaRPr lang="en-IN"/>
          </a:p>
        </p:txBody>
      </p:sp>
      <p:sp>
        <p:nvSpPr>
          <p:cNvPr id="6" name="Rectangle 5"/>
          <p:cNvSpPr/>
          <p:nvPr/>
        </p:nvSpPr>
        <p:spPr>
          <a:xfrm>
            <a:off x="1879600" y="970344"/>
            <a:ext cx="10101728" cy="3447098"/>
          </a:xfrm>
          <a:prstGeom prst="rect">
            <a:avLst/>
          </a:prstGeom>
        </p:spPr>
        <p:txBody>
          <a:bodyPr wrap="square">
            <a:spAutoFit/>
          </a:bodyPr>
          <a:lstStyle/>
          <a:p>
            <a:pPr marL="457200" indent="-457200" algn="just">
              <a:spcAft>
                <a:spcPts val="1200"/>
              </a:spcAft>
              <a:buAutoNum type="arabicPeriod"/>
            </a:pPr>
            <a:r>
              <a:rPr lang="en-US" sz="2400" dirty="0" smtClean="0">
                <a:solidFill>
                  <a:prstClr val="black"/>
                </a:solidFill>
                <a:latin typeface="Constantia"/>
                <a:hlinkClick r:id="rId3"/>
              </a:rPr>
              <a:t>www.javatpoint.com</a:t>
            </a:r>
            <a:endParaRPr lang="en-US" sz="2400" dirty="0" smtClean="0">
              <a:solidFill>
                <a:prstClr val="black"/>
              </a:solidFill>
              <a:latin typeface="Constantia"/>
            </a:endParaRPr>
          </a:p>
          <a:p>
            <a:pPr marL="457200" indent="-457200" algn="just">
              <a:spcAft>
                <a:spcPts val="1200"/>
              </a:spcAft>
              <a:buAutoNum type="arabicPeriod"/>
            </a:pPr>
            <a:r>
              <a:rPr lang="en-US" sz="2400" dirty="0" smtClean="0">
                <a:solidFill>
                  <a:prstClr val="black"/>
                </a:solidFill>
                <a:latin typeface="Constantia"/>
                <a:hlinkClick r:id="rId4"/>
              </a:rPr>
              <a:t>www.javatutorialspoint.com</a:t>
            </a:r>
            <a:r>
              <a:rPr lang="en-US" sz="2400" dirty="0" smtClean="0">
                <a:solidFill>
                  <a:prstClr val="black"/>
                </a:solidFill>
                <a:latin typeface="Constantia"/>
              </a:rPr>
              <a:t> </a:t>
            </a:r>
          </a:p>
          <a:p>
            <a:pPr marL="457200" indent="-457200" algn="just">
              <a:spcAft>
                <a:spcPts val="1200"/>
              </a:spcAft>
              <a:buAutoNum type="arabicPeriod"/>
            </a:pPr>
            <a:r>
              <a:rPr lang="en-US" sz="2400" dirty="0" smtClean="0">
                <a:solidFill>
                  <a:prstClr val="black"/>
                </a:solidFill>
                <a:latin typeface="Constantia"/>
                <a:hlinkClick r:id="rId5"/>
              </a:rPr>
              <a:t>www.geeksforgeeks.com</a:t>
            </a:r>
            <a:endParaRPr lang="en-US" sz="2400" dirty="0" smtClean="0">
              <a:solidFill>
                <a:prstClr val="black"/>
              </a:solidFill>
              <a:latin typeface="Constantia"/>
            </a:endParaRPr>
          </a:p>
          <a:p>
            <a:pPr marL="457200" indent="-457200" algn="just">
              <a:spcAft>
                <a:spcPts val="1200"/>
              </a:spcAft>
              <a:buAutoNum type="arabicPeriod"/>
            </a:pPr>
            <a:r>
              <a:rPr lang="en-IN" sz="2400" dirty="0">
                <a:latin typeface="Calibri" panose="020F0502020204030204" pitchFamily="34" charset="0"/>
                <a:cs typeface="Calibri" panose="020F0502020204030204" pitchFamily="34" charset="0"/>
                <a:hlinkClick r:id="rId6"/>
              </a:rPr>
              <a:t>https://techvidvan.com/tutorials/java-installation</a:t>
            </a:r>
            <a:r>
              <a:rPr lang="en-IN" sz="2400" dirty="0" smtClean="0">
                <a:latin typeface="Calibri" panose="020F0502020204030204" pitchFamily="34" charset="0"/>
                <a:cs typeface="Calibri" panose="020F0502020204030204" pitchFamily="34" charset="0"/>
                <a:hlinkClick r:id="rId6"/>
              </a:rPr>
              <a:t>/</a:t>
            </a:r>
            <a:endParaRPr lang="en-IN" sz="2400" dirty="0" smtClean="0">
              <a:latin typeface="Calibri" panose="020F0502020204030204" pitchFamily="34" charset="0"/>
              <a:cs typeface="Calibri" panose="020F0502020204030204" pitchFamily="34" charset="0"/>
            </a:endParaRPr>
          </a:p>
          <a:p>
            <a:pPr marL="457200" indent="-457200" algn="just">
              <a:spcAft>
                <a:spcPts val="1200"/>
              </a:spcAft>
              <a:buAutoNum type="arabicPeriod"/>
            </a:pPr>
            <a:r>
              <a:rPr lang="en-IN" sz="2400" dirty="0">
                <a:latin typeface="Calibri" panose="020F0502020204030204" pitchFamily="34" charset="0"/>
                <a:cs typeface="Calibri" panose="020F0502020204030204" pitchFamily="34" charset="0"/>
                <a:hlinkClick r:id="rId7"/>
              </a:rPr>
              <a:t>https://www.oracle.com/java/technologies/javase-jdk16-downloads.html</a:t>
            </a:r>
            <a:endParaRPr lang="en-IN" sz="2400" dirty="0" smtClean="0">
              <a:latin typeface="Calibri" panose="020F0502020204030204" pitchFamily="34" charset="0"/>
              <a:cs typeface="Calibri" panose="020F0502020204030204" pitchFamily="34" charset="0"/>
            </a:endParaRPr>
          </a:p>
          <a:p>
            <a:pPr marL="457200" indent="-457200" algn="just">
              <a:spcAft>
                <a:spcPts val="1200"/>
              </a:spcAft>
              <a:buFontTx/>
              <a:buAutoNum type="arabicPeriod"/>
            </a:pPr>
            <a:r>
              <a:rPr lang="en-US" sz="2400" dirty="0"/>
              <a:t>Herbert </a:t>
            </a:r>
            <a:r>
              <a:rPr lang="en-US" sz="2400" dirty="0" err="1"/>
              <a:t>Schildt</a:t>
            </a:r>
            <a:r>
              <a:rPr lang="en-US" sz="2400" dirty="0"/>
              <a:t>, The Complete Reference -Java, Tata McGraw-Hill Education, Tenth Edition, 2017. 	</a:t>
            </a:r>
          </a:p>
        </p:txBody>
      </p:sp>
    </p:spTree>
    <p:extLst>
      <p:ext uri="{BB962C8B-B14F-4D97-AF65-F5344CB8AC3E}">
        <p14:creationId xmlns:p14="http://schemas.microsoft.com/office/powerpoint/2010/main" val="207515911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6697</TotalTime>
  <Words>5997</Words>
  <Application>Microsoft Office PowerPoint</Application>
  <PresentationFormat>Widescreen</PresentationFormat>
  <Paragraphs>1175</Paragraphs>
  <Slides>91</Slides>
  <Notes>84</Notes>
  <HiddenSlides>10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91</vt:i4>
      </vt:variant>
    </vt:vector>
  </HeadingPairs>
  <TitlesOfParts>
    <vt:vector size="101" baseType="lpstr">
      <vt:lpstr>Arial</vt:lpstr>
      <vt:lpstr>Calibri</vt:lpstr>
      <vt:lpstr>Century Gothic</vt:lpstr>
      <vt:lpstr>Comic Sans MS</vt:lpstr>
      <vt:lpstr>Constantia</vt:lpstr>
      <vt:lpstr>inter-regular</vt:lpstr>
      <vt:lpstr>Verdana</vt:lpstr>
      <vt:lpstr>Wingdings</vt:lpstr>
      <vt:lpstr>Wingdings 3</vt:lpstr>
      <vt:lpstr>Wisp</vt:lpstr>
      <vt:lpstr>PMCA502L-  Java Programming</vt:lpstr>
      <vt:lpstr>Java Introduction</vt:lpstr>
      <vt:lpstr>Java Features</vt:lpstr>
      <vt:lpstr>Different Types of Java Platforms</vt:lpstr>
      <vt:lpstr>Components of Java</vt:lpstr>
      <vt:lpstr>Components of Java - JDK</vt:lpstr>
      <vt:lpstr>Components of Java - JRE</vt:lpstr>
      <vt:lpstr>Components of Java - JVM</vt:lpstr>
      <vt:lpstr>JVM - Architecture</vt:lpstr>
      <vt:lpstr>JVM Architecture</vt:lpstr>
      <vt:lpstr>JVM – Working Scenario</vt:lpstr>
      <vt:lpstr>JDK, JRE and JVM</vt:lpstr>
      <vt:lpstr>Structure of Java Program</vt:lpstr>
      <vt:lpstr>Java Installation</vt:lpstr>
      <vt:lpstr>Java Introduction</vt:lpstr>
      <vt:lpstr>Java Installation</vt:lpstr>
      <vt:lpstr>Java Installation</vt:lpstr>
      <vt:lpstr>Java Installation</vt:lpstr>
      <vt:lpstr>Java Installation</vt:lpstr>
      <vt:lpstr>Java Installation</vt:lpstr>
      <vt:lpstr>Java Installation</vt:lpstr>
      <vt:lpstr>Java Installation</vt:lpstr>
      <vt:lpstr>Java Installation</vt:lpstr>
      <vt:lpstr>First Java Program</vt:lpstr>
      <vt:lpstr>Java Basics</vt:lpstr>
      <vt:lpstr>Java Basics</vt:lpstr>
      <vt:lpstr>Java Keywords</vt:lpstr>
      <vt:lpstr>Data Types</vt:lpstr>
      <vt:lpstr>Java Primitive Data Type</vt:lpstr>
      <vt:lpstr>Java Primitive Data Type</vt:lpstr>
      <vt:lpstr>Data Type vs. Variables</vt:lpstr>
      <vt:lpstr>PowerPoint Presentation</vt:lpstr>
      <vt:lpstr>PowerPoint Presentation</vt:lpstr>
      <vt:lpstr>Java – Operators and Literal</vt:lpstr>
      <vt:lpstr>Java Statements</vt:lpstr>
      <vt:lpstr>Decision Making and Branching</vt:lpstr>
      <vt:lpstr>If Statement</vt:lpstr>
      <vt:lpstr>Class Board Images</vt:lpstr>
      <vt:lpstr>Switch Statement</vt:lpstr>
      <vt:lpstr>Switch Statement</vt:lpstr>
      <vt:lpstr>Switch Statement - Rules</vt:lpstr>
      <vt:lpstr>If and Switch – Class Board Image</vt:lpstr>
      <vt:lpstr>Looping Statement</vt:lpstr>
      <vt:lpstr>Looping Statements</vt:lpstr>
      <vt:lpstr>While Statement</vt:lpstr>
      <vt:lpstr>While Statement</vt:lpstr>
      <vt:lpstr>While Statement</vt:lpstr>
      <vt:lpstr>For Statement</vt:lpstr>
      <vt:lpstr>For Statement - Flow</vt:lpstr>
      <vt:lpstr>Class Board Image</vt:lpstr>
      <vt:lpstr>Do … While Statement</vt:lpstr>
      <vt:lpstr>White Board Image</vt:lpstr>
      <vt:lpstr>Loop Control Statements</vt:lpstr>
      <vt:lpstr>Arrays</vt:lpstr>
      <vt:lpstr>Arrays – Creation</vt:lpstr>
      <vt:lpstr>Arrays – Declaration and Creation</vt:lpstr>
      <vt:lpstr>Example - Array</vt:lpstr>
      <vt:lpstr>White Board Image</vt:lpstr>
      <vt:lpstr>White Board Image</vt:lpstr>
      <vt:lpstr>White Board Image</vt:lpstr>
      <vt:lpstr>Arrays – Multi Dimension</vt:lpstr>
      <vt:lpstr>Array Initialization</vt:lpstr>
      <vt:lpstr>Array Printing</vt:lpstr>
      <vt:lpstr>White Board Image</vt:lpstr>
      <vt:lpstr>Jagged Arrays</vt:lpstr>
      <vt:lpstr>Jagged Array Creation</vt:lpstr>
      <vt:lpstr>For loop - Enhanced</vt:lpstr>
      <vt:lpstr>White Board Image</vt:lpstr>
      <vt:lpstr>White Board Image</vt:lpstr>
      <vt:lpstr>Strings in Java</vt:lpstr>
      <vt:lpstr>String and Character Methods</vt:lpstr>
      <vt:lpstr>Character Methods – Example </vt:lpstr>
      <vt:lpstr>String Methods - Example</vt:lpstr>
      <vt:lpstr>String Buffer and String Builder</vt:lpstr>
      <vt:lpstr>String Buffer and Builder Methods</vt:lpstr>
      <vt:lpstr>Math Class Methods in Java</vt:lpstr>
      <vt:lpstr>Math Class Methods in Java</vt:lpstr>
      <vt:lpstr>Java Methods</vt:lpstr>
      <vt:lpstr>Java Methods - Declaration</vt:lpstr>
      <vt:lpstr>Java Methods</vt:lpstr>
      <vt:lpstr>Java Methods</vt:lpstr>
      <vt:lpstr>Java Methods</vt:lpstr>
      <vt:lpstr>PowerPoint Presentation</vt:lpstr>
      <vt:lpstr>Java Methods - Question</vt:lpstr>
      <vt:lpstr>Java Methods - Calling</vt:lpstr>
      <vt:lpstr>Java Methods – Static method</vt:lpstr>
      <vt:lpstr>Java Methods – Static method</vt:lpstr>
      <vt:lpstr>Java Methods – Instance method</vt:lpstr>
      <vt:lpstr>Java Methods - Overview</vt:lpstr>
      <vt:lpstr>Method Overloading</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Vijayarani Barani</cp:lastModifiedBy>
  <cp:revision>200</cp:revision>
  <dcterms:created xsi:type="dcterms:W3CDTF">2021-08-03T04:43:06Z</dcterms:created>
  <dcterms:modified xsi:type="dcterms:W3CDTF">2024-07-15T11:33:11Z</dcterms:modified>
</cp:coreProperties>
</file>