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343" r:id="rId3"/>
    <p:sldId id="344"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403" r:id="rId55"/>
    <p:sldId id="404" r:id="rId56"/>
    <p:sldId id="405" r:id="rId57"/>
    <p:sldId id="406" r:id="rId58"/>
    <p:sldId id="407" r:id="rId59"/>
    <p:sldId id="408" r:id="rId60"/>
    <p:sldId id="409" r:id="rId61"/>
    <p:sldId id="410" r:id="rId62"/>
    <p:sldId id="411" r:id="rId63"/>
    <p:sldId id="40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7DFkTX77jK4/L1gYSW9mw==" hashData="sb6j/e0CRCKSN5nnqcmKOOvfgfqyscdfTXY4Ewk7pH+Ryo+2ICs5CZ/jBfyCHbIHCip9suv7UWu3UJlIQ9k8C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AB6"/>
    <a:srgbClr val="08B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86D1F-390F-4CC4-83E9-816C06762F83}" type="datetimeFigureOut">
              <a:rPr lang="en-IN" smtClean="0"/>
              <a:t>06-09-2023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31B15-F57B-4308-8AB6-BE8EB135EC7F}" type="slidenum">
              <a:rPr lang="en-IN" smtClean="0"/>
              <a:t>‹#›</a:t>
            </a:fld>
            <a:endParaRPr lang="en-IN"/>
          </a:p>
        </p:txBody>
      </p:sp>
    </p:spTree>
    <p:extLst>
      <p:ext uri="{BB962C8B-B14F-4D97-AF65-F5344CB8AC3E}">
        <p14:creationId xmlns:p14="http://schemas.microsoft.com/office/powerpoint/2010/main" val="27856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431B15-F57B-4308-8AB6-BE8EB135EC7F}" type="slidenum">
              <a:rPr lang="en-IN" smtClean="0"/>
              <a:t>2</a:t>
            </a:fld>
            <a:endParaRPr lang="en-IN" dirty="0"/>
          </a:p>
        </p:txBody>
      </p:sp>
    </p:spTree>
    <p:extLst>
      <p:ext uri="{BB962C8B-B14F-4D97-AF65-F5344CB8AC3E}">
        <p14:creationId xmlns:p14="http://schemas.microsoft.com/office/powerpoint/2010/main" val="3613510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11</a:t>
            </a:fld>
            <a:endParaRPr lang="en-IN"/>
          </a:p>
        </p:txBody>
      </p:sp>
    </p:spTree>
    <p:extLst>
      <p:ext uri="{BB962C8B-B14F-4D97-AF65-F5344CB8AC3E}">
        <p14:creationId xmlns:p14="http://schemas.microsoft.com/office/powerpoint/2010/main" val="4215012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12</a:t>
            </a:fld>
            <a:endParaRPr lang="en-IN"/>
          </a:p>
        </p:txBody>
      </p:sp>
    </p:spTree>
    <p:extLst>
      <p:ext uri="{BB962C8B-B14F-4D97-AF65-F5344CB8AC3E}">
        <p14:creationId xmlns:p14="http://schemas.microsoft.com/office/powerpoint/2010/main" val="4259553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431B15-F57B-4308-8AB6-BE8EB135EC7F}" type="slidenum">
              <a:rPr lang="en-IN" smtClean="0"/>
              <a:t>20</a:t>
            </a:fld>
            <a:endParaRPr lang="en-IN" dirty="0"/>
          </a:p>
        </p:txBody>
      </p:sp>
    </p:spTree>
    <p:extLst>
      <p:ext uri="{BB962C8B-B14F-4D97-AF65-F5344CB8AC3E}">
        <p14:creationId xmlns:p14="http://schemas.microsoft.com/office/powerpoint/2010/main" val="733327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21</a:t>
            </a:fld>
            <a:endParaRPr lang="en-IN"/>
          </a:p>
        </p:txBody>
      </p:sp>
    </p:spTree>
    <p:extLst>
      <p:ext uri="{BB962C8B-B14F-4D97-AF65-F5344CB8AC3E}">
        <p14:creationId xmlns:p14="http://schemas.microsoft.com/office/powerpoint/2010/main" val="1513190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22</a:t>
            </a:fld>
            <a:endParaRPr lang="en-IN"/>
          </a:p>
        </p:txBody>
      </p:sp>
    </p:spTree>
    <p:extLst>
      <p:ext uri="{BB962C8B-B14F-4D97-AF65-F5344CB8AC3E}">
        <p14:creationId xmlns:p14="http://schemas.microsoft.com/office/powerpoint/2010/main" val="2369314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23</a:t>
            </a:fld>
            <a:endParaRPr lang="en-IN"/>
          </a:p>
        </p:txBody>
      </p:sp>
    </p:spTree>
    <p:extLst>
      <p:ext uri="{BB962C8B-B14F-4D97-AF65-F5344CB8AC3E}">
        <p14:creationId xmlns:p14="http://schemas.microsoft.com/office/powerpoint/2010/main" val="2325697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24</a:t>
            </a:fld>
            <a:endParaRPr lang="en-IN"/>
          </a:p>
        </p:txBody>
      </p:sp>
    </p:spTree>
    <p:extLst>
      <p:ext uri="{BB962C8B-B14F-4D97-AF65-F5344CB8AC3E}">
        <p14:creationId xmlns:p14="http://schemas.microsoft.com/office/powerpoint/2010/main" val="2014285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25</a:t>
            </a:fld>
            <a:endParaRPr lang="en-IN"/>
          </a:p>
        </p:txBody>
      </p:sp>
    </p:spTree>
    <p:extLst>
      <p:ext uri="{BB962C8B-B14F-4D97-AF65-F5344CB8AC3E}">
        <p14:creationId xmlns:p14="http://schemas.microsoft.com/office/powerpoint/2010/main" val="33698987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26</a:t>
            </a:fld>
            <a:endParaRPr lang="en-IN"/>
          </a:p>
        </p:txBody>
      </p:sp>
    </p:spTree>
    <p:extLst>
      <p:ext uri="{BB962C8B-B14F-4D97-AF65-F5344CB8AC3E}">
        <p14:creationId xmlns:p14="http://schemas.microsoft.com/office/powerpoint/2010/main" val="1993401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27</a:t>
            </a:fld>
            <a:endParaRPr lang="en-IN"/>
          </a:p>
        </p:txBody>
      </p:sp>
    </p:spTree>
    <p:extLst>
      <p:ext uri="{BB962C8B-B14F-4D97-AF65-F5344CB8AC3E}">
        <p14:creationId xmlns:p14="http://schemas.microsoft.com/office/powerpoint/2010/main" val="2922522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431B15-F57B-4308-8AB6-BE8EB135EC7F}" type="slidenum">
              <a:rPr lang="en-IN" smtClean="0"/>
              <a:t>3</a:t>
            </a:fld>
            <a:endParaRPr lang="en-IN" dirty="0"/>
          </a:p>
        </p:txBody>
      </p:sp>
    </p:spTree>
    <p:extLst>
      <p:ext uri="{BB962C8B-B14F-4D97-AF65-F5344CB8AC3E}">
        <p14:creationId xmlns:p14="http://schemas.microsoft.com/office/powerpoint/2010/main" val="3873780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32</a:t>
            </a:fld>
            <a:endParaRPr lang="en-IN"/>
          </a:p>
        </p:txBody>
      </p:sp>
    </p:spTree>
    <p:extLst>
      <p:ext uri="{BB962C8B-B14F-4D97-AF65-F5344CB8AC3E}">
        <p14:creationId xmlns:p14="http://schemas.microsoft.com/office/powerpoint/2010/main" val="2482283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33</a:t>
            </a:fld>
            <a:endParaRPr lang="en-IN"/>
          </a:p>
        </p:txBody>
      </p:sp>
    </p:spTree>
    <p:extLst>
      <p:ext uri="{BB962C8B-B14F-4D97-AF65-F5344CB8AC3E}">
        <p14:creationId xmlns:p14="http://schemas.microsoft.com/office/powerpoint/2010/main" val="1555566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34</a:t>
            </a:fld>
            <a:endParaRPr lang="en-IN"/>
          </a:p>
        </p:txBody>
      </p:sp>
    </p:spTree>
    <p:extLst>
      <p:ext uri="{BB962C8B-B14F-4D97-AF65-F5344CB8AC3E}">
        <p14:creationId xmlns:p14="http://schemas.microsoft.com/office/powerpoint/2010/main" val="911050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35</a:t>
            </a:fld>
            <a:endParaRPr lang="en-IN"/>
          </a:p>
        </p:txBody>
      </p:sp>
    </p:spTree>
    <p:extLst>
      <p:ext uri="{BB962C8B-B14F-4D97-AF65-F5344CB8AC3E}">
        <p14:creationId xmlns:p14="http://schemas.microsoft.com/office/powerpoint/2010/main" val="30594976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36</a:t>
            </a:fld>
            <a:endParaRPr lang="en-IN"/>
          </a:p>
        </p:txBody>
      </p:sp>
    </p:spTree>
    <p:extLst>
      <p:ext uri="{BB962C8B-B14F-4D97-AF65-F5344CB8AC3E}">
        <p14:creationId xmlns:p14="http://schemas.microsoft.com/office/powerpoint/2010/main" val="473981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37</a:t>
            </a:fld>
            <a:endParaRPr lang="en-IN"/>
          </a:p>
        </p:txBody>
      </p:sp>
    </p:spTree>
    <p:extLst>
      <p:ext uri="{BB962C8B-B14F-4D97-AF65-F5344CB8AC3E}">
        <p14:creationId xmlns:p14="http://schemas.microsoft.com/office/powerpoint/2010/main" val="1324310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38</a:t>
            </a:fld>
            <a:endParaRPr lang="en-IN"/>
          </a:p>
        </p:txBody>
      </p:sp>
    </p:spTree>
    <p:extLst>
      <p:ext uri="{BB962C8B-B14F-4D97-AF65-F5344CB8AC3E}">
        <p14:creationId xmlns:p14="http://schemas.microsoft.com/office/powerpoint/2010/main" val="1598809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39</a:t>
            </a:fld>
            <a:endParaRPr lang="en-IN"/>
          </a:p>
        </p:txBody>
      </p:sp>
    </p:spTree>
    <p:extLst>
      <p:ext uri="{BB962C8B-B14F-4D97-AF65-F5344CB8AC3E}">
        <p14:creationId xmlns:p14="http://schemas.microsoft.com/office/powerpoint/2010/main" val="3213521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41</a:t>
            </a:fld>
            <a:endParaRPr lang="en-IN"/>
          </a:p>
        </p:txBody>
      </p:sp>
    </p:spTree>
    <p:extLst>
      <p:ext uri="{BB962C8B-B14F-4D97-AF65-F5344CB8AC3E}">
        <p14:creationId xmlns:p14="http://schemas.microsoft.com/office/powerpoint/2010/main" val="29954920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44</a:t>
            </a:fld>
            <a:endParaRPr lang="en-IN"/>
          </a:p>
        </p:txBody>
      </p:sp>
    </p:spTree>
    <p:extLst>
      <p:ext uri="{BB962C8B-B14F-4D97-AF65-F5344CB8AC3E}">
        <p14:creationId xmlns:p14="http://schemas.microsoft.com/office/powerpoint/2010/main" val="108542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431B15-F57B-4308-8AB6-BE8EB135EC7F}" type="slidenum">
              <a:rPr lang="en-IN" smtClean="0"/>
              <a:t>4</a:t>
            </a:fld>
            <a:endParaRPr lang="en-IN" dirty="0"/>
          </a:p>
        </p:txBody>
      </p:sp>
    </p:spTree>
    <p:extLst>
      <p:ext uri="{BB962C8B-B14F-4D97-AF65-F5344CB8AC3E}">
        <p14:creationId xmlns:p14="http://schemas.microsoft.com/office/powerpoint/2010/main" val="852909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45</a:t>
            </a:fld>
            <a:endParaRPr lang="en-IN"/>
          </a:p>
        </p:txBody>
      </p:sp>
    </p:spTree>
    <p:extLst>
      <p:ext uri="{BB962C8B-B14F-4D97-AF65-F5344CB8AC3E}">
        <p14:creationId xmlns:p14="http://schemas.microsoft.com/office/powerpoint/2010/main" val="30691613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46</a:t>
            </a:fld>
            <a:endParaRPr lang="en-IN"/>
          </a:p>
        </p:txBody>
      </p:sp>
    </p:spTree>
    <p:extLst>
      <p:ext uri="{BB962C8B-B14F-4D97-AF65-F5344CB8AC3E}">
        <p14:creationId xmlns:p14="http://schemas.microsoft.com/office/powerpoint/2010/main" val="306629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47</a:t>
            </a:fld>
            <a:endParaRPr lang="en-IN"/>
          </a:p>
        </p:txBody>
      </p:sp>
    </p:spTree>
    <p:extLst>
      <p:ext uri="{BB962C8B-B14F-4D97-AF65-F5344CB8AC3E}">
        <p14:creationId xmlns:p14="http://schemas.microsoft.com/office/powerpoint/2010/main" val="133307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48</a:t>
            </a:fld>
            <a:endParaRPr lang="en-IN"/>
          </a:p>
        </p:txBody>
      </p:sp>
    </p:spTree>
    <p:extLst>
      <p:ext uri="{BB962C8B-B14F-4D97-AF65-F5344CB8AC3E}">
        <p14:creationId xmlns:p14="http://schemas.microsoft.com/office/powerpoint/2010/main" val="22480500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49</a:t>
            </a:fld>
            <a:endParaRPr lang="en-IN"/>
          </a:p>
        </p:txBody>
      </p:sp>
    </p:spTree>
    <p:extLst>
      <p:ext uri="{BB962C8B-B14F-4D97-AF65-F5344CB8AC3E}">
        <p14:creationId xmlns:p14="http://schemas.microsoft.com/office/powerpoint/2010/main" val="3471282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50</a:t>
            </a:fld>
            <a:endParaRPr lang="en-IN"/>
          </a:p>
        </p:txBody>
      </p:sp>
    </p:spTree>
    <p:extLst>
      <p:ext uri="{BB962C8B-B14F-4D97-AF65-F5344CB8AC3E}">
        <p14:creationId xmlns:p14="http://schemas.microsoft.com/office/powerpoint/2010/main" val="3109741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51</a:t>
            </a:fld>
            <a:endParaRPr lang="en-IN"/>
          </a:p>
        </p:txBody>
      </p:sp>
    </p:spTree>
    <p:extLst>
      <p:ext uri="{BB962C8B-B14F-4D97-AF65-F5344CB8AC3E}">
        <p14:creationId xmlns:p14="http://schemas.microsoft.com/office/powerpoint/2010/main" val="26999489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52</a:t>
            </a:fld>
            <a:endParaRPr lang="en-IN"/>
          </a:p>
        </p:txBody>
      </p:sp>
    </p:spTree>
    <p:extLst>
      <p:ext uri="{BB962C8B-B14F-4D97-AF65-F5344CB8AC3E}">
        <p14:creationId xmlns:p14="http://schemas.microsoft.com/office/powerpoint/2010/main" val="4178090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53</a:t>
            </a:fld>
            <a:endParaRPr lang="en-IN"/>
          </a:p>
        </p:txBody>
      </p:sp>
    </p:spTree>
    <p:extLst>
      <p:ext uri="{BB962C8B-B14F-4D97-AF65-F5344CB8AC3E}">
        <p14:creationId xmlns:p14="http://schemas.microsoft.com/office/powerpoint/2010/main" val="2708895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54</a:t>
            </a:fld>
            <a:endParaRPr lang="en-IN"/>
          </a:p>
        </p:txBody>
      </p:sp>
    </p:spTree>
    <p:extLst>
      <p:ext uri="{BB962C8B-B14F-4D97-AF65-F5344CB8AC3E}">
        <p14:creationId xmlns:p14="http://schemas.microsoft.com/office/powerpoint/2010/main" val="243234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a:t>
            </a:fld>
            <a:endParaRPr lang="en-IN"/>
          </a:p>
        </p:txBody>
      </p:sp>
    </p:spTree>
    <p:extLst>
      <p:ext uri="{BB962C8B-B14F-4D97-AF65-F5344CB8AC3E}">
        <p14:creationId xmlns:p14="http://schemas.microsoft.com/office/powerpoint/2010/main" val="28211495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55</a:t>
            </a:fld>
            <a:endParaRPr lang="en-IN"/>
          </a:p>
        </p:txBody>
      </p:sp>
    </p:spTree>
    <p:extLst>
      <p:ext uri="{BB962C8B-B14F-4D97-AF65-F5344CB8AC3E}">
        <p14:creationId xmlns:p14="http://schemas.microsoft.com/office/powerpoint/2010/main" val="1544360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56</a:t>
            </a:fld>
            <a:endParaRPr lang="en-IN"/>
          </a:p>
        </p:txBody>
      </p:sp>
    </p:spTree>
    <p:extLst>
      <p:ext uri="{BB962C8B-B14F-4D97-AF65-F5344CB8AC3E}">
        <p14:creationId xmlns:p14="http://schemas.microsoft.com/office/powerpoint/2010/main" val="12394688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57</a:t>
            </a:fld>
            <a:endParaRPr lang="en-IN"/>
          </a:p>
        </p:txBody>
      </p:sp>
    </p:spTree>
    <p:extLst>
      <p:ext uri="{BB962C8B-B14F-4D97-AF65-F5344CB8AC3E}">
        <p14:creationId xmlns:p14="http://schemas.microsoft.com/office/powerpoint/2010/main" val="41807278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58</a:t>
            </a:fld>
            <a:endParaRPr lang="en-IN"/>
          </a:p>
        </p:txBody>
      </p:sp>
    </p:spTree>
    <p:extLst>
      <p:ext uri="{BB962C8B-B14F-4D97-AF65-F5344CB8AC3E}">
        <p14:creationId xmlns:p14="http://schemas.microsoft.com/office/powerpoint/2010/main" val="10689045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59</a:t>
            </a:fld>
            <a:endParaRPr lang="en-IN"/>
          </a:p>
        </p:txBody>
      </p:sp>
    </p:spTree>
    <p:extLst>
      <p:ext uri="{BB962C8B-B14F-4D97-AF65-F5344CB8AC3E}">
        <p14:creationId xmlns:p14="http://schemas.microsoft.com/office/powerpoint/2010/main" val="38319571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60</a:t>
            </a:fld>
            <a:endParaRPr lang="en-IN"/>
          </a:p>
        </p:txBody>
      </p:sp>
    </p:spTree>
    <p:extLst>
      <p:ext uri="{BB962C8B-B14F-4D97-AF65-F5344CB8AC3E}">
        <p14:creationId xmlns:p14="http://schemas.microsoft.com/office/powerpoint/2010/main" val="14525489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61</a:t>
            </a:fld>
            <a:endParaRPr lang="en-IN"/>
          </a:p>
        </p:txBody>
      </p:sp>
    </p:spTree>
    <p:extLst>
      <p:ext uri="{BB962C8B-B14F-4D97-AF65-F5344CB8AC3E}">
        <p14:creationId xmlns:p14="http://schemas.microsoft.com/office/powerpoint/2010/main" val="26703554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62</a:t>
            </a:fld>
            <a:endParaRPr lang="en-IN"/>
          </a:p>
        </p:txBody>
      </p:sp>
    </p:spTree>
    <p:extLst>
      <p:ext uri="{BB962C8B-B14F-4D97-AF65-F5344CB8AC3E}">
        <p14:creationId xmlns:p14="http://schemas.microsoft.com/office/powerpoint/2010/main" val="39520479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63</a:t>
            </a:fld>
            <a:endParaRPr lang="en-IN"/>
          </a:p>
        </p:txBody>
      </p:sp>
    </p:spTree>
    <p:extLst>
      <p:ext uri="{BB962C8B-B14F-4D97-AF65-F5344CB8AC3E}">
        <p14:creationId xmlns:p14="http://schemas.microsoft.com/office/powerpoint/2010/main" val="3878950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a:t>
            </a:fld>
            <a:endParaRPr lang="en-IN"/>
          </a:p>
        </p:txBody>
      </p:sp>
    </p:spTree>
    <p:extLst>
      <p:ext uri="{BB962C8B-B14F-4D97-AF65-F5344CB8AC3E}">
        <p14:creationId xmlns:p14="http://schemas.microsoft.com/office/powerpoint/2010/main" val="483827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a:t>
            </a:fld>
            <a:endParaRPr lang="en-IN"/>
          </a:p>
        </p:txBody>
      </p:sp>
    </p:spTree>
    <p:extLst>
      <p:ext uri="{BB962C8B-B14F-4D97-AF65-F5344CB8AC3E}">
        <p14:creationId xmlns:p14="http://schemas.microsoft.com/office/powerpoint/2010/main" val="363352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a:t>
            </a:fld>
            <a:endParaRPr lang="en-IN"/>
          </a:p>
        </p:txBody>
      </p:sp>
    </p:spTree>
    <p:extLst>
      <p:ext uri="{BB962C8B-B14F-4D97-AF65-F5344CB8AC3E}">
        <p14:creationId xmlns:p14="http://schemas.microsoft.com/office/powerpoint/2010/main" val="2478464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9</a:t>
            </a:fld>
            <a:endParaRPr lang="en-IN"/>
          </a:p>
        </p:txBody>
      </p:sp>
    </p:spTree>
    <p:extLst>
      <p:ext uri="{BB962C8B-B14F-4D97-AF65-F5344CB8AC3E}">
        <p14:creationId xmlns:p14="http://schemas.microsoft.com/office/powerpoint/2010/main" val="3229436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10</a:t>
            </a:fld>
            <a:endParaRPr lang="en-IN"/>
          </a:p>
        </p:txBody>
      </p:sp>
    </p:spTree>
    <p:extLst>
      <p:ext uri="{BB962C8B-B14F-4D97-AF65-F5344CB8AC3E}">
        <p14:creationId xmlns:p14="http://schemas.microsoft.com/office/powerpoint/2010/main" val="2446906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505F4C-5538-42E0-9302-6853A81BE7AC}"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138071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4DB03F-546C-4519-9354-58446DBF2131}"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181846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419F28-ABB7-4092-AE68-34DFC8353F4E}"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71AA4A-4F11-4836-8B15-84DF72A7E88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8254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2308ACA-4EA4-49C7-AD1A-68C2833EAC22}"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2497481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E781F3A-88FD-4CBE-92D4-9B06B9072F0B}"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217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1DB5B3-E721-4D6A-8E38-C71818A15C16}"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3290431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CA798-15DD-4D96-9B25-DAD3236A5AF8}"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327988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60C90E-C7CD-4746-A0DA-8C89EC5D50BC}"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20444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B16C-ABFC-491D-BEA0-9B5495E6038E}"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
        <p:nvSpPr>
          <p:cNvPr id="7" name="TextBox 6"/>
          <p:cNvSpPr txBox="1"/>
          <p:nvPr userDrawn="1"/>
        </p:nvSpPr>
        <p:spPr>
          <a:xfrm rot="19384808">
            <a:off x="5443083" y="3375301"/>
            <a:ext cx="3207657" cy="369332"/>
          </a:xfrm>
          <a:prstGeom prst="rect">
            <a:avLst/>
          </a:prstGeom>
          <a:solidFill>
            <a:schemeClr val="bg1">
              <a:lumMod val="95000"/>
            </a:schemeClr>
          </a:solidFill>
        </p:spPr>
        <p:txBody>
          <a:bodyPr wrap="square" rtlCol="0">
            <a:spAutoFit/>
          </a:bodyPr>
          <a:lstStyle/>
          <a:p>
            <a:r>
              <a:rPr lang="en-IN" dirty="0" smtClean="0">
                <a:solidFill>
                  <a:schemeClr val="bg2">
                    <a:lumMod val="75000"/>
                  </a:schemeClr>
                </a:solidFill>
              </a:rPr>
              <a:t>A. Vijayarani, AP, SITE, VIT.</a:t>
            </a:r>
            <a:endParaRPr lang="en-IN" dirty="0">
              <a:solidFill>
                <a:schemeClr val="bg2">
                  <a:lumMod val="75000"/>
                </a:schemeClr>
              </a:solidFill>
            </a:endParaRPr>
          </a:p>
        </p:txBody>
      </p:sp>
    </p:spTree>
    <p:extLst>
      <p:ext uri="{BB962C8B-B14F-4D97-AF65-F5344CB8AC3E}">
        <p14:creationId xmlns:p14="http://schemas.microsoft.com/office/powerpoint/2010/main" val="380013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3BB87-74B4-4E42-83A9-D13B7F962050}"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36206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20CEC1-8EAA-43F3-83AB-99FA89FBD32F}"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56103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48A043-4CAE-40B6-9682-FF511F47B742}" type="datetime1">
              <a:rPr lang="en-IN" smtClean="0"/>
              <a:t>06-09-2023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47727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ABBA3D-F47D-43BD-8296-7872B2603B82}" type="datetime1">
              <a:rPr lang="en-IN" smtClean="0"/>
              <a:t>06-09-2023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48685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101BB-30AE-466A-9D55-E347E735369B}" type="datetime1">
              <a:rPr lang="en-IN" smtClean="0"/>
              <a:t>06-09-2023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196545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BE543-E1A3-41D9-991E-179160520C99}"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49155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66278-A926-4769-8BE5-C3905EA2365A}"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248268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A9AE87-45BF-41A8-B928-66680F583BCB}" type="datetime1">
              <a:rPr lang="en-IN" smtClean="0"/>
              <a:t>06-09-2023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71AA4A-4F11-4836-8B15-84DF72A7E880}" type="slidenum">
              <a:rPr lang="en-IN" smtClean="0"/>
              <a:t>‹#›</a:t>
            </a:fld>
            <a:endParaRPr lang="en-IN"/>
          </a:p>
        </p:txBody>
      </p:sp>
    </p:spTree>
    <p:extLst>
      <p:ext uri="{BB962C8B-B14F-4D97-AF65-F5344CB8AC3E}">
        <p14:creationId xmlns:p14="http://schemas.microsoft.com/office/powerpoint/2010/main" val="2183979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www.javatpoint.com/" TargetMode="External"/><Relationship Id="rId7" Type="http://schemas.openxmlformats.org/officeDocument/2006/relationships/hyperlink" Target="https://www.oracle.com/java/technologies/javase-jdk16-downloads.htm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s://techvidvan.com/tutorials/java-installation/" TargetMode="External"/><Relationship Id="rId5" Type="http://schemas.openxmlformats.org/officeDocument/2006/relationships/hyperlink" Target="http://www.geeksforgeeks.com/" TargetMode="External"/><Relationship Id="rId4" Type="http://schemas.openxmlformats.org/officeDocument/2006/relationships/hyperlink" Target="http://www.javatutorialspoint.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83" y="121024"/>
            <a:ext cx="11852929" cy="595346"/>
          </a:xfrm>
        </p:spPr>
        <p:txBody>
          <a:bodyPr>
            <a:normAutofit/>
          </a:bodyPr>
          <a:lstStyle/>
          <a:p>
            <a:pPr algn="ctr"/>
            <a:r>
              <a:rPr lang="en-IN" sz="3200" b="1" dirty="0" smtClean="0"/>
              <a:t>PMCA502L – Java Programming</a:t>
            </a:r>
            <a:endParaRPr lang="en-IN" sz="3200" b="1" dirty="0"/>
          </a:p>
        </p:txBody>
      </p:sp>
      <p:sp>
        <p:nvSpPr>
          <p:cNvPr id="3" name="Subtitle 2"/>
          <p:cNvSpPr>
            <a:spLocks noGrp="1"/>
          </p:cNvSpPr>
          <p:nvPr>
            <p:ph type="subTitle" idx="1"/>
          </p:nvPr>
        </p:nvSpPr>
        <p:spPr>
          <a:xfrm>
            <a:off x="2253037" y="1523190"/>
            <a:ext cx="8915399" cy="4661300"/>
          </a:xfrm>
        </p:spPr>
        <p:txBody>
          <a:bodyPr>
            <a:normAutofit/>
          </a:bodyPr>
          <a:lstStyle/>
          <a:p>
            <a:pPr algn="just"/>
            <a:endParaRPr lang="en-IN" sz="2400" dirty="0">
              <a:solidFill>
                <a:schemeClr val="tx1"/>
              </a:solidFill>
            </a:endParaRPr>
          </a:p>
          <a:p>
            <a:pPr algn="ctr"/>
            <a:r>
              <a:rPr lang="en-IN" sz="2400" b="1" i="1" dirty="0" smtClean="0">
                <a:solidFill>
                  <a:schemeClr val="tx1"/>
                </a:solidFill>
              </a:rPr>
              <a:t>OOPS Concept</a:t>
            </a:r>
          </a:p>
          <a:p>
            <a:pPr algn="just"/>
            <a:r>
              <a:rPr lang="en-IN" sz="2400" dirty="0" smtClean="0">
                <a:solidFill>
                  <a:schemeClr val="tx1"/>
                </a:solidFill>
              </a:rPr>
              <a:t>Java – Introduction, Classes – Objects – Methods – Constructors – this keyword – Method Overloading – Inheritance – Types – Method Overriding -  super keyword – Abstract class – final keyword – Interface, Packages – predefined and User-defined, </a:t>
            </a:r>
            <a:r>
              <a:rPr lang="en-IN" sz="2400" dirty="0">
                <a:solidFill>
                  <a:schemeClr val="tx1"/>
                </a:solidFill>
              </a:rPr>
              <a:t>S</a:t>
            </a:r>
            <a:r>
              <a:rPr lang="en-IN" sz="2400" dirty="0" smtClean="0">
                <a:solidFill>
                  <a:schemeClr val="tx1"/>
                </a:solidFill>
              </a:rPr>
              <a:t>tream based I/O and File I/O</a:t>
            </a:r>
          </a:p>
          <a:p>
            <a:pPr algn="just"/>
            <a:endParaRPr lang="en-IN" sz="2400" dirty="0">
              <a:solidFill>
                <a:schemeClr val="tx1"/>
              </a:solidFill>
            </a:endParaRPr>
          </a:p>
        </p:txBody>
      </p:sp>
    </p:spTree>
    <p:extLst>
      <p:ext uri="{BB962C8B-B14F-4D97-AF65-F5344CB8AC3E}">
        <p14:creationId xmlns:p14="http://schemas.microsoft.com/office/powerpoint/2010/main" val="884343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OOPs - Object</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10</a:t>
            </a:fld>
            <a:endParaRPr lang="en-IN"/>
          </a:p>
        </p:txBody>
      </p:sp>
      <p:sp>
        <p:nvSpPr>
          <p:cNvPr id="7" name="Rectangle 6"/>
          <p:cNvSpPr/>
          <p:nvPr/>
        </p:nvSpPr>
        <p:spPr>
          <a:xfrm>
            <a:off x="1879600" y="970344"/>
            <a:ext cx="10101728" cy="1723549"/>
          </a:xfrm>
          <a:prstGeom prst="rect">
            <a:avLst/>
          </a:prstGeom>
        </p:spPr>
        <p:txBody>
          <a:bodyPr wrap="square">
            <a:spAutoFit/>
          </a:bodyPr>
          <a:lstStyle/>
          <a:p>
            <a:pPr algn="just">
              <a:spcAft>
                <a:spcPts val="1200"/>
              </a:spcAft>
            </a:pPr>
            <a:r>
              <a:rPr lang="en-US" sz="2400" dirty="0">
                <a:solidFill>
                  <a:prstClr val="black"/>
                </a:solidFill>
                <a:latin typeface="Constantia"/>
              </a:rPr>
              <a:t>An entity that has state and </a:t>
            </a:r>
            <a:r>
              <a:rPr lang="en-US" sz="2400" dirty="0" err="1">
                <a:solidFill>
                  <a:prstClr val="black"/>
                </a:solidFill>
                <a:latin typeface="Constantia"/>
              </a:rPr>
              <a:t>behaviour</a:t>
            </a:r>
            <a:r>
              <a:rPr lang="en-US" sz="2400" dirty="0">
                <a:solidFill>
                  <a:prstClr val="black"/>
                </a:solidFill>
                <a:latin typeface="Constantia"/>
              </a:rPr>
              <a:t> is known as an object e.g. chair, bike, marker, pen, table, car etc. It can be physical or logical (tangible and intangible). The example of intangible object is banking system. </a:t>
            </a:r>
          </a:p>
          <a:p>
            <a:pPr algn="just">
              <a:spcAft>
                <a:spcPts val="1200"/>
              </a:spcAft>
            </a:pPr>
            <a:r>
              <a:rPr lang="en-US" sz="2400" dirty="0">
                <a:solidFill>
                  <a:prstClr val="black"/>
                </a:solidFill>
                <a:latin typeface="Constantia"/>
              </a:rPr>
              <a:t>There are three steps when creating an object from a class: </a:t>
            </a:r>
          </a:p>
        </p:txBody>
      </p:sp>
      <p:sp>
        <p:nvSpPr>
          <p:cNvPr id="6" name="Rectangle 5"/>
          <p:cNvSpPr/>
          <p:nvPr/>
        </p:nvSpPr>
        <p:spPr>
          <a:xfrm>
            <a:off x="2790004" y="3078112"/>
            <a:ext cx="8280920" cy="3139321"/>
          </a:xfrm>
          <a:prstGeom prst="rect">
            <a:avLst/>
          </a:prstGeom>
          <a:ln w="19050">
            <a:solidFill>
              <a:schemeClr val="tx1"/>
            </a:solidFill>
          </a:ln>
        </p:spPr>
        <p:txBody>
          <a:bodyPr wrap="square">
            <a:spAutoFit/>
          </a:bodyPr>
          <a:lstStyle/>
          <a:p>
            <a:pPr marL="285750" indent="-285750" algn="just">
              <a:spcAft>
                <a:spcPts val="1200"/>
              </a:spcAft>
              <a:buFont typeface="Wingdings" pitchFamily="2" charset="2"/>
              <a:buChar char="Ø"/>
            </a:pPr>
            <a:r>
              <a:rPr lang="en-IN" sz="2400" b="1" dirty="0">
                <a:solidFill>
                  <a:srgbClr val="0000FF"/>
                </a:solidFill>
                <a:latin typeface="Constantia" panose="02030602050306030303" pitchFamily="18" charset="0"/>
              </a:rPr>
              <a:t>Declaration</a:t>
            </a:r>
            <a:r>
              <a:rPr lang="en-IN" sz="2400" b="1" dirty="0">
                <a:latin typeface="Constantia" panose="02030602050306030303" pitchFamily="18" charset="0"/>
              </a:rPr>
              <a:t>: </a:t>
            </a:r>
            <a:r>
              <a:rPr lang="en-IN" sz="2400" dirty="0">
                <a:latin typeface="Constantia" panose="02030602050306030303" pitchFamily="18" charset="0"/>
              </a:rPr>
              <a:t>A variable declaration with a variable name with an object type. </a:t>
            </a:r>
          </a:p>
          <a:p>
            <a:pPr marL="285750" indent="-285750" algn="just">
              <a:spcAft>
                <a:spcPts val="1200"/>
              </a:spcAft>
              <a:buFont typeface="Wingdings" pitchFamily="2" charset="2"/>
              <a:buChar char="Ø"/>
            </a:pPr>
            <a:r>
              <a:rPr lang="en-IN" sz="2400" b="1" dirty="0">
                <a:solidFill>
                  <a:srgbClr val="0000FF"/>
                </a:solidFill>
                <a:latin typeface="Constantia" panose="02030602050306030303" pitchFamily="18" charset="0"/>
              </a:rPr>
              <a:t>Instantiation</a:t>
            </a:r>
            <a:r>
              <a:rPr lang="en-IN" sz="2400" b="1" dirty="0">
                <a:latin typeface="Constantia" panose="02030602050306030303" pitchFamily="18" charset="0"/>
              </a:rPr>
              <a:t>: </a:t>
            </a:r>
            <a:r>
              <a:rPr lang="en-IN" sz="2400" dirty="0">
                <a:latin typeface="Constantia" panose="02030602050306030303" pitchFamily="18" charset="0"/>
              </a:rPr>
              <a:t>The 'new' keyword is used to create the object. </a:t>
            </a:r>
          </a:p>
          <a:p>
            <a:pPr marL="285750" indent="-285750" algn="just">
              <a:spcAft>
                <a:spcPts val="1200"/>
              </a:spcAft>
              <a:buFont typeface="Wingdings" pitchFamily="2" charset="2"/>
              <a:buChar char="Ø"/>
            </a:pPr>
            <a:r>
              <a:rPr lang="en-IN" sz="2400" b="1" dirty="0">
                <a:solidFill>
                  <a:srgbClr val="0000FF"/>
                </a:solidFill>
                <a:latin typeface="Constantia" panose="02030602050306030303" pitchFamily="18" charset="0"/>
              </a:rPr>
              <a:t>Initialization</a:t>
            </a:r>
            <a:r>
              <a:rPr lang="en-IN" sz="2400" b="1" dirty="0">
                <a:latin typeface="Constantia" panose="02030602050306030303" pitchFamily="18" charset="0"/>
              </a:rPr>
              <a:t>: </a:t>
            </a:r>
            <a:r>
              <a:rPr lang="en-IN" sz="2400" dirty="0">
                <a:latin typeface="Constantia" panose="02030602050306030303" pitchFamily="18" charset="0"/>
              </a:rPr>
              <a:t>The 'new' keyword is followed by a call to a constructor. This call initializes the new object. </a:t>
            </a:r>
          </a:p>
          <a:p>
            <a:pPr marL="285750" indent="-285750" algn="just">
              <a:spcAft>
                <a:spcPts val="1200"/>
              </a:spcAft>
              <a:buFont typeface="Wingdings" pitchFamily="2" charset="2"/>
              <a:buChar char="Ø"/>
            </a:pPr>
            <a:endParaRPr lang="en-IN" sz="2400" dirty="0">
              <a:latin typeface="Constantia" panose="02030602050306030303" pitchFamily="18" charset="0"/>
            </a:endParaRPr>
          </a:p>
        </p:txBody>
      </p:sp>
    </p:spTree>
    <p:extLst>
      <p:ext uri="{BB962C8B-B14F-4D97-AF65-F5344CB8AC3E}">
        <p14:creationId xmlns:p14="http://schemas.microsoft.com/office/powerpoint/2010/main" val="1157369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OOPs - Object</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a:xfrm>
            <a:off x="10586582" y="6304189"/>
            <a:ext cx="764215" cy="365125"/>
          </a:xfrm>
        </p:spPr>
        <p:txBody>
          <a:bodyPr/>
          <a:lstStyle/>
          <a:p>
            <a:fld id="{EC71AA4A-4F11-4836-8B15-84DF72A7E880}" type="slidenum">
              <a:rPr lang="en-IN" smtClean="0"/>
              <a:t>11</a:t>
            </a:fld>
            <a:endParaRPr lang="en-IN" dirty="0"/>
          </a:p>
        </p:txBody>
      </p:sp>
      <p:sp>
        <p:nvSpPr>
          <p:cNvPr id="6" name="TextBox 5"/>
          <p:cNvSpPr txBox="1"/>
          <p:nvPr/>
        </p:nvSpPr>
        <p:spPr>
          <a:xfrm>
            <a:off x="812801" y="1194183"/>
            <a:ext cx="4165587" cy="5262979"/>
          </a:xfrm>
          <a:prstGeom prst="rect">
            <a:avLst/>
          </a:prstGeom>
          <a:noFill/>
          <a:ln w="19050">
            <a:solidFill>
              <a:schemeClr val="tx1"/>
            </a:solidFill>
          </a:ln>
        </p:spPr>
        <p:txBody>
          <a:bodyPr wrap="square" rtlCol="0">
            <a:spAutoFit/>
          </a:bodyPr>
          <a:lstStyle/>
          <a:p>
            <a:pPr defTabSz="179388"/>
            <a:r>
              <a:rPr lang="en-IN" sz="2400" dirty="0" smtClean="0">
                <a:latin typeface="Constantia" panose="02030602050306030303" pitchFamily="18" charset="0"/>
              </a:rPr>
              <a:t>	</a:t>
            </a:r>
            <a:r>
              <a:rPr lang="en-IN" sz="2400" b="1" dirty="0">
                <a:solidFill>
                  <a:srgbClr val="0000FF"/>
                </a:solidFill>
                <a:latin typeface="Constantia" panose="02030602050306030303" pitchFamily="18" charset="0"/>
              </a:rPr>
              <a:t>// </a:t>
            </a:r>
            <a:r>
              <a:rPr lang="en-IN" sz="2400" b="1" dirty="0" smtClean="0">
                <a:solidFill>
                  <a:srgbClr val="0000FF"/>
                </a:solidFill>
                <a:latin typeface="Constantia" panose="02030602050306030303" pitchFamily="18" charset="0"/>
              </a:rPr>
              <a:t>1. </a:t>
            </a:r>
            <a:r>
              <a:rPr lang="en-IN" sz="2400" b="1" dirty="0" err="1" smtClean="0">
                <a:solidFill>
                  <a:srgbClr val="0000FF"/>
                </a:solidFill>
                <a:latin typeface="Constantia" panose="02030602050306030303" pitchFamily="18" charset="0"/>
              </a:rPr>
              <a:t>obj</a:t>
            </a:r>
            <a:r>
              <a:rPr lang="en-IN" sz="2400" b="1" dirty="0" smtClean="0">
                <a:solidFill>
                  <a:srgbClr val="0000FF"/>
                </a:solidFill>
                <a:latin typeface="Constantia" panose="02030602050306030303" pitchFamily="18" charset="0"/>
              </a:rPr>
              <a:t> </a:t>
            </a:r>
            <a:r>
              <a:rPr lang="en-IN" sz="2400" b="1" dirty="0">
                <a:solidFill>
                  <a:srgbClr val="0000FF"/>
                </a:solidFill>
                <a:latin typeface="Constantia" panose="02030602050306030303" pitchFamily="18" charset="0"/>
              </a:rPr>
              <a:t>b declaration</a:t>
            </a:r>
          </a:p>
          <a:p>
            <a:pPr defTabSz="179388"/>
            <a:r>
              <a:rPr lang="en-IN" sz="2400" dirty="0" smtClean="0">
                <a:latin typeface="Constantia" panose="02030602050306030303" pitchFamily="18" charset="0"/>
              </a:rPr>
              <a:t>	Box b;</a:t>
            </a:r>
          </a:p>
          <a:p>
            <a:pPr defTabSz="179388"/>
            <a:endParaRPr lang="en-IN" sz="2400" dirty="0" smtClean="0">
              <a:latin typeface="Constantia" panose="02030602050306030303" pitchFamily="18" charset="0"/>
            </a:endParaRPr>
          </a:p>
          <a:p>
            <a:pPr defTabSz="179388"/>
            <a:r>
              <a:rPr lang="en-IN" sz="2400" dirty="0">
                <a:latin typeface="Constantia" panose="02030602050306030303" pitchFamily="18" charset="0"/>
              </a:rPr>
              <a:t>	</a:t>
            </a:r>
            <a:r>
              <a:rPr lang="en-IN" sz="2400" b="1" dirty="0" smtClean="0">
                <a:solidFill>
                  <a:srgbClr val="0000FF"/>
                </a:solidFill>
                <a:latin typeface="Constantia" panose="02030602050306030303" pitchFamily="18" charset="0"/>
              </a:rPr>
              <a:t>// 2. b instantiation</a:t>
            </a:r>
          </a:p>
          <a:p>
            <a:pPr defTabSz="179388"/>
            <a:r>
              <a:rPr lang="en-IN" sz="2400" dirty="0">
                <a:latin typeface="Constantia" panose="02030602050306030303" pitchFamily="18" charset="0"/>
              </a:rPr>
              <a:t>	</a:t>
            </a:r>
            <a:r>
              <a:rPr lang="en-IN" sz="2400" dirty="0" smtClean="0">
                <a:latin typeface="Constantia" panose="02030602050306030303" pitchFamily="18" charset="0"/>
              </a:rPr>
              <a:t>b = new Box();</a:t>
            </a:r>
          </a:p>
          <a:p>
            <a:pPr defTabSz="179388"/>
            <a:endParaRPr lang="en-IN" sz="2400" dirty="0" smtClean="0">
              <a:latin typeface="Constantia" panose="02030602050306030303" pitchFamily="18" charset="0"/>
            </a:endParaRPr>
          </a:p>
          <a:p>
            <a:pPr defTabSz="179388"/>
            <a:r>
              <a:rPr lang="en-IN" sz="2400" dirty="0">
                <a:latin typeface="Constantia" panose="02030602050306030303" pitchFamily="18" charset="0"/>
              </a:rPr>
              <a:t>	</a:t>
            </a:r>
            <a:r>
              <a:rPr lang="en-IN" sz="2400" dirty="0" smtClean="0">
                <a:latin typeface="Constantia" panose="02030602050306030303" pitchFamily="18" charset="0"/>
              </a:rPr>
              <a:t>// </a:t>
            </a:r>
            <a:r>
              <a:rPr lang="en-IN" sz="2400" b="1" dirty="0" smtClean="0">
                <a:solidFill>
                  <a:srgbClr val="0000FF"/>
                </a:solidFill>
                <a:latin typeface="Constantia" panose="02030602050306030303" pitchFamily="18" charset="0"/>
              </a:rPr>
              <a:t>3.initializing</a:t>
            </a:r>
            <a:r>
              <a:rPr lang="en-IN" sz="2400" dirty="0" smtClean="0">
                <a:latin typeface="Constantia" panose="02030602050306030303" pitchFamily="18" charset="0"/>
              </a:rPr>
              <a:t> </a:t>
            </a:r>
            <a:r>
              <a:rPr lang="en-IN" sz="2400" b="1" dirty="0">
                <a:solidFill>
                  <a:srgbClr val="0000FF"/>
                </a:solidFill>
                <a:latin typeface="Constantia" panose="02030602050306030303" pitchFamily="18" charset="0"/>
              </a:rPr>
              <a:t>members</a:t>
            </a:r>
          </a:p>
          <a:p>
            <a:pPr defTabSz="179388"/>
            <a:r>
              <a:rPr lang="en-IN" sz="2400" dirty="0" smtClean="0">
                <a:latin typeface="Constantia" panose="02030602050306030303" pitchFamily="18" charset="0"/>
              </a:rPr>
              <a:t>	</a:t>
            </a:r>
            <a:r>
              <a:rPr lang="en-IN" sz="2400" dirty="0" err="1" smtClean="0">
                <a:latin typeface="Constantia" panose="02030602050306030303" pitchFamily="18" charset="0"/>
              </a:rPr>
              <a:t>b.height</a:t>
            </a:r>
            <a:r>
              <a:rPr lang="en-IN" sz="2400" dirty="0" smtClean="0">
                <a:latin typeface="Constantia" panose="02030602050306030303" pitchFamily="18" charset="0"/>
              </a:rPr>
              <a:t> = 10.5;</a:t>
            </a:r>
          </a:p>
          <a:p>
            <a:pPr defTabSz="179388"/>
            <a:r>
              <a:rPr lang="en-IN" sz="2400" dirty="0" smtClean="0">
                <a:latin typeface="Constantia" panose="02030602050306030303" pitchFamily="18" charset="0"/>
              </a:rPr>
              <a:t>	</a:t>
            </a:r>
            <a:r>
              <a:rPr lang="en-IN" sz="2400" dirty="0" err="1" smtClean="0">
                <a:latin typeface="Constantia" panose="02030602050306030303" pitchFamily="18" charset="0"/>
              </a:rPr>
              <a:t>b.width</a:t>
            </a:r>
            <a:r>
              <a:rPr lang="en-IN" sz="2400" dirty="0" smtClean="0">
                <a:latin typeface="Constantia" panose="02030602050306030303" pitchFamily="18" charset="0"/>
              </a:rPr>
              <a:t> =12.3;</a:t>
            </a:r>
          </a:p>
          <a:p>
            <a:pPr defTabSz="179388"/>
            <a:r>
              <a:rPr lang="en-IN" sz="2400" dirty="0" smtClean="0">
                <a:latin typeface="Constantia" panose="02030602050306030303" pitchFamily="18" charset="0"/>
              </a:rPr>
              <a:t>	</a:t>
            </a:r>
            <a:r>
              <a:rPr lang="en-IN" sz="2400" dirty="0" err="1" smtClean="0">
                <a:latin typeface="Constantia" panose="02030602050306030303" pitchFamily="18" charset="0"/>
              </a:rPr>
              <a:t>b.depth</a:t>
            </a:r>
            <a:r>
              <a:rPr lang="en-IN" sz="2400" dirty="0" smtClean="0">
                <a:latin typeface="Constantia" panose="02030602050306030303" pitchFamily="18" charset="0"/>
              </a:rPr>
              <a:t> = 10.0;</a:t>
            </a:r>
          </a:p>
          <a:p>
            <a:pPr defTabSz="179388"/>
            <a:endParaRPr lang="en-IN" sz="2400" dirty="0" smtClean="0">
              <a:latin typeface="Constantia" panose="02030602050306030303" pitchFamily="18" charset="0"/>
            </a:endParaRPr>
          </a:p>
          <a:p>
            <a:pPr defTabSz="179388"/>
            <a:r>
              <a:rPr lang="en-IN" sz="2400" dirty="0" smtClean="0">
                <a:latin typeface="Constantia" panose="02030602050306030303" pitchFamily="18" charset="0"/>
              </a:rPr>
              <a:t>	// </a:t>
            </a:r>
            <a:r>
              <a:rPr lang="en-IN" sz="2400" b="1" dirty="0" smtClean="0">
                <a:solidFill>
                  <a:srgbClr val="0000FF"/>
                </a:solidFill>
                <a:latin typeface="Constantia" panose="02030602050306030303" pitchFamily="18" charset="0"/>
              </a:rPr>
              <a:t>4.method calling</a:t>
            </a:r>
            <a:endParaRPr lang="en-IN" sz="2400" b="1" dirty="0">
              <a:solidFill>
                <a:srgbClr val="0000FF"/>
              </a:solidFill>
              <a:latin typeface="Constantia" panose="02030602050306030303" pitchFamily="18" charset="0"/>
            </a:endParaRPr>
          </a:p>
          <a:p>
            <a:pPr defTabSz="179388"/>
            <a:r>
              <a:rPr lang="en-IN" sz="2400" dirty="0" smtClean="0">
                <a:latin typeface="Constantia" panose="02030602050306030303" pitchFamily="18" charset="0"/>
              </a:rPr>
              <a:t>	</a:t>
            </a:r>
            <a:r>
              <a:rPr lang="en-IN" sz="2400" dirty="0" err="1" smtClean="0">
                <a:latin typeface="Constantia" panose="02030602050306030303" pitchFamily="18" charset="0"/>
              </a:rPr>
              <a:t>b.volume</a:t>
            </a:r>
            <a:r>
              <a:rPr lang="en-IN" sz="2400" dirty="0" smtClean="0">
                <a:latin typeface="Constantia" panose="02030602050306030303" pitchFamily="18" charset="0"/>
              </a:rPr>
              <a:t>();</a:t>
            </a:r>
          </a:p>
          <a:p>
            <a:r>
              <a:rPr lang="en-IN" sz="2400" dirty="0" smtClean="0">
                <a:latin typeface="Constantia" panose="02030602050306030303" pitchFamily="18" charset="0"/>
              </a:rPr>
              <a:t>      </a:t>
            </a:r>
          </a:p>
        </p:txBody>
      </p:sp>
      <p:sp>
        <p:nvSpPr>
          <p:cNvPr id="3" name="TextBox 2"/>
          <p:cNvSpPr txBox="1"/>
          <p:nvPr/>
        </p:nvSpPr>
        <p:spPr>
          <a:xfrm>
            <a:off x="5704114" y="1625600"/>
            <a:ext cx="1146629" cy="369332"/>
          </a:xfrm>
          <a:prstGeom prst="rect">
            <a:avLst/>
          </a:prstGeom>
          <a:noFill/>
        </p:spPr>
        <p:txBody>
          <a:bodyPr wrap="square" rtlCol="0">
            <a:spAutoFit/>
          </a:bodyPr>
          <a:lstStyle/>
          <a:p>
            <a:r>
              <a:rPr lang="en-IN" dirty="0" smtClean="0"/>
              <a:t>b</a:t>
            </a:r>
            <a:endParaRPr lang="en-IN" dirty="0"/>
          </a:p>
        </p:txBody>
      </p:sp>
      <p:cxnSp>
        <p:nvCxnSpPr>
          <p:cNvPr id="8" name="Straight Arrow Connector 7"/>
          <p:cNvCxnSpPr/>
          <p:nvPr/>
        </p:nvCxnSpPr>
        <p:spPr>
          <a:xfrm>
            <a:off x="6081486" y="1814286"/>
            <a:ext cx="1175657" cy="0"/>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704114" y="2518229"/>
            <a:ext cx="1146629" cy="369332"/>
          </a:xfrm>
          <a:prstGeom prst="rect">
            <a:avLst/>
          </a:prstGeom>
          <a:noFill/>
        </p:spPr>
        <p:txBody>
          <a:bodyPr wrap="square" rtlCol="0">
            <a:spAutoFit/>
          </a:bodyPr>
          <a:lstStyle/>
          <a:p>
            <a:r>
              <a:rPr lang="en-IN" dirty="0" smtClean="0"/>
              <a:t>b</a:t>
            </a:r>
            <a:endParaRPr lang="en-IN" dirty="0"/>
          </a:p>
        </p:txBody>
      </p:sp>
      <p:cxnSp>
        <p:nvCxnSpPr>
          <p:cNvPr id="10" name="Straight Arrow Connector 9"/>
          <p:cNvCxnSpPr/>
          <p:nvPr/>
        </p:nvCxnSpPr>
        <p:spPr>
          <a:xfrm>
            <a:off x="6081486" y="2706915"/>
            <a:ext cx="1175657" cy="0"/>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431319" y="2351315"/>
            <a:ext cx="4550009" cy="899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692576" y="2474686"/>
            <a:ext cx="899886" cy="410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7692576" y="2813710"/>
            <a:ext cx="1146629" cy="369332"/>
          </a:xfrm>
          <a:prstGeom prst="rect">
            <a:avLst/>
          </a:prstGeom>
          <a:noFill/>
        </p:spPr>
        <p:txBody>
          <a:bodyPr wrap="square" rtlCol="0">
            <a:spAutoFit/>
          </a:bodyPr>
          <a:lstStyle/>
          <a:p>
            <a:r>
              <a:rPr lang="en-IN" dirty="0" smtClean="0"/>
              <a:t>height</a:t>
            </a:r>
            <a:endParaRPr lang="en-IN" dirty="0"/>
          </a:p>
        </p:txBody>
      </p:sp>
      <p:sp>
        <p:nvSpPr>
          <p:cNvPr id="14" name="Rectangle 13"/>
          <p:cNvSpPr/>
          <p:nvPr/>
        </p:nvSpPr>
        <p:spPr>
          <a:xfrm>
            <a:off x="8781147" y="2493611"/>
            <a:ext cx="899886" cy="391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8781147" y="2832635"/>
            <a:ext cx="1146629" cy="369332"/>
          </a:xfrm>
          <a:prstGeom prst="rect">
            <a:avLst/>
          </a:prstGeom>
          <a:noFill/>
        </p:spPr>
        <p:txBody>
          <a:bodyPr wrap="square" rtlCol="0">
            <a:spAutoFit/>
          </a:bodyPr>
          <a:lstStyle/>
          <a:p>
            <a:r>
              <a:rPr lang="en-IN" dirty="0" smtClean="0"/>
              <a:t>width</a:t>
            </a:r>
            <a:endParaRPr lang="en-IN" dirty="0"/>
          </a:p>
        </p:txBody>
      </p:sp>
      <p:sp>
        <p:nvSpPr>
          <p:cNvPr id="16" name="Rectangle 15"/>
          <p:cNvSpPr/>
          <p:nvPr/>
        </p:nvSpPr>
        <p:spPr>
          <a:xfrm>
            <a:off x="9862463" y="2515385"/>
            <a:ext cx="89988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9862463" y="2854408"/>
            <a:ext cx="1146629" cy="369332"/>
          </a:xfrm>
          <a:prstGeom prst="rect">
            <a:avLst/>
          </a:prstGeom>
          <a:noFill/>
        </p:spPr>
        <p:txBody>
          <a:bodyPr wrap="square" rtlCol="0">
            <a:spAutoFit/>
          </a:bodyPr>
          <a:lstStyle/>
          <a:p>
            <a:r>
              <a:rPr lang="en-IN" dirty="0" smtClean="0"/>
              <a:t>depth</a:t>
            </a:r>
            <a:endParaRPr lang="en-IN" dirty="0"/>
          </a:p>
        </p:txBody>
      </p:sp>
      <p:sp>
        <p:nvSpPr>
          <p:cNvPr id="18" name="TextBox 17"/>
          <p:cNvSpPr txBox="1"/>
          <p:nvPr/>
        </p:nvSpPr>
        <p:spPr>
          <a:xfrm>
            <a:off x="10856481" y="2500231"/>
            <a:ext cx="1146629" cy="369332"/>
          </a:xfrm>
          <a:prstGeom prst="rect">
            <a:avLst/>
          </a:prstGeom>
          <a:noFill/>
        </p:spPr>
        <p:txBody>
          <a:bodyPr wrap="square" rtlCol="0">
            <a:spAutoFit/>
          </a:bodyPr>
          <a:lstStyle/>
          <a:p>
            <a:r>
              <a:rPr lang="en-IN" dirty="0"/>
              <a:t>v</a:t>
            </a:r>
            <a:r>
              <a:rPr lang="en-IN" dirty="0" smtClean="0"/>
              <a:t>olume()</a:t>
            </a:r>
            <a:endParaRPr lang="en-IN" dirty="0"/>
          </a:p>
        </p:txBody>
      </p:sp>
      <p:cxnSp>
        <p:nvCxnSpPr>
          <p:cNvPr id="22" name="Straight Arrow Connector 21"/>
          <p:cNvCxnSpPr>
            <a:stCxn id="18" idx="2"/>
          </p:cNvCxnSpPr>
          <p:nvPr/>
        </p:nvCxnSpPr>
        <p:spPr>
          <a:xfrm>
            <a:off x="11429796" y="2869563"/>
            <a:ext cx="14166" cy="681031"/>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682332" y="4071685"/>
            <a:ext cx="1146629" cy="369332"/>
          </a:xfrm>
          <a:prstGeom prst="rect">
            <a:avLst/>
          </a:prstGeom>
          <a:noFill/>
        </p:spPr>
        <p:txBody>
          <a:bodyPr wrap="square" rtlCol="0">
            <a:spAutoFit/>
          </a:bodyPr>
          <a:lstStyle/>
          <a:p>
            <a:r>
              <a:rPr lang="en-IN" dirty="0" smtClean="0"/>
              <a:t>b</a:t>
            </a:r>
            <a:endParaRPr lang="en-IN" dirty="0"/>
          </a:p>
        </p:txBody>
      </p:sp>
      <p:cxnSp>
        <p:nvCxnSpPr>
          <p:cNvPr id="27" name="Straight Arrow Connector 26"/>
          <p:cNvCxnSpPr/>
          <p:nvPr/>
        </p:nvCxnSpPr>
        <p:spPr>
          <a:xfrm>
            <a:off x="6059704" y="4260371"/>
            <a:ext cx="1175657" cy="0"/>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409537" y="3904771"/>
            <a:ext cx="4550009" cy="899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7670794" y="4028142"/>
            <a:ext cx="899886" cy="410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10.5</a:t>
            </a:r>
            <a:endParaRPr lang="en-IN" dirty="0">
              <a:solidFill>
                <a:schemeClr val="bg1"/>
              </a:solidFill>
            </a:endParaRPr>
          </a:p>
        </p:txBody>
      </p:sp>
      <p:sp>
        <p:nvSpPr>
          <p:cNvPr id="30" name="TextBox 29"/>
          <p:cNvSpPr txBox="1"/>
          <p:nvPr/>
        </p:nvSpPr>
        <p:spPr>
          <a:xfrm>
            <a:off x="7670794" y="4367166"/>
            <a:ext cx="1146629" cy="369332"/>
          </a:xfrm>
          <a:prstGeom prst="rect">
            <a:avLst/>
          </a:prstGeom>
          <a:noFill/>
        </p:spPr>
        <p:txBody>
          <a:bodyPr wrap="square" rtlCol="0">
            <a:spAutoFit/>
          </a:bodyPr>
          <a:lstStyle/>
          <a:p>
            <a:r>
              <a:rPr lang="en-IN" dirty="0" smtClean="0"/>
              <a:t>height</a:t>
            </a:r>
            <a:endParaRPr lang="en-IN" dirty="0"/>
          </a:p>
        </p:txBody>
      </p:sp>
      <p:sp>
        <p:nvSpPr>
          <p:cNvPr id="31" name="Rectangle 30"/>
          <p:cNvSpPr/>
          <p:nvPr/>
        </p:nvSpPr>
        <p:spPr>
          <a:xfrm>
            <a:off x="8759365" y="4047067"/>
            <a:ext cx="899886" cy="391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12.3</a:t>
            </a:r>
            <a:endParaRPr lang="en-IN" dirty="0">
              <a:solidFill>
                <a:schemeClr val="bg1"/>
              </a:solidFill>
            </a:endParaRPr>
          </a:p>
        </p:txBody>
      </p:sp>
      <p:sp>
        <p:nvSpPr>
          <p:cNvPr id="32" name="TextBox 31"/>
          <p:cNvSpPr txBox="1"/>
          <p:nvPr/>
        </p:nvSpPr>
        <p:spPr>
          <a:xfrm>
            <a:off x="8759365" y="4386091"/>
            <a:ext cx="1146629" cy="369332"/>
          </a:xfrm>
          <a:prstGeom prst="rect">
            <a:avLst/>
          </a:prstGeom>
          <a:noFill/>
        </p:spPr>
        <p:txBody>
          <a:bodyPr wrap="square" rtlCol="0">
            <a:spAutoFit/>
          </a:bodyPr>
          <a:lstStyle/>
          <a:p>
            <a:r>
              <a:rPr lang="en-IN" dirty="0" smtClean="0"/>
              <a:t>width</a:t>
            </a:r>
            <a:endParaRPr lang="en-IN" dirty="0"/>
          </a:p>
        </p:txBody>
      </p:sp>
      <p:sp>
        <p:nvSpPr>
          <p:cNvPr id="33" name="Rectangle 32"/>
          <p:cNvSpPr/>
          <p:nvPr/>
        </p:nvSpPr>
        <p:spPr>
          <a:xfrm>
            <a:off x="9840681" y="4068841"/>
            <a:ext cx="89988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10.0</a:t>
            </a:r>
            <a:endParaRPr lang="en-IN" dirty="0">
              <a:solidFill>
                <a:schemeClr val="bg1"/>
              </a:solidFill>
            </a:endParaRPr>
          </a:p>
        </p:txBody>
      </p:sp>
      <p:sp>
        <p:nvSpPr>
          <p:cNvPr id="34" name="TextBox 33"/>
          <p:cNvSpPr txBox="1"/>
          <p:nvPr/>
        </p:nvSpPr>
        <p:spPr>
          <a:xfrm>
            <a:off x="9840681" y="4407864"/>
            <a:ext cx="1146629" cy="369332"/>
          </a:xfrm>
          <a:prstGeom prst="rect">
            <a:avLst/>
          </a:prstGeom>
          <a:noFill/>
        </p:spPr>
        <p:txBody>
          <a:bodyPr wrap="square" rtlCol="0">
            <a:spAutoFit/>
          </a:bodyPr>
          <a:lstStyle/>
          <a:p>
            <a:r>
              <a:rPr lang="en-IN" dirty="0" smtClean="0"/>
              <a:t>depth</a:t>
            </a:r>
            <a:endParaRPr lang="en-IN" dirty="0"/>
          </a:p>
        </p:txBody>
      </p:sp>
      <p:sp>
        <p:nvSpPr>
          <p:cNvPr id="35" name="TextBox 34"/>
          <p:cNvSpPr txBox="1"/>
          <p:nvPr/>
        </p:nvSpPr>
        <p:spPr>
          <a:xfrm>
            <a:off x="10834699" y="4053687"/>
            <a:ext cx="1146629" cy="369332"/>
          </a:xfrm>
          <a:prstGeom prst="rect">
            <a:avLst/>
          </a:prstGeom>
          <a:noFill/>
        </p:spPr>
        <p:txBody>
          <a:bodyPr wrap="square" rtlCol="0">
            <a:spAutoFit/>
          </a:bodyPr>
          <a:lstStyle/>
          <a:p>
            <a:r>
              <a:rPr lang="en-IN" dirty="0"/>
              <a:t>v</a:t>
            </a:r>
            <a:r>
              <a:rPr lang="en-IN" dirty="0" smtClean="0"/>
              <a:t>olume()</a:t>
            </a:r>
            <a:endParaRPr lang="en-IN" dirty="0"/>
          </a:p>
        </p:txBody>
      </p:sp>
      <p:cxnSp>
        <p:nvCxnSpPr>
          <p:cNvPr id="36" name="Straight Arrow Connector 35"/>
          <p:cNvCxnSpPr>
            <a:stCxn id="35" idx="2"/>
          </p:cNvCxnSpPr>
          <p:nvPr/>
        </p:nvCxnSpPr>
        <p:spPr>
          <a:xfrm flipH="1">
            <a:off x="11408013" y="4423019"/>
            <a:ext cx="1" cy="802486"/>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682332" y="5480492"/>
            <a:ext cx="1146629" cy="369332"/>
          </a:xfrm>
          <a:prstGeom prst="rect">
            <a:avLst/>
          </a:prstGeom>
          <a:noFill/>
        </p:spPr>
        <p:txBody>
          <a:bodyPr wrap="square" rtlCol="0">
            <a:spAutoFit/>
          </a:bodyPr>
          <a:lstStyle/>
          <a:p>
            <a:r>
              <a:rPr lang="en-IN" dirty="0" smtClean="0"/>
              <a:t>b</a:t>
            </a:r>
            <a:endParaRPr lang="en-IN" dirty="0"/>
          </a:p>
        </p:txBody>
      </p:sp>
      <p:cxnSp>
        <p:nvCxnSpPr>
          <p:cNvPr id="40" name="Straight Arrow Connector 39"/>
          <p:cNvCxnSpPr/>
          <p:nvPr/>
        </p:nvCxnSpPr>
        <p:spPr>
          <a:xfrm>
            <a:off x="6059704" y="5669178"/>
            <a:ext cx="1175657" cy="0"/>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569204" y="5458299"/>
            <a:ext cx="2462302" cy="369332"/>
          </a:xfrm>
          <a:prstGeom prst="rect">
            <a:avLst/>
          </a:prstGeom>
          <a:noFill/>
        </p:spPr>
        <p:txBody>
          <a:bodyPr wrap="square" rtlCol="0">
            <a:spAutoFit/>
          </a:bodyPr>
          <a:lstStyle/>
          <a:p>
            <a:r>
              <a:rPr lang="en-IN" dirty="0" smtClean="0"/>
              <a:t>Volume: 1291.5</a:t>
            </a:r>
            <a:endParaRPr lang="en-IN" dirty="0"/>
          </a:p>
        </p:txBody>
      </p:sp>
    </p:spTree>
    <p:extLst>
      <p:ext uri="{BB962C8B-B14F-4D97-AF65-F5344CB8AC3E}">
        <p14:creationId xmlns:p14="http://schemas.microsoft.com/office/powerpoint/2010/main" val="2983683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OOPs - Object</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12</a:t>
            </a:fld>
            <a:endParaRPr lang="en-IN"/>
          </a:p>
        </p:txBody>
      </p:sp>
      <p:sp>
        <p:nvSpPr>
          <p:cNvPr id="7" name="Rectangle 6"/>
          <p:cNvSpPr/>
          <p:nvPr/>
        </p:nvSpPr>
        <p:spPr>
          <a:xfrm>
            <a:off x="914401" y="561717"/>
            <a:ext cx="4545106" cy="6093976"/>
          </a:xfrm>
          <a:prstGeom prst="rect">
            <a:avLst/>
          </a:prstGeom>
        </p:spPr>
        <p:txBody>
          <a:bodyPr wrap="square">
            <a:spAutoFit/>
          </a:bodyPr>
          <a:lstStyle/>
          <a:p>
            <a:pPr algn="just">
              <a:spcAft>
                <a:spcPts val="1200"/>
              </a:spcAft>
            </a:pPr>
            <a:r>
              <a:rPr lang="en-US" sz="2400" dirty="0">
                <a:solidFill>
                  <a:prstClr val="black"/>
                </a:solidFill>
                <a:latin typeface="Constantia"/>
              </a:rPr>
              <a:t>An object has three characteristics</a:t>
            </a:r>
            <a:r>
              <a:rPr lang="en-US" sz="2400" dirty="0" smtClean="0">
                <a:solidFill>
                  <a:prstClr val="black"/>
                </a:solidFill>
                <a:latin typeface="Constantia"/>
              </a:rPr>
              <a:t>:</a:t>
            </a:r>
          </a:p>
          <a:p>
            <a:pPr algn="just">
              <a:spcAft>
                <a:spcPts val="1200"/>
              </a:spcAft>
            </a:pPr>
            <a:r>
              <a:rPr lang="en-US" sz="2400" b="1" dirty="0">
                <a:solidFill>
                  <a:srgbClr val="0000FF"/>
                </a:solidFill>
                <a:latin typeface="Constantia" panose="02030602050306030303" pitchFamily="18" charset="0"/>
              </a:rPr>
              <a:t>State</a:t>
            </a:r>
            <a:r>
              <a:rPr lang="en-US" sz="2400" dirty="0">
                <a:solidFill>
                  <a:prstClr val="black"/>
                </a:solidFill>
                <a:latin typeface="Constantia"/>
              </a:rPr>
              <a:t>: represents the data (value) of an object.</a:t>
            </a:r>
          </a:p>
          <a:p>
            <a:pPr algn="just">
              <a:spcAft>
                <a:spcPts val="1200"/>
              </a:spcAft>
            </a:pPr>
            <a:r>
              <a:rPr lang="en-US" sz="2400" b="1" dirty="0" smtClean="0">
                <a:solidFill>
                  <a:srgbClr val="0000FF"/>
                </a:solidFill>
                <a:latin typeface="Constantia" panose="02030602050306030303" pitchFamily="18" charset="0"/>
              </a:rPr>
              <a:t>Behaviour</a:t>
            </a:r>
            <a:r>
              <a:rPr lang="en-US" sz="2400" dirty="0">
                <a:solidFill>
                  <a:prstClr val="black"/>
                </a:solidFill>
                <a:latin typeface="Constantia"/>
              </a:rPr>
              <a:t>: represents the behavior (functionality) of an object such as deposit, withdraw, etc.</a:t>
            </a:r>
          </a:p>
          <a:p>
            <a:pPr algn="just">
              <a:spcAft>
                <a:spcPts val="1200"/>
              </a:spcAft>
            </a:pPr>
            <a:r>
              <a:rPr lang="en-US" sz="2400" b="1" dirty="0">
                <a:solidFill>
                  <a:srgbClr val="0000FF"/>
                </a:solidFill>
                <a:latin typeface="Constantia" panose="02030602050306030303" pitchFamily="18" charset="0"/>
              </a:rPr>
              <a:t>Identity</a:t>
            </a:r>
            <a:r>
              <a:rPr lang="en-US" sz="2400" dirty="0">
                <a:solidFill>
                  <a:prstClr val="black"/>
                </a:solidFill>
                <a:latin typeface="Constantia"/>
              </a:rPr>
              <a:t>: An object identity is typically implemented via a unique ID. The value of the ID is not visible to the external user. However, it is used internally by the JVM to identify each object uniquely.</a:t>
            </a:r>
            <a:endParaRPr lang="en-US" sz="2400" dirty="0" smtClean="0">
              <a:solidFill>
                <a:prstClr val="black"/>
              </a:solidFill>
              <a:latin typeface="Constantia"/>
            </a:endParaRPr>
          </a:p>
        </p:txBody>
      </p:sp>
      <p:grpSp>
        <p:nvGrpSpPr>
          <p:cNvPr id="4" name="Group 3"/>
          <p:cNvGrpSpPr/>
          <p:nvPr/>
        </p:nvGrpSpPr>
        <p:grpSpPr>
          <a:xfrm>
            <a:off x="5893004" y="2473526"/>
            <a:ext cx="6298996" cy="1320734"/>
            <a:chOff x="5682332" y="3904771"/>
            <a:chExt cx="6298996" cy="1320734"/>
          </a:xfrm>
        </p:grpSpPr>
        <p:sp>
          <p:nvSpPr>
            <p:cNvPr id="22" name="TextBox 21"/>
            <p:cNvSpPr txBox="1"/>
            <p:nvPr/>
          </p:nvSpPr>
          <p:spPr>
            <a:xfrm>
              <a:off x="5682332" y="4071685"/>
              <a:ext cx="1146629" cy="369332"/>
            </a:xfrm>
            <a:prstGeom prst="rect">
              <a:avLst/>
            </a:prstGeom>
            <a:noFill/>
          </p:spPr>
          <p:txBody>
            <a:bodyPr wrap="square" rtlCol="0">
              <a:spAutoFit/>
            </a:bodyPr>
            <a:lstStyle/>
            <a:p>
              <a:r>
                <a:rPr lang="en-IN" dirty="0" smtClean="0"/>
                <a:t>b</a:t>
              </a:r>
              <a:endParaRPr lang="en-IN" dirty="0"/>
            </a:p>
          </p:txBody>
        </p:sp>
        <p:cxnSp>
          <p:nvCxnSpPr>
            <p:cNvPr id="23" name="Straight Arrow Connector 22"/>
            <p:cNvCxnSpPr/>
            <p:nvPr/>
          </p:nvCxnSpPr>
          <p:spPr>
            <a:xfrm>
              <a:off x="6059704" y="4260371"/>
              <a:ext cx="1175657" cy="0"/>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409537" y="3904771"/>
              <a:ext cx="4550009" cy="899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7670794" y="4028142"/>
              <a:ext cx="899886" cy="410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10.5</a:t>
              </a:r>
              <a:endParaRPr lang="en-IN" dirty="0">
                <a:solidFill>
                  <a:schemeClr val="bg1"/>
                </a:solidFill>
              </a:endParaRPr>
            </a:p>
          </p:txBody>
        </p:sp>
        <p:sp>
          <p:nvSpPr>
            <p:cNvPr id="26" name="TextBox 25"/>
            <p:cNvSpPr txBox="1"/>
            <p:nvPr/>
          </p:nvSpPr>
          <p:spPr>
            <a:xfrm>
              <a:off x="7670794" y="4367166"/>
              <a:ext cx="1146629" cy="369332"/>
            </a:xfrm>
            <a:prstGeom prst="rect">
              <a:avLst/>
            </a:prstGeom>
            <a:noFill/>
          </p:spPr>
          <p:txBody>
            <a:bodyPr wrap="square" rtlCol="0">
              <a:spAutoFit/>
            </a:bodyPr>
            <a:lstStyle/>
            <a:p>
              <a:r>
                <a:rPr lang="en-IN" dirty="0" smtClean="0"/>
                <a:t>height</a:t>
              </a:r>
              <a:endParaRPr lang="en-IN" dirty="0"/>
            </a:p>
          </p:txBody>
        </p:sp>
        <p:sp>
          <p:nvSpPr>
            <p:cNvPr id="27" name="Rectangle 26"/>
            <p:cNvSpPr/>
            <p:nvPr/>
          </p:nvSpPr>
          <p:spPr>
            <a:xfrm>
              <a:off x="8759365" y="4047067"/>
              <a:ext cx="899886" cy="3911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12.3</a:t>
              </a:r>
              <a:endParaRPr lang="en-IN" dirty="0">
                <a:solidFill>
                  <a:schemeClr val="bg1"/>
                </a:solidFill>
              </a:endParaRPr>
            </a:p>
          </p:txBody>
        </p:sp>
        <p:sp>
          <p:nvSpPr>
            <p:cNvPr id="28" name="TextBox 27"/>
            <p:cNvSpPr txBox="1"/>
            <p:nvPr/>
          </p:nvSpPr>
          <p:spPr>
            <a:xfrm>
              <a:off x="8759365" y="4386091"/>
              <a:ext cx="1146629" cy="369332"/>
            </a:xfrm>
            <a:prstGeom prst="rect">
              <a:avLst/>
            </a:prstGeom>
            <a:noFill/>
          </p:spPr>
          <p:txBody>
            <a:bodyPr wrap="square" rtlCol="0">
              <a:spAutoFit/>
            </a:bodyPr>
            <a:lstStyle/>
            <a:p>
              <a:r>
                <a:rPr lang="en-IN" dirty="0" smtClean="0"/>
                <a:t>width</a:t>
              </a:r>
              <a:endParaRPr lang="en-IN" dirty="0"/>
            </a:p>
          </p:txBody>
        </p:sp>
        <p:sp>
          <p:nvSpPr>
            <p:cNvPr id="29" name="Rectangle 28"/>
            <p:cNvSpPr/>
            <p:nvPr/>
          </p:nvSpPr>
          <p:spPr>
            <a:xfrm>
              <a:off x="9840681" y="4068841"/>
              <a:ext cx="899886"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10.0</a:t>
              </a:r>
              <a:endParaRPr lang="en-IN" dirty="0">
                <a:solidFill>
                  <a:schemeClr val="bg1"/>
                </a:solidFill>
              </a:endParaRPr>
            </a:p>
          </p:txBody>
        </p:sp>
        <p:sp>
          <p:nvSpPr>
            <p:cNvPr id="30" name="TextBox 29"/>
            <p:cNvSpPr txBox="1"/>
            <p:nvPr/>
          </p:nvSpPr>
          <p:spPr>
            <a:xfrm>
              <a:off x="9840681" y="4407864"/>
              <a:ext cx="1146629" cy="369332"/>
            </a:xfrm>
            <a:prstGeom prst="rect">
              <a:avLst/>
            </a:prstGeom>
            <a:noFill/>
          </p:spPr>
          <p:txBody>
            <a:bodyPr wrap="square" rtlCol="0">
              <a:spAutoFit/>
            </a:bodyPr>
            <a:lstStyle/>
            <a:p>
              <a:r>
                <a:rPr lang="en-IN" dirty="0" smtClean="0"/>
                <a:t>depth</a:t>
              </a:r>
              <a:endParaRPr lang="en-IN" dirty="0"/>
            </a:p>
          </p:txBody>
        </p:sp>
        <p:sp>
          <p:nvSpPr>
            <p:cNvPr id="31" name="TextBox 30"/>
            <p:cNvSpPr txBox="1"/>
            <p:nvPr/>
          </p:nvSpPr>
          <p:spPr>
            <a:xfrm>
              <a:off x="10834699" y="4053687"/>
              <a:ext cx="1146629" cy="369332"/>
            </a:xfrm>
            <a:prstGeom prst="rect">
              <a:avLst/>
            </a:prstGeom>
            <a:noFill/>
          </p:spPr>
          <p:txBody>
            <a:bodyPr wrap="square" rtlCol="0">
              <a:spAutoFit/>
            </a:bodyPr>
            <a:lstStyle/>
            <a:p>
              <a:r>
                <a:rPr lang="en-IN" dirty="0"/>
                <a:t>v</a:t>
              </a:r>
              <a:r>
                <a:rPr lang="en-IN" dirty="0" smtClean="0"/>
                <a:t>olume()</a:t>
              </a:r>
              <a:endParaRPr lang="en-IN" dirty="0"/>
            </a:p>
          </p:txBody>
        </p:sp>
        <p:cxnSp>
          <p:nvCxnSpPr>
            <p:cNvPr id="32" name="Straight Arrow Connector 31"/>
            <p:cNvCxnSpPr>
              <a:stCxn id="31" idx="2"/>
            </p:cNvCxnSpPr>
            <p:nvPr/>
          </p:nvCxnSpPr>
          <p:spPr>
            <a:xfrm flipH="1">
              <a:off x="11408013" y="4423019"/>
              <a:ext cx="1" cy="802486"/>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Right Brace 32"/>
          <p:cNvSpPr/>
          <p:nvPr/>
        </p:nvSpPr>
        <p:spPr>
          <a:xfrm rot="16200000">
            <a:off x="9154135" y="516370"/>
            <a:ext cx="524435" cy="3069773"/>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TextBox 33"/>
          <p:cNvSpPr txBox="1"/>
          <p:nvPr/>
        </p:nvSpPr>
        <p:spPr>
          <a:xfrm>
            <a:off x="8103020" y="1471788"/>
            <a:ext cx="2541494" cy="369332"/>
          </a:xfrm>
          <a:prstGeom prst="rect">
            <a:avLst/>
          </a:prstGeom>
          <a:noFill/>
        </p:spPr>
        <p:txBody>
          <a:bodyPr wrap="square" rtlCol="0">
            <a:spAutoFit/>
          </a:bodyPr>
          <a:lstStyle>
            <a:defPPr>
              <a:defRPr lang="en-US"/>
            </a:defPPr>
            <a:lvl1pPr algn="ctr">
              <a:defRPr>
                <a:latin typeface="Constantia" panose="02030602050306030303" pitchFamily="18" charset="0"/>
              </a:defRPr>
            </a:lvl1pPr>
          </a:lstStyle>
          <a:p>
            <a:r>
              <a:rPr lang="en-IN" dirty="0">
                <a:solidFill>
                  <a:srgbClr val="C00000"/>
                </a:solidFill>
              </a:rPr>
              <a:t>State</a:t>
            </a:r>
          </a:p>
        </p:txBody>
      </p:sp>
      <p:sp>
        <p:nvSpPr>
          <p:cNvPr id="35" name="Right Brace 34"/>
          <p:cNvSpPr/>
          <p:nvPr/>
        </p:nvSpPr>
        <p:spPr>
          <a:xfrm rot="16200000">
            <a:off x="11418205" y="1687119"/>
            <a:ext cx="400959" cy="739059"/>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6" name="TextBox 35"/>
          <p:cNvSpPr txBox="1"/>
          <p:nvPr/>
        </p:nvSpPr>
        <p:spPr>
          <a:xfrm>
            <a:off x="10904865" y="1486837"/>
            <a:ext cx="1318886" cy="369332"/>
          </a:xfrm>
          <a:prstGeom prst="rect">
            <a:avLst/>
          </a:prstGeom>
          <a:noFill/>
        </p:spPr>
        <p:txBody>
          <a:bodyPr wrap="square" rtlCol="0">
            <a:spAutoFit/>
          </a:bodyPr>
          <a:lstStyle/>
          <a:p>
            <a:pPr algn="ctr"/>
            <a:r>
              <a:rPr lang="en-IN" dirty="0" smtClean="0">
                <a:solidFill>
                  <a:srgbClr val="C00000"/>
                </a:solidFill>
                <a:latin typeface="Constantia" panose="02030602050306030303" pitchFamily="18" charset="0"/>
              </a:rPr>
              <a:t>Behaviour</a:t>
            </a:r>
            <a:endParaRPr lang="en-IN" dirty="0">
              <a:solidFill>
                <a:srgbClr val="C00000"/>
              </a:solidFill>
              <a:latin typeface="Constantia" panose="02030602050306030303" pitchFamily="18" charset="0"/>
            </a:endParaRPr>
          </a:p>
        </p:txBody>
      </p:sp>
    </p:spTree>
    <p:extLst>
      <p:ext uri="{BB962C8B-B14F-4D97-AF65-F5344CB8AC3E}">
        <p14:creationId xmlns:p14="http://schemas.microsoft.com/office/powerpoint/2010/main" val="2997813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3"/>
          <p:cNvSpPr txBox="1">
            <a:spLocks noChangeArrowheads="1"/>
          </p:cNvSpPr>
          <p:nvPr/>
        </p:nvSpPr>
        <p:spPr bwMode="auto">
          <a:xfrm>
            <a:off x="1703512" y="476673"/>
            <a:ext cx="8712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3200" b="1" dirty="0" smtClean="0">
                <a:solidFill>
                  <a:srgbClr val="0000FF"/>
                </a:solidFill>
                <a:latin typeface="Constantia"/>
              </a:rPr>
              <a:t>Classes Vs Object</a:t>
            </a:r>
            <a:endParaRPr lang="en-US" sz="3200" b="1" dirty="0">
              <a:solidFill>
                <a:srgbClr val="0000FF"/>
              </a:solidFill>
              <a:latin typeface="Constantia"/>
            </a:endParaRPr>
          </a:p>
        </p:txBody>
      </p:sp>
      <p:graphicFrame>
        <p:nvGraphicFramePr>
          <p:cNvPr id="8" name="Table 7"/>
          <p:cNvGraphicFramePr>
            <a:graphicFrameLocks noGrp="1"/>
          </p:cNvGraphicFramePr>
          <p:nvPr>
            <p:extLst/>
          </p:nvPr>
        </p:nvGraphicFramePr>
        <p:xfrm>
          <a:off x="1284619" y="1061448"/>
          <a:ext cx="10333640" cy="5223718"/>
        </p:xfrm>
        <a:graphic>
          <a:graphicData uri="http://schemas.openxmlformats.org/drawingml/2006/table">
            <a:tbl>
              <a:tblPr>
                <a:tableStyleId>{284E427A-3D55-4303-BF80-6455036E1DE7}</a:tableStyleId>
              </a:tblPr>
              <a:tblGrid>
                <a:gridCol w="4726217">
                  <a:extLst>
                    <a:ext uri="{9D8B030D-6E8A-4147-A177-3AD203B41FA5}">
                      <a16:colId xmlns:a16="http://schemas.microsoft.com/office/drawing/2014/main" val="20000"/>
                    </a:ext>
                  </a:extLst>
                </a:gridCol>
                <a:gridCol w="5607423">
                  <a:extLst>
                    <a:ext uri="{9D8B030D-6E8A-4147-A177-3AD203B41FA5}">
                      <a16:colId xmlns:a16="http://schemas.microsoft.com/office/drawing/2014/main" val="20001"/>
                    </a:ext>
                  </a:extLst>
                </a:gridCol>
              </a:tblGrid>
              <a:tr h="233109">
                <a:tc>
                  <a:txBody>
                    <a:bodyPr/>
                    <a:lstStyle/>
                    <a:p>
                      <a:pPr algn="ctr" fontAlgn="t"/>
                      <a:r>
                        <a:rPr lang="en-IN" sz="2200" b="1" dirty="0">
                          <a:solidFill>
                            <a:srgbClr val="C00000"/>
                          </a:solidFill>
                          <a:effectLst/>
                          <a:latin typeface="Constantia" panose="02030602050306030303" pitchFamily="18" charset="0"/>
                        </a:rPr>
                        <a:t>Object</a:t>
                      </a:r>
                    </a:p>
                  </a:txBody>
                  <a:tcPr marL="52979" marR="52979" marT="52979" marB="52979"/>
                </a:tc>
                <a:tc>
                  <a:txBody>
                    <a:bodyPr/>
                    <a:lstStyle/>
                    <a:p>
                      <a:pPr algn="ctr" fontAlgn="t"/>
                      <a:r>
                        <a:rPr lang="en-IN" sz="2200" b="1" dirty="0">
                          <a:solidFill>
                            <a:srgbClr val="C00000"/>
                          </a:solidFill>
                          <a:effectLst/>
                          <a:latin typeface="Constantia" panose="02030602050306030303" pitchFamily="18" charset="0"/>
                        </a:rPr>
                        <a:t>Class</a:t>
                      </a:r>
                    </a:p>
                  </a:txBody>
                  <a:tcPr marL="52979" marR="52979" marT="52979" marB="52979"/>
                </a:tc>
                <a:extLst>
                  <a:ext uri="{0D108BD9-81ED-4DB2-BD59-A6C34878D82A}">
                    <a16:rowId xmlns:a16="http://schemas.microsoft.com/office/drawing/2014/main" val="10000"/>
                  </a:ext>
                </a:extLst>
              </a:tr>
              <a:tr h="579240">
                <a:tc>
                  <a:txBody>
                    <a:bodyPr/>
                    <a:lstStyle/>
                    <a:p>
                      <a:pPr algn="l" fontAlgn="t"/>
                      <a:r>
                        <a:rPr lang="en-US" sz="2200">
                          <a:effectLst/>
                          <a:latin typeface="Constantia" panose="02030602050306030303" pitchFamily="18" charset="0"/>
                        </a:rPr>
                        <a:t>Object is an instance of a class.</a:t>
                      </a:r>
                      <a:endParaRPr lang="en-US" sz="2200">
                        <a:solidFill>
                          <a:srgbClr val="333333"/>
                        </a:solidFill>
                        <a:effectLst/>
                        <a:latin typeface="Constantia" panose="02030602050306030303" pitchFamily="18" charset="0"/>
                      </a:endParaRPr>
                    </a:p>
                  </a:txBody>
                  <a:tcPr marL="35320" marR="35320" marT="35320" marB="35320"/>
                </a:tc>
                <a:tc>
                  <a:txBody>
                    <a:bodyPr/>
                    <a:lstStyle/>
                    <a:p>
                      <a:pPr algn="l" fontAlgn="t"/>
                      <a:r>
                        <a:rPr lang="en-US" sz="2200">
                          <a:effectLst/>
                          <a:latin typeface="Constantia" panose="02030602050306030303" pitchFamily="18" charset="0"/>
                        </a:rPr>
                        <a:t>Class is a blueprint or template from which objects are created.</a:t>
                      </a:r>
                      <a:endParaRPr lang="en-US" sz="2200">
                        <a:solidFill>
                          <a:srgbClr val="333333"/>
                        </a:solidFill>
                        <a:effectLst/>
                        <a:latin typeface="Constantia" panose="02030602050306030303" pitchFamily="18" charset="0"/>
                      </a:endParaRPr>
                    </a:p>
                  </a:txBody>
                  <a:tcPr marL="35320" marR="35320" marT="35320" marB="35320"/>
                </a:tc>
                <a:extLst>
                  <a:ext uri="{0D108BD9-81ED-4DB2-BD59-A6C34878D82A}">
                    <a16:rowId xmlns:a16="http://schemas.microsoft.com/office/drawing/2014/main" val="10001"/>
                  </a:ext>
                </a:extLst>
              </a:tr>
              <a:tr h="706391">
                <a:tc>
                  <a:txBody>
                    <a:bodyPr/>
                    <a:lstStyle/>
                    <a:p>
                      <a:pPr algn="l" fontAlgn="t"/>
                      <a:r>
                        <a:rPr lang="en-US" sz="2200">
                          <a:effectLst/>
                          <a:latin typeface="Constantia" panose="02030602050306030303" pitchFamily="18" charset="0"/>
                        </a:rPr>
                        <a:t>Object is a real world entity such as pen, laptop, mobile, bed, keyboard, mouse, chair etc.</a:t>
                      </a:r>
                      <a:endParaRPr lang="en-US" sz="2200">
                        <a:solidFill>
                          <a:srgbClr val="333333"/>
                        </a:solidFill>
                        <a:effectLst/>
                        <a:latin typeface="Constantia" panose="02030602050306030303" pitchFamily="18" charset="0"/>
                      </a:endParaRPr>
                    </a:p>
                  </a:txBody>
                  <a:tcPr marL="35320" marR="35320" marT="35320" marB="35320"/>
                </a:tc>
                <a:tc>
                  <a:txBody>
                    <a:bodyPr/>
                    <a:lstStyle/>
                    <a:p>
                      <a:pPr algn="l" fontAlgn="t"/>
                      <a:r>
                        <a:rPr lang="en-US" sz="2200">
                          <a:effectLst/>
                          <a:latin typeface="Constantia" panose="02030602050306030303" pitchFamily="18" charset="0"/>
                        </a:rPr>
                        <a:t>Class is a group of similar objects.</a:t>
                      </a:r>
                      <a:endParaRPr lang="en-US" sz="2200">
                        <a:solidFill>
                          <a:srgbClr val="333333"/>
                        </a:solidFill>
                        <a:effectLst/>
                        <a:latin typeface="Constantia" panose="02030602050306030303" pitchFamily="18" charset="0"/>
                      </a:endParaRPr>
                    </a:p>
                  </a:txBody>
                  <a:tcPr marL="35320" marR="35320" marT="35320" marB="35320"/>
                </a:tc>
                <a:extLst>
                  <a:ext uri="{0D108BD9-81ED-4DB2-BD59-A6C34878D82A}">
                    <a16:rowId xmlns:a16="http://schemas.microsoft.com/office/drawing/2014/main" val="10002"/>
                  </a:ext>
                </a:extLst>
              </a:tr>
              <a:tr h="324940">
                <a:tc>
                  <a:txBody>
                    <a:bodyPr/>
                    <a:lstStyle/>
                    <a:p>
                      <a:pPr algn="l" fontAlgn="t"/>
                      <a:r>
                        <a:rPr lang="en-US" sz="2200">
                          <a:effectLst/>
                          <a:latin typeface="Constantia" panose="02030602050306030303" pitchFamily="18" charset="0"/>
                        </a:rPr>
                        <a:t>Object is a physical entity.</a:t>
                      </a:r>
                      <a:endParaRPr lang="en-US" sz="2200">
                        <a:solidFill>
                          <a:srgbClr val="333333"/>
                        </a:solidFill>
                        <a:effectLst/>
                        <a:latin typeface="Constantia" panose="02030602050306030303" pitchFamily="18" charset="0"/>
                      </a:endParaRPr>
                    </a:p>
                  </a:txBody>
                  <a:tcPr marL="35320" marR="35320" marT="35320" marB="35320"/>
                </a:tc>
                <a:tc>
                  <a:txBody>
                    <a:bodyPr/>
                    <a:lstStyle/>
                    <a:p>
                      <a:pPr algn="l" fontAlgn="t"/>
                      <a:r>
                        <a:rPr lang="en-US" sz="2200">
                          <a:effectLst/>
                          <a:latin typeface="Constantia" panose="02030602050306030303" pitchFamily="18" charset="0"/>
                        </a:rPr>
                        <a:t>Class is a logical entity.</a:t>
                      </a:r>
                      <a:endParaRPr lang="en-US" sz="2200">
                        <a:solidFill>
                          <a:srgbClr val="333333"/>
                        </a:solidFill>
                        <a:effectLst/>
                        <a:latin typeface="Constantia" panose="02030602050306030303" pitchFamily="18" charset="0"/>
                      </a:endParaRPr>
                    </a:p>
                  </a:txBody>
                  <a:tcPr marL="35320" marR="35320" marT="35320" marB="35320"/>
                </a:tc>
                <a:extLst>
                  <a:ext uri="{0D108BD9-81ED-4DB2-BD59-A6C34878D82A}">
                    <a16:rowId xmlns:a16="http://schemas.microsoft.com/office/drawing/2014/main" val="10003"/>
                  </a:ext>
                </a:extLst>
              </a:tr>
              <a:tr h="706391">
                <a:tc>
                  <a:txBody>
                    <a:bodyPr/>
                    <a:lstStyle/>
                    <a:p>
                      <a:pPr algn="l" fontAlgn="t"/>
                      <a:r>
                        <a:rPr lang="en-US" sz="2200">
                          <a:effectLst/>
                          <a:latin typeface="Constantia" panose="02030602050306030303" pitchFamily="18" charset="0"/>
                        </a:rPr>
                        <a:t>Object is created through new keyword mainly e.g.</a:t>
                      </a:r>
                      <a:br>
                        <a:rPr lang="en-US" sz="2200">
                          <a:effectLst/>
                          <a:latin typeface="Constantia" panose="02030602050306030303" pitchFamily="18" charset="0"/>
                        </a:rPr>
                      </a:br>
                      <a:r>
                        <a:rPr lang="en-US" sz="2200">
                          <a:effectLst/>
                          <a:latin typeface="Constantia" panose="02030602050306030303" pitchFamily="18" charset="0"/>
                        </a:rPr>
                        <a:t>Student s1=new Student();</a:t>
                      </a:r>
                      <a:endParaRPr lang="en-US" sz="2200">
                        <a:solidFill>
                          <a:srgbClr val="333333"/>
                        </a:solidFill>
                        <a:effectLst/>
                        <a:latin typeface="Constantia" panose="02030602050306030303" pitchFamily="18" charset="0"/>
                      </a:endParaRPr>
                    </a:p>
                  </a:txBody>
                  <a:tcPr marL="35320" marR="35320" marT="35320" marB="35320"/>
                </a:tc>
                <a:tc>
                  <a:txBody>
                    <a:bodyPr/>
                    <a:lstStyle/>
                    <a:p>
                      <a:pPr algn="l" fontAlgn="t"/>
                      <a:r>
                        <a:rPr lang="en-US" sz="2200">
                          <a:effectLst/>
                          <a:latin typeface="Constantia" panose="02030602050306030303" pitchFamily="18" charset="0"/>
                        </a:rPr>
                        <a:t>Class is declared using class keyword e.g.</a:t>
                      </a:r>
                      <a:br>
                        <a:rPr lang="en-US" sz="2200">
                          <a:effectLst/>
                          <a:latin typeface="Constantia" panose="02030602050306030303" pitchFamily="18" charset="0"/>
                        </a:rPr>
                      </a:br>
                      <a:r>
                        <a:rPr lang="en-US" sz="2200">
                          <a:effectLst/>
                          <a:latin typeface="Constantia" panose="02030602050306030303" pitchFamily="18" charset="0"/>
                        </a:rPr>
                        <a:t>class Student{}</a:t>
                      </a:r>
                      <a:endParaRPr lang="en-US" sz="2200">
                        <a:solidFill>
                          <a:srgbClr val="333333"/>
                        </a:solidFill>
                        <a:effectLst/>
                        <a:latin typeface="Constantia" panose="02030602050306030303" pitchFamily="18" charset="0"/>
                      </a:endParaRPr>
                    </a:p>
                  </a:txBody>
                  <a:tcPr marL="35320" marR="35320" marT="35320" marB="35320"/>
                </a:tc>
                <a:extLst>
                  <a:ext uri="{0D108BD9-81ED-4DB2-BD59-A6C34878D82A}">
                    <a16:rowId xmlns:a16="http://schemas.microsoft.com/office/drawing/2014/main" val="10004"/>
                  </a:ext>
                </a:extLst>
              </a:tr>
              <a:tr h="579240">
                <a:tc>
                  <a:txBody>
                    <a:bodyPr/>
                    <a:lstStyle/>
                    <a:p>
                      <a:pPr algn="l" fontAlgn="t"/>
                      <a:r>
                        <a:rPr lang="en-US" sz="2200">
                          <a:effectLst/>
                          <a:latin typeface="Constantia" panose="02030602050306030303" pitchFamily="18" charset="0"/>
                        </a:rPr>
                        <a:t>Object is created many times as per requirement.</a:t>
                      </a:r>
                      <a:endParaRPr lang="en-US" sz="2200">
                        <a:solidFill>
                          <a:srgbClr val="333333"/>
                        </a:solidFill>
                        <a:effectLst/>
                        <a:latin typeface="Constantia" panose="02030602050306030303" pitchFamily="18" charset="0"/>
                      </a:endParaRPr>
                    </a:p>
                  </a:txBody>
                  <a:tcPr marL="35320" marR="35320" marT="35320" marB="35320"/>
                </a:tc>
                <a:tc>
                  <a:txBody>
                    <a:bodyPr/>
                    <a:lstStyle/>
                    <a:p>
                      <a:pPr algn="l" fontAlgn="t"/>
                      <a:r>
                        <a:rPr lang="en-IN" sz="2200">
                          <a:effectLst/>
                          <a:latin typeface="Constantia" panose="02030602050306030303" pitchFamily="18" charset="0"/>
                        </a:rPr>
                        <a:t>Class is declared once.</a:t>
                      </a:r>
                      <a:endParaRPr lang="en-IN" sz="2200">
                        <a:solidFill>
                          <a:srgbClr val="333333"/>
                        </a:solidFill>
                        <a:effectLst/>
                        <a:latin typeface="Constantia" panose="02030602050306030303" pitchFamily="18" charset="0"/>
                      </a:endParaRPr>
                    </a:p>
                  </a:txBody>
                  <a:tcPr marL="35320" marR="35320" marT="35320" marB="35320"/>
                </a:tc>
                <a:extLst>
                  <a:ext uri="{0D108BD9-81ED-4DB2-BD59-A6C34878D82A}">
                    <a16:rowId xmlns:a16="http://schemas.microsoft.com/office/drawing/2014/main" val="10005"/>
                  </a:ext>
                </a:extLst>
              </a:tr>
              <a:tr h="452090">
                <a:tc>
                  <a:txBody>
                    <a:bodyPr/>
                    <a:lstStyle/>
                    <a:p>
                      <a:pPr algn="l" fontAlgn="t"/>
                      <a:r>
                        <a:rPr lang="en-US" sz="2200">
                          <a:effectLst/>
                          <a:latin typeface="Constantia" panose="02030602050306030303" pitchFamily="18" charset="0"/>
                        </a:rPr>
                        <a:t>Object allocates memory when it is created.</a:t>
                      </a:r>
                      <a:endParaRPr lang="en-US" sz="2200">
                        <a:solidFill>
                          <a:srgbClr val="333333"/>
                        </a:solidFill>
                        <a:effectLst/>
                        <a:latin typeface="Constantia" panose="02030602050306030303" pitchFamily="18" charset="0"/>
                      </a:endParaRPr>
                    </a:p>
                  </a:txBody>
                  <a:tcPr marL="35320" marR="35320" marT="35320" marB="35320"/>
                </a:tc>
                <a:tc>
                  <a:txBody>
                    <a:bodyPr/>
                    <a:lstStyle/>
                    <a:p>
                      <a:pPr algn="l" fontAlgn="t"/>
                      <a:r>
                        <a:rPr lang="en-US" sz="2200" dirty="0">
                          <a:effectLst/>
                          <a:latin typeface="Constantia" panose="02030602050306030303" pitchFamily="18" charset="0"/>
                        </a:rPr>
                        <a:t>Class doesn't allocated memory when it is created.</a:t>
                      </a:r>
                      <a:endParaRPr lang="en-US" sz="2200" dirty="0">
                        <a:solidFill>
                          <a:srgbClr val="333333"/>
                        </a:solidFill>
                        <a:effectLst/>
                        <a:latin typeface="Constantia" panose="02030602050306030303" pitchFamily="18" charset="0"/>
                      </a:endParaRPr>
                    </a:p>
                  </a:txBody>
                  <a:tcPr marL="35320" marR="35320" marT="35320" marB="3532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66648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3"/>
          <p:cNvSpPr txBox="1">
            <a:spLocks noChangeArrowheads="1"/>
          </p:cNvSpPr>
          <p:nvPr/>
        </p:nvSpPr>
        <p:spPr bwMode="auto">
          <a:xfrm>
            <a:off x="1703512" y="476673"/>
            <a:ext cx="871296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3200" b="1" dirty="0">
                <a:solidFill>
                  <a:srgbClr val="0000FF"/>
                </a:solidFill>
                <a:latin typeface="Constantia"/>
              </a:rPr>
              <a:t>Modifiers</a:t>
            </a:r>
            <a:r>
              <a:rPr lang="en-US" sz="4400" b="1" dirty="0">
                <a:solidFill>
                  <a:srgbClr val="800000"/>
                </a:solidFill>
                <a:latin typeface="Calibri" pitchFamily="34" charset="0"/>
              </a:rPr>
              <a:t> </a:t>
            </a:r>
            <a:r>
              <a:rPr lang="en-US" sz="3200" b="1" dirty="0">
                <a:solidFill>
                  <a:srgbClr val="0000FF"/>
                </a:solidFill>
                <a:latin typeface="Constantia"/>
              </a:rPr>
              <a:t>in</a:t>
            </a:r>
            <a:r>
              <a:rPr lang="en-US" sz="4400" b="1" dirty="0">
                <a:solidFill>
                  <a:srgbClr val="800000"/>
                </a:solidFill>
                <a:latin typeface="Calibri" pitchFamily="34" charset="0"/>
              </a:rPr>
              <a:t> </a:t>
            </a:r>
            <a:r>
              <a:rPr lang="en-US" sz="3200" b="1" dirty="0">
                <a:solidFill>
                  <a:srgbClr val="0000FF"/>
                </a:solidFill>
                <a:latin typeface="Constantia"/>
              </a:rPr>
              <a:t>Java</a:t>
            </a:r>
          </a:p>
        </p:txBody>
      </p:sp>
      <p:sp>
        <p:nvSpPr>
          <p:cNvPr id="6" name="Rectangle 5"/>
          <p:cNvSpPr/>
          <p:nvPr/>
        </p:nvSpPr>
        <p:spPr>
          <a:xfrm>
            <a:off x="1865234" y="1203312"/>
            <a:ext cx="8551246" cy="4893647"/>
          </a:xfrm>
          <a:prstGeom prst="rect">
            <a:avLst/>
          </a:prstGeom>
          <a:noFill/>
        </p:spPr>
        <p:txBody>
          <a:bodyPr wrap="square">
            <a:spAutoFit/>
          </a:bodyPr>
          <a:lstStyle/>
          <a:p>
            <a:pPr algn="just"/>
            <a:r>
              <a:rPr lang="en-IN" sz="2400" dirty="0">
                <a:latin typeface="Constantia" panose="02030602050306030303" pitchFamily="18" charset="0"/>
              </a:rPr>
              <a:t>Java language has a wide variety of modifiers, including the following: </a:t>
            </a:r>
          </a:p>
          <a:p>
            <a:pPr marL="342900" indent="-342900" algn="just">
              <a:buFont typeface="+mj-lt"/>
              <a:buAutoNum type="arabicPeriod"/>
            </a:pPr>
            <a:r>
              <a:rPr lang="en-IN" sz="2400" b="1" dirty="0">
                <a:solidFill>
                  <a:srgbClr val="0000FF"/>
                </a:solidFill>
                <a:latin typeface="Constantia" panose="02030602050306030303" pitchFamily="18" charset="0"/>
              </a:rPr>
              <a:t>Access Modifiers </a:t>
            </a:r>
          </a:p>
          <a:p>
            <a:pPr marL="342900" indent="-342900" algn="just">
              <a:buFont typeface="+mj-lt"/>
              <a:buAutoNum type="arabicPeriod"/>
            </a:pPr>
            <a:r>
              <a:rPr lang="en-IN" sz="2400" b="1" dirty="0">
                <a:solidFill>
                  <a:srgbClr val="0000FF"/>
                </a:solidFill>
                <a:latin typeface="Constantia" panose="02030602050306030303" pitchFamily="18" charset="0"/>
              </a:rPr>
              <a:t>Non Access Modifiers </a:t>
            </a:r>
          </a:p>
          <a:p>
            <a:pPr algn="just"/>
            <a:endParaRPr lang="en-IN" sz="2400" dirty="0">
              <a:latin typeface="Constantia" panose="02030602050306030303" pitchFamily="18" charset="0"/>
            </a:endParaRPr>
          </a:p>
          <a:p>
            <a:pPr algn="just"/>
            <a:r>
              <a:rPr lang="en-IN" sz="2400" dirty="0">
                <a:latin typeface="Constantia" panose="02030602050306030303" pitchFamily="18" charset="0"/>
              </a:rPr>
              <a:t>Java provides a number of access modifiers to set access levels for classes, variables, methods, and constructors. The four access levels are: </a:t>
            </a:r>
          </a:p>
          <a:p>
            <a:pPr algn="just"/>
            <a:endParaRPr lang="en-IN" sz="2400" dirty="0">
              <a:latin typeface="Constantia" panose="02030602050306030303" pitchFamily="18" charset="0"/>
            </a:endParaRPr>
          </a:p>
          <a:p>
            <a:pPr marL="285750" indent="-285750" algn="just">
              <a:buFont typeface="Wingdings" pitchFamily="2" charset="2"/>
              <a:buChar char="Ø"/>
            </a:pPr>
            <a:r>
              <a:rPr lang="en-IN" sz="2400" dirty="0">
                <a:latin typeface="Constantia" panose="02030602050306030303" pitchFamily="18" charset="0"/>
              </a:rPr>
              <a:t>Visible to the package, the </a:t>
            </a:r>
            <a:r>
              <a:rPr lang="en-IN" sz="2400" b="1" dirty="0">
                <a:solidFill>
                  <a:srgbClr val="0000FF"/>
                </a:solidFill>
                <a:latin typeface="Constantia" panose="02030602050306030303" pitchFamily="18" charset="0"/>
              </a:rPr>
              <a:t>default</a:t>
            </a:r>
            <a:r>
              <a:rPr lang="en-IN" sz="2400" dirty="0">
                <a:latin typeface="Constantia" panose="02030602050306030303" pitchFamily="18" charset="0"/>
              </a:rPr>
              <a:t>. No modifiers are needed. </a:t>
            </a:r>
          </a:p>
          <a:p>
            <a:pPr marL="285750" indent="-285750" algn="just">
              <a:buFont typeface="Wingdings" pitchFamily="2" charset="2"/>
              <a:buChar char="Ø"/>
            </a:pPr>
            <a:r>
              <a:rPr lang="en-IN" sz="2400" dirty="0">
                <a:latin typeface="Constantia" panose="02030602050306030303" pitchFamily="18" charset="0"/>
              </a:rPr>
              <a:t>Visible to the class only (</a:t>
            </a:r>
            <a:r>
              <a:rPr lang="en-IN" sz="2400" b="1" dirty="0">
                <a:solidFill>
                  <a:srgbClr val="0000FF"/>
                </a:solidFill>
                <a:latin typeface="Constantia" panose="02030602050306030303" pitchFamily="18" charset="0"/>
              </a:rPr>
              <a:t>private</a:t>
            </a:r>
            <a:r>
              <a:rPr lang="en-IN" sz="2400" dirty="0">
                <a:latin typeface="Constantia" panose="02030602050306030303" pitchFamily="18" charset="0"/>
              </a:rPr>
              <a:t>). </a:t>
            </a:r>
          </a:p>
          <a:p>
            <a:pPr marL="285750" indent="-285750" algn="just">
              <a:buFont typeface="Wingdings" pitchFamily="2" charset="2"/>
              <a:buChar char="Ø"/>
            </a:pPr>
            <a:r>
              <a:rPr lang="en-IN" sz="2400" dirty="0">
                <a:latin typeface="Constantia" panose="02030602050306030303" pitchFamily="18" charset="0"/>
              </a:rPr>
              <a:t>Visible to the world (</a:t>
            </a:r>
            <a:r>
              <a:rPr lang="en-IN" sz="2400" b="1" dirty="0">
                <a:solidFill>
                  <a:srgbClr val="0000FF"/>
                </a:solidFill>
                <a:latin typeface="Constantia" panose="02030602050306030303" pitchFamily="18" charset="0"/>
              </a:rPr>
              <a:t>public</a:t>
            </a:r>
            <a:r>
              <a:rPr lang="en-IN" sz="2400" dirty="0">
                <a:latin typeface="Constantia" panose="02030602050306030303" pitchFamily="18" charset="0"/>
              </a:rPr>
              <a:t>). </a:t>
            </a:r>
          </a:p>
          <a:p>
            <a:pPr marL="285750" indent="-285750" algn="just">
              <a:buFont typeface="Wingdings" pitchFamily="2" charset="2"/>
              <a:buChar char="Ø"/>
            </a:pPr>
            <a:r>
              <a:rPr lang="en-IN" sz="2400" dirty="0">
                <a:latin typeface="Constantia" panose="02030602050306030303" pitchFamily="18" charset="0"/>
              </a:rPr>
              <a:t>Visible to the package and all subclasses (</a:t>
            </a:r>
            <a:r>
              <a:rPr lang="en-IN" sz="2400" b="1" dirty="0">
                <a:solidFill>
                  <a:srgbClr val="0000FF"/>
                </a:solidFill>
                <a:latin typeface="Constantia" panose="02030602050306030303" pitchFamily="18" charset="0"/>
              </a:rPr>
              <a:t>protected</a:t>
            </a:r>
            <a:r>
              <a:rPr lang="en-IN" sz="2400" dirty="0">
                <a:latin typeface="Constantia" panose="02030602050306030303" pitchFamily="18" charset="0"/>
              </a:rPr>
              <a:t>). </a:t>
            </a:r>
          </a:p>
        </p:txBody>
      </p:sp>
    </p:spTree>
    <p:extLst>
      <p:ext uri="{BB962C8B-B14F-4D97-AF65-F5344CB8AC3E}">
        <p14:creationId xmlns:p14="http://schemas.microsoft.com/office/powerpoint/2010/main" val="1796997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15</a:t>
            </a:fld>
            <a:endParaRPr lang="en-US"/>
          </a:p>
        </p:txBody>
      </p:sp>
      <p:sp>
        <p:nvSpPr>
          <p:cNvPr id="8" name="Text Box 13"/>
          <p:cNvSpPr txBox="1">
            <a:spLocks noChangeArrowheads="1"/>
          </p:cNvSpPr>
          <p:nvPr/>
        </p:nvSpPr>
        <p:spPr bwMode="auto">
          <a:xfrm>
            <a:off x="1703512" y="548681"/>
            <a:ext cx="871296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3200" b="1" dirty="0">
                <a:solidFill>
                  <a:srgbClr val="0000FF"/>
                </a:solidFill>
                <a:latin typeface="Constantia"/>
              </a:rPr>
              <a:t>Access</a:t>
            </a:r>
            <a:r>
              <a:rPr lang="en-US" sz="4400" b="1" dirty="0">
                <a:solidFill>
                  <a:srgbClr val="800000"/>
                </a:solidFill>
                <a:latin typeface="Calibri" pitchFamily="34" charset="0"/>
              </a:rPr>
              <a:t> </a:t>
            </a:r>
            <a:r>
              <a:rPr lang="en-US" sz="3200" b="1" dirty="0">
                <a:solidFill>
                  <a:srgbClr val="0000FF"/>
                </a:solidFill>
                <a:latin typeface="Constantia"/>
              </a:rPr>
              <a:t>Modifiers</a:t>
            </a:r>
            <a:r>
              <a:rPr lang="en-US" sz="4400" b="1" dirty="0">
                <a:solidFill>
                  <a:srgbClr val="800000"/>
                </a:solidFill>
                <a:latin typeface="Calibri" pitchFamily="34" charset="0"/>
              </a:rPr>
              <a:t> </a:t>
            </a:r>
            <a:r>
              <a:rPr lang="en-US" sz="3200" b="1" dirty="0">
                <a:solidFill>
                  <a:srgbClr val="0000FF"/>
                </a:solidFill>
                <a:latin typeface="Constantia"/>
              </a:rPr>
              <a:t>- default</a:t>
            </a:r>
          </a:p>
        </p:txBody>
      </p:sp>
      <p:sp>
        <p:nvSpPr>
          <p:cNvPr id="3" name="Rectangle 2"/>
          <p:cNvSpPr/>
          <p:nvPr/>
        </p:nvSpPr>
        <p:spPr>
          <a:xfrm>
            <a:off x="2504097" y="1844825"/>
            <a:ext cx="7111799" cy="3200876"/>
          </a:xfrm>
          <a:prstGeom prst="rect">
            <a:avLst/>
          </a:prstGeom>
        </p:spPr>
        <p:txBody>
          <a:bodyPr wrap="square">
            <a:spAutoFit/>
          </a:bodyPr>
          <a:lstStyle/>
          <a:p>
            <a:pPr marL="342900" indent="-342900" algn="just">
              <a:spcAft>
                <a:spcPts val="1200"/>
              </a:spcAft>
              <a:buFont typeface="Wingdings" pitchFamily="2" charset="2"/>
              <a:buChar char="Ø"/>
            </a:pPr>
            <a:r>
              <a:rPr lang="en-IN" sz="2400" dirty="0">
                <a:latin typeface="Constantia" panose="02030602050306030303" pitchFamily="18" charset="0"/>
              </a:rPr>
              <a:t>Default access modifier means we do not explicitly declare an access modifier for a class, field, method, etc. </a:t>
            </a:r>
          </a:p>
          <a:p>
            <a:pPr marL="342900" indent="-342900" algn="just">
              <a:spcAft>
                <a:spcPts val="1200"/>
              </a:spcAft>
              <a:buFont typeface="Wingdings" pitchFamily="2" charset="2"/>
              <a:buChar char="Ø"/>
            </a:pPr>
            <a:r>
              <a:rPr lang="en-IN" sz="2400" dirty="0">
                <a:latin typeface="Constantia" panose="02030602050306030303" pitchFamily="18" charset="0"/>
              </a:rPr>
              <a:t>A variable or method declared without any access control modifier is available to any other class in the same package. The fields in an interface are implicitly public static final and the methods in an interface are by default public. </a:t>
            </a:r>
          </a:p>
        </p:txBody>
      </p:sp>
    </p:spTree>
    <p:extLst>
      <p:ext uri="{BB962C8B-B14F-4D97-AF65-F5344CB8AC3E}">
        <p14:creationId xmlns:p14="http://schemas.microsoft.com/office/powerpoint/2010/main" val="652256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16</a:t>
            </a:fld>
            <a:endParaRPr lang="en-US"/>
          </a:p>
        </p:txBody>
      </p:sp>
      <p:sp>
        <p:nvSpPr>
          <p:cNvPr id="8" name="Text Box 13"/>
          <p:cNvSpPr txBox="1">
            <a:spLocks noChangeArrowheads="1"/>
          </p:cNvSpPr>
          <p:nvPr/>
        </p:nvSpPr>
        <p:spPr bwMode="auto">
          <a:xfrm>
            <a:off x="1703512" y="548681"/>
            <a:ext cx="871296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spcBef>
                <a:spcPct val="50000"/>
              </a:spcBef>
            </a:pPr>
            <a:r>
              <a:rPr lang="en-US" sz="3200" b="1" dirty="0">
                <a:solidFill>
                  <a:srgbClr val="0000FF"/>
                </a:solidFill>
                <a:latin typeface="Constantia"/>
              </a:rPr>
              <a:t>Access</a:t>
            </a:r>
            <a:r>
              <a:rPr lang="en-US" sz="4400" b="1" dirty="0">
                <a:solidFill>
                  <a:srgbClr val="800000"/>
                </a:solidFill>
                <a:latin typeface="Calibri" pitchFamily="34" charset="0"/>
              </a:rPr>
              <a:t> </a:t>
            </a:r>
            <a:r>
              <a:rPr lang="en-US" sz="3200" b="1" dirty="0">
                <a:solidFill>
                  <a:srgbClr val="0000FF"/>
                </a:solidFill>
                <a:latin typeface="Constantia"/>
              </a:rPr>
              <a:t>Modifiers</a:t>
            </a:r>
            <a:r>
              <a:rPr lang="en-US" sz="4400" b="1" dirty="0">
                <a:solidFill>
                  <a:srgbClr val="800000"/>
                </a:solidFill>
                <a:latin typeface="Calibri" pitchFamily="34" charset="0"/>
              </a:rPr>
              <a:t> </a:t>
            </a:r>
            <a:r>
              <a:rPr lang="en-US" sz="3200" b="1" dirty="0">
                <a:solidFill>
                  <a:srgbClr val="0000FF"/>
                </a:solidFill>
                <a:latin typeface="Constantia"/>
              </a:rPr>
              <a:t>-</a:t>
            </a:r>
            <a:r>
              <a:rPr lang="en-US" sz="4400" b="1" dirty="0">
                <a:solidFill>
                  <a:srgbClr val="800000"/>
                </a:solidFill>
                <a:latin typeface="Calibri" pitchFamily="34" charset="0"/>
              </a:rPr>
              <a:t> </a:t>
            </a:r>
            <a:r>
              <a:rPr lang="en-US" sz="3200" b="1" dirty="0">
                <a:solidFill>
                  <a:srgbClr val="0000FF"/>
                </a:solidFill>
                <a:latin typeface="Constantia"/>
              </a:rPr>
              <a:t>private</a:t>
            </a:r>
          </a:p>
        </p:txBody>
      </p:sp>
      <p:sp>
        <p:nvSpPr>
          <p:cNvPr id="3" name="Rectangle 2"/>
          <p:cNvSpPr/>
          <p:nvPr/>
        </p:nvSpPr>
        <p:spPr>
          <a:xfrm>
            <a:off x="2362201" y="1617290"/>
            <a:ext cx="7580185" cy="3354765"/>
          </a:xfrm>
          <a:prstGeom prst="rect">
            <a:avLst/>
          </a:prstGeom>
        </p:spPr>
        <p:txBody>
          <a:bodyPr wrap="square">
            <a:spAutoFit/>
          </a:bodyPr>
          <a:lstStyle/>
          <a:p>
            <a:pPr marL="342900" indent="-342900" algn="just">
              <a:spcAft>
                <a:spcPts val="1200"/>
              </a:spcAft>
              <a:buFont typeface="Wingdings" pitchFamily="2" charset="2"/>
              <a:buChar char="Ø"/>
            </a:pPr>
            <a:r>
              <a:rPr lang="en-IN" sz="2400" dirty="0">
                <a:latin typeface="Constantia" panose="02030602050306030303" pitchFamily="18" charset="0"/>
              </a:rPr>
              <a:t>Methods, variables, and constructors that are declared private can only be accessed within the declared class itself. </a:t>
            </a:r>
          </a:p>
          <a:p>
            <a:pPr marL="342900" indent="-342900" algn="just">
              <a:spcAft>
                <a:spcPts val="1200"/>
              </a:spcAft>
              <a:buFont typeface="Wingdings" pitchFamily="2" charset="2"/>
              <a:buChar char="Ø"/>
            </a:pPr>
            <a:r>
              <a:rPr lang="en-IN" sz="2400" dirty="0">
                <a:latin typeface="Constantia" panose="02030602050306030303" pitchFamily="18" charset="0"/>
              </a:rPr>
              <a:t>Private access modifier is the most restrictive access level. Class and interfaces cannot be private.</a:t>
            </a:r>
          </a:p>
          <a:p>
            <a:pPr marL="342900" indent="-342900" algn="just">
              <a:spcAft>
                <a:spcPts val="1200"/>
              </a:spcAft>
              <a:buFont typeface="Wingdings" pitchFamily="2" charset="2"/>
              <a:buChar char="Ø"/>
            </a:pPr>
            <a:r>
              <a:rPr lang="en-IN" sz="2400" dirty="0">
                <a:latin typeface="Constantia" panose="02030602050306030303" pitchFamily="18" charset="0"/>
              </a:rPr>
              <a:t>Using the private modifier is the main way that an object encapsulates itself and hides data from the outside world.  </a:t>
            </a:r>
          </a:p>
        </p:txBody>
      </p:sp>
    </p:spTree>
    <p:extLst>
      <p:ext uri="{BB962C8B-B14F-4D97-AF65-F5344CB8AC3E}">
        <p14:creationId xmlns:p14="http://schemas.microsoft.com/office/powerpoint/2010/main" val="331939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17</a:t>
            </a:fld>
            <a:endParaRPr lang="en-US"/>
          </a:p>
        </p:txBody>
      </p:sp>
      <p:sp>
        <p:nvSpPr>
          <p:cNvPr id="8" name="Text Box 13"/>
          <p:cNvSpPr txBox="1">
            <a:spLocks noChangeArrowheads="1"/>
          </p:cNvSpPr>
          <p:nvPr/>
        </p:nvSpPr>
        <p:spPr bwMode="auto">
          <a:xfrm>
            <a:off x="1703512" y="548681"/>
            <a:ext cx="871296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spcBef>
                <a:spcPct val="50000"/>
              </a:spcBef>
            </a:pPr>
            <a:r>
              <a:rPr lang="en-US" sz="3200" b="1" dirty="0">
                <a:solidFill>
                  <a:srgbClr val="0000FF"/>
                </a:solidFill>
                <a:latin typeface="Constantia"/>
              </a:rPr>
              <a:t>Access</a:t>
            </a:r>
            <a:r>
              <a:rPr lang="en-US" sz="4400" b="1" dirty="0">
                <a:solidFill>
                  <a:srgbClr val="800000"/>
                </a:solidFill>
                <a:latin typeface="Calibri" pitchFamily="34" charset="0"/>
              </a:rPr>
              <a:t> </a:t>
            </a:r>
            <a:r>
              <a:rPr lang="en-US" sz="3200" b="1" dirty="0">
                <a:solidFill>
                  <a:srgbClr val="0000FF"/>
                </a:solidFill>
                <a:latin typeface="Constantia"/>
              </a:rPr>
              <a:t>Modifiers</a:t>
            </a:r>
            <a:r>
              <a:rPr lang="en-US" sz="4400" b="1" dirty="0">
                <a:solidFill>
                  <a:srgbClr val="800000"/>
                </a:solidFill>
                <a:latin typeface="Calibri" pitchFamily="34" charset="0"/>
              </a:rPr>
              <a:t> </a:t>
            </a:r>
            <a:r>
              <a:rPr lang="en-US" sz="3200" b="1" dirty="0">
                <a:solidFill>
                  <a:srgbClr val="0000FF"/>
                </a:solidFill>
                <a:latin typeface="Constantia"/>
              </a:rPr>
              <a:t>-</a:t>
            </a:r>
            <a:r>
              <a:rPr lang="en-US" sz="4400" b="1" dirty="0">
                <a:solidFill>
                  <a:srgbClr val="800000"/>
                </a:solidFill>
                <a:latin typeface="Calibri" pitchFamily="34" charset="0"/>
              </a:rPr>
              <a:t> </a:t>
            </a:r>
            <a:r>
              <a:rPr lang="en-US" sz="3200" b="1" dirty="0">
                <a:solidFill>
                  <a:srgbClr val="0000FF"/>
                </a:solidFill>
                <a:latin typeface="Constantia"/>
              </a:rPr>
              <a:t>public</a:t>
            </a:r>
          </a:p>
        </p:txBody>
      </p:sp>
      <p:sp>
        <p:nvSpPr>
          <p:cNvPr id="3" name="Rectangle 2"/>
          <p:cNvSpPr/>
          <p:nvPr/>
        </p:nvSpPr>
        <p:spPr>
          <a:xfrm>
            <a:off x="2362200" y="1556793"/>
            <a:ext cx="7103640" cy="3200876"/>
          </a:xfrm>
          <a:prstGeom prst="rect">
            <a:avLst/>
          </a:prstGeom>
        </p:spPr>
        <p:txBody>
          <a:bodyPr wrap="square">
            <a:spAutoFit/>
          </a:bodyPr>
          <a:lstStyle/>
          <a:p>
            <a:pPr marL="342900" indent="-342900" algn="just">
              <a:spcAft>
                <a:spcPts val="1200"/>
              </a:spcAft>
              <a:buFont typeface="Wingdings" pitchFamily="2" charset="2"/>
              <a:buChar char="Ø"/>
            </a:pPr>
            <a:r>
              <a:rPr lang="en-IN" sz="2400" dirty="0">
                <a:latin typeface="Constantia" panose="02030602050306030303" pitchFamily="18" charset="0"/>
              </a:rPr>
              <a:t>A class, method, constructor, interface, etc. declared public can be accessed from any other class. Therefore, fields, methods, blocks declared inside a public class can be accessed from any class belonging to the Java Universe. </a:t>
            </a:r>
          </a:p>
          <a:p>
            <a:pPr marL="342900" indent="-342900" algn="just">
              <a:spcAft>
                <a:spcPts val="1200"/>
              </a:spcAft>
              <a:buFont typeface="Wingdings" pitchFamily="2" charset="2"/>
              <a:buChar char="Ø"/>
            </a:pPr>
            <a:r>
              <a:rPr lang="en-IN" sz="2400" dirty="0">
                <a:latin typeface="Constantia" panose="02030602050306030303" pitchFamily="18" charset="0"/>
              </a:rPr>
              <a:t>However, if the public class we are trying to access is in a different package, then the public class still needs to be imported. </a:t>
            </a:r>
          </a:p>
        </p:txBody>
      </p:sp>
    </p:spTree>
    <p:extLst>
      <p:ext uri="{BB962C8B-B14F-4D97-AF65-F5344CB8AC3E}">
        <p14:creationId xmlns:p14="http://schemas.microsoft.com/office/powerpoint/2010/main" val="765417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18</a:t>
            </a:fld>
            <a:endParaRPr lang="en-US" dirty="0"/>
          </a:p>
        </p:txBody>
      </p:sp>
      <p:sp>
        <p:nvSpPr>
          <p:cNvPr id="8" name="Text Box 13"/>
          <p:cNvSpPr txBox="1">
            <a:spLocks noChangeArrowheads="1"/>
          </p:cNvSpPr>
          <p:nvPr/>
        </p:nvSpPr>
        <p:spPr bwMode="auto">
          <a:xfrm>
            <a:off x="1703512" y="548681"/>
            <a:ext cx="871296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a:spcBef>
                <a:spcPct val="50000"/>
              </a:spcBef>
            </a:pPr>
            <a:r>
              <a:rPr lang="en-US" sz="3200" b="1" dirty="0">
                <a:solidFill>
                  <a:srgbClr val="0000FF"/>
                </a:solidFill>
                <a:latin typeface="Constantia"/>
              </a:rPr>
              <a:t>Access</a:t>
            </a:r>
            <a:r>
              <a:rPr lang="en-US" sz="4400" b="1" dirty="0">
                <a:solidFill>
                  <a:srgbClr val="800000"/>
                </a:solidFill>
                <a:latin typeface="Calibri" pitchFamily="34" charset="0"/>
              </a:rPr>
              <a:t> </a:t>
            </a:r>
            <a:r>
              <a:rPr lang="en-US" sz="3200" b="1" dirty="0">
                <a:solidFill>
                  <a:srgbClr val="0000FF"/>
                </a:solidFill>
                <a:latin typeface="Constantia"/>
              </a:rPr>
              <a:t>Modifiers</a:t>
            </a:r>
            <a:r>
              <a:rPr lang="en-US" sz="4400" b="1" dirty="0">
                <a:solidFill>
                  <a:srgbClr val="800000"/>
                </a:solidFill>
                <a:latin typeface="Calibri" pitchFamily="34" charset="0"/>
              </a:rPr>
              <a:t> </a:t>
            </a:r>
            <a:r>
              <a:rPr lang="en-US" sz="3200" b="1" dirty="0">
                <a:solidFill>
                  <a:srgbClr val="0000FF"/>
                </a:solidFill>
                <a:latin typeface="Constantia"/>
              </a:rPr>
              <a:t>- public</a:t>
            </a:r>
          </a:p>
        </p:txBody>
      </p:sp>
      <p:sp>
        <p:nvSpPr>
          <p:cNvPr id="3" name="Rectangle 2"/>
          <p:cNvSpPr/>
          <p:nvPr/>
        </p:nvSpPr>
        <p:spPr>
          <a:xfrm>
            <a:off x="1919536" y="1443549"/>
            <a:ext cx="7776864" cy="4462760"/>
          </a:xfrm>
          <a:prstGeom prst="rect">
            <a:avLst/>
          </a:prstGeom>
        </p:spPr>
        <p:txBody>
          <a:bodyPr wrap="square">
            <a:spAutoFit/>
          </a:bodyPr>
          <a:lstStyle/>
          <a:p>
            <a:pPr marL="342900" indent="-342900" algn="just">
              <a:spcAft>
                <a:spcPts val="1200"/>
              </a:spcAft>
              <a:buFont typeface="Wingdings" pitchFamily="2" charset="2"/>
              <a:buChar char="Ø"/>
            </a:pPr>
            <a:r>
              <a:rPr lang="en-IN" sz="2400" dirty="0">
                <a:latin typeface="Constantia" panose="02030602050306030303" pitchFamily="18" charset="0"/>
              </a:rPr>
              <a:t>Variables, methods, and constructors, which are declared protected in a superclass can be accessed only by the subclasses in other package or any class within the package of the protected members' class. </a:t>
            </a:r>
          </a:p>
          <a:p>
            <a:pPr marL="342900" indent="-342900" algn="just">
              <a:spcAft>
                <a:spcPts val="1200"/>
              </a:spcAft>
              <a:buFont typeface="Wingdings" pitchFamily="2" charset="2"/>
              <a:buChar char="Ø"/>
            </a:pPr>
            <a:r>
              <a:rPr lang="en-IN" sz="2400" dirty="0">
                <a:latin typeface="Constantia" panose="02030602050306030303" pitchFamily="18" charset="0"/>
              </a:rPr>
              <a:t>The protected access modifier cannot be applied to class and interfaces. Methods, fields can be declared protected, however methods and fields in a interface cannot be declared protected. </a:t>
            </a:r>
          </a:p>
          <a:p>
            <a:pPr marL="342900" indent="-342900" algn="just">
              <a:spcAft>
                <a:spcPts val="1200"/>
              </a:spcAft>
              <a:buFont typeface="Wingdings" pitchFamily="2" charset="2"/>
              <a:buChar char="Ø"/>
            </a:pPr>
            <a:r>
              <a:rPr lang="en-IN" sz="2400" dirty="0">
                <a:latin typeface="Constantia" panose="02030602050306030303" pitchFamily="18" charset="0"/>
              </a:rPr>
              <a:t>Protected access gives the subclass a chance to use the helper method or variable, while preventing a nonrelated class from trying to use it. </a:t>
            </a:r>
          </a:p>
        </p:txBody>
      </p:sp>
    </p:spTree>
    <p:extLst>
      <p:ext uri="{BB962C8B-B14F-4D97-AF65-F5344CB8AC3E}">
        <p14:creationId xmlns:p14="http://schemas.microsoft.com/office/powerpoint/2010/main" val="3335661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19</a:t>
            </a:fld>
            <a:endParaRPr lang="en-US" dirty="0"/>
          </a:p>
        </p:txBody>
      </p:sp>
      <p:sp>
        <p:nvSpPr>
          <p:cNvPr id="8" name="Text Box 13"/>
          <p:cNvSpPr txBox="1">
            <a:spLocks noChangeArrowheads="1"/>
          </p:cNvSpPr>
          <p:nvPr/>
        </p:nvSpPr>
        <p:spPr bwMode="auto">
          <a:xfrm>
            <a:off x="1703512" y="548681"/>
            <a:ext cx="871296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3200" b="1" dirty="0">
                <a:solidFill>
                  <a:srgbClr val="0000FF"/>
                </a:solidFill>
                <a:latin typeface="Constantia"/>
              </a:rPr>
              <a:t>Non</a:t>
            </a:r>
            <a:r>
              <a:rPr lang="en-US" sz="4400" b="1" dirty="0">
                <a:solidFill>
                  <a:srgbClr val="800000"/>
                </a:solidFill>
                <a:latin typeface="Calibri" pitchFamily="34" charset="0"/>
              </a:rPr>
              <a:t> </a:t>
            </a:r>
            <a:r>
              <a:rPr lang="en-US" sz="3200" b="1" dirty="0">
                <a:solidFill>
                  <a:srgbClr val="0000FF"/>
                </a:solidFill>
                <a:latin typeface="Constantia"/>
              </a:rPr>
              <a:t>Access</a:t>
            </a:r>
            <a:r>
              <a:rPr lang="en-US" sz="4400" b="1" dirty="0">
                <a:solidFill>
                  <a:srgbClr val="800000"/>
                </a:solidFill>
                <a:latin typeface="Calibri" pitchFamily="34" charset="0"/>
              </a:rPr>
              <a:t> </a:t>
            </a:r>
            <a:r>
              <a:rPr lang="en-US" sz="3200" b="1" dirty="0">
                <a:solidFill>
                  <a:srgbClr val="0000FF"/>
                </a:solidFill>
                <a:latin typeface="Constantia"/>
              </a:rPr>
              <a:t>Modifiers</a:t>
            </a:r>
          </a:p>
        </p:txBody>
      </p:sp>
      <p:sp>
        <p:nvSpPr>
          <p:cNvPr id="3" name="Rectangle 2"/>
          <p:cNvSpPr/>
          <p:nvPr/>
        </p:nvSpPr>
        <p:spPr>
          <a:xfrm>
            <a:off x="1991544" y="1484784"/>
            <a:ext cx="8280920" cy="4154984"/>
          </a:xfrm>
          <a:prstGeom prst="rect">
            <a:avLst/>
          </a:prstGeom>
        </p:spPr>
        <p:txBody>
          <a:bodyPr wrap="square">
            <a:spAutoFit/>
          </a:bodyPr>
          <a:lstStyle/>
          <a:p>
            <a:pPr algn="just"/>
            <a:r>
              <a:rPr lang="en-IN" sz="2400" dirty="0">
                <a:latin typeface="Constantia" panose="02030602050306030303" pitchFamily="18" charset="0"/>
              </a:rPr>
              <a:t>Java provides a number of non-access modifiers to achieve many other functionalities. </a:t>
            </a:r>
          </a:p>
          <a:p>
            <a:pPr algn="just"/>
            <a:endParaRPr lang="en-IN" sz="2400" dirty="0">
              <a:latin typeface="Constantia" panose="02030602050306030303" pitchFamily="18" charset="0"/>
            </a:endParaRPr>
          </a:p>
          <a:p>
            <a:pPr marL="342900" indent="-342900" algn="just">
              <a:buFont typeface="Wingdings" pitchFamily="2" charset="2"/>
              <a:buChar char="Ø"/>
            </a:pPr>
            <a:r>
              <a:rPr lang="en-IN" sz="2400" dirty="0">
                <a:latin typeface="Constantia" panose="02030602050306030303" pitchFamily="18" charset="0"/>
              </a:rPr>
              <a:t>The </a:t>
            </a:r>
            <a:r>
              <a:rPr lang="en-IN" sz="2400" b="1" i="1" dirty="0">
                <a:solidFill>
                  <a:srgbClr val="0000FF"/>
                </a:solidFill>
                <a:latin typeface="Constantia" panose="02030602050306030303" pitchFamily="18" charset="0"/>
              </a:rPr>
              <a:t>static</a:t>
            </a:r>
            <a:r>
              <a:rPr lang="en-IN" sz="2400" i="1" dirty="0">
                <a:latin typeface="Constantia" panose="02030602050306030303" pitchFamily="18" charset="0"/>
              </a:rPr>
              <a:t> </a:t>
            </a:r>
            <a:r>
              <a:rPr lang="en-IN" sz="2400" dirty="0">
                <a:latin typeface="Constantia" panose="02030602050306030303" pitchFamily="18" charset="0"/>
              </a:rPr>
              <a:t>modifier for creating class </a:t>
            </a:r>
            <a:r>
              <a:rPr lang="en-IN" sz="2400" dirty="0" smtClean="0">
                <a:latin typeface="Constantia" panose="02030602050306030303" pitchFamily="18" charset="0"/>
              </a:rPr>
              <a:t>variables, methods, blocks </a:t>
            </a:r>
            <a:r>
              <a:rPr lang="en-IN" sz="2400" dirty="0">
                <a:latin typeface="Constantia" panose="02030602050306030303" pitchFamily="18" charset="0"/>
              </a:rPr>
              <a:t>and </a:t>
            </a:r>
            <a:r>
              <a:rPr lang="en-IN" sz="2400" dirty="0" smtClean="0">
                <a:latin typeface="Constantia" panose="02030602050306030303" pitchFamily="18" charset="0"/>
              </a:rPr>
              <a:t>nested classes. </a:t>
            </a:r>
            <a:endParaRPr lang="en-IN" sz="2400" dirty="0">
              <a:latin typeface="Constantia" panose="02030602050306030303" pitchFamily="18" charset="0"/>
            </a:endParaRPr>
          </a:p>
          <a:p>
            <a:pPr marL="342900" indent="-342900" algn="just">
              <a:buFont typeface="Wingdings" pitchFamily="2" charset="2"/>
              <a:buChar char="Ø"/>
            </a:pPr>
            <a:endParaRPr lang="en-IN" sz="2400" dirty="0">
              <a:latin typeface="Constantia" panose="02030602050306030303" pitchFamily="18" charset="0"/>
            </a:endParaRPr>
          </a:p>
          <a:p>
            <a:pPr marL="342900" indent="-342900" algn="just">
              <a:buFont typeface="Wingdings" pitchFamily="2" charset="2"/>
              <a:buChar char="Ø"/>
            </a:pPr>
            <a:r>
              <a:rPr lang="en-IN" sz="2400" dirty="0">
                <a:latin typeface="Constantia" panose="02030602050306030303" pitchFamily="18" charset="0"/>
              </a:rPr>
              <a:t>The </a:t>
            </a:r>
            <a:r>
              <a:rPr lang="en-IN" sz="2400" b="1" i="1" dirty="0">
                <a:solidFill>
                  <a:srgbClr val="0000FF"/>
                </a:solidFill>
                <a:latin typeface="Constantia" panose="02030602050306030303" pitchFamily="18" charset="0"/>
              </a:rPr>
              <a:t>final</a:t>
            </a:r>
            <a:r>
              <a:rPr lang="en-IN" sz="2400" i="1" dirty="0">
                <a:latin typeface="Constantia" panose="02030602050306030303" pitchFamily="18" charset="0"/>
              </a:rPr>
              <a:t> </a:t>
            </a:r>
            <a:r>
              <a:rPr lang="en-IN" sz="2400" dirty="0">
                <a:latin typeface="Constantia" panose="02030602050306030303" pitchFamily="18" charset="0"/>
              </a:rPr>
              <a:t>modifier for finalizing the implementations of classes, methods, and variables. </a:t>
            </a:r>
          </a:p>
          <a:p>
            <a:pPr marL="342900" indent="-342900" algn="just">
              <a:buFont typeface="Wingdings" pitchFamily="2" charset="2"/>
              <a:buChar char="Ø"/>
            </a:pPr>
            <a:endParaRPr lang="en-IN" sz="2400" dirty="0">
              <a:latin typeface="Constantia" panose="02030602050306030303" pitchFamily="18" charset="0"/>
            </a:endParaRPr>
          </a:p>
          <a:p>
            <a:pPr marL="342900" indent="-342900" algn="just">
              <a:buFont typeface="Wingdings" pitchFamily="2" charset="2"/>
              <a:buChar char="Ø"/>
            </a:pPr>
            <a:r>
              <a:rPr lang="en-IN" sz="2400" dirty="0">
                <a:latin typeface="Constantia" panose="02030602050306030303" pitchFamily="18" charset="0"/>
              </a:rPr>
              <a:t>The </a:t>
            </a:r>
            <a:r>
              <a:rPr lang="en-IN" sz="2400" b="1" i="1" dirty="0">
                <a:solidFill>
                  <a:srgbClr val="0000FF"/>
                </a:solidFill>
                <a:latin typeface="Constantia" panose="02030602050306030303" pitchFamily="18" charset="0"/>
              </a:rPr>
              <a:t>abstract</a:t>
            </a:r>
            <a:r>
              <a:rPr lang="en-IN" sz="2400" i="1" dirty="0">
                <a:latin typeface="Constantia" panose="02030602050306030303" pitchFamily="18" charset="0"/>
              </a:rPr>
              <a:t> </a:t>
            </a:r>
            <a:r>
              <a:rPr lang="en-IN" sz="2400" dirty="0">
                <a:latin typeface="Constantia" panose="02030602050306030303" pitchFamily="18" charset="0"/>
              </a:rPr>
              <a:t>modifier for creating abstract classes and methods. </a:t>
            </a:r>
          </a:p>
        </p:txBody>
      </p:sp>
    </p:spTree>
    <p:extLst>
      <p:ext uri="{BB962C8B-B14F-4D97-AF65-F5344CB8AC3E}">
        <p14:creationId xmlns:p14="http://schemas.microsoft.com/office/powerpoint/2010/main" val="1643921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Object Oriented Programming</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a:t>
            </a:fld>
            <a:endParaRPr lang="en-IN" dirty="0"/>
          </a:p>
        </p:txBody>
      </p:sp>
      <p:sp>
        <p:nvSpPr>
          <p:cNvPr id="7" name="Rectangle 6"/>
          <p:cNvSpPr/>
          <p:nvPr/>
        </p:nvSpPr>
        <p:spPr>
          <a:xfrm>
            <a:off x="1879600" y="970344"/>
            <a:ext cx="10101728" cy="3970318"/>
          </a:xfrm>
          <a:prstGeom prst="rect">
            <a:avLst/>
          </a:prstGeom>
        </p:spPr>
        <p:txBody>
          <a:bodyPr wrap="square">
            <a:spAutoFit/>
          </a:bodyPr>
          <a:lstStyle/>
          <a:p>
            <a:pPr algn="just">
              <a:spcAft>
                <a:spcPts val="1200"/>
              </a:spcAft>
            </a:pPr>
            <a:r>
              <a:rPr lang="en-US" sz="2400" dirty="0">
                <a:solidFill>
                  <a:prstClr val="black"/>
                </a:solidFill>
                <a:latin typeface="Constantia"/>
              </a:rPr>
              <a:t>OOP stands for Object-Oriented </a:t>
            </a:r>
            <a:r>
              <a:rPr lang="en-US" sz="2400" dirty="0" smtClean="0">
                <a:solidFill>
                  <a:prstClr val="black"/>
                </a:solidFill>
                <a:latin typeface="Constantia"/>
              </a:rPr>
              <a:t>Programming. Object-oriented </a:t>
            </a:r>
            <a:r>
              <a:rPr lang="en-US" sz="2400" dirty="0">
                <a:solidFill>
                  <a:prstClr val="black"/>
                </a:solidFill>
                <a:latin typeface="Constantia"/>
              </a:rPr>
              <a:t>programming is about creating objects that contain both data and methods</a:t>
            </a:r>
            <a:r>
              <a:rPr lang="en-US" sz="2400" dirty="0" smtClean="0">
                <a:solidFill>
                  <a:prstClr val="black"/>
                </a:solidFill>
                <a:latin typeface="Constantia"/>
              </a:rPr>
              <a:t>.</a:t>
            </a:r>
          </a:p>
          <a:p>
            <a:pPr algn="just">
              <a:spcAft>
                <a:spcPts val="1200"/>
              </a:spcAft>
            </a:pPr>
            <a:r>
              <a:rPr lang="en-US" sz="2400" b="1" dirty="0">
                <a:solidFill>
                  <a:srgbClr val="0000FF"/>
                </a:solidFill>
                <a:latin typeface="Constantia"/>
              </a:rPr>
              <a:t>Advantage of OOPs:</a:t>
            </a:r>
          </a:p>
          <a:p>
            <a:pPr algn="just">
              <a:spcAft>
                <a:spcPts val="1200"/>
              </a:spcAft>
            </a:pPr>
            <a:r>
              <a:rPr lang="en-US" sz="2400" dirty="0" smtClean="0">
                <a:solidFill>
                  <a:prstClr val="black"/>
                </a:solidFill>
                <a:latin typeface="Constantia"/>
              </a:rPr>
              <a:t>Produce </a:t>
            </a:r>
            <a:r>
              <a:rPr lang="en-US" sz="2400" dirty="0">
                <a:solidFill>
                  <a:prstClr val="black"/>
                </a:solidFill>
                <a:latin typeface="Constantia"/>
              </a:rPr>
              <a:t>reliable software</a:t>
            </a:r>
          </a:p>
          <a:p>
            <a:pPr algn="just">
              <a:spcAft>
                <a:spcPts val="1200"/>
              </a:spcAft>
            </a:pPr>
            <a:r>
              <a:rPr lang="en-US" sz="2400" dirty="0">
                <a:solidFill>
                  <a:prstClr val="black"/>
                </a:solidFill>
                <a:latin typeface="Constantia"/>
              </a:rPr>
              <a:t>Reduce production cost</a:t>
            </a:r>
          </a:p>
          <a:p>
            <a:pPr algn="just">
              <a:spcAft>
                <a:spcPts val="1200"/>
              </a:spcAft>
            </a:pPr>
            <a:r>
              <a:rPr lang="en-US" sz="2400" dirty="0">
                <a:solidFill>
                  <a:prstClr val="black"/>
                </a:solidFill>
                <a:latin typeface="Constantia"/>
              </a:rPr>
              <a:t>Develop reusable software modules</a:t>
            </a:r>
          </a:p>
          <a:p>
            <a:pPr algn="just">
              <a:spcAft>
                <a:spcPts val="1200"/>
              </a:spcAft>
            </a:pPr>
            <a:r>
              <a:rPr lang="en-US" sz="2400" dirty="0">
                <a:solidFill>
                  <a:prstClr val="black"/>
                </a:solidFill>
                <a:latin typeface="Constantia"/>
              </a:rPr>
              <a:t>Reduce maintenance cost</a:t>
            </a:r>
          </a:p>
          <a:p>
            <a:pPr algn="just">
              <a:spcAft>
                <a:spcPts val="1200"/>
              </a:spcAft>
            </a:pPr>
            <a:r>
              <a:rPr lang="en-US" sz="2400" dirty="0">
                <a:solidFill>
                  <a:prstClr val="black"/>
                </a:solidFill>
                <a:latin typeface="Constantia"/>
              </a:rPr>
              <a:t>Quicken the completion time of software </a:t>
            </a:r>
            <a:r>
              <a:rPr lang="en-US" sz="2400" dirty="0" smtClean="0">
                <a:solidFill>
                  <a:prstClr val="black"/>
                </a:solidFill>
                <a:latin typeface="Constantia"/>
              </a:rPr>
              <a:t>development</a:t>
            </a:r>
            <a:endParaRPr lang="en-US" sz="2400" dirty="0">
              <a:solidFill>
                <a:prstClr val="black"/>
              </a:solidFill>
              <a:latin typeface="Constantia"/>
            </a:endParaRPr>
          </a:p>
        </p:txBody>
      </p:sp>
    </p:spTree>
    <p:extLst>
      <p:ext uri="{BB962C8B-B14F-4D97-AF65-F5344CB8AC3E}">
        <p14:creationId xmlns:p14="http://schemas.microsoft.com/office/powerpoint/2010/main" val="474285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Constructor</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20</a:t>
            </a:fld>
            <a:endParaRPr lang="en-IN" dirty="0"/>
          </a:p>
        </p:txBody>
      </p:sp>
      <p:sp>
        <p:nvSpPr>
          <p:cNvPr id="7" name="Rectangle 6"/>
          <p:cNvSpPr/>
          <p:nvPr/>
        </p:nvSpPr>
        <p:spPr>
          <a:xfrm>
            <a:off x="1879600" y="970344"/>
            <a:ext cx="10101728" cy="3508653"/>
          </a:xfrm>
          <a:prstGeom prst="rect">
            <a:avLst/>
          </a:prstGeom>
        </p:spPr>
        <p:txBody>
          <a:bodyPr wrap="square">
            <a:spAutoFit/>
          </a:bodyPr>
          <a:lstStyle/>
          <a:p>
            <a:pPr algn="just">
              <a:spcAft>
                <a:spcPts val="1200"/>
              </a:spcAft>
            </a:pPr>
            <a:r>
              <a:rPr lang="en-US" sz="2400" dirty="0">
                <a:solidFill>
                  <a:prstClr val="black"/>
                </a:solidFill>
                <a:latin typeface="Constantia"/>
              </a:rPr>
              <a:t>A constructor initializes an object when it is created. </a:t>
            </a:r>
          </a:p>
          <a:p>
            <a:pPr algn="just">
              <a:spcAft>
                <a:spcPts val="1200"/>
              </a:spcAft>
            </a:pPr>
            <a:r>
              <a:rPr lang="en-US" sz="2400" dirty="0">
                <a:solidFill>
                  <a:prstClr val="black"/>
                </a:solidFill>
                <a:latin typeface="Constantia"/>
              </a:rPr>
              <a:t>It has the same name as its class and is syntactically similar to a method. However, constructors have no explicit return type. </a:t>
            </a:r>
          </a:p>
          <a:p>
            <a:pPr algn="just">
              <a:spcAft>
                <a:spcPts val="1200"/>
              </a:spcAft>
            </a:pPr>
            <a:r>
              <a:rPr lang="en-US" sz="2400" dirty="0">
                <a:solidFill>
                  <a:prstClr val="black"/>
                </a:solidFill>
                <a:latin typeface="Constantia"/>
              </a:rPr>
              <a:t>All classes have constructors, whether you define one or not, because Java automatically provides a default constructor that initializes all member variables to zero. </a:t>
            </a:r>
          </a:p>
          <a:p>
            <a:pPr algn="just">
              <a:spcAft>
                <a:spcPts val="1200"/>
              </a:spcAft>
            </a:pPr>
            <a:r>
              <a:rPr lang="en-US" sz="2400" dirty="0">
                <a:solidFill>
                  <a:prstClr val="black"/>
                </a:solidFill>
                <a:latin typeface="Constantia"/>
              </a:rPr>
              <a:t>However, once you define your own constructor, the default constructor is no longer used. </a:t>
            </a:r>
          </a:p>
        </p:txBody>
      </p:sp>
    </p:spTree>
    <p:extLst>
      <p:ext uri="{BB962C8B-B14F-4D97-AF65-F5344CB8AC3E}">
        <p14:creationId xmlns:p14="http://schemas.microsoft.com/office/powerpoint/2010/main" val="3045255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Constructor</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21</a:t>
            </a:fld>
            <a:endParaRPr lang="en-IN" dirty="0"/>
          </a:p>
        </p:txBody>
      </p:sp>
      <p:sp>
        <p:nvSpPr>
          <p:cNvPr id="7" name="Rectangle 6"/>
          <p:cNvSpPr/>
          <p:nvPr/>
        </p:nvSpPr>
        <p:spPr>
          <a:xfrm>
            <a:off x="1879600" y="970344"/>
            <a:ext cx="3391647" cy="1569660"/>
          </a:xfrm>
          <a:prstGeom prst="rect">
            <a:avLst/>
          </a:prstGeom>
        </p:spPr>
        <p:txBody>
          <a:bodyPr wrap="square">
            <a:spAutoFit/>
          </a:bodyPr>
          <a:lstStyle/>
          <a:p>
            <a:pPr algn="just">
              <a:spcAft>
                <a:spcPts val="1200"/>
              </a:spcAft>
            </a:pPr>
            <a:r>
              <a:rPr lang="en-US" sz="2400" dirty="0">
                <a:solidFill>
                  <a:prstClr val="black"/>
                </a:solidFill>
                <a:latin typeface="Constantia"/>
              </a:rPr>
              <a:t>Here is a simple example that uses a constructor without parameters</a:t>
            </a:r>
            <a:r>
              <a:rPr lang="en-US" sz="2400" dirty="0" smtClean="0">
                <a:solidFill>
                  <a:prstClr val="black"/>
                </a:solidFill>
                <a:latin typeface="Constantia"/>
              </a:rPr>
              <a:t>:</a:t>
            </a:r>
          </a:p>
        </p:txBody>
      </p:sp>
      <p:sp>
        <p:nvSpPr>
          <p:cNvPr id="6" name="Rectangle 5"/>
          <p:cNvSpPr/>
          <p:nvPr/>
        </p:nvSpPr>
        <p:spPr>
          <a:xfrm>
            <a:off x="1653989" y="3037479"/>
            <a:ext cx="3970027" cy="3477875"/>
          </a:xfrm>
          <a:prstGeom prst="rect">
            <a:avLst/>
          </a:prstGeom>
          <a:ln w="28575">
            <a:solidFill>
              <a:schemeClr val="tx1"/>
            </a:solidFill>
          </a:ln>
        </p:spPr>
        <p:txBody>
          <a:bodyPr wrap="square">
            <a:spAutoFit/>
          </a:bodyPr>
          <a:lstStyle/>
          <a:p>
            <a:r>
              <a:rPr lang="en-IN" sz="2000" dirty="0">
                <a:latin typeface="Constantia" panose="02030602050306030303" pitchFamily="18" charset="0"/>
              </a:rPr>
              <a:t>class </a:t>
            </a:r>
            <a:r>
              <a:rPr lang="en-IN" sz="2000" dirty="0" smtClean="0">
                <a:latin typeface="Constantia" panose="02030602050306030303" pitchFamily="18" charset="0"/>
              </a:rPr>
              <a:t>Box</a:t>
            </a:r>
          </a:p>
          <a:p>
            <a:r>
              <a:rPr lang="en-IN" sz="2000" dirty="0" smtClean="0">
                <a:latin typeface="Constantia" panose="02030602050306030303" pitchFamily="18" charset="0"/>
              </a:rPr>
              <a:t>{ </a:t>
            </a:r>
            <a:endParaRPr lang="en-IN" sz="2000" dirty="0">
              <a:latin typeface="Constantia" panose="02030602050306030303" pitchFamily="18" charset="0"/>
            </a:endParaRPr>
          </a:p>
          <a:p>
            <a:r>
              <a:rPr lang="en-IN" sz="2000" dirty="0" smtClean="0">
                <a:latin typeface="Constantia" panose="02030602050306030303" pitchFamily="18" charset="0"/>
              </a:rPr>
              <a:t>  float width, height, depth; </a:t>
            </a:r>
            <a:endParaRPr lang="en-IN" sz="2000" dirty="0">
              <a:latin typeface="Constantia" panose="02030602050306030303" pitchFamily="18" charset="0"/>
            </a:endParaRPr>
          </a:p>
          <a:p>
            <a:r>
              <a:rPr lang="en-IN" sz="2000" dirty="0">
                <a:latin typeface="Constantia" panose="02030602050306030303" pitchFamily="18" charset="0"/>
              </a:rPr>
              <a:t>// Following is the constructor </a:t>
            </a:r>
          </a:p>
          <a:p>
            <a:r>
              <a:rPr lang="en-IN" sz="2000" dirty="0" smtClean="0">
                <a:latin typeface="Constantia" panose="02030602050306030303" pitchFamily="18" charset="0"/>
              </a:rPr>
              <a:t>  Box() </a:t>
            </a:r>
          </a:p>
          <a:p>
            <a:r>
              <a:rPr lang="en-IN" sz="2000" dirty="0" smtClean="0">
                <a:latin typeface="Constantia" panose="02030602050306030303" pitchFamily="18" charset="0"/>
              </a:rPr>
              <a:t>  { </a:t>
            </a:r>
            <a:endParaRPr lang="en-IN" sz="2000" dirty="0">
              <a:latin typeface="Constantia" panose="02030602050306030303" pitchFamily="18" charset="0"/>
            </a:endParaRPr>
          </a:p>
          <a:p>
            <a:r>
              <a:rPr lang="en-IN" sz="2000" dirty="0" smtClean="0">
                <a:latin typeface="Constantia" panose="02030602050306030303" pitchFamily="18" charset="0"/>
              </a:rPr>
              <a:t>     width </a:t>
            </a:r>
            <a:r>
              <a:rPr lang="en-IN" sz="2000" dirty="0">
                <a:latin typeface="Constantia" panose="02030602050306030303" pitchFamily="18" charset="0"/>
              </a:rPr>
              <a:t>= 10; </a:t>
            </a:r>
            <a:endParaRPr lang="en-IN" sz="2000" dirty="0" smtClean="0">
              <a:latin typeface="Constantia" panose="02030602050306030303" pitchFamily="18" charset="0"/>
            </a:endParaRPr>
          </a:p>
          <a:p>
            <a:r>
              <a:rPr lang="en-IN" sz="2000" dirty="0">
                <a:latin typeface="Constantia" panose="02030602050306030303" pitchFamily="18" charset="0"/>
              </a:rPr>
              <a:t> </a:t>
            </a:r>
            <a:r>
              <a:rPr lang="en-IN" sz="2000" dirty="0" smtClean="0">
                <a:latin typeface="Constantia" panose="02030602050306030303" pitchFamily="18" charset="0"/>
              </a:rPr>
              <a:t>    height = 12.3;</a:t>
            </a:r>
          </a:p>
          <a:p>
            <a:r>
              <a:rPr lang="en-IN" sz="2000" dirty="0">
                <a:latin typeface="Constantia" panose="02030602050306030303" pitchFamily="18" charset="0"/>
              </a:rPr>
              <a:t> </a:t>
            </a:r>
            <a:r>
              <a:rPr lang="en-IN" sz="2000" dirty="0" smtClean="0">
                <a:latin typeface="Constantia" panose="02030602050306030303" pitchFamily="18" charset="0"/>
              </a:rPr>
              <a:t>    depth = 13.5;</a:t>
            </a:r>
            <a:endParaRPr lang="en-IN" sz="2000" dirty="0">
              <a:latin typeface="Constantia" panose="02030602050306030303" pitchFamily="18" charset="0"/>
            </a:endParaRPr>
          </a:p>
          <a:p>
            <a:r>
              <a:rPr lang="en-IN" sz="2000" dirty="0" smtClean="0">
                <a:latin typeface="Constantia" panose="02030602050306030303" pitchFamily="18" charset="0"/>
              </a:rPr>
              <a:t>  } </a:t>
            </a:r>
            <a:endParaRPr lang="en-IN" sz="2000" dirty="0">
              <a:latin typeface="Constantia" panose="02030602050306030303" pitchFamily="18" charset="0"/>
            </a:endParaRPr>
          </a:p>
          <a:p>
            <a:r>
              <a:rPr lang="en-IN" sz="2000" dirty="0">
                <a:latin typeface="Constantia" panose="02030602050306030303" pitchFamily="18" charset="0"/>
              </a:rPr>
              <a:t>} </a:t>
            </a:r>
          </a:p>
        </p:txBody>
      </p:sp>
      <p:sp>
        <p:nvSpPr>
          <p:cNvPr id="3" name="Rectangle 2"/>
          <p:cNvSpPr/>
          <p:nvPr/>
        </p:nvSpPr>
        <p:spPr>
          <a:xfrm>
            <a:off x="5930272" y="1155009"/>
            <a:ext cx="6051055" cy="830997"/>
          </a:xfrm>
          <a:prstGeom prst="rect">
            <a:avLst/>
          </a:prstGeom>
        </p:spPr>
        <p:txBody>
          <a:bodyPr wrap="square">
            <a:spAutoFit/>
          </a:bodyPr>
          <a:lstStyle/>
          <a:p>
            <a:r>
              <a:rPr lang="en-IN" sz="2400" dirty="0">
                <a:latin typeface="Constantia" panose="02030602050306030303" pitchFamily="18" charset="0"/>
              </a:rPr>
              <a:t>You will have to call constructor to initialize objects as follows: </a:t>
            </a:r>
          </a:p>
        </p:txBody>
      </p:sp>
      <p:sp>
        <p:nvSpPr>
          <p:cNvPr id="8" name="Rectangle 7"/>
          <p:cNvSpPr/>
          <p:nvPr/>
        </p:nvSpPr>
        <p:spPr>
          <a:xfrm>
            <a:off x="6064624" y="3037479"/>
            <a:ext cx="5916704" cy="3016210"/>
          </a:xfrm>
          <a:prstGeom prst="rect">
            <a:avLst/>
          </a:prstGeom>
          <a:ln w="28575">
            <a:solidFill>
              <a:schemeClr val="tx1"/>
            </a:solidFill>
          </a:ln>
        </p:spPr>
        <p:txBody>
          <a:bodyPr wrap="square">
            <a:spAutoFit/>
          </a:bodyPr>
          <a:lstStyle/>
          <a:p>
            <a:pPr>
              <a:spcBef>
                <a:spcPts val="600"/>
              </a:spcBef>
            </a:pPr>
            <a:r>
              <a:rPr lang="en-IN" sz="2000" dirty="0">
                <a:latin typeface="Constantia" panose="02030602050306030303" pitchFamily="18" charset="0"/>
              </a:rPr>
              <a:t>public class </a:t>
            </a:r>
            <a:r>
              <a:rPr lang="en-IN" sz="2000" dirty="0" err="1" smtClean="0">
                <a:latin typeface="Constantia" panose="02030602050306030303" pitchFamily="18" charset="0"/>
              </a:rPr>
              <a:t>BoxDemo</a:t>
            </a:r>
            <a:r>
              <a:rPr lang="en-IN" sz="2000" dirty="0" smtClean="0">
                <a:latin typeface="Constantia" panose="02030602050306030303" pitchFamily="18" charset="0"/>
              </a:rPr>
              <a:t> </a:t>
            </a:r>
            <a:r>
              <a:rPr lang="en-IN" sz="2000" dirty="0">
                <a:latin typeface="Constantia" panose="02030602050306030303" pitchFamily="18" charset="0"/>
              </a:rPr>
              <a:t>{ </a:t>
            </a:r>
          </a:p>
          <a:p>
            <a:pPr>
              <a:spcBef>
                <a:spcPts val="600"/>
              </a:spcBef>
            </a:pPr>
            <a:r>
              <a:rPr lang="en-IN" sz="2000" dirty="0">
                <a:latin typeface="Constantia" panose="02030602050306030303" pitchFamily="18" charset="0"/>
              </a:rPr>
              <a:t> </a:t>
            </a:r>
            <a:r>
              <a:rPr lang="en-IN" sz="2000" dirty="0" smtClean="0">
                <a:latin typeface="Constantia" panose="02030602050306030303" pitchFamily="18" charset="0"/>
              </a:rPr>
              <a:t>   public </a:t>
            </a:r>
            <a:r>
              <a:rPr lang="en-IN" sz="2000" dirty="0">
                <a:latin typeface="Constantia" panose="02030602050306030303" pitchFamily="18" charset="0"/>
              </a:rPr>
              <a:t>static void main(String </a:t>
            </a:r>
            <a:r>
              <a:rPr lang="en-IN" sz="2000" dirty="0" err="1">
                <a:latin typeface="Constantia" panose="02030602050306030303" pitchFamily="18" charset="0"/>
              </a:rPr>
              <a:t>args</a:t>
            </a:r>
            <a:r>
              <a:rPr lang="en-IN" sz="2000" dirty="0">
                <a:latin typeface="Constantia" panose="02030602050306030303" pitchFamily="18" charset="0"/>
              </a:rPr>
              <a:t>[]) { </a:t>
            </a:r>
          </a:p>
          <a:p>
            <a:pPr defTabSz="538163">
              <a:spcBef>
                <a:spcPts val="600"/>
              </a:spcBef>
            </a:pPr>
            <a:r>
              <a:rPr lang="en-IN" sz="2000" dirty="0">
                <a:latin typeface="Constantia" panose="02030602050306030303" pitchFamily="18" charset="0"/>
              </a:rPr>
              <a:t>	</a:t>
            </a:r>
            <a:r>
              <a:rPr lang="en-IN" sz="2000" dirty="0" smtClean="0">
                <a:latin typeface="Constantia" panose="02030602050306030303" pitchFamily="18" charset="0"/>
              </a:rPr>
              <a:t>Box b1 </a:t>
            </a:r>
            <a:r>
              <a:rPr lang="en-IN" sz="2000" dirty="0">
                <a:latin typeface="Constantia" panose="02030602050306030303" pitchFamily="18" charset="0"/>
              </a:rPr>
              <a:t>= new </a:t>
            </a:r>
            <a:r>
              <a:rPr lang="en-IN" sz="2000" dirty="0" smtClean="0">
                <a:latin typeface="Constantia" panose="02030602050306030303" pitchFamily="18" charset="0"/>
              </a:rPr>
              <a:t>Box(); </a:t>
            </a:r>
            <a:endParaRPr lang="en-IN" sz="2000" dirty="0">
              <a:latin typeface="Constantia" panose="02030602050306030303" pitchFamily="18" charset="0"/>
            </a:endParaRPr>
          </a:p>
          <a:p>
            <a:pPr defTabSz="538163">
              <a:spcBef>
                <a:spcPts val="600"/>
              </a:spcBef>
            </a:pPr>
            <a:r>
              <a:rPr lang="en-IN" sz="2000" dirty="0" smtClean="0">
                <a:latin typeface="Constantia" panose="02030602050306030303" pitchFamily="18" charset="0"/>
              </a:rPr>
              <a:t>	Box b2 </a:t>
            </a:r>
            <a:r>
              <a:rPr lang="en-IN" sz="2000" dirty="0">
                <a:latin typeface="Constantia" panose="02030602050306030303" pitchFamily="18" charset="0"/>
              </a:rPr>
              <a:t>= new </a:t>
            </a:r>
            <a:r>
              <a:rPr lang="en-IN" sz="2000" dirty="0" smtClean="0">
                <a:latin typeface="Constantia" panose="02030602050306030303" pitchFamily="18" charset="0"/>
              </a:rPr>
              <a:t>Box(); </a:t>
            </a:r>
            <a:endParaRPr lang="en-IN" sz="2000" dirty="0">
              <a:latin typeface="Constantia" panose="02030602050306030303" pitchFamily="18" charset="0"/>
            </a:endParaRPr>
          </a:p>
          <a:p>
            <a:pPr>
              <a:spcBef>
                <a:spcPts val="600"/>
              </a:spcBef>
              <a:tabLst>
                <a:tab pos="538163" algn="l"/>
              </a:tabLst>
            </a:pPr>
            <a:r>
              <a:rPr lang="en-IN" sz="2000" dirty="0" smtClean="0">
                <a:latin typeface="Constantia" panose="02030602050306030303" pitchFamily="18" charset="0"/>
              </a:rPr>
              <a:t>	</a:t>
            </a:r>
            <a:r>
              <a:rPr lang="en-IN" sz="2000" dirty="0" err="1" smtClean="0">
                <a:latin typeface="Constantia" panose="02030602050306030303" pitchFamily="18" charset="0"/>
              </a:rPr>
              <a:t>System.out.println</a:t>
            </a:r>
            <a:r>
              <a:rPr lang="en-IN" sz="2000" dirty="0" smtClean="0">
                <a:latin typeface="Constantia" panose="02030602050306030303" pitchFamily="18" charset="0"/>
              </a:rPr>
              <a:t>(b1.width </a:t>
            </a:r>
            <a:r>
              <a:rPr lang="en-IN" sz="2000" dirty="0">
                <a:latin typeface="Constantia" panose="02030602050306030303" pitchFamily="18" charset="0"/>
              </a:rPr>
              <a:t>+ " " + </a:t>
            </a:r>
            <a:r>
              <a:rPr lang="en-IN" sz="2000" dirty="0" smtClean="0">
                <a:latin typeface="Constantia" panose="02030602050306030303" pitchFamily="18" charset="0"/>
              </a:rPr>
              <a:t>b1.height+ “ “+ 			b1.width); </a:t>
            </a:r>
            <a:endParaRPr lang="en-IN" sz="2000" dirty="0">
              <a:latin typeface="Constantia" panose="02030602050306030303" pitchFamily="18" charset="0"/>
            </a:endParaRPr>
          </a:p>
          <a:p>
            <a:pPr>
              <a:spcBef>
                <a:spcPts val="600"/>
              </a:spcBef>
            </a:pPr>
            <a:r>
              <a:rPr lang="en-IN" sz="2000" dirty="0">
                <a:latin typeface="Constantia" panose="02030602050306030303" pitchFamily="18" charset="0"/>
              </a:rPr>
              <a:t> </a:t>
            </a:r>
            <a:r>
              <a:rPr lang="en-IN" sz="2000" dirty="0" smtClean="0">
                <a:latin typeface="Constantia" panose="02030602050306030303" pitchFamily="18" charset="0"/>
              </a:rPr>
              <a:t>    } </a:t>
            </a:r>
            <a:endParaRPr lang="en-IN" sz="2000" dirty="0">
              <a:latin typeface="Constantia" panose="02030602050306030303" pitchFamily="18" charset="0"/>
            </a:endParaRPr>
          </a:p>
          <a:p>
            <a:pPr>
              <a:spcBef>
                <a:spcPts val="600"/>
              </a:spcBef>
            </a:pPr>
            <a:r>
              <a:rPr lang="en-IN" sz="2000" dirty="0">
                <a:latin typeface="Constantia" panose="02030602050306030303" pitchFamily="18" charset="0"/>
              </a:rPr>
              <a:t>} </a:t>
            </a:r>
          </a:p>
        </p:txBody>
      </p:sp>
      <p:sp>
        <p:nvSpPr>
          <p:cNvPr id="4" name="Rounded Rectangle 3"/>
          <p:cNvSpPr/>
          <p:nvPr/>
        </p:nvSpPr>
        <p:spPr>
          <a:xfrm>
            <a:off x="1707777" y="4262718"/>
            <a:ext cx="2221753" cy="189603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p:cNvCxnSpPr/>
          <p:nvPr/>
        </p:nvCxnSpPr>
        <p:spPr>
          <a:xfrm flipH="1" flipV="1">
            <a:off x="3929530" y="5325035"/>
            <a:ext cx="2135094" cy="1128351"/>
          </a:xfrm>
          <a:prstGeom prst="straightConnector1">
            <a:avLst/>
          </a:prstGeom>
          <a:ln w="28575">
            <a:solidFill>
              <a:srgbClr val="0A1AB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408895" y="6234276"/>
            <a:ext cx="2474259" cy="369332"/>
          </a:xfrm>
          <a:prstGeom prst="rect">
            <a:avLst/>
          </a:prstGeom>
          <a:noFill/>
        </p:spPr>
        <p:txBody>
          <a:bodyPr wrap="square" rtlCol="0">
            <a:spAutoFit/>
          </a:bodyPr>
          <a:lstStyle/>
          <a:p>
            <a:pPr algn="ctr"/>
            <a:r>
              <a:rPr lang="en-IN" dirty="0" smtClean="0">
                <a:solidFill>
                  <a:srgbClr val="C00000"/>
                </a:solidFill>
                <a:latin typeface="Constantia" panose="02030602050306030303" pitchFamily="18" charset="0"/>
              </a:rPr>
              <a:t>Calling Constructor</a:t>
            </a:r>
            <a:endParaRPr lang="en-IN" dirty="0">
              <a:solidFill>
                <a:srgbClr val="C00000"/>
              </a:solidFill>
              <a:latin typeface="Constantia" panose="02030602050306030303" pitchFamily="18" charset="0"/>
            </a:endParaRPr>
          </a:p>
        </p:txBody>
      </p:sp>
      <p:sp>
        <p:nvSpPr>
          <p:cNvPr id="12" name="Rounded Rectangle 11"/>
          <p:cNvSpPr/>
          <p:nvPr/>
        </p:nvSpPr>
        <p:spPr>
          <a:xfrm>
            <a:off x="7584142" y="3818966"/>
            <a:ext cx="1344706" cy="82027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p:cNvCxnSpPr>
            <a:endCxn id="12" idx="3"/>
          </p:cNvCxnSpPr>
          <p:nvPr/>
        </p:nvCxnSpPr>
        <p:spPr>
          <a:xfrm flipH="1">
            <a:off x="8928848" y="4229101"/>
            <a:ext cx="874058" cy="0"/>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9802906" y="4235824"/>
            <a:ext cx="13447" cy="2043953"/>
          </a:xfrm>
          <a:prstGeom prst="line">
            <a:avLst/>
          </a:prstGeom>
          <a:ln w="28575">
            <a:solidFill>
              <a:srgbClr val="0A1AB6"/>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934636" y="6577690"/>
            <a:ext cx="2474259" cy="369332"/>
          </a:xfrm>
          <a:prstGeom prst="rect">
            <a:avLst/>
          </a:prstGeom>
          <a:noFill/>
        </p:spPr>
        <p:txBody>
          <a:bodyPr wrap="square" rtlCol="0">
            <a:spAutoFit/>
          </a:bodyPr>
          <a:lstStyle/>
          <a:p>
            <a:r>
              <a:rPr lang="en-IN" dirty="0" smtClean="0">
                <a:solidFill>
                  <a:srgbClr val="C00000"/>
                </a:solidFill>
                <a:latin typeface="Constantia" panose="02030602050306030303" pitchFamily="18" charset="0"/>
              </a:rPr>
              <a:t>Constructor</a:t>
            </a:r>
            <a:endParaRPr lang="en-IN" dirty="0">
              <a:solidFill>
                <a:srgbClr val="C00000"/>
              </a:solidFill>
              <a:latin typeface="Constantia" panose="02030602050306030303" pitchFamily="18" charset="0"/>
            </a:endParaRPr>
          </a:p>
        </p:txBody>
      </p:sp>
    </p:spTree>
    <p:extLst>
      <p:ext uri="{BB962C8B-B14F-4D97-AF65-F5344CB8AC3E}">
        <p14:creationId xmlns:p14="http://schemas.microsoft.com/office/powerpoint/2010/main" val="25785146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Constructor</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22</a:t>
            </a:fld>
            <a:endParaRPr lang="en-IN"/>
          </a:p>
        </p:txBody>
      </p:sp>
      <p:sp>
        <p:nvSpPr>
          <p:cNvPr id="7" name="Rectangle 6"/>
          <p:cNvSpPr/>
          <p:nvPr/>
        </p:nvSpPr>
        <p:spPr>
          <a:xfrm>
            <a:off x="992094" y="768639"/>
            <a:ext cx="3741271" cy="5139869"/>
          </a:xfrm>
          <a:prstGeom prst="rect">
            <a:avLst/>
          </a:prstGeom>
        </p:spPr>
        <p:txBody>
          <a:bodyPr wrap="square">
            <a:spAutoFit/>
          </a:bodyPr>
          <a:lstStyle/>
          <a:p>
            <a:pPr algn="just">
              <a:spcAft>
                <a:spcPts val="1200"/>
              </a:spcAft>
            </a:pPr>
            <a:r>
              <a:rPr lang="en-US" sz="2200" b="1" dirty="0">
                <a:solidFill>
                  <a:srgbClr val="0000FF"/>
                </a:solidFill>
                <a:latin typeface="Constantia"/>
              </a:rPr>
              <a:t>Null</a:t>
            </a:r>
            <a:r>
              <a:rPr lang="en-US" sz="2200" dirty="0">
                <a:solidFill>
                  <a:prstClr val="black"/>
                </a:solidFill>
                <a:latin typeface="Constantia"/>
              </a:rPr>
              <a:t> </a:t>
            </a:r>
            <a:r>
              <a:rPr lang="en-US" sz="2200" b="1" dirty="0">
                <a:solidFill>
                  <a:srgbClr val="0000FF"/>
                </a:solidFill>
                <a:latin typeface="Constantia"/>
              </a:rPr>
              <a:t>constructor</a:t>
            </a:r>
            <a:r>
              <a:rPr lang="en-US" sz="2200" dirty="0">
                <a:solidFill>
                  <a:prstClr val="black"/>
                </a:solidFill>
                <a:latin typeface="Constantia"/>
              </a:rPr>
              <a:t> – this is the constructor without any parameter.</a:t>
            </a:r>
          </a:p>
          <a:p>
            <a:pPr algn="just">
              <a:spcAft>
                <a:spcPts val="1200"/>
              </a:spcAft>
            </a:pPr>
            <a:r>
              <a:rPr lang="en-US" sz="2200" b="1" dirty="0">
                <a:solidFill>
                  <a:srgbClr val="0000FF"/>
                </a:solidFill>
                <a:latin typeface="Constantia"/>
              </a:rPr>
              <a:t>Parameterized</a:t>
            </a:r>
            <a:r>
              <a:rPr lang="en-US" sz="2200" dirty="0">
                <a:solidFill>
                  <a:prstClr val="black"/>
                </a:solidFill>
                <a:latin typeface="Constantia"/>
              </a:rPr>
              <a:t> </a:t>
            </a:r>
            <a:r>
              <a:rPr lang="en-US" sz="2200" b="1" dirty="0">
                <a:solidFill>
                  <a:srgbClr val="0000FF"/>
                </a:solidFill>
                <a:latin typeface="Constantia"/>
              </a:rPr>
              <a:t>constructor</a:t>
            </a:r>
            <a:r>
              <a:rPr lang="en-US" sz="2200" dirty="0">
                <a:solidFill>
                  <a:prstClr val="black"/>
                </a:solidFill>
                <a:latin typeface="Constantia"/>
              </a:rPr>
              <a:t> – this constructor has parameter(s) and those to be assigned to the members of the calling object.</a:t>
            </a:r>
          </a:p>
          <a:p>
            <a:pPr algn="just">
              <a:spcAft>
                <a:spcPts val="1200"/>
              </a:spcAft>
            </a:pPr>
            <a:r>
              <a:rPr lang="en-US" sz="2200" b="1" dirty="0">
                <a:solidFill>
                  <a:srgbClr val="0000FF"/>
                </a:solidFill>
                <a:latin typeface="Constantia"/>
              </a:rPr>
              <a:t>Copy</a:t>
            </a:r>
            <a:r>
              <a:rPr lang="en-US" sz="2200" dirty="0">
                <a:solidFill>
                  <a:prstClr val="black"/>
                </a:solidFill>
                <a:latin typeface="Constantia"/>
              </a:rPr>
              <a:t> </a:t>
            </a:r>
            <a:r>
              <a:rPr lang="en-US" sz="2200" b="1" dirty="0">
                <a:solidFill>
                  <a:srgbClr val="0000FF"/>
                </a:solidFill>
                <a:latin typeface="Constantia"/>
              </a:rPr>
              <a:t>constructor</a:t>
            </a:r>
            <a:r>
              <a:rPr lang="en-US" sz="2200" dirty="0">
                <a:solidFill>
                  <a:prstClr val="black"/>
                </a:solidFill>
                <a:latin typeface="Constantia"/>
              </a:rPr>
              <a:t> – this constructor having another object of the same class as parameter. The new object has created as copy of the passed object</a:t>
            </a:r>
            <a:r>
              <a:rPr lang="en-US" sz="2200" dirty="0" smtClean="0">
                <a:solidFill>
                  <a:prstClr val="black"/>
                </a:solidFill>
                <a:latin typeface="Constantia"/>
              </a:rPr>
              <a:t>.</a:t>
            </a:r>
            <a:endParaRPr lang="en-US" sz="2200" dirty="0">
              <a:solidFill>
                <a:prstClr val="black"/>
              </a:solidFill>
              <a:latin typeface="Constantia"/>
            </a:endParaRPr>
          </a:p>
        </p:txBody>
      </p:sp>
      <p:sp>
        <p:nvSpPr>
          <p:cNvPr id="6" name="Rectangle 5"/>
          <p:cNvSpPr/>
          <p:nvPr/>
        </p:nvSpPr>
        <p:spPr>
          <a:xfrm>
            <a:off x="5230906" y="1011376"/>
            <a:ext cx="6629400" cy="5016758"/>
          </a:xfrm>
          <a:prstGeom prst="rect">
            <a:avLst/>
          </a:prstGeom>
          <a:ln w="28575">
            <a:solidFill>
              <a:schemeClr val="tx1"/>
            </a:solidFill>
          </a:ln>
        </p:spPr>
        <p:txBody>
          <a:bodyPr wrap="square">
            <a:spAutoFit/>
          </a:bodyPr>
          <a:lstStyle/>
          <a:p>
            <a:r>
              <a:rPr lang="en-IN" sz="2000" dirty="0">
                <a:latin typeface="Constantia" panose="02030602050306030303" pitchFamily="18" charset="0"/>
              </a:rPr>
              <a:t>class </a:t>
            </a:r>
            <a:r>
              <a:rPr lang="en-IN" sz="2000" dirty="0" smtClean="0">
                <a:latin typeface="Constantia" panose="02030602050306030303" pitchFamily="18" charset="0"/>
              </a:rPr>
              <a:t>Box</a:t>
            </a:r>
          </a:p>
          <a:p>
            <a:r>
              <a:rPr lang="en-IN" sz="2000" dirty="0" smtClean="0">
                <a:latin typeface="Constantia" panose="02030602050306030303" pitchFamily="18" charset="0"/>
              </a:rPr>
              <a:t>{ </a:t>
            </a:r>
            <a:endParaRPr lang="en-IN" sz="2000" dirty="0">
              <a:latin typeface="Constantia" panose="02030602050306030303" pitchFamily="18" charset="0"/>
            </a:endParaRPr>
          </a:p>
          <a:p>
            <a:r>
              <a:rPr lang="en-IN" sz="2000" dirty="0" smtClean="0">
                <a:latin typeface="Constantia" panose="02030602050306030303" pitchFamily="18" charset="0"/>
              </a:rPr>
              <a:t>  float width, height, depth; </a:t>
            </a:r>
            <a:endParaRPr lang="en-IN" sz="2000" dirty="0">
              <a:latin typeface="Constantia" panose="02030602050306030303" pitchFamily="18" charset="0"/>
            </a:endParaRPr>
          </a:p>
          <a:p>
            <a:r>
              <a:rPr lang="en-IN" sz="2000" b="1" dirty="0">
                <a:solidFill>
                  <a:srgbClr val="C00000"/>
                </a:solidFill>
                <a:latin typeface="Constantia" panose="02030602050306030303" pitchFamily="18" charset="0"/>
              </a:rPr>
              <a:t>// </a:t>
            </a:r>
            <a:r>
              <a:rPr lang="en-IN" sz="2000" b="1" dirty="0" smtClean="0">
                <a:solidFill>
                  <a:srgbClr val="C00000"/>
                </a:solidFill>
                <a:latin typeface="Constantia" panose="02030602050306030303" pitchFamily="18" charset="0"/>
              </a:rPr>
              <a:t>Null </a:t>
            </a:r>
            <a:r>
              <a:rPr lang="en-IN" sz="2000" b="1" dirty="0">
                <a:solidFill>
                  <a:srgbClr val="C00000"/>
                </a:solidFill>
                <a:latin typeface="Constantia" panose="02030602050306030303" pitchFamily="18" charset="0"/>
              </a:rPr>
              <a:t>constructor </a:t>
            </a:r>
          </a:p>
          <a:p>
            <a:r>
              <a:rPr lang="en-IN" sz="2000" dirty="0">
                <a:latin typeface="Constantia" panose="02030602050306030303" pitchFamily="18" charset="0"/>
              </a:rPr>
              <a:t>Box() </a:t>
            </a:r>
            <a:r>
              <a:rPr lang="en-IN" sz="2000" dirty="0" smtClean="0">
                <a:latin typeface="Constantia" panose="02030602050306030303" pitchFamily="18" charset="0"/>
              </a:rPr>
              <a:t>  </a:t>
            </a:r>
            <a:r>
              <a:rPr lang="en-IN" sz="2000" dirty="0">
                <a:latin typeface="Constantia" panose="02030602050306030303" pitchFamily="18" charset="0"/>
              </a:rPr>
              <a:t>{ </a:t>
            </a:r>
          </a:p>
          <a:p>
            <a:r>
              <a:rPr lang="en-IN" sz="2000" dirty="0">
                <a:latin typeface="Constantia" panose="02030602050306030303" pitchFamily="18" charset="0"/>
              </a:rPr>
              <a:t>     width = 0;      height = 0;	depth = 0</a:t>
            </a:r>
            <a:r>
              <a:rPr lang="en-IN" sz="2000" dirty="0" smtClean="0">
                <a:latin typeface="Constantia" panose="02030602050306030303" pitchFamily="18" charset="0"/>
              </a:rPr>
              <a:t>;   </a:t>
            </a:r>
            <a:r>
              <a:rPr lang="en-IN" sz="2000" dirty="0">
                <a:latin typeface="Constantia" panose="02030602050306030303" pitchFamily="18" charset="0"/>
              </a:rPr>
              <a:t>} </a:t>
            </a:r>
            <a:endParaRPr lang="en-IN" sz="2000" dirty="0" smtClean="0">
              <a:latin typeface="Constantia" panose="02030602050306030303" pitchFamily="18" charset="0"/>
            </a:endParaRPr>
          </a:p>
          <a:p>
            <a:r>
              <a:rPr lang="en-IN" sz="2000" b="1" dirty="0">
                <a:solidFill>
                  <a:srgbClr val="C00000"/>
                </a:solidFill>
                <a:latin typeface="Constantia" panose="02030602050306030303" pitchFamily="18" charset="0"/>
              </a:rPr>
              <a:t>//Parameterized constructor</a:t>
            </a:r>
          </a:p>
          <a:p>
            <a:r>
              <a:rPr lang="en-IN" sz="2000" dirty="0" smtClean="0">
                <a:latin typeface="Constantia" panose="02030602050306030303" pitchFamily="18" charset="0"/>
              </a:rPr>
              <a:t>Box(</a:t>
            </a:r>
            <a:r>
              <a:rPr lang="en-IN" sz="2000" dirty="0" err="1" smtClean="0">
                <a:latin typeface="Constantia" panose="02030602050306030303" pitchFamily="18" charset="0"/>
              </a:rPr>
              <a:t>int</a:t>
            </a:r>
            <a:r>
              <a:rPr lang="en-IN" sz="2000" dirty="0" smtClean="0">
                <a:latin typeface="Constantia" panose="02030602050306030303" pitchFamily="18" charset="0"/>
              </a:rPr>
              <a:t> w, </a:t>
            </a:r>
            <a:r>
              <a:rPr lang="en-IN" sz="2000" dirty="0" err="1" smtClean="0">
                <a:latin typeface="Constantia" panose="02030602050306030303" pitchFamily="18" charset="0"/>
              </a:rPr>
              <a:t>int</a:t>
            </a:r>
            <a:r>
              <a:rPr lang="en-IN" sz="2000" dirty="0" smtClean="0">
                <a:latin typeface="Constantia" panose="02030602050306030303" pitchFamily="18" charset="0"/>
              </a:rPr>
              <a:t> h, </a:t>
            </a:r>
            <a:r>
              <a:rPr lang="en-IN" sz="2000" dirty="0" err="1" smtClean="0">
                <a:latin typeface="Constantia" panose="02030602050306030303" pitchFamily="18" charset="0"/>
              </a:rPr>
              <a:t>int</a:t>
            </a:r>
            <a:r>
              <a:rPr lang="en-IN" sz="2000" dirty="0" smtClean="0">
                <a:latin typeface="Constantia" panose="02030602050306030303" pitchFamily="18" charset="0"/>
              </a:rPr>
              <a:t> d)   </a:t>
            </a:r>
            <a:r>
              <a:rPr lang="en-IN" sz="2000" dirty="0">
                <a:latin typeface="Constantia" panose="02030602050306030303" pitchFamily="18" charset="0"/>
              </a:rPr>
              <a:t>{ </a:t>
            </a:r>
          </a:p>
          <a:p>
            <a:r>
              <a:rPr lang="en-IN" sz="2000" dirty="0">
                <a:latin typeface="Constantia" panose="02030602050306030303" pitchFamily="18" charset="0"/>
              </a:rPr>
              <a:t>     width = w</a:t>
            </a:r>
            <a:r>
              <a:rPr lang="en-IN" sz="2000" dirty="0" smtClean="0">
                <a:latin typeface="Constantia" panose="02030602050306030303" pitchFamily="18" charset="0"/>
              </a:rPr>
              <a:t>;       </a:t>
            </a:r>
            <a:r>
              <a:rPr lang="en-IN" sz="2000" dirty="0">
                <a:latin typeface="Constantia" panose="02030602050306030303" pitchFamily="18" charset="0"/>
              </a:rPr>
              <a:t>height = h</a:t>
            </a:r>
            <a:r>
              <a:rPr lang="en-IN" sz="2000" dirty="0" smtClean="0">
                <a:latin typeface="Constantia" panose="02030602050306030303" pitchFamily="18" charset="0"/>
              </a:rPr>
              <a:t>;      </a:t>
            </a:r>
            <a:r>
              <a:rPr lang="en-IN" sz="2000" dirty="0">
                <a:latin typeface="Constantia" panose="02030602050306030303" pitchFamily="18" charset="0"/>
              </a:rPr>
              <a:t>depth = </a:t>
            </a:r>
            <a:r>
              <a:rPr lang="en-IN" sz="2000" dirty="0" smtClean="0">
                <a:latin typeface="Constantia" panose="02030602050306030303" pitchFamily="18" charset="0"/>
              </a:rPr>
              <a:t>d;  </a:t>
            </a:r>
            <a:r>
              <a:rPr lang="en-IN" sz="2000" dirty="0">
                <a:latin typeface="Constantia" panose="02030602050306030303" pitchFamily="18" charset="0"/>
              </a:rPr>
              <a:t>} </a:t>
            </a:r>
            <a:endParaRPr lang="en-IN" sz="2000" dirty="0" smtClean="0">
              <a:latin typeface="Constantia" panose="02030602050306030303" pitchFamily="18" charset="0"/>
            </a:endParaRPr>
          </a:p>
          <a:p>
            <a:r>
              <a:rPr lang="en-IN" sz="2000" b="1" dirty="0">
                <a:solidFill>
                  <a:srgbClr val="C00000"/>
                </a:solidFill>
                <a:latin typeface="Constantia" panose="02030602050306030303" pitchFamily="18" charset="0"/>
              </a:rPr>
              <a:t>//Copy Constructor</a:t>
            </a:r>
          </a:p>
          <a:p>
            <a:r>
              <a:rPr lang="en-IN" sz="2000" dirty="0" smtClean="0">
                <a:latin typeface="Constantia" panose="02030602050306030303" pitchFamily="18" charset="0"/>
              </a:rPr>
              <a:t>Box(Box b){</a:t>
            </a:r>
          </a:p>
          <a:p>
            <a:r>
              <a:rPr lang="en-IN" sz="2000" dirty="0">
                <a:latin typeface="Constantia" panose="02030602050306030303" pitchFamily="18" charset="0"/>
              </a:rPr>
              <a:t> </a:t>
            </a:r>
            <a:r>
              <a:rPr lang="en-IN" sz="2000" dirty="0" smtClean="0">
                <a:latin typeface="Constantia" panose="02030602050306030303" pitchFamily="18" charset="0"/>
              </a:rPr>
              <a:t>     width = </a:t>
            </a:r>
            <a:r>
              <a:rPr lang="en-IN" sz="2000" dirty="0" err="1" smtClean="0">
                <a:latin typeface="Constantia" panose="02030602050306030303" pitchFamily="18" charset="0"/>
              </a:rPr>
              <a:t>b.width</a:t>
            </a:r>
            <a:r>
              <a:rPr lang="en-IN" sz="2000" dirty="0" smtClean="0">
                <a:latin typeface="Constantia" panose="02030602050306030303" pitchFamily="18" charset="0"/>
              </a:rPr>
              <a:t>;</a:t>
            </a:r>
          </a:p>
          <a:p>
            <a:pPr defTabSz="363538"/>
            <a:r>
              <a:rPr lang="en-IN" sz="2000" dirty="0">
                <a:latin typeface="Constantia" panose="02030602050306030303" pitchFamily="18" charset="0"/>
              </a:rPr>
              <a:t>	</a:t>
            </a:r>
            <a:r>
              <a:rPr lang="en-IN" sz="2000" dirty="0" smtClean="0">
                <a:latin typeface="Constantia" panose="02030602050306030303" pitchFamily="18" charset="0"/>
              </a:rPr>
              <a:t>height = </a:t>
            </a:r>
            <a:r>
              <a:rPr lang="en-IN" sz="2000" dirty="0" err="1" smtClean="0">
                <a:latin typeface="Constantia" panose="02030602050306030303" pitchFamily="18" charset="0"/>
              </a:rPr>
              <a:t>b.height</a:t>
            </a:r>
            <a:r>
              <a:rPr lang="en-IN" sz="2000" dirty="0" smtClean="0">
                <a:latin typeface="Constantia" panose="02030602050306030303" pitchFamily="18" charset="0"/>
              </a:rPr>
              <a:t>;</a:t>
            </a:r>
          </a:p>
          <a:p>
            <a:pPr defTabSz="363538"/>
            <a:r>
              <a:rPr lang="en-IN" sz="2000" dirty="0">
                <a:latin typeface="Constantia" panose="02030602050306030303" pitchFamily="18" charset="0"/>
              </a:rPr>
              <a:t>	</a:t>
            </a:r>
            <a:r>
              <a:rPr lang="en-IN" sz="2000" dirty="0" smtClean="0">
                <a:latin typeface="Constantia" panose="02030602050306030303" pitchFamily="18" charset="0"/>
              </a:rPr>
              <a:t>depth = </a:t>
            </a:r>
            <a:r>
              <a:rPr lang="en-IN" sz="2000" dirty="0" err="1" smtClean="0">
                <a:latin typeface="Constantia" panose="02030602050306030303" pitchFamily="18" charset="0"/>
              </a:rPr>
              <a:t>b.depth</a:t>
            </a:r>
            <a:r>
              <a:rPr lang="en-IN" sz="2000" dirty="0" smtClean="0">
                <a:latin typeface="Constantia" panose="02030602050306030303" pitchFamily="18" charset="0"/>
              </a:rPr>
              <a:t>;</a:t>
            </a:r>
            <a:endParaRPr lang="en-IN" sz="2000" dirty="0">
              <a:latin typeface="Constantia" panose="02030602050306030303" pitchFamily="18" charset="0"/>
            </a:endParaRPr>
          </a:p>
          <a:p>
            <a:r>
              <a:rPr lang="en-IN" sz="2000" dirty="0" smtClean="0">
                <a:latin typeface="Constantia" panose="02030602050306030303" pitchFamily="18" charset="0"/>
              </a:rPr>
              <a:t>}</a:t>
            </a:r>
            <a:endParaRPr lang="en-IN" sz="2000" dirty="0">
              <a:latin typeface="Constantia" panose="02030602050306030303" pitchFamily="18" charset="0"/>
            </a:endParaRPr>
          </a:p>
          <a:p>
            <a:r>
              <a:rPr lang="en-IN" sz="2000" dirty="0" smtClean="0">
                <a:latin typeface="Constantia" panose="02030602050306030303" pitchFamily="18" charset="0"/>
              </a:rPr>
              <a:t>} </a:t>
            </a:r>
            <a:endParaRPr lang="en-IN" sz="2000" dirty="0">
              <a:latin typeface="Constantia" panose="02030602050306030303" pitchFamily="18" charset="0"/>
            </a:endParaRPr>
          </a:p>
        </p:txBody>
      </p:sp>
    </p:spTree>
    <p:extLst>
      <p:ext uri="{BB962C8B-B14F-4D97-AF65-F5344CB8AC3E}">
        <p14:creationId xmlns:p14="http://schemas.microsoft.com/office/powerpoint/2010/main" val="8672529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this – Key Word</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23</a:t>
            </a:fld>
            <a:endParaRPr lang="en-IN"/>
          </a:p>
        </p:txBody>
      </p:sp>
      <p:sp>
        <p:nvSpPr>
          <p:cNvPr id="7" name="Rectangle 6"/>
          <p:cNvSpPr/>
          <p:nvPr/>
        </p:nvSpPr>
        <p:spPr>
          <a:xfrm>
            <a:off x="1382059" y="1225838"/>
            <a:ext cx="10464800" cy="3277820"/>
          </a:xfrm>
          <a:prstGeom prst="rect">
            <a:avLst/>
          </a:prstGeom>
        </p:spPr>
        <p:txBody>
          <a:bodyPr wrap="square">
            <a:spAutoFit/>
          </a:bodyPr>
          <a:lstStyle/>
          <a:p>
            <a:pPr algn="just">
              <a:spcAft>
                <a:spcPts val="600"/>
              </a:spcAft>
            </a:pPr>
            <a:r>
              <a:rPr lang="en-US" sz="2400" b="1" dirty="0">
                <a:solidFill>
                  <a:srgbClr val="0000FF"/>
                </a:solidFill>
                <a:latin typeface="Constantia"/>
              </a:rPr>
              <a:t>this</a:t>
            </a:r>
            <a:r>
              <a:rPr lang="en-US" sz="2400" dirty="0">
                <a:solidFill>
                  <a:prstClr val="black"/>
                </a:solidFill>
                <a:latin typeface="Constantia"/>
              </a:rPr>
              <a:t> is a keyword in Java which is used as a reference to the object of the current class, with in an instance method or a constructor. </a:t>
            </a:r>
          </a:p>
          <a:p>
            <a:pPr marL="342900" indent="-342900" algn="just">
              <a:spcAft>
                <a:spcPts val="600"/>
              </a:spcAft>
              <a:buFont typeface="Wingdings" panose="05000000000000000000" pitchFamily="2" charset="2"/>
              <a:buChar char="Ø"/>
            </a:pPr>
            <a:r>
              <a:rPr lang="en-US" sz="2400" dirty="0" smtClean="0">
                <a:solidFill>
                  <a:prstClr val="black"/>
                </a:solidFill>
                <a:latin typeface="Constantia"/>
              </a:rPr>
              <a:t>Using </a:t>
            </a:r>
            <a:r>
              <a:rPr lang="en-US" sz="2400" b="1" i="1" dirty="0">
                <a:solidFill>
                  <a:prstClr val="black"/>
                </a:solidFill>
                <a:latin typeface="Constantia"/>
              </a:rPr>
              <a:t>this</a:t>
            </a:r>
            <a:r>
              <a:rPr lang="en-US" sz="2400" dirty="0">
                <a:solidFill>
                  <a:prstClr val="black"/>
                </a:solidFill>
                <a:latin typeface="Constantia"/>
              </a:rPr>
              <a:t> you can refer the members of a class such as constructors, variables and methods.</a:t>
            </a:r>
          </a:p>
          <a:p>
            <a:pPr marL="342900" indent="-342900" algn="just">
              <a:spcAft>
                <a:spcPts val="600"/>
              </a:spcAft>
              <a:buFont typeface="Wingdings" panose="05000000000000000000" pitchFamily="2" charset="2"/>
              <a:buChar char="Ø"/>
            </a:pPr>
            <a:r>
              <a:rPr lang="en-US" sz="2400" dirty="0" smtClean="0">
                <a:solidFill>
                  <a:prstClr val="black"/>
                </a:solidFill>
                <a:latin typeface="Constantia"/>
              </a:rPr>
              <a:t>Differentiate </a:t>
            </a:r>
            <a:r>
              <a:rPr lang="en-US" sz="2400" dirty="0">
                <a:solidFill>
                  <a:prstClr val="black"/>
                </a:solidFill>
                <a:latin typeface="Constantia"/>
              </a:rPr>
              <a:t>the instance variables from local variables if they have same names, within a constructor or a method. </a:t>
            </a:r>
          </a:p>
          <a:p>
            <a:pPr marL="342900" indent="-342900" algn="just">
              <a:spcAft>
                <a:spcPts val="600"/>
              </a:spcAft>
              <a:buFont typeface="Wingdings" panose="05000000000000000000" pitchFamily="2" charset="2"/>
              <a:buChar char="Ø"/>
            </a:pPr>
            <a:r>
              <a:rPr lang="en-US" sz="2400" dirty="0" smtClean="0">
                <a:solidFill>
                  <a:prstClr val="black"/>
                </a:solidFill>
                <a:latin typeface="Constantia"/>
              </a:rPr>
              <a:t>Call </a:t>
            </a:r>
            <a:r>
              <a:rPr lang="en-US" sz="2400" dirty="0">
                <a:solidFill>
                  <a:prstClr val="black"/>
                </a:solidFill>
                <a:latin typeface="Constantia"/>
              </a:rPr>
              <a:t>one type of constructor (parametrized constructor or default) from other in a class. It is known as explicit constructor invocation </a:t>
            </a:r>
          </a:p>
        </p:txBody>
      </p:sp>
    </p:spTree>
    <p:extLst>
      <p:ext uri="{BB962C8B-B14F-4D97-AF65-F5344CB8AC3E}">
        <p14:creationId xmlns:p14="http://schemas.microsoft.com/office/powerpoint/2010/main" val="21076425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a:ln>
            <a:noFill/>
          </a:ln>
        </p:spPr>
        <p:txBody>
          <a:bodyPr>
            <a:noAutofit/>
          </a:bodyPr>
          <a:lstStyle/>
          <a:p>
            <a:pPr algn="ctr" defTabSz="914400"/>
            <a:r>
              <a:rPr lang="en-IN" sz="3200" b="1" dirty="0" smtClean="0">
                <a:solidFill>
                  <a:srgbClr val="0000FF"/>
                </a:solidFill>
                <a:latin typeface="Constantia"/>
                <a:ea typeface="+mn-ea"/>
                <a:cs typeface="+mn-cs"/>
              </a:rPr>
              <a:t>this – Key word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a:ln>
            <a:noFill/>
          </a:ln>
        </p:spPr>
        <p:txBody>
          <a:bodyPr/>
          <a:lstStyle/>
          <a:p>
            <a:fld id="{EC71AA4A-4F11-4836-8B15-84DF72A7E880}" type="slidenum">
              <a:rPr lang="en-IN" smtClean="0"/>
              <a:t>24</a:t>
            </a:fld>
            <a:endParaRPr lang="en-IN"/>
          </a:p>
        </p:txBody>
      </p:sp>
      <p:sp>
        <p:nvSpPr>
          <p:cNvPr id="7" name="Rectangle 6"/>
          <p:cNvSpPr/>
          <p:nvPr/>
        </p:nvSpPr>
        <p:spPr>
          <a:xfrm>
            <a:off x="1879600" y="1077920"/>
            <a:ext cx="4346388" cy="830997"/>
          </a:xfrm>
          <a:prstGeom prst="rect">
            <a:avLst/>
          </a:prstGeom>
          <a:ln>
            <a:noFill/>
          </a:ln>
        </p:spPr>
        <p:txBody>
          <a:bodyPr wrap="square">
            <a:spAutoFit/>
          </a:bodyPr>
          <a:lstStyle/>
          <a:p>
            <a:pPr algn="ctr">
              <a:spcAft>
                <a:spcPts val="1200"/>
              </a:spcAft>
            </a:pPr>
            <a:r>
              <a:rPr lang="en-US" sz="2400" dirty="0" smtClean="0">
                <a:solidFill>
                  <a:prstClr val="black"/>
                </a:solidFill>
                <a:latin typeface="Constantia"/>
              </a:rPr>
              <a:t>Differentiate members and parameter.</a:t>
            </a:r>
          </a:p>
        </p:txBody>
      </p:sp>
      <p:sp>
        <p:nvSpPr>
          <p:cNvPr id="3" name="TextBox 2"/>
          <p:cNvSpPr txBox="1"/>
          <p:nvPr/>
        </p:nvSpPr>
        <p:spPr>
          <a:xfrm>
            <a:off x="1879600" y="1922930"/>
            <a:ext cx="4346388" cy="3416320"/>
          </a:xfrm>
          <a:prstGeom prst="rect">
            <a:avLst/>
          </a:prstGeom>
          <a:noFill/>
          <a:ln>
            <a:solidFill>
              <a:schemeClr val="tx1"/>
            </a:solidFill>
          </a:ln>
        </p:spPr>
        <p:txBody>
          <a:bodyPr wrap="square" rtlCol="0">
            <a:spAutoFit/>
          </a:bodyPr>
          <a:lstStyle/>
          <a:p>
            <a:r>
              <a:rPr lang="en-IN" sz="2400" dirty="0" smtClean="0">
                <a:latin typeface="Constantia" panose="02030602050306030303" pitchFamily="18" charset="0"/>
              </a:rPr>
              <a:t>Class Box{</a:t>
            </a:r>
          </a:p>
          <a:p>
            <a:pPr defTabSz="179388"/>
            <a:r>
              <a:rPr lang="en-IN" sz="2400" dirty="0" smtClean="0">
                <a:latin typeface="Constantia" panose="02030602050306030303" pitchFamily="18" charset="0"/>
              </a:rPr>
              <a:t>	float width, height, depth;</a:t>
            </a:r>
          </a:p>
          <a:p>
            <a:pPr defTabSz="179388"/>
            <a:r>
              <a:rPr lang="en-IN" sz="2400" dirty="0" smtClean="0">
                <a:latin typeface="Constantia" panose="02030602050306030303" pitchFamily="18" charset="0"/>
              </a:rPr>
              <a:t>	Box(float width, float height, float depth){</a:t>
            </a:r>
          </a:p>
          <a:p>
            <a:pPr defTabSz="538163"/>
            <a:r>
              <a:rPr lang="en-IN" sz="2400" dirty="0" smtClean="0">
                <a:latin typeface="Constantia" panose="02030602050306030303" pitchFamily="18" charset="0"/>
              </a:rPr>
              <a:t>	</a:t>
            </a:r>
            <a:r>
              <a:rPr lang="en-IN" sz="2400" b="1" dirty="0" err="1">
                <a:solidFill>
                  <a:srgbClr val="0000FF"/>
                </a:solidFill>
                <a:latin typeface="Constantia" panose="02030602050306030303" pitchFamily="18" charset="0"/>
              </a:rPr>
              <a:t>this.width</a:t>
            </a:r>
            <a:r>
              <a:rPr lang="en-IN" sz="2400" dirty="0" smtClean="0">
                <a:latin typeface="Constantia" panose="02030602050306030303" pitchFamily="18" charset="0"/>
              </a:rPr>
              <a:t> = width;</a:t>
            </a:r>
          </a:p>
          <a:p>
            <a:pPr defTabSz="538163"/>
            <a:r>
              <a:rPr lang="en-IN" sz="2400" dirty="0">
                <a:latin typeface="Constantia" panose="02030602050306030303" pitchFamily="18" charset="0"/>
              </a:rPr>
              <a:t>	</a:t>
            </a:r>
            <a:r>
              <a:rPr lang="en-IN" sz="2400" b="1" dirty="0" err="1">
                <a:solidFill>
                  <a:srgbClr val="0000FF"/>
                </a:solidFill>
                <a:latin typeface="Constantia" panose="02030602050306030303" pitchFamily="18" charset="0"/>
              </a:rPr>
              <a:t>this.height</a:t>
            </a:r>
            <a:r>
              <a:rPr lang="en-IN" sz="2400" dirty="0" smtClean="0">
                <a:latin typeface="Constantia" panose="02030602050306030303" pitchFamily="18" charset="0"/>
              </a:rPr>
              <a:t> = height;</a:t>
            </a:r>
          </a:p>
          <a:p>
            <a:pPr defTabSz="538163"/>
            <a:r>
              <a:rPr lang="en-IN" sz="2400" dirty="0">
                <a:latin typeface="Constantia" panose="02030602050306030303" pitchFamily="18" charset="0"/>
              </a:rPr>
              <a:t>	</a:t>
            </a:r>
            <a:r>
              <a:rPr lang="en-IN" sz="2400" b="1" dirty="0" err="1">
                <a:solidFill>
                  <a:srgbClr val="0000FF"/>
                </a:solidFill>
                <a:latin typeface="Constantia" panose="02030602050306030303" pitchFamily="18" charset="0"/>
              </a:rPr>
              <a:t>this.depth</a:t>
            </a:r>
            <a:r>
              <a:rPr lang="en-IN" sz="2400" dirty="0" smtClean="0">
                <a:latin typeface="Constantia" panose="02030602050306030303" pitchFamily="18" charset="0"/>
              </a:rPr>
              <a:t> = depth;</a:t>
            </a:r>
          </a:p>
          <a:p>
            <a:pPr defTabSz="538163"/>
            <a:r>
              <a:rPr lang="en-IN" sz="2400" dirty="0" smtClean="0">
                <a:latin typeface="Constantia" panose="02030602050306030303" pitchFamily="18" charset="0"/>
              </a:rPr>
              <a:t>    }</a:t>
            </a:r>
            <a:endParaRPr lang="en-IN" sz="2400" dirty="0">
              <a:latin typeface="Constantia" panose="02030602050306030303" pitchFamily="18" charset="0"/>
            </a:endParaRPr>
          </a:p>
          <a:p>
            <a:r>
              <a:rPr lang="en-IN" sz="2400" dirty="0" smtClean="0">
                <a:latin typeface="Constantia" panose="02030602050306030303" pitchFamily="18" charset="0"/>
              </a:rPr>
              <a:t>}</a:t>
            </a:r>
            <a:endParaRPr lang="en-IN" sz="2400" dirty="0">
              <a:latin typeface="Constantia" panose="02030602050306030303" pitchFamily="18" charset="0"/>
            </a:endParaRPr>
          </a:p>
        </p:txBody>
      </p:sp>
      <p:sp>
        <p:nvSpPr>
          <p:cNvPr id="6" name="TextBox 5"/>
          <p:cNvSpPr txBox="1"/>
          <p:nvPr/>
        </p:nvSpPr>
        <p:spPr>
          <a:xfrm>
            <a:off x="6817658" y="1922930"/>
            <a:ext cx="4346388" cy="4154984"/>
          </a:xfrm>
          <a:prstGeom prst="rect">
            <a:avLst/>
          </a:prstGeom>
          <a:noFill/>
          <a:ln>
            <a:solidFill>
              <a:schemeClr val="tx1"/>
            </a:solidFill>
          </a:ln>
        </p:spPr>
        <p:txBody>
          <a:bodyPr wrap="square" rtlCol="0">
            <a:spAutoFit/>
          </a:bodyPr>
          <a:lstStyle/>
          <a:p>
            <a:r>
              <a:rPr lang="en-IN" sz="2400" dirty="0" smtClean="0">
                <a:latin typeface="Constantia" panose="02030602050306030303" pitchFamily="18" charset="0"/>
              </a:rPr>
              <a:t>Class Box{</a:t>
            </a:r>
          </a:p>
          <a:p>
            <a:pPr defTabSz="179388"/>
            <a:r>
              <a:rPr lang="en-IN" sz="2400" dirty="0" smtClean="0">
                <a:latin typeface="Constantia" panose="02030602050306030303" pitchFamily="18" charset="0"/>
              </a:rPr>
              <a:t>	float width, height, depth;</a:t>
            </a:r>
          </a:p>
          <a:p>
            <a:pPr defTabSz="179388"/>
            <a:r>
              <a:rPr lang="en-IN" sz="2400" dirty="0" smtClean="0">
                <a:latin typeface="Constantia" panose="02030602050306030303" pitchFamily="18" charset="0"/>
              </a:rPr>
              <a:t>	Box(float w, float h, float d){</a:t>
            </a:r>
          </a:p>
          <a:p>
            <a:pPr defTabSz="538163"/>
            <a:r>
              <a:rPr lang="en-IN" sz="2400" dirty="0" smtClean="0">
                <a:latin typeface="Constantia" panose="02030602050306030303" pitchFamily="18" charset="0"/>
              </a:rPr>
              <a:t>	</a:t>
            </a:r>
            <a:r>
              <a:rPr lang="en-IN" sz="2400" b="1" dirty="0">
                <a:solidFill>
                  <a:srgbClr val="0000FF"/>
                </a:solidFill>
                <a:latin typeface="Constantia" panose="02030602050306030303" pitchFamily="18" charset="0"/>
              </a:rPr>
              <a:t>this(w, h);</a:t>
            </a:r>
          </a:p>
          <a:p>
            <a:pPr defTabSz="538163"/>
            <a:r>
              <a:rPr lang="en-IN" sz="2400" dirty="0" smtClean="0">
                <a:latin typeface="Constantia" panose="02030602050306030303" pitchFamily="18" charset="0"/>
              </a:rPr>
              <a:t>	depth = d;</a:t>
            </a:r>
          </a:p>
          <a:p>
            <a:pPr defTabSz="538163"/>
            <a:r>
              <a:rPr lang="en-IN" sz="2400" dirty="0" smtClean="0">
                <a:latin typeface="Constantia" panose="02030602050306030303" pitchFamily="18" charset="0"/>
              </a:rPr>
              <a:t>    }</a:t>
            </a:r>
          </a:p>
          <a:p>
            <a:pPr defTabSz="538163"/>
            <a:r>
              <a:rPr lang="en-IN" sz="2400" dirty="0" smtClean="0">
                <a:latin typeface="Constantia" panose="02030602050306030303" pitchFamily="18" charset="0"/>
              </a:rPr>
              <a:t>  Box(float w, float h){</a:t>
            </a:r>
          </a:p>
          <a:p>
            <a:pPr defTabSz="538163"/>
            <a:r>
              <a:rPr lang="en-IN" sz="2400" dirty="0" smtClean="0">
                <a:latin typeface="Constantia" panose="02030602050306030303" pitchFamily="18" charset="0"/>
              </a:rPr>
              <a:t>	width = w;</a:t>
            </a:r>
          </a:p>
          <a:p>
            <a:pPr defTabSz="538163"/>
            <a:r>
              <a:rPr lang="en-IN" sz="2400" dirty="0">
                <a:latin typeface="Constantia" panose="02030602050306030303" pitchFamily="18" charset="0"/>
              </a:rPr>
              <a:t>	</a:t>
            </a:r>
            <a:r>
              <a:rPr lang="en-IN" sz="2400" dirty="0" smtClean="0">
                <a:latin typeface="Constantia" panose="02030602050306030303" pitchFamily="18" charset="0"/>
              </a:rPr>
              <a:t>height = h;</a:t>
            </a:r>
            <a:endParaRPr lang="en-IN" sz="2400" dirty="0">
              <a:latin typeface="Constantia" panose="02030602050306030303" pitchFamily="18" charset="0"/>
            </a:endParaRPr>
          </a:p>
          <a:p>
            <a:pPr defTabSz="538163"/>
            <a:r>
              <a:rPr lang="en-IN" sz="2400" dirty="0">
                <a:latin typeface="Constantia" panose="02030602050306030303" pitchFamily="18" charset="0"/>
              </a:rPr>
              <a:t> </a:t>
            </a:r>
            <a:r>
              <a:rPr lang="en-IN" sz="2400" dirty="0" smtClean="0">
                <a:latin typeface="Constantia" panose="02030602050306030303" pitchFamily="18" charset="0"/>
              </a:rPr>
              <a:t>  }</a:t>
            </a:r>
            <a:endParaRPr lang="en-IN" sz="2400" dirty="0">
              <a:latin typeface="Constantia" panose="02030602050306030303" pitchFamily="18" charset="0"/>
            </a:endParaRPr>
          </a:p>
          <a:p>
            <a:r>
              <a:rPr lang="en-IN" sz="2400" dirty="0" smtClean="0">
                <a:latin typeface="Constantia" panose="02030602050306030303" pitchFamily="18" charset="0"/>
              </a:rPr>
              <a:t>}</a:t>
            </a:r>
            <a:endParaRPr lang="en-IN" sz="2400" dirty="0">
              <a:latin typeface="Constantia" panose="02030602050306030303" pitchFamily="18" charset="0"/>
            </a:endParaRPr>
          </a:p>
        </p:txBody>
      </p:sp>
      <p:sp>
        <p:nvSpPr>
          <p:cNvPr id="8" name="Rectangle 7"/>
          <p:cNvSpPr/>
          <p:nvPr/>
        </p:nvSpPr>
        <p:spPr>
          <a:xfrm>
            <a:off x="6817658" y="1080642"/>
            <a:ext cx="4346388" cy="830997"/>
          </a:xfrm>
          <a:prstGeom prst="rect">
            <a:avLst/>
          </a:prstGeom>
          <a:ln>
            <a:noFill/>
          </a:ln>
        </p:spPr>
        <p:txBody>
          <a:bodyPr wrap="square">
            <a:spAutoFit/>
          </a:bodyPr>
          <a:lstStyle/>
          <a:p>
            <a:pPr algn="ctr">
              <a:spcAft>
                <a:spcPts val="1200"/>
              </a:spcAft>
            </a:pPr>
            <a:r>
              <a:rPr lang="en-US" sz="2400" dirty="0" smtClean="0">
                <a:solidFill>
                  <a:prstClr val="black"/>
                </a:solidFill>
                <a:latin typeface="Constantia"/>
              </a:rPr>
              <a:t>Calling a constructor  from other constructor.</a:t>
            </a:r>
          </a:p>
        </p:txBody>
      </p:sp>
    </p:spTree>
    <p:extLst>
      <p:ext uri="{BB962C8B-B14F-4D97-AF65-F5344CB8AC3E}">
        <p14:creationId xmlns:p14="http://schemas.microsoft.com/office/powerpoint/2010/main" val="6973966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Object – Pointer Reference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25</a:t>
            </a:fld>
            <a:endParaRPr lang="en-IN"/>
          </a:p>
        </p:txBody>
      </p:sp>
      <p:sp>
        <p:nvSpPr>
          <p:cNvPr id="7" name="Rectangle 6"/>
          <p:cNvSpPr/>
          <p:nvPr/>
        </p:nvSpPr>
        <p:spPr>
          <a:xfrm>
            <a:off x="1879600" y="970344"/>
            <a:ext cx="10101728" cy="1877437"/>
          </a:xfrm>
          <a:prstGeom prst="rect">
            <a:avLst/>
          </a:prstGeom>
        </p:spPr>
        <p:txBody>
          <a:bodyPr wrap="square">
            <a:spAutoFit/>
          </a:bodyPr>
          <a:lstStyle/>
          <a:p>
            <a:pPr algn="just">
              <a:spcAft>
                <a:spcPts val="1200"/>
              </a:spcAft>
            </a:pPr>
            <a:r>
              <a:rPr lang="en-US" sz="2400" dirty="0" err="1" smtClean="0">
                <a:solidFill>
                  <a:prstClr val="black"/>
                </a:solidFill>
                <a:latin typeface="Constantia"/>
              </a:rPr>
              <a:t>ClassName</a:t>
            </a:r>
            <a:r>
              <a:rPr lang="en-US" sz="2400" dirty="0" smtClean="0">
                <a:solidFill>
                  <a:prstClr val="black"/>
                </a:solidFill>
                <a:latin typeface="Constantia"/>
              </a:rPr>
              <a:t> </a:t>
            </a:r>
            <a:r>
              <a:rPr lang="en-US" sz="2400" dirty="0">
                <a:solidFill>
                  <a:prstClr val="black"/>
                </a:solidFill>
                <a:latin typeface="Constantia"/>
              </a:rPr>
              <a:t>Object1 = new </a:t>
            </a:r>
            <a:r>
              <a:rPr lang="en-US" sz="2400" dirty="0" err="1">
                <a:solidFill>
                  <a:prstClr val="black"/>
                </a:solidFill>
                <a:latin typeface="Constantia"/>
              </a:rPr>
              <a:t>ClassName</a:t>
            </a:r>
            <a:r>
              <a:rPr lang="en-US" sz="2400" dirty="0" smtClean="0">
                <a:solidFill>
                  <a:prstClr val="black"/>
                </a:solidFill>
                <a:latin typeface="Constantia"/>
              </a:rPr>
              <a:t>();</a:t>
            </a:r>
            <a:endParaRPr lang="en-US" sz="2400" dirty="0">
              <a:solidFill>
                <a:prstClr val="black"/>
              </a:solidFill>
              <a:latin typeface="Constantia"/>
            </a:endParaRPr>
          </a:p>
          <a:p>
            <a:pPr algn="just">
              <a:spcAft>
                <a:spcPts val="1200"/>
              </a:spcAft>
            </a:pPr>
            <a:r>
              <a:rPr lang="en-US" sz="2400" dirty="0" err="1" smtClean="0">
                <a:solidFill>
                  <a:prstClr val="black"/>
                </a:solidFill>
                <a:latin typeface="Constantia"/>
              </a:rPr>
              <a:t>ClassName</a:t>
            </a:r>
            <a:r>
              <a:rPr lang="en-US" sz="2400" dirty="0" smtClean="0">
                <a:solidFill>
                  <a:prstClr val="black"/>
                </a:solidFill>
                <a:latin typeface="Constantia"/>
              </a:rPr>
              <a:t> </a:t>
            </a:r>
            <a:r>
              <a:rPr lang="en-US" sz="2400" dirty="0">
                <a:solidFill>
                  <a:prstClr val="black"/>
                </a:solidFill>
                <a:latin typeface="Constantia"/>
              </a:rPr>
              <a:t>Object2 = Object1;</a:t>
            </a:r>
          </a:p>
          <a:p>
            <a:pPr algn="just">
              <a:spcAft>
                <a:spcPts val="1200"/>
              </a:spcAft>
            </a:pPr>
            <a:r>
              <a:rPr lang="en-US" sz="2400" dirty="0">
                <a:solidFill>
                  <a:prstClr val="black"/>
                </a:solidFill>
                <a:latin typeface="Constantia"/>
              </a:rPr>
              <a:t>     In this case both Object1 and Object2 are pointing same memory location</a:t>
            </a:r>
            <a:r>
              <a:rPr lang="en-US" sz="2400" dirty="0" smtClean="0">
                <a:solidFill>
                  <a:prstClr val="black"/>
                </a:solidFill>
                <a:latin typeface="Constantia"/>
              </a:rPr>
              <a:t>. Object2 is the reference pointer to Object1.</a:t>
            </a:r>
            <a:endParaRPr lang="en-US" sz="2400" dirty="0">
              <a:solidFill>
                <a:prstClr val="black"/>
              </a:solidFill>
              <a:latin typeface="Constantia"/>
            </a:endParaRPr>
          </a:p>
        </p:txBody>
      </p:sp>
    </p:spTree>
    <p:extLst>
      <p:ext uri="{BB962C8B-B14F-4D97-AF65-F5344CB8AC3E}">
        <p14:creationId xmlns:p14="http://schemas.microsoft.com/office/powerpoint/2010/main" val="3885000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Array of Objects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26</a:t>
            </a:fld>
            <a:endParaRPr lang="en-IN"/>
          </a:p>
        </p:txBody>
      </p:sp>
      <p:sp>
        <p:nvSpPr>
          <p:cNvPr id="7" name="Rectangle 6"/>
          <p:cNvSpPr/>
          <p:nvPr/>
        </p:nvSpPr>
        <p:spPr>
          <a:xfrm>
            <a:off x="1879600" y="970344"/>
            <a:ext cx="10101728" cy="2554545"/>
          </a:xfrm>
          <a:prstGeom prst="rect">
            <a:avLst/>
          </a:prstGeom>
        </p:spPr>
        <p:txBody>
          <a:bodyPr wrap="square">
            <a:spAutoFit/>
          </a:bodyPr>
          <a:lstStyle/>
          <a:p>
            <a:pPr algn="just">
              <a:spcAft>
                <a:spcPts val="1200"/>
              </a:spcAft>
            </a:pPr>
            <a:r>
              <a:rPr lang="en-US" sz="2400" b="1" dirty="0">
                <a:solidFill>
                  <a:srgbClr val="0000FF"/>
                </a:solidFill>
                <a:latin typeface="Constantia"/>
              </a:rPr>
              <a:t>Array Declaration</a:t>
            </a:r>
          </a:p>
          <a:p>
            <a:pPr algn="just">
              <a:spcAft>
                <a:spcPts val="1200"/>
              </a:spcAft>
            </a:pPr>
            <a:r>
              <a:rPr lang="en-US" sz="2400" dirty="0">
                <a:solidFill>
                  <a:prstClr val="black"/>
                </a:solidFill>
                <a:latin typeface="Constantia"/>
              </a:rPr>
              <a:t>	</a:t>
            </a:r>
            <a:r>
              <a:rPr lang="en-US" sz="2400" dirty="0" err="1">
                <a:solidFill>
                  <a:prstClr val="black"/>
                </a:solidFill>
                <a:latin typeface="Constantia"/>
              </a:rPr>
              <a:t>ClassName</a:t>
            </a:r>
            <a:r>
              <a:rPr lang="en-US" sz="2400" dirty="0">
                <a:solidFill>
                  <a:prstClr val="black"/>
                </a:solidFill>
                <a:latin typeface="Constantia"/>
              </a:rPr>
              <a:t>[] </a:t>
            </a:r>
            <a:r>
              <a:rPr lang="en-US" sz="2400" dirty="0" err="1">
                <a:solidFill>
                  <a:prstClr val="black"/>
                </a:solidFill>
                <a:latin typeface="Constantia"/>
              </a:rPr>
              <a:t>ObjectName</a:t>
            </a:r>
            <a:r>
              <a:rPr lang="en-US" sz="2400" dirty="0">
                <a:solidFill>
                  <a:prstClr val="black"/>
                </a:solidFill>
                <a:latin typeface="Constantia"/>
              </a:rPr>
              <a:t> = new </a:t>
            </a:r>
            <a:r>
              <a:rPr lang="en-US" sz="2400" dirty="0" err="1">
                <a:solidFill>
                  <a:prstClr val="black"/>
                </a:solidFill>
                <a:latin typeface="Constantia"/>
              </a:rPr>
              <a:t>ClassName</a:t>
            </a:r>
            <a:r>
              <a:rPr lang="en-US" sz="2400" dirty="0">
                <a:solidFill>
                  <a:prstClr val="black"/>
                </a:solidFill>
                <a:latin typeface="Constantia"/>
              </a:rPr>
              <a:t>[</a:t>
            </a:r>
            <a:r>
              <a:rPr lang="en-US" sz="2400" dirty="0" err="1">
                <a:solidFill>
                  <a:prstClr val="black"/>
                </a:solidFill>
                <a:latin typeface="Constantia"/>
              </a:rPr>
              <a:t>ArraySize</a:t>
            </a:r>
            <a:r>
              <a:rPr lang="en-US" sz="2400" dirty="0">
                <a:solidFill>
                  <a:prstClr val="black"/>
                </a:solidFill>
                <a:latin typeface="Constantia"/>
              </a:rPr>
              <a:t>]; 	</a:t>
            </a:r>
          </a:p>
          <a:p>
            <a:pPr algn="just">
              <a:spcAft>
                <a:spcPts val="1200"/>
              </a:spcAft>
            </a:pPr>
            <a:r>
              <a:rPr lang="en-US" sz="2400" b="1" dirty="0">
                <a:solidFill>
                  <a:srgbClr val="0000FF"/>
                </a:solidFill>
                <a:latin typeface="Constantia"/>
              </a:rPr>
              <a:t>Memory Creation</a:t>
            </a:r>
          </a:p>
          <a:p>
            <a:pPr algn="just">
              <a:spcAft>
                <a:spcPts val="1200"/>
              </a:spcAft>
            </a:pPr>
            <a:r>
              <a:rPr lang="en-US" sz="2400" dirty="0" smtClean="0">
                <a:solidFill>
                  <a:prstClr val="black"/>
                </a:solidFill>
                <a:latin typeface="Constantia"/>
              </a:rPr>
              <a:t>	for(</a:t>
            </a:r>
            <a:r>
              <a:rPr lang="en-US" sz="2400" dirty="0" err="1" smtClean="0">
                <a:solidFill>
                  <a:prstClr val="black"/>
                </a:solidFill>
                <a:latin typeface="Constantia"/>
              </a:rPr>
              <a:t>int</a:t>
            </a:r>
            <a:r>
              <a:rPr lang="en-US" sz="2400" dirty="0" smtClean="0">
                <a:solidFill>
                  <a:prstClr val="black"/>
                </a:solidFill>
                <a:latin typeface="Constantia"/>
              </a:rPr>
              <a:t> </a:t>
            </a:r>
            <a:r>
              <a:rPr lang="en-US" sz="2400" dirty="0" err="1">
                <a:solidFill>
                  <a:prstClr val="black"/>
                </a:solidFill>
                <a:latin typeface="Constantia"/>
              </a:rPr>
              <a:t>i</a:t>
            </a:r>
            <a:r>
              <a:rPr lang="en-US" sz="2400" dirty="0">
                <a:solidFill>
                  <a:prstClr val="black"/>
                </a:solidFill>
                <a:latin typeface="Constantia"/>
              </a:rPr>
              <a:t> =0; </a:t>
            </a:r>
            <a:r>
              <a:rPr lang="en-US" sz="2400" dirty="0" err="1">
                <a:solidFill>
                  <a:prstClr val="black"/>
                </a:solidFill>
                <a:latin typeface="Constantia"/>
              </a:rPr>
              <a:t>i</a:t>
            </a:r>
            <a:r>
              <a:rPr lang="en-US" sz="2400" dirty="0">
                <a:solidFill>
                  <a:prstClr val="black"/>
                </a:solidFill>
                <a:latin typeface="Constantia"/>
              </a:rPr>
              <a:t>&lt;</a:t>
            </a:r>
            <a:r>
              <a:rPr lang="en-US" sz="2400" dirty="0" err="1">
                <a:solidFill>
                  <a:prstClr val="black"/>
                </a:solidFill>
                <a:latin typeface="Constantia"/>
              </a:rPr>
              <a:t>ArraySize</a:t>
            </a:r>
            <a:r>
              <a:rPr lang="en-US" sz="2400" dirty="0">
                <a:solidFill>
                  <a:prstClr val="black"/>
                </a:solidFill>
                <a:latin typeface="Constantia"/>
              </a:rPr>
              <a:t>; </a:t>
            </a:r>
            <a:r>
              <a:rPr lang="en-US" sz="2400" dirty="0" err="1">
                <a:solidFill>
                  <a:prstClr val="black"/>
                </a:solidFill>
                <a:latin typeface="Constantia"/>
              </a:rPr>
              <a:t>i</a:t>
            </a:r>
            <a:r>
              <a:rPr lang="en-US" sz="2400" dirty="0">
                <a:solidFill>
                  <a:prstClr val="black"/>
                </a:solidFill>
                <a:latin typeface="Constantia"/>
              </a:rPr>
              <a:t>++)</a:t>
            </a:r>
          </a:p>
          <a:p>
            <a:pPr algn="just" defTabSz="625475">
              <a:spcAft>
                <a:spcPts val="1200"/>
              </a:spcAft>
            </a:pPr>
            <a:r>
              <a:rPr lang="en-US" sz="2400" dirty="0">
                <a:solidFill>
                  <a:prstClr val="black"/>
                </a:solidFill>
                <a:latin typeface="Constantia"/>
              </a:rPr>
              <a:t>        </a:t>
            </a:r>
            <a:r>
              <a:rPr lang="en-US" sz="2400" dirty="0" smtClean="0">
                <a:solidFill>
                  <a:prstClr val="black"/>
                </a:solidFill>
                <a:latin typeface="Constantia"/>
              </a:rPr>
              <a:t>		</a:t>
            </a:r>
            <a:r>
              <a:rPr lang="en-US" sz="2400" dirty="0" err="1" smtClean="0">
                <a:solidFill>
                  <a:prstClr val="black"/>
                </a:solidFill>
                <a:latin typeface="Constantia"/>
              </a:rPr>
              <a:t>ObjectName</a:t>
            </a:r>
            <a:r>
              <a:rPr lang="en-US" sz="2400" dirty="0" smtClean="0">
                <a:solidFill>
                  <a:prstClr val="black"/>
                </a:solidFill>
                <a:latin typeface="Constantia"/>
              </a:rPr>
              <a:t>[</a:t>
            </a:r>
            <a:r>
              <a:rPr lang="en-US" sz="2400" dirty="0" err="1" smtClean="0">
                <a:solidFill>
                  <a:prstClr val="black"/>
                </a:solidFill>
                <a:latin typeface="Constantia"/>
              </a:rPr>
              <a:t>i</a:t>
            </a:r>
            <a:r>
              <a:rPr lang="en-US" sz="2400" dirty="0">
                <a:solidFill>
                  <a:prstClr val="black"/>
                </a:solidFill>
                <a:latin typeface="Constantia"/>
              </a:rPr>
              <a:t>] = new </a:t>
            </a:r>
            <a:r>
              <a:rPr lang="en-US" sz="2400" dirty="0" err="1">
                <a:solidFill>
                  <a:prstClr val="black"/>
                </a:solidFill>
                <a:latin typeface="Constantia"/>
              </a:rPr>
              <a:t>ClassName</a:t>
            </a:r>
            <a:r>
              <a:rPr lang="en-US" sz="2400" dirty="0">
                <a:solidFill>
                  <a:prstClr val="black"/>
                </a:solidFill>
                <a:latin typeface="Constantia"/>
              </a:rPr>
              <a:t>(); </a:t>
            </a:r>
          </a:p>
        </p:txBody>
      </p:sp>
    </p:spTree>
    <p:extLst>
      <p:ext uri="{BB962C8B-B14F-4D97-AF65-F5344CB8AC3E}">
        <p14:creationId xmlns:p14="http://schemas.microsoft.com/office/powerpoint/2010/main" val="637955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Object – Parameter and Return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27</a:t>
            </a:fld>
            <a:endParaRPr lang="en-IN"/>
          </a:p>
        </p:txBody>
      </p:sp>
      <p:sp>
        <p:nvSpPr>
          <p:cNvPr id="7" name="Rectangle 6"/>
          <p:cNvSpPr/>
          <p:nvPr/>
        </p:nvSpPr>
        <p:spPr>
          <a:xfrm>
            <a:off x="1879600" y="970344"/>
            <a:ext cx="9294906" cy="4093428"/>
          </a:xfrm>
          <a:prstGeom prst="rect">
            <a:avLst/>
          </a:prstGeom>
        </p:spPr>
        <p:txBody>
          <a:bodyPr wrap="square">
            <a:spAutoFit/>
          </a:bodyPr>
          <a:lstStyle/>
          <a:p>
            <a:pPr algn="just">
              <a:spcAft>
                <a:spcPts val="1200"/>
              </a:spcAft>
            </a:pPr>
            <a:r>
              <a:rPr lang="en-US" sz="2400" dirty="0" smtClean="0">
                <a:solidFill>
                  <a:prstClr val="black"/>
                </a:solidFill>
                <a:latin typeface="Constantia"/>
              </a:rPr>
              <a:t>Object can be passed as parameter to methods. Also, a method can return object to the called program.</a:t>
            </a:r>
          </a:p>
          <a:p>
            <a:pPr algn="just">
              <a:spcAft>
                <a:spcPts val="1200"/>
              </a:spcAft>
            </a:pPr>
            <a:endParaRPr lang="en-US" sz="2400" b="1" dirty="0" smtClean="0">
              <a:solidFill>
                <a:srgbClr val="0000FF"/>
              </a:solidFill>
              <a:latin typeface="Constantia"/>
            </a:endParaRPr>
          </a:p>
          <a:p>
            <a:pPr algn="just"/>
            <a:r>
              <a:rPr lang="en-US" sz="2400" b="1" dirty="0">
                <a:solidFill>
                  <a:srgbClr val="0000FF"/>
                </a:solidFill>
                <a:latin typeface="Constantia"/>
              </a:rPr>
              <a:t>Time</a:t>
            </a:r>
            <a:r>
              <a:rPr lang="en-US" sz="2400" dirty="0">
                <a:latin typeface="Constantia"/>
              </a:rPr>
              <a:t> </a:t>
            </a:r>
            <a:r>
              <a:rPr lang="en-US" sz="2400" dirty="0" err="1">
                <a:latin typeface="Constantia"/>
              </a:rPr>
              <a:t>addTime</a:t>
            </a:r>
            <a:r>
              <a:rPr lang="en-US" sz="2400" b="1" dirty="0">
                <a:solidFill>
                  <a:srgbClr val="0000FF"/>
                </a:solidFill>
                <a:latin typeface="Constantia"/>
              </a:rPr>
              <a:t>(Time</a:t>
            </a:r>
            <a:r>
              <a:rPr lang="en-US" sz="2400" dirty="0">
                <a:latin typeface="Constantia"/>
              </a:rPr>
              <a:t> p1){</a:t>
            </a:r>
          </a:p>
          <a:p>
            <a:pPr algn="just"/>
            <a:r>
              <a:rPr lang="en-US" sz="2400" dirty="0">
                <a:latin typeface="Constantia"/>
              </a:rPr>
              <a:t>	</a:t>
            </a:r>
            <a:r>
              <a:rPr lang="en-US" sz="2400" dirty="0" smtClean="0">
                <a:latin typeface="Constantia"/>
              </a:rPr>
              <a:t>Time </a:t>
            </a:r>
            <a:r>
              <a:rPr lang="en-US" sz="2400" dirty="0">
                <a:latin typeface="Constantia"/>
              </a:rPr>
              <a:t>temp = new Time(); //local object</a:t>
            </a:r>
          </a:p>
          <a:p>
            <a:pPr algn="just"/>
            <a:r>
              <a:rPr lang="en-US" sz="2400" dirty="0">
                <a:latin typeface="Constantia"/>
              </a:rPr>
              <a:t>	</a:t>
            </a:r>
            <a:r>
              <a:rPr lang="en-US" sz="2400" dirty="0" err="1" smtClean="0">
                <a:latin typeface="Constantia"/>
              </a:rPr>
              <a:t>temp.s</a:t>
            </a:r>
            <a:r>
              <a:rPr lang="en-US" sz="2400" dirty="0" smtClean="0">
                <a:latin typeface="Constantia"/>
              </a:rPr>
              <a:t> </a:t>
            </a:r>
            <a:r>
              <a:rPr lang="en-US" sz="2400" dirty="0">
                <a:latin typeface="Constantia"/>
              </a:rPr>
              <a:t>= </a:t>
            </a:r>
            <a:r>
              <a:rPr lang="en-US" sz="2400" dirty="0" err="1">
                <a:latin typeface="Constantia"/>
              </a:rPr>
              <a:t>this.s</a:t>
            </a:r>
            <a:r>
              <a:rPr lang="en-US" sz="2400" dirty="0">
                <a:latin typeface="Constantia"/>
              </a:rPr>
              <a:t> + p1.s;</a:t>
            </a:r>
          </a:p>
          <a:p>
            <a:pPr algn="just"/>
            <a:r>
              <a:rPr lang="en-US" sz="2400" dirty="0">
                <a:latin typeface="Constantia"/>
              </a:rPr>
              <a:t>	</a:t>
            </a:r>
            <a:r>
              <a:rPr lang="en-US" sz="2400" dirty="0" err="1" smtClean="0">
                <a:latin typeface="Constantia"/>
              </a:rPr>
              <a:t>temp.m</a:t>
            </a:r>
            <a:r>
              <a:rPr lang="en-US" sz="2400" dirty="0" smtClean="0">
                <a:latin typeface="Constantia"/>
              </a:rPr>
              <a:t> </a:t>
            </a:r>
            <a:r>
              <a:rPr lang="en-US" sz="2400" dirty="0">
                <a:latin typeface="Constantia"/>
              </a:rPr>
              <a:t>= </a:t>
            </a:r>
            <a:r>
              <a:rPr lang="en-US" sz="2400" dirty="0" err="1" smtClean="0">
                <a:latin typeface="Constantia"/>
              </a:rPr>
              <a:t>this.m</a:t>
            </a:r>
            <a:r>
              <a:rPr lang="en-US" sz="2400" dirty="0" smtClean="0">
                <a:latin typeface="Constantia"/>
              </a:rPr>
              <a:t> + p1.m</a:t>
            </a:r>
            <a:r>
              <a:rPr lang="en-US" sz="2400" dirty="0">
                <a:latin typeface="Constantia"/>
              </a:rPr>
              <a:t>;</a:t>
            </a:r>
          </a:p>
          <a:p>
            <a:pPr algn="just"/>
            <a:r>
              <a:rPr lang="en-US" sz="2400" dirty="0">
                <a:latin typeface="Constantia"/>
              </a:rPr>
              <a:t>	</a:t>
            </a:r>
            <a:r>
              <a:rPr lang="en-US" sz="2400" dirty="0" err="1" smtClean="0">
                <a:latin typeface="Constantia"/>
              </a:rPr>
              <a:t>temp.h</a:t>
            </a:r>
            <a:r>
              <a:rPr lang="en-US" sz="2400" dirty="0" smtClean="0">
                <a:latin typeface="Constantia"/>
              </a:rPr>
              <a:t> = </a:t>
            </a:r>
            <a:r>
              <a:rPr lang="en-US" sz="2400" dirty="0" err="1" smtClean="0">
                <a:latin typeface="Constantia"/>
              </a:rPr>
              <a:t>this.h</a:t>
            </a:r>
            <a:r>
              <a:rPr lang="en-US" sz="2400" dirty="0" smtClean="0">
                <a:latin typeface="Constantia"/>
              </a:rPr>
              <a:t> + p1.h;</a:t>
            </a:r>
          </a:p>
          <a:p>
            <a:pPr algn="just"/>
            <a:r>
              <a:rPr lang="en-US" sz="2400" dirty="0">
                <a:latin typeface="Constantia"/>
              </a:rPr>
              <a:t>	</a:t>
            </a:r>
            <a:r>
              <a:rPr lang="en-US" sz="2400" dirty="0" smtClean="0">
                <a:latin typeface="Constantia"/>
              </a:rPr>
              <a:t>return(temp);</a:t>
            </a:r>
            <a:endParaRPr lang="en-US" sz="2400" dirty="0">
              <a:latin typeface="Constantia"/>
            </a:endParaRPr>
          </a:p>
          <a:p>
            <a:pPr algn="just"/>
            <a:r>
              <a:rPr lang="en-US" sz="2400" dirty="0" smtClean="0">
                <a:latin typeface="Constantia"/>
              </a:rPr>
              <a:t>}</a:t>
            </a:r>
            <a:endParaRPr lang="en-US" sz="2400" dirty="0">
              <a:latin typeface="Constantia"/>
            </a:endParaRPr>
          </a:p>
        </p:txBody>
      </p:sp>
    </p:spTree>
    <p:extLst>
      <p:ext uri="{BB962C8B-B14F-4D97-AF65-F5344CB8AC3E}">
        <p14:creationId xmlns:p14="http://schemas.microsoft.com/office/powerpoint/2010/main" val="3401352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28</a:t>
            </a:fld>
            <a:endParaRPr lang="en-US" dirty="0"/>
          </a:p>
        </p:txBody>
      </p:sp>
      <p:sp>
        <p:nvSpPr>
          <p:cNvPr id="8" name="Text Box 13"/>
          <p:cNvSpPr txBox="1">
            <a:spLocks noChangeArrowheads="1"/>
          </p:cNvSpPr>
          <p:nvPr/>
        </p:nvSpPr>
        <p:spPr bwMode="auto">
          <a:xfrm>
            <a:off x="1703512" y="0"/>
            <a:ext cx="8712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3200" b="1" dirty="0" smtClean="0">
                <a:solidFill>
                  <a:srgbClr val="0000FF"/>
                </a:solidFill>
                <a:latin typeface="Constantia"/>
              </a:rPr>
              <a:t>Static – Variables </a:t>
            </a:r>
            <a:endParaRPr lang="en-US" sz="3200" b="1" dirty="0">
              <a:solidFill>
                <a:srgbClr val="0000FF"/>
              </a:solidFill>
              <a:latin typeface="Constantia"/>
            </a:endParaRPr>
          </a:p>
        </p:txBody>
      </p:sp>
      <p:sp>
        <p:nvSpPr>
          <p:cNvPr id="3" name="Rectangle 2"/>
          <p:cNvSpPr/>
          <p:nvPr/>
        </p:nvSpPr>
        <p:spPr>
          <a:xfrm>
            <a:off x="923582" y="787280"/>
            <a:ext cx="11071193" cy="3816429"/>
          </a:xfrm>
          <a:prstGeom prst="rect">
            <a:avLst/>
          </a:prstGeom>
        </p:spPr>
        <p:txBody>
          <a:bodyPr wrap="square">
            <a:spAutoFit/>
          </a:bodyPr>
          <a:lstStyle/>
          <a:p>
            <a:pPr marL="285750" indent="-285750" algn="just">
              <a:spcAft>
                <a:spcPts val="1200"/>
              </a:spcAft>
              <a:buFont typeface="Wingdings" pitchFamily="2" charset="2"/>
              <a:buChar char="v"/>
            </a:pPr>
            <a:r>
              <a:rPr lang="en-US" sz="2400" dirty="0">
                <a:solidFill>
                  <a:prstClr val="black"/>
                </a:solidFill>
                <a:latin typeface="Constantia"/>
              </a:rPr>
              <a:t>The </a:t>
            </a:r>
            <a:r>
              <a:rPr lang="en-US" sz="2200" b="1" dirty="0">
                <a:solidFill>
                  <a:srgbClr val="0000FF"/>
                </a:solidFill>
                <a:latin typeface="Constantia"/>
              </a:rPr>
              <a:t>static</a:t>
            </a:r>
            <a:r>
              <a:rPr lang="en-US" sz="2400" dirty="0">
                <a:solidFill>
                  <a:prstClr val="black"/>
                </a:solidFill>
                <a:latin typeface="Constantia"/>
              </a:rPr>
              <a:t> keyword belongs to the class than an instance of the class.</a:t>
            </a:r>
          </a:p>
          <a:p>
            <a:pPr marL="285750" indent="-285750" algn="just">
              <a:spcAft>
                <a:spcPts val="1200"/>
              </a:spcAft>
              <a:buFont typeface="Wingdings" pitchFamily="2" charset="2"/>
              <a:buChar char="v"/>
            </a:pPr>
            <a:r>
              <a:rPr lang="en-IN" sz="2400" dirty="0" smtClean="0">
                <a:latin typeface="Constantia" panose="02030602050306030303" pitchFamily="18" charset="0"/>
              </a:rPr>
              <a:t>The </a:t>
            </a:r>
            <a:r>
              <a:rPr lang="en-IN" sz="2200" b="1" dirty="0">
                <a:solidFill>
                  <a:srgbClr val="0000FF"/>
                </a:solidFill>
                <a:latin typeface="Constantia"/>
              </a:rPr>
              <a:t>static</a:t>
            </a:r>
            <a:r>
              <a:rPr lang="en-IN" sz="2400" i="1" dirty="0">
                <a:latin typeface="Constantia" panose="02030602050306030303" pitchFamily="18" charset="0"/>
              </a:rPr>
              <a:t> </a:t>
            </a:r>
            <a:r>
              <a:rPr lang="en-IN" sz="2400" dirty="0">
                <a:latin typeface="Constantia" panose="02030602050306030303" pitchFamily="18" charset="0"/>
              </a:rPr>
              <a:t>keyword is used to create variables that will exist independently of any instances created for the class. </a:t>
            </a:r>
          </a:p>
          <a:p>
            <a:pPr marL="285750" indent="-285750" algn="just">
              <a:spcAft>
                <a:spcPts val="1200"/>
              </a:spcAft>
              <a:buFont typeface="Wingdings" pitchFamily="2" charset="2"/>
              <a:buChar char="v"/>
            </a:pPr>
            <a:r>
              <a:rPr lang="en-IN" sz="2400" dirty="0">
                <a:latin typeface="Constantia" panose="02030602050306030303" pitchFamily="18" charset="0"/>
              </a:rPr>
              <a:t>Only one copy of the static variable exists regardless of the number of instances of the class. </a:t>
            </a:r>
          </a:p>
          <a:p>
            <a:pPr marL="285750" indent="-285750" algn="just">
              <a:spcAft>
                <a:spcPts val="1200"/>
              </a:spcAft>
              <a:buFont typeface="Wingdings" pitchFamily="2" charset="2"/>
              <a:buChar char="v"/>
            </a:pPr>
            <a:r>
              <a:rPr lang="en-IN" sz="2200" b="1" dirty="0">
                <a:solidFill>
                  <a:srgbClr val="0000FF"/>
                </a:solidFill>
                <a:latin typeface="Constantia"/>
              </a:rPr>
              <a:t>Static</a:t>
            </a:r>
            <a:r>
              <a:rPr lang="en-IN" sz="2400" dirty="0">
                <a:latin typeface="Constantia" panose="02030602050306030303" pitchFamily="18" charset="0"/>
              </a:rPr>
              <a:t> variables are also known as class variables. </a:t>
            </a:r>
            <a:endParaRPr lang="en-IN" sz="2400" dirty="0" smtClean="0">
              <a:latin typeface="Constantia" panose="02030602050306030303" pitchFamily="18" charset="0"/>
            </a:endParaRPr>
          </a:p>
          <a:p>
            <a:pPr marL="285750" indent="-285750" algn="just">
              <a:spcAft>
                <a:spcPts val="1200"/>
              </a:spcAft>
              <a:buFont typeface="Wingdings" pitchFamily="2" charset="2"/>
              <a:buChar char="v"/>
            </a:pPr>
            <a:r>
              <a:rPr lang="en-IN" sz="2400" dirty="0" smtClean="0">
                <a:latin typeface="Constantia" panose="02030602050306030303" pitchFamily="18" charset="0"/>
              </a:rPr>
              <a:t>Saves memory</a:t>
            </a:r>
          </a:p>
          <a:p>
            <a:pPr marL="285750" indent="-285750" algn="just">
              <a:spcAft>
                <a:spcPts val="1200"/>
              </a:spcAft>
              <a:buFont typeface="Wingdings" pitchFamily="2" charset="2"/>
              <a:buChar char="v"/>
            </a:pPr>
            <a:r>
              <a:rPr lang="en-IN" sz="2400" dirty="0" smtClean="0">
                <a:latin typeface="Constantia" panose="02030602050306030303" pitchFamily="18" charset="0"/>
              </a:rPr>
              <a:t>Both static methods and non-static methods can access static variables.</a:t>
            </a:r>
            <a:endParaRPr lang="en-IN" sz="2400" dirty="0">
              <a:latin typeface="Constantia" panose="02030602050306030303" pitchFamily="18" charset="0"/>
            </a:endParaRPr>
          </a:p>
        </p:txBody>
      </p:sp>
    </p:spTree>
    <p:extLst>
      <p:ext uri="{BB962C8B-B14F-4D97-AF65-F5344CB8AC3E}">
        <p14:creationId xmlns:p14="http://schemas.microsoft.com/office/powerpoint/2010/main" val="286810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29</a:t>
            </a:fld>
            <a:endParaRPr lang="en-US" dirty="0"/>
          </a:p>
        </p:txBody>
      </p:sp>
      <p:sp>
        <p:nvSpPr>
          <p:cNvPr id="8" name="Text Box 13"/>
          <p:cNvSpPr txBox="1">
            <a:spLocks noChangeArrowheads="1"/>
          </p:cNvSpPr>
          <p:nvPr/>
        </p:nvSpPr>
        <p:spPr bwMode="auto">
          <a:xfrm>
            <a:off x="1703512" y="0"/>
            <a:ext cx="8712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3200" b="1" dirty="0" smtClean="0">
                <a:solidFill>
                  <a:srgbClr val="0000FF"/>
                </a:solidFill>
                <a:latin typeface="Constantia"/>
              </a:rPr>
              <a:t>Static – Variables </a:t>
            </a:r>
            <a:endParaRPr lang="en-US" sz="3200" b="1" dirty="0">
              <a:solidFill>
                <a:srgbClr val="0000FF"/>
              </a:solidFill>
              <a:latin typeface="Constantia"/>
            </a:endParaRPr>
          </a:p>
        </p:txBody>
      </p:sp>
      <p:sp>
        <p:nvSpPr>
          <p:cNvPr id="3" name="Rectangle 2"/>
          <p:cNvSpPr/>
          <p:nvPr/>
        </p:nvSpPr>
        <p:spPr>
          <a:xfrm>
            <a:off x="923583" y="787280"/>
            <a:ext cx="4065276" cy="5940088"/>
          </a:xfrm>
          <a:prstGeom prst="rect">
            <a:avLst/>
          </a:prstGeom>
        </p:spPr>
        <p:txBody>
          <a:bodyPr wrap="square">
            <a:spAutoFit/>
          </a:bodyPr>
          <a:lstStyle/>
          <a:p>
            <a:pPr marL="285750" indent="-285750" algn="just">
              <a:spcAft>
                <a:spcPts val="1200"/>
              </a:spcAft>
              <a:buFont typeface="Wingdings" pitchFamily="2" charset="2"/>
              <a:buChar char="v"/>
            </a:pPr>
            <a:r>
              <a:rPr lang="en-US" sz="2400" dirty="0" smtClean="0">
                <a:solidFill>
                  <a:prstClr val="black"/>
                </a:solidFill>
                <a:latin typeface="Constantia"/>
              </a:rPr>
              <a:t> Suppose </a:t>
            </a:r>
            <a:r>
              <a:rPr lang="en-US" sz="2400" dirty="0">
                <a:solidFill>
                  <a:prstClr val="black"/>
                </a:solidFill>
                <a:latin typeface="Constantia"/>
              </a:rPr>
              <a:t>there are 500 students in </a:t>
            </a:r>
            <a:r>
              <a:rPr lang="en-US" sz="2400" dirty="0" smtClean="0">
                <a:solidFill>
                  <a:prstClr val="black"/>
                </a:solidFill>
                <a:latin typeface="Constantia"/>
              </a:rPr>
              <a:t>this college</a:t>
            </a:r>
            <a:r>
              <a:rPr lang="en-US" sz="2400" dirty="0">
                <a:solidFill>
                  <a:prstClr val="black"/>
                </a:solidFill>
                <a:latin typeface="Constantia"/>
              </a:rPr>
              <a:t>, </a:t>
            </a:r>
            <a:r>
              <a:rPr lang="en-US" sz="2400" dirty="0" smtClean="0">
                <a:solidFill>
                  <a:prstClr val="black"/>
                </a:solidFill>
                <a:latin typeface="Constantia"/>
              </a:rPr>
              <a:t>then all </a:t>
            </a:r>
            <a:r>
              <a:rPr lang="en-US" sz="2400" dirty="0">
                <a:solidFill>
                  <a:prstClr val="black"/>
                </a:solidFill>
                <a:latin typeface="Constantia"/>
              </a:rPr>
              <a:t>instance data members will get memory each time when the object is created. </a:t>
            </a:r>
            <a:endParaRPr lang="en-US" sz="2400" dirty="0" smtClean="0">
              <a:solidFill>
                <a:prstClr val="black"/>
              </a:solidFill>
              <a:latin typeface="Constantia"/>
            </a:endParaRPr>
          </a:p>
          <a:p>
            <a:pPr marL="285750" indent="-285750" algn="just">
              <a:spcAft>
                <a:spcPts val="1200"/>
              </a:spcAft>
              <a:buFont typeface="Wingdings" pitchFamily="2" charset="2"/>
              <a:buChar char="v"/>
            </a:pPr>
            <a:r>
              <a:rPr lang="en-US" sz="2400" dirty="0" smtClean="0">
                <a:solidFill>
                  <a:prstClr val="black"/>
                </a:solidFill>
                <a:latin typeface="Constantia"/>
              </a:rPr>
              <a:t> All </a:t>
            </a:r>
            <a:r>
              <a:rPr lang="en-US" sz="2400" dirty="0">
                <a:solidFill>
                  <a:prstClr val="black"/>
                </a:solidFill>
                <a:latin typeface="Constantia"/>
              </a:rPr>
              <a:t>students have its unique </a:t>
            </a:r>
            <a:r>
              <a:rPr lang="en-US" sz="2400" dirty="0" err="1">
                <a:solidFill>
                  <a:prstClr val="black"/>
                </a:solidFill>
                <a:latin typeface="Constantia"/>
              </a:rPr>
              <a:t>rollno</a:t>
            </a:r>
            <a:r>
              <a:rPr lang="en-US" sz="2400" dirty="0">
                <a:solidFill>
                  <a:prstClr val="black"/>
                </a:solidFill>
                <a:latin typeface="Constantia"/>
              </a:rPr>
              <a:t> and name, so instance data member is good in such case</a:t>
            </a:r>
            <a:r>
              <a:rPr lang="en-US" sz="2400" dirty="0" smtClean="0">
                <a:solidFill>
                  <a:prstClr val="black"/>
                </a:solidFill>
                <a:latin typeface="Constantia"/>
              </a:rPr>
              <a:t>.</a:t>
            </a:r>
          </a:p>
          <a:p>
            <a:pPr marL="285750" indent="-285750" algn="just">
              <a:spcAft>
                <a:spcPts val="1200"/>
              </a:spcAft>
              <a:buFont typeface="Wingdings" pitchFamily="2" charset="2"/>
              <a:buChar char="v"/>
            </a:pPr>
            <a:r>
              <a:rPr lang="en-US" sz="2400" dirty="0" smtClean="0">
                <a:solidFill>
                  <a:prstClr val="black"/>
                </a:solidFill>
                <a:latin typeface="Constantia"/>
              </a:rPr>
              <a:t> </a:t>
            </a:r>
            <a:r>
              <a:rPr lang="en-US" sz="2400" dirty="0">
                <a:solidFill>
                  <a:prstClr val="black"/>
                </a:solidFill>
                <a:latin typeface="Constantia"/>
              </a:rPr>
              <a:t>Here, "college" refers to the common property of all objects. If we make it static, this field will get the memory only once</a:t>
            </a:r>
            <a:r>
              <a:rPr lang="en-US" sz="2400" dirty="0" smtClean="0">
                <a:solidFill>
                  <a:prstClr val="black"/>
                </a:solidFill>
                <a:latin typeface="Constantia"/>
              </a:rPr>
              <a:t>.</a:t>
            </a:r>
          </a:p>
        </p:txBody>
      </p:sp>
      <p:sp>
        <p:nvSpPr>
          <p:cNvPr id="5" name="Rectangle 4"/>
          <p:cNvSpPr/>
          <p:nvPr/>
        </p:nvSpPr>
        <p:spPr>
          <a:xfrm>
            <a:off x="8060939" y="812033"/>
            <a:ext cx="1970424" cy="1477328"/>
          </a:xfrm>
          <a:prstGeom prst="rect">
            <a:avLst/>
          </a:prstGeom>
          <a:ln>
            <a:solidFill>
              <a:schemeClr val="tx1"/>
            </a:solidFill>
          </a:ln>
        </p:spPr>
        <p:txBody>
          <a:bodyPr wrap="square">
            <a:spAutoFit/>
          </a:bodyPr>
          <a:lstStyle/>
          <a:p>
            <a:r>
              <a:rPr lang="en-US" dirty="0"/>
              <a:t>class Student{  </a:t>
            </a:r>
          </a:p>
          <a:p>
            <a:r>
              <a:rPr lang="en-US" dirty="0"/>
              <a:t>     </a:t>
            </a:r>
            <a:r>
              <a:rPr lang="en-US" dirty="0" smtClean="0"/>
              <a:t>String </a:t>
            </a:r>
            <a:r>
              <a:rPr lang="en-US" dirty="0" err="1" smtClean="0"/>
              <a:t>regNum</a:t>
            </a:r>
            <a:r>
              <a:rPr lang="en-US" dirty="0" smtClean="0"/>
              <a:t>;  </a:t>
            </a:r>
            <a:endParaRPr lang="en-US" dirty="0"/>
          </a:p>
          <a:p>
            <a:r>
              <a:rPr lang="en-US" dirty="0"/>
              <a:t>     String name;  </a:t>
            </a:r>
          </a:p>
          <a:p>
            <a:r>
              <a:rPr lang="en-US" dirty="0"/>
              <a:t>     String </a:t>
            </a:r>
            <a:r>
              <a:rPr lang="en-US" dirty="0" smtClean="0"/>
              <a:t>college;</a:t>
            </a:r>
            <a:endParaRPr lang="en-US" dirty="0"/>
          </a:p>
          <a:p>
            <a:r>
              <a:rPr lang="en-US" dirty="0"/>
              <a:t>} </a:t>
            </a:r>
            <a:endParaRPr lang="en-IN" dirty="0"/>
          </a:p>
        </p:txBody>
      </p:sp>
      <p:graphicFrame>
        <p:nvGraphicFramePr>
          <p:cNvPr id="10" name="Table 9"/>
          <p:cNvGraphicFramePr>
            <a:graphicFrameLocks noGrp="1"/>
          </p:cNvGraphicFramePr>
          <p:nvPr>
            <p:extLst/>
          </p:nvPr>
        </p:nvGraphicFramePr>
        <p:xfrm>
          <a:off x="5843208" y="2456851"/>
          <a:ext cx="1891553" cy="828040"/>
        </p:xfrm>
        <a:graphic>
          <a:graphicData uri="http://schemas.openxmlformats.org/drawingml/2006/table">
            <a:tbl>
              <a:tblPr firstRow="1" bandRow="1">
                <a:tableStyleId>{5C22544A-7EE6-4342-B048-85BDC9FD1C3A}</a:tableStyleId>
              </a:tblPr>
              <a:tblGrid>
                <a:gridCol w="957271">
                  <a:extLst>
                    <a:ext uri="{9D8B030D-6E8A-4147-A177-3AD203B41FA5}">
                      <a16:colId xmlns:a16="http://schemas.microsoft.com/office/drawing/2014/main" val="20000"/>
                    </a:ext>
                  </a:extLst>
                </a:gridCol>
                <a:gridCol w="487451">
                  <a:extLst>
                    <a:ext uri="{9D8B030D-6E8A-4147-A177-3AD203B41FA5}">
                      <a16:colId xmlns:a16="http://schemas.microsoft.com/office/drawing/2014/main" val="20001"/>
                    </a:ext>
                  </a:extLst>
                </a:gridCol>
                <a:gridCol w="446831">
                  <a:extLst>
                    <a:ext uri="{9D8B030D-6E8A-4147-A177-3AD203B41FA5}">
                      <a16:colId xmlns:a16="http://schemas.microsoft.com/office/drawing/2014/main" val="20002"/>
                    </a:ext>
                  </a:extLst>
                </a:gridCol>
              </a:tblGrid>
              <a:tr h="370840">
                <a:tc gridSpan="3">
                  <a:txBody>
                    <a:bodyPr/>
                    <a:lstStyle/>
                    <a:p>
                      <a:pPr algn="ctr"/>
                      <a:r>
                        <a:rPr lang="en-IN" sz="1200" dirty="0" smtClean="0"/>
                        <a:t>Object1</a:t>
                      </a:r>
                      <a:endParaRPr lang="en-IN" sz="1200"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200" dirty="0" smtClean="0"/>
                        <a:t>19BIT0001</a:t>
                      </a:r>
                      <a:endParaRPr lang="en-IN" sz="1200" dirty="0"/>
                    </a:p>
                  </a:txBody>
                  <a:tcPr/>
                </a:tc>
                <a:tc>
                  <a:txBody>
                    <a:bodyPr/>
                    <a:lstStyle/>
                    <a:p>
                      <a:r>
                        <a:rPr lang="en-IN" sz="1200" dirty="0" err="1" smtClean="0"/>
                        <a:t>Abhi</a:t>
                      </a:r>
                      <a:endParaRPr lang="en-IN" sz="1200" dirty="0"/>
                    </a:p>
                  </a:txBody>
                  <a:tcPr/>
                </a:tc>
                <a:tc>
                  <a:txBody>
                    <a:bodyPr/>
                    <a:lstStyle/>
                    <a:p>
                      <a:pPr algn="ctr"/>
                      <a:r>
                        <a:rPr lang="en-IN" sz="1200" dirty="0" smtClean="0"/>
                        <a:t>VIT</a:t>
                      </a:r>
                      <a:endParaRPr lang="en-IN" sz="1200" dirty="0"/>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nvPr>
        </p:nvGraphicFramePr>
        <p:xfrm>
          <a:off x="7856824" y="2456851"/>
          <a:ext cx="1930414" cy="741680"/>
        </p:xfrm>
        <a:graphic>
          <a:graphicData uri="http://schemas.openxmlformats.org/drawingml/2006/table">
            <a:tbl>
              <a:tblPr firstRow="1" bandRow="1">
                <a:tableStyleId>{5C22544A-7EE6-4342-B048-85BDC9FD1C3A}</a:tableStyleId>
              </a:tblPr>
              <a:tblGrid>
                <a:gridCol w="1010006">
                  <a:extLst>
                    <a:ext uri="{9D8B030D-6E8A-4147-A177-3AD203B41FA5}">
                      <a16:colId xmlns:a16="http://schemas.microsoft.com/office/drawing/2014/main" val="20000"/>
                    </a:ext>
                  </a:extLst>
                </a:gridCol>
                <a:gridCol w="524436">
                  <a:extLst>
                    <a:ext uri="{9D8B030D-6E8A-4147-A177-3AD203B41FA5}">
                      <a16:colId xmlns:a16="http://schemas.microsoft.com/office/drawing/2014/main" val="20001"/>
                    </a:ext>
                  </a:extLst>
                </a:gridCol>
                <a:gridCol w="395972">
                  <a:extLst>
                    <a:ext uri="{9D8B030D-6E8A-4147-A177-3AD203B41FA5}">
                      <a16:colId xmlns:a16="http://schemas.microsoft.com/office/drawing/2014/main" val="20002"/>
                    </a:ext>
                  </a:extLst>
                </a:gridCol>
              </a:tblGrid>
              <a:tr h="370840">
                <a:tc gridSpan="3">
                  <a:txBody>
                    <a:bodyPr/>
                    <a:lstStyle/>
                    <a:p>
                      <a:pPr algn="ctr"/>
                      <a:r>
                        <a:rPr lang="en-IN" sz="1200" dirty="0" smtClean="0"/>
                        <a:t>Object2</a:t>
                      </a:r>
                      <a:endParaRPr lang="en-IN" sz="1200"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200" dirty="0" smtClean="0"/>
                        <a:t>19BIT0002</a:t>
                      </a:r>
                      <a:endParaRPr lang="en-IN" sz="1200" dirty="0"/>
                    </a:p>
                  </a:txBody>
                  <a:tcPr/>
                </a:tc>
                <a:tc>
                  <a:txBody>
                    <a:bodyPr/>
                    <a:lstStyle/>
                    <a:p>
                      <a:r>
                        <a:rPr lang="en-IN" sz="1200" dirty="0" err="1" smtClean="0"/>
                        <a:t>Vinu</a:t>
                      </a:r>
                      <a:endParaRPr lang="en-IN" sz="1200" dirty="0"/>
                    </a:p>
                  </a:txBody>
                  <a:tcPr/>
                </a:tc>
                <a:tc>
                  <a:txBody>
                    <a:bodyPr/>
                    <a:lstStyle/>
                    <a:p>
                      <a:pPr algn="ctr"/>
                      <a:r>
                        <a:rPr lang="en-IN" sz="1200" dirty="0" smtClean="0"/>
                        <a:t>VIT</a:t>
                      </a:r>
                      <a:endParaRPr lang="en-IN" sz="1200" dirty="0"/>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nvPr>
        </p:nvGraphicFramePr>
        <p:xfrm>
          <a:off x="10031363" y="2456851"/>
          <a:ext cx="1930414" cy="828040"/>
        </p:xfrm>
        <a:graphic>
          <a:graphicData uri="http://schemas.openxmlformats.org/drawingml/2006/table">
            <a:tbl>
              <a:tblPr firstRow="1" bandRow="1">
                <a:tableStyleId>{5C22544A-7EE6-4342-B048-85BDC9FD1C3A}</a:tableStyleId>
              </a:tblPr>
              <a:tblGrid>
                <a:gridCol w="1010006">
                  <a:extLst>
                    <a:ext uri="{9D8B030D-6E8A-4147-A177-3AD203B41FA5}">
                      <a16:colId xmlns:a16="http://schemas.microsoft.com/office/drawing/2014/main" val="20000"/>
                    </a:ext>
                  </a:extLst>
                </a:gridCol>
                <a:gridCol w="524436">
                  <a:extLst>
                    <a:ext uri="{9D8B030D-6E8A-4147-A177-3AD203B41FA5}">
                      <a16:colId xmlns:a16="http://schemas.microsoft.com/office/drawing/2014/main" val="20001"/>
                    </a:ext>
                  </a:extLst>
                </a:gridCol>
                <a:gridCol w="395972">
                  <a:extLst>
                    <a:ext uri="{9D8B030D-6E8A-4147-A177-3AD203B41FA5}">
                      <a16:colId xmlns:a16="http://schemas.microsoft.com/office/drawing/2014/main" val="20002"/>
                    </a:ext>
                  </a:extLst>
                </a:gridCol>
              </a:tblGrid>
              <a:tr h="370840">
                <a:tc gridSpan="3">
                  <a:txBody>
                    <a:bodyPr/>
                    <a:lstStyle/>
                    <a:p>
                      <a:pPr algn="ctr"/>
                      <a:r>
                        <a:rPr lang="en-IN" sz="1200" dirty="0" smtClean="0"/>
                        <a:t>Object3</a:t>
                      </a:r>
                      <a:endParaRPr lang="en-IN" sz="1200"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200" dirty="0" smtClean="0"/>
                        <a:t>19BIT0003</a:t>
                      </a:r>
                      <a:endParaRPr lang="en-IN" sz="1200" dirty="0"/>
                    </a:p>
                  </a:txBody>
                  <a:tcPr/>
                </a:tc>
                <a:tc>
                  <a:txBody>
                    <a:bodyPr/>
                    <a:lstStyle/>
                    <a:p>
                      <a:r>
                        <a:rPr lang="en-IN" sz="1200" dirty="0" err="1" smtClean="0"/>
                        <a:t>Babu</a:t>
                      </a:r>
                      <a:endParaRPr lang="en-IN" sz="1200" dirty="0"/>
                    </a:p>
                  </a:txBody>
                  <a:tcPr/>
                </a:tc>
                <a:tc>
                  <a:txBody>
                    <a:bodyPr/>
                    <a:lstStyle/>
                    <a:p>
                      <a:pPr algn="ctr"/>
                      <a:r>
                        <a:rPr lang="en-IN" sz="1200" dirty="0" smtClean="0"/>
                        <a:t>VIT</a:t>
                      </a:r>
                      <a:endParaRPr lang="en-IN" sz="1200" dirty="0"/>
                    </a:p>
                  </a:txBody>
                  <a:tcPr/>
                </a:tc>
                <a:extLst>
                  <a:ext uri="{0D108BD9-81ED-4DB2-BD59-A6C34878D82A}">
                    <a16:rowId xmlns:a16="http://schemas.microsoft.com/office/drawing/2014/main" val="10001"/>
                  </a:ext>
                </a:extLst>
              </a:tr>
            </a:tbl>
          </a:graphicData>
        </a:graphic>
      </p:graphicFrame>
      <p:sp>
        <p:nvSpPr>
          <p:cNvPr id="16" name="Rectangle 15"/>
          <p:cNvSpPr/>
          <p:nvPr/>
        </p:nvSpPr>
        <p:spPr>
          <a:xfrm>
            <a:off x="7113490" y="3846604"/>
            <a:ext cx="3402109" cy="1538883"/>
          </a:xfrm>
          <a:prstGeom prst="rect">
            <a:avLst/>
          </a:prstGeom>
          <a:ln>
            <a:solidFill>
              <a:schemeClr val="tx1"/>
            </a:solidFill>
          </a:ln>
        </p:spPr>
        <p:txBody>
          <a:bodyPr wrap="square">
            <a:spAutoFit/>
          </a:bodyPr>
          <a:lstStyle/>
          <a:p>
            <a:r>
              <a:rPr lang="en-US" dirty="0"/>
              <a:t>class Student{  </a:t>
            </a:r>
          </a:p>
          <a:p>
            <a:r>
              <a:rPr lang="en-US" dirty="0"/>
              <a:t>     </a:t>
            </a:r>
            <a:r>
              <a:rPr lang="en-US" dirty="0" smtClean="0"/>
              <a:t>String </a:t>
            </a:r>
            <a:r>
              <a:rPr lang="en-US" dirty="0" err="1" smtClean="0"/>
              <a:t>regNum</a:t>
            </a:r>
            <a:r>
              <a:rPr lang="en-US" dirty="0" smtClean="0"/>
              <a:t>;  </a:t>
            </a:r>
            <a:endParaRPr lang="en-US" dirty="0"/>
          </a:p>
          <a:p>
            <a:r>
              <a:rPr lang="en-US" dirty="0"/>
              <a:t>     String name;  </a:t>
            </a:r>
          </a:p>
          <a:p>
            <a:r>
              <a:rPr lang="en-US" dirty="0"/>
              <a:t>     </a:t>
            </a:r>
            <a:r>
              <a:rPr lang="en-US" sz="2200" b="1" dirty="0">
                <a:solidFill>
                  <a:srgbClr val="0000FF"/>
                </a:solidFill>
                <a:latin typeface="Constantia"/>
              </a:rPr>
              <a:t>static</a:t>
            </a:r>
            <a:r>
              <a:rPr lang="en-US" dirty="0" smtClean="0"/>
              <a:t> String college;</a:t>
            </a:r>
            <a:endParaRPr lang="en-US" dirty="0"/>
          </a:p>
          <a:p>
            <a:r>
              <a:rPr lang="en-US" dirty="0"/>
              <a:t>} </a:t>
            </a:r>
            <a:endParaRPr lang="en-US" dirty="0" smtClean="0"/>
          </a:p>
        </p:txBody>
      </p:sp>
      <p:graphicFrame>
        <p:nvGraphicFramePr>
          <p:cNvPr id="17" name="Table 16"/>
          <p:cNvGraphicFramePr>
            <a:graphicFrameLocks noGrp="1"/>
          </p:cNvGraphicFramePr>
          <p:nvPr>
            <p:extLst/>
          </p:nvPr>
        </p:nvGraphicFramePr>
        <p:xfrm>
          <a:off x="5902219" y="5556298"/>
          <a:ext cx="1560899" cy="741680"/>
        </p:xfrm>
        <a:graphic>
          <a:graphicData uri="http://schemas.openxmlformats.org/drawingml/2006/table">
            <a:tbl>
              <a:tblPr firstRow="1" bandRow="1">
                <a:tableStyleId>{5C22544A-7EE6-4342-B048-85BDC9FD1C3A}</a:tableStyleId>
              </a:tblPr>
              <a:tblGrid>
                <a:gridCol w="957271">
                  <a:extLst>
                    <a:ext uri="{9D8B030D-6E8A-4147-A177-3AD203B41FA5}">
                      <a16:colId xmlns:a16="http://schemas.microsoft.com/office/drawing/2014/main" val="20000"/>
                    </a:ext>
                  </a:extLst>
                </a:gridCol>
                <a:gridCol w="603628">
                  <a:extLst>
                    <a:ext uri="{9D8B030D-6E8A-4147-A177-3AD203B41FA5}">
                      <a16:colId xmlns:a16="http://schemas.microsoft.com/office/drawing/2014/main" val="20001"/>
                    </a:ext>
                  </a:extLst>
                </a:gridCol>
              </a:tblGrid>
              <a:tr h="370840">
                <a:tc gridSpan="2">
                  <a:txBody>
                    <a:bodyPr/>
                    <a:lstStyle/>
                    <a:p>
                      <a:pPr algn="ctr"/>
                      <a:r>
                        <a:rPr lang="en-IN" sz="1200" dirty="0" smtClean="0"/>
                        <a:t>Object1</a:t>
                      </a:r>
                      <a:endParaRPr lang="en-IN" sz="1200" dirty="0"/>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200" dirty="0" smtClean="0"/>
                        <a:t>19BIT0001</a:t>
                      </a:r>
                      <a:endParaRPr lang="en-IN" sz="1200" dirty="0"/>
                    </a:p>
                  </a:txBody>
                  <a:tcPr/>
                </a:tc>
                <a:tc>
                  <a:txBody>
                    <a:bodyPr/>
                    <a:lstStyle/>
                    <a:p>
                      <a:r>
                        <a:rPr lang="en-IN" sz="1200" dirty="0" err="1" smtClean="0"/>
                        <a:t>Abhi</a:t>
                      </a:r>
                      <a:endParaRPr lang="en-IN" sz="1200"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nvPr>
        </p:nvGraphicFramePr>
        <p:xfrm>
          <a:off x="9748606" y="4716109"/>
          <a:ext cx="684306" cy="370840"/>
        </p:xfrm>
        <a:graphic>
          <a:graphicData uri="http://schemas.openxmlformats.org/drawingml/2006/table">
            <a:tbl>
              <a:tblPr firstRow="1" bandRow="1">
                <a:tableStyleId>{5C22544A-7EE6-4342-B048-85BDC9FD1C3A}</a:tableStyleId>
              </a:tblPr>
              <a:tblGrid>
                <a:gridCol w="684306">
                  <a:extLst>
                    <a:ext uri="{9D8B030D-6E8A-4147-A177-3AD203B41FA5}">
                      <a16:colId xmlns:a16="http://schemas.microsoft.com/office/drawing/2014/main" val="20000"/>
                    </a:ext>
                  </a:extLst>
                </a:gridCol>
              </a:tblGrid>
              <a:tr h="370840">
                <a:tc>
                  <a:txBody>
                    <a:bodyPr/>
                    <a:lstStyle/>
                    <a:p>
                      <a:r>
                        <a:rPr lang="en-IN" sz="1600" b="0" dirty="0" smtClean="0">
                          <a:solidFill>
                            <a:schemeClr val="tx1"/>
                          </a:solidFill>
                        </a:rPr>
                        <a:t>VIT</a:t>
                      </a:r>
                      <a:endParaRPr lang="en-IN" sz="1600" b="0" dirty="0">
                        <a:solidFill>
                          <a:schemeClr val="tx1"/>
                        </a:solidFill>
                      </a:endParaRPr>
                    </a:p>
                  </a:txBody>
                  <a:tcPr>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nvPr>
        </p:nvGraphicFramePr>
        <p:xfrm>
          <a:off x="8050812" y="5539273"/>
          <a:ext cx="1560899" cy="741680"/>
        </p:xfrm>
        <a:graphic>
          <a:graphicData uri="http://schemas.openxmlformats.org/drawingml/2006/table">
            <a:tbl>
              <a:tblPr firstRow="1" bandRow="1">
                <a:tableStyleId>{5C22544A-7EE6-4342-B048-85BDC9FD1C3A}</a:tableStyleId>
              </a:tblPr>
              <a:tblGrid>
                <a:gridCol w="957271">
                  <a:extLst>
                    <a:ext uri="{9D8B030D-6E8A-4147-A177-3AD203B41FA5}">
                      <a16:colId xmlns:a16="http://schemas.microsoft.com/office/drawing/2014/main" val="20000"/>
                    </a:ext>
                  </a:extLst>
                </a:gridCol>
                <a:gridCol w="603628">
                  <a:extLst>
                    <a:ext uri="{9D8B030D-6E8A-4147-A177-3AD203B41FA5}">
                      <a16:colId xmlns:a16="http://schemas.microsoft.com/office/drawing/2014/main" val="20001"/>
                    </a:ext>
                  </a:extLst>
                </a:gridCol>
              </a:tblGrid>
              <a:tr h="370840">
                <a:tc gridSpan="2">
                  <a:txBody>
                    <a:bodyPr/>
                    <a:lstStyle/>
                    <a:p>
                      <a:pPr algn="ctr"/>
                      <a:r>
                        <a:rPr lang="en-IN" sz="1200" dirty="0" smtClean="0"/>
                        <a:t>Object1</a:t>
                      </a:r>
                      <a:endParaRPr lang="en-IN" sz="1200" dirty="0"/>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200" dirty="0" smtClean="0"/>
                        <a:t>19BIT0002</a:t>
                      </a:r>
                      <a:endParaRPr lang="en-IN" sz="1200" dirty="0"/>
                    </a:p>
                  </a:txBody>
                  <a:tcPr/>
                </a:tc>
                <a:tc>
                  <a:txBody>
                    <a:bodyPr/>
                    <a:lstStyle/>
                    <a:p>
                      <a:r>
                        <a:rPr lang="en-IN" sz="1200" dirty="0" err="1" smtClean="0"/>
                        <a:t>Vinu</a:t>
                      </a:r>
                      <a:endParaRPr lang="en-IN" sz="1200" dirty="0"/>
                    </a:p>
                  </a:txBody>
                  <a:tcPr/>
                </a:tc>
                <a:extLst>
                  <a:ext uri="{0D108BD9-81ED-4DB2-BD59-A6C34878D82A}">
                    <a16:rowId xmlns:a16="http://schemas.microsoft.com/office/drawing/2014/main" val="10001"/>
                  </a:ext>
                </a:extLst>
              </a:tr>
            </a:tbl>
          </a:graphicData>
        </a:graphic>
      </p:graphicFrame>
      <p:graphicFrame>
        <p:nvGraphicFramePr>
          <p:cNvPr id="19" name="Table 18"/>
          <p:cNvGraphicFramePr>
            <a:graphicFrameLocks noGrp="1"/>
          </p:cNvGraphicFramePr>
          <p:nvPr>
            <p:extLst/>
          </p:nvPr>
        </p:nvGraphicFramePr>
        <p:xfrm>
          <a:off x="10199406" y="5556298"/>
          <a:ext cx="1560899" cy="741680"/>
        </p:xfrm>
        <a:graphic>
          <a:graphicData uri="http://schemas.openxmlformats.org/drawingml/2006/table">
            <a:tbl>
              <a:tblPr firstRow="1" bandRow="1">
                <a:tableStyleId>{5C22544A-7EE6-4342-B048-85BDC9FD1C3A}</a:tableStyleId>
              </a:tblPr>
              <a:tblGrid>
                <a:gridCol w="957271">
                  <a:extLst>
                    <a:ext uri="{9D8B030D-6E8A-4147-A177-3AD203B41FA5}">
                      <a16:colId xmlns:a16="http://schemas.microsoft.com/office/drawing/2014/main" val="20000"/>
                    </a:ext>
                  </a:extLst>
                </a:gridCol>
                <a:gridCol w="603628">
                  <a:extLst>
                    <a:ext uri="{9D8B030D-6E8A-4147-A177-3AD203B41FA5}">
                      <a16:colId xmlns:a16="http://schemas.microsoft.com/office/drawing/2014/main" val="20001"/>
                    </a:ext>
                  </a:extLst>
                </a:gridCol>
              </a:tblGrid>
              <a:tr h="370840">
                <a:tc gridSpan="2">
                  <a:txBody>
                    <a:bodyPr/>
                    <a:lstStyle/>
                    <a:p>
                      <a:pPr algn="ctr"/>
                      <a:r>
                        <a:rPr lang="en-IN" sz="1200" dirty="0" smtClean="0"/>
                        <a:t>Object1</a:t>
                      </a:r>
                      <a:endParaRPr lang="en-IN" sz="1200" dirty="0"/>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200" dirty="0" smtClean="0"/>
                        <a:t>19BIT0001</a:t>
                      </a:r>
                      <a:endParaRPr lang="en-IN" sz="1200" dirty="0"/>
                    </a:p>
                  </a:txBody>
                  <a:tcPr/>
                </a:tc>
                <a:tc>
                  <a:txBody>
                    <a:bodyPr/>
                    <a:lstStyle/>
                    <a:p>
                      <a:r>
                        <a:rPr lang="en-IN" sz="1200" dirty="0" err="1" smtClean="0"/>
                        <a:t>Babu</a:t>
                      </a:r>
                      <a:endParaRPr lang="en-IN" sz="1200" dirty="0"/>
                    </a:p>
                  </a:txBody>
                  <a:tcPr/>
                </a:tc>
                <a:extLst>
                  <a:ext uri="{0D108BD9-81ED-4DB2-BD59-A6C34878D82A}">
                    <a16:rowId xmlns:a16="http://schemas.microsoft.com/office/drawing/2014/main" val="10001"/>
                  </a:ext>
                </a:extLst>
              </a:tr>
            </a:tbl>
          </a:graphicData>
        </a:graphic>
      </p:graphicFrame>
      <p:sp>
        <p:nvSpPr>
          <p:cNvPr id="20" name="Rounded Rectangle 19"/>
          <p:cNvSpPr/>
          <p:nvPr/>
        </p:nvSpPr>
        <p:spPr>
          <a:xfrm>
            <a:off x="5669436" y="609528"/>
            <a:ext cx="6423212" cy="28442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a:off x="5669436" y="3664836"/>
            <a:ext cx="6423212" cy="284422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2076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Object Oriented Technology</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a:t>
            </a:fld>
            <a:endParaRPr lang="en-IN" dirty="0"/>
          </a:p>
        </p:txBody>
      </p:sp>
      <p:sp>
        <p:nvSpPr>
          <p:cNvPr id="7" name="Rectangle 6"/>
          <p:cNvSpPr/>
          <p:nvPr/>
        </p:nvSpPr>
        <p:spPr>
          <a:xfrm>
            <a:off x="1879600" y="955830"/>
            <a:ext cx="10101728" cy="2031325"/>
          </a:xfrm>
          <a:prstGeom prst="rect">
            <a:avLst/>
          </a:prstGeom>
        </p:spPr>
        <p:txBody>
          <a:bodyPr wrap="square">
            <a:spAutoFit/>
          </a:bodyPr>
          <a:lstStyle/>
          <a:p>
            <a:pPr marL="342900" indent="-342900" algn="just">
              <a:spcAft>
                <a:spcPts val="1200"/>
              </a:spcAft>
              <a:buFont typeface="Wingdings" panose="05000000000000000000" pitchFamily="2" charset="2"/>
              <a:buChar char="Ø"/>
            </a:pPr>
            <a:r>
              <a:rPr lang="en-US" sz="2400" dirty="0">
                <a:solidFill>
                  <a:prstClr val="black"/>
                </a:solidFill>
                <a:latin typeface="Constantia"/>
              </a:rPr>
              <a:t>Built upon object models</a:t>
            </a:r>
          </a:p>
          <a:p>
            <a:pPr marL="342900" indent="-342900" algn="just">
              <a:spcAft>
                <a:spcPts val="1200"/>
              </a:spcAft>
              <a:buFont typeface="Wingdings" panose="05000000000000000000" pitchFamily="2" charset="2"/>
              <a:buChar char="Ø"/>
            </a:pPr>
            <a:r>
              <a:rPr lang="en-US" sz="2400" dirty="0">
                <a:solidFill>
                  <a:prstClr val="black"/>
                </a:solidFill>
                <a:latin typeface="Constantia"/>
              </a:rPr>
              <a:t>Object- Entities in the real world</a:t>
            </a:r>
          </a:p>
          <a:p>
            <a:pPr marL="342900" indent="-342900" algn="just">
              <a:spcAft>
                <a:spcPts val="1200"/>
              </a:spcAft>
              <a:buFont typeface="Wingdings" panose="05000000000000000000" pitchFamily="2" charset="2"/>
              <a:buChar char="Ø"/>
            </a:pPr>
            <a:r>
              <a:rPr lang="en-US" sz="2400" dirty="0">
                <a:solidFill>
                  <a:prstClr val="black"/>
                </a:solidFill>
                <a:latin typeface="Constantia"/>
              </a:rPr>
              <a:t>Model- description of specific view of a real world problem domain.</a:t>
            </a:r>
          </a:p>
          <a:p>
            <a:pPr marL="342900" indent="-342900" algn="just">
              <a:spcAft>
                <a:spcPts val="1200"/>
              </a:spcAft>
              <a:buFont typeface="Wingdings" panose="05000000000000000000" pitchFamily="2" charset="2"/>
              <a:buChar char="Ø"/>
            </a:pPr>
            <a:r>
              <a:rPr lang="en-US" sz="2400" dirty="0">
                <a:solidFill>
                  <a:prstClr val="black"/>
                </a:solidFill>
                <a:latin typeface="Constantia"/>
              </a:rPr>
              <a:t>Object model- defined by means of classes and </a:t>
            </a:r>
            <a:r>
              <a:rPr lang="en-US" sz="2400" dirty="0" smtClean="0">
                <a:solidFill>
                  <a:prstClr val="black"/>
                </a:solidFill>
                <a:latin typeface="Constantia"/>
              </a:rPr>
              <a:t>objects</a:t>
            </a:r>
            <a:endParaRPr lang="en-US" sz="2400" dirty="0">
              <a:solidFill>
                <a:prstClr val="black"/>
              </a:solidFill>
              <a:latin typeface="Constantia"/>
            </a:endParaRPr>
          </a:p>
        </p:txBody>
      </p:sp>
    </p:spTree>
    <p:extLst>
      <p:ext uri="{BB962C8B-B14F-4D97-AF65-F5344CB8AC3E}">
        <p14:creationId xmlns:p14="http://schemas.microsoft.com/office/powerpoint/2010/main" val="29834035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30</a:t>
            </a:fld>
            <a:endParaRPr lang="en-US" dirty="0"/>
          </a:p>
        </p:txBody>
      </p:sp>
      <p:sp>
        <p:nvSpPr>
          <p:cNvPr id="8" name="Text Box 13"/>
          <p:cNvSpPr txBox="1">
            <a:spLocks noChangeArrowheads="1"/>
          </p:cNvSpPr>
          <p:nvPr/>
        </p:nvSpPr>
        <p:spPr bwMode="auto">
          <a:xfrm>
            <a:off x="739588" y="0"/>
            <a:ext cx="1145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3200" b="1" dirty="0" smtClean="0">
                <a:solidFill>
                  <a:srgbClr val="0000FF"/>
                </a:solidFill>
                <a:latin typeface="Constantia"/>
              </a:rPr>
              <a:t>Blocks – Static and Non-Static</a:t>
            </a:r>
            <a:endParaRPr lang="en-US" sz="3200" b="1" dirty="0">
              <a:solidFill>
                <a:srgbClr val="0000FF"/>
              </a:solidFill>
              <a:latin typeface="Constantia"/>
            </a:endParaRPr>
          </a:p>
        </p:txBody>
      </p:sp>
      <p:sp>
        <p:nvSpPr>
          <p:cNvPr id="3" name="Rectangle 2"/>
          <p:cNvSpPr/>
          <p:nvPr/>
        </p:nvSpPr>
        <p:spPr>
          <a:xfrm>
            <a:off x="923582" y="787280"/>
            <a:ext cx="11071193" cy="1723549"/>
          </a:xfrm>
          <a:prstGeom prst="rect">
            <a:avLst/>
          </a:prstGeom>
        </p:spPr>
        <p:txBody>
          <a:bodyPr wrap="square">
            <a:spAutoFit/>
          </a:bodyPr>
          <a:lstStyle/>
          <a:p>
            <a:pPr marL="285750" indent="-285750" algn="just">
              <a:spcAft>
                <a:spcPts val="1200"/>
              </a:spcAft>
              <a:buFont typeface="Wingdings" pitchFamily="2" charset="2"/>
              <a:buChar char="v"/>
            </a:pPr>
            <a:r>
              <a:rPr lang="en-US" sz="2400" dirty="0">
                <a:solidFill>
                  <a:prstClr val="black"/>
                </a:solidFill>
                <a:latin typeface="Constantia"/>
              </a:rPr>
              <a:t>The </a:t>
            </a:r>
            <a:r>
              <a:rPr lang="en-US" sz="2200" b="1" dirty="0">
                <a:solidFill>
                  <a:srgbClr val="0000FF"/>
                </a:solidFill>
                <a:latin typeface="Constantia"/>
              </a:rPr>
              <a:t>static</a:t>
            </a:r>
            <a:r>
              <a:rPr lang="en-US" sz="2400" dirty="0">
                <a:solidFill>
                  <a:prstClr val="black"/>
                </a:solidFill>
                <a:latin typeface="Constantia"/>
              </a:rPr>
              <a:t> </a:t>
            </a:r>
            <a:r>
              <a:rPr lang="en-US" sz="2400" dirty="0" smtClean="0">
                <a:solidFill>
                  <a:prstClr val="black"/>
                </a:solidFill>
                <a:latin typeface="Constantia"/>
              </a:rPr>
              <a:t>block is used to initiate the static members of a class. This will be  called only once before creating first object.</a:t>
            </a:r>
            <a:endParaRPr lang="en-US" sz="2400" dirty="0">
              <a:solidFill>
                <a:prstClr val="black"/>
              </a:solidFill>
              <a:latin typeface="Constantia"/>
            </a:endParaRPr>
          </a:p>
          <a:p>
            <a:pPr marL="285750" indent="-285750" algn="just">
              <a:spcAft>
                <a:spcPts val="1200"/>
              </a:spcAft>
              <a:buFont typeface="Wingdings" pitchFamily="2" charset="2"/>
              <a:buChar char="v"/>
            </a:pPr>
            <a:r>
              <a:rPr lang="en-IN" sz="2400" dirty="0" smtClean="0">
                <a:latin typeface="Constantia" panose="02030602050306030303" pitchFamily="18" charset="0"/>
              </a:rPr>
              <a:t>The </a:t>
            </a:r>
            <a:r>
              <a:rPr lang="en-IN" sz="2200" b="1" dirty="0" smtClean="0">
                <a:solidFill>
                  <a:srgbClr val="0000FF"/>
                </a:solidFill>
                <a:latin typeface="Constantia"/>
              </a:rPr>
              <a:t>non static or normal</a:t>
            </a:r>
            <a:r>
              <a:rPr lang="en-IN" sz="2400" i="1" dirty="0" smtClean="0">
                <a:latin typeface="Constantia" panose="02030602050306030303" pitchFamily="18" charset="0"/>
              </a:rPr>
              <a:t> </a:t>
            </a:r>
            <a:r>
              <a:rPr lang="en-IN" sz="2400" dirty="0" smtClean="0">
                <a:latin typeface="Constantia" panose="02030602050306030303" pitchFamily="18" charset="0"/>
              </a:rPr>
              <a:t> block is used to initiate the members of a class. </a:t>
            </a:r>
            <a:r>
              <a:rPr lang="en-IN" sz="2400" dirty="0">
                <a:latin typeface="Constantia" panose="02030602050306030303" pitchFamily="18" charset="0"/>
              </a:rPr>
              <a:t>T</a:t>
            </a:r>
            <a:r>
              <a:rPr lang="en-IN" sz="2400" dirty="0" smtClean="0">
                <a:latin typeface="Constantia" panose="02030602050306030303" pitchFamily="18" charset="0"/>
              </a:rPr>
              <a:t>his block will be called whenever an instance is creating for the class.</a:t>
            </a:r>
            <a:endParaRPr lang="en-IN" sz="2400" dirty="0">
              <a:latin typeface="Constantia" panose="02030602050306030303" pitchFamily="18" charset="0"/>
            </a:endParaRPr>
          </a:p>
        </p:txBody>
      </p:sp>
      <p:sp>
        <p:nvSpPr>
          <p:cNvPr id="5" name="Rectangle 4"/>
          <p:cNvSpPr/>
          <p:nvPr/>
        </p:nvSpPr>
        <p:spPr>
          <a:xfrm>
            <a:off x="1358149" y="2713334"/>
            <a:ext cx="3402109" cy="3877985"/>
          </a:xfrm>
          <a:prstGeom prst="rect">
            <a:avLst/>
          </a:prstGeom>
          <a:ln>
            <a:solidFill>
              <a:schemeClr val="tx1"/>
            </a:solidFill>
          </a:ln>
        </p:spPr>
        <p:txBody>
          <a:bodyPr wrap="square">
            <a:spAutoFit/>
          </a:bodyPr>
          <a:lstStyle/>
          <a:p>
            <a:r>
              <a:rPr lang="en-US" dirty="0"/>
              <a:t>class Student{  </a:t>
            </a:r>
          </a:p>
          <a:p>
            <a:r>
              <a:rPr lang="en-US" dirty="0"/>
              <a:t>     </a:t>
            </a:r>
            <a:r>
              <a:rPr lang="en-US" dirty="0" smtClean="0"/>
              <a:t>String </a:t>
            </a:r>
            <a:r>
              <a:rPr lang="en-US" dirty="0" err="1" smtClean="0"/>
              <a:t>regNum</a:t>
            </a:r>
            <a:r>
              <a:rPr lang="en-US" dirty="0" smtClean="0"/>
              <a:t>;  </a:t>
            </a:r>
            <a:endParaRPr lang="en-US" dirty="0"/>
          </a:p>
          <a:p>
            <a:r>
              <a:rPr lang="en-US" dirty="0"/>
              <a:t>     String name;  </a:t>
            </a:r>
            <a:endParaRPr lang="en-US" dirty="0" smtClean="0"/>
          </a:p>
          <a:p>
            <a:r>
              <a:rPr lang="en-US" dirty="0" smtClean="0"/>
              <a:t>     </a:t>
            </a:r>
            <a:r>
              <a:rPr lang="en-US" dirty="0" err="1" smtClean="0"/>
              <a:t>int</a:t>
            </a:r>
            <a:r>
              <a:rPr lang="en-US" dirty="0" smtClean="0"/>
              <a:t> age;</a:t>
            </a:r>
            <a:endParaRPr lang="en-US" dirty="0"/>
          </a:p>
          <a:p>
            <a:r>
              <a:rPr lang="en-US" dirty="0"/>
              <a:t>     </a:t>
            </a:r>
            <a:r>
              <a:rPr lang="en-US" sz="2200" b="1" dirty="0">
                <a:solidFill>
                  <a:srgbClr val="0000FF"/>
                </a:solidFill>
                <a:latin typeface="Constantia"/>
              </a:rPr>
              <a:t>static</a:t>
            </a:r>
            <a:r>
              <a:rPr lang="en-US" dirty="0" smtClean="0"/>
              <a:t> String college;</a:t>
            </a:r>
          </a:p>
          <a:p>
            <a:endParaRPr lang="en-US" dirty="0"/>
          </a:p>
          <a:p>
            <a:pPr>
              <a:tabLst>
                <a:tab pos="268288" algn="l"/>
              </a:tabLst>
            </a:pPr>
            <a:r>
              <a:rPr lang="en-US" dirty="0" smtClean="0"/>
              <a:t>   </a:t>
            </a:r>
            <a:r>
              <a:rPr lang="en-US" sz="2200" b="1" dirty="0">
                <a:solidFill>
                  <a:srgbClr val="0000FF"/>
                </a:solidFill>
                <a:latin typeface="Constantia"/>
              </a:rPr>
              <a:t>// static block</a:t>
            </a:r>
          </a:p>
          <a:p>
            <a:pPr>
              <a:tabLst>
                <a:tab pos="268288" algn="l"/>
              </a:tabLst>
            </a:pPr>
            <a:r>
              <a:rPr lang="en-US" dirty="0"/>
              <a:t>	</a:t>
            </a:r>
            <a:r>
              <a:rPr lang="en-US" dirty="0" smtClean="0"/>
              <a:t>static{</a:t>
            </a:r>
          </a:p>
          <a:p>
            <a:pPr>
              <a:tabLst>
                <a:tab pos="268288" algn="l"/>
              </a:tabLst>
            </a:pPr>
            <a:r>
              <a:rPr lang="en-US" dirty="0"/>
              <a:t>	</a:t>
            </a:r>
            <a:r>
              <a:rPr lang="en-US" dirty="0" smtClean="0"/>
              <a:t>college = “VIT”;</a:t>
            </a:r>
          </a:p>
          <a:p>
            <a:pPr>
              <a:tabLst>
                <a:tab pos="268288" algn="l"/>
              </a:tabLst>
            </a:pPr>
            <a:r>
              <a:rPr lang="en-US" dirty="0"/>
              <a:t>	</a:t>
            </a:r>
            <a:r>
              <a:rPr lang="en-US" dirty="0" smtClean="0"/>
              <a:t>}</a:t>
            </a:r>
          </a:p>
          <a:p>
            <a:pPr>
              <a:tabLst>
                <a:tab pos="268288" algn="l"/>
              </a:tabLst>
            </a:pPr>
            <a:r>
              <a:rPr lang="en-US" dirty="0" smtClean="0"/>
              <a:t>	</a:t>
            </a:r>
            <a:r>
              <a:rPr lang="en-US" sz="2200" b="1" dirty="0">
                <a:solidFill>
                  <a:srgbClr val="0000FF"/>
                </a:solidFill>
                <a:latin typeface="Constantia"/>
              </a:rPr>
              <a:t>// non static block</a:t>
            </a:r>
          </a:p>
          <a:p>
            <a:pPr>
              <a:tabLst>
                <a:tab pos="268288" algn="l"/>
              </a:tabLst>
            </a:pPr>
            <a:r>
              <a:rPr lang="en-US" dirty="0" smtClean="0"/>
              <a:t>	{ age = 19;}</a:t>
            </a:r>
          </a:p>
          <a:p>
            <a:r>
              <a:rPr lang="en-US" dirty="0" smtClean="0"/>
              <a:t>} </a:t>
            </a:r>
          </a:p>
        </p:txBody>
      </p:sp>
    </p:spTree>
    <p:extLst>
      <p:ext uri="{BB962C8B-B14F-4D97-AF65-F5344CB8AC3E}">
        <p14:creationId xmlns:p14="http://schemas.microsoft.com/office/powerpoint/2010/main" val="3815515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31</a:t>
            </a:fld>
            <a:endParaRPr lang="en-US" dirty="0"/>
          </a:p>
        </p:txBody>
      </p:sp>
      <p:sp>
        <p:nvSpPr>
          <p:cNvPr id="8" name="Text Box 13"/>
          <p:cNvSpPr txBox="1">
            <a:spLocks noChangeArrowheads="1"/>
          </p:cNvSpPr>
          <p:nvPr/>
        </p:nvSpPr>
        <p:spPr bwMode="auto">
          <a:xfrm>
            <a:off x="739588" y="0"/>
            <a:ext cx="114524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3200" b="1" dirty="0" smtClean="0">
                <a:solidFill>
                  <a:srgbClr val="0000FF"/>
                </a:solidFill>
                <a:latin typeface="Constantia"/>
              </a:rPr>
              <a:t>Static Method – Class </a:t>
            </a:r>
            <a:endParaRPr lang="en-US" sz="3200" b="1" dirty="0">
              <a:solidFill>
                <a:srgbClr val="0000FF"/>
              </a:solidFill>
              <a:latin typeface="Constantia"/>
            </a:endParaRPr>
          </a:p>
        </p:txBody>
      </p:sp>
      <p:sp>
        <p:nvSpPr>
          <p:cNvPr id="3" name="Rectangle 2"/>
          <p:cNvSpPr/>
          <p:nvPr/>
        </p:nvSpPr>
        <p:spPr>
          <a:xfrm>
            <a:off x="923582" y="787280"/>
            <a:ext cx="11071193" cy="1877437"/>
          </a:xfrm>
          <a:prstGeom prst="rect">
            <a:avLst/>
          </a:prstGeom>
        </p:spPr>
        <p:txBody>
          <a:bodyPr wrap="square">
            <a:spAutoFit/>
          </a:bodyPr>
          <a:lstStyle/>
          <a:p>
            <a:pPr marL="285750" indent="-285750" algn="just">
              <a:spcAft>
                <a:spcPts val="1200"/>
              </a:spcAft>
              <a:buFont typeface="Wingdings" pitchFamily="2" charset="2"/>
              <a:buChar char="v"/>
            </a:pPr>
            <a:r>
              <a:rPr lang="en-US" sz="2400" dirty="0">
                <a:solidFill>
                  <a:prstClr val="black"/>
                </a:solidFill>
                <a:latin typeface="Constantia"/>
              </a:rPr>
              <a:t>A </a:t>
            </a:r>
            <a:r>
              <a:rPr lang="en-US" sz="2200" b="1" dirty="0">
                <a:solidFill>
                  <a:srgbClr val="0000FF"/>
                </a:solidFill>
                <a:latin typeface="Constantia"/>
              </a:rPr>
              <a:t>static method </a:t>
            </a:r>
            <a:r>
              <a:rPr lang="en-US" sz="2400" dirty="0">
                <a:solidFill>
                  <a:prstClr val="black"/>
                </a:solidFill>
                <a:latin typeface="Constantia"/>
              </a:rPr>
              <a:t>belongs to the class rather than the object of a class.</a:t>
            </a:r>
          </a:p>
          <a:p>
            <a:pPr marL="285750" indent="-285750" algn="just">
              <a:spcAft>
                <a:spcPts val="1200"/>
              </a:spcAft>
              <a:buFont typeface="Wingdings" pitchFamily="2" charset="2"/>
              <a:buChar char="v"/>
            </a:pPr>
            <a:r>
              <a:rPr lang="en-US" sz="2400" dirty="0">
                <a:solidFill>
                  <a:prstClr val="black"/>
                </a:solidFill>
                <a:latin typeface="Constantia"/>
              </a:rPr>
              <a:t>A static method can be invoked without the need for creating an instance of a class.</a:t>
            </a:r>
          </a:p>
          <a:p>
            <a:pPr marL="285750" indent="-285750" algn="just">
              <a:spcAft>
                <a:spcPts val="1200"/>
              </a:spcAft>
              <a:buFont typeface="Wingdings" pitchFamily="2" charset="2"/>
              <a:buChar char="v"/>
            </a:pPr>
            <a:r>
              <a:rPr lang="en-US" sz="2400" dirty="0">
                <a:solidFill>
                  <a:prstClr val="black"/>
                </a:solidFill>
                <a:latin typeface="Constantia"/>
              </a:rPr>
              <a:t>A static method can access </a:t>
            </a:r>
            <a:r>
              <a:rPr lang="en-US" sz="2200" b="1" dirty="0">
                <a:solidFill>
                  <a:srgbClr val="0000FF"/>
                </a:solidFill>
                <a:latin typeface="Constantia"/>
              </a:rPr>
              <a:t>static data member </a:t>
            </a:r>
            <a:r>
              <a:rPr lang="en-US" sz="2400" dirty="0">
                <a:solidFill>
                  <a:prstClr val="black"/>
                </a:solidFill>
                <a:latin typeface="Constantia"/>
              </a:rPr>
              <a:t>and can change the value of it</a:t>
            </a:r>
            <a:r>
              <a:rPr lang="en-US" sz="2400" dirty="0" smtClean="0">
                <a:solidFill>
                  <a:prstClr val="black"/>
                </a:solidFill>
                <a:latin typeface="Constantia"/>
              </a:rPr>
              <a:t>.</a:t>
            </a:r>
          </a:p>
        </p:txBody>
      </p:sp>
    </p:spTree>
    <p:extLst>
      <p:ext uri="{BB962C8B-B14F-4D97-AF65-F5344CB8AC3E}">
        <p14:creationId xmlns:p14="http://schemas.microsoft.com/office/powerpoint/2010/main" val="3538380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Encapsulation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32</a:t>
            </a:fld>
            <a:endParaRPr lang="en-IN"/>
          </a:p>
        </p:txBody>
      </p:sp>
      <p:sp>
        <p:nvSpPr>
          <p:cNvPr id="7" name="Rectangle 6"/>
          <p:cNvSpPr/>
          <p:nvPr/>
        </p:nvSpPr>
        <p:spPr>
          <a:xfrm>
            <a:off x="1250577" y="822426"/>
            <a:ext cx="10596281" cy="5816977"/>
          </a:xfrm>
          <a:prstGeom prst="rect">
            <a:avLst/>
          </a:prstGeom>
        </p:spPr>
        <p:txBody>
          <a:bodyPr wrap="square">
            <a:spAutoFit/>
          </a:bodyPr>
          <a:lstStyle/>
          <a:p>
            <a:pPr algn="just">
              <a:spcAft>
                <a:spcPts val="1200"/>
              </a:spcAft>
            </a:pPr>
            <a:r>
              <a:rPr lang="en-US" sz="2400" dirty="0">
                <a:solidFill>
                  <a:prstClr val="black"/>
                </a:solidFill>
                <a:latin typeface="Constantia"/>
              </a:rPr>
              <a:t>Encapsulation in Java is a process of wrapping </a:t>
            </a:r>
            <a:r>
              <a:rPr lang="en-US" sz="2400" dirty="0" smtClean="0">
                <a:solidFill>
                  <a:prstClr val="black"/>
                </a:solidFill>
                <a:latin typeface="Constantia"/>
              </a:rPr>
              <a:t>code(method) </a:t>
            </a:r>
            <a:r>
              <a:rPr lang="en-US" sz="2400" dirty="0">
                <a:solidFill>
                  <a:prstClr val="black"/>
                </a:solidFill>
                <a:latin typeface="Constantia"/>
              </a:rPr>
              <a:t>and </a:t>
            </a:r>
            <a:r>
              <a:rPr lang="en-US" sz="2400" dirty="0" smtClean="0">
                <a:solidFill>
                  <a:prstClr val="black"/>
                </a:solidFill>
                <a:latin typeface="Constantia"/>
              </a:rPr>
              <a:t>data(member) </a:t>
            </a:r>
            <a:r>
              <a:rPr lang="en-US" sz="2400" dirty="0">
                <a:solidFill>
                  <a:prstClr val="black"/>
                </a:solidFill>
                <a:latin typeface="Constantia"/>
              </a:rPr>
              <a:t>together into a single </a:t>
            </a:r>
            <a:r>
              <a:rPr lang="en-US" sz="2400" dirty="0" smtClean="0">
                <a:solidFill>
                  <a:prstClr val="black"/>
                </a:solidFill>
                <a:latin typeface="Constantia"/>
              </a:rPr>
              <a:t>unit.</a:t>
            </a:r>
          </a:p>
          <a:p>
            <a:pPr algn="just">
              <a:spcAft>
                <a:spcPts val="1200"/>
              </a:spcAft>
            </a:pPr>
            <a:r>
              <a:rPr lang="en-US" sz="2400" dirty="0">
                <a:solidFill>
                  <a:prstClr val="black"/>
                </a:solidFill>
                <a:latin typeface="Constantia"/>
              </a:rPr>
              <a:t>We can create a fully encapsulated class in Java by making all the data members of the class private. Now we can use setter and getter methods to set and get the data in it</a:t>
            </a:r>
            <a:r>
              <a:rPr lang="en-US" sz="2400" dirty="0" smtClean="0">
                <a:solidFill>
                  <a:prstClr val="black"/>
                </a:solidFill>
                <a:latin typeface="Constantia"/>
              </a:rPr>
              <a:t>.</a:t>
            </a:r>
          </a:p>
          <a:p>
            <a:pPr algn="just">
              <a:spcAft>
                <a:spcPts val="1200"/>
              </a:spcAft>
            </a:pPr>
            <a:r>
              <a:rPr lang="en-US" sz="2400" dirty="0" smtClean="0">
                <a:solidFill>
                  <a:prstClr val="black"/>
                </a:solidFill>
                <a:latin typeface="Constantia"/>
              </a:rPr>
              <a:t>In </a:t>
            </a:r>
            <a:r>
              <a:rPr lang="en-US" sz="2400" dirty="0">
                <a:solidFill>
                  <a:prstClr val="black"/>
                </a:solidFill>
                <a:latin typeface="Constantia"/>
              </a:rPr>
              <a:t>encapsulation, the variables of a class will be hidden from other classes, and can be accessed only through the methods of their current class. Therefore, it is also known as </a:t>
            </a:r>
            <a:r>
              <a:rPr lang="en-US" sz="2400" b="1" dirty="0">
                <a:solidFill>
                  <a:srgbClr val="0000FF"/>
                </a:solidFill>
                <a:latin typeface="Constantia"/>
              </a:rPr>
              <a:t>data hiding. </a:t>
            </a:r>
          </a:p>
          <a:p>
            <a:pPr algn="just">
              <a:spcAft>
                <a:spcPts val="1200"/>
              </a:spcAft>
            </a:pPr>
            <a:r>
              <a:rPr lang="en-US" sz="2400" dirty="0" smtClean="0">
                <a:solidFill>
                  <a:prstClr val="black"/>
                </a:solidFill>
                <a:latin typeface="Constantia"/>
              </a:rPr>
              <a:t>To </a:t>
            </a:r>
            <a:r>
              <a:rPr lang="en-US" sz="2400" dirty="0">
                <a:solidFill>
                  <a:prstClr val="black"/>
                </a:solidFill>
                <a:latin typeface="Constantia"/>
              </a:rPr>
              <a:t>achieve encapsulation in Java: </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Declare the variables of a class as private. </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Provide public setter and getter methods to modify and view the variables values. </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A class can have total control over what is stored in its fields. </a:t>
            </a:r>
          </a:p>
        </p:txBody>
      </p:sp>
    </p:spTree>
    <p:extLst>
      <p:ext uri="{BB962C8B-B14F-4D97-AF65-F5344CB8AC3E}">
        <p14:creationId xmlns:p14="http://schemas.microsoft.com/office/powerpoint/2010/main" val="21101962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Encapsulation – Advantages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33</a:t>
            </a:fld>
            <a:endParaRPr lang="en-IN"/>
          </a:p>
        </p:txBody>
      </p:sp>
      <p:sp>
        <p:nvSpPr>
          <p:cNvPr id="7" name="Rectangle 6"/>
          <p:cNvSpPr/>
          <p:nvPr/>
        </p:nvSpPr>
        <p:spPr>
          <a:xfrm>
            <a:off x="1193799" y="536619"/>
            <a:ext cx="10679953" cy="6186309"/>
          </a:xfrm>
          <a:prstGeom prst="rect">
            <a:avLst/>
          </a:prstGeom>
        </p:spPr>
        <p:txBody>
          <a:bodyPr wrap="square">
            <a:spAutoFit/>
          </a:bodyPr>
          <a:lstStyle/>
          <a:p>
            <a:pPr marL="342900" indent="-342900" algn="just">
              <a:spcAft>
                <a:spcPts val="1200"/>
              </a:spcAft>
              <a:buFont typeface="Wingdings" panose="05000000000000000000" pitchFamily="2" charset="2"/>
              <a:buChar char="Ø"/>
            </a:pPr>
            <a:r>
              <a:rPr lang="en-US" sz="2400" dirty="0">
                <a:solidFill>
                  <a:prstClr val="black"/>
                </a:solidFill>
                <a:latin typeface="Constantia"/>
              </a:rPr>
              <a:t>By providing only a setter or getter method, you can make the class read-only or write-only. </a:t>
            </a:r>
            <a:endParaRPr lang="en-US" sz="2400" dirty="0" smtClean="0">
              <a:solidFill>
                <a:prstClr val="black"/>
              </a:solidFill>
              <a:latin typeface="Constantia"/>
            </a:endParaRPr>
          </a:p>
          <a:p>
            <a:pPr marL="342900" indent="-342900" algn="just">
              <a:spcAft>
                <a:spcPts val="1200"/>
              </a:spcAft>
              <a:buFont typeface="Wingdings" panose="05000000000000000000" pitchFamily="2" charset="2"/>
              <a:buChar char="Ø"/>
            </a:pPr>
            <a:r>
              <a:rPr lang="en-US" sz="2400" dirty="0" smtClean="0">
                <a:solidFill>
                  <a:prstClr val="black"/>
                </a:solidFill>
                <a:latin typeface="Constantia"/>
              </a:rPr>
              <a:t>The </a:t>
            </a:r>
            <a:r>
              <a:rPr lang="en-US" sz="2400" dirty="0">
                <a:solidFill>
                  <a:prstClr val="black"/>
                </a:solidFill>
                <a:latin typeface="Constantia"/>
              </a:rPr>
              <a:t>fields of a class can be made read-only or write-only. </a:t>
            </a:r>
            <a:r>
              <a:rPr lang="en-US" sz="2400" dirty="0" smtClean="0">
                <a:solidFill>
                  <a:prstClr val="black"/>
                </a:solidFill>
                <a:latin typeface="Constantia"/>
              </a:rPr>
              <a:t>A </a:t>
            </a:r>
            <a:r>
              <a:rPr lang="en-US" sz="2400" dirty="0">
                <a:solidFill>
                  <a:prstClr val="black"/>
                </a:solidFill>
                <a:latin typeface="Constantia"/>
              </a:rPr>
              <a:t>class can have total control over what is stored in its fields. </a:t>
            </a:r>
          </a:p>
          <a:p>
            <a:pPr marL="342900" indent="-342900" algn="just">
              <a:spcAft>
                <a:spcPts val="1200"/>
              </a:spcAft>
              <a:buFont typeface="Wingdings" panose="05000000000000000000" pitchFamily="2" charset="2"/>
              <a:buChar char="Ø"/>
            </a:pPr>
            <a:r>
              <a:rPr lang="en-US" sz="2400" dirty="0" smtClean="0">
                <a:solidFill>
                  <a:prstClr val="black"/>
                </a:solidFill>
                <a:latin typeface="Constantia"/>
              </a:rPr>
              <a:t>The </a:t>
            </a:r>
            <a:r>
              <a:rPr lang="en-US" sz="2400" dirty="0">
                <a:solidFill>
                  <a:prstClr val="black"/>
                </a:solidFill>
                <a:latin typeface="Constantia"/>
              </a:rPr>
              <a:t>users of a class do not know how the class stores its data. A class can change the data type of a field and users of the class do not need to change any of their code. </a:t>
            </a:r>
            <a:endParaRPr lang="en-US" sz="2400" dirty="0" smtClean="0">
              <a:solidFill>
                <a:prstClr val="black"/>
              </a:solidFill>
              <a:latin typeface="Constantia"/>
            </a:endParaRPr>
          </a:p>
          <a:p>
            <a:pPr marL="342900" indent="-342900" algn="just">
              <a:spcAft>
                <a:spcPts val="1200"/>
              </a:spcAft>
              <a:buFont typeface="Wingdings" panose="05000000000000000000" pitchFamily="2" charset="2"/>
              <a:buChar char="Ø"/>
            </a:pPr>
            <a:r>
              <a:rPr lang="en-US" sz="2400" dirty="0">
                <a:solidFill>
                  <a:prstClr val="black"/>
                </a:solidFill>
                <a:latin typeface="Constantia"/>
              </a:rPr>
              <a:t>It provides you the control over the data. Suppose you want to set the value of id which should be greater than 100 only, you can write the logic inside the setter method. You can write the logic not to store the negative numbers in the setter methods.</a:t>
            </a:r>
          </a:p>
          <a:p>
            <a:pPr marL="342900" indent="-342900" algn="just">
              <a:spcAft>
                <a:spcPts val="1200"/>
              </a:spcAft>
              <a:buFont typeface="Wingdings" panose="05000000000000000000" pitchFamily="2" charset="2"/>
              <a:buChar char="Ø"/>
            </a:pPr>
            <a:r>
              <a:rPr lang="en-US" sz="2400" dirty="0" smtClean="0">
                <a:solidFill>
                  <a:prstClr val="black"/>
                </a:solidFill>
                <a:latin typeface="Constantia"/>
              </a:rPr>
              <a:t>It </a:t>
            </a:r>
            <a:r>
              <a:rPr lang="en-US" sz="2400" dirty="0">
                <a:solidFill>
                  <a:prstClr val="black"/>
                </a:solidFill>
                <a:latin typeface="Constantia"/>
              </a:rPr>
              <a:t>is a way to achieve data hiding in Java because other class will not be able to access the data through the private data members.</a:t>
            </a:r>
          </a:p>
          <a:p>
            <a:pPr marL="342900" indent="-342900" algn="just">
              <a:spcAft>
                <a:spcPts val="1200"/>
              </a:spcAft>
              <a:buFont typeface="Wingdings" panose="05000000000000000000" pitchFamily="2" charset="2"/>
              <a:buChar char="Ø"/>
            </a:pPr>
            <a:r>
              <a:rPr lang="en-US" sz="2400" dirty="0" smtClean="0">
                <a:solidFill>
                  <a:prstClr val="black"/>
                </a:solidFill>
                <a:latin typeface="Constantia"/>
              </a:rPr>
              <a:t>The </a:t>
            </a:r>
            <a:r>
              <a:rPr lang="en-US" sz="2400" dirty="0">
                <a:solidFill>
                  <a:prstClr val="black"/>
                </a:solidFill>
                <a:latin typeface="Constantia"/>
              </a:rPr>
              <a:t>encapsulate class is easy to test. So, it is better for unit testing</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37450889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Abstraction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34</a:t>
            </a:fld>
            <a:endParaRPr lang="en-IN"/>
          </a:p>
        </p:txBody>
      </p:sp>
      <p:sp>
        <p:nvSpPr>
          <p:cNvPr id="7" name="Rectangle 6"/>
          <p:cNvSpPr/>
          <p:nvPr/>
        </p:nvSpPr>
        <p:spPr>
          <a:xfrm>
            <a:off x="1879600" y="970344"/>
            <a:ext cx="10101728" cy="3508653"/>
          </a:xfrm>
          <a:prstGeom prst="rect">
            <a:avLst/>
          </a:prstGeom>
        </p:spPr>
        <p:txBody>
          <a:bodyPr wrap="square">
            <a:spAutoFit/>
          </a:bodyPr>
          <a:lstStyle/>
          <a:p>
            <a:pPr algn="just">
              <a:spcAft>
                <a:spcPts val="1200"/>
              </a:spcAft>
            </a:pPr>
            <a:r>
              <a:rPr lang="en-US" sz="2400" dirty="0">
                <a:solidFill>
                  <a:prstClr val="black"/>
                </a:solidFill>
                <a:latin typeface="Constantia"/>
              </a:rPr>
              <a:t>Abstraction is a process of hiding the implementation details and showing only functionality to the user.</a:t>
            </a:r>
          </a:p>
          <a:p>
            <a:pPr algn="just">
              <a:spcAft>
                <a:spcPts val="1200"/>
              </a:spcAft>
            </a:pPr>
            <a:endParaRPr lang="en-US" sz="2400" dirty="0">
              <a:solidFill>
                <a:prstClr val="black"/>
              </a:solidFill>
              <a:latin typeface="Constantia"/>
            </a:endParaRPr>
          </a:p>
          <a:p>
            <a:pPr algn="just">
              <a:spcAft>
                <a:spcPts val="1200"/>
              </a:spcAft>
            </a:pPr>
            <a:r>
              <a:rPr lang="en-US" sz="2400" dirty="0">
                <a:solidFill>
                  <a:prstClr val="black"/>
                </a:solidFill>
                <a:latin typeface="Constantia"/>
              </a:rPr>
              <a:t>Another way, it shows only essential things to the user and hides the internal details, for example, sending SMS where you type the text and send the message. You don't know the internal processing about the message delivery.</a:t>
            </a:r>
          </a:p>
          <a:p>
            <a:pPr algn="just">
              <a:spcAft>
                <a:spcPts val="1200"/>
              </a:spcAft>
            </a:pPr>
            <a:r>
              <a:rPr lang="en-US" sz="2400" dirty="0" smtClean="0">
                <a:solidFill>
                  <a:prstClr val="black"/>
                </a:solidFill>
                <a:latin typeface="Constantia"/>
              </a:rPr>
              <a:t>Abstraction can be achieved through </a:t>
            </a:r>
            <a:r>
              <a:rPr lang="en-US" sz="2400" b="1" dirty="0">
                <a:solidFill>
                  <a:srgbClr val="0000FF"/>
                </a:solidFill>
                <a:latin typeface="Constantia"/>
              </a:rPr>
              <a:t>abstract class </a:t>
            </a:r>
            <a:r>
              <a:rPr lang="en-US" sz="2400" dirty="0" smtClean="0">
                <a:solidFill>
                  <a:prstClr val="black"/>
                </a:solidFill>
                <a:latin typeface="Constantia"/>
              </a:rPr>
              <a:t>and </a:t>
            </a:r>
            <a:r>
              <a:rPr lang="en-US" sz="2400" b="1" dirty="0">
                <a:solidFill>
                  <a:srgbClr val="0000FF"/>
                </a:solidFill>
                <a:latin typeface="Constantia"/>
              </a:rPr>
              <a:t>interface</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2761310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Inheritance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35</a:t>
            </a:fld>
            <a:endParaRPr lang="en-IN"/>
          </a:p>
        </p:txBody>
      </p:sp>
      <p:sp>
        <p:nvSpPr>
          <p:cNvPr id="7" name="Rectangle 6"/>
          <p:cNvSpPr/>
          <p:nvPr/>
        </p:nvSpPr>
        <p:spPr>
          <a:xfrm>
            <a:off x="1059328" y="919043"/>
            <a:ext cx="6726519" cy="5355312"/>
          </a:xfrm>
          <a:prstGeom prst="rect">
            <a:avLst/>
          </a:prstGeom>
        </p:spPr>
        <p:txBody>
          <a:bodyPr wrap="square">
            <a:spAutoFit/>
          </a:bodyPr>
          <a:lstStyle/>
          <a:p>
            <a:pPr algn="just">
              <a:spcAft>
                <a:spcPts val="1200"/>
              </a:spcAft>
            </a:pPr>
            <a:r>
              <a:rPr lang="en-US" sz="2400" dirty="0">
                <a:solidFill>
                  <a:prstClr val="black"/>
                </a:solidFill>
                <a:latin typeface="Constantia"/>
              </a:rPr>
              <a:t>One class acquires the properties (methods and fields) of another. With the use of inheritance the information is made manageable in a hierarchical order. </a:t>
            </a:r>
          </a:p>
          <a:p>
            <a:pPr algn="just">
              <a:spcAft>
                <a:spcPts val="1200"/>
              </a:spcAft>
            </a:pPr>
            <a:r>
              <a:rPr lang="en-US" sz="2400" dirty="0">
                <a:solidFill>
                  <a:prstClr val="black"/>
                </a:solidFill>
                <a:latin typeface="Constantia"/>
              </a:rPr>
              <a:t>The class which inherits the properties of other is known as </a:t>
            </a:r>
            <a:r>
              <a:rPr lang="en-US" sz="2400" b="1" dirty="0">
                <a:solidFill>
                  <a:srgbClr val="0000FF"/>
                </a:solidFill>
                <a:latin typeface="Constantia"/>
              </a:rPr>
              <a:t>subclass</a:t>
            </a:r>
            <a:r>
              <a:rPr lang="en-US" sz="2400" dirty="0">
                <a:solidFill>
                  <a:prstClr val="black"/>
                </a:solidFill>
                <a:latin typeface="Constantia"/>
              </a:rPr>
              <a:t> (derived class, child class) and the class whose properties are inherited is known as </a:t>
            </a:r>
            <a:r>
              <a:rPr lang="en-US" sz="2400" b="1" dirty="0">
                <a:solidFill>
                  <a:srgbClr val="0000FF"/>
                </a:solidFill>
                <a:latin typeface="Constantia"/>
              </a:rPr>
              <a:t>superclass</a:t>
            </a:r>
            <a:r>
              <a:rPr lang="en-US" sz="2400" dirty="0">
                <a:solidFill>
                  <a:prstClr val="black"/>
                </a:solidFill>
                <a:latin typeface="Constantia"/>
              </a:rPr>
              <a:t> (base class, parent class).</a:t>
            </a:r>
          </a:p>
          <a:p>
            <a:pPr algn="just">
              <a:spcAft>
                <a:spcPts val="1200"/>
              </a:spcAft>
            </a:pPr>
            <a:r>
              <a:rPr lang="en-US" sz="2400" b="1" dirty="0">
                <a:solidFill>
                  <a:srgbClr val="0000FF"/>
                </a:solidFill>
                <a:latin typeface="Constantia"/>
              </a:rPr>
              <a:t>extends</a:t>
            </a:r>
            <a:r>
              <a:rPr lang="en-US" sz="2400" dirty="0">
                <a:solidFill>
                  <a:prstClr val="black"/>
                </a:solidFill>
                <a:latin typeface="Constantia"/>
              </a:rPr>
              <a:t> is the keyword used to inherit the properties of a class . </a:t>
            </a:r>
            <a:endParaRPr lang="en-US" sz="2400" dirty="0" smtClean="0">
              <a:solidFill>
                <a:prstClr val="black"/>
              </a:solidFill>
              <a:latin typeface="Constantia"/>
            </a:endParaRPr>
          </a:p>
          <a:p>
            <a:pPr algn="just">
              <a:spcAft>
                <a:spcPts val="1200"/>
              </a:spcAft>
            </a:pPr>
            <a:r>
              <a:rPr lang="en-US" sz="2400" dirty="0">
                <a:solidFill>
                  <a:prstClr val="black"/>
                </a:solidFill>
                <a:latin typeface="Constantia"/>
              </a:rPr>
              <a:t>Inheritance represents the IS-A relationship which is also known as a parent-child relationship.</a:t>
            </a:r>
          </a:p>
        </p:txBody>
      </p:sp>
      <p:sp>
        <p:nvSpPr>
          <p:cNvPr id="6" name="Rectangle 5"/>
          <p:cNvSpPr/>
          <p:nvPr/>
        </p:nvSpPr>
        <p:spPr>
          <a:xfrm>
            <a:off x="8334999" y="1019719"/>
            <a:ext cx="3366120" cy="1754326"/>
          </a:xfrm>
          <a:prstGeom prst="rect">
            <a:avLst/>
          </a:prstGeom>
          <a:ln w="28575">
            <a:solidFill>
              <a:schemeClr val="tx1"/>
            </a:solidFill>
          </a:ln>
        </p:spPr>
        <p:txBody>
          <a:bodyPr wrap="square">
            <a:spAutoFit/>
          </a:bodyPr>
          <a:lstStyle/>
          <a:p>
            <a:r>
              <a:rPr lang="en-IN" dirty="0"/>
              <a:t>class </a:t>
            </a:r>
            <a:r>
              <a:rPr lang="en-IN" dirty="0" smtClean="0"/>
              <a:t>Super(A){ </a:t>
            </a:r>
            <a:endParaRPr lang="en-IN" dirty="0"/>
          </a:p>
          <a:p>
            <a:r>
              <a:rPr lang="en-IN" dirty="0"/>
              <a:t>..... </a:t>
            </a:r>
          </a:p>
          <a:p>
            <a:r>
              <a:rPr lang="en-IN" dirty="0"/>
              <a:t>} </a:t>
            </a:r>
          </a:p>
          <a:p>
            <a:r>
              <a:rPr lang="en-IN" dirty="0"/>
              <a:t>class </a:t>
            </a:r>
            <a:r>
              <a:rPr lang="en-IN" dirty="0" smtClean="0"/>
              <a:t>Sub(B) </a:t>
            </a:r>
            <a:r>
              <a:rPr lang="en-IN" dirty="0"/>
              <a:t>extends </a:t>
            </a:r>
            <a:r>
              <a:rPr lang="en-IN" dirty="0" smtClean="0"/>
              <a:t>Super(A) { </a:t>
            </a:r>
            <a:endParaRPr lang="en-IN" dirty="0"/>
          </a:p>
          <a:p>
            <a:r>
              <a:rPr lang="en-IN" dirty="0" smtClean="0"/>
              <a:t>..... </a:t>
            </a:r>
            <a:endParaRPr lang="en-IN" dirty="0"/>
          </a:p>
          <a:p>
            <a:r>
              <a:rPr lang="en-IN" dirty="0"/>
              <a:t>} </a:t>
            </a:r>
          </a:p>
        </p:txBody>
      </p:sp>
      <p:sp>
        <p:nvSpPr>
          <p:cNvPr id="3" name="Rounded Rectangle 2"/>
          <p:cNvSpPr/>
          <p:nvPr/>
        </p:nvSpPr>
        <p:spPr>
          <a:xfrm>
            <a:off x="8054789" y="3462228"/>
            <a:ext cx="1519518" cy="10156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Class A</a:t>
            </a:r>
            <a:endParaRPr lang="en-IN" dirty="0"/>
          </a:p>
        </p:txBody>
      </p:sp>
      <p:sp>
        <p:nvSpPr>
          <p:cNvPr id="4" name="Rounded Rectangle 3"/>
          <p:cNvSpPr/>
          <p:nvPr/>
        </p:nvSpPr>
        <p:spPr>
          <a:xfrm>
            <a:off x="9879107" y="3494502"/>
            <a:ext cx="2102221" cy="2180157"/>
          </a:xfrm>
          <a:prstGeom prst="roundRect">
            <a:avLst/>
          </a:prstGeom>
        </p:spPr>
        <p:style>
          <a:lnRef idx="3">
            <a:schemeClr val="lt1"/>
          </a:lnRef>
          <a:fillRef idx="1">
            <a:schemeClr val="accent6"/>
          </a:fillRef>
          <a:effectRef idx="1">
            <a:schemeClr val="accent6"/>
          </a:effectRef>
          <a:fontRef idx="minor">
            <a:schemeClr val="lt1"/>
          </a:fontRef>
        </p:style>
        <p:txBody>
          <a:bodyPr rtlCol="0" anchor="t" anchorCtr="0"/>
          <a:lstStyle/>
          <a:p>
            <a:pPr algn="ctr"/>
            <a:r>
              <a:rPr lang="en-IN" dirty="0" smtClean="0"/>
              <a:t>Class B</a:t>
            </a:r>
            <a:endParaRPr lang="en-IN" dirty="0"/>
          </a:p>
        </p:txBody>
      </p:sp>
      <p:sp>
        <p:nvSpPr>
          <p:cNvPr id="9" name="Rounded Rectangle 8"/>
          <p:cNvSpPr/>
          <p:nvPr/>
        </p:nvSpPr>
        <p:spPr>
          <a:xfrm>
            <a:off x="10181601" y="4449986"/>
            <a:ext cx="1519518" cy="101564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smtClean="0"/>
              <a:t>Class A</a:t>
            </a:r>
            <a:endParaRPr lang="en-IN" dirty="0"/>
          </a:p>
        </p:txBody>
      </p:sp>
    </p:spTree>
    <p:extLst>
      <p:ext uri="{BB962C8B-B14F-4D97-AF65-F5344CB8AC3E}">
        <p14:creationId xmlns:p14="http://schemas.microsoft.com/office/powerpoint/2010/main" val="37483459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Types of Inheritance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36</a:t>
            </a:fld>
            <a:endParaRPr lang="en-IN"/>
          </a:p>
        </p:txBody>
      </p:sp>
      <p:grpSp>
        <p:nvGrpSpPr>
          <p:cNvPr id="6" name="Group 5"/>
          <p:cNvGrpSpPr/>
          <p:nvPr/>
        </p:nvGrpSpPr>
        <p:grpSpPr>
          <a:xfrm>
            <a:off x="1181062" y="586125"/>
            <a:ext cx="9132832" cy="6110510"/>
            <a:chOff x="179512" y="1360149"/>
            <a:chExt cx="8856984" cy="4743450"/>
          </a:xfrm>
        </p:grpSpPr>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360149"/>
              <a:ext cx="8856984"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p:nvCxnSpPr>
          <p:spPr>
            <a:xfrm>
              <a:off x="611560" y="5171434"/>
              <a:ext cx="864096" cy="70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68361" y="5159749"/>
              <a:ext cx="979303" cy="71752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98738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Overriding</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37</a:t>
            </a:fld>
            <a:endParaRPr lang="en-IN"/>
          </a:p>
        </p:txBody>
      </p:sp>
      <p:sp>
        <p:nvSpPr>
          <p:cNvPr id="7" name="Rectangle 6"/>
          <p:cNvSpPr/>
          <p:nvPr/>
        </p:nvSpPr>
        <p:spPr>
          <a:xfrm>
            <a:off x="954742" y="580490"/>
            <a:ext cx="5109882" cy="4832092"/>
          </a:xfrm>
          <a:prstGeom prst="rect">
            <a:avLst/>
          </a:prstGeom>
        </p:spPr>
        <p:txBody>
          <a:bodyPr wrap="square">
            <a:spAutoFit/>
          </a:bodyPr>
          <a:lstStyle/>
          <a:p>
            <a:pPr algn="just">
              <a:spcAft>
                <a:spcPts val="1200"/>
              </a:spcAft>
            </a:pPr>
            <a:r>
              <a:rPr lang="en-US" sz="2400" dirty="0">
                <a:solidFill>
                  <a:prstClr val="black"/>
                </a:solidFill>
                <a:latin typeface="Constantia"/>
              </a:rPr>
              <a:t>In object-oriented terms, </a:t>
            </a:r>
            <a:r>
              <a:rPr lang="en-US" sz="2400" b="1" dirty="0">
                <a:solidFill>
                  <a:srgbClr val="0000FF"/>
                </a:solidFill>
                <a:latin typeface="Constantia"/>
              </a:rPr>
              <a:t>overriding</a:t>
            </a:r>
            <a:r>
              <a:rPr lang="en-US" sz="2400" dirty="0">
                <a:solidFill>
                  <a:prstClr val="black"/>
                </a:solidFill>
                <a:latin typeface="Constantia"/>
              </a:rPr>
              <a:t> means to override the functionality of an existing method. </a:t>
            </a:r>
          </a:p>
          <a:p>
            <a:pPr algn="just">
              <a:spcAft>
                <a:spcPts val="1200"/>
              </a:spcAft>
            </a:pPr>
            <a:r>
              <a:rPr lang="en-US" sz="2400" dirty="0">
                <a:solidFill>
                  <a:prstClr val="black"/>
                </a:solidFill>
                <a:latin typeface="Constantia"/>
              </a:rPr>
              <a:t>If a class inherits a method from its superclass, then there is a chance to override the method.</a:t>
            </a:r>
          </a:p>
          <a:p>
            <a:pPr algn="just">
              <a:spcAft>
                <a:spcPts val="1200"/>
              </a:spcAft>
            </a:pPr>
            <a:r>
              <a:rPr lang="en-US" sz="2400" dirty="0">
                <a:solidFill>
                  <a:prstClr val="black"/>
                </a:solidFill>
                <a:latin typeface="Constantia"/>
              </a:rPr>
              <a:t>The benefit of overriding is: ability to define a behavior that's specific to the subclass type, which means a subclass can implement a parent class method based on its requirement </a:t>
            </a:r>
          </a:p>
        </p:txBody>
      </p:sp>
      <p:sp>
        <p:nvSpPr>
          <p:cNvPr id="6" name="Rectangle 5"/>
          <p:cNvSpPr/>
          <p:nvPr/>
        </p:nvSpPr>
        <p:spPr>
          <a:xfrm>
            <a:off x="7126831" y="862248"/>
            <a:ext cx="4691810" cy="3970318"/>
          </a:xfrm>
          <a:prstGeom prst="rect">
            <a:avLst/>
          </a:prstGeom>
          <a:ln w="28575">
            <a:solidFill>
              <a:schemeClr val="tx1"/>
            </a:solidFill>
          </a:ln>
        </p:spPr>
        <p:txBody>
          <a:bodyPr wrap="square">
            <a:spAutoFit/>
          </a:bodyPr>
          <a:lstStyle/>
          <a:p>
            <a:r>
              <a:rPr lang="en-IN" dirty="0"/>
              <a:t>class </a:t>
            </a:r>
            <a:r>
              <a:rPr lang="en-IN" dirty="0" smtClean="0"/>
              <a:t>A{</a:t>
            </a:r>
            <a:endParaRPr lang="en-IN" dirty="0"/>
          </a:p>
          <a:p>
            <a:r>
              <a:rPr lang="en-IN" b="1" dirty="0">
                <a:solidFill>
                  <a:srgbClr val="0000FF"/>
                </a:solidFill>
                <a:latin typeface="Constantia"/>
              </a:rPr>
              <a:t>public void m1</a:t>
            </a:r>
            <a:r>
              <a:rPr lang="en-IN" b="1" dirty="0" smtClean="0">
                <a:solidFill>
                  <a:srgbClr val="0000FF"/>
                </a:solidFill>
                <a:latin typeface="Constantia"/>
              </a:rPr>
              <a:t>() </a:t>
            </a:r>
            <a:r>
              <a:rPr lang="en-IN" dirty="0" smtClean="0">
                <a:latin typeface="Constantia"/>
              </a:rPr>
              <a:t>{</a:t>
            </a:r>
            <a:endParaRPr lang="en-IN" dirty="0">
              <a:latin typeface="Constantia"/>
            </a:endParaRPr>
          </a:p>
          <a:p>
            <a:r>
              <a:rPr lang="en-IN" dirty="0" err="1"/>
              <a:t>System.out.println</a:t>
            </a:r>
            <a:r>
              <a:rPr lang="en-IN" dirty="0" smtClean="0"/>
              <a:t>(“m1 from base class"); }</a:t>
            </a:r>
            <a:endParaRPr lang="en-IN" dirty="0"/>
          </a:p>
          <a:p>
            <a:r>
              <a:rPr lang="en-IN" dirty="0" smtClean="0"/>
              <a:t>}</a:t>
            </a:r>
          </a:p>
          <a:p>
            <a:endParaRPr lang="en-IN" dirty="0"/>
          </a:p>
          <a:p>
            <a:r>
              <a:rPr lang="en-IN" dirty="0"/>
              <a:t>class </a:t>
            </a:r>
            <a:r>
              <a:rPr lang="en-IN" dirty="0" smtClean="0"/>
              <a:t>B extends A {</a:t>
            </a:r>
            <a:endParaRPr lang="en-IN" dirty="0"/>
          </a:p>
          <a:p>
            <a:r>
              <a:rPr lang="en-IN" b="1" dirty="0">
                <a:solidFill>
                  <a:srgbClr val="0000FF"/>
                </a:solidFill>
                <a:latin typeface="Constantia"/>
              </a:rPr>
              <a:t>public void m1</a:t>
            </a:r>
            <a:r>
              <a:rPr lang="en-IN" b="1" dirty="0" smtClean="0">
                <a:solidFill>
                  <a:srgbClr val="0000FF"/>
                </a:solidFill>
                <a:latin typeface="Constantia"/>
              </a:rPr>
              <a:t>() </a:t>
            </a:r>
            <a:r>
              <a:rPr lang="en-IN" dirty="0" smtClean="0">
                <a:latin typeface="Constantia"/>
              </a:rPr>
              <a:t>{</a:t>
            </a:r>
            <a:endParaRPr lang="en-IN" dirty="0">
              <a:latin typeface="Constantia"/>
            </a:endParaRPr>
          </a:p>
          <a:p>
            <a:r>
              <a:rPr lang="en-IN" dirty="0" err="1" smtClean="0"/>
              <a:t>System.out.println</a:t>
            </a:r>
            <a:r>
              <a:rPr lang="en-IN" dirty="0" smtClean="0"/>
              <a:t>(“m1 from derived class"); }</a:t>
            </a:r>
            <a:endParaRPr lang="en-IN" dirty="0"/>
          </a:p>
          <a:p>
            <a:r>
              <a:rPr lang="en-IN" dirty="0"/>
              <a:t>}</a:t>
            </a:r>
          </a:p>
          <a:p>
            <a:r>
              <a:rPr lang="en-IN" dirty="0"/>
              <a:t>public class </a:t>
            </a:r>
            <a:r>
              <a:rPr lang="en-IN" dirty="0" err="1" smtClean="0"/>
              <a:t>TestOverride</a:t>
            </a:r>
            <a:r>
              <a:rPr lang="en-IN" dirty="0" smtClean="0"/>
              <a:t> {</a:t>
            </a:r>
            <a:endParaRPr lang="en-IN" dirty="0"/>
          </a:p>
          <a:p>
            <a:r>
              <a:rPr lang="en-IN" dirty="0"/>
              <a:t>public static void main(String </a:t>
            </a:r>
            <a:r>
              <a:rPr lang="en-IN" dirty="0" err="1"/>
              <a:t>args</a:t>
            </a:r>
            <a:r>
              <a:rPr lang="en-IN" dirty="0"/>
              <a:t>[]){</a:t>
            </a:r>
          </a:p>
          <a:p>
            <a:r>
              <a:rPr lang="en-IN" dirty="0" smtClean="0"/>
              <a:t>B o1 </a:t>
            </a:r>
            <a:r>
              <a:rPr lang="en-IN" dirty="0"/>
              <a:t>= new </a:t>
            </a:r>
            <a:r>
              <a:rPr lang="en-IN" dirty="0" smtClean="0"/>
              <a:t>B(); </a:t>
            </a:r>
            <a:endParaRPr lang="en-IN" dirty="0"/>
          </a:p>
          <a:p>
            <a:r>
              <a:rPr lang="en-IN" dirty="0"/>
              <a:t>o</a:t>
            </a:r>
            <a:r>
              <a:rPr lang="en-IN" dirty="0" smtClean="0"/>
              <a:t>1.m1(); </a:t>
            </a:r>
            <a:r>
              <a:rPr lang="en-IN" dirty="0"/>
              <a:t>//Runs the method in </a:t>
            </a:r>
            <a:r>
              <a:rPr lang="en-IN" dirty="0" smtClean="0"/>
              <a:t>B class }</a:t>
            </a:r>
            <a:endParaRPr lang="en-IN" dirty="0"/>
          </a:p>
          <a:p>
            <a:r>
              <a:rPr lang="en-IN" dirty="0"/>
              <a:t>}</a:t>
            </a:r>
          </a:p>
        </p:txBody>
      </p:sp>
    </p:spTree>
    <p:extLst>
      <p:ext uri="{BB962C8B-B14F-4D97-AF65-F5344CB8AC3E}">
        <p14:creationId xmlns:p14="http://schemas.microsoft.com/office/powerpoint/2010/main" val="580929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Overriding - Rules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38</a:t>
            </a:fld>
            <a:endParaRPr lang="en-IN"/>
          </a:p>
        </p:txBody>
      </p:sp>
      <p:sp>
        <p:nvSpPr>
          <p:cNvPr id="7" name="Rectangle 6"/>
          <p:cNvSpPr/>
          <p:nvPr/>
        </p:nvSpPr>
        <p:spPr>
          <a:xfrm>
            <a:off x="1277471" y="970344"/>
            <a:ext cx="10703857" cy="4185761"/>
          </a:xfrm>
          <a:prstGeom prst="rect">
            <a:avLst/>
          </a:prstGeom>
        </p:spPr>
        <p:txBody>
          <a:bodyPr wrap="square">
            <a:spAutoFit/>
          </a:bodyPr>
          <a:lstStyle/>
          <a:p>
            <a:pPr algn="just">
              <a:spcAft>
                <a:spcPts val="1200"/>
              </a:spcAft>
            </a:pPr>
            <a:r>
              <a:rPr lang="en-US" sz="2400" dirty="0">
                <a:solidFill>
                  <a:prstClr val="black"/>
                </a:solidFill>
                <a:latin typeface="Constantia"/>
              </a:rPr>
              <a:t>The argument list should be exactly the same as that of the overridden method.</a:t>
            </a:r>
          </a:p>
          <a:p>
            <a:pPr algn="just">
              <a:spcAft>
                <a:spcPts val="1200"/>
              </a:spcAft>
            </a:pPr>
            <a:r>
              <a:rPr lang="en-US" sz="2400" dirty="0">
                <a:solidFill>
                  <a:prstClr val="black"/>
                </a:solidFill>
                <a:latin typeface="Constantia"/>
              </a:rPr>
              <a:t>The return type should be the same or a subtype of the return type declared in the original overridden method in the superclass.</a:t>
            </a:r>
          </a:p>
          <a:p>
            <a:pPr algn="just">
              <a:spcAft>
                <a:spcPts val="1200"/>
              </a:spcAft>
            </a:pPr>
            <a:r>
              <a:rPr lang="en-US" sz="2400" dirty="0">
                <a:solidFill>
                  <a:prstClr val="black"/>
                </a:solidFill>
                <a:latin typeface="Constantia"/>
              </a:rPr>
              <a:t>The access level cannot be more restrictive than the overridden method's access level. For example: If the superclass method is declared public then the </a:t>
            </a:r>
            <a:r>
              <a:rPr lang="en-US" sz="2400" dirty="0" err="1">
                <a:solidFill>
                  <a:prstClr val="black"/>
                </a:solidFill>
                <a:latin typeface="Constantia"/>
              </a:rPr>
              <a:t>overridding</a:t>
            </a:r>
            <a:r>
              <a:rPr lang="en-US" sz="2400" dirty="0">
                <a:solidFill>
                  <a:prstClr val="black"/>
                </a:solidFill>
                <a:latin typeface="Constantia"/>
              </a:rPr>
              <a:t> method in the sub lass cannot be either private or protected.</a:t>
            </a:r>
          </a:p>
          <a:p>
            <a:pPr algn="just">
              <a:spcAft>
                <a:spcPts val="1200"/>
              </a:spcAft>
            </a:pPr>
            <a:r>
              <a:rPr lang="en-US" sz="2400" dirty="0">
                <a:solidFill>
                  <a:prstClr val="black"/>
                </a:solidFill>
                <a:latin typeface="Constantia"/>
              </a:rPr>
              <a:t>Instance methods can be overridden only if they are inherited by the subclass.</a:t>
            </a:r>
          </a:p>
          <a:p>
            <a:pPr algn="just">
              <a:spcAft>
                <a:spcPts val="1200"/>
              </a:spcAft>
            </a:pPr>
            <a:r>
              <a:rPr lang="en-US" sz="2400" dirty="0">
                <a:solidFill>
                  <a:prstClr val="black"/>
                </a:solidFill>
                <a:latin typeface="Constantia"/>
              </a:rPr>
              <a:t>A method declared final cannot be overridden.</a:t>
            </a:r>
          </a:p>
          <a:p>
            <a:pPr algn="just">
              <a:spcAft>
                <a:spcPts val="1200"/>
              </a:spcAft>
            </a:pPr>
            <a:r>
              <a:rPr lang="en-US" sz="2400" dirty="0">
                <a:solidFill>
                  <a:prstClr val="black"/>
                </a:solidFill>
                <a:latin typeface="Constantia"/>
              </a:rPr>
              <a:t>Constructors cannot be overridden</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3273204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Overriding – Rules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39</a:t>
            </a:fld>
            <a:endParaRPr lang="en-IN"/>
          </a:p>
        </p:txBody>
      </p:sp>
      <p:sp>
        <p:nvSpPr>
          <p:cNvPr id="7" name="Rectangle 6"/>
          <p:cNvSpPr/>
          <p:nvPr/>
        </p:nvSpPr>
        <p:spPr>
          <a:xfrm>
            <a:off x="1331259" y="970344"/>
            <a:ext cx="10650069" cy="4770537"/>
          </a:xfrm>
          <a:prstGeom prst="rect">
            <a:avLst/>
          </a:prstGeom>
        </p:spPr>
        <p:txBody>
          <a:bodyPr wrap="square">
            <a:spAutoFit/>
          </a:bodyPr>
          <a:lstStyle/>
          <a:p>
            <a:pPr algn="just">
              <a:spcAft>
                <a:spcPts val="1200"/>
              </a:spcAft>
            </a:pPr>
            <a:r>
              <a:rPr lang="en-US" sz="2400" dirty="0">
                <a:solidFill>
                  <a:prstClr val="black"/>
                </a:solidFill>
                <a:latin typeface="Constantia"/>
              </a:rPr>
              <a:t>A method declared static cannot be overridden but can be re-declared.</a:t>
            </a:r>
          </a:p>
          <a:p>
            <a:pPr algn="just">
              <a:spcAft>
                <a:spcPts val="1200"/>
              </a:spcAft>
            </a:pPr>
            <a:r>
              <a:rPr lang="en-US" sz="2400" dirty="0">
                <a:solidFill>
                  <a:prstClr val="black"/>
                </a:solidFill>
                <a:latin typeface="Constantia"/>
              </a:rPr>
              <a:t>If a method cannot be inherited, then it cannot be overridden.</a:t>
            </a:r>
          </a:p>
          <a:p>
            <a:pPr algn="just">
              <a:spcAft>
                <a:spcPts val="1200"/>
              </a:spcAft>
            </a:pPr>
            <a:r>
              <a:rPr lang="en-US" sz="2400" dirty="0">
                <a:solidFill>
                  <a:prstClr val="black"/>
                </a:solidFill>
                <a:latin typeface="Constantia"/>
              </a:rPr>
              <a:t>A subclass within the same package as the instance's superclass can override any superclass method that is not declared private or final.</a:t>
            </a:r>
          </a:p>
          <a:p>
            <a:pPr algn="just">
              <a:spcAft>
                <a:spcPts val="1200"/>
              </a:spcAft>
            </a:pPr>
            <a:r>
              <a:rPr lang="en-US" sz="2400" dirty="0">
                <a:solidFill>
                  <a:prstClr val="black"/>
                </a:solidFill>
                <a:latin typeface="Constantia"/>
              </a:rPr>
              <a:t>A subclass in a different package can only override the non-final methods declared public or protected.</a:t>
            </a:r>
          </a:p>
          <a:p>
            <a:pPr algn="just">
              <a:spcAft>
                <a:spcPts val="1200"/>
              </a:spcAft>
            </a:pPr>
            <a:r>
              <a:rPr lang="en-US" sz="2400" dirty="0">
                <a:solidFill>
                  <a:prstClr val="black"/>
                </a:solidFill>
                <a:latin typeface="Constantia"/>
              </a:rPr>
              <a:t> An overriding method can throw any uncheck exceptions, regardless of whether the overridden method throws exceptions or not. However, the overriding method should not throw checked exceptions that are new or broader than the ones declared by the overridden method. The overriding method can throw narrower or fewer exceptions than the overridden method</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1995418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Object Oriented Programming</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a:t>
            </a:fld>
            <a:endParaRPr lang="en-IN" dirty="0"/>
          </a:p>
        </p:txBody>
      </p:sp>
      <p:sp>
        <p:nvSpPr>
          <p:cNvPr id="7" name="Rectangle 6"/>
          <p:cNvSpPr/>
          <p:nvPr/>
        </p:nvSpPr>
        <p:spPr>
          <a:xfrm>
            <a:off x="1879600" y="970344"/>
            <a:ext cx="4100286" cy="3600986"/>
          </a:xfrm>
          <a:prstGeom prst="rect">
            <a:avLst/>
          </a:prstGeom>
        </p:spPr>
        <p:txBody>
          <a:bodyPr wrap="square">
            <a:spAutoFit/>
          </a:bodyPr>
          <a:lstStyle/>
          <a:p>
            <a:pPr algn="just">
              <a:spcAft>
                <a:spcPts val="1200"/>
              </a:spcAft>
            </a:pPr>
            <a:r>
              <a:rPr lang="en-US" sz="2400" b="1" dirty="0" smtClean="0">
                <a:solidFill>
                  <a:srgbClr val="0000FF"/>
                </a:solidFill>
                <a:latin typeface="Constantia"/>
              </a:rPr>
              <a:t>Fundamentals of </a:t>
            </a:r>
            <a:r>
              <a:rPr lang="en-US" sz="2400" b="1" dirty="0">
                <a:solidFill>
                  <a:srgbClr val="0000FF"/>
                </a:solidFill>
                <a:latin typeface="Constantia"/>
              </a:rPr>
              <a:t>OOPs:</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Object </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Class</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Inheritance </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Encapsulation </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Abstraction </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Polymorphism</a:t>
            </a:r>
          </a:p>
        </p:txBody>
      </p:sp>
      <p:pic>
        <p:nvPicPr>
          <p:cNvPr id="3" name="Picture 2"/>
          <p:cNvPicPr>
            <a:picLocks noChangeAspect="1"/>
          </p:cNvPicPr>
          <p:nvPr/>
        </p:nvPicPr>
        <p:blipFill>
          <a:blip r:embed="rId3"/>
          <a:stretch>
            <a:fillRect/>
          </a:stretch>
        </p:blipFill>
        <p:spPr>
          <a:xfrm>
            <a:off x="6440260" y="1478416"/>
            <a:ext cx="5541067" cy="4574041"/>
          </a:xfrm>
          <a:prstGeom prst="rect">
            <a:avLst/>
          </a:prstGeom>
        </p:spPr>
      </p:pic>
    </p:spTree>
    <p:extLst>
      <p:ext uri="{BB962C8B-B14F-4D97-AF65-F5344CB8AC3E}">
        <p14:creationId xmlns:p14="http://schemas.microsoft.com/office/powerpoint/2010/main" val="26760065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40</a:t>
            </a:fld>
            <a:endParaRPr lang="en-US"/>
          </a:p>
        </p:txBody>
      </p:sp>
      <p:sp>
        <p:nvSpPr>
          <p:cNvPr id="3" name="Rectangle 2"/>
          <p:cNvSpPr/>
          <p:nvPr/>
        </p:nvSpPr>
        <p:spPr>
          <a:xfrm>
            <a:off x="5549242" y="1071950"/>
            <a:ext cx="5564654" cy="4401205"/>
          </a:xfrm>
          <a:prstGeom prst="rect">
            <a:avLst/>
          </a:prstGeom>
          <a:ln w="28575">
            <a:solidFill>
              <a:schemeClr val="tx1"/>
            </a:solidFill>
          </a:ln>
        </p:spPr>
        <p:txBody>
          <a:bodyPr wrap="square">
            <a:spAutoFit/>
          </a:bodyPr>
          <a:lstStyle/>
          <a:p>
            <a:r>
              <a:rPr lang="en-IN" sz="2000" dirty="0"/>
              <a:t>class Animal{</a:t>
            </a:r>
          </a:p>
          <a:p>
            <a:r>
              <a:rPr lang="en-IN" sz="2000" b="1" dirty="0">
                <a:solidFill>
                  <a:srgbClr val="0000FF"/>
                </a:solidFill>
                <a:latin typeface="Constantia"/>
              </a:rPr>
              <a:t>public void move</a:t>
            </a:r>
            <a:r>
              <a:rPr lang="en-IN" sz="2000" b="1" dirty="0" smtClean="0">
                <a:solidFill>
                  <a:srgbClr val="0000FF"/>
                </a:solidFill>
                <a:latin typeface="Constantia"/>
              </a:rPr>
              <a:t>() </a:t>
            </a:r>
            <a:r>
              <a:rPr lang="en-IN" sz="2000" dirty="0" smtClean="0">
                <a:latin typeface="Constantia"/>
              </a:rPr>
              <a:t>{</a:t>
            </a:r>
            <a:endParaRPr lang="en-IN" sz="2000" dirty="0">
              <a:latin typeface="Constantia"/>
            </a:endParaRPr>
          </a:p>
          <a:p>
            <a:r>
              <a:rPr lang="en-IN" sz="2000" dirty="0" err="1"/>
              <a:t>System.out.println</a:t>
            </a:r>
            <a:r>
              <a:rPr lang="en-IN" sz="2000" dirty="0"/>
              <a:t>("Animals can move"); }</a:t>
            </a:r>
          </a:p>
          <a:p>
            <a:r>
              <a:rPr lang="en-IN" sz="2000" dirty="0"/>
              <a:t>}</a:t>
            </a:r>
          </a:p>
          <a:p>
            <a:endParaRPr lang="en-IN" sz="2000" dirty="0"/>
          </a:p>
          <a:p>
            <a:r>
              <a:rPr lang="en-IN" sz="2000" dirty="0"/>
              <a:t>class Dog extends Animal{</a:t>
            </a:r>
          </a:p>
          <a:p>
            <a:r>
              <a:rPr lang="en-IN" sz="2000" b="1" dirty="0">
                <a:solidFill>
                  <a:srgbClr val="0000FF"/>
                </a:solidFill>
                <a:latin typeface="Constantia"/>
              </a:rPr>
              <a:t>public void move</a:t>
            </a:r>
            <a:r>
              <a:rPr lang="en-IN" sz="2000" b="1" dirty="0" smtClean="0">
                <a:solidFill>
                  <a:srgbClr val="0000FF"/>
                </a:solidFill>
                <a:latin typeface="Constantia"/>
              </a:rPr>
              <a:t>() </a:t>
            </a:r>
            <a:r>
              <a:rPr lang="en-IN" sz="2000" dirty="0" smtClean="0">
                <a:latin typeface="Constantia"/>
              </a:rPr>
              <a:t>{</a:t>
            </a:r>
            <a:endParaRPr lang="en-IN" sz="2000" dirty="0">
              <a:latin typeface="Constantia"/>
            </a:endParaRPr>
          </a:p>
          <a:p>
            <a:r>
              <a:rPr lang="en-IN" sz="2000" dirty="0" err="1"/>
              <a:t>System.out.println</a:t>
            </a:r>
            <a:r>
              <a:rPr lang="en-IN" sz="2000" dirty="0"/>
              <a:t>("Dogs can walk and run"); }</a:t>
            </a:r>
          </a:p>
          <a:p>
            <a:r>
              <a:rPr lang="en-IN" sz="2000" dirty="0"/>
              <a:t>}</a:t>
            </a:r>
          </a:p>
          <a:p>
            <a:r>
              <a:rPr lang="en-IN" sz="2000" dirty="0"/>
              <a:t>public class </a:t>
            </a:r>
            <a:r>
              <a:rPr lang="en-IN" sz="2000" dirty="0" err="1"/>
              <a:t>TestDog</a:t>
            </a:r>
            <a:r>
              <a:rPr lang="en-IN" sz="2000" dirty="0"/>
              <a:t>{</a:t>
            </a:r>
          </a:p>
          <a:p>
            <a:r>
              <a:rPr lang="en-IN" sz="2000" dirty="0"/>
              <a:t>public static void main(String </a:t>
            </a:r>
            <a:r>
              <a:rPr lang="en-IN" sz="2000" dirty="0" err="1"/>
              <a:t>args</a:t>
            </a:r>
            <a:r>
              <a:rPr lang="en-IN" sz="2000" dirty="0"/>
              <a:t>[]){</a:t>
            </a:r>
          </a:p>
          <a:p>
            <a:r>
              <a:rPr lang="en-IN" sz="2000" dirty="0"/>
              <a:t>Dog d = new Dog(); </a:t>
            </a:r>
          </a:p>
          <a:p>
            <a:r>
              <a:rPr lang="en-IN" sz="2000" dirty="0" err="1"/>
              <a:t>d.move</a:t>
            </a:r>
            <a:r>
              <a:rPr lang="en-IN" sz="2000" dirty="0"/>
              <a:t>(); //Runs the method in Dog class }</a:t>
            </a:r>
          </a:p>
          <a:p>
            <a:r>
              <a:rPr lang="en-IN" sz="2000" dirty="0"/>
              <a:t>}</a:t>
            </a:r>
          </a:p>
        </p:txBody>
      </p:sp>
      <p:sp>
        <p:nvSpPr>
          <p:cNvPr id="4" name="TextBox 3"/>
          <p:cNvSpPr txBox="1"/>
          <p:nvPr/>
        </p:nvSpPr>
        <p:spPr>
          <a:xfrm>
            <a:off x="1102659" y="1700809"/>
            <a:ext cx="3953435" cy="1200329"/>
          </a:xfrm>
          <a:prstGeom prst="rect">
            <a:avLst/>
          </a:prstGeom>
          <a:noFill/>
        </p:spPr>
        <p:txBody>
          <a:bodyPr wrap="square" rtlCol="0">
            <a:spAutoFit/>
          </a:bodyPr>
          <a:lstStyle/>
          <a:p>
            <a:r>
              <a:rPr lang="en-IN" dirty="0"/>
              <a:t>In this example, could not access the move() method of Animal class through the object of Dog class. </a:t>
            </a:r>
            <a:endParaRPr lang="en-IN" dirty="0" smtClean="0"/>
          </a:p>
          <a:p>
            <a:endParaRPr lang="en-IN" dirty="0"/>
          </a:p>
        </p:txBody>
      </p:sp>
      <p:sp>
        <p:nvSpPr>
          <p:cNvPr id="9" name="Title 1"/>
          <p:cNvSpPr txBox="1">
            <a:spLocks/>
          </p:cNvSpPr>
          <p:nvPr/>
        </p:nvSpPr>
        <p:spPr>
          <a:xfrm>
            <a:off x="1653989" y="40341"/>
            <a:ext cx="10327339" cy="545784"/>
          </a:xfrm>
          <a:prstGeom prst="rect">
            <a:avLst/>
          </a:prstGeom>
        </p:spPr>
        <p:txBody>
          <a:bodyP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3200" b="1" dirty="0" smtClean="0">
                <a:solidFill>
                  <a:srgbClr val="0000FF"/>
                </a:solidFill>
                <a:latin typeface="Constantia"/>
                <a:ea typeface="+mn-ea"/>
                <a:cs typeface="+mn-cs"/>
              </a:rPr>
              <a:t>Overriding – Example</a:t>
            </a:r>
            <a:endParaRPr lang="en-IN" sz="3200" b="1" dirty="0">
              <a:solidFill>
                <a:srgbClr val="0000FF"/>
              </a:solidFill>
              <a:latin typeface="Constantia"/>
              <a:ea typeface="+mn-ea"/>
              <a:cs typeface="+mn-cs"/>
            </a:endParaRPr>
          </a:p>
        </p:txBody>
      </p:sp>
    </p:spTree>
    <p:extLst>
      <p:ext uri="{BB962C8B-B14F-4D97-AF65-F5344CB8AC3E}">
        <p14:creationId xmlns:p14="http://schemas.microsoft.com/office/powerpoint/2010/main" val="1031357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Super – Keyword</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41</a:t>
            </a:fld>
            <a:endParaRPr lang="en-IN"/>
          </a:p>
        </p:txBody>
      </p:sp>
      <p:sp>
        <p:nvSpPr>
          <p:cNvPr id="7" name="Rectangle 6"/>
          <p:cNvSpPr/>
          <p:nvPr/>
        </p:nvSpPr>
        <p:spPr>
          <a:xfrm>
            <a:off x="1879600" y="970344"/>
            <a:ext cx="10101728" cy="3785652"/>
          </a:xfrm>
          <a:prstGeom prst="rect">
            <a:avLst/>
          </a:prstGeom>
        </p:spPr>
        <p:txBody>
          <a:bodyPr wrap="square">
            <a:spAutoFit/>
          </a:bodyPr>
          <a:lstStyle/>
          <a:p>
            <a:pPr algn="just"/>
            <a:r>
              <a:rPr lang="en-IN" sz="2400" dirty="0">
                <a:latin typeface="Constantia" panose="02030602050306030303" pitchFamily="18" charset="0"/>
              </a:rPr>
              <a:t>The </a:t>
            </a:r>
            <a:r>
              <a:rPr lang="en-IN" sz="2400" b="1" dirty="0">
                <a:solidFill>
                  <a:srgbClr val="0000FF"/>
                </a:solidFill>
                <a:latin typeface="Constantia" panose="02030602050306030303" pitchFamily="18" charset="0"/>
              </a:rPr>
              <a:t>super</a:t>
            </a:r>
            <a:r>
              <a:rPr lang="en-IN" sz="2400" b="1" dirty="0">
                <a:latin typeface="Constantia" panose="02030602050306030303" pitchFamily="18" charset="0"/>
              </a:rPr>
              <a:t> </a:t>
            </a:r>
            <a:r>
              <a:rPr lang="en-IN" sz="2400" dirty="0">
                <a:latin typeface="Constantia" panose="02030602050306030303" pitchFamily="18" charset="0"/>
              </a:rPr>
              <a:t>keyword is similar to </a:t>
            </a:r>
            <a:r>
              <a:rPr lang="en-IN" sz="2400" b="1" dirty="0">
                <a:solidFill>
                  <a:srgbClr val="0000FF"/>
                </a:solidFill>
                <a:latin typeface="Constantia" panose="02030602050306030303" pitchFamily="18" charset="0"/>
              </a:rPr>
              <a:t>this</a:t>
            </a:r>
            <a:r>
              <a:rPr lang="en-IN" sz="2400" b="1" dirty="0">
                <a:latin typeface="Constantia" panose="02030602050306030303" pitchFamily="18" charset="0"/>
              </a:rPr>
              <a:t> </a:t>
            </a:r>
            <a:r>
              <a:rPr lang="en-IN" sz="2400" dirty="0">
                <a:latin typeface="Constantia" panose="02030602050306030303" pitchFamily="18" charset="0"/>
              </a:rPr>
              <a:t>keyword. Following are the scenarios where the super keyword is used. </a:t>
            </a:r>
          </a:p>
          <a:p>
            <a:pPr algn="just"/>
            <a:endParaRPr lang="en-IN" sz="2400" dirty="0">
              <a:latin typeface="Constantia" panose="02030602050306030303" pitchFamily="18" charset="0"/>
            </a:endParaRPr>
          </a:p>
          <a:p>
            <a:pPr marL="285750" indent="-285750" algn="just">
              <a:buFont typeface="Wingdings" pitchFamily="2" charset="2"/>
              <a:buChar char="v"/>
            </a:pPr>
            <a:r>
              <a:rPr lang="en-IN" sz="2400" dirty="0">
                <a:latin typeface="Constantia" panose="02030602050306030303" pitchFamily="18" charset="0"/>
              </a:rPr>
              <a:t>It is used to </a:t>
            </a:r>
            <a:r>
              <a:rPr lang="en-IN" sz="2400" b="1" dirty="0">
                <a:solidFill>
                  <a:srgbClr val="0000FF"/>
                </a:solidFill>
                <a:latin typeface="Constantia" panose="02030602050306030303" pitchFamily="18" charset="0"/>
              </a:rPr>
              <a:t>differentiate</a:t>
            </a:r>
            <a:r>
              <a:rPr lang="en-IN" sz="2400" b="1" dirty="0">
                <a:latin typeface="Constantia" panose="02030602050306030303" pitchFamily="18" charset="0"/>
              </a:rPr>
              <a:t> </a:t>
            </a:r>
            <a:r>
              <a:rPr lang="en-IN" sz="2400" b="1" dirty="0">
                <a:solidFill>
                  <a:srgbClr val="0000FF"/>
                </a:solidFill>
                <a:latin typeface="Constantia" panose="02030602050306030303" pitchFamily="18" charset="0"/>
              </a:rPr>
              <a:t>the</a:t>
            </a:r>
            <a:r>
              <a:rPr lang="en-IN" sz="2400" b="1" dirty="0">
                <a:latin typeface="Constantia" panose="02030602050306030303" pitchFamily="18" charset="0"/>
              </a:rPr>
              <a:t> </a:t>
            </a:r>
            <a:r>
              <a:rPr lang="en-IN" sz="2400" b="1" dirty="0">
                <a:solidFill>
                  <a:srgbClr val="0000FF"/>
                </a:solidFill>
                <a:latin typeface="Constantia" panose="02030602050306030303" pitchFamily="18" charset="0"/>
              </a:rPr>
              <a:t>members</a:t>
            </a:r>
            <a:r>
              <a:rPr lang="en-IN" sz="2400" b="1" dirty="0">
                <a:latin typeface="Constantia" panose="02030602050306030303" pitchFamily="18" charset="0"/>
              </a:rPr>
              <a:t> </a:t>
            </a:r>
            <a:r>
              <a:rPr lang="en-IN" sz="2400" dirty="0">
                <a:latin typeface="Constantia" panose="02030602050306030303" pitchFamily="18" charset="0"/>
              </a:rPr>
              <a:t>of superclass from the members of subclass, if they have same names. </a:t>
            </a:r>
          </a:p>
          <a:p>
            <a:pPr marL="285750" indent="-285750" algn="just">
              <a:buFont typeface="Wingdings" pitchFamily="2" charset="2"/>
              <a:buChar char="v"/>
            </a:pPr>
            <a:endParaRPr lang="en-IN" sz="2400" dirty="0">
              <a:latin typeface="Constantia" panose="02030602050306030303" pitchFamily="18" charset="0"/>
            </a:endParaRPr>
          </a:p>
          <a:p>
            <a:pPr marL="285750" indent="-285750" algn="just">
              <a:buFont typeface="Wingdings" pitchFamily="2" charset="2"/>
              <a:buChar char="v"/>
            </a:pPr>
            <a:r>
              <a:rPr lang="en-IN" sz="2400" dirty="0">
                <a:latin typeface="Constantia" panose="02030602050306030303" pitchFamily="18" charset="0"/>
              </a:rPr>
              <a:t>It is used to </a:t>
            </a:r>
            <a:r>
              <a:rPr lang="en-IN" sz="2400" b="1" dirty="0">
                <a:solidFill>
                  <a:srgbClr val="0000FF"/>
                </a:solidFill>
                <a:latin typeface="Constantia" panose="02030602050306030303" pitchFamily="18" charset="0"/>
              </a:rPr>
              <a:t>invoke</a:t>
            </a:r>
            <a:r>
              <a:rPr lang="en-IN" sz="2400" b="1" dirty="0">
                <a:latin typeface="Constantia" panose="02030602050306030303" pitchFamily="18" charset="0"/>
              </a:rPr>
              <a:t> </a:t>
            </a:r>
            <a:r>
              <a:rPr lang="en-IN" sz="2400" b="1" dirty="0">
                <a:solidFill>
                  <a:srgbClr val="0000FF"/>
                </a:solidFill>
                <a:latin typeface="Constantia" panose="02030602050306030303" pitchFamily="18" charset="0"/>
              </a:rPr>
              <a:t>the</a:t>
            </a:r>
            <a:r>
              <a:rPr lang="en-IN" sz="2400" b="1" dirty="0">
                <a:latin typeface="Constantia" panose="02030602050306030303" pitchFamily="18" charset="0"/>
              </a:rPr>
              <a:t> </a:t>
            </a:r>
            <a:r>
              <a:rPr lang="en-IN" sz="2400" b="1" dirty="0">
                <a:solidFill>
                  <a:srgbClr val="0000FF"/>
                </a:solidFill>
                <a:latin typeface="Constantia" panose="02030602050306030303" pitchFamily="18" charset="0"/>
              </a:rPr>
              <a:t>superclass</a:t>
            </a:r>
            <a:r>
              <a:rPr lang="en-IN" sz="2400" b="1" dirty="0">
                <a:latin typeface="Constantia" panose="02030602050306030303" pitchFamily="18" charset="0"/>
              </a:rPr>
              <a:t> </a:t>
            </a:r>
            <a:r>
              <a:rPr lang="en-IN" sz="2400" dirty="0">
                <a:latin typeface="Constantia" panose="02030602050306030303" pitchFamily="18" charset="0"/>
              </a:rPr>
              <a:t>constructor from subclass. </a:t>
            </a:r>
          </a:p>
          <a:p>
            <a:pPr algn="just"/>
            <a:r>
              <a:rPr lang="en-IN" sz="2400" dirty="0">
                <a:latin typeface="Constantia" panose="02030602050306030303" pitchFamily="18" charset="0"/>
              </a:rPr>
              <a:t>If a class is inheriting the properties of another class. And if the members of the superclass have the names same as the sub class, to differentiate these variables we use super keyword as shown below. </a:t>
            </a:r>
          </a:p>
        </p:txBody>
      </p:sp>
      <p:sp>
        <p:nvSpPr>
          <p:cNvPr id="6" name="Rectangle 5"/>
          <p:cNvSpPr/>
          <p:nvPr/>
        </p:nvSpPr>
        <p:spPr>
          <a:xfrm>
            <a:off x="4800983" y="4958359"/>
            <a:ext cx="2808312" cy="1200329"/>
          </a:xfrm>
          <a:prstGeom prst="rect">
            <a:avLst/>
          </a:prstGeom>
          <a:ln w="28575">
            <a:solidFill>
              <a:schemeClr val="tx1"/>
            </a:solidFill>
          </a:ln>
        </p:spPr>
        <p:txBody>
          <a:bodyPr wrap="square">
            <a:spAutoFit/>
          </a:bodyPr>
          <a:lstStyle/>
          <a:p>
            <a:r>
              <a:rPr lang="en-IN" sz="2400" b="1" dirty="0" err="1">
                <a:solidFill>
                  <a:srgbClr val="0000FF"/>
                </a:solidFill>
                <a:latin typeface="Constantia" panose="02030602050306030303" pitchFamily="18" charset="0"/>
              </a:rPr>
              <a:t>super.variable</a:t>
            </a:r>
            <a:r>
              <a:rPr lang="en-IN" sz="2400" b="1" dirty="0">
                <a:solidFill>
                  <a:srgbClr val="0000FF"/>
                </a:solidFill>
                <a:latin typeface="Constantia" panose="02030602050306030303" pitchFamily="18" charset="0"/>
              </a:rPr>
              <a:t> </a:t>
            </a:r>
          </a:p>
          <a:p>
            <a:r>
              <a:rPr lang="en-IN" sz="2400" b="1" dirty="0" err="1">
                <a:solidFill>
                  <a:srgbClr val="0000FF"/>
                </a:solidFill>
                <a:latin typeface="Constantia" panose="02030602050306030303" pitchFamily="18" charset="0"/>
              </a:rPr>
              <a:t>super.method</a:t>
            </a:r>
            <a:r>
              <a:rPr lang="en-IN" sz="2400" b="1" dirty="0" smtClean="0">
                <a:solidFill>
                  <a:srgbClr val="0000FF"/>
                </a:solidFill>
                <a:latin typeface="Constantia" panose="02030602050306030303" pitchFamily="18" charset="0"/>
              </a:rPr>
              <a:t>();</a:t>
            </a:r>
          </a:p>
          <a:p>
            <a:r>
              <a:rPr lang="en-IN" sz="2400" b="1" dirty="0" smtClean="0">
                <a:solidFill>
                  <a:srgbClr val="0000FF"/>
                </a:solidFill>
                <a:latin typeface="Constantia" panose="02030602050306030303" pitchFamily="18" charset="0"/>
              </a:rPr>
              <a:t>super() </a:t>
            </a:r>
            <a:endParaRPr lang="en-IN" sz="2400" b="1" dirty="0">
              <a:solidFill>
                <a:srgbClr val="0000FF"/>
              </a:solidFill>
              <a:latin typeface="Constantia" panose="02030602050306030303" pitchFamily="18" charset="0"/>
            </a:endParaRPr>
          </a:p>
        </p:txBody>
      </p:sp>
    </p:spTree>
    <p:extLst>
      <p:ext uri="{BB962C8B-B14F-4D97-AF65-F5344CB8AC3E}">
        <p14:creationId xmlns:p14="http://schemas.microsoft.com/office/powerpoint/2010/main" val="2323549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42</a:t>
            </a:fld>
            <a:endParaRPr lang="en-US"/>
          </a:p>
        </p:txBody>
      </p:sp>
      <p:sp>
        <p:nvSpPr>
          <p:cNvPr id="3" name="Rectangle 2"/>
          <p:cNvSpPr/>
          <p:nvPr/>
        </p:nvSpPr>
        <p:spPr>
          <a:xfrm>
            <a:off x="1653989" y="787782"/>
            <a:ext cx="5988334" cy="5632311"/>
          </a:xfrm>
          <a:prstGeom prst="rect">
            <a:avLst/>
          </a:prstGeom>
          <a:ln w="28575">
            <a:solidFill>
              <a:schemeClr val="tx1"/>
            </a:solidFill>
          </a:ln>
        </p:spPr>
        <p:txBody>
          <a:bodyPr wrap="square">
            <a:spAutoFit/>
          </a:bodyPr>
          <a:lstStyle/>
          <a:p>
            <a:r>
              <a:rPr lang="en-IN" sz="2000" dirty="0">
                <a:latin typeface="Constantia" panose="02030602050306030303" pitchFamily="18" charset="0"/>
              </a:rPr>
              <a:t>class Animal{</a:t>
            </a:r>
          </a:p>
          <a:p>
            <a:pPr>
              <a:tabLst>
                <a:tab pos="268288" algn="l"/>
              </a:tabLst>
            </a:pPr>
            <a:r>
              <a:rPr lang="en-IN" sz="2000" b="1" dirty="0" smtClean="0">
                <a:solidFill>
                  <a:srgbClr val="0000FF"/>
                </a:solidFill>
                <a:latin typeface="Constantia" panose="02030602050306030303" pitchFamily="18" charset="0"/>
              </a:rPr>
              <a:t>	public </a:t>
            </a:r>
            <a:r>
              <a:rPr lang="en-IN" sz="2000" b="1" dirty="0">
                <a:solidFill>
                  <a:srgbClr val="0000FF"/>
                </a:solidFill>
                <a:latin typeface="Constantia" panose="02030602050306030303" pitchFamily="18" charset="0"/>
              </a:rPr>
              <a:t>void move</a:t>
            </a:r>
            <a:r>
              <a:rPr lang="en-IN" sz="2000" b="1" dirty="0" smtClean="0">
                <a:solidFill>
                  <a:srgbClr val="0000FF"/>
                </a:solidFill>
                <a:latin typeface="Constantia" panose="02030602050306030303" pitchFamily="18" charset="0"/>
              </a:rPr>
              <a:t>() </a:t>
            </a:r>
            <a:r>
              <a:rPr lang="en-IN" sz="2000" dirty="0" smtClean="0">
                <a:latin typeface="Constantia" panose="02030602050306030303" pitchFamily="18" charset="0"/>
              </a:rPr>
              <a:t>{</a:t>
            </a:r>
            <a:endParaRPr lang="en-IN" sz="2000" dirty="0">
              <a:latin typeface="Constantia" panose="02030602050306030303" pitchFamily="18" charset="0"/>
            </a:endParaRPr>
          </a:p>
          <a:p>
            <a:pPr>
              <a:tabLst>
                <a:tab pos="538163" algn="l"/>
              </a:tabLst>
            </a:pPr>
            <a:r>
              <a:rPr lang="en-IN" sz="2000" dirty="0" smtClean="0">
                <a:latin typeface="Constantia" panose="02030602050306030303" pitchFamily="18" charset="0"/>
              </a:rPr>
              <a:t>	</a:t>
            </a:r>
            <a:r>
              <a:rPr lang="en-IN" sz="2000" dirty="0" err="1" smtClean="0">
                <a:latin typeface="Constantia" panose="02030602050306030303" pitchFamily="18" charset="0"/>
              </a:rPr>
              <a:t>System.out.println</a:t>
            </a:r>
            <a:r>
              <a:rPr lang="en-IN" sz="2000" dirty="0">
                <a:latin typeface="Constantia" panose="02030602050306030303" pitchFamily="18" charset="0"/>
              </a:rPr>
              <a:t>("Animals can move</a:t>
            </a:r>
            <a:r>
              <a:rPr lang="en-IN" sz="2000" dirty="0" smtClean="0">
                <a:latin typeface="Constantia" panose="02030602050306030303" pitchFamily="18" charset="0"/>
              </a:rPr>
              <a:t>");</a:t>
            </a:r>
          </a:p>
          <a:p>
            <a:pPr>
              <a:tabLst>
                <a:tab pos="268288" algn="l"/>
                <a:tab pos="538163" algn="l"/>
              </a:tabLst>
            </a:pPr>
            <a:r>
              <a:rPr lang="en-IN" sz="2000" dirty="0">
                <a:latin typeface="Constantia" panose="02030602050306030303" pitchFamily="18" charset="0"/>
              </a:rPr>
              <a:t>	</a:t>
            </a:r>
            <a:r>
              <a:rPr lang="en-IN" sz="2000" dirty="0" smtClean="0">
                <a:latin typeface="Constantia" panose="02030602050306030303" pitchFamily="18" charset="0"/>
              </a:rPr>
              <a:t>}</a:t>
            </a:r>
            <a:endParaRPr lang="en-IN" sz="2000" dirty="0">
              <a:latin typeface="Constantia" panose="02030602050306030303" pitchFamily="18" charset="0"/>
            </a:endParaRPr>
          </a:p>
          <a:p>
            <a:r>
              <a:rPr lang="en-IN" sz="2000" dirty="0">
                <a:latin typeface="Constantia" panose="02030602050306030303" pitchFamily="18" charset="0"/>
              </a:rPr>
              <a:t>}</a:t>
            </a:r>
          </a:p>
          <a:p>
            <a:endParaRPr lang="en-IN" sz="2000" dirty="0">
              <a:latin typeface="Constantia" panose="02030602050306030303" pitchFamily="18" charset="0"/>
            </a:endParaRPr>
          </a:p>
          <a:p>
            <a:r>
              <a:rPr lang="en-IN" sz="2000" dirty="0">
                <a:latin typeface="Constantia" panose="02030602050306030303" pitchFamily="18" charset="0"/>
              </a:rPr>
              <a:t>class Dog extends Animal{</a:t>
            </a:r>
          </a:p>
          <a:p>
            <a:pPr>
              <a:tabLst>
                <a:tab pos="268288" algn="l"/>
              </a:tabLst>
            </a:pPr>
            <a:r>
              <a:rPr lang="en-IN" sz="2000" b="1" dirty="0" smtClean="0">
                <a:solidFill>
                  <a:srgbClr val="0000FF"/>
                </a:solidFill>
                <a:latin typeface="Constantia" panose="02030602050306030303" pitchFamily="18" charset="0"/>
              </a:rPr>
              <a:t>	public </a:t>
            </a:r>
            <a:r>
              <a:rPr lang="en-IN" sz="2000" b="1" dirty="0">
                <a:solidFill>
                  <a:srgbClr val="0000FF"/>
                </a:solidFill>
                <a:latin typeface="Constantia" panose="02030602050306030303" pitchFamily="18" charset="0"/>
              </a:rPr>
              <a:t>void move</a:t>
            </a:r>
            <a:r>
              <a:rPr lang="en-IN" sz="2000" b="1" dirty="0" smtClean="0">
                <a:solidFill>
                  <a:srgbClr val="0000FF"/>
                </a:solidFill>
                <a:latin typeface="Constantia" panose="02030602050306030303" pitchFamily="18" charset="0"/>
              </a:rPr>
              <a:t>() </a:t>
            </a:r>
            <a:r>
              <a:rPr lang="en-IN" sz="2000" dirty="0" smtClean="0">
                <a:latin typeface="Constantia" panose="02030602050306030303" pitchFamily="18" charset="0"/>
              </a:rPr>
              <a:t>{</a:t>
            </a:r>
          </a:p>
          <a:p>
            <a:pPr>
              <a:tabLst>
                <a:tab pos="363538" algn="l"/>
              </a:tabLst>
            </a:pPr>
            <a:r>
              <a:rPr lang="en-IN" sz="2000" b="1" dirty="0" smtClean="0">
                <a:solidFill>
                  <a:srgbClr val="0000FF"/>
                </a:solidFill>
                <a:latin typeface="Constantia" panose="02030602050306030303" pitchFamily="18" charset="0"/>
              </a:rPr>
              <a:t>	</a:t>
            </a:r>
            <a:r>
              <a:rPr lang="en-IN" sz="2000" b="1" dirty="0" err="1" smtClean="0">
                <a:solidFill>
                  <a:srgbClr val="0000FF"/>
                </a:solidFill>
                <a:latin typeface="Constantia" panose="02030602050306030303" pitchFamily="18" charset="0"/>
              </a:rPr>
              <a:t>super.move</a:t>
            </a:r>
            <a:r>
              <a:rPr lang="en-IN" sz="2000" b="1" dirty="0" smtClean="0">
                <a:solidFill>
                  <a:srgbClr val="0000FF"/>
                </a:solidFill>
                <a:latin typeface="Constantia" panose="02030602050306030303" pitchFamily="18" charset="0"/>
              </a:rPr>
              <a:t>(); </a:t>
            </a:r>
            <a:r>
              <a:rPr lang="en-IN" sz="2000" dirty="0" smtClean="0">
                <a:latin typeface="Constantia" panose="02030602050306030303" pitchFamily="18" charset="0"/>
              </a:rPr>
              <a:t>// calls the move() of Animal class</a:t>
            </a:r>
            <a:endParaRPr lang="en-IN" sz="2000" dirty="0">
              <a:latin typeface="Constantia" panose="02030602050306030303" pitchFamily="18" charset="0"/>
            </a:endParaRPr>
          </a:p>
          <a:p>
            <a:pPr>
              <a:tabLst>
                <a:tab pos="363538" algn="l"/>
              </a:tabLst>
            </a:pPr>
            <a:r>
              <a:rPr lang="en-IN" sz="2000" dirty="0" smtClean="0">
                <a:latin typeface="Constantia" panose="02030602050306030303" pitchFamily="18" charset="0"/>
              </a:rPr>
              <a:t>	</a:t>
            </a:r>
            <a:r>
              <a:rPr lang="en-IN" sz="2000" dirty="0" err="1" smtClean="0">
                <a:latin typeface="Constantia" panose="02030602050306030303" pitchFamily="18" charset="0"/>
              </a:rPr>
              <a:t>System.out.println</a:t>
            </a:r>
            <a:r>
              <a:rPr lang="en-IN" sz="2000" dirty="0">
                <a:latin typeface="Constantia" panose="02030602050306030303" pitchFamily="18" charset="0"/>
              </a:rPr>
              <a:t>("Dogs can walk and run"); </a:t>
            </a:r>
            <a:endParaRPr lang="en-IN" sz="2000" dirty="0" smtClean="0">
              <a:latin typeface="Constantia" panose="02030602050306030303" pitchFamily="18" charset="0"/>
            </a:endParaRPr>
          </a:p>
          <a:p>
            <a:pPr>
              <a:tabLst>
                <a:tab pos="268288" algn="l"/>
              </a:tabLst>
            </a:pPr>
            <a:r>
              <a:rPr lang="en-IN" sz="2000" dirty="0">
                <a:latin typeface="Constantia" panose="02030602050306030303" pitchFamily="18" charset="0"/>
              </a:rPr>
              <a:t>	</a:t>
            </a:r>
            <a:r>
              <a:rPr lang="en-IN" sz="2000" dirty="0" smtClean="0">
                <a:latin typeface="Constantia" panose="02030602050306030303" pitchFamily="18" charset="0"/>
              </a:rPr>
              <a:t>}</a:t>
            </a:r>
            <a:endParaRPr lang="en-IN" sz="2000" dirty="0">
              <a:latin typeface="Constantia" panose="02030602050306030303" pitchFamily="18" charset="0"/>
            </a:endParaRPr>
          </a:p>
          <a:p>
            <a:r>
              <a:rPr lang="en-IN" sz="2000" dirty="0">
                <a:latin typeface="Constantia" panose="02030602050306030303" pitchFamily="18" charset="0"/>
              </a:rPr>
              <a:t>}</a:t>
            </a:r>
          </a:p>
          <a:p>
            <a:r>
              <a:rPr lang="en-IN" sz="2000" dirty="0">
                <a:latin typeface="Constantia" panose="02030602050306030303" pitchFamily="18" charset="0"/>
              </a:rPr>
              <a:t>public class </a:t>
            </a:r>
            <a:r>
              <a:rPr lang="en-IN" sz="2000" dirty="0" err="1">
                <a:latin typeface="Constantia" panose="02030602050306030303" pitchFamily="18" charset="0"/>
              </a:rPr>
              <a:t>TestDog</a:t>
            </a:r>
            <a:r>
              <a:rPr lang="en-IN" sz="2000" dirty="0">
                <a:latin typeface="Constantia" panose="02030602050306030303" pitchFamily="18" charset="0"/>
              </a:rPr>
              <a:t>{</a:t>
            </a:r>
          </a:p>
          <a:p>
            <a:pPr>
              <a:tabLst>
                <a:tab pos="268288" algn="l"/>
              </a:tabLst>
            </a:pPr>
            <a:r>
              <a:rPr lang="en-IN" sz="2000" dirty="0" smtClean="0">
                <a:latin typeface="Constantia" panose="02030602050306030303" pitchFamily="18" charset="0"/>
              </a:rPr>
              <a:t>	public </a:t>
            </a:r>
            <a:r>
              <a:rPr lang="en-IN" sz="2000" dirty="0">
                <a:latin typeface="Constantia" panose="02030602050306030303" pitchFamily="18" charset="0"/>
              </a:rPr>
              <a:t>static void main(String </a:t>
            </a:r>
            <a:r>
              <a:rPr lang="en-IN" sz="2000" dirty="0" err="1">
                <a:latin typeface="Constantia" panose="02030602050306030303" pitchFamily="18" charset="0"/>
              </a:rPr>
              <a:t>args</a:t>
            </a:r>
            <a:r>
              <a:rPr lang="en-IN" sz="2000" dirty="0">
                <a:latin typeface="Constantia" panose="02030602050306030303" pitchFamily="18" charset="0"/>
              </a:rPr>
              <a:t>[]){</a:t>
            </a:r>
          </a:p>
          <a:p>
            <a:pPr>
              <a:tabLst>
                <a:tab pos="712788" algn="l"/>
              </a:tabLst>
            </a:pPr>
            <a:r>
              <a:rPr lang="en-IN" sz="2000" dirty="0" smtClean="0">
                <a:latin typeface="Constantia" panose="02030602050306030303" pitchFamily="18" charset="0"/>
              </a:rPr>
              <a:t>	Dog </a:t>
            </a:r>
            <a:r>
              <a:rPr lang="en-IN" sz="2000" dirty="0">
                <a:latin typeface="Constantia" panose="02030602050306030303" pitchFamily="18" charset="0"/>
              </a:rPr>
              <a:t>d = new Dog(); </a:t>
            </a:r>
          </a:p>
          <a:p>
            <a:pPr>
              <a:tabLst>
                <a:tab pos="712788" algn="l"/>
              </a:tabLst>
            </a:pPr>
            <a:r>
              <a:rPr lang="en-IN" sz="2000" dirty="0" smtClean="0">
                <a:latin typeface="Constantia" panose="02030602050306030303" pitchFamily="18" charset="0"/>
              </a:rPr>
              <a:t>	</a:t>
            </a:r>
            <a:r>
              <a:rPr lang="en-IN" sz="2000" dirty="0" err="1" smtClean="0">
                <a:latin typeface="Constantia" panose="02030602050306030303" pitchFamily="18" charset="0"/>
              </a:rPr>
              <a:t>d.move</a:t>
            </a:r>
            <a:r>
              <a:rPr lang="en-IN" sz="2000" dirty="0">
                <a:latin typeface="Constantia" panose="02030602050306030303" pitchFamily="18" charset="0"/>
              </a:rPr>
              <a:t>(); //Runs the method in Dog class </a:t>
            </a:r>
            <a:endParaRPr lang="en-IN" sz="2000" dirty="0" smtClean="0">
              <a:latin typeface="Constantia" panose="02030602050306030303" pitchFamily="18" charset="0"/>
            </a:endParaRPr>
          </a:p>
          <a:p>
            <a:pPr>
              <a:tabLst>
                <a:tab pos="268288" algn="l"/>
              </a:tabLst>
            </a:pPr>
            <a:r>
              <a:rPr lang="en-IN" sz="2000" dirty="0" smtClean="0">
                <a:latin typeface="Constantia" panose="02030602050306030303" pitchFamily="18" charset="0"/>
              </a:rPr>
              <a:t>	}</a:t>
            </a:r>
            <a:endParaRPr lang="en-IN" sz="2000" dirty="0">
              <a:latin typeface="Constantia" panose="02030602050306030303" pitchFamily="18" charset="0"/>
            </a:endParaRPr>
          </a:p>
          <a:p>
            <a:r>
              <a:rPr lang="en-IN" sz="2000" dirty="0">
                <a:latin typeface="Constantia" panose="02030602050306030303" pitchFamily="18" charset="0"/>
              </a:rPr>
              <a:t>}</a:t>
            </a:r>
          </a:p>
        </p:txBody>
      </p:sp>
      <p:sp>
        <p:nvSpPr>
          <p:cNvPr id="4" name="TextBox 3"/>
          <p:cNvSpPr txBox="1"/>
          <p:nvPr/>
        </p:nvSpPr>
        <p:spPr>
          <a:xfrm>
            <a:off x="7944464" y="1534568"/>
            <a:ext cx="4036863" cy="2554545"/>
          </a:xfrm>
          <a:prstGeom prst="rect">
            <a:avLst/>
          </a:prstGeom>
          <a:noFill/>
        </p:spPr>
        <p:txBody>
          <a:bodyPr wrap="square" rtlCol="0">
            <a:spAutoFit/>
          </a:bodyPr>
          <a:lstStyle/>
          <a:p>
            <a:pPr marL="342900" indent="-342900" algn="just">
              <a:buFont typeface="Wingdings" panose="05000000000000000000" pitchFamily="2" charset="2"/>
              <a:buChar char="Ø"/>
            </a:pPr>
            <a:r>
              <a:rPr lang="en-IN" sz="2000" dirty="0">
                <a:latin typeface="Constantia" panose="02030602050306030303" pitchFamily="18" charset="0"/>
              </a:rPr>
              <a:t>In this example, could not access the move() method of Animal class through the object of Dog class. </a:t>
            </a:r>
            <a:endParaRPr lang="en-IN" sz="2000" dirty="0" smtClean="0">
              <a:latin typeface="Constantia" panose="02030602050306030303" pitchFamily="18" charset="0"/>
            </a:endParaRPr>
          </a:p>
          <a:p>
            <a:pPr marL="342900" indent="-342900" algn="just">
              <a:buFont typeface="Wingdings" panose="05000000000000000000" pitchFamily="2" charset="2"/>
              <a:buChar char="Ø"/>
            </a:pPr>
            <a:endParaRPr lang="en-IN" sz="2000" dirty="0">
              <a:latin typeface="Constantia" panose="02030602050306030303" pitchFamily="18" charset="0"/>
            </a:endParaRPr>
          </a:p>
          <a:p>
            <a:pPr marL="342900" indent="-342900" algn="just">
              <a:buFont typeface="Wingdings" panose="05000000000000000000" pitchFamily="2" charset="2"/>
              <a:buChar char="Ø"/>
            </a:pPr>
            <a:r>
              <a:rPr lang="en-IN" sz="2000" dirty="0" smtClean="0">
                <a:latin typeface="Constantia" panose="02030602050306030303" pitchFamily="18" charset="0"/>
              </a:rPr>
              <a:t>To </a:t>
            </a:r>
            <a:r>
              <a:rPr lang="en-IN" sz="2000" dirty="0">
                <a:latin typeface="Constantia" panose="02030602050306030303" pitchFamily="18" charset="0"/>
              </a:rPr>
              <a:t>solve this issue Use </a:t>
            </a:r>
            <a:r>
              <a:rPr lang="en-IN" sz="2000" b="1" dirty="0" err="1" smtClean="0">
                <a:solidFill>
                  <a:srgbClr val="0000FF"/>
                </a:solidFill>
                <a:latin typeface="Constantia" panose="02030602050306030303" pitchFamily="18" charset="0"/>
              </a:rPr>
              <a:t>super.move</a:t>
            </a:r>
            <a:r>
              <a:rPr lang="en-IN" sz="2000" b="1" dirty="0" smtClean="0">
                <a:solidFill>
                  <a:srgbClr val="0000FF"/>
                </a:solidFill>
                <a:latin typeface="Constantia" panose="02030602050306030303" pitchFamily="18" charset="0"/>
              </a:rPr>
              <a:t>() </a:t>
            </a:r>
            <a:r>
              <a:rPr lang="en-IN" sz="2000" dirty="0">
                <a:latin typeface="Constantia" panose="02030602050306030303" pitchFamily="18" charset="0"/>
              </a:rPr>
              <a:t>inside the move() of Dog class.</a:t>
            </a:r>
          </a:p>
        </p:txBody>
      </p:sp>
      <p:sp>
        <p:nvSpPr>
          <p:cNvPr id="9" name="Title 1"/>
          <p:cNvSpPr txBox="1">
            <a:spLocks/>
          </p:cNvSpPr>
          <p:nvPr/>
        </p:nvSpPr>
        <p:spPr>
          <a:xfrm>
            <a:off x="1653989" y="40341"/>
            <a:ext cx="10327339" cy="545784"/>
          </a:xfrm>
          <a:prstGeom prst="rect">
            <a:avLst/>
          </a:prstGeom>
        </p:spPr>
        <p:txBody>
          <a:bodyP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3200" b="1" dirty="0" smtClean="0">
                <a:solidFill>
                  <a:srgbClr val="0000FF"/>
                </a:solidFill>
                <a:latin typeface="Constantia"/>
                <a:ea typeface="+mn-ea"/>
                <a:cs typeface="+mn-cs"/>
              </a:rPr>
              <a:t>Overriding Method – Example</a:t>
            </a:r>
            <a:endParaRPr lang="en-IN" sz="3200" b="1" dirty="0">
              <a:solidFill>
                <a:srgbClr val="0000FF"/>
              </a:solidFill>
              <a:latin typeface="Constantia"/>
              <a:ea typeface="+mn-ea"/>
              <a:cs typeface="+mn-cs"/>
            </a:endParaRPr>
          </a:p>
        </p:txBody>
      </p:sp>
      <p:sp>
        <p:nvSpPr>
          <p:cNvPr id="10" name="TextBox 9"/>
          <p:cNvSpPr txBox="1"/>
          <p:nvPr/>
        </p:nvSpPr>
        <p:spPr>
          <a:xfrm>
            <a:off x="7906868" y="4560502"/>
            <a:ext cx="4074459" cy="954107"/>
          </a:xfrm>
          <a:prstGeom prst="rect">
            <a:avLst/>
          </a:prstGeom>
          <a:noFill/>
        </p:spPr>
        <p:txBody>
          <a:bodyPr wrap="square" rtlCol="0">
            <a:spAutoFit/>
          </a:bodyPr>
          <a:lstStyle/>
          <a:p>
            <a:r>
              <a:rPr lang="en-IN" sz="2000" b="1" dirty="0" err="1">
                <a:solidFill>
                  <a:srgbClr val="0000FF"/>
                </a:solidFill>
                <a:latin typeface="Verdana" panose="020B0604030504040204" pitchFamily="34" charset="0"/>
                <a:ea typeface="Verdana" panose="020B0604030504040204" pitchFamily="34" charset="0"/>
                <a:cs typeface="Verdana" panose="020B0604030504040204" pitchFamily="34" charset="0"/>
              </a:rPr>
              <a:t>Ouput</a:t>
            </a:r>
            <a:r>
              <a:rPr lang="en-IN" dirty="0" smtClean="0">
                <a:latin typeface="Verdana" panose="020B0604030504040204" pitchFamily="34" charset="0"/>
                <a:ea typeface="Verdana" panose="020B0604030504040204" pitchFamily="34" charset="0"/>
                <a:cs typeface="Verdana" panose="020B0604030504040204" pitchFamily="34" charset="0"/>
              </a:rPr>
              <a:t>:</a:t>
            </a:r>
          </a:p>
          <a:p>
            <a:r>
              <a:rPr lang="en-IN" dirty="0" smtClean="0">
                <a:latin typeface="Verdana" panose="020B0604030504040204" pitchFamily="34" charset="0"/>
                <a:ea typeface="Verdana" panose="020B0604030504040204" pitchFamily="34" charset="0"/>
                <a:cs typeface="Verdana" panose="020B0604030504040204" pitchFamily="34" charset="0"/>
              </a:rPr>
              <a:t>Animals can move</a:t>
            </a:r>
          </a:p>
          <a:p>
            <a:r>
              <a:rPr lang="en-IN" dirty="0" smtClean="0">
                <a:latin typeface="Verdana" panose="020B0604030504040204" pitchFamily="34" charset="0"/>
                <a:ea typeface="Verdana" panose="020B0604030504040204" pitchFamily="34" charset="0"/>
                <a:cs typeface="Verdana" panose="020B0604030504040204" pitchFamily="34" charset="0"/>
              </a:rPr>
              <a:t>Dogs can walk and run</a:t>
            </a:r>
          </a:p>
        </p:txBody>
      </p:sp>
    </p:spTree>
    <p:extLst>
      <p:ext uri="{BB962C8B-B14F-4D97-AF65-F5344CB8AC3E}">
        <p14:creationId xmlns:p14="http://schemas.microsoft.com/office/powerpoint/2010/main" val="7136799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43</a:t>
            </a:fld>
            <a:endParaRPr lang="en-US"/>
          </a:p>
        </p:txBody>
      </p:sp>
      <p:sp>
        <p:nvSpPr>
          <p:cNvPr id="9" name="Title 1"/>
          <p:cNvSpPr txBox="1">
            <a:spLocks/>
          </p:cNvSpPr>
          <p:nvPr/>
        </p:nvSpPr>
        <p:spPr>
          <a:xfrm>
            <a:off x="1653989" y="40341"/>
            <a:ext cx="10327339" cy="545784"/>
          </a:xfrm>
          <a:prstGeom prst="rect">
            <a:avLst/>
          </a:prstGeom>
        </p:spPr>
        <p:txBody>
          <a:bodyPr>
            <a:no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3200" b="1" dirty="0" smtClean="0">
                <a:solidFill>
                  <a:srgbClr val="0000FF"/>
                </a:solidFill>
                <a:latin typeface="Constantia"/>
                <a:ea typeface="+mn-ea"/>
                <a:cs typeface="+mn-cs"/>
              </a:rPr>
              <a:t>Overriding Constructor – Example</a:t>
            </a:r>
            <a:endParaRPr lang="en-IN" sz="3200" b="1" dirty="0">
              <a:solidFill>
                <a:srgbClr val="0000FF"/>
              </a:solidFill>
              <a:latin typeface="Constantia"/>
              <a:ea typeface="+mn-ea"/>
              <a:cs typeface="+mn-cs"/>
            </a:endParaRPr>
          </a:p>
        </p:txBody>
      </p:sp>
      <p:sp>
        <p:nvSpPr>
          <p:cNvPr id="10" name="Rectangle 9"/>
          <p:cNvSpPr/>
          <p:nvPr/>
        </p:nvSpPr>
        <p:spPr>
          <a:xfrm>
            <a:off x="1496239" y="610136"/>
            <a:ext cx="6711382" cy="6247864"/>
          </a:xfrm>
          <a:prstGeom prst="rect">
            <a:avLst/>
          </a:prstGeom>
          <a:ln w="28575">
            <a:solidFill>
              <a:schemeClr val="tx1"/>
            </a:solidFill>
          </a:ln>
        </p:spPr>
        <p:txBody>
          <a:bodyPr wrap="square">
            <a:spAutoFit/>
          </a:bodyPr>
          <a:lstStyle/>
          <a:p>
            <a:r>
              <a:rPr lang="en-IN" sz="2000" dirty="0">
                <a:latin typeface="Constantia" panose="02030602050306030303" pitchFamily="18" charset="0"/>
              </a:rPr>
              <a:t>class </a:t>
            </a:r>
            <a:r>
              <a:rPr lang="en-IN" sz="2000" dirty="0" smtClean="0">
                <a:latin typeface="Constantia" panose="02030602050306030303" pitchFamily="18" charset="0"/>
              </a:rPr>
              <a:t>Base{</a:t>
            </a:r>
          </a:p>
          <a:p>
            <a:pPr>
              <a:tabLst>
                <a:tab pos="174625" algn="l"/>
              </a:tabLst>
            </a:pPr>
            <a:r>
              <a:rPr lang="en-IN" sz="2000" dirty="0" smtClean="0">
                <a:latin typeface="Constantia" panose="02030602050306030303" pitchFamily="18" charset="0"/>
              </a:rPr>
              <a:t>	</a:t>
            </a:r>
            <a:r>
              <a:rPr lang="en-IN" sz="2000" dirty="0" err="1" smtClean="0">
                <a:latin typeface="Constantia" panose="02030602050306030303" pitchFamily="18" charset="0"/>
              </a:rPr>
              <a:t>int</a:t>
            </a:r>
            <a:r>
              <a:rPr lang="en-IN" sz="2000" dirty="0" smtClean="0">
                <a:latin typeface="Constantia" panose="02030602050306030303" pitchFamily="18" charset="0"/>
              </a:rPr>
              <a:t> x;</a:t>
            </a:r>
            <a:endParaRPr lang="en-IN" sz="2000" dirty="0">
              <a:latin typeface="Constantia" panose="02030602050306030303" pitchFamily="18" charset="0"/>
            </a:endParaRPr>
          </a:p>
          <a:p>
            <a:pPr>
              <a:tabLst>
                <a:tab pos="174625" algn="l"/>
              </a:tabLst>
            </a:pPr>
            <a:r>
              <a:rPr lang="en-IN" sz="2000" b="1" dirty="0">
                <a:solidFill>
                  <a:srgbClr val="0000FF"/>
                </a:solidFill>
                <a:latin typeface="Constantia" panose="02030602050306030303" pitchFamily="18" charset="0"/>
              </a:rPr>
              <a:t>	</a:t>
            </a:r>
            <a:r>
              <a:rPr lang="en-IN" sz="2000" b="1" dirty="0" smtClean="0">
                <a:solidFill>
                  <a:srgbClr val="0000FF"/>
                </a:solidFill>
                <a:latin typeface="Constantia" panose="02030602050306030303" pitchFamily="18" charset="0"/>
              </a:rPr>
              <a:t>Base(</a:t>
            </a:r>
            <a:r>
              <a:rPr lang="en-IN" sz="2000" b="1" dirty="0" err="1" smtClean="0">
                <a:solidFill>
                  <a:srgbClr val="0000FF"/>
                </a:solidFill>
                <a:latin typeface="Constantia" panose="02030602050306030303" pitchFamily="18" charset="0"/>
              </a:rPr>
              <a:t>int</a:t>
            </a:r>
            <a:r>
              <a:rPr lang="en-IN" sz="2000" b="1" dirty="0" smtClean="0">
                <a:solidFill>
                  <a:srgbClr val="0000FF"/>
                </a:solidFill>
                <a:latin typeface="Constantia" panose="02030602050306030303" pitchFamily="18" charset="0"/>
              </a:rPr>
              <a:t> a) </a:t>
            </a:r>
            <a:r>
              <a:rPr lang="en-IN" sz="2000" dirty="0" smtClean="0">
                <a:latin typeface="Constantia" panose="02030602050306030303" pitchFamily="18" charset="0"/>
              </a:rPr>
              <a:t>{</a:t>
            </a:r>
            <a:endParaRPr lang="en-IN" sz="2000" dirty="0">
              <a:latin typeface="Constantia" panose="02030602050306030303" pitchFamily="18" charset="0"/>
            </a:endParaRPr>
          </a:p>
          <a:p>
            <a:pPr>
              <a:tabLst>
                <a:tab pos="363538" algn="l"/>
              </a:tabLst>
            </a:pPr>
            <a:r>
              <a:rPr lang="en-IN" sz="2000" dirty="0" smtClean="0">
                <a:latin typeface="Constantia" panose="02030602050306030303" pitchFamily="18" charset="0"/>
              </a:rPr>
              <a:t>	x =a; </a:t>
            </a:r>
          </a:p>
          <a:p>
            <a:pPr>
              <a:tabLst>
                <a:tab pos="363538" algn="l"/>
              </a:tabLst>
            </a:pPr>
            <a:r>
              <a:rPr lang="en-IN" sz="2000" dirty="0">
                <a:latin typeface="Constantia" panose="02030602050306030303" pitchFamily="18" charset="0"/>
              </a:rPr>
              <a:t>	</a:t>
            </a:r>
            <a:r>
              <a:rPr lang="en-IN" sz="2000" dirty="0" err="1" smtClean="0">
                <a:latin typeface="Constantia" panose="02030602050306030303" pitchFamily="18" charset="0"/>
              </a:rPr>
              <a:t>System.out.println</a:t>
            </a:r>
            <a:r>
              <a:rPr lang="en-IN" sz="2000" dirty="0" smtClean="0">
                <a:latin typeface="Constantia" panose="02030602050306030303" pitchFamily="18" charset="0"/>
              </a:rPr>
              <a:t>(“Inside Base constructor – x ”+ x); </a:t>
            </a:r>
            <a:r>
              <a:rPr lang="en-IN" sz="2000" dirty="0">
                <a:latin typeface="Constantia" panose="02030602050306030303" pitchFamily="18" charset="0"/>
              </a:rPr>
              <a:t>	</a:t>
            </a:r>
            <a:r>
              <a:rPr lang="en-IN" sz="2000" dirty="0" smtClean="0">
                <a:latin typeface="Constantia" panose="02030602050306030303" pitchFamily="18" charset="0"/>
              </a:rPr>
              <a:t>}</a:t>
            </a:r>
            <a:endParaRPr lang="en-IN" sz="2000" dirty="0">
              <a:latin typeface="Constantia" panose="02030602050306030303" pitchFamily="18" charset="0"/>
            </a:endParaRPr>
          </a:p>
          <a:p>
            <a:r>
              <a:rPr lang="en-IN" sz="2000" dirty="0">
                <a:latin typeface="Constantia" panose="02030602050306030303" pitchFamily="18" charset="0"/>
              </a:rPr>
              <a:t>}</a:t>
            </a:r>
          </a:p>
          <a:p>
            <a:r>
              <a:rPr lang="en-IN" sz="2000" dirty="0" smtClean="0">
                <a:latin typeface="Constantia" panose="02030602050306030303" pitchFamily="18" charset="0"/>
              </a:rPr>
              <a:t>class Derived extends Base {</a:t>
            </a:r>
          </a:p>
          <a:p>
            <a:pPr>
              <a:tabLst>
                <a:tab pos="268288" algn="l"/>
              </a:tabLst>
            </a:pPr>
            <a:r>
              <a:rPr lang="en-IN" sz="2000" dirty="0" smtClean="0">
                <a:latin typeface="Constantia" panose="02030602050306030303" pitchFamily="18" charset="0"/>
              </a:rPr>
              <a:t>	</a:t>
            </a:r>
            <a:r>
              <a:rPr lang="en-IN" sz="2000" dirty="0" err="1" smtClean="0">
                <a:latin typeface="Constantia" panose="02030602050306030303" pitchFamily="18" charset="0"/>
              </a:rPr>
              <a:t>int</a:t>
            </a:r>
            <a:r>
              <a:rPr lang="en-IN" sz="2000" dirty="0" smtClean="0">
                <a:latin typeface="Constantia" panose="02030602050306030303" pitchFamily="18" charset="0"/>
              </a:rPr>
              <a:t> y;</a:t>
            </a:r>
            <a:endParaRPr lang="en-IN" sz="2000" dirty="0">
              <a:latin typeface="Constantia" panose="02030602050306030303" pitchFamily="18" charset="0"/>
            </a:endParaRPr>
          </a:p>
          <a:p>
            <a:pPr>
              <a:tabLst>
                <a:tab pos="268288" algn="l"/>
              </a:tabLst>
            </a:pPr>
            <a:r>
              <a:rPr lang="en-IN" sz="2000" b="1" dirty="0" smtClean="0">
                <a:solidFill>
                  <a:srgbClr val="0000FF"/>
                </a:solidFill>
                <a:latin typeface="Constantia" panose="02030602050306030303" pitchFamily="18" charset="0"/>
              </a:rPr>
              <a:t>	Derived(</a:t>
            </a:r>
            <a:r>
              <a:rPr lang="en-IN" sz="2000" b="1" dirty="0" err="1" smtClean="0">
                <a:solidFill>
                  <a:srgbClr val="0000FF"/>
                </a:solidFill>
                <a:latin typeface="Constantia" panose="02030602050306030303" pitchFamily="18" charset="0"/>
              </a:rPr>
              <a:t>int</a:t>
            </a:r>
            <a:r>
              <a:rPr lang="en-IN" sz="2000" b="1" dirty="0" smtClean="0">
                <a:solidFill>
                  <a:srgbClr val="0000FF"/>
                </a:solidFill>
                <a:latin typeface="Constantia" panose="02030602050306030303" pitchFamily="18" charset="0"/>
              </a:rPr>
              <a:t> a, </a:t>
            </a:r>
            <a:r>
              <a:rPr lang="en-IN" sz="2000" b="1" dirty="0" err="1" smtClean="0">
                <a:solidFill>
                  <a:srgbClr val="0000FF"/>
                </a:solidFill>
                <a:latin typeface="Constantia" panose="02030602050306030303" pitchFamily="18" charset="0"/>
              </a:rPr>
              <a:t>int</a:t>
            </a:r>
            <a:r>
              <a:rPr lang="en-IN" sz="2000" b="1" dirty="0" smtClean="0">
                <a:solidFill>
                  <a:srgbClr val="0000FF"/>
                </a:solidFill>
                <a:latin typeface="Constantia" panose="02030602050306030303" pitchFamily="18" charset="0"/>
              </a:rPr>
              <a:t> b) </a:t>
            </a:r>
            <a:r>
              <a:rPr lang="en-IN" sz="2000" dirty="0" smtClean="0">
                <a:latin typeface="Constantia" panose="02030602050306030303" pitchFamily="18" charset="0"/>
              </a:rPr>
              <a:t>{</a:t>
            </a:r>
          </a:p>
          <a:p>
            <a:pPr>
              <a:tabLst>
                <a:tab pos="444500" algn="l"/>
              </a:tabLst>
            </a:pPr>
            <a:r>
              <a:rPr lang="en-IN" sz="2000" b="1" dirty="0" smtClean="0">
                <a:solidFill>
                  <a:srgbClr val="0000FF"/>
                </a:solidFill>
                <a:latin typeface="Constantia" panose="02030602050306030303" pitchFamily="18" charset="0"/>
              </a:rPr>
              <a:t>	super(a); </a:t>
            </a:r>
            <a:r>
              <a:rPr lang="en-IN" sz="2000" dirty="0" smtClean="0">
                <a:latin typeface="Constantia" panose="02030602050306030303" pitchFamily="18" charset="0"/>
              </a:rPr>
              <a:t>// calls the constructor of Base class</a:t>
            </a:r>
          </a:p>
          <a:p>
            <a:pPr>
              <a:tabLst>
                <a:tab pos="444500" algn="l"/>
              </a:tabLst>
            </a:pPr>
            <a:r>
              <a:rPr lang="en-IN" sz="2000" dirty="0">
                <a:latin typeface="Constantia" panose="02030602050306030303" pitchFamily="18" charset="0"/>
              </a:rPr>
              <a:t>	</a:t>
            </a:r>
            <a:r>
              <a:rPr lang="en-IN" sz="2000" dirty="0" smtClean="0">
                <a:latin typeface="Constantia" panose="02030602050306030303" pitchFamily="18" charset="0"/>
              </a:rPr>
              <a:t>y = b;</a:t>
            </a:r>
          </a:p>
          <a:p>
            <a:pPr>
              <a:tabLst>
                <a:tab pos="444500" algn="l"/>
              </a:tabLst>
            </a:pPr>
            <a:r>
              <a:rPr lang="en-IN" sz="2000" dirty="0">
                <a:latin typeface="Constantia" panose="02030602050306030303" pitchFamily="18" charset="0"/>
              </a:rPr>
              <a:t>	</a:t>
            </a:r>
            <a:r>
              <a:rPr lang="en-IN" sz="2000" dirty="0" err="1" smtClean="0">
                <a:latin typeface="Constantia" panose="02030602050306030303" pitchFamily="18" charset="0"/>
              </a:rPr>
              <a:t>System.out.println</a:t>
            </a:r>
            <a:r>
              <a:rPr lang="en-IN" sz="2000" dirty="0" smtClean="0">
                <a:latin typeface="Constantia" panose="02030602050306030303" pitchFamily="18" charset="0"/>
              </a:rPr>
              <a:t>(“Inside Derived Class - </a:t>
            </a:r>
            <a:r>
              <a:rPr lang="en-IN" sz="2000" dirty="0" err="1" smtClean="0">
                <a:latin typeface="Constantia" panose="02030602050306030303" pitchFamily="18" charset="0"/>
              </a:rPr>
              <a:t>y”+y</a:t>
            </a:r>
            <a:r>
              <a:rPr lang="en-IN" sz="2000" dirty="0" smtClean="0">
                <a:latin typeface="Constantia" panose="02030602050306030303" pitchFamily="18" charset="0"/>
              </a:rPr>
              <a:t>);</a:t>
            </a:r>
            <a:r>
              <a:rPr lang="en-IN" sz="2000" dirty="0">
                <a:latin typeface="Constantia" panose="02030602050306030303" pitchFamily="18" charset="0"/>
              </a:rPr>
              <a:t>	</a:t>
            </a:r>
            <a:r>
              <a:rPr lang="en-IN" sz="2000" dirty="0" smtClean="0">
                <a:latin typeface="Constantia" panose="02030602050306030303" pitchFamily="18" charset="0"/>
              </a:rPr>
              <a:t>}</a:t>
            </a:r>
            <a:endParaRPr lang="en-IN" sz="2000" dirty="0">
              <a:latin typeface="Constantia" panose="02030602050306030303" pitchFamily="18" charset="0"/>
            </a:endParaRPr>
          </a:p>
          <a:p>
            <a:r>
              <a:rPr lang="en-IN" sz="2000" dirty="0" smtClean="0">
                <a:latin typeface="Constantia" panose="02030602050306030303" pitchFamily="18" charset="0"/>
              </a:rPr>
              <a:t>}</a:t>
            </a:r>
          </a:p>
          <a:p>
            <a:r>
              <a:rPr lang="en-IN" sz="2000" dirty="0">
                <a:latin typeface="Constantia" panose="02030602050306030303" pitchFamily="18" charset="0"/>
              </a:rPr>
              <a:t>public class </a:t>
            </a:r>
            <a:r>
              <a:rPr lang="en-IN" sz="2000" dirty="0" err="1">
                <a:latin typeface="Constantia" panose="02030602050306030303" pitchFamily="18" charset="0"/>
              </a:rPr>
              <a:t>ConstructorOverride</a:t>
            </a:r>
            <a:r>
              <a:rPr lang="en-IN" sz="2000" dirty="0">
                <a:latin typeface="Constantia" panose="02030602050306030303" pitchFamily="18" charset="0"/>
              </a:rPr>
              <a:t>{</a:t>
            </a:r>
          </a:p>
          <a:p>
            <a:r>
              <a:rPr lang="en-IN" sz="2000" dirty="0">
                <a:latin typeface="Constantia" panose="02030602050306030303" pitchFamily="18" charset="0"/>
              </a:rPr>
              <a:t>public static void main(String </a:t>
            </a:r>
            <a:r>
              <a:rPr lang="en-IN" sz="2000" dirty="0" err="1">
                <a:latin typeface="Constantia" panose="02030602050306030303" pitchFamily="18" charset="0"/>
              </a:rPr>
              <a:t>args</a:t>
            </a:r>
            <a:r>
              <a:rPr lang="en-IN" sz="2000" dirty="0" smtClean="0">
                <a:latin typeface="Constantia" panose="02030602050306030303" pitchFamily="18" charset="0"/>
              </a:rPr>
              <a:t>[]){</a:t>
            </a:r>
          </a:p>
          <a:p>
            <a:r>
              <a:rPr lang="en-IN" sz="2000" dirty="0" err="1" smtClean="0">
                <a:latin typeface="Constantia" panose="02030602050306030303" pitchFamily="18" charset="0"/>
              </a:rPr>
              <a:t>System.out.println</a:t>
            </a:r>
            <a:r>
              <a:rPr lang="en-IN" sz="2000" dirty="0" smtClean="0">
                <a:latin typeface="Constantia" panose="02030602050306030303" pitchFamily="18" charset="0"/>
              </a:rPr>
              <a:t>(“Creating Base class Object:”);</a:t>
            </a:r>
            <a:endParaRPr lang="en-IN" sz="2000" dirty="0">
              <a:latin typeface="Constantia" panose="02030602050306030303" pitchFamily="18" charset="0"/>
            </a:endParaRPr>
          </a:p>
          <a:p>
            <a:r>
              <a:rPr lang="en-IN" sz="2000" dirty="0">
                <a:latin typeface="Constantia" panose="02030602050306030303" pitchFamily="18" charset="0"/>
              </a:rPr>
              <a:t>Base o1 = new Base(10); </a:t>
            </a:r>
            <a:endParaRPr lang="en-IN" sz="2000" dirty="0" smtClean="0">
              <a:latin typeface="Constantia" panose="02030602050306030303" pitchFamily="18" charset="0"/>
            </a:endParaRPr>
          </a:p>
          <a:p>
            <a:r>
              <a:rPr lang="en-IN" sz="2000" dirty="0" err="1">
                <a:latin typeface="Constantia" panose="02030602050306030303" pitchFamily="18" charset="0"/>
              </a:rPr>
              <a:t>System.out.println</a:t>
            </a:r>
            <a:r>
              <a:rPr lang="en-IN" sz="2000" dirty="0">
                <a:latin typeface="Constantia" panose="02030602050306030303" pitchFamily="18" charset="0"/>
              </a:rPr>
              <a:t>(“Creating Base class Object:”);</a:t>
            </a:r>
          </a:p>
          <a:p>
            <a:r>
              <a:rPr lang="en-IN" sz="2000" dirty="0" smtClean="0">
                <a:latin typeface="Constantia" panose="02030602050306030303" pitchFamily="18" charset="0"/>
              </a:rPr>
              <a:t>Derived </a:t>
            </a:r>
            <a:r>
              <a:rPr lang="en-IN" sz="2000" dirty="0">
                <a:latin typeface="Constantia" panose="02030602050306030303" pitchFamily="18" charset="0"/>
              </a:rPr>
              <a:t>o2 = new Derived(20, 30</a:t>
            </a:r>
            <a:r>
              <a:rPr lang="en-IN" sz="2000" dirty="0" smtClean="0">
                <a:latin typeface="Constantia" panose="02030602050306030303" pitchFamily="18" charset="0"/>
              </a:rPr>
              <a:t>); }</a:t>
            </a:r>
          </a:p>
          <a:p>
            <a:r>
              <a:rPr lang="en-IN" sz="2000" dirty="0">
                <a:latin typeface="Constantia" panose="02030602050306030303" pitchFamily="18" charset="0"/>
              </a:rPr>
              <a:t>}</a:t>
            </a:r>
          </a:p>
        </p:txBody>
      </p:sp>
      <p:sp>
        <p:nvSpPr>
          <p:cNvPr id="8" name="TextBox 7"/>
          <p:cNvSpPr txBox="1"/>
          <p:nvPr/>
        </p:nvSpPr>
        <p:spPr>
          <a:xfrm>
            <a:off x="8345272" y="3149648"/>
            <a:ext cx="4074459" cy="2339102"/>
          </a:xfrm>
          <a:prstGeom prst="rect">
            <a:avLst/>
          </a:prstGeom>
          <a:noFill/>
        </p:spPr>
        <p:txBody>
          <a:bodyPr wrap="square" rtlCol="0">
            <a:spAutoFit/>
          </a:bodyPr>
          <a:lstStyle/>
          <a:p>
            <a:r>
              <a:rPr lang="en-IN" sz="2000" b="1" dirty="0" err="1">
                <a:solidFill>
                  <a:srgbClr val="0000FF"/>
                </a:solidFill>
                <a:latin typeface="Verdana" panose="020B0604030504040204" pitchFamily="34" charset="0"/>
                <a:ea typeface="Verdana" panose="020B0604030504040204" pitchFamily="34" charset="0"/>
                <a:cs typeface="Verdana" panose="020B0604030504040204" pitchFamily="34" charset="0"/>
              </a:rPr>
              <a:t>Ouput</a:t>
            </a:r>
            <a:r>
              <a:rPr lang="en-IN" dirty="0" smtClean="0">
                <a:latin typeface="Verdana" panose="020B0604030504040204" pitchFamily="34" charset="0"/>
                <a:ea typeface="Verdana" panose="020B0604030504040204" pitchFamily="34" charset="0"/>
                <a:cs typeface="Verdana" panose="020B0604030504040204" pitchFamily="34" charset="0"/>
              </a:rPr>
              <a:t>:</a:t>
            </a:r>
          </a:p>
          <a:p>
            <a:r>
              <a:rPr lang="en-IN" dirty="0" smtClean="0">
                <a:latin typeface="Verdana" panose="020B0604030504040204" pitchFamily="34" charset="0"/>
                <a:ea typeface="Verdana" panose="020B0604030504040204" pitchFamily="34" charset="0"/>
                <a:cs typeface="Verdana" panose="020B0604030504040204" pitchFamily="34" charset="0"/>
              </a:rPr>
              <a:t>Creating Base class Object:</a:t>
            </a:r>
          </a:p>
          <a:p>
            <a:r>
              <a:rPr lang="en-IN" dirty="0" smtClean="0">
                <a:latin typeface="Verdana" panose="020B0604030504040204" pitchFamily="34" charset="0"/>
                <a:ea typeface="Verdana" panose="020B0604030504040204" pitchFamily="34" charset="0"/>
                <a:cs typeface="Verdana" panose="020B0604030504040204" pitchFamily="34" charset="0"/>
              </a:rPr>
              <a:t>Inside Base constructor-x 10</a:t>
            </a:r>
          </a:p>
          <a:p>
            <a:endParaRPr lang="en-IN" dirty="0" smtClean="0">
              <a:latin typeface="Verdana" panose="020B0604030504040204" pitchFamily="34" charset="0"/>
              <a:ea typeface="Verdana" panose="020B0604030504040204" pitchFamily="34" charset="0"/>
              <a:cs typeface="Verdana" panose="020B0604030504040204" pitchFamily="34" charset="0"/>
            </a:endParaRPr>
          </a:p>
          <a:p>
            <a:r>
              <a:rPr lang="en-IN" dirty="0" smtClean="0">
                <a:latin typeface="Verdana" panose="020B0604030504040204" pitchFamily="34" charset="0"/>
                <a:ea typeface="Verdana" panose="020B0604030504040204" pitchFamily="34" charset="0"/>
                <a:cs typeface="Verdana" panose="020B0604030504040204" pitchFamily="34" charset="0"/>
              </a:rPr>
              <a:t>Creating Derived class Object:</a:t>
            </a:r>
          </a:p>
          <a:p>
            <a:r>
              <a:rPr lang="en-IN" dirty="0" smtClean="0">
                <a:latin typeface="Verdana" panose="020B0604030504040204" pitchFamily="34" charset="0"/>
                <a:ea typeface="Verdana" panose="020B0604030504040204" pitchFamily="34" charset="0"/>
                <a:cs typeface="Verdana" panose="020B0604030504040204" pitchFamily="34" charset="0"/>
              </a:rPr>
              <a:t>Inside </a:t>
            </a:r>
            <a:r>
              <a:rPr lang="en-IN" dirty="0">
                <a:latin typeface="Verdana" panose="020B0604030504040204" pitchFamily="34" charset="0"/>
                <a:ea typeface="Verdana" panose="020B0604030504040204" pitchFamily="34" charset="0"/>
                <a:cs typeface="Verdana" panose="020B0604030504040204" pitchFamily="34" charset="0"/>
              </a:rPr>
              <a:t>Base constructor-x </a:t>
            </a:r>
            <a:r>
              <a:rPr lang="en-IN" dirty="0" smtClean="0">
                <a:latin typeface="Verdana" panose="020B0604030504040204" pitchFamily="34" charset="0"/>
                <a:ea typeface="Verdana" panose="020B0604030504040204" pitchFamily="34" charset="0"/>
                <a:cs typeface="Verdana" panose="020B0604030504040204" pitchFamily="34" charset="0"/>
              </a:rPr>
              <a:t>20</a:t>
            </a:r>
            <a:endParaRPr lang="en-IN" dirty="0">
              <a:latin typeface="Verdana" panose="020B0604030504040204" pitchFamily="34" charset="0"/>
              <a:ea typeface="Verdana" panose="020B0604030504040204" pitchFamily="34" charset="0"/>
              <a:cs typeface="Verdana" panose="020B0604030504040204" pitchFamily="34" charset="0"/>
            </a:endParaRPr>
          </a:p>
          <a:p>
            <a:r>
              <a:rPr lang="en-IN" dirty="0">
                <a:latin typeface="Verdana" panose="020B0604030504040204" pitchFamily="34" charset="0"/>
                <a:ea typeface="Verdana" panose="020B0604030504040204" pitchFamily="34" charset="0"/>
                <a:cs typeface="Verdana" panose="020B0604030504040204" pitchFamily="34" charset="0"/>
              </a:rPr>
              <a:t>Inside </a:t>
            </a:r>
            <a:r>
              <a:rPr lang="en-IN" dirty="0" smtClean="0">
                <a:latin typeface="Verdana" panose="020B0604030504040204" pitchFamily="34" charset="0"/>
                <a:ea typeface="Verdana" panose="020B0604030504040204" pitchFamily="34" charset="0"/>
                <a:cs typeface="Verdana" panose="020B0604030504040204" pitchFamily="34" charset="0"/>
              </a:rPr>
              <a:t>Derived constructor-y 30</a:t>
            </a:r>
            <a:endParaRPr lang="en-IN" dirty="0">
              <a:latin typeface="Verdana" panose="020B0604030504040204" pitchFamily="34" charset="0"/>
              <a:ea typeface="Verdana" panose="020B0604030504040204" pitchFamily="34" charset="0"/>
              <a:cs typeface="Verdana" panose="020B0604030504040204" pitchFamily="34" charset="0"/>
            </a:endParaRPr>
          </a:p>
          <a:p>
            <a:endParaRPr lang="en-I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10704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Abstract</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44</a:t>
            </a:fld>
            <a:endParaRPr lang="en-IN"/>
          </a:p>
        </p:txBody>
      </p:sp>
      <p:sp>
        <p:nvSpPr>
          <p:cNvPr id="7" name="Rectangle 6"/>
          <p:cNvSpPr/>
          <p:nvPr/>
        </p:nvSpPr>
        <p:spPr>
          <a:xfrm>
            <a:off x="1574752" y="787782"/>
            <a:ext cx="10292783" cy="5755422"/>
          </a:xfrm>
          <a:prstGeom prst="rect">
            <a:avLst/>
          </a:prstGeom>
        </p:spPr>
        <p:txBody>
          <a:bodyPr wrap="square">
            <a:spAutoFit/>
          </a:bodyPr>
          <a:lstStyle/>
          <a:p>
            <a:pPr algn="just">
              <a:spcAft>
                <a:spcPts val="1200"/>
              </a:spcAft>
            </a:pPr>
            <a:r>
              <a:rPr lang="en-US" sz="2200" b="1" dirty="0">
                <a:solidFill>
                  <a:srgbClr val="0000FF"/>
                </a:solidFill>
                <a:latin typeface="Constantia"/>
              </a:rPr>
              <a:t>Abstraction</a:t>
            </a:r>
            <a:r>
              <a:rPr lang="en-US" sz="2200" dirty="0">
                <a:solidFill>
                  <a:prstClr val="black"/>
                </a:solidFill>
                <a:latin typeface="Constantia"/>
              </a:rPr>
              <a:t> is a process of hiding the implementation details from the user, only the functionality will be provided to the user. </a:t>
            </a:r>
            <a:r>
              <a:rPr lang="en-US" sz="2200" dirty="0" smtClean="0">
                <a:solidFill>
                  <a:prstClr val="black"/>
                </a:solidFill>
                <a:latin typeface="Constantia"/>
              </a:rPr>
              <a:t>Can be achieved through </a:t>
            </a:r>
            <a:r>
              <a:rPr lang="en-US" sz="2200" b="1" dirty="0">
                <a:solidFill>
                  <a:srgbClr val="0000FF"/>
                </a:solidFill>
                <a:latin typeface="Constantia"/>
              </a:rPr>
              <a:t>abstract</a:t>
            </a:r>
            <a:r>
              <a:rPr lang="en-US" sz="2200" dirty="0" smtClean="0">
                <a:solidFill>
                  <a:prstClr val="black"/>
                </a:solidFill>
                <a:latin typeface="Constantia"/>
              </a:rPr>
              <a:t> </a:t>
            </a:r>
            <a:r>
              <a:rPr lang="en-US" sz="2200" b="1" dirty="0">
                <a:solidFill>
                  <a:srgbClr val="0000FF"/>
                </a:solidFill>
                <a:latin typeface="Constantia"/>
              </a:rPr>
              <a:t>class</a:t>
            </a:r>
            <a:r>
              <a:rPr lang="en-US" sz="2200" dirty="0" smtClean="0">
                <a:solidFill>
                  <a:prstClr val="black"/>
                </a:solidFill>
                <a:latin typeface="Constantia"/>
              </a:rPr>
              <a:t> and </a:t>
            </a:r>
            <a:r>
              <a:rPr lang="en-US" sz="2200" b="1" dirty="0">
                <a:solidFill>
                  <a:srgbClr val="0000FF"/>
                </a:solidFill>
                <a:latin typeface="Constantia"/>
              </a:rPr>
              <a:t>interface</a:t>
            </a:r>
            <a:r>
              <a:rPr lang="en-US" sz="2200" dirty="0" smtClean="0">
                <a:solidFill>
                  <a:prstClr val="black"/>
                </a:solidFill>
                <a:latin typeface="Constantia"/>
              </a:rPr>
              <a:t>. </a:t>
            </a:r>
            <a:endParaRPr lang="en-US" sz="2200" dirty="0">
              <a:solidFill>
                <a:prstClr val="black"/>
              </a:solidFill>
              <a:latin typeface="Constantia"/>
            </a:endParaRPr>
          </a:p>
          <a:p>
            <a:pPr algn="just">
              <a:spcAft>
                <a:spcPts val="1200"/>
              </a:spcAft>
            </a:pPr>
            <a:r>
              <a:rPr lang="en-US" sz="2200" dirty="0" smtClean="0">
                <a:solidFill>
                  <a:prstClr val="black"/>
                </a:solidFill>
                <a:latin typeface="Constantia"/>
              </a:rPr>
              <a:t>A </a:t>
            </a:r>
            <a:r>
              <a:rPr lang="en-US" sz="2200" dirty="0">
                <a:solidFill>
                  <a:prstClr val="black"/>
                </a:solidFill>
                <a:latin typeface="Constantia"/>
              </a:rPr>
              <a:t>class which contains the </a:t>
            </a:r>
            <a:r>
              <a:rPr lang="en-US" sz="2200" b="1" dirty="0">
                <a:solidFill>
                  <a:srgbClr val="0000FF"/>
                </a:solidFill>
                <a:latin typeface="Constantia"/>
              </a:rPr>
              <a:t>abstract keyword </a:t>
            </a:r>
            <a:r>
              <a:rPr lang="en-US" sz="2200" dirty="0">
                <a:solidFill>
                  <a:prstClr val="black"/>
                </a:solidFill>
                <a:latin typeface="Constantia"/>
              </a:rPr>
              <a:t>in its declaration is known as </a:t>
            </a:r>
            <a:r>
              <a:rPr lang="en-US" sz="2200" b="1" dirty="0">
                <a:solidFill>
                  <a:srgbClr val="0000FF"/>
                </a:solidFill>
                <a:latin typeface="Constantia"/>
              </a:rPr>
              <a:t>abstract class</a:t>
            </a:r>
            <a:r>
              <a:rPr lang="en-US" sz="2200" dirty="0">
                <a:solidFill>
                  <a:prstClr val="black"/>
                </a:solidFill>
                <a:latin typeface="Constantia"/>
              </a:rPr>
              <a:t>.</a:t>
            </a:r>
          </a:p>
          <a:p>
            <a:pPr algn="just">
              <a:spcAft>
                <a:spcPts val="1200"/>
              </a:spcAft>
            </a:pPr>
            <a:r>
              <a:rPr lang="en-US" sz="2200" dirty="0">
                <a:solidFill>
                  <a:prstClr val="black"/>
                </a:solidFill>
                <a:latin typeface="Constantia"/>
              </a:rPr>
              <a:t>Abstract classes may or may not contain </a:t>
            </a:r>
            <a:r>
              <a:rPr lang="en-US" sz="2200" b="1" dirty="0">
                <a:solidFill>
                  <a:srgbClr val="0000FF"/>
                </a:solidFill>
                <a:latin typeface="Constantia"/>
              </a:rPr>
              <a:t>abstract methods</a:t>
            </a:r>
            <a:r>
              <a:rPr lang="en-US" sz="2200" dirty="0">
                <a:solidFill>
                  <a:prstClr val="black"/>
                </a:solidFill>
                <a:latin typeface="Constantia"/>
              </a:rPr>
              <a:t>, i.e., methods without body ( public void get(); )</a:t>
            </a:r>
          </a:p>
          <a:p>
            <a:pPr algn="just">
              <a:spcAft>
                <a:spcPts val="1200"/>
              </a:spcAft>
            </a:pPr>
            <a:r>
              <a:rPr lang="en-US" sz="2200" dirty="0">
                <a:solidFill>
                  <a:prstClr val="black"/>
                </a:solidFill>
                <a:latin typeface="Constantia"/>
              </a:rPr>
              <a:t>But, if a class has at least one abstract method, then the class must be declared abstract.</a:t>
            </a:r>
          </a:p>
          <a:p>
            <a:pPr algn="just">
              <a:spcAft>
                <a:spcPts val="1200"/>
              </a:spcAft>
            </a:pPr>
            <a:r>
              <a:rPr lang="en-US" sz="2200" dirty="0">
                <a:solidFill>
                  <a:prstClr val="black"/>
                </a:solidFill>
                <a:latin typeface="Constantia"/>
              </a:rPr>
              <a:t>If a class is declared abstract, it cannot be instantiated.</a:t>
            </a:r>
          </a:p>
          <a:p>
            <a:pPr algn="just">
              <a:spcAft>
                <a:spcPts val="1200"/>
              </a:spcAft>
            </a:pPr>
            <a:r>
              <a:rPr lang="en-US" sz="2200" dirty="0">
                <a:solidFill>
                  <a:prstClr val="black"/>
                </a:solidFill>
                <a:latin typeface="Constantia"/>
              </a:rPr>
              <a:t>To use an abstract class, you have to inherit it from another class, provide implementations to the abstract methods in it.</a:t>
            </a:r>
          </a:p>
          <a:p>
            <a:pPr algn="just">
              <a:spcAft>
                <a:spcPts val="1200"/>
              </a:spcAft>
            </a:pPr>
            <a:r>
              <a:rPr lang="en-US" sz="2200" dirty="0">
                <a:solidFill>
                  <a:prstClr val="black"/>
                </a:solidFill>
                <a:latin typeface="Constantia"/>
              </a:rPr>
              <a:t>If you inherit an abstract class, you have to provide implementations to all the abstract methods in it</a:t>
            </a:r>
            <a:r>
              <a:rPr lang="en-US" sz="2200" dirty="0" smtClean="0">
                <a:solidFill>
                  <a:prstClr val="black"/>
                </a:solidFill>
                <a:latin typeface="Constantia"/>
              </a:rPr>
              <a:t>.</a:t>
            </a:r>
          </a:p>
        </p:txBody>
      </p:sp>
    </p:spTree>
    <p:extLst>
      <p:ext uri="{BB962C8B-B14F-4D97-AF65-F5344CB8AC3E}">
        <p14:creationId xmlns:p14="http://schemas.microsoft.com/office/powerpoint/2010/main" val="20793894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Abstract</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45</a:t>
            </a:fld>
            <a:endParaRPr lang="en-IN"/>
          </a:p>
        </p:txBody>
      </p:sp>
      <p:pic>
        <p:nvPicPr>
          <p:cNvPr id="3" name="Picture 2"/>
          <p:cNvPicPr>
            <a:picLocks noChangeAspect="1"/>
          </p:cNvPicPr>
          <p:nvPr/>
        </p:nvPicPr>
        <p:blipFill>
          <a:blip r:embed="rId3"/>
          <a:stretch>
            <a:fillRect/>
          </a:stretch>
        </p:blipFill>
        <p:spPr>
          <a:xfrm>
            <a:off x="1653989" y="1348054"/>
            <a:ext cx="9415039" cy="4931721"/>
          </a:xfrm>
          <a:prstGeom prst="rect">
            <a:avLst/>
          </a:prstGeom>
        </p:spPr>
      </p:pic>
    </p:spTree>
    <p:extLst>
      <p:ext uri="{BB962C8B-B14F-4D97-AF65-F5344CB8AC3E}">
        <p14:creationId xmlns:p14="http://schemas.microsoft.com/office/powerpoint/2010/main" val="2502864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Abstract Class – Example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46</a:t>
            </a:fld>
            <a:endParaRPr lang="en-IN"/>
          </a:p>
        </p:txBody>
      </p:sp>
      <p:sp>
        <p:nvSpPr>
          <p:cNvPr id="6" name="Rectangle 5"/>
          <p:cNvSpPr/>
          <p:nvPr/>
        </p:nvSpPr>
        <p:spPr>
          <a:xfrm>
            <a:off x="965507" y="586125"/>
            <a:ext cx="5990530" cy="5940088"/>
          </a:xfrm>
          <a:prstGeom prst="rect">
            <a:avLst/>
          </a:prstGeom>
          <a:ln w="28575">
            <a:solidFill>
              <a:schemeClr val="tx1"/>
            </a:solidFill>
          </a:ln>
        </p:spPr>
        <p:txBody>
          <a:bodyPr wrap="square">
            <a:spAutoFit/>
          </a:bodyPr>
          <a:lstStyle/>
          <a:p>
            <a:r>
              <a:rPr lang="en-IN" sz="2000" b="1" dirty="0">
                <a:solidFill>
                  <a:srgbClr val="0000FF"/>
                </a:solidFill>
                <a:latin typeface="Constantia" panose="02030602050306030303" pitchFamily="18" charset="0"/>
              </a:rPr>
              <a:t>abstract</a:t>
            </a:r>
            <a:r>
              <a:rPr lang="en-IN" sz="2000" dirty="0" smtClean="0">
                <a:latin typeface="Constantia" panose="02030602050306030303" pitchFamily="18" charset="0"/>
              </a:rPr>
              <a:t> class Person {</a:t>
            </a:r>
          </a:p>
          <a:p>
            <a:pPr>
              <a:tabLst>
                <a:tab pos="174625" algn="l"/>
              </a:tabLst>
            </a:pPr>
            <a:r>
              <a:rPr lang="en-IN" sz="2000" dirty="0" smtClean="0">
                <a:latin typeface="Constantia" panose="02030602050306030303" pitchFamily="18" charset="0"/>
              </a:rPr>
              <a:t>	</a:t>
            </a:r>
            <a:r>
              <a:rPr lang="en-IN" sz="2000" dirty="0" err="1" smtClean="0">
                <a:latin typeface="Constantia" panose="02030602050306030303" pitchFamily="18" charset="0"/>
              </a:rPr>
              <a:t>int</a:t>
            </a:r>
            <a:r>
              <a:rPr lang="en-IN" sz="2000" dirty="0" smtClean="0">
                <a:latin typeface="Constantia" panose="02030602050306030303" pitchFamily="18" charset="0"/>
              </a:rPr>
              <a:t> id;</a:t>
            </a:r>
          </a:p>
          <a:p>
            <a:pPr>
              <a:tabLst>
                <a:tab pos="174625" algn="l"/>
              </a:tabLst>
            </a:pPr>
            <a:r>
              <a:rPr lang="en-IN" sz="2000" dirty="0">
                <a:latin typeface="Constantia" panose="02030602050306030303" pitchFamily="18" charset="0"/>
              </a:rPr>
              <a:t>	</a:t>
            </a:r>
            <a:r>
              <a:rPr lang="en-IN" sz="2000" dirty="0" smtClean="0">
                <a:latin typeface="Constantia" panose="02030602050306030303" pitchFamily="18" charset="0"/>
              </a:rPr>
              <a:t>String name;</a:t>
            </a:r>
          </a:p>
          <a:p>
            <a:pPr>
              <a:tabLst>
                <a:tab pos="174625" algn="l"/>
              </a:tabLst>
            </a:pPr>
            <a:r>
              <a:rPr lang="en-IN" sz="2000" dirty="0">
                <a:latin typeface="Constantia" panose="02030602050306030303" pitchFamily="18" charset="0"/>
              </a:rPr>
              <a:t>	</a:t>
            </a:r>
            <a:r>
              <a:rPr lang="en-IN" sz="2000" dirty="0" err="1" smtClean="0">
                <a:latin typeface="Constantia" panose="02030602050306030303" pitchFamily="18" charset="0"/>
              </a:rPr>
              <a:t>int</a:t>
            </a:r>
            <a:r>
              <a:rPr lang="en-IN" sz="2000" dirty="0" smtClean="0">
                <a:latin typeface="Constantia" panose="02030602050306030303" pitchFamily="18" charset="0"/>
              </a:rPr>
              <a:t> age;</a:t>
            </a:r>
          </a:p>
          <a:p>
            <a:pPr>
              <a:tabLst>
                <a:tab pos="174625" algn="l"/>
              </a:tabLst>
            </a:pPr>
            <a:r>
              <a:rPr lang="en-IN" sz="2000" dirty="0">
                <a:latin typeface="Constantia" panose="02030602050306030303" pitchFamily="18" charset="0"/>
              </a:rPr>
              <a:t>	</a:t>
            </a:r>
            <a:r>
              <a:rPr lang="en-IN" sz="2000" dirty="0" smtClean="0">
                <a:latin typeface="Constantia" panose="02030602050306030303" pitchFamily="18" charset="0"/>
              </a:rPr>
              <a:t>Person(</a:t>
            </a:r>
            <a:r>
              <a:rPr lang="en-IN" sz="2000" dirty="0" err="1" smtClean="0">
                <a:latin typeface="Constantia" panose="02030602050306030303" pitchFamily="18" charset="0"/>
              </a:rPr>
              <a:t>int</a:t>
            </a:r>
            <a:r>
              <a:rPr lang="en-IN" sz="2000" dirty="0" smtClean="0">
                <a:latin typeface="Constantia" panose="02030602050306030303" pitchFamily="18" charset="0"/>
              </a:rPr>
              <a:t> a, String b, </a:t>
            </a:r>
            <a:r>
              <a:rPr lang="en-IN" sz="2000" dirty="0" err="1" smtClean="0">
                <a:latin typeface="Constantia" panose="02030602050306030303" pitchFamily="18" charset="0"/>
              </a:rPr>
              <a:t>int</a:t>
            </a:r>
            <a:r>
              <a:rPr lang="en-IN" sz="2000" dirty="0" smtClean="0">
                <a:latin typeface="Constantia" panose="02030602050306030303" pitchFamily="18" charset="0"/>
              </a:rPr>
              <a:t> c) {</a:t>
            </a:r>
          </a:p>
          <a:p>
            <a:pPr>
              <a:tabLst>
                <a:tab pos="174625" algn="l"/>
                <a:tab pos="444500" algn="l"/>
              </a:tabLst>
            </a:pPr>
            <a:r>
              <a:rPr lang="en-IN" sz="2000" dirty="0">
                <a:latin typeface="Constantia" panose="02030602050306030303" pitchFamily="18" charset="0"/>
              </a:rPr>
              <a:t>	</a:t>
            </a:r>
            <a:r>
              <a:rPr lang="en-IN" sz="2000" dirty="0" smtClean="0">
                <a:latin typeface="Constantia" panose="02030602050306030303" pitchFamily="18" charset="0"/>
              </a:rPr>
              <a:t>	id = a; name = b; age = c; </a:t>
            </a:r>
            <a:r>
              <a:rPr lang="en-IN" sz="2000" dirty="0">
                <a:latin typeface="Constantia" panose="02030602050306030303" pitchFamily="18" charset="0"/>
              </a:rPr>
              <a:t>	</a:t>
            </a:r>
            <a:r>
              <a:rPr lang="en-IN" sz="2000" dirty="0" smtClean="0">
                <a:latin typeface="Constantia" panose="02030602050306030303" pitchFamily="18" charset="0"/>
              </a:rPr>
              <a:t>}</a:t>
            </a:r>
          </a:p>
          <a:p>
            <a:pPr>
              <a:tabLst>
                <a:tab pos="174625" algn="l"/>
              </a:tabLst>
            </a:pPr>
            <a:r>
              <a:rPr lang="en-IN" sz="2000" dirty="0">
                <a:latin typeface="Constantia" panose="02030602050306030303" pitchFamily="18" charset="0"/>
              </a:rPr>
              <a:t>	</a:t>
            </a:r>
            <a:r>
              <a:rPr lang="en-IN" sz="2000" dirty="0" smtClean="0">
                <a:latin typeface="Constantia" panose="02030602050306030303" pitchFamily="18" charset="0"/>
              </a:rPr>
              <a:t>void print() {</a:t>
            </a:r>
          </a:p>
          <a:p>
            <a:pPr>
              <a:tabLst>
                <a:tab pos="174625" algn="l"/>
                <a:tab pos="444500" algn="l"/>
              </a:tabLst>
            </a:pPr>
            <a:r>
              <a:rPr lang="en-IN" sz="2000" dirty="0">
                <a:latin typeface="Constantia" panose="02030602050306030303" pitchFamily="18" charset="0"/>
              </a:rPr>
              <a:t>		</a:t>
            </a:r>
            <a:r>
              <a:rPr lang="en-IN" sz="2000" dirty="0" err="1" smtClean="0">
                <a:latin typeface="Constantia" panose="02030602050306030303" pitchFamily="18" charset="0"/>
              </a:rPr>
              <a:t>System.out.print</a:t>
            </a:r>
            <a:r>
              <a:rPr lang="en-IN" sz="2000" dirty="0" smtClean="0">
                <a:latin typeface="Constantia" panose="02030602050306030303" pitchFamily="18" charset="0"/>
              </a:rPr>
              <a:t>(“Id – “+ id+” Name- “+ name +” 		Age – “+age); </a:t>
            </a:r>
            <a:r>
              <a:rPr lang="en-IN" sz="2000" dirty="0">
                <a:latin typeface="Constantia" panose="02030602050306030303" pitchFamily="18" charset="0"/>
              </a:rPr>
              <a:t>	</a:t>
            </a:r>
            <a:r>
              <a:rPr lang="en-IN" sz="2000" dirty="0" smtClean="0">
                <a:latin typeface="Constantia" panose="02030602050306030303" pitchFamily="18" charset="0"/>
              </a:rPr>
              <a:t>}</a:t>
            </a:r>
            <a:endParaRPr lang="en-IN" sz="2000" dirty="0">
              <a:latin typeface="Constantia" panose="02030602050306030303" pitchFamily="18" charset="0"/>
            </a:endParaRPr>
          </a:p>
          <a:p>
            <a:pPr>
              <a:tabLst>
                <a:tab pos="174625" algn="l"/>
              </a:tabLst>
            </a:pPr>
            <a:r>
              <a:rPr lang="en-IN" sz="2000" dirty="0" smtClean="0">
                <a:latin typeface="Constantia" panose="02030602050306030303" pitchFamily="18" charset="0"/>
              </a:rPr>
              <a:t>}</a:t>
            </a:r>
            <a:endParaRPr lang="en-IN" sz="2000" dirty="0">
              <a:latin typeface="Constantia" panose="02030602050306030303" pitchFamily="18" charset="0"/>
            </a:endParaRPr>
          </a:p>
          <a:p>
            <a:r>
              <a:rPr lang="en-IN" sz="2000" dirty="0" smtClean="0">
                <a:latin typeface="Constantia" panose="02030602050306030303" pitchFamily="18" charset="0"/>
              </a:rPr>
              <a:t>class Student extends Person {</a:t>
            </a:r>
          </a:p>
          <a:p>
            <a:pPr>
              <a:tabLst>
                <a:tab pos="268288" algn="l"/>
              </a:tabLst>
            </a:pPr>
            <a:r>
              <a:rPr lang="en-IN" sz="2000" dirty="0" smtClean="0">
                <a:latin typeface="Constantia" panose="02030602050306030303" pitchFamily="18" charset="0"/>
              </a:rPr>
              <a:t>	String program;</a:t>
            </a:r>
            <a:endParaRPr lang="en-IN" sz="2000" dirty="0">
              <a:latin typeface="Constantia" panose="02030602050306030303" pitchFamily="18" charset="0"/>
            </a:endParaRPr>
          </a:p>
          <a:p>
            <a:pPr>
              <a:tabLst>
                <a:tab pos="268288" algn="l"/>
              </a:tabLst>
            </a:pPr>
            <a:r>
              <a:rPr lang="en-IN" sz="2000" b="1" dirty="0" smtClean="0">
                <a:solidFill>
                  <a:srgbClr val="0000FF"/>
                </a:solidFill>
                <a:latin typeface="Constantia" panose="02030602050306030303" pitchFamily="18" charset="0"/>
              </a:rPr>
              <a:t>	</a:t>
            </a:r>
            <a:r>
              <a:rPr lang="en-IN" sz="2000" dirty="0" smtClean="0">
                <a:latin typeface="Constantia" panose="02030602050306030303" pitchFamily="18" charset="0"/>
              </a:rPr>
              <a:t>Student(</a:t>
            </a:r>
            <a:r>
              <a:rPr lang="en-IN" sz="2000" dirty="0" err="1" smtClean="0">
                <a:latin typeface="Constantia" panose="02030602050306030303" pitchFamily="18" charset="0"/>
              </a:rPr>
              <a:t>int</a:t>
            </a:r>
            <a:r>
              <a:rPr lang="en-IN" sz="2000" dirty="0" smtClean="0">
                <a:latin typeface="Constantia" panose="02030602050306030303" pitchFamily="18" charset="0"/>
              </a:rPr>
              <a:t> a, String b, </a:t>
            </a:r>
            <a:r>
              <a:rPr lang="en-IN" sz="2000" dirty="0" err="1" smtClean="0">
                <a:latin typeface="Constantia" panose="02030602050306030303" pitchFamily="18" charset="0"/>
              </a:rPr>
              <a:t>int</a:t>
            </a:r>
            <a:r>
              <a:rPr lang="en-IN" sz="2000" dirty="0" smtClean="0">
                <a:latin typeface="Constantia" panose="02030602050306030303" pitchFamily="18" charset="0"/>
              </a:rPr>
              <a:t> c</a:t>
            </a:r>
            <a:r>
              <a:rPr lang="en-IN" sz="2000" smtClean="0">
                <a:latin typeface="Constantia" panose="02030602050306030303" pitchFamily="18" charset="0"/>
              </a:rPr>
              <a:t>, String d </a:t>
            </a:r>
            <a:r>
              <a:rPr lang="en-IN" sz="2000" dirty="0" smtClean="0">
                <a:latin typeface="Constantia" panose="02030602050306030303" pitchFamily="18" charset="0"/>
              </a:rPr>
              <a:t>) {</a:t>
            </a:r>
          </a:p>
          <a:p>
            <a:pPr>
              <a:tabLst>
                <a:tab pos="444500" algn="l"/>
              </a:tabLst>
            </a:pPr>
            <a:r>
              <a:rPr lang="en-IN" sz="2000" dirty="0" smtClean="0">
                <a:latin typeface="Constantia" panose="02030602050306030303" pitchFamily="18" charset="0"/>
              </a:rPr>
              <a:t>	super(</a:t>
            </a:r>
            <a:r>
              <a:rPr lang="en-IN" sz="2000" dirty="0" err="1" smtClean="0">
                <a:latin typeface="Constantia" panose="02030602050306030303" pitchFamily="18" charset="0"/>
              </a:rPr>
              <a:t>a,b,c</a:t>
            </a:r>
            <a:r>
              <a:rPr lang="en-IN" sz="2000" dirty="0" smtClean="0">
                <a:latin typeface="Constantia" panose="02030602050306030303" pitchFamily="18" charset="0"/>
              </a:rPr>
              <a:t>); </a:t>
            </a:r>
          </a:p>
          <a:p>
            <a:pPr>
              <a:tabLst>
                <a:tab pos="444500" algn="l"/>
              </a:tabLst>
            </a:pPr>
            <a:r>
              <a:rPr lang="en-IN" sz="2000" dirty="0">
                <a:latin typeface="Constantia" panose="02030602050306030303" pitchFamily="18" charset="0"/>
              </a:rPr>
              <a:t>	</a:t>
            </a:r>
            <a:r>
              <a:rPr lang="en-IN" sz="2000" dirty="0" smtClean="0">
                <a:latin typeface="Constantia" panose="02030602050306030303" pitchFamily="18" charset="0"/>
              </a:rPr>
              <a:t>program = d; </a:t>
            </a:r>
            <a:r>
              <a:rPr lang="en-IN" sz="2000" dirty="0">
                <a:latin typeface="Constantia" panose="02030602050306030303" pitchFamily="18" charset="0"/>
              </a:rPr>
              <a:t>	</a:t>
            </a:r>
            <a:r>
              <a:rPr lang="en-IN" sz="2000" dirty="0" smtClean="0">
                <a:latin typeface="Constantia" panose="02030602050306030303" pitchFamily="18" charset="0"/>
              </a:rPr>
              <a:t>}</a:t>
            </a:r>
          </a:p>
          <a:p>
            <a:pPr>
              <a:tabLst>
                <a:tab pos="363538" algn="l"/>
                <a:tab pos="444500" algn="l"/>
              </a:tabLst>
            </a:pPr>
            <a:r>
              <a:rPr lang="en-IN" sz="2000" dirty="0">
                <a:latin typeface="Constantia" panose="02030602050306030303" pitchFamily="18" charset="0"/>
              </a:rPr>
              <a:t>	</a:t>
            </a:r>
            <a:r>
              <a:rPr lang="en-IN" sz="2000" dirty="0" smtClean="0">
                <a:latin typeface="Constantia" panose="02030602050306030303" pitchFamily="18" charset="0"/>
              </a:rPr>
              <a:t>void print() {</a:t>
            </a:r>
          </a:p>
          <a:p>
            <a:pPr>
              <a:tabLst>
                <a:tab pos="363538" algn="l"/>
                <a:tab pos="444500" algn="l"/>
              </a:tabLst>
            </a:pPr>
            <a:r>
              <a:rPr lang="en-IN" sz="2000" dirty="0">
                <a:latin typeface="Constantia" panose="02030602050306030303" pitchFamily="18" charset="0"/>
              </a:rPr>
              <a:t>	</a:t>
            </a:r>
            <a:r>
              <a:rPr lang="en-IN" sz="2000" dirty="0" smtClean="0">
                <a:latin typeface="Constantia" panose="02030602050306030303" pitchFamily="18" charset="0"/>
              </a:rPr>
              <a:t>	</a:t>
            </a:r>
            <a:r>
              <a:rPr lang="en-IN" sz="2000" dirty="0" err="1" smtClean="0">
                <a:latin typeface="Constantia" panose="02030602050306030303" pitchFamily="18" charset="0"/>
              </a:rPr>
              <a:t>super.print</a:t>
            </a:r>
            <a:r>
              <a:rPr lang="en-IN" sz="2000" dirty="0" smtClean="0">
                <a:latin typeface="Constantia" panose="02030602050306030303" pitchFamily="18" charset="0"/>
              </a:rPr>
              <a:t>();</a:t>
            </a:r>
          </a:p>
          <a:p>
            <a:pPr>
              <a:tabLst>
                <a:tab pos="363538" algn="l"/>
                <a:tab pos="444500" algn="l"/>
              </a:tabLst>
            </a:pPr>
            <a:r>
              <a:rPr lang="en-IN" sz="2000" dirty="0">
                <a:latin typeface="Constantia" panose="02030602050306030303" pitchFamily="18" charset="0"/>
              </a:rPr>
              <a:t>	</a:t>
            </a:r>
            <a:r>
              <a:rPr lang="en-IN" sz="2000" dirty="0" smtClean="0">
                <a:latin typeface="Constantia" panose="02030602050306030303" pitchFamily="18" charset="0"/>
              </a:rPr>
              <a:t> </a:t>
            </a:r>
            <a:r>
              <a:rPr lang="en-IN" sz="2000" dirty="0" err="1" smtClean="0">
                <a:latin typeface="Constantia" panose="02030602050306030303" pitchFamily="18" charset="0"/>
              </a:rPr>
              <a:t>System.out.println</a:t>
            </a:r>
            <a:r>
              <a:rPr lang="en-IN" sz="2000" dirty="0" smtClean="0">
                <a:latin typeface="Constantia" panose="02030602050306030303" pitchFamily="18" charset="0"/>
              </a:rPr>
              <a:t>(“Program – “+program); </a:t>
            </a:r>
            <a:r>
              <a:rPr lang="en-IN" sz="2000" dirty="0">
                <a:latin typeface="Constantia" panose="02030602050306030303" pitchFamily="18" charset="0"/>
              </a:rPr>
              <a:t>	</a:t>
            </a:r>
            <a:r>
              <a:rPr lang="en-IN" sz="2000" dirty="0" smtClean="0">
                <a:latin typeface="Constantia" panose="02030602050306030303" pitchFamily="18" charset="0"/>
              </a:rPr>
              <a:t>}</a:t>
            </a:r>
            <a:endParaRPr lang="en-IN" sz="2000" dirty="0">
              <a:latin typeface="Constantia" panose="02030602050306030303" pitchFamily="18" charset="0"/>
            </a:endParaRPr>
          </a:p>
          <a:p>
            <a:r>
              <a:rPr lang="en-IN" sz="2000" dirty="0" smtClean="0">
                <a:latin typeface="Constantia" panose="02030602050306030303" pitchFamily="18" charset="0"/>
              </a:rPr>
              <a:t>}</a:t>
            </a:r>
          </a:p>
        </p:txBody>
      </p:sp>
      <p:sp>
        <p:nvSpPr>
          <p:cNvPr id="8" name="Rectangle 7"/>
          <p:cNvSpPr/>
          <p:nvPr/>
        </p:nvSpPr>
        <p:spPr>
          <a:xfrm>
            <a:off x="7305368" y="922301"/>
            <a:ext cx="4886632" cy="3170099"/>
          </a:xfrm>
          <a:prstGeom prst="rect">
            <a:avLst/>
          </a:prstGeom>
          <a:ln w="28575">
            <a:solidFill>
              <a:schemeClr val="tx1"/>
            </a:solidFill>
          </a:ln>
        </p:spPr>
        <p:txBody>
          <a:bodyPr wrap="square">
            <a:spAutoFit/>
          </a:bodyPr>
          <a:lstStyle/>
          <a:p>
            <a:r>
              <a:rPr lang="en-IN" sz="2000" dirty="0">
                <a:latin typeface="Constantia" panose="02030602050306030303" pitchFamily="18" charset="0"/>
              </a:rPr>
              <a:t>p</a:t>
            </a:r>
            <a:r>
              <a:rPr lang="en-IN" sz="2000" dirty="0" smtClean="0">
                <a:latin typeface="Constantia" panose="02030602050306030303" pitchFamily="18" charset="0"/>
              </a:rPr>
              <a:t>ublic class </a:t>
            </a:r>
            <a:r>
              <a:rPr lang="en-IN" sz="2000" dirty="0" err="1" smtClean="0">
                <a:latin typeface="Constantia" panose="02030602050306030303" pitchFamily="18" charset="0"/>
              </a:rPr>
              <a:t>AbstractDemo</a:t>
            </a:r>
            <a:r>
              <a:rPr lang="en-IN" sz="2000" dirty="0" smtClean="0">
                <a:latin typeface="Constantia" panose="02030602050306030303" pitchFamily="18" charset="0"/>
              </a:rPr>
              <a:t> {</a:t>
            </a:r>
          </a:p>
          <a:p>
            <a:pPr>
              <a:tabLst>
                <a:tab pos="174625" algn="l"/>
              </a:tabLst>
            </a:pPr>
            <a:r>
              <a:rPr lang="en-IN" sz="2000" dirty="0">
                <a:latin typeface="Constantia" panose="02030602050306030303" pitchFamily="18" charset="0"/>
              </a:rPr>
              <a:t>	</a:t>
            </a:r>
            <a:r>
              <a:rPr lang="en-IN" sz="2000" dirty="0" smtClean="0">
                <a:latin typeface="Constantia" panose="02030602050306030303" pitchFamily="18" charset="0"/>
              </a:rPr>
              <a:t>public static void main(String[] </a:t>
            </a:r>
            <a:r>
              <a:rPr lang="en-IN" sz="2000" dirty="0" err="1" smtClean="0">
                <a:latin typeface="Constantia" panose="02030602050306030303" pitchFamily="18" charset="0"/>
              </a:rPr>
              <a:t>args</a:t>
            </a:r>
            <a:r>
              <a:rPr lang="en-IN" sz="2000" dirty="0" smtClean="0">
                <a:latin typeface="Constantia" panose="02030602050306030303" pitchFamily="18" charset="0"/>
              </a:rPr>
              <a:t>) {</a:t>
            </a:r>
          </a:p>
          <a:p>
            <a:pPr>
              <a:tabLst>
                <a:tab pos="174625" algn="l"/>
                <a:tab pos="268288" algn="l"/>
              </a:tabLst>
            </a:pPr>
            <a:r>
              <a:rPr lang="en-IN" sz="2000" dirty="0">
                <a:latin typeface="Constantia" panose="02030602050306030303" pitchFamily="18" charset="0"/>
              </a:rPr>
              <a:t>	</a:t>
            </a:r>
            <a:r>
              <a:rPr lang="en-IN" sz="2000" dirty="0" smtClean="0">
                <a:latin typeface="Constantia" panose="02030602050306030303" pitchFamily="18" charset="0"/>
              </a:rPr>
              <a:t>	Student s = new 						Student(1,”Aakash”,23,”BTECH”);</a:t>
            </a:r>
          </a:p>
          <a:p>
            <a:pPr>
              <a:tabLst>
                <a:tab pos="174625" algn="l"/>
                <a:tab pos="268288" algn="l"/>
              </a:tabLst>
            </a:pPr>
            <a:r>
              <a:rPr lang="en-IN" sz="2000" dirty="0">
                <a:latin typeface="Constantia" panose="02030602050306030303" pitchFamily="18" charset="0"/>
              </a:rPr>
              <a:t>	</a:t>
            </a:r>
            <a:r>
              <a:rPr lang="en-IN" sz="2000" dirty="0" smtClean="0">
                <a:latin typeface="Constantia" panose="02030602050306030303" pitchFamily="18" charset="0"/>
              </a:rPr>
              <a:t>	</a:t>
            </a:r>
            <a:r>
              <a:rPr lang="en-IN" sz="2000" b="1" dirty="0">
                <a:solidFill>
                  <a:srgbClr val="0000FF"/>
                </a:solidFill>
                <a:latin typeface="Constantia" panose="02030602050306030303" pitchFamily="18" charset="0"/>
              </a:rPr>
              <a:t>// Person p = new Person(2,”Abi”,23); this creates error as Person is abstract class</a:t>
            </a:r>
          </a:p>
          <a:p>
            <a:pPr>
              <a:tabLst>
                <a:tab pos="174625" algn="l"/>
                <a:tab pos="268288" algn="l"/>
              </a:tabLst>
            </a:pPr>
            <a:r>
              <a:rPr lang="en-IN" sz="2000" dirty="0">
                <a:latin typeface="Constantia" panose="02030602050306030303" pitchFamily="18" charset="0"/>
              </a:rPr>
              <a:t>	</a:t>
            </a:r>
            <a:r>
              <a:rPr lang="en-IN" sz="2000" dirty="0" smtClean="0">
                <a:latin typeface="Constantia" panose="02030602050306030303" pitchFamily="18" charset="0"/>
              </a:rPr>
              <a:t>	</a:t>
            </a:r>
            <a:r>
              <a:rPr lang="en-IN" sz="2000" dirty="0" err="1" smtClean="0">
                <a:latin typeface="Constantia" panose="02030602050306030303" pitchFamily="18" charset="0"/>
              </a:rPr>
              <a:t>s.print</a:t>
            </a:r>
            <a:r>
              <a:rPr lang="en-IN" sz="2000" dirty="0" smtClean="0">
                <a:latin typeface="Constantia" panose="02030602050306030303" pitchFamily="18" charset="0"/>
              </a:rPr>
              <a:t>();</a:t>
            </a:r>
          </a:p>
          <a:p>
            <a:pPr>
              <a:tabLst>
                <a:tab pos="174625" algn="l"/>
                <a:tab pos="268288" algn="l"/>
              </a:tabLst>
            </a:pPr>
            <a:r>
              <a:rPr lang="en-IN" sz="2000" dirty="0">
                <a:latin typeface="Constantia" panose="02030602050306030303" pitchFamily="18" charset="0"/>
              </a:rPr>
              <a:t>	</a:t>
            </a:r>
            <a:r>
              <a:rPr lang="en-IN" sz="2000" dirty="0" smtClean="0">
                <a:latin typeface="Constantia" panose="02030602050306030303" pitchFamily="18" charset="0"/>
              </a:rPr>
              <a:t>}</a:t>
            </a:r>
          </a:p>
          <a:p>
            <a:pPr>
              <a:tabLst>
                <a:tab pos="174625" algn="l"/>
                <a:tab pos="268288" algn="l"/>
              </a:tabLst>
            </a:pPr>
            <a:r>
              <a:rPr lang="en-IN" sz="2000" dirty="0">
                <a:latin typeface="Constantia" panose="02030602050306030303" pitchFamily="18" charset="0"/>
              </a:rPr>
              <a:t>}</a:t>
            </a:r>
            <a:endParaRPr lang="en-IN" sz="2000" dirty="0" smtClean="0">
              <a:latin typeface="Constantia" panose="02030602050306030303" pitchFamily="18" charset="0"/>
            </a:endParaRPr>
          </a:p>
        </p:txBody>
      </p:sp>
      <p:sp>
        <p:nvSpPr>
          <p:cNvPr id="9" name="TextBox 8"/>
          <p:cNvSpPr txBox="1"/>
          <p:nvPr/>
        </p:nvSpPr>
        <p:spPr>
          <a:xfrm>
            <a:off x="7305368" y="4092400"/>
            <a:ext cx="4579518" cy="954107"/>
          </a:xfrm>
          <a:prstGeom prst="rect">
            <a:avLst/>
          </a:prstGeom>
          <a:noFill/>
        </p:spPr>
        <p:txBody>
          <a:bodyPr wrap="square" rtlCol="0">
            <a:spAutoFit/>
          </a:bodyPr>
          <a:lstStyle/>
          <a:p>
            <a:r>
              <a:rPr lang="en-IN" sz="2000" b="1" dirty="0" err="1">
                <a:solidFill>
                  <a:srgbClr val="0000FF"/>
                </a:solidFill>
                <a:latin typeface="Verdana" panose="020B0604030504040204" pitchFamily="34" charset="0"/>
                <a:ea typeface="Verdana" panose="020B0604030504040204" pitchFamily="34" charset="0"/>
                <a:cs typeface="Verdana" panose="020B0604030504040204" pitchFamily="34" charset="0"/>
              </a:rPr>
              <a:t>Ouput</a:t>
            </a:r>
            <a:r>
              <a:rPr lang="en-IN" dirty="0" smtClean="0">
                <a:latin typeface="Verdana" panose="020B0604030504040204" pitchFamily="34" charset="0"/>
                <a:ea typeface="Verdana" panose="020B0604030504040204" pitchFamily="34" charset="0"/>
                <a:cs typeface="Verdana" panose="020B0604030504040204" pitchFamily="34" charset="0"/>
              </a:rPr>
              <a:t>:</a:t>
            </a:r>
          </a:p>
          <a:p>
            <a:r>
              <a:rPr lang="en-IN" dirty="0" smtClean="0">
                <a:latin typeface="Verdana" panose="020B0604030504040204" pitchFamily="34" charset="0"/>
                <a:ea typeface="Verdana" panose="020B0604030504040204" pitchFamily="34" charset="0"/>
                <a:cs typeface="Verdana" panose="020B0604030504040204" pitchFamily="34" charset="0"/>
              </a:rPr>
              <a:t>Id- 1 Name- </a:t>
            </a:r>
            <a:r>
              <a:rPr lang="en-IN" dirty="0" err="1" smtClean="0">
                <a:latin typeface="Verdana" panose="020B0604030504040204" pitchFamily="34" charset="0"/>
                <a:ea typeface="Verdana" panose="020B0604030504040204" pitchFamily="34" charset="0"/>
                <a:cs typeface="Verdana" panose="020B0604030504040204" pitchFamily="34" charset="0"/>
              </a:rPr>
              <a:t>Aakash</a:t>
            </a:r>
            <a:r>
              <a:rPr lang="en-IN" dirty="0" smtClean="0">
                <a:latin typeface="Verdana" panose="020B0604030504040204" pitchFamily="34" charset="0"/>
                <a:ea typeface="Verdana" panose="020B0604030504040204" pitchFamily="34" charset="0"/>
                <a:cs typeface="Verdana" panose="020B0604030504040204" pitchFamily="34" charset="0"/>
              </a:rPr>
              <a:t> Age- 23 Program - BTECH</a:t>
            </a:r>
            <a:endParaRPr lang="en-I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62225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Abstract Method – Example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47</a:t>
            </a:fld>
            <a:endParaRPr lang="en-IN"/>
          </a:p>
        </p:txBody>
      </p:sp>
      <p:sp>
        <p:nvSpPr>
          <p:cNvPr id="6" name="Rectangle 5"/>
          <p:cNvSpPr/>
          <p:nvPr/>
        </p:nvSpPr>
        <p:spPr>
          <a:xfrm>
            <a:off x="1494502" y="586125"/>
            <a:ext cx="6017343" cy="5016758"/>
          </a:xfrm>
          <a:prstGeom prst="rect">
            <a:avLst/>
          </a:prstGeom>
          <a:ln w="28575">
            <a:solidFill>
              <a:schemeClr val="tx1"/>
            </a:solidFill>
          </a:ln>
        </p:spPr>
        <p:txBody>
          <a:bodyPr wrap="square">
            <a:spAutoFit/>
          </a:bodyPr>
          <a:lstStyle/>
          <a:p>
            <a:r>
              <a:rPr lang="en-IN" sz="2000" b="1" dirty="0">
                <a:solidFill>
                  <a:srgbClr val="0000FF"/>
                </a:solidFill>
                <a:latin typeface="Constantia" panose="02030602050306030303" pitchFamily="18" charset="0"/>
              </a:rPr>
              <a:t>abstract</a:t>
            </a:r>
            <a:r>
              <a:rPr lang="en-IN" sz="2000" dirty="0" smtClean="0">
                <a:latin typeface="Constantia" panose="02030602050306030303" pitchFamily="18" charset="0"/>
              </a:rPr>
              <a:t> class Person {</a:t>
            </a:r>
          </a:p>
          <a:p>
            <a:pPr>
              <a:tabLst>
                <a:tab pos="174625" algn="l"/>
              </a:tabLst>
            </a:pPr>
            <a:r>
              <a:rPr lang="en-IN" sz="2000" dirty="0" smtClean="0">
                <a:latin typeface="Constantia" panose="02030602050306030303" pitchFamily="18" charset="0"/>
              </a:rPr>
              <a:t>	</a:t>
            </a:r>
            <a:r>
              <a:rPr lang="en-IN" sz="2000" dirty="0" err="1" smtClean="0">
                <a:latin typeface="Constantia" panose="02030602050306030303" pitchFamily="18" charset="0"/>
              </a:rPr>
              <a:t>int</a:t>
            </a:r>
            <a:r>
              <a:rPr lang="en-IN" sz="2000" dirty="0" smtClean="0">
                <a:latin typeface="Constantia" panose="02030602050306030303" pitchFamily="18" charset="0"/>
              </a:rPr>
              <a:t> id;</a:t>
            </a:r>
          </a:p>
          <a:p>
            <a:pPr>
              <a:tabLst>
                <a:tab pos="174625" algn="l"/>
              </a:tabLst>
            </a:pPr>
            <a:r>
              <a:rPr lang="en-IN" sz="2000" dirty="0">
                <a:latin typeface="Constantia" panose="02030602050306030303" pitchFamily="18" charset="0"/>
              </a:rPr>
              <a:t>	</a:t>
            </a:r>
            <a:r>
              <a:rPr lang="en-IN" sz="2000" dirty="0" smtClean="0">
                <a:latin typeface="Constantia" panose="02030602050306030303" pitchFamily="18" charset="0"/>
              </a:rPr>
              <a:t>String name;</a:t>
            </a:r>
          </a:p>
          <a:p>
            <a:pPr>
              <a:tabLst>
                <a:tab pos="174625" algn="l"/>
              </a:tabLst>
            </a:pPr>
            <a:r>
              <a:rPr lang="en-IN" sz="2000" dirty="0">
                <a:latin typeface="Constantia" panose="02030602050306030303" pitchFamily="18" charset="0"/>
              </a:rPr>
              <a:t>	</a:t>
            </a:r>
            <a:r>
              <a:rPr lang="en-IN" sz="2000" dirty="0" err="1" smtClean="0">
                <a:latin typeface="Constantia" panose="02030602050306030303" pitchFamily="18" charset="0"/>
              </a:rPr>
              <a:t>int</a:t>
            </a:r>
            <a:r>
              <a:rPr lang="en-IN" sz="2000" dirty="0" smtClean="0">
                <a:latin typeface="Constantia" panose="02030602050306030303" pitchFamily="18" charset="0"/>
              </a:rPr>
              <a:t> age;</a:t>
            </a:r>
          </a:p>
          <a:p>
            <a:pPr>
              <a:tabLst>
                <a:tab pos="174625" algn="l"/>
              </a:tabLst>
            </a:pPr>
            <a:r>
              <a:rPr lang="en-IN" sz="2000" dirty="0">
                <a:latin typeface="Constantia" panose="02030602050306030303" pitchFamily="18" charset="0"/>
              </a:rPr>
              <a:t>	</a:t>
            </a:r>
            <a:r>
              <a:rPr lang="en-IN" sz="2000" b="1" dirty="0">
                <a:solidFill>
                  <a:srgbClr val="0000FF"/>
                </a:solidFill>
                <a:latin typeface="Constantia" panose="02030602050306030303" pitchFamily="18" charset="0"/>
              </a:rPr>
              <a:t>abstract</a:t>
            </a:r>
            <a:r>
              <a:rPr lang="en-IN" sz="2000" dirty="0" smtClean="0">
                <a:latin typeface="Constantia" panose="02030602050306030303" pitchFamily="18" charset="0"/>
              </a:rPr>
              <a:t> </a:t>
            </a:r>
            <a:r>
              <a:rPr lang="en-IN" sz="2000" b="1" dirty="0">
                <a:solidFill>
                  <a:srgbClr val="0000FF"/>
                </a:solidFill>
                <a:latin typeface="Constantia" panose="02030602050306030303" pitchFamily="18" charset="0"/>
              </a:rPr>
              <a:t>void print();</a:t>
            </a:r>
          </a:p>
          <a:p>
            <a:pPr>
              <a:tabLst>
                <a:tab pos="174625" algn="l"/>
                <a:tab pos="444500" algn="l"/>
              </a:tabLst>
            </a:pPr>
            <a:r>
              <a:rPr lang="en-IN" sz="2000" dirty="0" smtClean="0">
                <a:latin typeface="Constantia" panose="02030602050306030303" pitchFamily="18" charset="0"/>
              </a:rPr>
              <a:t>}</a:t>
            </a:r>
            <a:endParaRPr lang="en-IN" sz="2000" dirty="0">
              <a:latin typeface="Constantia" panose="02030602050306030303" pitchFamily="18" charset="0"/>
            </a:endParaRPr>
          </a:p>
          <a:p>
            <a:r>
              <a:rPr lang="en-IN" sz="2000" dirty="0" smtClean="0">
                <a:latin typeface="Constantia" panose="02030602050306030303" pitchFamily="18" charset="0"/>
              </a:rPr>
              <a:t>class Student extends Person {</a:t>
            </a:r>
          </a:p>
          <a:p>
            <a:pPr>
              <a:tabLst>
                <a:tab pos="268288" algn="l"/>
              </a:tabLst>
            </a:pPr>
            <a:r>
              <a:rPr lang="en-IN" sz="2000" dirty="0" smtClean="0">
                <a:latin typeface="Constantia" panose="02030602050306030303" pitchFamily="18" charset="0"/>
              </a:rPr>
              <a:t>	String program;</a:t>
            </a:r>
          </a:p>
          <a:p>
            <a:pPr>
              <a:tabLst>
                <a:tab pos="268288" algn="l"/>
              </a:tabLst>
            </a:pPr>
            <a:r>
              <a:rPr lang="en-IN" sz="2000" dirty="0">
                <a:latin typeface="Constantia" panose="02030602050306030303" pitchFamily="18" charset="0"/>
              </a:rPr>
              <a:t>	Student(</a:t>
            </a:r>
            <a:r>
              <a:rPr lang="en-IN" sz="2000" dirty="0" err="1">
                <a:latin typeface="Constantia" panose="02030602050306030303" pitchFamily="18" charset="0"/>
              </a:rPr>
              <a:t>int</a:t>
            </a:r>
            <a:r>
              <a:rPr lang="en-IN" sz="2000" dirty="0">
                <a:latin typeface="Constantia" panose="02030602050306030303" pitchFamily="18" charset="0"/>
              </a:rPr>
              <a:t> a, String b, </a:t>
            </a:r>
            <a:r>
              <a:rPr lang="en-IN" sz="2000" dirty="0" err="1">
                <a:latin typeface="Constantia" panose="02030602050306030303" pitchFamily="18" charset="0"/>
              </a:rPr>
              <a:t>int</a:t>
            </a:r>
            <a:r>
              <a:rPr lang="en-IN" sz="2000" dirty="0">
                <a:latin typeface="Constantia" panose="02030602050306030303" pitchFamily="18" charset="0"/>
              </a:rPr>
              <a:t> c, </a:t>
            </a:r>
            <a:r>
              <a:rPr lang="en-IN" sz="2000" dirty="0" err="1">
                <a:latin typeface="Constantia" panose="02030602050306030303" pitchFamily="18" charset="0"/>
              </a:rPr>
              <a:t>int</a:t>
            </a:r>
            <a:r>
              <a:rPr lang="en-IN" sz="2000" dirty="0">
                <a:latin typeface="Constantia" panose="02030602050306030303" pitchFamily="18" charset="0"/>
              </a:rPr>
              <a:t> d ) {</a:t>
            </a:r>
          </a:p>
          <a:p>
            <a:pPr>
              <a:tabLst>
                <a:tab pos="444500" algn="l"/>
              </a:tabLst>
            </a:pPr>
            <a:r>
              <a:rPr lang="en-IN" sz="2000" dirty="0">
                <a:latin typeface="Constantia" panose="02030602050306030303" pitchFamily="18" charset="0"/>
              </a:rPr>
              <a:t>		 id = a; name = b; age = c; </a:t>
            </a:r>
            <a:r>
              <a:rPr lang="en-IN" sz="2000" dirty="0" smtClean="0">
                <a:latin typeface="Constantia" panose="02030602050306030303" pitchFamily="18" charset="0"/>
              </a:rPr>
              <a:t>program </a:t>
            </a:r>
            <a:r>
              <a:rPr lang="en-IN" sz="2000" dirty="0">
                <a:latin typeface="Constantia" panose="02030602050306030303" pitchFamily="18" charset="0"/>
              </a:rPr>
              <a:t>= d; 	</a:t>
            </a:r>
          </a:p>
          <a:p>
            <a:pPr>
              <a:tabLst>
                <a:tab pos="268288" algn="l"/>
              </a:tabLst>
            </a:pPr>
            <a:r>
              <a:rPr lang="en-IN" sz="2000" dirty="0" smtClean="0">
                <a:latin typeface="Constantia" panose="02030602050306030303" pitchFamily="18" charset="0"/>
              </a:rPr>
              <a:t>	}</a:t>
            </a:r>
            <a:endParaRPr lang="en-IN" sz="2000" dirty="0">
              <a:latin typeface="Constantia" panose="02030602050306030303" pitchFamily="18" charset="0"/>
            </a:endParaRPr>
          </a:p>
          <a:p>
            <a:pPr>
              <a:tabLst>
                <a:tab pos="268288" algn="l"/>
              </a:tabLst>
            </a:pPr>
            <a:r>
              <a:rPr lang="en-IN" sz="2000" b="1" dirty="0" smtClean="0">
                <a:solidFill>
                  <a:srgbClr val="0000FF"/>
                </a:solidFill>
                <a:latin typeface="Constantia" panose="02030602050306030303" pitchFamily="18" charset="0"/>
              </a:rPr>
              <a:t>	</a:t>
            </a:r>
            <a:r>
              <a:rPr lang="en-IN" sz="2000" dirty="0" smtClean="0">
                <a:latin typeface="Constantia" panose="02030602050306030303" pitchFamily="18" charset="0"/>
              </a:rPr>
              <a:t>void print() {</a:t>
            </a:r>
          </a:p>
          <a:p>
            <a:pPr>
              <a:tabLst>
                <a:tab pos="363538" algn="l"/>
                <a:tab pos="444500" algn="l"/>
              </a:tabLst>
            </a:pPr>
            <a:r>
              <a:rPr lang="en-IN" sz="2000" dirty="0">
                <a:latin typeface="Constantia" panose="02030602050306030303" pitchFamily="18" charset="0"/>
              </a:rPr>
              <a:t>	</a:t>
            </a:r>
            <a:r>
              <a:rPr lang="en-IN" sz="2000" dirty="0" smtClean="0">
                <a:latin typeface="Constantia" panose="02030602050306030303" pitchFamily="18" charset="0"/>
              </a:rPr>
              <a:t>	 </a:t>
            </a:r>
            <a:r>
              <a:rPr lang="en-IN" sz="2000" dirty="0" err="1" smtClean="0">
                <a:latin typeface="Constantia" panose="02030602050306030303" pitchFamily="18" charset="0"/>
              </a:rPr>
              <a:t>System.out.println</a:t>
            </a:r>
            <a:r>
              <a:rPr lang="en-IN" sz="2000" dirty="0" smtClean="0">
                <a:latin typeface="Constantia" panose="02030602050306030303" pitchFamily="18" charset="0"/>
              </a:rPr>
              <a:t>(</a:t>
            </a:r>
            <a:r>
              <a:rPr lang="en-IN" sz="2000" dirty="0">
                <a:latin typeface="Constantia" panose="02030602050306030303" pitchFamily="18" charset="0"/>
              </a:rPr>
              <a:t>(“Id – “+ id+” Name- “+ name </a:t>
            </a:r>
            <a:r>
              <a:rPr lang="en-IN" sz="2000" dirty="0" smtClean="0">
                <a:latin typeface="Constantia" panose="02030602050306030303" pitchFamily="18" charset="0"/>
              </a:rPr>
              <a:t>			+” Age </a:t>
            </a:r>
            <a:r>
              <a:rPr lang="en-IN" sz="2000" dirty="0">
                <a:latin typeface="Constantia" panose="02030602050306030303" pitchFamily="18" charset="0"/>
              </a:rPr>
              <a:t>– “+</a:t>
            </a:r>
            <a:r>
              <a:rPr lang="en-IN" sz="2000" dirty="0" err="1" smtClean="0">
                <a:latin typeface="Constantia" panose="02030602050306030303" pitchFamily="18" charset="0"/>
              </a:rPr>
              <a:t>age+“Program</a:t>
            </a:r>
            <a:r>
              <a:rPr lang="en-IN" sz="2000" dirty="0" smtClean="0">
                <a:latin typeface="Constantia" panose="02030602050306030303" pitchFamily="18" charset="0"/>
              </a:rPr>
              <a:t> – “+program); </a:t>
            </a:r>
            <a:r>
              <a:rPr lang="en-IN" sz="2000" dirty="0">
                <a:latin typeface="Constantia" panose="02030602050306030303" pitchFamily="18" charset="0"/>
              </a:rPr>
              <a:t>	</a:t>
            </a:r>
            <a:endParaRPr lang="en-IN" sz="2000" dirty="0" smtClean="0">
              <a:latin typeface="Constantia" panose="02030602050306030303" pitchFamily="18" charset="0"/>
            </a:endParaRPr>
          </a:p>
          <a:p>
            <a:pPr>
              <a:tabLst>
                <a:tab pos="363538" algn="l"/>
                <a:tab pos="444500" algn="l"/>
              </a:tabLst>
            </a:pPr>
            <a:r>
              <a:rPr lang="en-IN" sz="2000" dirty="0">
                <a:latin typeface="Constantia" panose="02030602050306030303" pitchFamily="18" charset="0"/>
              </a:rPr>
              <a:t>	</a:t>
            </a:r>
            <a:r>
              <a:rPr lang="en-IN" sz="2000" dirty="0" smtClean="0">
                <a:latin typeface="Constantia" panose="02030602050306030303" pitchFamily="18" charset="0"/>
              </a:rPr>
              <a:t>}</a:t>
            </a:r>
            <a:endParaRPr lang="en-IN" sz="2000" dirty="0">
              <a:latin typeface="Constantia" panose="02030602050306030303" pitchFamily="18" charset="0"/>
            </a:endParaRPr>
          </a:p>
          <a:p>
            <a:r>
              <a:rPr lang="en-IN" sz="2000" dirty="0" smtClean="0">
                <a:latin typeface="Constantia" panose="02030602050306030303" pitchFamily="18" charset="0"/>
              </a:rPr>
              <a:t>}</a:t>
            </a:r>
          </a:p>
        </p:txBody>
      </p:sp>
      <p:sp>
        <p:nvSpPr>
          <p:cNvPr id="8" name="Rectangle 7"/>
          <p:cNvSpPr/>
          <p:nvPr/>
        </p:nvSpPr>
        <p:spPr>
          <a:xfrm>
            <a:off x="7728155" y="1817231"/>
            <a:ext cx="4395019" cy="2554545"/>
          </a:xfrm>
          <a:prstGeom prst="rect">
            <a:avLst/>
          </a:prstGeom>
          <a:ln w="28575">
            <a:solidFill>
              <a:schemeClr val="tx1"/>
            </a:solidFill>
          </a:ln>
        </p:spPr>
        <p:txBody>
          <a:bodyPr wrap="square">
            <a:spAutoFit/>
          </a:bodyPr>
          <a:lstStyle/>
          <a:p>
            <a:r>
              <a:rPr lang="en-IN" sz="2000" dirty="0">
                <a:latin typeface="Constantia" panose="02030602050306030303" pitchFamily="18" charset="0"/>
              </a:rPr>
              <a:t>p</a:t>
            </a:r>
            <a:r>
              <a:rPr lang="en-IN" sz="2000" dirty="0" smtClean="0">
                <a:latin typeface="Constantia" panose="02030602050306030303" pitchFamily="18" charset="0"/>
              </a:rPr>
              <a:t>ublic class AbstractDemo2 {</a:t>
            </a:r>
          </a:p>
          <a:p>
            <a:pPr>
              <a:tabLst>
                <a:tab pos="174625" algn="l"/>
              </a:tabLst>
            </a:pPr>
            <a:r>
              <a:rPr lang="en-IN" sz="2000" dirty="0">
                <a:latin typeface="Constantia" panose="02030602050306030303" pitchFamily="18" charset="0"/>
              </a:rPr>
              <a:t>	</a:t>
            </a:r>
            <a:r>
              <a:rPr lang="en-IN" sz="2000" dirty="0" smtClean="0">
                <a:latin typeface="Constantia" panose="02030602050306030303" pitchFamily="18" charset="0"/>
              </a:rPr>
              <a:t>public static void main(String[] </a:t>
            </a:r>
            <a:r>
              <a:rPr lang="en-IN" sz="2000" dirty="0" err="1" smtClean="0">
                <a:latin typeface="Constantia" panose="02030602050306030303" pitchFamily="18" charset="0"/>
              </a:rPr>
              <a:t>args</a:t>
            </a:r>
            <a:r>
              <a:rPr lang="en-IN" sz="2000" dirty="0" smtClean="0">
                <a:latin typeface="Constantia" panose="02030602050306030303" pitchFamily="18" charset="0"/>
              </a:rPr>
              <a:t>) {</a:t>
            </a:r>
          </a:p>
          <a:p>
            <a:pPr>
              <a:tabLst>
                <a:tab pos="174625" algn="l"/>
                <a:tab pos="268288" algn="l"/>
              </a:tabLst>
            </a:pPr>
            <a:r>
              <a:rPr lang="en-IN" sz="2000" dirty="0">
                <a:latin typeface="Constantia" panose="02030602050306030303" pitchFamily="18" charset="0"/>
              </a:rPr>
              <a:t>	</a:t>
            </a:r>
            <a:r>
              <a:rPr lang="en-IN" sz="2000" dirty="0" smtClean="0">
                <a:latin typeface="Constantia" panose="02030602050306030303" pitchFamily="18" charset="0"/>
              </a:rPr>
              <a:t>	Student s = new 	    </a:t>
            </a:r>
          </a:p>
          <a:p>
            <a:pPr>
              <a:tabLst>
                <a:tab pos="174625" algn="l"/>
                <a:tab pos="268288" algn="l"/>
                <a:tab pos="631825" algn="l"/>
              </a:tabLst>
            </a:pPr>
            <a:r>
              <a:rPr lang="en-IN" sz="2000" dirty="0">
                <a:latin typeface="Constantia" panose="02030602050306030303" pitchFamily="18" charset="0"/>
              </a:rPr>
              <a:t>	</a:t>
            </a:r>
            <a:r>
              <a:rPr lang="en-IN" sz="2000" dirty="0" smtClean="0">
                <a:latin typeface="Constantia" panose="02030602050306030303" pitchFamily="18" charset="0"/>
              </a:rPr>
              <a:t>	Student(1</a:t>
            </a:r>
            <a:r>
              <a:rPr lang="en-IN" sz="2000" dirty="0">
                <a:latin typeface="Constantia" panose="02030602050306030303" pitchFamily="18" charset="0"/>
              </a:rPr>
              <a:t>,”Aakash”,23,”BTECH”);</a:t>
            </a:r>
          </a:p>
          <a:p>
            <a:pPr>
              <a:tabLst>
                <a:tab pos="174625" algn="l"/>
                <a:tab pos="268288" algn="l"/>
              </a:tabLst>
            </a:pPr>
            <a:r>
              <a:rPr lang="en-IN" sz="2000" dirty="0">
                <a:latin typeface="Constantia" panose="02030602050306030303" pitchFamily="18" charset="0"/>
              </a:rPr>
              <a:t>	</a:t>
            </a:r>
            <a:r>
              <a:rPr lang="en-IN" sz="2000" dirty="0" smtClean="0">
                <a:latin typeface="Constantia" panose="02030602050306030303" pitchFamily="18" charset="0"/>
              </a:rPr>
              <a:t>	</a:t>
            </a:r>
            <a:r>
              <a:rPr lang="en-IN" sz="2000" dirty="0" err="1" smtClean="0">
                <a:latin typeface="Constantia" panose="02030602050306030303" pitchFamily="18" charset="0"/>
              </a:rPr>
              <a:t>s.print</a:t>
            </a:r>
            <a:r>
              <a:rPr lang="en-IN" sz="2000" dirty="0" smtClean="0">
                <a:latin typeface="Constantia" panose="02030602050306030303" pitchFamily="18" charset="0"/>
              </a:rPr>
              <a:t>();</a:t>
            </a:r>
          </a:p>
          <a:p>
            <a:pPr>
              <a:tabLst>
                <a:tab pos="174625" algn="l"/>
                <a:tab pos="268288" algn="l"/>
              </a:tabLst>
            </a:pPr>
            <a:r>
              <a:rPr lang="en-IN" sz="2000" dirty="0">
                <a:latin typeface="Constantia" panose="02030602050306030303" pitchFamily="18" charset="0"/>
              </a:rPr>
              <a:t>	</a:t>
            </a:r>
            <a:r>
              <a:rPr lang="en-IN" sz="2000" dirty="0" smtClean="0">
                <a:latin typeface="Constantia" panose="02030602050306030303" pitchFamily="18" charset="0"/>
              </a:rPr>
              <a:t>}</a:t>
            </a:r>
          </a:p>
          <a:p>
            <a:pPr>
              <a:tabLst>
                <a:tab pos="174625" algn="l"/>
                <a:tab pos="268288" algn="l"/>
              </a:tabLst>
            </a:pPr>
            <a:r>
              <a:rPr lang="en-IN" sz="2000" dirty="0">
                <a:latin typeface="Constantia" panose="02030602050306030303" pitchFamily="18" charset="0"/>
              </a:rPr>
              <a:t>}</a:t>
            </a:r>
            <a:endParaRPr lang="en-IN" sz="2000" dirty="0" smtClean="0">
              <a:latin typeface="Constantia" panose="02030602050306030303" pitchFamily="18" charset="0"/>
            </a:endParaRPr>
          </a:p>
        </p:txBody>
      </p:sp>
      <p:sp>
        <p:nvSpPr>
          <p:cNvPr id="9" name="TextBox 8"/>
          <p:cNvSpPr txBox="1"/>
          <p:nvPr/>
        </p:nvSpPr>
        <p:spPr>
          <a:xfrm>
            <a:off x="4075508" y="5776278"/>
            <a:ext cx="6613853" cy="677108"/>
          </a:xfrm>
          <a:prstGeom prst="rect">
            <a:avLst/>
          </a:prstGeom>
          <a:noFill/>
        </p:spPr>
        <p:txBody>
          <a:bodyPr wrap="square" rtlCol="0">
            <a:spAutoFit/>
          </a:bodyPr>
          <a:lstStyle/>
          <a:p>
            <a:r>
              <a:rPr lang="en-IN" sz="2000" b="1" dirty="0" err="1">
                <a:solidFill>
                  <a:srgbClr val="0000FF"/>
                </a:solidFill>
                <a:latin typeface="Verdana" panose="020B0604030504040204" pitchFamily="34" charset="0"/>
                <a:ea typeface="Verdana" panose="020B0604030504040204" pitchFamily="34" charset="0"/>
                <a:cs typeface="Verdana" panose="020B0604030504040204" pitchFamily="34" charset="0"/>
              </a:rPr>
              <a:t>Ouput</a:t>
            </a:r>
            <a:r>
              <a:rPr lang="en-IN" dirty="0" smtClean="0">
                <a:latin typeface="Verdana" panose="020B0604030504040204" pitchFamily="34" charset="0"/>
                <a:ea typeface="Verdana" panose="020B0604030504040204" pitchFamily="34" charset="0"/>
                <a:cs typeface="Verdana" panose="020B0604030504040204" pitchFamily="34" charset="0"/>
              </a:rPr>
              <a:t>:</a:t>
            </a:r>
          </a:p>
          <a:p>
            <a:r>
              <a:rPr lang="en-IN" dirty="0" smtClean="0">
                <a:latin typeface="Verdana" panose="020B0604030504040204" pitchFamily="34" charset="0"/>
                <a:ea typeface="Verdana" panose="020B0604030504040204" pitchFamily="34" charset="0"/>
                <a:cs typeface="Verdana" panose="020B0604030504040204" pitchFamily="34" charset="0"/>
              </a:rPr>
              <a:t>Id- 1 Name- </a:t>
            </a:r>
            <a:r>
              <a:rPr lang="en-IN" dirty="0" err="1" smtClean="0">
                <a:latin typeface="Verdana" panose="020B0604030504040204" pitchFamily="34" charset="0"/>
                <a:ea typeface="Verdana" panose="020B0604030504040204" pitchFamily="34" charset="0"/>
                <a:cs typeface="Verdana" panose="020B0604030504040204" pitchFamily="34" charset="0"/>
              </a:rPr>
              <a:t>Aakash</a:t>
            </a:r>
            <a:r>
              <a:rPr lang="en-IN" dirty="0" smtClean="0">
                <a:latin typeface="Verdana" panose="020B0604030504040204" pitchFamily="34" charset="0"/>
                <a:ea typeface="Verdana" panose="020B0604030504040204" pitchFamily="34" charset="0"/>
                <a:cs typeface="Verdana" panose="020B0604030504040204" pitchFamily="34" charset="0"/>
              </a:rPr>
              <a:t> Age- 23 Program - BTECH</a:t>
            </a:r>
            <a:endParaRPr lang="en-I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569988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Final</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48</a:t>
            </a:fld>
            <a:endParaRPr lang="en-IN"/>
          </a:p>
        </p:txBody>
      </p:sp>
      <p:sp>
        <p:nvSpPr>
          <p:cNvPr id="7" name="Rectangle 6"/>
          <p:cNvSpPr/>
          <p:nvPr/>
        </p:nvSpPr>
        <p:spPr>
          <a:xfrm>
            <a:off x="887506" y="469384"/>
            <a:ext cx="6850481" cy="6186309"/>
          </a:xfrm>
          <a:prstGeom prst="rect">
            <a:avLst/>
          </a:prstGeom>
        </p:spPr>
        <p:txBody>
          <a:bodyPr wrap="square">
            <a:spAutoFit/>
          </a:bodyPr>
          <a:lstStyle/>
          <a:p>
            <a:pPr algn="just">
              <a:spcAft>
                <a:spcPts val="1200"/>
              </a:spcAft>
            </a:pPr>
            <a:r>
              <a:rPr lang="en-US" sz="2100" b="1" dirty="0">
                <a:solidFill>
                  <a:srgbClr val="0000FF"/>
                </a:solidFill>
                <a:latin typeface="Constantia" panose="02030602050306030303" pitchFamily="18" charset="0"/>
              </a:rPr>
              <a:t>Final Variables</a:t>
            </a:r>
          </a:p>
          <a:p>
            <a:pPr algn="just">
              <a:spcAft>
                <a:spcPts val="1200"/>
              </a:spcAft>
            </a:pPr>
            <a:r>
              <a:rPr lang="en-US" sz="2100" dirty="0">
                <a:solidFill>
                  <a:prstClr val="black"/>
                </a:solidFill>
                <a:latin typeface="Constantia"/>
              </a:rPr>
              <a:t>A final variable can be explicitly initialized only once. A reference variable declared final can never be reassigned to refer to an different object.</a:t>
            </a:r>
          </a:p>
          <a:p>
            <a:pPr algn="just">
              <a:spcAft>
                <a:spcPts val="1200"/>
              </a:spcAft>
            </a:pPr>
            <a:r>
              <a:rPr lang="en-US" sz="2100" b="1" dirty="0">
                <a:solidFill>
                  <a:srgbClr val="0000FF"/>
                </a:solidFill>
                <a:latin typeface="Constantia" panose="02030602050306030303" pitchFamily="18" charset="0"/>
              </a:rPr>
              <a:t>Final Methods</a:t>
            </a:r>
          </a:p>
          <a:p>
            <a:pPr algn="just">
              <a:spcAft>
                <a:spcPts val="1200"/>
              </a:spcAft>
            </a:pPr>
            <a:r>
              <a:rPr lang="en-US" sz="2100" dirty="0">
                <a:solidFill>
                  <a:prstClr val="black"/>
                </a:solidFill>
                <a:latin typeface="Constantia"/>
              </a:rPr>
              <a:t>A final method cannot be overridden by any subclasses. As mentioned previously, the final modifier prevents a method from being modified in a subclass.</a:t>
            </a:r>
          </a:p>
          <a:p>
            <a:pPr algn="just">
              <a:spcAft>
                <a:spcPts val="1200"/>
              </a:spcAft>
            </a:pPr>
            <a:r>
              <a:rPr lang="en-US" sz="2100" dirty="0">
                <a:solidFill>
                  <a:prstClr val="black"/>
                </a:solidFill>
                <a:latin typeface="Constantia"/>
              </a:rPr>
              <a:t>The main intention of making a method final would be that the content of the method should not be changed by any outsider.</a:t>
            </a:r>
          </a:p>
          <a:p>
            <a:pPr algn="just">
              <a:spcAft>
                <a:spcPts val="1200"/>
              </a:spcAft>
            </a:pPr>
            <a:r>
              <a:rPr lang="en-US" sz="2100" b="1" dirty="0">
                <a:solidFill>
                  <a:srgbClr val="0000FF"/>
                </a:solidFill>
                <a:latin typeface="Constantia" panose="02030602050306030303" pitchFamily="18" charset="0"/>
              </a:rPr>
              <a:t>Final Classes </a:t>
            </a:r>
          </a:p>
          <a:p>
            <a:pPr algn="just">
              <a:spcAft>
                <a:spcPts val="1200"/>
              </a:spcAft>
            </a:pPr>
            <a:r>
              <a:rPr lang="en-US" sz="2100" dirty="0">
                <a:solidFill>
                  <a:prstClr val="black"/>
                </a:solidFill>
                <a:latin typeface="Constantia"/>
              </a:rPr>
              <a:t>The main purpose of using a class being declared as final is to prevent the class from being </a:t>
            </a:r>
            <a:r>
              <a:rPr lang="en-US" sz="2100" dirty="0" err="1">
                <a:solidFill>
                  <a:prstClr val="black"/>
                </a:solidFill>
                <a:latin typeface="Constantia"/>
              </a:rPr>
              <a:t>subclassed</a:t>
            </a:r>
            <a:r>
              <a:rPr lang="en-US" sz="2100" dirty="0">
                <a:solidFill>
                  <a:prstClr val="black"/>
                </a:solidFill>
                <a:latin typeface="Constantia"/>
              </a:rPr>
              <a:t>. If a class is marked as final then no class can inherit any feature from the final </a:t>
            </a:r>
            <a:r>
              <a:rPr lang="en-US" sz="2100" dirty="0" smtClean="0">
                <a:solidFill>
                  <a:prstClr val="black"/>
                </a:solidFill>
                <a:latin typeface="Constantia"/>
              </a:rPr>
              <a:t>class</a:t>
            </a:r>
          </a:p>
        </p:txBody>
      </p:sp>
      <p:sp>
        <p:nvSpPr>
          <p:cNvPr id="6" name="Rectangle 5"/>
          <p:cNvSpPr/>
          <p:nvPr/>
        </p:nvSpPr>
        <p:spPr>
          <a:xfrm>
            <a:off x="7898711" y="2189748"/>
            <a:ext cx="4142412" cy="2862322"/>
          </a:xfrm>
          <a:prstGeom prst="rect">
            <a:avLst/>
          </a:prstGeom>
          <a:ln>
            <a:solidFill>
              <a:schemeClr val="tx1"/>
            </a:solidFill>
          </a:ln>
        </p:spPr>
        <p:txBody>
          <a:bodyPr wrap="square">
            <a:spAutoFit/>
          </a:bodyPr>
          <a:lstStyle/>
          <a:p>
            <a:r>
              <a:rPr lang="en-IN" dirty="0"/>
              <a:t>public class </a:t>
            </a:r>
            <a:r>
              <a:rPr lang="en-IN" dirty="0" smtClean="0"/>
              <a:t>Test {</a:t>
            </a:r>
            <a:endParaRPr lang="en-IN" dirty="0"/>
          </a:p>
          <a:p>
            <a:r>
              <a:rPr lang="en-IN" dirty="0" smtClean="0"/>
              <a:t>// </a:t>
            </a:r>
            <a:r>
              <a:rPr lang="en-IN" dirty="0"/>
              <a:t>The following are examples of declaring constants</a:t>
            </a:r>
            <a:r>
              <a:rPr lang="en-IN" dirty="0" smtClean="0"/>
              <a:t>:</a:t>
            </a:r>
          </a:p>
          <a:p>
            <a:r>
              <a:rPr lang="en-IN" b="1" dirty="0">
                <a:solidFill>
                  <a:srgbClr val="0000FF"/>
                </a:solidFill>
                <a:latin typeface="Constantia" panose="02030602050306030303" pitchFamily="18" charset="0"/>
              </a:rPr>
              <a:t>final </a:t>
            </a:r>
            <a:r>
              <a:rPr lang="en-IN" b="1" dirty="0" err="1">
                <a:solidFill>
                  <a:srgbClr val="0000FF"/>
                </a:solidFill>
                <a:latin typeface="Constantia" panose="02030602050306030303" pitchFamily="18" charset="0"/>
              </a:rPr>
              <a:t>int</a:t>
            </a:r>
            <a:r>
              <a:rPr lang="en-IN" b="1" dirty="0">
                <a:solidFill>
                  <a:srgbClr val="0000FF"/>
                </a:solidFill>
                <a:latin typeface="Constantia" panose="02030602050306030303" pitchFamily="18" charset="0"/>
              </a:rPr>
              <a:t> value = 10;</a:t>
            </a:r>
          </a:p>
          <a:p>
            <a:r>
              <a:rPr lang="en-IN" dirty="0" smtClean="0"/>
              <a:t>public </a:t>
            </a:r>
            <a:r>
              <a:rPr lang="en-IN" dirty="0"/>
              <a:t>static final </a:t>
            </a:r>
            <a:r>
              <a:rPr lang="en-IN" dirty="0" err="1"/>
              <a:t>int</a:t>
            </a:r>
            <a:r>
              <a:rPr lang="en-IN" dirty="0"/>
              <a:t> BOXWIDTH = 6;</a:t>
            </a:r>
          </a:p>
          <a:p>
            <a:r>
              <a:rPr lang="en-IN" dirty="0"/>
              <a:t>static final String TITLE = "Manager";</a:t>
            </a:r>
          </a:p>
          <a:p>
            <a:r>
              <a:rPr lang="en-IN" dirty="0"/>
              <a:t>public void </a:t>
            </a:r>
            <a:r>
              <a:rPr lang="en-IN" dirty="0" err="1"/>
              <a:t>changeValue</a:t>
            </a:r>
            <a:r>
              <a:rPr lang="en-IN" dirty="0" smtClean="0"/>
              <a:t>() {</a:t>
            </a:r>
            <a:endParaRPr lang="en-IN" dirty="0"/>
          </a:p>
          <a:p>
            <a:r>
              <a:rPr lang="en-IN" b="1" dirty="0">
                <a:solidFill>
                  <a:srgbClr val="FF0000"/>
                </a:solidFill>
              </a:rPr>
              <a:t>value = 12; //will give an error</a:t>
            </a:r>
          </a:p>
          <a:p>
            <a:r>
              <a:rPr lang="en-IN" dirty="0"/>
              <a:t>}</a:t>
            </a:r>
          </a:p>
          <a:p>
            <a:r>
              <a:rPr lang="en-IN" dirty="0"/>
              <a:t>}</a:t>
            </a:r>
          </a:p>
        </p:txBody>
      </p:sp>
    </p:spTree>
    <p:extLst>
      <p:ext uri="{BB962C8B-B14F-4D97-AF65-F5344CB8AC3E}">
        <p14:creationId xmlns:p14="http://schemas.microsoft.com/office/powerpoint/2010/main" val="10730711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Polymorphism</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49</a:t>
            </a:fld>
            <a:endParaRPr lang="en-IN"/>
          </a:p>
        </p:txBody>
      </p:sp>
      <p:sp>
        <p:nvSpPr>
          <p:cNvPr id="7" name="Rectangle 6"/>
          <p:cNvSpPr/>
          <p:nvPr/>
        </p:nvSpPr>
        <p:spPr>
          <a:xfrm>
            <a:off x="1653989" y="1030539"/>
            <a:ext cx="9653687" cy="4431983"/>
          </a:xfrm>
          <a:prstGeom prst="rect">
            <a:avLst/>
          </a:prstGeom>
        </p:spPr>
        <p:txBody>
          <a:bodyPr wrap="square">
            <a:spAutoFit/>
          </a:bodyPr>
          <a:lstStyle/>
          <a:p>
            <a:pPr algn="just">
              <a:spcAft>
                <a:spcPts val="1200"/>
              </a:spcAft>
            </a:pPr>
            <a:r>
              <a:rPr lang="en-US" sz="2200" b="1" dirty="0">
                <a:solidFill>
                  <a:srgbClr val="0000FF"/>
                </a:solidFill>
                <a:latin typeface="Constantia"/>
              </a:rPr>
              <a:t>Polymorphism</a:t>
            </a:r>
            <a:r>
              <a:rPr lang="en-US" sz="2200" dirty="0">
                <a:solidFill>
                  <a:prstClr val="black"/>
                </a:solidFill>
                <a:latin typeface="Constantia"/>
              </a:rPr>
              <a:t> in java is a concept by which we can perform a single action by different ways.</a:t>
            </a:r>
          </a:p>
          <a:p>
            <a:pPr algn="just">
              <a:spcAft>
                <a:spcPts val="1200"/>
              </a:spcAft>
            </a:pPr>
            <a:r>
              <a:rPr lang="en-US" sz="2200" dirty="0">
                <a:solidFill>
                  <a:prstClr val="black"/>
                </a:solidFill>
                <a:latin typeface="Constantia"/>
              </a:rPr>
              <a:t>There are two types of polymorphism in java: compile time polymorphism and runtime polymorphism.</a:t>
            </a:r>
          </a:p>
          <a:p>
            <a:pPr algn="just">
              <a:spcAft>
                <a:spcPts val="1200"/>
              </a:spcAft>
            </a:pPr>
            <a:r>
              <a:rPr lang="en-US" sz="2200" dirty="0">
                <a:solidFill>
                  <a:prstClr val="black"/>
                </a:solidFill>
                <a:latin typeface="Constantia"/>
              </a:rPr>
              <a:t>We can perform </a:t>
            </a:r>
            <a:r>
              <a:rPr lang="en-US" sz="2200" b="1" dirty="0">
                <a:solidFill>
                  <a:srgbClr val="0000FF"/>
                </a:solidFill>
                <a:latin typeface="Constantia"/>
              </a:rPr>
              <a:t>polymorphism</a:t>
            </a:r>
            <a:r>
              <a:rPr lang="en-US" sz="2200" dirty="0">
                <a:solidFill>
                  <a:prstClr val="black"/>
                </a:solidFill>
                <a:latin typeface="Constantia"/>
              </a:rPr>
              <a:t> in java by method </a:t>
            </a:r>
            <a:r>
              <a:rPr lang="en-US" sz="2200" b="1" dirty="0">
                <a:solidFill>
                  <a:srgbClr val="0000FF"/>
                </a:solidFill>
                <a:latin typeface="Constantia"/>
              </a:rPr>
              <a:t>overloading</a:t>
            </a:r>
            <a:r>
              <a:rPr lang="en-US" sz="2200" dirty="0">
                <a:solidFill>
                  <a:prstClr val="black"/>
                </a:solidFill>
                <a:latin typeface="Constantia"/>
              </a:rPr>
              <a:t> and method </a:t>
            </a:r>
            <a:r>
              <a:rPr lang="en-US" sz="2200" b="1" dirty="0">
                <a:solidFill>
                  <a:srgbClr val="0000FF"/>
                </a:solidFill>
                <a:latin typeface="Constantia"/>
              </a:rPr>
              <a:t>overriding</a:t>
            </a:r>
            <a:r>
              <a:rPr lang="en-US" sz="2200" dirty="0">
                <a:solidFill>
                  <a:prstClr val="black"/>
                </a:solidFill>
                <a:latin typeface="Constantia"/>
              </a:rPr>
              <a:t>.</a:t>
            </a:r>
          </a:p>
          <a:p>
            <a:pPr algn="just">
              <a:spcAft>
                <a:spcPts val="1200"/>
              </a:spcAft>
            </a:pPr>
            <a:r>
              <a:rPr lang="en-US" sz="2200" dirty="0">
                <a:solidFill>
                  <a:prstClr val="black"/>
                </a:solidFill>
                <a:latin typeface="Constantia"/>
              </a:rPr>
              <a:t>Runtime polymorphism or Dynamic Method Dispatch is a process in which a call to an overridden method is resolved at runtime rather than compile-time. </a:t>
            </a:r>
          </a:p>
          <a:p>
            <a:pPr algn="just">
              <a:spcAft>
                <a:spcPts val="1200"/>
              </a:spcAft>
            </a:pPr>
            <a:r>
              <a:rPr lang="en-US" sz="2200" dirty="0">
                <a:solidFill>
                  <a:prstClr val="black"/>
                </a:solidFill>
                <a:latin typeface="Constantia"/>
              </a:rPr>
              <a:t>In this process, an overridden method is called through the reference variable of a superclass. The determination of the method to be called is based on the object being referred to by the reference variable. </a:t>
            </a:r>
          </a:p>
        </p:txBody>
      </p:sp>
    </p:spTree>
    <p:extLst>
      <p:ext uri="{BB962C8B-B14F-4D97-AF65-F5344CB8AC3E}">
        <p14:creationId xmlns:p14="http://schemas.microsoft.com/office/powerpoint/2010/main" val="2249529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Object Oriented Programming</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a:t>
            </a:fld>
            <a:endParaRPr lang="en-IN" dirty="0"/>
          </a:p>
        </p:txBody>
      </p:sp>
      <p:sp>
        <p:nvSpPr>
          <p:cNvPr id="7" name="Rectangle 6"/>
          <p:cNvSpPr/>
          <p:nvPr/>
        </p:nvSpPr>
        <p:spPr>
          <a:xfrm>
            <a:off x="1879600" y="970344"/>
            <a:ext cx="10101728" cy="4555093"/>
          </a:xfrm>
          <a:prstGeom prst="rect">
            <a:avLst/>
          </a:prstGeom>
        </p:spPr>
        <p:txBody>
          <a:bodyPr wrap="square">
            <a:spAutoFit/>
          </a:bodyPr>
          <a:lstStyle/>
          <a:p>
            <a:pPr algn="just">
              <a:spcAft>
                <a:spcPts val="1200"/>
              </a:spcAft>
            </a:pPr>
            <a:r>
              <a:rPr lang="en-US" sz="2400" b="1" dirty="0">
                <a:solidFill>
                  <a:srgbClr val="0000FF"/>
                </a:solidFill>
                <a:latin typeface="Constantia"/>
              </a:rPr>
              <a:t>Object:</a:t>
            </a:r>
          </a:p>
          <a:p>
            <a:pPr algn="just">
              <a:spcAft>
                <a:spcPts val="1200"/>
              </a:spcAft>
            </a:pPr>
            <a:r>
              <a:rPr lang="en-US" sz="2400" dirty="0">
                <a:solidFill>
                  <a:prstClr val="black"/>
                </a:solidFill>
                <a:latin typeface="Constantia"/>
              </a:rPr>
              <a:t>Any entity that has state and </a:t>
            </a:r>
            <a:r>
              <a:rPr lang="en-US" sz="2400" dirty="0" err="1">
                <a:solidFill>
                  <a:prstClr val="black"/>
                </a:solidFill>
                <a:latin typeface="Constantia"/>
              </a:rPr>
              <a:t>behaviour</a:t>
            </a:r>
            <a:r>
              <a:rPr lang="en-US" sz="2400" dirty="0">
                <a:solidFill>
                  <a:prstClr val="black"/>
                </a:solidFill>
                <a:latin typeface="Constantia"/>
              </a:rPr>
              <a:t> is known as an object. For example: chair, pen, table, keyboard, bike etc. It can be physical and logical.</a:t>
            </a:r>
          </a:p>
          <a:p>
            <a:pPr algn="just">
              <a:spcAft>
                <a:spcPts val="1200"/>
              </a:spcAft>
            </a:pPr>
            <a:r>
              <a:rPr lang="en-US" sz="2400" b="1" dirty="0">
                <a:solidFill>
                  <a:srgbClr val="0000FF"/>
                </a:solidFill>
                <a:latin typeface="Constantia"/>
              </a:rPr>
              <a:t>Class:</a:t>
            </a:r>
          </a:p>
          <a:p>
            <a:pPr algn="just">
              <a:spcAft>
                <a:spcPts val="1200"/>
              </a:spcAft>
            </a:pPr>
            <a:r>
              <a:rPr lang="en-US" sz="2400" dirty="0">
                <a:solidFill>
                  <a:prstClr val="black"/>
                </a:solidFill>
                <a:latin typeface="Constantia"/>
              </a:rPr>
              <a:t>A class is a blueprint from which individual objects are created. It is a logical entity.</a:t>
            </a:r>
          </a:p>
          <a:p>
            <a:pPr algn="just">
              <a:spcAft>
                <a:spcPts val="1200"/>
              </a:spcAft>
            </a:pPr>
            <a:r>
              <a:rPr lang="en-US" sz="2400" b="1" dirty="0">
                <a:solidFill>
                  <a:srgbClr val="0000FF"/>
                </a:solidFill>
                <a:latin typeface="Constantia"/>
              </a:rPr>
              <a:t>Inheritance:</a:t>
            </a:r>
          </a:p>
          <a:p>
            <a:pPr algn="just">
              <a:spcAft>
                <a:spcPts val="1200"/>
              </a:spcAft>
            </a:pPr>
            <a:r>
              <a:rPr lang="en-US" sz="2400" dirty="0">
                <a:solidFill>
                  <a:prstClr val="black"/>
                </a:solidFill>
                <a:latin typeface="Constantia"/>
              </a:rPr>
              <a:t>When one object acquires all the properties and </a:t>
            </a:r>
            <a:r>
              <a:rPr lang="en-US" sz="2400" dirty="0" err="1">
                <a:solidFill>
                  <a:prstClr val="black"/>
                </a:solidFill>
                <a:latin typeface="Constantia"/>
              </a:rPr>
              <a:t>behaviours</a:t>
            </a:r>
            <a:r>
              <a:rPr lang="en-US" sz="2400" dirty="0">
                <a:solidFill>
                  <a:prstClr val="black"/>
                </a:solidFill>
                <a:latin typeface="Constantia"/>
              </a:rPr>
              <a:t> of parent object i.e. known as inheritance. It provides code reusability. It is used to achieve runtime polymorphism</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2229592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Polymorphism</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50</a:t>
            </a:fld>
            <a:endParaRPr lang="en-IN"/>
          </a:p>
        </p:txBody>
      </p:sp>
      <p:sp>
        <p:nvSpPr>
          <p:cNvPr id="6" name="Rectangle 5"/>
          <p:cNvSpPr/>
          <p:nvPr/>
        </p:nvSpPr>
        <p:spPr>
          <a:xfrm>
            <a:off x="1055423" y="1284886"/>
            <a:ext cx="7235340" cy="5355312"/>
          </a:xfrm>
          <a:prstGeom prst="rect">
            <a:avLst/>
          </a:prstGeom>
          <a:ln w="28575">
            <a:solidFill>
              <a:schemeClr val="tx1"/>
            </a:solidFill>
          </a:ln>
        </p:spPr>
        <p:txBody>
          <a:bodyPr wrap="square">
            <a:spAutoFit/>
          </a:bodyPr>
          <a:lstStyle/>
          <a:p>
            <a:r>
              <a:rPr lang="en-IN" dirty="0" smtClean="0">
                <a:latin typeface="Constantia" panose="02030602050306030303" pitchFamily="18" charset="0"/>
              </a:rPr>
              <a:t>class </a:t>
            </a:r>
            <a:r>
              <a:rPr lang="en-IN" dirty="0">
                <a:latin typeface="Constantia" panose="02030602050306030303" pitchFamily="18" charset="0"/>
              </a:rPr>
              <a:t>Bank{  </a:t>
            </a:r>
          </a:p>
          <a:p>
            <a:r>
              <a:rPr lang="en-IN" dirty="0">
                <a:latin typeface="Constantia" panose="02030602050306030303" pitchFamily="18" charset="0"/>
              </a:rPr>
              <a:t>    </a:t>
            </a:r>
            <a:r>
              <a:rPr lang="en-IN" dirty="0" err="1">
                <a:latin typeface="Constantia" panose="02030602050306030303" pitchFamily="18" charset="0"/>
              </a:rPr>
              <a:t>int</a:t>
            </a:r>
            <a:r>
              <a:rPr lang="en-IN" dirty="0">
                <a:latin typeface="Constantia" panose="02030602050306030303" pitchFamily="18" charset="0"/>
              </a:rPr>
              <a:t> </a:t>
            </a:r>
            <a:r>
              <a:rPr lang="en-IN" dirty="0" err="1">
                <a:latin typeface="Constantia" panose="02030602050306030303" pitchFamily="18" charset="0"/>
              </a:rPr>
              <a:t>getRateOfInterest</a:t>
            </a:r>
            <a:r>
              <a:rPr lang="en-IN" dirty="0">
                <a:latin typeface="Constantia" panose="02030602050306030303" pitchFamily="18" charset="0"/>
              </a:rPr>
              <a:t>(){return 0;}  </a:t>
            </a:r>
            <a:r>
              <a:rPr lang="en-IN" dirty="0" smtClean="0">
                <a:latin typeface="Constantia" panose="02030602050306030303" pitchFamily="18" charset="0"/>
              </a:rPr>
              <a:t>    </a:t>
            </a:r>
            <a:r>
              <a:rPr lang="en-IN" dirty="0">
                <a:latin typeface="Constantia" panose="02030602050306030303" pitchFamily="18" charset="0"/>
              </a:rPr>
              <a:t>}  </a:t>
            </a:r>
          </a:p>
          <a:p>
            <a:r>
              <a:rPr lang="en-IN" dirty="0" smtClean="0">
                <a:latin typeface="Constantia" panose="02030602050306030303" pitchFamily="18" charset="0"/>
              </a:rPr>
              <a:t>class </a:t>
            </a:r>
            <a:r>
              <a:rPr lang="en-IN" dirty="0">
                <a:latin typeface="Constantia" panose="02030602050306030303" pitchFamily="18" charset="0"/>
              </a:rPr>
              <a:t>SBI extends Bank{  </a:t>
            </a:r>
          </a:p>
          <a:p>
            <a:r>
              <a:rPr lang="en-IN" dirty="0">
                <a:latin typeface="Constantia" panose="02030602050306030303" pitchFamily="18" charset="0"/>
              </a:rPr>
              <a:t>    </a:t>
            </a:r>
            <a:r>
              <a:rPr lang="en-IN" dirty="0" err="1">
                <a:latin typeface="Constantia" panose="02030602050306030303" pitchFamily="18" charset="0"/>
              </a:rPr>
              <a:t>int</a:t>
            </a:r>
            <a:r>
              <a:rPr lang="en-IN" dirty="0">
                <a:latin typeface="Constantia" panose="02030602050306030303" pitchFamily="18" charset="0"/>
              </a:rPr>
              <a:t> </a:t>
            </a:r>
            <a:r>
              <a:rPr lang="en-IN" dirty="0" err="1">
                <a:latin typeface="Constantia" panose="02030602050306030303" pitchFamily="18" charset="0"/>
              </a:rPr>
              <a:t>getRateOfInterest</a:t>
            </a:r>
            <a:r>
              <a:rPr lang="en-IN" dirty="0">
                <a:latin typeface="Constantia" panose="02030602050306030303" pitchFamily="18" charset="0"/>
              </a:rPr>
              <a:t>(){return 8;}  </a:t>
            </a:r>
            <a:r>
              <a:rPr lang="en-IN" dirty="0" smtClean="0">
                <a:latin typeface="Constantia" panose="02030602050306030303" pitchFamily="18" charset="0"/>
              </a:rPr>
              <a:t>    </a:t>
            </a:r>
            <a:r>
              <a:rPr lang="en-IN" dirty="0">
                <a:latin typeface="Constantia" panose="02030602050306030303" pitchFamily="18" charset="0"/>
              </a:rPr>
              <a:t>}  </a:t>
            </a:r>
          </a:p>
          <a:p>
            <a:r>
              <a:rPr lang="en-IN" dirty="0" smtClean="0">
                <a:latin typeface="Constantia" panose="02030602050306030303" pitchFamily="18" charset="0"/>
              </a:rPr>
              <a:t>class </a:t>
            </a:r>
            <a:r>
              <a:rPr lang="en-IN" dirty="0">
                <a:latin typeface="Constantia" panose="02030602050306030303" pitchFamily="18" charset="0"/>
              </a:rPr>
              <a:t>ICICI extends Bank{  </a:t>
            </a:r>
          </a:p>
          <a:p>
            <a:r>
              <a:rPr lang="en-IN" dirty="0">
                <a:latin typeface="Constantia" panose="02030602050306030303" pitchFamily="18" charset="0"/>
              </a:rPr>
              <a:t>    </a:t>
            </a:r>
            <a:r>
              <a:rPr lang="en-IN" dirty="0" err="1">
                <a:latin typeface="Constantia" panose="02030602050306030303" pitchFamily="18" charset="0"/>
              </a:rPr>
              <a:t>int</a:t>
            </a:r>
            <a:r>
              <a:rPr lang="en-IN" dirty="0">
                <a:latin typeface="Constantia" panose="02030602050306030303" pitchFamily="18" charset="0"/>
              </a:rPr>
              <a:t> </a:t>
            </a:r>
            <a:r>
              <a:rPr lang="en-IN" dirty="0" err="1">
                <a:latin typeface="Constantia" panose="02030602050306030303" pitchFamily="18" charset="0"/>
              </a:rPr>
              <a:t>getRateOfInterest</a:t>
            </a:r>
            <a:r>
              <a:rPr lang="en-IN" dirty="0">
                <a:latin typeface="Constantia" panose="02030602050306030303" pitchFamily="18" charset="0"/>
              </a:rPr>
              <a:t>(){return 7;}  </a:t>
            </a:r>
            <a:r>
              <a:rPr lang="en-IN" dirty="0" smtClean="0">
                <a:latin typeface="Constantia" panose="02030602050306030303" pitchFamily="18" charset="0"/>
              </a:rPr>
              <a:t>    </a:t>
            </a:r>
            <a:r>
              <a:rPr lang="en-IN" dirty="0">
                <a:latin typeface="Constantia" panose="02030602050306030303" pitchFamily="18" charset="0"/>
              </a:rPr>
              <a:t>}  </a:t>
            </a:r>
          </a:p>
          <a:p>
            <a:r>
              <a:rPr lang="en-IN" dirty="0" smtClean="0">
                <a:latin typeface="Constantia" panose="02030602050306030303" pitchFamily="18" charset="0"/>
              </a:rPr>
              <a:t>class </a:t>
            </a:r>
            <a:r>
              <a:rPr lang="en-IN" dirty="0">
                <a:latin typeface="Constantia" panose="02030602050306030303" pitchFamily="18" charset="0"/>
              </a:rPr>
              <a:t>AXIS extends Bank{  </a:t>
            </a:r>
          </a:p>
          <a:p>
            <a:r>
              <a:rPr lang="en-IN" dirty="0">
                <a:latin typeface="Constantia" panose="02030602050306030303" pitchFamily="18" charset="0"/>
              </a:rPr>
              <a:t>    </a:t>
            </a:r>
            <a:r>
              <a:rPr lang="en-IN" dirty="0" err="1">
                <a:latin typeface="Constantia" panose="02030602050306030303" pitchFamily="18" charset="0"/>
              </a:rPr>
              <a:t>int</a:t>
            </a:r>
            <a:r>
              <a:rPr lang="en-IN" dirty="0">
                <a:latin typeface="Constantia" panose="02030602050306030303" pitchFamily="18" charset="0"/>
              </a:rPr>
              <a:t> </a:t>
            </a:r>
            <a:r>
              <a:rPr lang="en-IN" dirty="0" err="1">
                <a:latin typeface="Constantia" panose="02030602050306030303" pitchFamily="18" charset="0"/>
              </a:rPr>
              <a:t>getRateOfInterest</a:t>
            </a:r>
            <a:r>
              <a:rPr lang="en-IN" dirty="0">
                <a:latin typeface="Constantia" panose="02030602050306030303" pitchFamily="18" charset="0"/>
              </a:rPr>
              <a:t>(){return 9;}  </a:t>
            </a:r>
            <a:r>
              <a:rPr lang="en-IN" dirty="0" smtClean="0">
                <a:latin typeface="Constantia" panose="02030602050306030303" pitchFamily="18" charset="0"/>
              </a:rPr>
              <a:t>    </a:t>
            </a:r>
            <a:r>
              <a:rPr lang="en-IN" dirty="0">
                <a:latin typeface="Constantia" panose="02030602050306030303" pitchFamily="18" charset="0"/>
              </a:rPr>
              <a:t>}  </a:t>
            </a:r>
          </a:p>
          <a:p>
            <a:r>
              <a:rPr lang="en-IN" dirty="0">
                <a:latin typeface="Constantia" panose="02030602050306030303" pitchFamily="18" charset="0"/>
              </a:rPr>
              <a:t>      </a:t>
            </a:r>
          </a:p>
          <a:p>
            <a:r>
              <a:rPr lang="en-IN" dirty="0">
                <a:latin typeface="Constantia" panose="02030602050306030303" pitchFamily="18" charset="0"/>
              </a:rPr>
              <a:t>    class Test3{  </a:t>
            </a:r>
          </a:p>
          <a:p>
            <a:r>
              <a:rPr lang="en-IN" dirty="0">
                <a:latin typeface="Constantia" panose="02030602050306030303" pitchFamily="18" charset="0"/>
              </a:rPr>
              <a:t>    public static void main(String </a:t>
            </a:r>
            <a:r>
              <a:rPr lang="en-IN" dirty="0" err="1">
                <a:latin typeface="Constantia" panose="02030602050306030303" pitchFamily="18" charset="0"/>
              </a:rPr>
              <a:t>args</a:t>
            </a:r>
            <a:r>
              <a:rPr lang="en-IN" dirty="0">
                <a:latin typeface="Constantia" panose="02030602050306030303" pitchFamily="18" charset="0"/>
              </a:rPr>
              <a:t>[]){  </a:t>
            </a:r>
          </a:p>
          <a:p>
            <a:r>
              <a:rPr lang="en-IN" dirty="0">
                <a:latin typeface="Constantia" panose="02030602050306030303" pitchFamily="18" charset="0"/>
              </a:rPr>
              <a:t>    Bank b1=new SBI();  </a:t>
            </a:r>
          </a:p>
          <a:p>
            <a:r>
              <a:rPr lang="en-IN" dirty="0">
                <a:latin typeface="Constantia" panose="02030602050306030303" pitchFamily="18" charset="0"/>
              </a:rPr>
              <a:t>    Bank b2=new ICICI();  </a:t>
            </a:r>
          </a:p>
          <a:p>
            <a:r>
              <a:rPr lang="en-IN" dirty="0">
                <a:latin typeface="Constantia" panose="02030602050306030303" pitchFamily="18" charset="0"/>
              </a:rPr>
              <a:t>    Bank b3=new AXIS();  </a:t>
            </a:r>
          </a:p>
          <a:p>
            <a:r>
              <a:rPr lang="en-IN" dirty="0">
                <a:latin typeface="Constantia" panose="02030602050306030303" pitchFamily="18" charset="0"/>
              </a:rPr>
              <a:t>    </a:t>
            </a:r>
            <a:r>
              <a:rPr lang="en-IN" dirty="0" err="1">
                <a:latin typeface="Constantia" panose="02030602050306030303" pitchFamily="18" charset="0"/>
              </a:rPr>
              <a:t>System.out.println</a:t>
            </a:r>
            <a:r>
              <a:rPr lang="en-IN" dirty="0">
                <a:latin typeface="Constantia" panose="02030602050306030303" pitchFamily="18" charset="0"/>
              </a:rPr>
              <a:t>("SBI Rate of Interest: "+b1.getRateOfInterest());  </a:t>
            </a:r>
          </a:p>
          <a:p>
            <a:r>
              <a:rPr lang="en-IN" dirty="0">
                <a:latin typeface="Constantia" panose="02030602050306030303" pitchFamily="18" charset="0"/>
              </a:rPr>
              <a:t>    </a:t>
            </a:r>
            <a:r>
              <a:rPr lang="en-IN" dirty="0" err="1">
                <a:latin typeface="Constantia" panose="02030602050306030303" pitchFamily="18" charset="0"/>
              </a:rPr>
              <a:t>System.out.println</a:t>
            </a:r>
            <a:r>
              <a:rPr lang="en-IN" dirty="0">
                <a:latin typeface="Constantia" panose="02030602050306030303" pitchFamily="18" charset="0"/>
              </a:rPr>
              <a:t>("ICICI Rate of Interest: "+b2.getRateOfInterest());  </a:t>
            </a:r>
          </a:p>
          <a:p>
            <a:r>
              <a:rPr lang="en-IN" dirty="0">
                <a:latin typeface="Constantia" panose="02030602050306030303" pitchFamily="18" charset="0"/>
              </a:rPr>
              <a:t>    </a:t>
            </a:r>
            <a:r>
              <a:rPr lang="en-IN" dirty="0" err="1">
                <a:latin typeface="Constantia" panose="02030602050306030303" pitchFamily="18" charset="0"/>
              </a:rPr>
              <a:t>System.out.println</a:t>
            </a:r>
            <a:r>
              <a:rPr lang="en-IN" dirty="0">
                <a:latin typeface="Constantia" panose="02030602050306030303" pitchFamily="18" charset="0"/>
              </a:rPr>
              <a:t>("AXIS Rate of Interest: "+b3.getRateOfInterest()); </a:t>
            </a:r>
            <a:endParaRPr lang="en-IN" dirty="0" smtClean="0">
              <a:latin typeface="Constantia" panose="02030602050306030303" pitchFamily="18" charset="0"/>
            </a:endParaRPr>
          </a:p>
          <a:p>
            <a:r>
              <a:rPr lang="en-IN" dirty="0">
                <a:latin typeface="Constantia" panose="02030602050306030303" pitchFamily="18" charset="0"/>
              </a:rPr>
              <a:t> </a:t>
            </a:r>
            <a:r>
              <a:rPr lang="en-IN" dirty="0" smtClean="0">
                <a:latin typeface="Constantia" panose="02030602050306030303" pitchFamily="18" charset="0"/>
              </a:rPr>
              <a:t>   } </a:t>
            </a:r>
          </a:p>
          <a:p>
            <a:r>
              <a:rPr lang="en-IN" dirty="0" smtClean="0">
                <a:latin typeface="Constantia" panose="02030602050306030303" pitchFamily="18" charset="0"/>
              </a:rPr>
              <a:t>  </a:t>
            </a:r>
            <a:r>
              <a:rPr lang="en-IN" dirty="0">
                <a:latin typeface="Constantia" panose="02030602050306030303" pitchFamily="18" charset="0"/>
              </a:rPr>
              <a:t>} </a:t>
            </a:r>
          </a:p>
        </p:txBody>
      </p:sp>
      <p:sp>
        <p:nvSpPr>
          <p:cNvPr id="8" name="Rectangle 7"/>
          <p:cNvSpPr/>
          <p:nvPr/>
        </p:nvSpPr>
        <p:spPr>
          <a:xfrm>
            <a:off x="8644479" y="4410938"/>
            <a:ext cx="3242721" cy="1231106"/>
          </a:xfrm>
          <a:prstGeom prst="rect">
            <a:avLst/>
          </a:prstGeom>
          <a:ln w="28575">
            <a:solidFill>
              <a:schemeClr val="tx1"/>
            </a:solidFill>
          </a:ln>
        </p:spPr>
        <p:txBody>
          <a:bodyPr wrap="square">
            <a:spAutoFit/>
          </a:bodyPr>
          <a:lstStyle/>
          <a:p>
            <a:r>
              <a:rPr lang="en-IN" sz="2000" b="1" dirty="0">
                <a:solidFill>
                  <a:srgbClr val="0000FF"/>
                </a:solidFill>
                <a:latin typeface="Verdana" panose="020B0604030504040204" pitchFamily="34" charset="0"/>
                <a:ea typeface="Verdana" panose="020B0604030504040204" pitchFamily="34" charset="0"/>
                <a:cs typeface="Verdana" panose="020B0604030504040204" pitchFamily="34" charset="0"/>
              </a:rPr>
              <a:t>Output</a:t>
            </a:r>
            <a:r>
              <a:rPr lang="en-IN" dirty="0">
                <a:latin typeface="Verdana" panose="020B0604030504040204" pitchFamily="34" charset="0"/>
                <a:ea typeface="Verdana" panose="020B0604030504040204" pitchFamily="34" charset="0"/>
                <a:cs typeface="Verdana" panose="020B0604030504040204" pitchFamily="34" charset="0"/>
              </a:rPr>
              <a:t>:</a:t>
            </a:r>
          </a:p>
          <a:p>
            <a:r>
              <a:rPr lang="en-IN" dirty="0">
                <a:latin typeface="Verdana" panose="020B0604030504040204" pitchFamily="34" charset="0"/>
                <a:ea typeface="Verdana" panose="020B0604030504040204" pitchFamily="34" charset="0"/>
                <a:cs typeface="Verdana" panose="020B0604030504040204" pitchFamily="34" charset="0"/>
              </a:rPr>
              <a:t>SBI Rate of Interest: 8</a:t>
            </a:r>
          </a:p>
          <a:p>
            <a:r>
              <a:rPr lang="en-IN" dirty="0">
                <a:latin typeface="Verdana" panose="020B0604030504040204" pitchFamily="34" charset="0"/>
                <a:ea typeface="Verdana" panose="020B0604030504040204" pitchFamily="34" charset="0"/>
                <a:cs typeface="Verdana" panose="020B0604030504040204" pitchFamily="34" charset="0"/>
              </a:rPr>
              <a:t>ICICI Rate of Interest: 7</a:t>
            </a:r>
          </a:p>
          <a:p>
            <a:r>
              <a:rPr lang="en-IN" dirty="0">
                <a:latin typeface="Verdana" panose="020B0604030504040204" pitchFamily="34" charset="0"/>
                <a:ea typeface="Verdana" panose="020B0604030504040204" pitchFamily="34" charset="0"/>
                <a:cs typeface="Verdana" panose="020B0604030504040204" pitchFamily="34" charset="0"/>
              </a:rPr>
              <a:t>AXIS Rate of Interest: 9</a:t>
            </a:r>
          </a:p>
        </p:txBody>
      </p:sp>
    </p:spTree>
    <p:extLst>
      <p:ext uri="{BB962C8B-B14F-4D97-AF65-F5344CB8AC3E}">
        <p14:creationId xmlns:p14="http://schemas.microsoft.com/office/powerpoint/2010/main" val="10929369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Interface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51</a:t>
            </a:fld>
            <a:endParaRPr lang="en-IN"/>
          </a:p>
        </p:txBody>
      </p:sp>
      <p:sp>
        <p:nvSpPr>
          <p:cNvPr id="7" name="Rectangle 6"/>
          <p:cNvSpPr/>
          <p:nvPr/>
        </p:nvSpPr>
        <p:spPr>
          <a:xfrm>
            <a:off x="1653989" y="734377"/>
            <a:ext cx="6349469" cy="4924425"/>
          </a:xfrm>
          <a:prstGeom prst="rect">
            <a:avLst/>
          </a:prstGeom>
        </p:spPr>
        <p:txBody>
          <a:bodyPr wrap="square">
            <a:spAutoFit/>
          </a:bodyPr>
          <a:lstStyle/>
          <a:p>
            <a:pPr algn="just">
              <a:spcAft>
                <a:spcPts val="1200"/>
              </a:spcAft>
            </a:pPr>
            <a:r>
              <a:rPr lang="en-US" sz="2200" dirty="0">
                <a:solidFill>
                  <a:prstClr val="black"/>
                </a:solidFill>
                <a:latin typeface="Constantia"/>
              </a:rPr>
              <a:t>An </a:t>
            </a:r>
            <a:r>
              <a:rPr lang="en-US" sz="2200" b="1" dirty="0">
                <a:solidFill>
                  <a:srgbClr val="0000FF"/>
                </a:solidFill>
                <a:latin typeface="Constantia"/>
              </a:rPr>
              <a:t>interface</a:t>
            </a:r>
            <a:r>
              <a:rPr lang="en-US" sz="2200" dirty="0">
                <a:solidFill>
                  <a:prstClr val="black"/>
                </a:solidFill>
                <a:latin typeface="Constantia"/>
              </a:rPr>
              <a:t> in Java is a blueprint of a class. It has static constants and abstract methods.</a:t>
            </a:r>
          </a:p>
          <a:p>
            <a:pPr algn="just">
              <a:spcAft>
                <a:spcPts val="1200"/>
              </a:spcAft>
            </a:pPr>
            <a:r>
              <a:rPr lang="en-US" sz="2200" dirty="0" smtClean="0">
                <a:solidFill>
                  <a:prstClr val="black"/>
                </a:solidFill>
                <a:latin typeface="Constantia"/>
              </a:rPr>
              <a:t>The </a:t>
            </a:r>
            <a:r>
              <a:rPr lang="en-US" sz="2200" b="1" dirty="0">
                <a:solidFill>
                  <a:srgbClr val="0000FF"/>
                </a:solidFill>
                <a:latin typeface="Constantia"/>
              </a:rPr>
              <a:t>interface</a:t>
            </a:r>
            <a:r>
              <a:rPr lang="en-US" sz="2200" dirty="0">
                <a:solidFill>
                  <a:prstClr val="black"/>
                </a:solidFill>
                <a:latin typeface="Constantia"/>
              </a:rPr>
              <a:t> in Java is a mechanism to achieve abstraction. There can be only abstract methods in the Java interface, not method body. It is used to achieve abstraction and multiple inheritance in Java</a:t>
            </a:r>
            <a:r>
              <a:rPr lang="en-US" sz="2200" dirty="0" smtClean="0">
                <a:solidFill>
                  <a:prstClr val="black"/>
                </a:solidFill>
                <a:latin typeface="Constantia"/>
              </a:rPr>
              <a:t>.</a:t>
            </a:r>
          </a:p>
          <a:p>
            <a:pPr algn="just">
              <a:spcAft>
                <a:spcPts val="1200"/>
              </a:spcAft>
            </a:pPr>
            <a:r>
              <a:rPr lang="en-US" sz="2200" b="1" dirty="0" smtClean="0">
                <a:solidFill>
                  <a:srgbClr val="0000FF"/>
                </a:solidFill>
                <a:latin typeface="Constantia"/>
              </a:rPr>
              <a:t>Usage </a:t>
            </a:r>
            <a:r>
              <a:rPr lang="en-US" sz="2200" b="1" dirty="0">
                <a:solidFill>
                  <a:srgbClr val="0000FF"/>
                </a:solidFill>
                <a:latin typeface="Constantia"/>
              </a:rPr>
              <a:t>of Interfaces:</a:t>
            </a:r>
          </a:p>
          <a:p>
            <a:pPr marL="800100" lvl="1" indent="-342900" algn="just">
              <a:spcAft>
                <a:spcPts val="1200"/>
              </a:spcAft>
              <a:buFont typeface="Wingdings" panose="05000000000000000000" pitchFamily="2" charset="2"/>
              <a:buChar char="Ø"/>
            </a:pPr>
            <a:r>
              <a:rPr lang="en-US" sz="2200" dirty="0" smtClean="0">
                <a:solidFill>
                  <a:prstClr val="black"/>
                </a:solidFill>
                <a:latin typeface="Constantia"/>
              </a:rPr>
              <a:t>It </a:t>
            </a:r>
            <a:r>
              <a:rPr lang="en-US" sz="2200" dirty="0">
                <a:solidFill>
                  <a:prstClr val="black"/>
                </a:solidFill>
                <a:latin typeface="Constantia"/>
              </a:rPr>
              <a:t>is used to achieve abstraction.</a:t>
            </a:r>
          </a:p>
          <a:p>
            <a:pPr marL="800100" lvl="1" indent="-342900" algn="just">
              <a:spcAft>
                <a:spcPts val="1200"/>
              </a:spcAft>
              <a:buFont typeface="Wingdings" panose="05000000000000000000" pitchFamily="2" charset="2"/>
              <a:buChar char="Ø"/>
            </a:pPr>
            <a:r>
              <a:rPr lang="en-US" sz="2200" dirty="0">
                <a:solidFill>
                  <a:prstClr val="black"/>
                </a:solidFill>
                <a:latin typeface="Constantia"/>
              </a:rPr>
              <a:t>By interface, we can support the functionality of multiple inheritance.</a:t>
            </a:r>
          </a:p>
          <a:p>
            <a:pPr marL="800100" lvl="1" indent="-342900" algn="just">
              <a:spcAft>
                <a:spcPts val="1200"/>
              </a:spcAft>
              <a:buFont typeface="Wingdings" panose="05000000000000000000" pitchFamily="2" charset="2"/>
              <a:buChar char="Ø"/>
            </a:pPr>
            <a:r>
              <a:rPr lang="en-US" sz="2200" dirty="0">
                <a:solidFill>
                  <a:prstClr val="black"/>
                </a:solidFill>
                <a:latin typeface="Constantia"/>
              </a:rPr>
              <a:t>It can be used to achieve loose coupling.</a:t>
            </a:r>
          </a:p>
        </p:txBody>
      </p:sp>
      <p:pic>
        <p:nvPicPr>
          <p:cNvPr id="3" name="Picture 2"/>
          <p:cNvPicPr>
            <a:picLocks noChangeAspect="1"/>
          </p:cNvPicPr>
          <p:nvPr/>
        </p:nvPicPr>
        <p:blipFill>
          <a:blip r:embed="rId3"/>
          <a:stretch>
            <a:fillRect/>
          </a:stretch>
        </p:blipFill>
        <p:spPr>
          <a:xfrm>
            <a:off x="8416300" y="1332549"/>
            <a:ext cx="3565028" cy="2338307"/>
          </a:xfrm>
          <a:prstGeom prst="rect">
            <a:avLst/>
          </a:prstGeom>
        </p:spPr>
      </p:pic>
    </p:spTree>
    <p:extLst>
      <p:ext uri="{BB962C8B-B14F-4D97-AF65-F5344CB8AC3E}">
        <p14:creationId xmlns:p14="http://schemas.microsoft.com/office/powerpoint/2010/main" val="2365262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Interface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52</a:t>
            </a:fld>
            <a:endParaRPr lang="en-IN"/>
          </a:p>
        </p:txBody>
      </p:sp>
      <p:pic>
        <p:nvPicPr>
          <p:cNvPr id="3" name="Picture 2"/>
          <p:cNvPicPr>
            <a:picLocks noChangeAspect="1"/>
          </p:cNvPicPr>
          <p:nvPr/>
        </p:nvPicPr>
        <p:blipFill>
          <a:blip r:embed="rId3"/>
          <a:stretch>
            <a:fillRect/>
          </a:stretch>
        </p:blipFill>
        <p:spPr>
          <a:xfrm>
            <a:off x="1213037" y="799259"/>
            <a:ext cx="10257304" cy="2320459"/>
          </a:xfrm>
          <a:prstGeom prst="rect">
            <a:avLst/>
          </a:prstGeom>
        </p:spPr>
      </p:pic>
      <p:pic>
        <p:nvPicPr>
          <p:cNvPr id="4" name="Picture 3"/>
          <p:cNvPicPr>
            <a:picLocks noChangeAspect="1"/>
          </p:cNvPicPr>
          <p:nvPr/>
        </p:nvPicPr>
        <p:blipFill>
          <a:blip r:embed="rId4"/>
          <a:stretch>
            <a:fillRect/>
          </a:stretch>
        </p:blipFill>
        <p:spPr>
          <a:xfrm>
            <a:off x="1213037" y="3753089"/>
            <a:ext cx="10257304" cy="2472899"/>
          </a:xfrm>
          <a:prstGeom prst="rect">
            <a:avLst/>
          </a:prstGeom>
        </p:spPr>
      </p:pic>
    </p:spTree>
    <p:extLst>
      <p:ext uri="{BB962C8B-B14F-4D97-AF65-F5344CB8AC3E}">
        <p14:creationId xmlns:p14="http://schemas.microsoft.com/office/powerpoint/2010/main" val="30677275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Interface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53</a:t>
            </a:fld>
            <a:endParaRPr lang="en-IN"/>
          </a:p>
        </p:txBody>
      </p:sp>
      <p:sp>
        <p:nvSpPr>
          <p:cNvPr id="3" name="Rectangle 2"/>
          <p:cNvSpPr/>
          <p:nvPr/>
        </p:nvSpPr>
        <p:spPr>
          <a:xfrm>
            <a:off x="1559569" y="313233"/>
            <a:ext cx="6472519" cy="6740307"/>
          </a:xfrm>
          <a:prstGeom prst="rect">
            <a:avLst/>
          </a:prstGeom>
        </p:spPr>
        <p:txBody>
          <a:bodyPr wrap="square">
            <a:spAutoFit/>
          </a:bodyPr>
          <a:lstStyle/>
          <a:p>
            <a:pPr algn="just"/>
            <a:r>
              <a:rPr lang="en-IN" dirty="0" smtClean="0">
                <a:solidFill>
                  <a:srgbClr val="008200"/>
                </a:solidFill>
                <a:latin typeface="inter-regular"/>
              </a:rPr>
              <a:t>//Interface declaration: by first user</a:t>
            </a:r>
            <a:r>
              <a:rPr lang="en-IN" dirty="0" smtClean="0">
                <a:solidFill>
                  <a:srgbClr val="000000"/>
                </a:solidFill>
                <a:latin typeface="inter-regular"/>
              </a:rPr>
              <a:t>  </a:t>
            </a:r>
          </a:p>
          <a:p>
            <a:pPr algn="just"/>
            <a:r>
              <a:rPr lang="en-IN" b="1" dirty="0" smtClean="0">
                <a:solidFill>
                  <a:srgbClr val="006699"/>
                </a:solidFill>
                <a:latin typeface="inter-regular"/>
              </a:rPr>
              <a:t>interface</a:t>
            </a:r>
            <a:r>
              <a:rPr lang="en-IN" dirty="0">
                <a:solidFill>
                  <a:srgbClr val="000000"/>
                </a:solidFill>
                <a:latin typeface="inter-regular"/>
              </a:rPr>
              <a:t> </a:t>
            </a:r>
            <a:r>
              <a:rPr lang="en-IN" dirty="0" err="1">
                <a:solidFill>
                  <a:srgbClr val="000000"/>
                </a:solidFill>
                <a:latin typeface="inter-regular"/>
              </a:rPr>
              <a:t>Drawable</a:t>
            </a:r>
            <a:r>
              <a:rPr lang="en-IN" dirty="0">
                <a:solidFill>
                  <a:srgbClr val="000000"/>
                </a:solidFill>
                <a:latin typeface="inter-regular"/>
              </a:rPr>
              <a:t>{  </a:t>
            </a:r>
          </a:p>
          <a:p>
            <a:pPr algn="just"/>
            <a:r>
              <a:rPr lang="en-IN" b="1" dirty="0">
                <a:solidFill>
                  <a:srgbClr val="006699"/>
                </a:solidFill>
                <a:latin typeface="inter-regular"/>
              </a:rPr>
              <a:t>void</a:t>
            </a:r>
            <a:r>
              <a:rPr lang="en-IN" dirty="0">
                <a:solidFill>
                  <a:srgbClr val="000000"/>
                </a:solidFill>
                <a:latin typeface="inter-regular"/>
              </a:rPr>
              <a:t> </a:t>
            </a:r>
            <a:r>
              <a:rPr lang="en-IN" dirty="0" err="1" smtClean="0">
                <a:solidFill>
                  <a:srgbClr val="000000"/>
                </a:solidFill>
                <a:latin typeface="inter-regular"/>
              </a:rPr>
              <a:t>findArea</a:t>
            </a:r>
            <a:r>
              <a:rPr lang="en-IN" dirty="0" smtClean="0">
                <a:solidFill>
                  <a:srgbClr val="000000"/>
                </a:solidFill>
                <a:latin typeface="inter-regular"/>
              </a:rPr>
              <a:t>();</a:t>
            </a:r>
            <a:r>
              <a:rPr lang="en-IN" dirty="0">
                <a:solidFill>
                  <a:srgbClr val="000000"/>
                </a:solidFill>
                <a:latin typeface="inter-regular"/>
              </a:rPr>
              <a:t>  </a:t>
            </a:r>
            <a:r>
              <a:rPr lang="en-IN" dirty="0" smtClean="0">
                <a:solidFill>
                  <a:srgbClr val="000000"/>
                </a:solidFill>
                <a:latin typeface="inter-regular"/>
              </a:rPr>
              <a:t>}</a:t>
            </a:r>
            <a:r>
              <a:rPr lang="en-IN" dirty="0">
                <a:solidFill>
                  <a:srgbClr val="000000"/>
                </a:solidFill>
                <a:latin typeface="inter-regular"/>
              </a:rPr>
              <a:t>  </a:t>
            </a:r>
          </a:p>
          <a:p>
            <a:pPr algn="just"/>
            <a:r>
              <a:rPr lang="en-IN" dirty="0">
                <a:solidFill>
                  <a:srgbClr val="008200"/>
                </a:solidFill>
                <a:latin typeface="inter-regular"/>
              </a:rPr>
              <a:t>//</a:t>
            </a:r>
            <a:r>
              <a:rPr lang="en-IN" dirty="0" smtClean="0">
                <a:solidFill>
                  <a:srgbClr val="008200"/>
                </a:solidFill>
                <a:latin typeface="inter-regular"/>
              </a:rPr>
              <a:t>Implementation:</a:t>
            </a:r>
            <a:r>
              <a:rPr lang="en-IN" dirty="0">
                <a:solidFill>
                  <a:srgbClr val="008200"/>
                </a:solidFill>
                <a:latin typeface="inter-regular"/>
              </a:rPr>
              <a:t> by second user</a:t>
            </a:r>
            <a:r>
              <a:rPr lang="en-IN" dirty="0">
                <a:solidFill>
                  <a:srgbClr val="000000"/>
                </a:solidFill>
                <a:latin typeface="inter-regular"/>
              </a:rPr>
              <a:t>  </a:t>
            </a:r>
          </a:p>
          <a:p>
            <a:pPr algn="just"/>
            <a:r>
              <a:rPr lang="en-IN" b="1" dirty="0">
                <a:solidFill>
                  <a:srgbClr val="006699"/>
                </a:solidFill>
                <a:latin typeface="inter-regular"/>
              </a:rPr>
              <a:t>class</a:t>
            </a:r>
            <a:r>
              <a:rPr lang="en-IN" dirty="0">
                <a:solidFill>
                  <a:srgbClr val="000000"/>
                </a:solidFill>
                <a:latin typeface="inter-regular"/>
              </a:rPr>
              <a:t> Rectangle </a:t>
            </a:r>
            <a:r>
              <a:rPr lang="en-IN" b="1" dirty="0">
                <a:solidFill>
                  <a:srgbClr val="006699"/>
                </a:solidFill>
                <a:latin typeface="inter-regular"/>
              </a:rPr>
              <a:t>implements</a:t>
            </a:r>
            <a:r>
              <a:rPr lang="en-IN" dirty="0">
                <a:solidFill>
                  <a:srgbClr val="000000"/>
                </a:solidFill>
                <a:latin typeface="inter-regular"/>
              </a:rPr>
              <a:t> </a:t>
            </a:r>
            <a:r>
              <a:rPr lang="en-IN" dirty="0" err="1" smtClean="0">
                <a:solidFill>
                  <a:srgbClr val="000000"/>
                </a:solidFill>
                <a:latin typeface="inter-regular"/>
              </a:rPr>
              <a:t>Drawable</a:t>
            </a:r>
            <a:r>
              <a:rPr lang="en-IN" dirty="0" smtClean="0">
                <a:solidFill>
                  <a:srgbClr val="000000"/>
                </a:solidFill>
                <a:latin typeface="inter-regular"/>
              </a:rPr>
              <a:t> {</a:t>
            </a:r>
          </a:p>
          <a:p>
            <a:pPr algn="just"/>
            <a:r>
              <a:rPr lang="en-IN" dirty="0">
                <a:solidFill>
                  <a:srgbClr val="000000"/>
                </a:solidFill>
                <a:latin typeface="inter-regular"/>
              </a:rPr>
              <a:t> </a:t>
            </a:r>
            <a:r>
              <a:rPr lang="en-IN" dirty="0" smtClean="0">
                <a:solidFill>
                  <a:srgbClr val="000000"/>
                </a:solidFill>
                <a:latin typeface="inter-regular"/>
              </a:rPr>
              <a:t> </a:t>
            </a:r>
            <a:r>
              <a:rPr lang="en-IN" dirty="0" err="1" smtClean="0">
                <a:solidFill>
                  <a:srgbClr val="000000"/>
                </a:solidFill>
                <a:latin typeface="inter-regular"/>
              </a:rPr>
              <a:t>int</a:t>
            </a:r>
            <a:r>
              <a:rPr lang="en-IN" dirty="0" smtClean="0">
                <a:solidFill>
                  <a:srgbClr val="000000"/>
                </a:solidFill>
                <a:latin typeface="inter-regular"/>
              </a:rPr>
              <a:t> </a:t>
            </a:r>
            <a:r>
              <a:rPr lang="en-IN" dirty="0" err="1" smtClean="0">
                <a:solidFill>
                  <a:srgbClr val="000000"/>
                </a:solidFill>
                <a:latin typeface="inter-regular"/>
              </a:rPr>
              <a:t>len</a:t>
            </a:r>
            <a:r>
              <a:rPr lang="en-IN" dirty="0" smtClean="0">
                <a:solidFill>
                  <a:srgbClr val="000000"/>
                </a:solidFill>
                <a:latin typeface="inter-regular"/>
              </a:rPr>
              <a:t>, breadth;</a:t>
            </a:r>
            <a:r>
              <a:rPr lang="en-IN" dirty="0">
                <a:solidFill>
                  <a:srgbClr val="000000"/>
                </a:solidFill>
                <a:latin typeface="inter-regular"/>
              </a:rPr>
              <a:t>  </a:t>
            </a:r>
            <a:endParaRPr lang="en-IN" dirty="0" smtClean="0">
              <a:solidFill>
                <a:srgbClr val="000000"/>
              </a:solidFill>
              <a:latin typeface="inter-regular"/>
            </a:endParaRPr>
          </a:p>
          <a:p>
            <a:pPr algn="just"/>
            <a:r>
              <a:rPr lang="en-IN" dirty="0">
                <a:solidFill>
                  <a:srgbClr val="000000"/>
                </a:solidFill>
                <a:latin typeface="inter-regular"/>
              </a:rPr>
              <a:t> </a:t>
            </a:r>
            <a:r>
              <a:rPr lang="en-IN" dirty="0" smtClean="0">
                <a:solidFill>
                  <a:srgbClr val="000000"/>
                </a:solidFill>
                <a:latin typeface="inter-regular"/>
              </a:rPr>
              <a:t>Rectangle(</a:t>
            </a:r>
            <a:r>
              <a:rPr lang="en-IN" dirty="0" err="1" smtClean="0">
                <a:solidFill>
                  <a:srgbClr val="000000"/>
                </a:solidFill>
                <a:latin typeface="inter-regular"/>
              </a:rPr>
              <a:t>int</a:t>
            </a:r>
            <a:r>
              <a:rPr lang="en-IN" dirty="0" smtClean="0">
                <a:solidFill>
                  <a:srgbClr val="000000"/>
                </a:solidFill>
                <a:latin typeface="inter-regular"/>
              </a:rPr>
              <a:t> l, </a:t>
            </a:r>
            <a:r>
              <a:rPr lang="en-IN" dirty="0" err="1" smtClean="0">
                <a:solidFill>
                  <a:srgbClr val="000000"/>
                </a:solidFill>
                <a:latin typeface="inter-regular"/>
              </a:rPr>
              <a:t>int</a:t>
            </a:r>
            <a:r>
              <a:rPr lang="en-IN" dirty="0" smtClean="0">
                <a:solidFill>
                  <a:srgbClr val="000000"/>
                </a:solidFill>
                <a:latin typeface="inter-regular"/>
              </a:rPr>
              <a:t> b) { </a:t>
            </a:r>
            <a:r>
              <a:rPr lang="en-IN" dirty="0" err="1" smtClean="0">
                <a:solidFill>
                  <a:srgbClr val="000000"/>
                </a:solidFill>
                <a:latin typeface="inter-regular"/>
              </a:rPr>
              <a:t>len</a:t>
            </a:r>
            <a:r>
              <a:rPr lang="en-IN" dirty="0" smtClean="0">
                <a:solidFill>
                  <a:srgbClr val="000000"/>
                </a:solidFill>
                <a:latin typeface="inter-regular"/>
              </a:rPr>
              <a:t> = l; breadth = b;}</a:t>
            </a:r>
            <a:endParaRPr lang="en-IN" dirty="0">
              <a:solidFill>
                <a:srgbClr val="000000"/>
              </a:solidFill>
              <a:latin typeface="inter-regular"/>
            </a:endParaRPr>
          </a:p>
          <a:p>
            <a:pPr algn="just"/>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a:t>
            </a:r>
            <a:r>
              <a:rPr lang="en-IN" dirty="0" err="1" smtClean="0">
                <a:solidFill>
                  <a:srgbClr val="000000"/>
                </a:solidFill>
                <a:latin typeface="inter-regular"/>
              </a:rPr>
              <a:t>findArea</a:t>
            </a:r>
            <a:r>
              <a:rPr lang="en-IN" dirty="0" smtClean="0">
                <a:solidFill>
                  <a:srgbClr val="000000"/>
                </a:solidFill>
                <a:latin typeface="inter-regular"/>
              </a:rPr>
              <a:t>(){</a:t>
            </a:r>
          </a:p>
          <a:p>
            <a:pPr algn="just"/>
            <a:r>
              <a:rPr lang="en-IN" dirty="0" err="1" smtClean="0">
                <a:solidFill>
                  <a:srgbClr val="000000"/>
                </a:solidFill>
                <a:latin typeface="inter-regular"/>
              </a:rPr>
              <a:t>System.out.println</a:t>
            </a:r>
            <a:r>
              <a:rPr lang="en-IN" dirty="0" smtClean="0">
                <a:solidFill>
                  <a:srgbClr val="000000"/>
                </a:solidFill>
                <a:latin typeface="inter-regular"/>
              </a:rPr>
              <a:t>(</a:t>
            </a:r>
            <a:r>
              <a:rPr lang="en-IN" dirty="0" smtClean="0">
                <a:solidFill>
                  <a:srgbClr val="0000FF"/>
                </a:solidFill>
                <a:latin typeface="inter-regular"/>
              </a:rPr>
              <a:t>“Rectangle Area “+(</a:t>
            </a:r>
            <a:r>
              <a:rPr lang="en-IN" dirty="0" err="1" smtClean="0">
                <a:solidFill>
                  <a:srgbClr val="0000FF"/>
                </a:solidFill>
                <a:latin typeface="inter-regular"/>
              </a:rPr>
              <a:t>len</a:t>
            </a:r>
            <a:r>
              <a:rPr lang="en-IN" dirty="0" smtClean="0">
                <a:solidFill>
                  <a:srgbClr val="0000FF"/>
                </a:solidFill>
                <a:latin typeface="inter-regular"/>
              </a:rPr>
              <a:t> * breadth)</a:t>
            </a:r>
            <a:r>
              <a:rPr lang="en-IN" dirty="0" smtClean="0">
                <a:solidFill>
                  <a:srgbClr val="000000"/>
                </a:solidFill>
                <a:latin typeface="inter-regular"/>
              </a:rPr>
              <a:t>);}</a:t>
            </a:r>
            <a:r>
              <a:rPr lang="en-IN" dirty="0">
                <a:solidFill>
                  <a:srgbClr val="000000"/>
                </a:solidFill>
                <a:latin typeface="inter-regular"/>
              </a:rPr>
              <a:t>  </a:t>
            </a:r>
          </a:p>
          <a:p>
            <a:pPr algn="just"/>
            <a:r>
              <a:rPr lang="en-IN" dirty="0">
                <a:solidFill>
                  <a:srgbClr val="000000"/>
                </a:solidFill>
                <a:latin typeface="inter-regular"/>
              </a:rPr>
              <a:t>}  </a:t>
            </a:r>
          </a:p>
          <a:p>
            <a:pPr algn="just"/>
            <a:r>
              <a:rPr lang="en-IN" b="1" dirty="0">
                <a:solidFill>
                  <a:srgbClr val="006699"/>
                </a:solidFill>
                <a:latin typeface="inter-regular"/>
              </a:rPr>
              <a:t>class</a:t>
            </a:r>
            <a:r>
              <a:rPr lang="en-IN" dirty="0">
                <a:solidFill>
                  <a:srgbClr val="000000"/>
                </a:solidFill>
                <a:latin typeface="inter-regular"/>
              </a:rPr>
              <a:t> Circle </a:t>
            </a:r>
            <a:r>
              <a:rPr lang="en-IN" b="1" dirty="0">
                <a:solidFill>
                  <a:srgbClr val="006699"/>
                </a:solidFill>
                <a:latin typeface="inter-regular"/>
              </a:rPr>
              <a:t>implements</a:t>
            </a:r>
            <a:r>
              <a:rPr lang="en-IN" dirty="0">
                <a:solidFill>
                  <a:srgbClr val="000000"/>
                </a:solidFill>
                <a:latin typeface="inter-regular"/>
              </a:rPr>
              <a:t> </a:t>
            </a:r>
            <a:r>
              <a:rPr lang="en-IN" dirty="0" err="1">
                <a:solidFill>
                  <a:srgbClr val="000000"/>
                </a:solidFill>
                <a:latin typeface="inter-regular"/>
              </a:rPr>
              <a:t>Drawable</a:t>
            </a:r>
            <a:r>
              <a:rPr lang="en-IN" dirty="0">
                <a:solidFill>
                  <a:srgbClr val="000000"/>
                </a:solidFill>
                <a:latin typeface="inter-regular"/>
              </a:rPr>
              <a:t>{  </a:t>
            </a:r>
            <a:endParaRPr lang="en-IN" dirty="0" smtClean="0">
              <a:solidFill>
                <a:srgbClr val="000000"/>
              </a:solidFill>
              <a:latin typeface="inter-regular"/>
            </a:endParaRPr>
          </a:p>
          <a:p>
            <a:pPr algn="just"/>
            <a:r>
              <a:rPr lang="en-IN" dirty="0">
                <a:solidFill>
                  <a:srgbClr val="000000"/>
                </a:solidFill>
                <a:latin typeface="inter-regular"/>
              </a:rPr>
              <a:t> </a:t>
            </a:r>
            <a:r>
              <a:rPr lang="en-IN" dirty="0" smtClean="0">
                <a:solidFill>
                  <a:srgbClr val="000000"/>
                </a:solidFill>
                <a:latin typeface="inter-regular"/>
              </a:rPr>
              <a:t> </a:t>
            </a:r>
            <a:r>
              <a:rPr lang="en-IN" dirty="0" err="1" smtClean="0">
                <a:solidFill>
                  <a:srgbClr val="000000"/>
                </a:solidFill>
                <a:latin typeface="inter-regular"/>
              </a:rPr>
              <a:t>int</a:t>
            </a:r>
            <a:r>
              <a:rPr lang="en-IN" dirty="0" smtClean="0">
                <a:solidFill>
                  <a:srgbClr val="000000"/>
                </a:solidFill>
                <a:latin typeface="inter-regular"/>
              </a:rPr>
              <a:t> radius;</a:t>
            </a:r>
          </a:p>
          <a:p>
            <a:pPr algn="just"/>
            <a:r>
              <a:rPr lang="en-IN" dirty="0">
                <a:solidFill>
                  <a:srgbClr val="000000"/>
                </a:solidFill>
                <a:latin typeface="inter-regular"/>
              </a:rPr>
              <a:t> </a:t>
            </a:r>
            <a:r>
              <a:rPr lang="en-IN" dirty="0" smtClean="0">
                <a:solidFill>
                  <a:srgbClr val="000000"/>
                </a:solidFill>
                <a:latin typeface="inter-regular"/>
              </a:rPr>
              <a:t> Circle(</a:t>
            </a:r>
            <a:r>
              <a:rPr lang="en-IN" dirty="0" err="1" smtClean="0">
                <a:solidFill>
                  <a:srgbClr val="000000"/>
                </a:solidFill>
                <a:latin typeface="inter-regular"/>
              </a:rPr>
              <a:t>int</a:t>
            </a:r>
            <a:r>
              <a:rPr lang="en-IN" dirty="0" smtClean="0">
                <a:solidFill>
                  <a:srgbClr val="000000"/>
                </a:solidFill>
                <a:latin typeface="inter-regular"/>
              </a:rPr>
              <a:t> r) { radius = r; }</a:t>
            </a:r>
            <a:endParaRPr lang="en-IN" dirty="0">
              <a:solidFill>
                <a:srgbClr val="000000"/>
              </a:solidFill>
              <a:latin typeface="inter-regular"/>
            </a:endParaRPr>
          </a:p>
          <a:p>
            <a:pPr algn="just"/>
            <a:r>
              <a:rPr lang="en-IN" b="1" dirty="0">
                <a:solidFill>
                  <a:srgbClr val="006699"/>
                </a:solidFill>
                <a:latin typeface="inter-regular"/>
              </a:rPr>
              <a:t>public</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a:t>
            </a:r>
            <a:r>
              <a:rPr lang="en-IN" dirty="0" err="1" smtClean="0">
                <a:solidFill>
                  <a:srgbClr val="000000"/>
                </a:solidFill>
                <a:latin typeface="inter-regular"/>
              </a:rPr>
              <a:t>findArea</a:t>
            </a:r>
            <a:r>
              <a:rPr lang="en-IN" dirty="0" smtClean="0">
                <a:solidFill>
                  <a:srgbClr val="000000"/>
                </a:solidFill>
                <a:latin typeface="inter-regular"/>
              </a:rPr>
              <a:t>(){</a:t>
            </a:r>
          </a:p>
          <a:p>
            <a:pPr algn="just"/>
            <a:r>
              <a:rPr lang="en-IN" dirty="0">
                <a:solidFill>
                  <a:srgbClr val="000000"/>
                </a:solidFill>
                <a:latin typeface="inter-regular"/>
              </a:rPr>
              <a:t> </a:t>
            </a:r>
            <a:r>
              <a:rPr lang="en-IN" dirty="0" smtClean="0">
                <a:solidFill>
                  <a:srgbClr val="000000"/>
                </a:solidFill>
                <a:latin typeface="inter-regular"/>
              </a:rPr>
              <a:t> </a:t>
            </a:r>
            <a:r>
              <a:rPr lang="en-IN" dirty="0" err="1" smtClean="0">
                <a:solidFill>
                  <a:srgbClr val="000000"/>
                </a:solidFill>
                <a:latin typeface="inter-regular"/>
              </a:rPr>
              <a:t>System.out.println</a:t>
            </a:r>
            <a:r>
              <a:rPr lang="en-IN" dirty="0" smtClean="0">
                <a:solidFill>
                  <a:srgbClr val="000000"/>
                </a:solidFill>
                <a:latin typeface="inter-regular"/>
              </a:rPr>
              <a:t>(</a:t>
            </a:r>
            <a:r>
              <a:rPr lang="en-IN" dirty="0" smtClean="0">
                <a:solidFill>
                  <a:srgbClr val="0000FF"/>
                </a:solidFill>
                <a:latin typeface="inter-regular"/>
              </a:rPr>
              <a:t>“Circle Area :”+ 3.14*radium *radius</a:t>
            </a:r>
            <a:r>
              <a:rPr lang="en-IN" dirty="0" smtClean="0">
                <a:solidFill>
                  <a:srgbClr val="000000"/>
                </a:solidFill>
                <a:latin typeface="inter-regular"/>
              </a:rPr>
              <a:t>);}</a:t>
            </a:r>
            <a:r>
              <a:rPr lang="en-IN" dirty="0">
                <a:solidFill>
                  <a:srgbClr val="000000"/>
                </a:solidFill>
                <a:latin typeface="inter-regular"/>
              </a:rPr>
              <a:t>  </a:t>
            </a:r>
          </a:p>
          <a:p>
            <a:pPr algn="just"/>
            <a:r>
              <a:rPr lang="en-IN" dirty="0">
                <a:solidFill>
                  <a:srgbClr val="000000"/>
                </a:solidFill>
                <a:latin typeface="inter-regular"/>
              </a:rPr>
              <a:t>}  </a:t>
            </a:r>
          </a:p>
          <a:p>
            <a:pPr algn="just"/>
            <a:r>
              <a:rPr lang="en-IN" dirty="0">
                <a:solidFill>
                  <a:srgbClr val="008200"/>
                </a:solidFill>
                <a:latin typeface="inter-regular"/>
              </a:rPr>
              <a:t>//Using interface: by third user</a:t>
            </a:r>
            <a:r>
              <a:rPr lang="en-IN" dirty="0">
                <a:solidFill>
                  <a:srgbClr val="000000"/>
                </a:solidFill>
                <a:latin typeface="inter-regular"/>
              </a:rPr>
              <a:t>  </a:t>
            </a:r>
          </a:p>
          <a:p>
            <a:pPr algn="just"/>
            <a:r>
              <a:rPr lang="en-IN" b="1" dirty="0">
                <a:solidFill>
                  <a:srgbClr val="006699"/>
                </a:solidFill>
                <a:latin typeface="inter-regular"/>
              </a:rPr>
              <a:t>class</a:t>
            </a:r>
            <a:r>
              <a:rPr lang="en-IN" dirty="0">
                <a:solidFill>
                  <a:srgbClr val="000000"/>
                </a:solidFill>
                <a:latin typeface="inter-regular"/>
              </a:rPr>
              <a:t> TestInterface1{  </a:t>
            </a:r>
          </a:p>
          <a:p>
            <a:pPr algn="just">
              <a:tabLst>
                <a:tab pos="268288" algn="l"/>
              </a:tabLst>
            </a:pPr>
            <a:r>
              <a:rPr lang="en-IN" b="1" dirty="0" smtClean="0">
                <a:solidFill>
                  <a:srgbClr val="006699"/>
                </a:solidFill>
                <a:latin typeface="inter-regular"/>
              </a:rPr>
              <a:t>	public</a:t>
            </a:r>
            <a:r>
              <a:rPr lang="en-IN" dirty="0">
                <a:solidFill>
                  <a:srgbClr val="000000"/>
                </a:solidFill>
                <a:latin typeface="inter-regular"/>
              </a:rPr>
              <a:t> </a:t>
            </a:r>
            <a:r>
              <a:rPr lang="en-IN" b="1" dirty="0">
                <a:solidFill>
                  <a:srgbClr val="006699"/>
                </a:solidFill>
                <a:latin typeface="inter-regular"/>
              </a:rPr>
              <a:t>static</a:t>
            </a:r>
            <a:r>
              <a:rPr lang="en-IN" dirty="0">
                <a:solidFill>
                  <a:srgbClr val="000000"/>
                </a:solidFill>
                <a:latin typeface="inter-regular"/>
              </a:rPr>
              <a:t> </a:t>
            </a:r>
            <a:r>
              <a:rPr lang="en-IN" b="1" dirty="0">
                <a:solidFill>
                  <a:srgbClr val="006699"/>
                </a:solidFill>
                <a:latin typeface="inter-regular"/>
              </a:rPr>
              <a:t>void</a:t>
            </a:r>
            <a:r>
              <a:rPr lang="en-IN" dirty="0">
                <a:solidFill>
                  <a:srgbClr val="000000"/>
                </a:solidFill>
                <a:latin typeface="inter-regular"/>
              </a:rPr>
              <a:t> main(String </a:t>
            </a:r>
            <a:r>
              <a:rPr lang="en-IN" dirty="0" err="1">
                <a:solidFill>
                  <a:srgbClr val="000000"/>
                </a:solidFill>
                <a:latin typeface="inter-regular"/>
              </a:rPr>
              <a:t>args</a:t>
            </a:r>
            <a:r>
              <a:rPr lang="en-IN" dirty="0">
                <a:solidFill>
                  <a:srgbClr val="000000"/>
                </a:solidFill>
                <a:latin typeface="inter-regular"/>
              </a:rPr>
              <a:t>[]){  </a:t>
            </a:r>
            <a:endParaRPr lang="en-IN" dirty="0" smtClean="0">
              <a:solidFill>
                <a:srgbClr val="000000"/>
              </a:solidFill>
              <a:latin typeface="inter-regular"/>
            </a:endParaRPr>
          </a:p>
          <a:p>
            <a:pPr algn="just">
              <a:tabLst>
                <a:tab pos="268288" algn="l"/>
                <a:tab pos="631825" algn="l"/>
              </a:tabLst>
            </a:pPr>
            <a:r>
              <a:rPr lang="en-IN" dirty="0">
                <a:solidFill>
                  <a:srgbClr val="000000"/>
                </a:solidFill>
                <a:latin typeface="inter-regular"/>
              </a:rPr>
              <a:t>	</a:t>
            </a:r>
            <a:r>
              <a:rPr lang="en-IN" dirty="0" smtClean="0">
                <a:solidFill>
                  <a:srgbClr val="000000"/>
                </a:solidFill>
                <a:latin typeface="inter-regular"/>
              </a:rPr>
              <a:t>	Rectangle r = </a:t>
            </a:r>
            <a:r>
              <a:rPr lang="en-IN" b="1" dirty="0" smtClean="0">
                <a:solidFill>
                  <a:srgbClr val="006699"/>
                </a:solidFill>
                <a:latin typeface="inter-regular"/>
              </a:rPr>
              <a:t>new</a:t>
            </a:r>
            <a:r>
              <a:rPr lang="en-IN" dirty="0">
                <a:solidFill>
                  <a:srgbClr val="000000"/>
                </a:solidFill>
                <a:latin typeface="inter-regular"/>
              </a:rPr>
              <a:t> </a:t>
            </a:r>
            <a:r>
              <a:rPr lang="en-IN" dirty="0" smtClean="0">
                <a:solidFill>
                  <a:srgbClr val="000000"/>
                </a:solidFill>
                <a:latin typeface="inter-regular"/>
              </a:rPr>
              <a:t>Rectangle(10,7);</a:t>
            </a:r>
          </a:p>
          <a:p>
            <a:pPr algn="just">
              <a:tabLst>
                <a:tab pos="268288" algn="l"/>
                <a:tab pos="631825" algn="l"/>
              </a:tabLst>
            </a:pPr>
            <a:r>
              <a:rPr lang="en-IN" dirty="0">
                <a:solidFill>
                  <a:srgbClr val="000000"/>
                </a:solidFill>
                <a:latin typeface="inter-regular"/>
              </a:rPr>
              <a:t>	</a:t>
            </a:r>
            <a:r>
              <a:rPr lang="en-IN" dirty="0" smtClean="0">
                <a:solidFill>
                  <a:srgbClr val="000000"/>
                </a:solidFill>
                <a:latin typeface="inter-regular"/>
              </a:rPr>
              <a:t>	Circle c = </a:t>
            </a:r>
            <a:r>
              <a:rPr lang="en-IN" b="1" dirty="0">
                <a:solidFill>
                  <a:srgbClr val="006699"/>
                </a:solidFill>
                <a:latin typeface="inter-regular"/>
              </a:rPr>
              <a:t>new</a:t>
            </a:r>
            <a:r>
              <a:rPr lang="en-IN" dirty="0" smtClean="0">
                <a:solidFill>
                  <a:srgbClr val="000000"/>
                </a:solidFill>
                <a:latin typeface="inter-regular"/>
              </a:rPr>
              <a:t> Circle(6);</a:t>
            </a:r>
          </a:p>
          <a:p>
            <a:pPr algn="just">
              <a:tabLst>
                <a:tab pos="268288" algn="l"/>
                <a:tab pos="631825" algn="l"/>
              </a:tabLst>
            </a:pPr>
            <a:r>
              <a:rPr lang="en-IN" dirty="0">
                <a:solidFill>
                  <a:srgbClr val="000000"/>
                </a:solidFill>
                <a:latin typeface="inter-regular"/>
              </a:rPr>
              <a:t>	</a:t>
            </a:r>
            <a:r>
              <a:rPr lang="en-IN" dirty="0" smtClean="0">
                <a:solidFill>
                  <a:srgbClr val="000000"/>
                </a:solidFill>
                <a:latin typeface="inter-regular"/>
              </a:rPr>
              <a:t>	</a:t>
            </a:r>
            <a:r>
              <a:rPr lang="en-IN" dirty="0" err="1" smtClean="0">
                <a:solidFill>
                  <a:srgbClr val="000000"/>
                </a:solidFill>
                <a:latin typeface="inter-regular"/>
              </a:rPr>
              <a:t>r.findArea</a:t>
            </a:r>
            <a:r>
              <a:rPr lang="en-IN" dirty="0" smtClean="0">
                <a:solidFill>
                  <a:srgbClr val="000000"/>
                </a:solidFill>
                <a:latin typeface="inter-regular"/>
              </a:rPr>
              <a:t>();</a:t>
            </a:r>
          </a:p>
          <a:p>
            <a:pPr algn="just">
              <a:tabLst>
                <a:tab pos="268288" algn="l"/>
                <a:tab pos="631825" algn="l"/>
              </a:tabLst>
            </a:pPr>
            <a:r>
              <a:rPr lang="en-IN" dirty="0">
                <a:solidFill>
                  <a:srgbClr val="000000"/>
                </a:solidFill>
                <a:latin typeface="inter-regular"/>
              </a:rPr>
              <a:t>	</a:t>
            </a:r>
            <a:r>
              <a:rPr lang="en-IN" dirty="0" smtClean="0">
                <a:solidFill>
                  <a:srgbClr val="000000"/>
                </a:solidFill>
                <a:latin typeface="inter-regular"/>
              </a:rPr>
              <a:t>	</a:t>
            </a:r>
            <a:r>
              <a:rPr lang="en-IN" dirty="0" err="1" smtClean="0">
                <a:solidFill>
                  <a:srgbClr val="000000"/>
                </a:solidFill>
                <a:latin typeface="inter-regular"/>
              </a:rPr>
              <a:t>c.findArea</a:t>
            </a:r>
            <a:r>
              <a:rPr lang="en-IN" dirty="0" smtClean="0">
                <a:solidFill>
                  <a:srgbClr val="000000"/>
                </a:solidFill>
                <a:latin typeface="inter-regular"/>
              </a:rPr>
              <a:t>(); }</a:t>
            </a:r>
          </a:p>
          <a:p>
            <a:pPr algn="just"/>
            <a:r>
              <a:rPr lang="en-IN" dirty="0" smtClean="0">
                <a:solidFill>
                  <a:srgbClr val="000000"/>
                </a:solidFill>
                <a:latin typeface="inter-regular"/>
              </a:rPr>
              <a:t>}</a:t>
            </a:r>
            <a:r>
              <a:rPr lang="en-IN" dirty="0">
                <a:solidFill>
                  <a:srgbClr val="000000"/>
                </a:solidFill>
                <a:latin typeface="inter-regular"/>
              </a:rPr>
              <a:t>  </a:t>
            </a:r>
            <a:endParaRPr lang="en-IN" b="0" i="0" dirty="0">
              <a:solidFill>
                <a:srgbClr val="000000"/>
              </a:solidFill>
              <a:effectLst/>
              <a:latin typeface="inter-regular"/>
            </a:endParaRPr>
          </a:p>
        </p:txBody>
      </p:sp>
      <p:sp>
        <p:nvSpPr>
          <p:cNvPr id="6" name="Rectangle 5"/>
          <p:cNvSpPr/>
          <p:nvPr/>
        </p:nvSpPr>
        <p:spPr>
          <a:xfrm>
            <a:off x="8280685" y="4342112"/>
            <a:ext cx="3406080" cy="954107"/>
          </a:xfrm>
          <a:prstGeom prst="rect">
            <a:avLst/>
          </a:prstGeom>
          <a:ln w="28575">
            <a:solidFill>
              <a:schemeClr val="tx1"/>
            </a:solidFill>
          </a:ln>
        </p:spPr>
        <p:txBody>
          <a:bodyPr wrap="square">
            <a:spAutoFit/>
          </a:bodyPr>
          <a:lstStyle/>
          <a:p>
            <a:r>
              <a:rPr lang="en-IN" sz="2000" b="1" dirty="0">
                <a:solidFill>
                  <a:srgbClr val="0000FF"/>
                </a:solidFill>
                <a:latin typeface="Verdana" panose="020B0604030504040204" pitchFamily="34" charset="0"/>
                <a:ea typeface="Verdana" panose="020B0604030504040204" pitchFamily="34" charset="0"/>
                <a:cs typeface="Verdana" panose="020B0604030504040204" pitchFamily="34" charset="0"/>
              </a:rPr>
              <a:t>Output</a:t>
            </a:r>
            <a:r>
              <a:rPr lang="en-IN" dirty="0">
                <a:latin typeface="Verdana" panose="020B0604030504040204" pitchFamily="34" charset="0"/>
                <a:ea typeface="Verdana" panose="020B0604030504040204" pitchFamily="34" charset="0"/>
                <a:cs typeface="Verdana" panose="020B0604030504040204" pitchFamily="34" charset="0"/>
              </a:rPr>
              <a:t>:</a:t>
            </a:r>
          </a:p>
          <a:p>
            <a:r>
              <a:rPr lang="en-IN" dirty="0" smtClean="0">
                <a:latin typeface="Verdana" panose="020B0604030504040204" pitchFamily="34" charset="0"/>
                <a:ea typeface="Verdana" panose="020B0604030504040204" pitchFamily="34" charset="0"/>
                <a:cs typeface="Verdana" panose="020B0604030504040204" pitchFamily="34" charset="0"/>
              </a:rPr>
              <a:t>Rectangle Area: 70</a:t>
            </a:r>
          </a:p>
          <a:p>
            <a:r>
              <a:rPr lang="en-IN" dirty="0" smtClean="0">
                <a:latin typeface="Verdana" panose="020B0604030504040204" pitchFamily="34" charset="0"/>
                <a:ea typeface="Verdana" panose="020B0604030504040204" pitchFamily="34" charset="0"/>
                <a:cs typeface="Verdana" panose="020B0604030504040204" pitchFamily="34" charset="0"/>
              </a:rPr>
              <a:t>Circle Area: 113.04</a:t>
            </a:r>
            <a:endParaRPr lang="en-I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779145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Package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54</a:t>
            </a:fld>
            <a:endParaRPr lang="en-IN"/>
          </a:p>
        </p:txBody>
      </p:sp>
      <p:sp>
        <p:nvSpPr>
          <p:cNvPr id="7" name="Rectangle 6"/>
          <p:cNvSpPr/>
          <p:nvPr/>
        </p:nvSpPr>
        <p:spPr>
          <a:xfrm>
            <a:off x="1277471" y="970344"/>
            <a:ext cx="10703857" cy="5078313"/>
          </a:xfrm>
          <a:prstGeom prst="rect">
            <a:avLst/>
          </a:prstGeom>
        </p:spPr>
        <p:txBody>
          <a:bodyPr wrap="square">
            <a:spAutoFit/>
          </a:bodyPr>
          <a:lstStyle/>
          <a:p>
            <a:pPr algn="just">
              <a:spcAft>
                <a:spcPts val="1200"/>
              </a:spcAft>
            </a:pPr>
            <a:r>
              <a:rPr lang="en-US" sz="2400" dirty="0">
                <a:solidFill>
                  <a:prstClr val="black"/>
                </a:solidFill>
                <a:latin typeface="Constantia"/>
              </a:rPr>
              <a:t>A </a:t>
            </a:r>
            <a:r>
              <a:rPr lang="en-US" sz="2400" b="1" dirty="0">
                <a:solidFill>
                  <a:srgbClr val="0000FF"/>
                </a:solidFill>
                <a:latin typeface="Constantia" panose="02030602050306030303" pitchFamily="18" charset="0"/>
              </a:rPr>
              <a:t>java package </a:t>
            </a:r>
            <a:r>
              <a:rPr lang="en-US" sz="2400" dirty="0">
                <a:solidFill>
                  <a:prstClr val="black"/>
                </a:solidFill>
                <a:latin typeface="Constantia"/>
              </a:rPr>
              <a:t>is a group of similar types of classes, interfaces and sub-packages. </a:t>
            </a:r>
          </a:p>
          <a:p>
            <a:pPr algn="just">
              <a:spcAft>
                <a:spcPts val="1200"/>
              </a:spcAft>
            </a:pPr>
            <a:r>
              <a:rPr lang="en-US" sz="2400" dirty="0">
                <a:solidFill>
                  <a:prstClr val="black"/>
                </a:solidFill>
                <a:latin typeface="Constantia"/>
              </a:rPr>
              <a:t>Package in java can be categorized in two form, </a:t>
            </a:r>
            <a:r>
              <a:rPr lang="en-US" sz="2400" b="1" dirty="0">
                <a:solidFill>
                  <a:srgbClr val="0000FF"/>
                </a:solidFill>
                <a:latin typeface="Constantia" panose="02030602050306030303" pitchFamily="18" charset="0"/>
              </a:rPr>
              <a:t>built-in package </a:t>
            </a:r>
            <a:r>
              <a:rPr lang="en-US" sz="2400" dirty="0">
                <a:solidFill>
                  <a:prstClr val="black"/>
                </a:solidFill>
                <a:latin typeface="Constantia"/>
              </a:rPr>
              <a:t>and </a:t>
            </a:r>
            <a:r>
              <a:rPr lang="en-US" sz="2400" b="1" dirty="0">
                <a:solidFill>
                  <a:srgbClr val="0000FF"/>
                </a:solidFill>
                <a:latin typeface="Constantia" panose="02030602050306030303" pitchFamily="18" charset="0"/>
              </a:rPr>
              <a:t>user-defined</a:t>
            </a:r>
            <a:r>
              <a:rPr lang="en-US" sz="2400" dirty="0">
                <a:solidFill>
                  <a:prstClr val="black"/>
                </a:solidFill>
                <a:latin typeface="Constantia"/>
              </a:rPr>
              <a:t> </a:t>
            </a:r>
            <a:r>
              <a:rPr lang="en-US" sz="2400" b="1" dirty="0">
                <a:solidFill>
                  <a:srgbClr val="0000FF"/>
                </a:solidFill>
                <a:latin typeface="Constantia" panose="02030602050306030303" pitchFamily="18" charset="0"/>
              </a:rPr>
              <a:t>package</a:t>
            </a:r>
            <a:r>
              <a:rPr lang="en-US" sz="2400" dirty="0">
                <a:solidFill>
                  <a:prstClr val="black"/>
                </a:solidFill>
                <a:latin typeface="Constantia"/>
              </a:rPr>
              <a:t>. </a:t>
            </a:r>
          </a:p>
          <a:p>
            <a:pPr algn="just">
              <a:spcAft>
                <a:spcPts val="1200"/>
              </a:spcAft>
            </a:pPr>
            <a:r>
              <a:rPr lang="en-US" sz="2400" dirty="0">
                <a:solidFill>
                  <a:prstClr val="black"/>
                </a:solidFill>
                <a:latin typeface="Constantia"/>
              </a:rPr>
              <a:t>There are many built-in packages such as java, </a:t>
            </a:r>
            <a:r>
              <a:rPr lang="en-US" sz="2400" dirty="0" err="1">
                <a:solidFill>
                  <a:prstClr val="black"/>
                </a:solidFill>
                <a:latin typeface="Constantia"/>
              </a:rPr>
              <a:t>lang</a:t>
            </a:r>
            <a:r>
              <a:rPr lang="en-US" sz="2400" dirty="0">
                <a:solidFill>
                  <a:prstClr val="black"/>
                </a:solidFill>
                <a:latin typeface="Constantia"/>
              </a:rPr>
              <a:t>, </a:t>
            </a:r>
            <a:r>
              <a:rPr lang="en-US" sz="2400" dirty="0" err="1">
                <a:solidFill>
                  <a:prstClr val="black"/>
                </a:solidFill>
                <a:latin typeface="Constantia"/>
              </a:rPr>
              <a:t>awt</a:t>
            </a:r>
            <a:r>
              <a:rPr lang="en-US" sz="2400" dirty="0">
                <a:solidFill>
                  <a:prstClr val="black"/>
                </a:solidFill>
                <a:latin typeface="Constantia"/>
              </a:rPr>
              <a:t>, </a:t>
            </a:r>
            <a:r>
              <a:rPr lang="en-US" sz="2400" dirty="0" err="1">
                <a:solidFill>
                  <a:prstClr val="black"/>
                </a:solidFill>
                <a:latin typeface="Constantia"/>
              </a:rPr>
              <a:t>javax</a:t>
            </a:r>
            <a:r>
              <a:rPr lang="en-US" sz="2400" dirty="0">
                <a:solidFill>
                  <a:prstClr val="black"/>
                </a:solidFill>
                <a:latin typeface="Constantia"/>
              </a:rPr>
              <a:t>, swing, net, </a:t>
            </a:r>
            <a:r>
              <a:rPr lang="en-US" sz="2400" dirty="0" err="1">
                <a:solidFill>
                  <a:prstClr val="black"/>
                </a:solidFill>
                <a:latin typeface="Constantia"/>
              </a:rPr>
              <a:t>io</a:t>
            </a:r>
            <a:r>
              <a:rPr lang="en-US" sz="2400" dirty="0">
                <a:solidFill>
                  <a:prstClr val="black"/>
                </a:solidFill>
                <a:latin typeface="Constantia"/>
              </a:rPr>
              <a:t>, </a:t>
            </a:r>
            <a:r>
              <a:rPr lang="en-US" sz="2400" dirty="0" err="1">
                <a:solidFill>
                  <a:prstClr val="black"/>
                </a:solidFill>
                <a:latin typeface="Constantia"/>
              </a:rPr>
              <a:t>util</a:t>
            </a:r>
            <a:r>
              <a:rPr lang="en-US" sz="2400" dirty="0">
                <a:solidFill>
                  <a:prstClr val="black"/>
                </a:solidFill>
                <a:latin typeface="Constantia"/>
              </a:rPr>
              <a:t>, </a:t>
            </a:r>
            <a:r>
              <a:rPr lang="en-US" sz="2400" dirty="0" err="1">
                <a:solidFill>
                  <a:prstClr val="black"/>
                </a:solidFill>
                <a:latin typeface="Constantia"/>
              </a:rPr>
              <a:t>sql</a:t>
            </a:r>
            <a:r>
              <a:rPr lang="en-US" sz="2400" dirty="0">
                <a:solidFill>
                  <a:prstClr val="black"/>
                </a:solidFill>
                <a:latin typeface="Constantia"/>
              </a:rPr>
              <a:t> etc.</a:t>
            </a:r>
          </a:p>
          <a:p>
            <a:pPr algn="just">
              <a:spcAft>
                <a:spcPts val="1200"/>
              </a:spcAft>
            </a:pPr>
            <a:endParaRPr lang="en-US" sz="2400" dirty="0">
              <a:solidFill>
                <a:prstClr val="black"/>
              </a:solidFill>
              <a:latin typeface="Constantia"/>
            </a:endParaRPr>
          </a:p>
          <a:p>
            <a:pPr algn="just">
              <a:spcAft>
                <a:spcPts val="1200"/>
              </a:spcAft>
            </a:pPr>
            <a:r>
              <a:rPr lang="en-US" sz="2400" dirty="0">
                <a:solidFill>
                  <a:prstClr val="black"/>
                </a:solidFill>
                <a:latin typeface="Constantia"/>
              </a:rPr>
              <a:t>1) Java package is used to categorize the classes and interfaces so that they can be easily maintained.</a:t>
            </a:r>
          </a:p>
          <a:p>
            <a:pPr algn="just">
              <a:spcAft>
                <a:spcPts val="1200"/>
              </a:spcAft>
            </a:pPr>
            <a:r>
              <a:rPr lang="en-US" sz="2400" dirty="0">
                <a:solidFill>
                  <a:prstClr val="black"/>
                </a:solidFill>
                <a:latin typeface="Constantia"/>
              </a:rPr>
              <a:t>2) Java package provides access protection.</a:t>
            </a:r>
          </a:p>
          <a:p>
            <a:pPr algn="just">
              <a:spcAft>
                <a:spcPts val="1200"/>
              </a:spcAft>
            </a:pPr>
            <a:r>
              <a:rPr lang="en-US" sz="2400" dirty="0">
                <a:solidFill>
                  <a:prstClr val="black"/>
                </a:solidFill>
                <a:latin typeface="Constantia"/>
              </a:rPr>
              <a:t>3) Java package removes naming collision</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25967898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Built-in Packages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55</a:t>
            </a:fld>
            <a:endParaRPr lang="en-IN"/>
          </a:p>
        </p:txBody>
      </p:sp>
      <p:sp>
        <p:nvSpPr>
          <p:cNvPr id="7" name="Rectangle 6"/>
          <p:cNvSpPr/>
          <p:nvPr/>
        </p:nvSpPr>
        <p:spPr>
          <a:xfrm>
            <a:off x="1277471" y="970344"/>
            <a:ext cx="10703857" cy="3293209"/>
          </a:xfrm>
          <a:prstGeom prst="rect">
            <a:avLst/>
          </a:prstGeom>
        </p:spPr>
        <p:txBody>
          <a:bodyPr wrap="square">
            <a:spAutoFit/>
          </a:bodyPr>
          <a:lstStyle/>
          <a:p>
            <a:pPr algn="just">
              <a:spcAft>
                <a:spcPts val="1200"/>
              </a:spcAft>
            </a:pPr>
            <a:r>
              <a:rPr lang="en-US" sz="2400" dirty="0">
                <a:solidFill>
                  <a:prstClr val="black"/>
                </a:solidFill>
                <a:latin typeface="Constantia"/>
              </a:rPr>
              <a:t>1)</a:t>
            </a:r>
            <a:r>
              <a:rPr lang="en-US" sz="2400" b="1" dirty="0" smtClean="0">
                <a:solidFill>
                  <a:srgbClr val="0000FF"/>
                </a:solidFill>
                <a:latin typeface="Constantia" panose="02030602050306030303" pitchFamily="18" charset="0"/>
              </a:rPr>
              <a:t> </a:t>
            </a:r>
            <a:r>
              <a:rPr lang="en-US" sz="2400" b="1" dirty="0" err="1" smtClean="0">
                <a:solidFill>
                  <a:srgbClr val="0000FF"/>
                </a:solidFill>
                <a:latin typeface="Constantia" panose="02030602050306030303" pitchFamily="18" charset="0"/>
              </a:rPr>
              <a:t>java.lang</a:t>
            </a:r>
            <a:r>
              <a:rPr lang="en-US" sz="2400" dirty="0" smtClean="0">
                <a:solidFill>
                  <a:prstClr val="black"/>
                </a:solidFill>
                <a:latin typeface="Constantia"/>
              </a:rPr>
              <a:t> </a:t>
            </a:r>
            <a:r>
              <a:rPr lang="en-US" sz="2400" dirty="0">
                <a:solidFill>
                  <a:prstClr val="black"/>
                </a:solidFill>
                <a:latin typeface="Constantia"/>
              </a:rPr>
              <a:t>- bundles the fundamental classes </a:t>
            </a:r>
          </a:p>
          <a:p>
            <a:pPr algn="just">
              <a:spcAft>
                <a:spcPts val="1200"/>
              </a:spcAft>
            </a:pPr>
            <a:r>
              <a:rPr lang="en-US" sz="2400" dirty="0">
                <a:solidFill>
                  <a:prstClr val="black"/>
                </a:solidFill>
                <a:latin typeface="Constantia"/>
              </a:rPr>
              <a:t>2)</a:t>
            </a:r>
            <a:r>
              <a:rPr lang="en-US" sz="2400" b="1" dirty="0" smtClean="0">
                <a:solidFill>
                  <a:srgbClr val="0000FF"/>
                </a:solidFill>
                <a:latin typeface="Constantia" panose="02030602050306030303" pitchFamily="18" charset="0"/>
              </a:rPr>
              <a:t> java.io</a:t>
            </a:r>
            <a:r>
              <a:rPr lang="en-US" sz="2400" dirty="0" smtClean="0">
                <a:solidFill>
                  <a:prstClr val="black"/>
                </a:solidFill>
                <a:latin typeface="Constantia"/>
              </a:rPr>
              <a:t> </a:t>
            </a:r>
            <a:r>
              <a:rPr lang="en-US" sz="2400" dirty="0">
                <a:solidFill>
                  <a:prstClr val="black"/>
                </a:solidFill>
                <a:latin typeface="Constantia"/>
              </a:rPr>
              <a:t>- classes for input, output functions are bundled in this package </a:t>
            </a:r>
            <a:endParaRPr lang="en-US" sz="2400" dirty="0" smtClean="0">
              <a:solidFill>
                <a:prstClr val="black"/>
              </a:solidFill>
              <a:latin typeface="Constantia"/>
            </a:endParaRPr>
          </a:p>
          <a:p>
            <a:pPr algn="just">
              <a:spcAft>
                <a:spcPts val="1200"/>
              </a:spcAft>
            </a:pPr>
            <a:r>
              <a:rPr lang="en-US" sz="2400" dirty="0" smtClean="0">
                <a:solidFill>
                  <a:prstClr val="black"/>
                </a:solidFill>
                <a:latin typeface="Constantia"/>
              </a:rPr>
              <a:t>3) </a:t>
            </a:r>
            <a:r>
              <a:rPr lang="en-US" sz="2400" b="1" dirty="0" err="1" smtClean="0">
                <a:solidFill>
                  <a:srgbClr val="0000FF"/>
                </a:solidFill>
                <a:latin typeface="Constantia" panose="02030602050306030303" pitchFamily="18" charset="0"/>
              </a:rPr>
              <a:t>java.util</a:t>
            </a:r>
            <a:r>
              <a:rPr lang="en-US" sz="2400" dirty="0">
                <a:solidFill>
                  <a:prstClr val="black"/>
                </a:solidFill>
                <a:latin typeface="Constantia"/>
              </a:rPr>
              <a:t>: Contains utility classes which implement data structures like Linked List, Dictionary and support ; for Date / Time </a:t>
            </a:r>
            <a:r>
              <a:rPr lang="en-US" sz="2400" dirty="0" smtClean="0">
                <a:solidFill>
                  <a:prstClr val="black"/>
                </a:solidFill>
                <a:latin typeface="Constantia"/>
              </a:rPr>
              <a:t>operations.</a:t>
            </a:r>
            <a:endParaRPr lang="en-US" sz="2400" dirty="0">
              <a:solidFill>
                <a:prstClr val="black"/>
              </a:solidFill>
              <a:latin typeface="Constantia"/>
            </a:endParaRPr>
          </a:p>
          <a:p>
            <a:pPr algn="just">
              <a:spcAft>
                <a:spcPts val="1200"/>
              </a:spcAft>
            </a:pPr>
            <a:r>
              <a:rPr lang="en-US" sz="2400" dirty="0">
                <a:solidFill>
                  <a:prstClr val="black"/>
                </a:solidFill>
                <a:latin typeface="Constantia"/>
              </a:rPr>
              <a:t>4)  </a:t>
            </a:r>
            <a:r>
              <a:rPr lang="en-US" sz="2400" b="1" dirty="0" err="1">
                <a:solidFill>
                  <a:srgbClr val="0000FF"/>
                </a:solidFill>
                <a:latin typeface="Constantia" panose="02030602050306030303" pitchFamily="18" charset="0"/>
              </a:rPr>
              <a:t>java.applet</a:t>
            </a:r>
            <a:r>
              <a:rPr lang="en-US" sz="2400" dirty="0">
                <a:solidFill>
                  <a:prstClr val="black"/>
                </a:solidFill>
                <a:latin typeface="Constantia"/>
              </a:rPr>
              <a:t>: Contains classes for creating Applets.</a:t>
            </a:r>
          </a:p>
          <a:p>
            <a:pPr algn="just">
              <a:spcAft>
                <a:spcPts val="1200"/>
              </a:spcAft>
            </a:pPr>
            <a:r>
              <a:rPr lang="en-US" sz="2400" dirty="0">
                <a:solidFill>
                  <a:prstClr val="black"/>
                </a:solidFill>
                <a:latin typeface="Constantia"/>
              </a:rPr>
              <a:t>5)  </a:t>
            </a:r>
            <a:r>
              <a:rPr lang="en-US" sz="2400" b="1" dirty="0" err="1">
                <a:solidFill>
                  <a:srgbClr val="0000FF"/>
                </a:solidFill>
                <a:latin typeface="Constantia" panose="02030602050306030303" pitchFamily="18" charset="0"/>
              </a:rPr>
              <a:t>java.awt</a:t>
            </a:r>
            <a:r>
              <a:rPr lang="en-US" sz="2400" dirty="0">
                <a:solidFill>
                  <a:prstClr val="black"/>
                </a:solidFill>
                <a:latin typeface="Constantia"/>
              </a:rPr>
              <a:t>: Contain classes for implementing the components for graphical user interfaces (like button , ;menus </a:t>
            </a:r>
            <a:r>
              <a:rPr lang="en-US" sz="2400" dirty="0" err="1">
                <a:solidFill>
                  <a:prstClr val="black"/>
                </a:solidFill>
                <a:latin typeface="Constantia"/>
              </a:rPr>
              <a:t>etc</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26320834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Built-in Package Hierarchy</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56</a:t>
            </a:fld>
            <a:endParaRPr lang="en-IN"/>
          </a:p>
        </p:txBody>
      </p:sp>
      <p:pic>
        <p:nvPicPr>
          <p:cNvPr id="6" name="Picture 2" descr="package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974" y="1199066"/>
            <a:ext cx="10071049" cy="4641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9754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Creating Package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57</a:t>
            </a:fld>
            <a:endParaRPr lang="en-IN"/>
          </a:p>
        </p:txBody>
      </p:sp>
      <p:sp>
        <p:nvSpPr>
          <p:cNvPr id="7" name="Rectangle 6"/>
          <p:cNvSpPr/>
          <p:nvPr/>
        </p:nvSpPr>
        <p:spPr>
          <a:xfrm>
            <a:off x="1277471" y="970344"/>
            <a:ext cx="10703857" cy="5724644"/>
          </a:xfrm>
          <a:prstGeom prst="rect">
            <a:avLst/>
          </a:prstGeom>
        </p:spPr>
        <p:txBody>
          <a:bodyPr wrap="square">
            <a:spAutoFit/>
          </a:bodyPr>
          <a:lstStyle/>
          <a:p>
            <a:pPr algn="just">
              <a:spcAft>
                <a:spcPts val="1200"/>
              </a:spcAft>
            </a:pPr>
            <a:r>
              <a:rPr lang="en-US" sz="2400" dirty="0">
                <a:solidFill>
                  <a:prstClr val="black"/>
                </a:solidFill>
                <a:latin typeface="Constantia"/>
              </a:rPr>
              <a:t>While creating a package, you should choose a </a:t>
            </a:r>
            <a:r>
              <a:rPr lang="en-US" sz="2400" b="1" dirty="0">
                <a:solidFill>
                  <a:srgbClr val="0000FF"/>
                </a:solidFill>
                <a:latin typeface="Constantia" panose="02030602050306030303" pitchFamily="18" charset="0"/>
              </a:rPr>
              <a:t>name</a:t>
            </a:r>
            <a:r>
              <a:rPr lang="en-US" sz="2400" dirty="0">
                <a:solidFill>
                  <a:prstClr val="black"/>
                </a:solidFill>
                <a:latin typeface="Constantia"/>
              </a:rPr>
              <a:t> for the package and </a:t>
            </a:r>
            <a:r>
              <a:rPr lang="en-US" sz="2400" b="1" dirty="0">
                <a:solidFill>
                  <a:srgbClr val="0000FF"/>
                </a:solidFill>
                <a:latin typeface="Constantia" panose="02030602050306030303" pitchFamily="18" charset="0"/>
              </a:rPr>
              <a:t>include a package statement</a:t>
            </a:r>
            <a:r>
              <a:rPr lang="en-US" sz="2400" dirty="0">
                <a:solidFill>
                  <a:prstClr val="black"/>
                </a:solidFill>
                <a:latin typeface="Constantia"/>
              </a:rPr>
              <a:t> along with that name at the top of every source </a:t>
            </a:r>
            <a:r>
              <a:rPr lang="en-US" sz="2400" dirty="0" smtClean="0">
                <a:solidFill>
                  <a:prstClr val="black"/>
                </a:solidFill>
                <a:latin typeface="Constantia"/>
              </a:rPr>
              <a:t>file.</a:t>
            </a:r>
            <a:endParaRPr lang="en-US" sz="2400" dirty="0">
              <a:solidFill>
                <a:prstClr val="black"/>
              </a:solidFill>
              <a:latin typeface="Constantia"/>
            </a:endParaRPr>
          </a:p>
          <a:p>
            <a:pPr algn="just">
              <a:spcAft>
                <a:spcPts val="1200"/>
              </a:spcAft>
            </a:pPr>
            <a:r>
              <a:rPr lang="en-US" sz="2400" dirty="0">
                <a:solidFill>
                  <a:prstClr val="black"/>
                </a:solidFill>
                <a:latin typeface="Constantia"/>
              </a:rPr>
              <a:t>The package statement should be the </a:t>
            </a:r>
            <a:r>
              <a:rPr lang="en-US" sz="2400" b="1" dirty="0">
                <a:solidFill>
                  <a:srgbClr val="0000FF"/>
                </a:solidFill>
                <a:latin typeface="Constantia" panose="02030602050306030303" pitchFamily="18" charset="0"/>
              </a:rPr>
              <a:t>first</a:t>
            </a:r>
            <a:r>
              <a:rPr lang="en-US" sz="2400" dirty="0">
                <a:solidFill>
                  <a:prstClr val="black"/>
                </a:solidFill>
                <a:latin typeface="Constantia"/>
              </a:rPr>
              <a:t> </a:t>
            </a:r>
            <a:r>
              <a:rPr lang="en-US" sz="2400" b="1" dirty="0">
                <a:solidFill>
                  <a:srgbClr val="0000FF"/>
                </a:solidFill>
                <a:latin typeface="Constantia" panose="02030602050306030303" pitchFamily="18" charset="0"/>
              </a:rPr>
              <a:t>line</a:t>
            </a:r>
            <a:r>
              <a:rPr lang="en-US" sz="2400" dirty="0">
                <a:solidFill>
                  <a:prstClr val="black"/>
                </a:solidFill>
                <a:latin typeface="Constantia"/>
              </a:rPr>
              <a:t> in the source file. </a:t>
            </a:r>
            <a:endParaRPr lang="en-US" sz="2400" dirty="0" smtClean="0">
              <a:solidFill>
                <a:prstClr val="black"/>
              </a:solidFill>
              <a:latin typeface="Constantia"/>
            </a:endParaRPr>
          </a:p>
          <a:p>
            <a:pPr algn="just">
              <a:spcAft>
                <a:spcPts val="1200"/>
              </a:spcAft>
            </a:pPr>
            <a:r>
              <a:rPr lang="en-US" sz="2400" dirty="0" smtClean="0">
                <a:solidFill>
                  <a:prstClr val="black"/>
                </a:solidFill>
                <a:latin typeface="Constantia"/>
              </a:rPr>
              <a:t>There </a:t>
            </a:r>
            <a:r>
              <a:rPr lang="en-US" sz="2400" dirty="0">
                <a:solidFill>
                  <a:prstClr val="black"/>
                </a:solidFill>
                <a:latin typeface="Constantia"/>
              </a:rPr>
              <a:t>can be </a:t>
            </a:r>
            <a:r>
              <a:rPr lang="en-US" sz="2400" b="1" dirty="0">
                <a:solidFill>
                  <a:srgbClr val="0000FF"/>
                </a:solidFill>
                <a:latin typeface="Constantia" panose="02030602050306030303" pitchFamily="18" charset="0"/>
              </a:rPr>
              <a:t>only</a:t>
            </a:r>
            <a:r>
              <a:rPr lang="en-US" sz="2400" dirty="0">
                <a:solidFill>
                  <a:prstClr val="black"/>
                </a:solidFill>
                <a:latin typeface="Constantia"/>
              </a:rPr>
              <a:t> </a:t>
            </a:r>
            <a:r>
              <a:rPr lang="en-US" sz="2400" b="1" dirty="0">
                <a:solidFill>
                  <a:srgbClr val="0000FF"/>
                </a:solidFill>
                <a:latin typeface="Constantia" panose="02030602050306030303" pitchFamily="18" charset="0"/>
              </a:rPr>
              <a:t>one</a:t>
            </a:r>
            <a:r>
              <a:rPr lang="en-US" sz="2400" dirty="0">
                <a:solidFill>
                  <a:prstClr val="black"/>
                </a:solidFill>
                <a:latin typeface="Constantia"/>
              </a:rPr>
              <a:t> </a:t>
            </a:r>
            <a:r>
              <a:rPr lang="en-US" sz="2400" b="1" dirty="0">
                <a:solidFill>
                  <a:srgbClr val="0000FF"/>
                </a:solidFill>
                <a:latin typeface="Constantia" panose="02030602050306030303" pitchFamily="18" charset="0"/>
              </a:rPr>
              <a:t>package</a:t>
            </a:r>
            <a:r>
              <a:rPr lang="en-US" sz="2400" dirty="0">
                <a:solidFill>
                  <a:prstClr val="black"/>
                </a:solidFill>
                <a:latin typeface="Constantia"/>
              </a:rPr>
              <a:t> </a:t>
            </a:r>
            <a:r>
              <a:rPr lang="en-US" sz="2400" b="1" dirty="0">
                <a:solidFill>
                  <a:srgbClr val="0000FF"/>
                </a:solidFill>
                <a:latin typeface="Constantia" panose="02030602050306030303" pitchFamily="18" charset="0"/>
              </a:rPr>
              <a:t>statement</a:t>
            </a:r>
            <a:r>
              <a:rPr lang="en-US" sz="2400" dirty="0">
                <a:solidFill>
                  <a:prstClr val="black"/>
                </a:solidFill>
                <a:latin typeface="Constantia"/>
              </a:rPr>
              <a:t> in each source file, and it applies to all types in the file. </a:t>
            </a:r>
          </a:p>
          <a:p>
            <a:pPr algn="just">
              <a:spcAft>
                <a:spcPts val="1200"/>
              </a:spcAft>
            </a:pPr>
            <a:r>
              <a:rPr lang="en-US" sz="2400" dirty="0" smtClean="0">
                <a:solidFill>
                  <a:prstClr val="black"/>
                </a:solidFill>
                <a:latin typeface="Constantia"/>
              </a:rPr>
              <a:t>To </a:t>
            </a:r>
            <a:r>
              <a:rPr lang="en-US" sz="2400" dirty="0">
                <a:solidFill>
                  <a:prstClr val="black"/>
                </a:solidFill>
                <a:latin typeface="Constantia"/>
              </a:rPr>
              <a:t>compile the Java programs with package statements, you have to use -d option as shown below. </a:t>
            </a:r>
          </a:p>
          <a:p>
            <a:pPr algn="just">
              <a:spcAft>
                <a:spcPts val="1200"/>
              </a:spcAft>
            </a:pPr>
            <a:r>
              <a:rPr lang="en-US" sz="2400" dirty="0" smtClean="0">
                <a:solidFill>
                  <a:prstClr val="black"/>
                </a:solidFill>
                <a:latin typeface="Constantia"/>
              </a:rPr>
              <a:t>	</a:t>
            </a:r>
            <a:r>
              <a:rPr lang="en-US" sz="2400" b="1" dirty="0" err="1">
                <a:solidFill>
                  <a:srgbClr val="0000FF"/>
                </a:solidFill>
                <a:latin typeface="Constantia" panose="02030602050306030303" pitchFamily="18" charset="0"/>
              </a:rPr>
              <a:t>javac</a:t>
            </a:r>
            <a:r>
              <a:rPr lang="en-US" sz="2400" b="1" dirty="0">
                <a:solidFill>
                  <a:srgbClr val="0000FF"/>
                </a:solidFill>
                <a:latin typeface="Constantia" panose="02030602050306030303" pitchFamily="18" charset="0"/>
              </a:rPr>
              <a:t> -d </a:t>
            </a:r>
            <a:r>
              <a:rPr lang="en-US" sz="2400" b="1" dirty="0" err="1">
                <a:solidFill>
                  <a:srgbClr val="0000FF"/>
                </a:solidFill>
                <a:latin typeface="Constantia" panose="02030602050306030303" pitchFamily="18" charset="0"/>
              </a:rPr>
              <a:t>Destination_folder</a:t>
            </a:r>
            <a:r>
              <a:rPr lang="en-US" sz="2400" b="1" dirty="0">
                <a:solidFill>
                  <a:srgbClr val="0000FF"/>
                </a:solidFill>
                <a:latin typeface="Constantia" panose="02030602050306030303" pitchFamily="18" charset="0"/>
              </a:rPr>
              <a:t> F</a:t>
            </a:r>
            <a:r>
              <a:rPr lang="en-US" sz="2400" b="1" dirty="0" smtClean="0">
                <a:solidFill>
                  <a:srgbClr val="0000FF"/>
                </a:solidFill>
                <a:latin typeface="Constantia" panose="02030602050306030303" pitchFamily="18" charset="0"/>
              </a:rPr>
              <a:t>ileName.java  </a:t>
            </a:r>
            <a:r>
              <a:rPr lang="en-US" sz="2400" dirty="0" smtClean="0">
                <a:latin typeface="Constantia" panose="02030602050306030303" pitchFamily="18" charset="0"/>
              </a:rPr>
              <a:t>(or)</a:t>
            </a:r>
          </a:p>
          <a:p>
            <a:pPr algn="just">
              <a:spcAft>
                <a:spcPts val="1200"/>
              </a:spcAft>
            </a:pPr>
            <a:r>
              <a:rPr lang="en-US" sz="2400" b="1" dirty="0">
                <a:solidFill>
                  <a:srgbClr val="0000FF"/>
                </a:solidFill>
                <a:latin typeface="Constantia" panose="02030602050306030303" pitchFamily="18" charset="0"/>
              </a:rPr>
              <a:t>	</a:t>
            </a:r>
            <a:r>
              <a:rPr lang="en-US" sz="2400" b="1" dirty="0" err="1" smtClean="0">
                <a:solidFill>
                  <a:srgbClr val="0000FF"/>
                </a:solidFill>
                <a:latin typeface="Constantia" panose="02030602050306030303" pitchFamily="18" charset="0"/>
              </a:rPr>
              <a:t>javac</a:t>
            </a:r>
            <a:r>
              <a:rPr lang="en-US" sz="2400" b="1" smtClean="0">
                <a:solidFill>
                  <a:srgbClr val="0000FF"/>
                </a:solidFill>
                <a:latin typeface="Constantia" panose="02030602050306030303" pitchFamily="18" charset="0"/>
              </a:rPr>
              <a:t> –d . </a:t>
            </a:r>
            <a:r>
              <a:rPr lang="en-US" sz="2400" b="1" dirty="0" smtClean="0">
                <a:solidFill>
                  <a:srgbClr val="0000FF"/>
                </a:solidFill>
                <a:latin typeface="Constantia" panose="02030602050306030303" pitchFamily="18" charset="0"/>
              </a:rPr>
              <a:t>FileName.java  </a:t>
            </a:r>
            <a:r>
              <a:rPr lang="en-US" dirty="0" smtClean="0">
                <a:latin typeface="Constantia" panose="02030602050306030303" pitchFamily="18" charset="0"/>
              </a:rPr>
              <a:t>(creates the folder automatically as mentioned in the package)</a:t>
            </a:r>
            <a:endParaRPr lang="en-US" sz="2400" dirty="0">
              <a:latin typeface="Constantia" panose="02030602050306030303" pitchFamily="18" charset="0"/>
            </a:endParaRPr>
          </a:p>
          <a:p>
            <a:pPr algn="just">
              <a:spcAft>
                <a:spcPts val="1200"/>
              </a:spcAft>
            </a:pPr>
            <a:r>
              <a:rPr lang="en-US" sz="2400" dirty="0" smtClean="0">
                <a:solidFill>
                  <a:prstClr val="black"/>
                </a:solidFill>
                <a:latin typeface="Constantia"/>
              </a:rPr>
              <a:t>Then </a:t>
            </a:r>
            <a:r>
              <a:rPr lang="en-US" sz="2400" dirty="0">
                <a:solidFill>
                  <a:prstClr val="black"/>
                </a:solidFill>
                <a:latin typeface="Constantia"/>
              </a:rPr>
              <a:t>a folder with the given package name is created in the specified destination, and the compiled class files will be placed in that folder. </a:t>
            </a:r>
          </a:p>
        </p:txBody>
      </p:sp>
    </p:spTree>
    <p:extLst>
      <p:ext uri="{BB962C8B-B14F-4D97-AF65-F5344CB8AC3E}">
        <p14:creationId xmlns:p14="http://schemas.microsoft.com/office/powerpoint/2010/main" val="33859098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Accessing Package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58</a:t>
            </a:fld>
            <a:endParaRPr lang="en-IN"/>
          </a:p>
        </p:txBody>
      </p:sp>
      <p:sp>
        <p:nvSpPr>
          <p:cNvPr id="7" name="Rectangle 6"/>
          <p:cNvSpPr/>
          <p:nvPr/>
        </p:nvSpPr>
        <p:spPr>
          <a:xfrm>
            <a:off x="1349189" y="970344"/>
            <a:ext cx="10201835" cy="3077766"/>
          </a:xfrm>
          <a:prstGeom prst="rect">
            <a:avLst/>
          </a:prstGeom>
        </p:spPr>
        <p:txBody>
          <a:bodyPr wrap="square">
            <a:spAutoFit/>
          </a:bodyPr>
          <a:lstStyle/>
          <a:p>
            <a:pPr algn="just">
              <a:spcAft>
                <a:spcPts val="1200"/>
              </a:spcAft>
            </a:pPr>
            <a:r>
              <a:rPr lang="en-US" sz="2400" dirty="0">
                <a:solidFill>
                  <a:prstClr val="black"/>
                </a:solidFill>
                <a:latin typeface="Constantia"/>
              </a:rPr>
              <a:t>There are three ways to access the package from outside the package</a:t>
            </a:r>
            <a:r>
              <a:rPr lang="en-US" sz="2400" dirty="0" smtClean="0">
                <a:solidFill>
                  <a:prstClr val="black"/>
                </a:solidFill>
                <a:latin typeface="Constantia"/>
              </a:rPr>
              <a:t>.</a:t>
            </a:r>
          </a:p>
          <a:p>
            <a:pPr marL="800100" lvl="1" indent="-342900" algn="just">
              <a:spcAft>
                <a:spcPts val="1200"/>
              </a:spcAft>
              <a:buFont typeface="Wingdings" panose="05000000000000000000" pitchFamily="2" charset="2"/>
              <a:buChar char="Ø"/>
            </a:pPr>
            <a:r>
              <a:rPr lang="en-US" sz="2400" b="1" dirty="0">
                <a:latin typeface="Constantia" panose="02030602050306030303" pitchFamily="18" charset="0"/>
              </a:rPr>
              <a:t>import package</a:t>
            </a:r>
            <a:r>
              <a:rPr lang="en-US" sz="2400" b="1" dirty="0" smtClean="0">
                <a:latin typeface="Constantia" panose="02030602050306030303" pitchFamily="18" charset="0"/>
              </a:rPr>
              <a:t>.*;  </a:t>
            </a:r>
            <a:r>
              <a:rPr lang="en-US" sz="2400" b="1" dirty="0" smtClean="0">
                <a:latin typeface="Constantia" panose="02030602050306030303" pitchFamily="18" charset="0"/>
                <a:sym typeface="Wingdings" panose="05000000000000000000" pitchFamily="2" charset="2"/>
              </a:rPr>
              <a:t></a:t>
            </a:r>
            <a:r>
              <a:rPr lang="en-US" sz="2400" b="1" dirty="0" smtClean="0">
                <a:solidFill>
                  <a:srgbClr val="0000FF"/>
                </a:solidFill>
                <a:latin typeface="Constantia" panose="02030602050306030303" pitchFamily="18" charset="0"/>
                <a:sym typeface="Wingdings" panose="05000000000000000000" pitchFamily="2" charset="2"/>
              </a:rPr>
              <a:t> import </a:t>
            </a:r>
            <a:r>
              <a:rPr lang="en-US" sz="2400" b="1" dirty="0" err="1" smtClean="0">
                <a:solidFill>
                  <a:srgbClr val="0000FF"/>
                </a:solidFill>
                <a:latin typeface="Constantia" panose="02030602050306030303" pitchFamily="18" charset="0"/>
                <a:sym typeface="Wingdings" panose="05000000000000000000" pitchFamily="2" charset="2"/>
              </a:rPr>
              <a:t>java.util</a:t>
            </a:r>
            <a:r>
              <a:rPr lang="en-US" sz="2400" b="1" dirty="0" smtClean="0">
                <a:solidFill>
                  <a:srgbClr val="0000FF"/>
                </a:solidFill>
                <a:latin typeface="Constantia" panose="02030602050306030303" pitchFamily="18" charset="0"/>
                <a:sym typeface="Wingdings" panose="05000000000000000000" pitchFamily="2" charset="2"/>
              </a:rPr>
              <a:t>.*;</a:t>
            </a:r>
            <a:endParaRPr lang="en-US" sz="2400" b="1" dirty="0">
              <a:solidFill>
                <a:srgbClr val="0000FF"/>
              </a:solidFill>
              <a:latin typeface="Constantia" panose="02030602050306030303" pitchFamily="18" charset="0"/>
            </a:endParaRPr>
          </a:p>
          <a:p>
            <a:pPr marL="800100" lvl="1" indent="-342900" algn="just">
              <a:spcAft>
                <a:spcPts val="1200"/>
              </a:spcAft>
              <a:buFont typeface="Wingdings" panose="05000000000000000000" pitchFamily="2" charset="2"/>
              <a:buChar char="Ø"/>
            </a:pPr>
            <a:r>
              <a:rPr lang="en-US" sz="2400" b="1" dirty="0">
                <a:latin typeface="Constantia" panose="02030602050306030303" pitchFamily="18" charset="0"/>
              </a:rPr>
              <a:t>import </a:t>
            </a:r>
            <a:r>
              <a:rPr lang="en-US" sz="2400" b="1" dirty="0" err="1">
                <a:latin typeface="Constantia" panose="02030602050306030303" pitchFamily="18" charset="0"/>
              </a:rPr>
              <a:t>package.classname</a:t>
            </a:r>
            <a:r>
              <a:rPr lang="en-US" sz="2400" b="1" dirty="0" smtClean="0">
                <a:latin typeface="Constantia" panose="02030602050306030303" pitchFamily="18" charset="0"/>
              </a:rPr>
              <a:t>;  </a:t>
            </a:r>
            <a:r>
              <a:rPr lang="en-US" sz="2400" b="1" dirty="0" smtClean="0">
                <a:latin typeface="Constantia" panose="02030602050306030303" pitchFamily="18" charset="0"/>
                <a:sym typeface="Wingdings" panose="05000000000000000000" pitchFamily="2" charset="2"/>
              </a:rPr>
              <a:t></a:t>
            </a:r>
            <a:r>
              <a:rPr lang="en-US" sz="2400" b="1" dirty="0" smtClean="0">
                <a:solidFill>
                  <a:srgbClr val="0000FF"/>
                </a:solidFill>
                <a:latin typeface="Constantia" panose="02030602050306030303" pitchFamily="18" charset="0"/>
                <a:sym typeface="Wingdings" panose="05000000000000000000" pitchFamily="2" charset="2"/>
              </a:rPr>
              <a:t> import </a:t>
            </a:r>
            <a:r>
              <a:rPr lang="en-US" sz="2400" b="1" dirty="0" err="1" smtClean="0">
                <a:solidFill>
                  <a:srgbClr val="0000FF"/>
                </a:solidFill>
                <a:latin typeface="Constantia" panose="02030602050306030303" pitchFamily="18" charset="0"/>
                <a:sym typeface="Wingdings" panose="05000000000000000000" pitchFamily="2" charset="2"/>
              </a:rPr>
              <a:t>java.util.Scanner</a:t>
            </a:r>
            <a:r>
              <a:rPr lang="en-US" sz="2400" b="1" dirty="0" smtClean="0">
                <a:solidFill>
                  <a:srgbClr val="0000FF"/>
                </a:solidFill>
                <a:latin typeface="Constantia" panose="02030602050306030303" pitchFamily="18" charset="0"/>
                <a:sym typeface="Wingdings" panose="05000000000000000000" pitchFamily="2" charset="2"/>
              </a:rPr>
              <a:t>;</a:t>
            </a:r>
            <a:endParaRPr lang="en-US" sz="2400" b="1" dirty="0">
              <a:solidFill>
                <a:srgbClr val="0000FF"/>
              </a:solidFill>
              <a:latin typeface="Constantia" panose="02030602050306030303" pitchFamily="18" charset="0"/>
            </a:endParaRPr>
          </a:p>
          <a:p>
            <a:pPr marL="800100" lvl="1" indent="-342900" algn="just">
              <a:spcAft>
                <a:spcPts val="1200"/>
              </a:spcAft>
              <a:buFont typeface="Wingdings" panose="05000000000000000000" pitchFamily="2" charset="2"/>
              <a:buChar char="Ø"/>
            </a:pPr>
            <a:r>
              <a:rPr lang="en-US" sz="2400" b="1" dirty="0">
                <a:latin typeface="Constantia" panose="02030602050306030303" pitchFamily="18" charset="0"/>
              </a:rPr>
              <a:t>fully qualified </a:t>
            </a:r>
            <a:r>
              <a:rPr lang="en-US" sz="2400" b="1" dirty="0" smtClean="0">
                <a:latin typeface="Constantia" panose="02030602050306030303" pitchFamily="18" charset="0"/>
              </a:rPr>
              <a:t>name </a:t>
            </a:r>
            <a:r>
              <a:rPr lang="en-US" sz="2400" b="1" dirty="0" smtClean="0">
                <a:latin typeface="Constantia" panose="02030602050306030303" pitchFamily="18" charset="0"/>
                <a:sym typeface="Wingdings" panose="05000000000000000000" pitchFamily="2" charset="2"/>
              </a:rPr>
              <a:t> </a:t>
            </a:r>
            <a:r>
              <a:rPr lang="en-US" sz="2400" b="1" dirty="0" err="1" smtClean="0">
                <a:solidFill>
                  <a:srgbClr val="0000FF"/>
                </a:solidFill>
                <a:latin typeface="Constantia" panose="02030602050306030303" pitchFamily="18" charset="0"/>
                <a:sym typeface="Wingdings" panose="05000000000000000000" pitchFamily="2" charset="2"/>
              </a:rPr>
              <a:t>java.util.Scanner</a:t>
            </a:r>
            <a:r>
              <a:rPr lang="en-US" sz="2400" b="1" dirty="0" smtClean="0">
                <a:solidFill>
                  <a:srgbClr val="0000FF"/>
                </a:solidFill>
                <a:latin typeface="Constantia" panose="02030602050306030303" pitchFamily="18" charset="0"/>
                <a:sym typeface="Wingdings" panose="05000000000000000000" pitchFamily="2" charset="2"/>
              </a:rPr>
              <a:t> </a:t>
            </a:r>
            <a:r>
              <a:rPr lang="en-US" sz="2400" b="1" dirty="0" err="1" smtClean="0">
                <a:solidFill>
                  <a:srgbClr val="0000FF"/>
                </a:solidFill>
                <a:latin typeface="Constantia" panose="02030602050306030303" pitchFamily="18" charset="0"/>
                <a:sym typeface="Wingdings" panose="05000000000000000000" pitchFamily="2" charset="2"/>
              </a:rPr>
              <a:t>inp</a:t>
            </a:r>
            <a:r>
              <a:rPr lang="en-US" sz="2400" b="1" dirty="0" smtClean="0">
                <a:solidFill>
                  <a:srgbClr val="0000FF"/>
                </a:solidFill>
                <a:latin typeface="Constantia" panose="02030602050306030303" pitchFamily="18" charset="0"/>
                <a:sym typeface="Wingdings" panose="05000000000000000000" pitchFamily="2" charset="2"/>
              </a:rPr>
              <a:t> = new Scanner();</a:t>
            </a:r>
            <a:endParaRPr lang="en-US" sz="2400" b="1" dirty="0">
              <a:solidFill>
                <a:srgbClr val="0000FF"/>
              </a:solidFill>
              <a:latin typeface="Constantia" panose="02030602050306030303" pitchFamily="18" charset="0"/>
            </a:endParaRPr>
          </a:p>
          <a:p>
            <a:pPr algn="just">
              <a:spcAft>
                <a:spcPts val="1200"/>
              </a:spcAft>
            </a:pPr>
            <a:endParaRPr lang="en-US" sz="2400" dirty="0" smtClean="0">
              <a:solidFill>
                <a:prstClr val="black"/>
              </a:solidFill>
              <a:latin typeface="Constantia"/>
            </a:endParaRPr>
          </a:p>
          <a:p>
            <a:pPr algn="ctr">
              <a:spcAft>
                <a:spcPts val="1200"/>
              </a:spcAft>
            </a:pPr>
            <a:r>
              <a:rPr lang="en-US" sz="2400" dirty="0" smtClean="0">
                <a:solidFill>
                  <a:prstClr val="black"/>
                </a:solidFill>
                <a:latin typeface="Constantia"/>
              </a:rPr>
              <a:t>Access protection of class members and methods</a:t>
            </a:r>
          </a:p>
        </p:txBody>
      </p:sp>
      <p:pic>
        <p:nvPicPr>
          <p:cNvPr id="8" name="Picture 7"/>
          <p:cNvPicPr>
            <a:picLocks noChangeAspect="1"/>
          </p:cNvPicPr>
          <p:nvPr/>
        </p:nvPicPr>
        <p:blipFill>
          <a:blip r:embed="rId3"/>
          <a:stretch>
            <a:fillRect/>
          </a:stretch>
        </p:blipFill>
        <p:spPr>
          <a:xfrm>
            <a:off x="1349189" y="4003237"/>
            <a:ext cx="10295964" cy="2450149"/>
          </a:xfrm>
          <a:prstGeom prst="rect">
            <a:avLst/>
          </a:prstGeom>
        </p:spPr>
      </p:pic>
    </p:spTree>
    <p:extLst>
      <p:ext uri="{BB962C8B-B14F-4D97-AF65-F5344CB8AC3E}">
        <p14:creationId xmlns:p14="http://schemas.microsoft.com/office/powerpoint/2010/main" val="38600970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Directory Structure of Package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59</a:t>
            </a:fld>
            <a:endParaRPr lang="en-IN"/>
          </a:p>
        </p:txBody>
      </p:sp>
      <p:sp>
        <p:nvSpPr>
          <p:cNvPr id="7" name="Rectangle 6"/>
          <p:cNvSpPr/>
          <p:nvPr/>
        </p:nvSpPr>
        <p:spPr>
          <a:xfrm>
            <a:off x="1277471" y="970344"/>
            <a:ext cx="10703857" cy="1877437"/>
          </a:xfrm>
          <a:prstGeom prst="rect">
            <a:avLst/>
          </a:prstGeom>
        </p:spPr>
        <p:txBody>
          <a:bodyPr wrap="square">
            <a:spAutoFit/>
          </a:bodyPr>
          <a:lstStyle/>
          <a:p>
            <a:pPr algn="just">
              <a:spcAft>
                <a:spcPts val="1200"/>
              </a:spcAft>
            </a:pPr>
            <a:r>
              <a:rPr lang="en-US" sz="2400" b="1" dirty="0">
                <a:solidFill>
                  <a:srgbClr val="0000FF"/>
                </a:solidFill>
                <a:latin typeface="Constantia" panose="02030602050306030303" pitchFamily="18" charset="0"/>
              </a:rPr>
              <a:t>Two</a:t>
            </a:r>
            <a:r>
              <a:rPr lang="en-US" sz="2400" dirty="0">
                <a:solidFill>
                  <a:prstClr val="black"/>
                </a:solidFill>
                <a:latin typeface="Constantia"/>
              </a:rPr>
              <a:t> major results occur when a class is placed in a package: </a:t>
            </a:r>
          </a:p>
          <a:p>
            <a:pPr marL="800100" lvl="1" indent="-342900" algn="just">
              <a:spcAft>
                <a:spcPts val="1200"/>
              </a:spcAft>
              <a:buFont typeface="Wingdings" panose="05000000000000000000" pitchFamily="2" charset="2"/>
              <a:buChar char="Ø"/>
            </a:pPr>
            <a:r>
              <a:rPr lang="en-US" sz="2400" dirty="0" smtClean="0">
                <a:solidFill>
                  <a:prstClr val="black"/>
                </a:solidFill>
                <a:latin typeface="Constantia"/>
              </a:rPr>
              <a:t>The </a:t>
            </a:r>
            <a:r>
              <a:rPr lang="en-US" sz="2400" dirty="0">
                <a:solidFill>
                  <a:prstClr val="black"/>
                </a:solidFill>
                <a:latin typeface="Constantia"/>
              </a:rPr>
              <a:t>name of the package becomes a part of the name of the </a:t>
            </a:r>
            <a:r>
              <a:rPr lang="en-US" sz="2400" dirty="0" smtClean="0">
                <a:solidFill>
                  <a:prstClr val="black"/>
                </a:solidFill>
                <a:latin typeface="Constantia"/>
              </a:rPr>
              <a:t>class</a:t>
            </a:r>
          </a:p>
          <a:p>
            <a:pPr marL="800100" lvl="1" indent="-342900" algn="just">
              <a:spcAft>
                <a:spcPts val="1200"/>
              </a:spcAft>
              <a:buFont typeface="Wingdings" panose="05000000000000000000" pitchFamily="2" charset="2"/>
              <a:buChar char="Ø"/>
            </a:pPr>
            <a:r>
              <a:rPr lang="en-US" sz="2400" dirty="0" smtClean="0">
                <a:solidFill>
                  <a:prstClr val="black"/>
                </a:solidFill>
                <a:latin typeface="Constantia"/>
              </a:rPr>
              <a:t>The </a:t>
            </a:r>
            <a:r>
              <a:rPr lang="en-US" sz="2400" dirty="0">
                <a:solidFill>
                  <a:prstClr val="black"/>
                </a:solidFill>
                <a:latin typeface="Constantia"/>
              </a:rPr>
              <a:t>name of the package must match the directory structure where the corresponding bytecode resides. </a:t>
            </a:r>
          </a:p>
        </p:txBody>
      </p:sp>
    </p:spTree>
    <p:extLst>
      <p:ext uri="{BB962C8B-B14F-4D97-AF65-F5344CB8AC3E}">
        <p14:creationId xmlns:p14="http://schemas.microsoft.com/office/powerpoint/2010/main" val="1939174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Object Oriented Programming</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a:t>
            </a:fld>
            <a:endParaRPr lang="en-IN"/>
          </a:p>
        </p:txBody>
      </p:sp>
      <p:sp>
        <p:nvSpPr>
          <p:cNvPr id="7" name="Rectangle 6"/>
          <p:cNvSpPr/>
          <p:nvPr/>
        </p:nvSpPr>
        <p:spPr>
          <a:xfrm>
            <a:off x="1653989" y="586125"/>
            <a:ext cx="4961964" cy="5878532"/>
          </a:xfrm>
          <a:prstGeom prst="rect">
            <a:avLst/>
          </a:prstGeom>
        </p:spPr>
        <p:txBody>
          <a:bodyPr wrap="square">
            <a:spAutoFit/>
          </a:bodyPr>
          <a:lstStyle/>
          <a:p>
            <a:pPr algn="just">
              <a:spcAft>
                <a:spcPts val="1200"/>
              </a:spcAft>
            </a:pPr>
            <a:r>
              <a:rPr lang="en-US" sz="2400" b="1" dirty="0">
                <a:solidFill>
                  <a:srgbClr val="0000FF"/>
                </a:solidFill>
                <a:latin typeface="Constantia"/>
              </a:rPr>
              <a:t>Polymorphism</a:t>
            </a:r>
          </a:p>
          <a:p>
            <a:pPr algn="just">
              <a:spcAft>
                <a:spcPts val="1200"/>
              </a:spcAft>
            </a:pPr>
            <a:r>
              <a:rPr lang="en-US" sz="2400" dirty="0">
                <a:latin typeface="Constantia"/>
              </a:rPr>
              <a:t>When one task is performed by different ways i.e. known as polymorphism. </a:t>
            </a:r>
          </a:p>
          <a:p>
            <a:pPr algn="just">
              <a:spcAft>
                <a:spcPts val="1200"/>
              </a:spcAft>
            </a:pPr>
            <a:r>
              <a:rPr lang="en-US" sz="2400" dirty="0">
                <a:solidFill>
                  <a:prstClr val="black"/>
                </a:solidFill>
                <a:latin typeface="Constantia"/>
              </a:rPr>
              <a:t>For example: to convenes the customer differently, to draw something e.g. shape or rectangle etc. </a:t>
            </a:r>
          </a:p>
          <a:p>
            <a:pPr algn="just">
              <a:spcAft>
                <a:spcPts val="1200"/>
              </a:spcAft>
            </a:pPr>
            <a:r>
              <a:rPr lang="en-US" sz="2400" dirty="0">
                <a:solidFill>
                  <a:prstClr val="black"/>
                </a:solidFill>
                <a:latin typeface="Constantia"/>
              </a:rPr>
              <a:t>In </a:t>
            </a:r>
            <a:r>
              <a:rPr lang="en-US" sz="2400" dirty="0" smtClean="0">
                <a:solidFill>
                  <a:prstClr val="black"/>
                </a:solidFill>
                <a:latin typeface="Constantia"/>
              </a:rPr>
              <a:t>Java</a:t>
            </a:r>
            <a:r>
              <a:rPr lang="en-US" sz="2400" dirty="0">
                <a:solidFill>
                  <a:prstClr val="black"/>
                </a:solidFill>
                <a:latin typeface="Constantia"/>
              </a:rPr>
              <a:t>, we use method overloading and method overriding to achieve polymorphism. </a:t>
            </a:r>
          </a:p>
          <a:p>
            <a:pPr algn="just">
              <a:spcAft>
                <a:spcPts val="1200"/>
              </a:spcAft>
            </a:pPr>
            <a:r>
              <a:rPr lang="en-US" sz="2400" dirty="0" smtClean="0">
                <a:solidFill>
                  <a:prstClr val="black"/>
                </a:solidFill>
                <a:latin typeface="Constantia"/>
              </a:rPr>
              <a:t>Another </a:t>
            </a:r>
            <a:r>
              <a:rPr lang="en-US" sz="2400" dirty="0">
                <a:solidFill>
                  <a:prstClr val="black"/>
                </a:solidFill>
                <a:latin typeface="Constantia"/>
              </a:rPr>
              <a:t>example can be to speak something e.g. cat speaks </a:t>
            </a:r>
            <a:r>
              <a:rPr lang="en-US" sz="2400" dirty="0" err="1">
                <a:solidFill>
                  <a:prstClr val="black"/>
                </a:solidFill>
                <a:latin typeface="Constantia"/>
              </a:rPr>
              <a:t>meaw</a:t>
            </a:r>
            <a:r>
              <a:rPr lang="en-US" sz="2400" dirty="0">
                <a:solidFill>
                  <a:prstClr val="black"/>
                </a:solidFill>
                <a:latin typeface="Constantia"/>
              </a:rPr>
              <a:t>, dog barks woof etc</a:t>
            </a:r>
            <a:r>
              <a:rPr lang="en-US" sz="2400" dirty="0" smtClean="0">
                <a:solidFill>
                  <a:prstClr val="black"/>
                </a:solidFill>
                <a:latin typeface="Constantia"/>
              </a:rPr>
              <a:t>.</a:t>
            </a:r>
            <a:endParaRPr lang="en-US" sz="2400" dirty="0">
              <a:solidFill>
                <a:prstClr val="black"/>
              </a:solidFill>
              <a:latin typeface="Constantia"/>
            </a:endParaRPr>
          </a:p>
        </p:txBody>
      </p:sp>
      <p:pic>
        <p:nvPicPr>
          <p:cNvPr id="9" name="Picture 2" descr="polymorphism in java oops concep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6715" y="1152907"/>
            <a:ext cx="3456384" cy="4104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84300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Package - Example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60</a:t>
            </a:fld>
            <a:endParaRPr lang="en-IN"/>
          </a:p>
        </p:txBody>
      </p:sp>
      <p:sp>
        <p:nvSpPr>
          <p:cNvPr id="6" name="Rectangle 5"/>
          <p:cNvSpPr/>
          <p:nvPr/>
        </p:nvSpPr>
        <p:spPr>
          <a:xfrm>
            <a:off x="1059651" y="860431"/>
            <a:ext cx="6013648" cy="2308324"/>
          </a:xfrm>
          <a:prstGeom prst="rect">
            <a:avLst/>
          </a:prstGeom>
          <a:ln w="28575">
            <a:solidFill>
              <a:schemeClr val="tx1"/>
            </a:solidFill>
          </a:ln>
        </p:spPr>
        <p:txBody>
          <a:bodyPr wrap="square">
            <a:spAutoFit/>
          </a:bodyPr>
          <a:lstStyle/>
          <a:p>
            <a:pPr algn="just"/>
            <a:r>
              <a:rPr lang="en-IN" sz="2400" dirty="0" smtClean="0">
                <a:latin typeface="Constantia" panose="02030602050306030303" pitchFamily="18" charset="0"/>
              </a:rPr>
              <a:t>package </a:t>
            </a:r>
            <a:r>
              <a:rPr lang="en-IN" sz="2400" dirty="0" err="1" smtClean="0">
                <a:latin typeface="Constantia" panose="02030602050306030303" pitchFamily="18" charset="0"/>
              </a:rPr>
              <a:t>MyPack</a:t>
            </a:r>
            <a:r>
              <a:rPr lang="en-IN" sz="2400" dirty="0" smtClean="0">
                <a:latin typeface="Constantia" panose="02030602050306030303" pitchFamily="18" charset="0"/>
              </a:rPr>
              <a:t>; </a:t>
            </a:r>
          </a:p>
          <a:p>
            <a:pPr algn="just"/>
            <a:r>
              <a:rPr lang="en-IN" sz="2400" dirty="0" smtClean="0">
                <a:latin typeface="Constantia" panose="02030602050306030303" pitchFamily="18" charset="0"/>
              </a:rPr>
              <a:t>public class </a:t>
            </a:r>
            <a:r>
              <a:rPr lang="en-IN" sz="2400" dirty="0" err="1" smtClean="0">
                <a:latin typeface="Constantia" panose="02030602050306030303" pitchFamily="18" charset="0"/>
              </a:rPr>
              <a:t>MyClass</a:t>
            </a:r>
            <a:r>
              <a:rPr lang="en-IN" sz="2400" dirty="0" smtClean="0">
                <a:latin typeface="Constantia" panose="02030602050306030303" pitchFamily="18" charset="0"/>
              </a:rPr>
              <a:t> {</a:t>
            </a:r>
          </a:p>
          <a:p>
            <a:pPr algn="just"/>
            <a:r>
              <a:rPr lang="en-IN" sz="2400" dirty="0">
                <a:latin typeface="Constantia" panose="02030602050306030303" pitchFamily="18" charset="0"/>
              </a:rPr>
              <a:t> </a:t>
            </a:r>
            <a:r>
              <a:rPr lang="en-IN" sz="2400" dirty="0" smtClean="0">
                <a:latin typeface="Constantia" panose="02030602050306030303" pitchFamily="18" charset="0"/>
              </a:rPr>
              <a:t>  public void </a:t>
            </a:r>
            <a:r>
              <a:rPr lang="en-IN" sz="2400" dirty="0" err="1" smtClean="0">
                <a:latin typeface="Constantia" panose="02030602050306030303" pitchFamily="18" charset="0"/>
              </a:rPr>
              <a:t>disp</a:t>
            </a:r>
            <a:r>
              <a:rPr lang="en-IN" sz="2400" dirty="0" smtClean="0">
                <a:latin typeface="Constantia" panose="02030602050306030303" pitchFamily="18" charset="0"/>
              </a:rPr>
              <a:t>() {</a:t>
            </a:r>
          </a:p>
          <a:p>
            <a:pPr algn="just"/>
            <a:r>
              <a:rPr lang="en-IN" sz="2400" dirty="0">
                <a:latin typeface="Constantia" panose="02030602050306030303" pitchFamily="18" charset="0"/>
              </a:rPr>
              <a:t> </a:t>
            </a:r>
            <a:r>
              <a:rPr lang="en-IN" sz="2400" dirty="0" smtClean="0">
                <a:latin typeface="Constantia" panose="02030602050306030303" pitchFamily="18" charset="0"/>
              </a:rPr>
              <a:t>    </a:t>
            </a:r>
            <a:r>
              <a:rPr lang="en-IN" sz="2400" dirty="0" err="1" smtClean="0">
                <a:latin typeface="Constantia" panose="02030602050306030303" pitchFamily="18" charset="0"/>
              </a:rPr>
              <a:t>System.out.println</a:t>
            </a:r>
            <a:r>
              <a:rPr lang="en-IN" sz="2400" dirty="0" smtClean="0">
                <a:latin typeface="Constantia" panose="02030602050306030303" pitchFamily="18" charset="0"/>
              </a:rPr>
              <a:t>(“It is from package”);</a:t>
            </a:r>
          </a:p>
          <a:p>
            <a:pPr algn="just"/>
            <a:r>
              <a:rPr lang="en-IN" sz="2400" dirty="0" smtClean="0">
                <a:latin typeface="Constantia" panose="02030602050306030303" pitchFamily="18" charset="0"/>
              </a:rPr>
              <a:t>   }</a:t>
            </a:r>
          </a:p>
          <a:p>
            <a:pPr algn="just"/>
            <a:r>
              <a:rPr lang="en-IN" sz="2400" dirty="0" smtClean="0">
                <a:latin typeface="Constantia" panose="02030602050306030303" pitchFamily="18" charset="0"/>
              </a:rPr>
              <a:t>}</a:t>
            </a:r>
          </a:p>
        </p:txBody>
      </p:sp>
      <p:sp>
        <p:nvSpPr>
          <p:cNvPr id="8" name="Rectangle 7"/>
          <p:cNvSpPr/>
          <p:nvPr/>
        </p:nvSpPr>
        <p:spPr>
          <a:xfrm>
            <a:off x="1059651" y="3251472"/>
            <a:ext cx="6013648" cy="3416320"/>
          </a:xfrm>
          <a:prstGeom prst="rect">
            <a:avLst/>
          </a:prstGeom>
          <a:ln w="28575">
            <a:solidFill>
              <a:schemeClr val="tx1"/>
            </a:solidFill>
          </a:ln>
        </p:spPr>
        <p:txBody>
          <a:bodyPr wrap="square">
            <a:spAutoFit/>
          </a:bodyPr>
          <a:lstStyle/>
          <a:p>
            <a:r>
              <a:rPr lang="en-IN" sz="2400" dirty="0">
                <a:latin typeface="Constantia" panose="02030602050306030303" pitchFamily="18" charset="0"/>
              </a:rPr>
              <a:t>import </a:t>
            </a:r>
            <a:r>
              <a:rPr lang="en-IN" sz="2400" dirty="0" err="1" smtClean="0">
                <a:latin typeface="Constantia" panose="02030602050306030303" pitchFamily="18" charset="0"/>
              </a:rPr>
              <a:t>MyPack.MyClass</a:t>
            </a:r>
            <a:r>
              <a:rPr lang="en-IN" sz="2400" dirty="0" smtClean="0">
                <a:solidFill>
                  <a:srgbClr val="0A1AB6"/>
                </a:solidFill>
                <a:latin typeface="Constantia" panose="02030602050306030303" pitchFamily="18" charset="0"/>
              </a:rPr>
              <a:t>; </a:t>
            </a:r>
            <a:r>
              <a:rPr lang="en-IN" sz="2000" dirty="0" smtClean="0">
                <a:solidFill>
                  <a:srgbClr val="0A1AB6"/>
                </a:solidFill>
                <a:latin typeface="Constantia" panose="02030602050306030303" pitchFamily="18" charset="0"/>
              </a:rPr>
              <a:t>// </a:t>
            </a:r>
            <a:r>
              <a:rPr lang="en-IN" sz="2000" dirty="0">
                <a:solidFill>
                  <a:srgbClr val="0A1AB6"/>
                </a:solidFill>
                <a:latin typeface="Constantia" panose="02030602050306030303" pitchFamily="18" charset="0"/>
              </a:rPr>
              <a:t>importing package</a:t>
            </a:r>
          </a:p>
          <a:p>
            <a:pPr algn="just"/>
            <a:r>
              <a:rPr lang="en-IN" sz="2400" dirty="0">
                <a:latin typeface="Constantia" panose="02030602050306030303" pitchFamily="18" charset="0"/>
              </a:rPr>
              <a:t>class </a:t>
            </a:r>
            <a:r>
              <a:rPr lang="en-IN" sz="2400" dirty="0" smtClean="0">
                <a:latin typeface="Constantia" panose="02030602050306030303" pitchFamily="18" charset="0"/>
              </a:rPr>
              <a:t>Test {</a:t>
            </a:r>
            <a:endParaRPr lang="en-IN" sz="2400" dirty="0">
              <a:latin typeface="Constantia" panose="02030602050306030303" pitchFamily="18" charset="0"/>
            </a:endParaRPr>
          </a:p>
          <a:p>
            <a:pPr algn="just"/>
            <a:r>
              <a:rPr lang="en-IN" sz="2400" dirty="0">
                <a:latin typeface="Constantia" panose="02030602050306030303" pitchFamily="18" charset="0"/>
              </a:rPr>
              <a:t>    public static void main(String a</a:t>
            </a:r>
            <a:r>
              <a:rPr lang="en-IN" sz="2400" dirty="0" smtClean="0">
                <a:latin typeface="Constantia" panose="02030602050306030303" pitchFamily="18" charset="0"/>
              </a:rPr>
              <a:t>[]) {</a:t>
            </a:r>
          </a:p>
          <a:p>
            <a:pPr algn="just"/>
            <a:r>
              <a:rPr lang="en-IN" sz="2400" dirty="0">
                <a:latin typeface="Constantia" panose="02030602050306030303" pitchFamily="18" charset="0"/>
              </a:rPr>
              <a:t> </a:t>
            </a:r>
            <a:r>
              <a:rPr lang="en-IN" sz="2400" dirty="0" smtClean="0">
                <a:latin typeface="Constantia" panose="02030602050306030303" pitchFamily="18" charset="0"/>
              </a:rPr>
              <a:t>     </a:t>
            </a:r>
            <a:r>
              <a:rPr lang="en-IN" sz="2400" dirty="0">
                <a:solidFill>
                  <a:srgbClr val="0A1AB6"/>
                </a:solidFill>
                <a:latin typeface="Constantia" panose="02030602050306030303" pitchFamily="18" charset="0"/>
              </a:rPr>
              <a:t>// creating object of the package class</a:t>
            </a:r>
          </a:p>
          <a:p>
            <a:pPr algn="just"/>
            <a:r>
              <a:rPr lang="en-IN" sz="2400" dirty="0" smtClean="0">
                <a:latin typeface="Constantia" panose="02030602050306030303" pitchFamily="18" charset="0"/>
              </a:rPr>
              <a:t>      </a:t>
            </a:r>
            <a:r>
              <a:rPr lang="en-IN" sz="2400" dirty="0" err="1" smtClean="0">
                <a:latin typeface="Constantia" panose="02030602050306030303" pitchFamily="18" charset="0"/>
              </a:rPr>
              <a:t>MyClass</a:t>
            </a:r>
            <a:r>
              <a:rPr lang="en-IN" sz="2400" dirty="0" smtClean="0">
                <a:latin typeface="Constantia" panose="02030602050306030303" pitchFamily="18" charset="0"/>
              </a:rPr>
              <a:t> </a:t>
            </a:r>
            <a:r>
              <a:rPr lang="en-IN" sz="2400" dirty="0">
                <a:latin typeface="Constantia" panose="02030602050306030303" pitchFamily="18" charset="0"/>
              </a:rPr>
              <a:t>obj1= new </a:t>
            </a:r>
            <a:r>
              <a:rPr lang="en-IN" sz="2400" dirty="0" err="1" smtClean="0">
                <a:latin typeface="Constantia" panose="02030602050306030303" pitchFamily="18" charset="0"/>
              </a:rPr>
              <a:t>MyClass</a:t>
            </a:r>
            <a:r>
              <a:rPr lang="en-IN" sz="2400" dirty="0">
                <a:latin typeface="Constantia" panose="02030602050306030303" pitchFamily="18" charset="0"/>
              </a:rPr>
              <a:t>();</a:t>
            </a:r>
          </a:p>
          <a:p>
            <a:pPr algn="just"/>
            <a:r>
              <a:rPr lang="en-IN" sz="2400" dirty="0">
                <a:latin typeface="Constantia" panose="02030602050306030303" pitchFamily="18" charset="0"/>
              </a:rPr>
              <a:t>     </a:t>
            </a:r>
            <a:r>
              <a:rPr lang="en-IN" sz="2400" dirty="0">
                <a:solidFill>
                  <a:srgbClr val="0A1AB6"/>
                </a:solidFill>
                <a:latin typeface="Constantia" panose="02030602050306030303" pitchFamily="18" charset="0"/>
              </a:rPr>
              <a:t>//accessing method in package</a:t>
            </a:r>
          </a:p>
          <a:p>
            <a:pPr algn="just"/>
            <a:r>
              <a:rPr lang="en-IN" sz="2400" dirty="0">
                <a:latin typeface="Constantia" panose="02030602050306030303" pitchFamily="18" charset="0"/>
              </a:rPr>
              <a:t>  </a:t>
            </a:r>
            <a:r>
              <a:rPr lang="en-IN" sz="2400" dirty="0" smtClean="0">
                <a:latin typeface="Constantia" panose="02030602050306030303" pitchFamily="18" charset="0"/>
              </a:rPr>
              <a:t>     </a:t>
            </a:r>
            <a:r>
              <a:rPr lang="en-IN" sz="2400" dirty="0">
                <a:latin typeface="Constantia" panose="02030602050306030303" pitchFamily="18" charset="0"/>
              </a:rPr>
              <a:t>obj1.disp();</a:t>
            </a:r>
          </a:p>
          <a:p>
            <a:pPr algn="just"/>
            <a:r>
              <a:rPr lang="en-IN" sz="2400" dirty="0" smtClean="0">
                <a:latin typeface="Constantia" panose="02030602050306030303" pitchFamily="18" charset="0"/>
              </a:rPr>
              <a:t>    }</a:t>
            </a:r>
            <a:endParaRPr lang="en-IN" sz="2400" dirty="0">
              <a:latin typeface="Constantia" panose="02030602050306030303" pitchFamily="18" charset="0"/>
            </a:endParaRPr>
          </a:p>
          <a:p>
            <a:pPr algn="just"/>
            <a:r>
              <a:rPr lang="en-IN" sz="2400" dirty="0">
                <a:latin typeface="Constantia" panose="02030602050306030303" pitchFamily="18" charset="0"/>
              </a:rPr>
              <a:t>}</a:t>
            </a:r>
          </a:p>
        </p:txBody>
      </p:sp>
      <p:sp>
        <p:nvSpPr>
          <p:cNvPr id="9" name="TextBox 8"/>
          <p:cNvSpPr txBox="1"/>
          <p:nvPr/>
        </p:nvSpPr>
        <p:spPr>
          <a:xfrm>
            <a:off x="8160684" y="3426283"/>
            <a:ext cx="3820644" cy="1323439"/>
          </a:xfrm>
          <a:prstGeom prst="rect">
            <a:avLst/>
          </a:prstGeom>
          <a:noFill/>
        </p:spPr>
        <p:txBody>
          <a:bodyPr wrap="square" rtlCol="0">
            <a:spAutoFit/>
          </a:bodyPr>
          <a:lstStyle/>
          <a:p>
            <a:r>
              <a:rPr lang="en-IN" sz="2000" b="1" dirty="0" smtClean="0">
                <a:solidFill>
                  <a:srgbClr val="0000FF"/>
                </a:solidFill>
                <a:latin typeface="Constantia" panose="02030602050306030303" pitchFamily="18" charset="0"/>
              </a:rPr>
              <a:t>Package</a:t>
            </a:r>
            <a:r>
              <a:rPr lang="en-IN" sz="1600" b="1" dirty="0" smtClean="0"/>
              <a:t> </a:t>
            </a:r>
            <a:r>
              <a:rPr lang="en-IN" sz="2000" b="1" dirty="0" smtClean="0">
                <a:solidFill>
                  <a:srgbClr val="0000FF"/>
                </a:solidFill>
                <a:latin typeface="Constantia" panose="02030602050306030303" pitchFamily="18" charset="0"/>
              </a:rPr>
              <a:t>accessing</a:t>
            </a:r>
          </a:p>
          <a:p>
            <a:r>
              <a:rPr lang="en-IN" sz="2000" b="1" dirty="0" smtClean="0">
                <a:latin typeface="Constantia" panose="02030602050306030303" pitchFamily="18" charset="0"/>
              </a:rPr>
              <a:t>File Name: </a:t>
            </a:r>
            <a:r>
              <a:rPr lang="en-IN" sz="2000" b="1" dirty="0">
                <a:solidFill>
                  <a:srgbClr val="0000FF"/>
                </a:solidFill>
                <a:latin typeface="Constantia" panose="02030602050306030303" pitchFamily="18" charset="0"/>
              </a:rPr>
              <a:t>Test.java</a:t>
            </a:r>
          </a:p>
          <a:p>
            <a:r>
              <a:rPr lang="en-IN" sz="2000" b="1" dirty="0" smtClean="0">
                <a:latin typeface="Constantia" panose="02030602050306030303" pitchFamily="18" charset="0"/>
              </a:rPr>
              <a:t>Compilation: </a:t>
            </a:r>
            <a:r>
              <a:rPr lang="en-IN" sz="2000" b="1" dirty="0" err="1">
                <a:solidFill>
                  <a:srgbClr val="0000FF"/>
                </a:solidFill>
                <a:latin typeface="Constantia" panose="02030602050306030303" pitchFamily="18" charset="0"/>
              </a:rPr>
              <a:t>javac</a:t>
            </a:r>
            <a:r>
              <a:rPr lang="en-IN" sz="2000" b="1" dirty="0">
                <a:solidFill>
                  <a:srgbClr val="0000FF"/>
                </a:solidFill>
                <a:latin typeface="Constantia" panose="02030602050306030303" pitchFamily="18" charset="0"/>
              </a:rPr>
              <a:t> Test.java</a:t>
            </a:r>
          </a:p>
          <a:p>
            <a:r>
              <a:rPr lang="en-IN" sz="2000" b="1" dirty="0" smtClean="0">
                <a:latin typeface="Constantia" panose="02030602050306030303" pitchFamily="18" charset="0"/>
              </a:rPr>
              <a:t>Execution: </a:t>
            </a:r>
            <a:r>
              <a:rPr lang="en-IN" sz="2000" b="1" dirty="0">
                <a:solidFill>
                  <a:srgbClr val="0000FF"/>
                </a:solidFill>
                <a:latin typeface="Constantia" panose="02030602050306030303" pitchFamily="18" charset="0"/>
              </a:rPr>
              <a:t>java Test</a:t>
            </a:r>
          </a:p>
        </p:txBody>
      </p:sp>
      <p:sp>
        <p:nvSpPr>
          <p:cNvPr id="10" name="TextBox 9"/>
          <p:cNvSpPr txBox="1"/>
          <p:nvPr/>
        </p:nvSpPr>
        <p:spPr>
          <a:xfrm>
            <a:off x="8160684" y="1132630"/>
            <a:ext cx="3914775" cy="1938992"/>
          </a:xfrm>
          <a:prstGeom prst="rect">
            <a:avLst/>
          </a:prstGeom>
          <a:noFill/>
        </p:spPr>
        <p:txBody>
          <a:bodyPr wrap="square" rtlCol="0">
            <a:spAutoFit/>
          </a:bodyPr>
          <a:lstStyle/>
          <a:p>
            <a:r>
              <a:rPr lang="en-IN" sz="2000" b="1" dirty="0">
                <a:solidFill>
                  <a:srgbClr val="0000FF"/>
                </a:solidFill>
                <a:latin typeface="Constantia" panose="02030602050306030303" pitchFamily="18" charset="0"/>
              </a:rPr>
              <a:t>Package</a:t>
            </a:r>
            <a:r>
              <a:rPr lang="en-IN" sz="1600" b="1" dirty="0" smtClean="0"/>
              <a:t> </a:t>
            </a:r>
            <a:r>
              <a:rPr lang="en-IN" sz="2000" b="1" dirty="0" smtClean="0">
                <a:solidFill>
                  <a:srgbClr val="0000FF"/>
                </a:solidFill>
                <a:latin typeface="Constantia" panose="02030602050306030303" pitchFamily="18" charset="0"/>
              </a:rPr>
              <a:t>creation</a:t>
            </a:r>
          </a:p>
          <a:p>
            <a:r>
              <a:rPr lang="en-IN" sz="2000" b="1" dirty="0" smtClean="0">
                <a:latin typeface="Constantia" panose="02030602050306030303" pitchFamily="18" charset="0"/>
              </a:rPr>
              <a:t>File Name: </a:t>
            </a:r>
            <a:r>
              <a:rPr lang="en-IN" sz="2000" b="1" dirty="0">
                <a:solidFill>
                  <a:srgbClr val="0000FF"/>
                </a:solidFill>
                <a:latin typeface="Constantia" panose="02030602050306030303" pitchFamily="18" charset="0"/>
              </a:rPr>
              <a:t>MyClass.java</a:t>
            </a:r>
          </a:p>
          <a:p>
            <a:r>
              <a:rPr lang="en-IN" sz="2000" b="1" dirty="0" smtClean="0">
                <a:latin typeface="Constantia" panose="02030602050306030303" pitchFamily="18" charset="0"/>
              </a:rPr>
              <a:t>Compilation: </a:t>
            </a:r>
          </a:p>
          <a:p>
            <a:r>
              <a:rPr lang="en-IN" sz="2000" b="1" dirty="0" err="1">
                <a:solidFill>
                  <a:srgbClr val="0000FF"/>
                </a:solidFill>
                <a:latin typeface="Constantia" panose="02030602050306030303" pitchFamily="18" charset="0"/>
              </a:rPr>
              <a:t>Javac</a:t>
            </a:r>
            <a:r>
              <a:rPr lang="en-IN" sz="2000" b="1" dirty="0">
                <a:solidFill>
                  <a:srgbClr val="0000FF"/>
                </a:solidFill>
                <a:latin typeface="Constantia" panose="02030602050306030303" pitchFamily="18" charset="0"/>
              </a:rPr>
              <a:t> –d </a:t>
            </a:r>
            <a:r>
              <a:rPr lang="en-IN" sz="2000" b="1" dirty="0" err="1">
                <a:solidFill>
                  <a:srgbClr val="0000FF"/>
                </a:solidFill>
                <a:latin typeface="Constantia" panose="02030602050306030303" pitchFamily="18" charset="0"/>
              </a:rPr>
              <a:t>MyPack</a:t>
            </a:r>
            <a:r>
              <a:rPr lang="en-IN" sz="2000" b="1" dirty="0">
                <a:solidFill>
                  <a:srgbClr val="0000FF"/>
                </a:solidFill>
                <a:latin typeface="Constantia" panose="02030602050306030303" pitchFamily="18" charset="0"/>
              </a:rPr>
              <a:t> </a:t>
            </a:r>
            <a:r>
              <a:rPr lang="en-IN" sz="2000" b="1" dirty="0" smtClean="0">
                <a:solidFill>
                  <a:srgbClr val="0000FF"/>
                </a:solidFill>
                <a:latin typeface="Constantia" panose="02030602050306030303" pitchFamily="18" charset="0"/>
              </a:rPr>
              <a:t>MyClass.java</a:t>
            </a:r>
          </a:p>
          <a:p>
            <a:pPr algn="ctr"/>
            <a:r>
              <a:rPr lang="en-IN" sz="2000" dirty="0" smtClean="0">
                <a:latin typeface="Constantia" panose="02030602050306030303" pitchFamily="18" charset="0"/>
              </a:rPr>
              <a:t>Or</a:t>
            </a:r>
          </a:p>
          <a:p>
            <a:r>
              <a:rPr lang="en-IN" sz="2000" b="1" dirty="0" err="1" smtClean="0">
                <a:solidFill>
                  <a:srgbClr val="0000FF"/>
                </a:solidFill>
                <a:latin typeface="Constantia" panose="02030602050306030303" pitchFamily="18" charset="0"/>
              </a:rPr>
              <a:t>javac</a:t>
            </a:r>
            <a:r>
              <a:rPr lang="en-IN" sz="2000" b="1" smtClean="0">
                <a:solidFill>
                  <a:srgbClr val="0000FF"/>
                </a:solidFill>
                <a:latin typeface="Constantia" panose="02030602050306030303" pitchFamily="18" charset="0"/>
              </a:rPr>
              <a:t> –d . </a:t>
            </a:r>
            <a:r>
              <a:rPr lang="en-IN" sz="2000" b="1" dirty="0" smtClean="0">
                <a:solidFill>
                  <a:srgbClr val="0000FF"/>
                </a:solidFill>
                <a:latin typeface="Constantia" panose="02030602050306030303" pitchFamily="18" charset="0"/>
              </a:rPr>
              <a:t>MyClass.java</a:t>
            </a:r>
            <a:endParaRPr lang="en-IN" sz="2000" b="1" dirty="0">
              <a:solidFill>
                <a:srgbClr val="0000FF"/>
              </a:solidFill>
              <a:latin typeface="Constantia" panose="02030602050306030303" pitchFamily="18" charset="0"/>
            </a:endParaRPr>
          </a:p>
        </p:txBody>
      </p:sp>
      <p:sp>
        <p:nvSpPr>
          <p:cNvPr id="11" name="TextBox 10"/>
          <p:cNvSpPr txBox="1"/>
          <p:nvPr/>
        </p:nvSpPr>
        <p:spPr>
          <a:xfrm>
            <a:off x="8160684" y="5626466"/>
            <a:ext cx="3497916" cy="830997"/>
          </a:xfrm>
          <a:prstGeom prst="rect">
            <a:avLst/>
          </a:prstGeom>
          <a:noFill/>
          <a:ln w="28575">
            <a:noFill/>
          </a:ln>
        </p:spPr>
        <p:txBody>
          <a:bodyPr wrap="square" rtlCol="0">
            <a:spAutoFit/>
          </a:bodyPr>
          <a:lstStyle/>
          <a:p>
            <a:r>
              <a:rPr lang="en-IN" sz="2400" b="1" dirty="0">
                <a:solidFill>
                  <a:srgbClr val="0000FF"/>
                </a:solidFill>
                <a:latin typeface="Constantia" panose="02030602050306030303" pitchFamily="18" charset="0"/>
              </a:rPr>
              <a:t>Output</a:t>
            </a:r>
            <a:r>
              <a:rPr lang="en-IN" sz="2400" dirty="0" smtClean="0">
                <a:latin typeface="Constantia" panose="02030602050306030303" pitchFamily="18" charset="0"/>
              </a:rPr>
              <a:t>: </a:t>
            </a:r>
          </a:p>
          <a:p>
            <a:r>
              <a:rPr lang="en-IN" sz="2400" dirty="0" smtClean="0">
                <a:latin typeface="Constantia" panose="02030602050306030303" pitchFamily="18" charset="0"/>
              </a:rPr>
              <a:t>It is from package</a:t>
            </a:r>
            <a:endParaRPr lang="en-IN" sz="2400" dirty="0">
              <a:latin typeface="Constantia" panose="02030602050306030303" pitchFamily="18" charset="0"/>
            </a:endParaRPr>
          </a:p>
        </p:txBody>
      </p:sp>
      <p:cxnSp>
        <p:nvCxnSpPr>
          <p:cNvPr id="12" name="Straight Arrow Connector 11"/>
          <p:cNvCxnSpPr/>
          <p:nvPr/>
        </p:nvCxnSpPr>
        <p:spPr>
          <a:xfrm flipH="1" flipV="1">
            <a:off x="7073299" y="1469387"/>
            <a:ext cx="1087385" cy="374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073299" y="3785851"/>
            <a:ext cx="1087385" cy="374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42996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Package – Example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61</a:t>
            </a:fld>
            <a:endParaRPr lang="en-IN"/>
          </a:p>
        </p:txBody>
      </p:sp>
      <p:sp>
        <p:nvSpPr>
          <p:cNvPr id="7" name="Rectangle 6"/>
          <p:cNvSpPr/>
          <p:nvPr/>
        </p:nvSpPr>
        <p:spPr>
          <a:xfrm>
            <a:off x="1277471" y="754248"/>
            <a:ext cx="10703857" cy="461665"/>
          </a:xfrm>
          <a:prstGeom prst="rect">
            <a:avLst/>
          </a:prstGeom>
        </p:spPr>
        <p:txBody>
          <a:bodyPr wrap="square">
            <a:spAutoFit/>
          </a:bodyPr>
          <a:lstStyle/>
          <a:p>
            <a:pPr algn="ctr">
              <a:spcAft>
                <a:spcPts val="1200"/>
              </a:spcAft>
            </a:pPr>
            <a:r>
              <a:rPr lang="en-US" sz="2400" dirty="0" smtClean="0">
                <a:solidFill>
                  <a:prstClr val="black"/>
                </a:solidFill>
                <a:latin typeface="Constantia"/>
              </a:rPr>
              <a:t>Various access models of package</a:t>
            </a:r>
            <a:endParaRPr lang="en-IN" sz="2400" dirty="0">
              <a:latin typeface="Constantia" panose="02030602050306030303" pitchFamily="18" charset="0"/>
            </a:endParaRPr>
          </a:p>
        </p:txBody>
      </p:sp>
      <p:pic>
        <p:nvPicPr>
          <p:cNvPr id="9" name="Picture 8"/>
          <p:cNvPicPr>
            <a:picLocks/>
          </p:cNvPicPr>
          <p:nvPr/>
        </p:nvPicPr>
        <p:blipFill rotWithShape="1">
          <a:blip r:embed="rId3">
            <a:extLst>
              <a:ext uri="{28A0092B-C50C-407E-A947-70E740481C1C}">
                <a14:useLocalDpi xmlns:a14="http://schemas.microsoft.com/office/drawing/2010/main" val="0"/>
              </a:ext>
            </a:extLst>
          </a:blip>
          <a:srcRect l="3594"/>
          <a:stretch/>
        </p:blipFill>
        <p:spPr>
          <a:xfrm>
            <a:off x="4590388" y="1668120"/>
            <a:ext cx="3632400" cy="4496400"/>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5231"/>
          <a:stretch/>
        </p:blipFill>
        <p:spPr>
          <a:xfrm>
            <a:off x="839524" y="1667306"/>
            <a:ext cx="3630875" cy="4495800"/>
          </a:xfrm>
          <a:prstGeom prst="rect">
            <a:avLst/>
          </a:prstGeom>
        </p:spPr>
      </p:pic>
      <p:pic>
        <p:nvPicPr>
          <p:cNvPr id="11" name="Picture 10"/>
          <p:cNvPicPr>
            <a:picLocks/>
          </p:cNvPicPr>
          <p:nvPr/>
        </p:nvPicPr>
        <p:blipFill rotWithShape="1">
          <a:blip r:embed="rId5">
            <a:extLst>
              <a:ext uri="{28A0092B-C50C-407E-A947-70E740481C1C}">
                <a14:useLocalDpi xmlns:a14="http://schemas.microsoft.com/office/drawing/2010/main" val="0"/>
              </a:ext>
            </a:extLst>
          </a:blip>
          <a:srcRect l="2826"/>
          <a:stretch/>
        </p:blipFill>
        <p:spPr>
          <a:xfrm>
            <a:off x="8349587" y="1668118"/>
            <a:ext cx="3632400" cy="4645595"/>
          </a:xfrm>
          <a:prstGeom prst="rect">
            <a:avLst/>
          </a:prstGeom>
        </p:spPr>
      </p:pic>
      <p:sp>
        <p:nvSpPr>
          <p:cNvPr id="12" name="TextBox 11"/>
          <p:cNvSpPr txBox="1"/>
          <p:nvPr/>
        </p:nvSpPr>
        <p:spPr>
          <a:xfrm>
            <a:off x="839525" y="1268692"/>
            <a:ext cx="3474382" cy="461665"/>
          </a:xfrm>
          <a:prstGeom prst="rect">
            <a:avLst/>
          </a:prstGeom>
          <a:noFill/>
        </p:spPr>
        <p:txBody>
          <a:bodyPr wrap="square" rtlCol="0">
            <a:spAutoFit/>
          </a:bodyPr>
          <a:lstStyle/>
          <a:p>
            <a:pPr algn="ctr"/>
            <a:r>
              <a:rPr lang="en-IN" sz="2400" b="1" dirty="0" smtClean="0">
                <a:solidFill>
                  <a:srgbClr val="0A1AB6"/>
                </a:solidFill>
                <a:latin typeface="Constantia"/>
              </a:rPr>
              <a:t>Model</a:t>
            </a:r>
            <a:r>
              <a:rPr lang="en-IN" sz="2400" b="1" dirty="0" smtClean="0">
                <a:solidFill>
                  <a:srgbClr val="0A1AB6"/>
                </a:solidFill>
                <a:latin typeface="Constantia" panose="02030602050306030303" pitchFamily="18" charset="0"/>
              </a:rPr>
              <a:t> - </a:t>
            </a:r>
            <a:r>
              <a:rPr lang="en-IN" sz="2400" b="1" dirty="0" smtClean="0">
                <a:solidFill>
                  <a:srgbClr val="0A1AB6"/>
                </a:solidFill>
              </a:rPr>
              <a:t>1</a:t>
            </a:r>
            <a:endParaRPr lang="en-IN" sz="2400" b="1" dirty="0">
              <a:solidFill>
                <a:srgbClr val="0A1AB6"/>
              </a:solidFill>
            </a:endParaRPr>
          </a:p>
        </p:txBody>
      </p:sp>
      <p:sp>
        <p:nvSpPr>
          <p:cNvPr id="13" name="TextBox 12"/>
          <p:cNvSpPr txBox="1"/>
          <p:nvPr/>
        </p:nvSpPr>
        <p:spPr>
          <a:xfrm>
            <a:off x="4590389" y="1268520"/>
            <a:ext cx="3305735" cy="461665"/>
          </a:xfrm>
          <a:prstGeom prst="rect">
            <a:avLst/>
          </a:prstGeom>
          <a:noFill/>
        </p:spPr>
        <p:txBody>
          <a:bodyPr wrap="square" rtlCol="0">
            <a:spAutoFit/>
          </a:bodyPr>
          <a:lstStyle>
            <a:defPPr>
              <a:defRPr lang="en-US"/>
            </a:defPPr>
            <a:lvl1pPr algn="ctr">
              <a:defRPr sz="2400" b="1">
                <a:solidFill>
                  <a:srgbClr val="0A1AB6"/>
                </a:solidFill>
                <a:latin typeface="Constantia"/>
              </a:defRPr>
            </a:lvl1pPr>
          </a:lstStyle>
          <a:p>
            <a:r>
              <a:rPr lang="en-IN" dirty="0"/>
              <a:t>Model - </a:t>
            </a:r>
            <a:r>
              <a:rPr lang="en-IN" dirty="0">
                <a:latin typeface="+mn-lt"/>
              </a:rPr>
              <a:t>2</a:t>
            </a:r>
          </a:p>
        </p:txBody>
      </p:sp>
      <p:sp>
        <p:nvSpPr>
          <p:cNvPr id="14" name="TextBox 13"/>
          <p:cNvSpPr txBox="1"/>
          <p:nvPr/>
        </p:nvSpPr>
        <p:spPr>
          <a:xfrm>
            <a:off x="8382691" y="1268520"/>
            <a:ext cx="3776382" cy="461665"/>
          </a:xfrm>
          <a:prstGeom prst="rect">
            <a:avLst/>
          </a:prstGeom>
          <a:noFill/>
        </p:spPr>
        <p:txBody>
          <a:bodyPr wrap="square" rtlCol="0">
            <a:spAutoFit/>
          </a:bodyPr>
          <a:lstStyle>
            <a:defPPr>
              <a:defRPr lang="en-US"/>
            </a:defPPr>
            <a:lvl1pPr algn="ctr">
              <a:defRPr sz="2400" b="1">
                <a:solidFill>
                  <a:srgbClr val="0A1AB6"/>
                </a:solidFill>
                <a:latin typeface="Constantia"/>
              </a:defRPr>
            </a:lvl1pPr>
          </a:lstStyle>
          <a:p>
            <a:r>
              <a:rPr lang="en-IN" dirty="0"/>
              <a:t>Model - </a:t>
            </a:r>
            <a:r>
              <a:rPr lang="en-IN" dirty="0">
                <a:latin typeface="+mn-lt"/>
              </a:rPr>
              <a:t>3</a:t>
            </a:r>
          </a:p>
        </p:txBody>
      </p:sp>
      <p:sp>
        <p:nvSpPr>
          <p:cNvPr id="3" name="Rounded Rectangle 2"/>
          <p:cNvSpPr/>
          <p:nvPr/>
        </p:nvSpPr>
        <p:spPr>
          <a:xfrm>
            <a:off x="839524" y="3762375"/>
            <a:ext cx="1313126" cy="2476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839524" y="3543300"/>
            <a:ext cx="1513151" cy="20955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4590387" y="3790950"/>
            <a:ext cx="1313126" cy="2476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4590387" y="3571875"/>
            <a:ext cx="1513151" cy="20955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8383850" y="3761925"/>
            <a:ext cx="1513151" cy="20955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8509000" y="4533900"/>
            <a:ext cx="508000" cy="2921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40824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Package with Multiple Classes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62</a:t>
            </a:fld>
            <a:endParaRPr lang="en-IN"/>
          </a:p>
        </p:txBody>
      </p:sp>
      <p:sp>
        <p:nvSpPr>
          <p:cNvPr id="7" name="Rectangle 6"/>
          <p:cNvSpPr/>
          <p:nvPr/>
        </p:nvSpPr>
        <p:spPr>
          <a:xfrm>
            <a:off x="1277471" y="709092"/>
            <a:ext cx="10703857" cy="461665"/>
          </a:xfrm>
          <a:prstGeom prst="rect">
            <a:avLst/>
          </a:prstGeom>
        </p:spPr>
        <p:txBody>
          <a:bodyPr wrap="square">
            <a:spAutoFit/>
          </a:bodyPr>
          <a:lstStyle/>
          <a:p>
            <a:pPr algn="ctr">
              <a:spcAft>
                <a:spcPts val="1200"/>
              </a:spcAft>
            </a:pPr>
            <a:r>
              <a:rPr lang="en-US" sz="2400" dirty="0" smtClean="0">
                <a:solidFill>
                  <a:prstClr val="black"/>
                </a:solidFill>
                <a:latin typeface="Constantia"/>
              </a:rPr>
              <a:t>Multiple classes can be created under a package</a:t>
            </a:r>
            <a:endParaRPr lang="en-IN" sz="2400" dirty="0">
              <a:latin typeface="Constantia" panose="02030602050306030303" pitchFamily="18" charset="0"/>
            </a:endParaRPr>
          </a:p>
        </p:txBody>
      </p:sp>
      <p:grpSp>
        <p:nvGrpSpPr>
          <p:cNvPr id="3" name="Group 2"/>
          <p:cNvGrpSpPr/>
          <p:nvPr/>
        </p:nvGrpSpPr>
        <p:grpSpPr>
          <a:xfrm>
            <a:off x="1037987" y="3381822"/>
            <a:ext cx="10943341" cy="1938992"/>
            <a:chOff x="1037987" y="3381822"/>
            <a:chExt cx="10943341" cy="1938992"/>
          </a:xfrm>
        </p:grpSpPr>
        <p:sp>
          <p:nvSpPr>
            <p:cNvPr id="8" name="Rectangle 7"/>
            <p:cNvSpPr/>
            <p:nvPr/>
          </p:nvSpPr>
          <p:spPr>
            <a:xfrm>
              <a:off x="1037987" y="3381822"/>
              <a:ext cx="6013648" cy="1938992"/>
            </a:xfrm>
            <a:prstGeom prst="rect">
              <a:avLst/>
            </a:prstGeom>
            <a:ln w="28575">
              <a:solidFill>
                <a:schemeClr val="tx1"/>
              </a:solidFill>
            </a:ln>
          </p:spPr>
          <p:txBody>
            <a:bodyPr wrap="square">
              <a:spAutoFit/>
            </a:bodyPr>
            <a:lstStyle/>
            <a:p>
              <a:pPr algn="just"/>
              <a:r>
                <a:rPr lang="en-IN" sz="2400" dirty="0" smtClean="0">
                  <a:latin typeface="Constantia" panose="02030602050306030303" pitchFamily="18" charset="0"/>
                </a:rPr>
                <a:t>package </a:t>
              </a:r>
              <a:r>
                <a:rPr lang="en-IN" sz="2400" dirty="0" err="1" smtClean="0">
                  <a:latin typeface="Constantia" panose="02030602050306030303" pitchFamily="18" charset="0"/>
                </a:rPr>
                <a:t>MyPack</a:t>
              </a:r>
              <a:r>
                <a:rPr lang="en-IN" sz="2400" dirty="0" smtClean="0">
                  <a:latin typeface="Constantia" panose="02030602050306030303" pitchFamily="18" charset="0"/>
                </a:rPr>
                <a:t>; </a:t>
              </a:r>
            </a:p>
            <a:p>
              <a:pPr algn="just"/>
              <a:r>
                <a:rPr lang="en-IN" sz="2400" dirty="0" smtClean="0">
                  <a:latin typeface="Constantia" panose="02030602050306030303" pitchFamily="18" charset="0"/>
                </a:rPr>
                <a:t>public class MyClass</a:t>
              </a:r>
              <a:r>
                <a:rPr lang="en-IN" sz="2400" dirty="0" smtClean="0"/>
                <a:t>2</a:t>
              </a:r>
              <a:r>
                <a:rPr lang="en-IN" sz="2400" dirty="0" smtClean="0">
                  <a:latin typeface="Constantia" panose="02030602050306030303" pitchFamily="18" charset="0"/>
                </a:rPr>
                <a:t> {</a:t>
              </a:r>
            </a:p>
            <a:p>
              <a:pPr algn="just"/>
              <a:r>
                <a:rPr lang="en-IN" sz="2400" dirty="0">
                  <a:latin typeface="Constantia" panose="02030602050306030303" pitchFamily="18" charset="0"/>
                </a:rPr>
                <a:t> </a:t>
              </a:r>
              <a:r>
                <a:rPr lang="en-IN" sz="2400" dirty="0" smtClean="0">
                  <a:latin typeface="Constantia" panose="02030602050306030303" pitchFamily="18" charset="0"/>
                </a:rPr>
                <a:t>  public void disp</a:t>
              </a:r>
              <a:r>
                <a:rPr lang="en-IN" sz="2400" dirty="0" smtClean="0"/>
                <a:t>2</a:t>
              </a:r>
              <a:r>
                <a:rPr lang="en-IN" sz="2400" dirty="0" smtClean="0">
                  <a:latin typeface="Constantia" panose="02030602050306030303" pitchFamily="18" charset="0"/>
                </a:rPr>
                <a:t>() {</a:t>
              </a:r>
            </a:p>
            <a:p>
              <a:pPr algn="just"/>
              <a:r>
                <a:rPr lang="en-IN" sz="2400" dirty="0">
                  <a:latin typeface="Constantia" panose="02030602050306030303" pitchFamily="18" charset="0"/>
                </a:rPr>
                <a:t> </a:t>
              </a:r>
              <a:r>
                <a:rPr lang="en-IN" sz="2400" dirty="0" smtClean="0">
                  <a:latin typeface="Constantia" panose="02030602050306030303" pitchFamily="18" charset="0"/>
                </a:rPr>
                <a:t>    </a:t>
              </a:r>
              <a:r>
                <a:rPr lang="en-IN" sz="2400" dirty="0" err="1" smtClean="0">
                  <a:latin typeface="Constantia" panose="02030602050306030303" pitchFamily="18" charset="0"/>
                </a:rPr>
                <a:t>System.out.println</a:t>
              </a:r>
              <a:r>
                <a:rPr lang="en-IN" sz="2400" dirty="0" smtClean="0">
                  <a:latin typeface="Constantia" panose="02030602050306030303" pitchFamily="18" charset="0"/>
                </a:rPr>
                <a:t>(“It is from disp</a:t>
              </a:r>
              <a:r>
                <a:rPr lang="en-IN" sz="2400" dirty="0" smtClean="0"/>
                <a:t>2</a:t>
              </a:r>
              <a:r>
                <a:rPr lang="en-IN" sz="2400" dirty="0" smtClean="0">
                  <a:latin typeface="Constantia" panose="02030602050306030303" pitchFamily="18" charset="0"/>
                </a:rPr>
                <a:t>”);    }</a:t>
              </a:r>
            </a:p>
            <a:p>
              <a:pPr algn="just"/>
              <a:r>
                <a:rPr lang="en-IN" sz="2400" dirty="0" smtClean="0">
                  <a:latin typeface="Constantia" panose="02030602050306030303" pitchFamily="18" charset="0"/>
                </a:rPr>
                <a:t>}</a:t>
              </a:r>
            </a:p>
          </p:txBody>
        </p:sp>
        <p:sp>
          <p:nvSpPr>
            <p:cNvPr id="9" name="TextBox 8"/>
            <p:cNvSpPr txBox="1"/>
            <p:nvPr/>
          </p:nvSpPr>
          <p:spPr>
            <a:xfrm>
              <a:off x="8139020" y="3449085"/>
              <a:ext cx="3842308" cy="461665"/>
            </a:xfrm>
            <a:prstGeom prst="rect">
              <a:avLst/>
            </a:prstGeom>
            <a:noFill/>
          </p:spPr>
          <p:txBody>
            <a:bodyPr wrap="square" rtlCol="0">
              <a:spAutoFit/>
            </a:bodyPr>
            <a:lstStyle/>
            <a:p>
              <a:r>
                <a:rPr lang="en-IN" sz="2400" b="1" dirty="0" smtClean="0">
                  <a:latin typeface="Constantia" panose="02030602050306030303" pitchFamily="18" charset="0"/>
                </a:rPr>
                <a:t>File </a:t>
              </a:r>
              <a:r>
                <a:rPr lang="en-IN" sz="2400" b="1" dirty="0">
                  <a:latin typeface="Constantia" panose="02030602050306030303" pitchFamily="18" charset="0"/>
                </a:rPr>
                <a:t>Name: </a:t>
              </a:r>
              <a:r>
                <a:rPr lang="en-IN" sz="2400" b="1" dirty="0">
                  <a:solidFill>
                    <a:srgbClr val="0000FF"/>
                  </a:solidFill>
                  <a:latin typeface="Constantia" panose="02030602050306030303" pitchFamily="18" charset="0"/>
                </a:rPr>
                <a:t>MyClass2.java</a:t>
              </a:r>
            </a:p>
          </p:txBody>
        </p:sp>
        <p:cxnSp>
          <p:nvCxnSpPr>
            <p:cNvPr id="10" name="Straight Arrow Connector 9"/>
            <p:cNvCxnSpPr/>
            <p:nvPr/>
          </p:nvCxnSpPr>
          <p:spPr>
            <a:xfrm flipH="1" flipV="1">
              <a:off x="7051635" y="3641631"/>
              <a:ext cx="1087385" cy="374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1059650" y="1228328"/>
            <a:ext cx="10921678" cy="1938992"/>
            <a:chOff x="1059650" y="1228328"/>
            <a:chExt cx="10921678" cy="1938992"/>
          </a:xfrm>
        </p:grpSpPr>
        <p:sp>
          <p:nvSpPr>
            <p:cNvPr id="6" name="Rectangle 5"/>
            <p:cNvSpPr/>
            <p:nvPr/>
          </p:nvSpPr>
          <p:spPr>
            <a:xfrm>
              <a:off x="1059650" y="1228328"/>
              <a:ext cx="6013648" cy="1938992"/>
            </a:xfrm>
            <a:prstGeom prst="rect">
              <a:avLst/>
            </a:prstGeom>
            <a:ln w="28575">
              <a:solidFill>
                <a:schemeClr val="tx1"/>
              </a:solidFill>
            </a:ln>
          </p:spPr>
          <p:txBody>
            <a:bodyPr wrap="square">
              <a:spAutoFit/>
            </a:bodyPr>
            <a:lstStyle/>
            <a:p>
              <a:pPr algn="just"/>
              <a:r>
                <a:rPr lang="en-IN" sz="2400" dirty="0" smtClean="0">
                  <a:latin typeface="Constantia" panose="02030602050306030303" pitchFamily="18" charset="0"/>
                </a:rPr>
                <a:t>package </a:t>
              </a:r>
              <a:r>
                <a:rPr lang="en-IN" sz="2400" dirty="0" err="1" smtClean="0">
                  <a:latin typeface="Constantia" panose="02030602050306030303" pitchFamily="18" charset="0"/>
                </a:rPr>
                <a:t>MyPack</a:t>
              </a:r>
              <a:r>
                <a:rPr lang="en-IN" sz="2400" dirty="0" smtClean="0">
                  <a:latin typeface="Constantia" panose="02030602050306030303" pitchFamily="18" charset="0"/>
                </a:rPr>
                <a:t>; </a:t>
              </a:r>
            </a:p>
            <a:p>
              <a:pPr algn="just"/>
              <a:r>
                <a:rPr lang="en-IN" sz="2400" dirty="0" smtClean="0">
                  <a:latin typeface="Constantia" panose="02030602050306030303" pitchFamily="18" charset="0"/>
                </a:rPr>
                <a:t>public class MyClass</a:t>
              </a:r>
              <a:r>
                <a:rPr lang="en-IN" sz="2400" dirty="0" smtClean="0"/>
                <a:t>1</a:t>
              </a:r>
              <a:r>
                <a:rPr lang="en-IN" sz="2400" dirty="0" smtClean="0">
                  <a:latin typeface="Constantia" panose="02030602050306030303" pitchFamily="18" charset="0"/>
                </a:rPr>
                <a:t> {</a:t>
              </a:r>
            </a:p>
            <a:p>
              <a:pPr algn="just"/>
              <a:r>
                <a:rPr lang="en-IN" sz="2400" dirty="0">
                  <a:latin typeface="Constantia" panose="02030602050306030303" pitchFamily="18" charset="0"/>
                </a:rPr>
                <a:t> </a:t>
              </a:r>
              <a:r>
                <a:rPr lang="en-IN" sz="2400" dirty="0" smtClean="0">
                  <a:latin typeface="Constantia" panose="02030602050306030303" pitchFamily="18" charset="0"/>
                </a:rPr>
                <a:t>  public void disp</a:t>
              </a:r>
              <a:r>
                <a:rPr lang="en-IN" sz="2400" dirty="0"/>
                <a:t>1</a:t>
              </a:r>
              <a:r>
                <a:rPr lang="en-IN" sz="2400" dirty="0" smtClean="0">
                  <a:latin typeface="Constantia" panose="02030602050306030303" pitchFamily="18" charset="0"/>
                </a:rPr>
                <a:t>() {</a:t>
              </a:r>
            </a:p>
            <a:p>
              <a:pPr algn="just"/>
              <a:r>
                <a:rPr lang="en-IN" sz="2400" dirty="0">
                  <a:latin typeface="Constantia" panose="02030602050306030303" pitchFamily="18" charset="0"/>
                </a:rPr>
                <a:t> </a:t>
              </a:r>
              <a:r>
                <a:rPr lang="en-IN" sz="2400" dirty="0" smtClean="0">
                  <a:latin typeface="Constantia" panose="02030602050306030303" pitchFamily="18" charset="0"/>
                </a:rPr>
                <a:t>    </a:t>
              </a:r>
              <a:r>
                <a:rPr lang="en-IN" sz="2400" dirty="0" err="1" smtClean="0">
                  <a:latin typeface="Constantia" panose="02030602050306030303" pitchFamily="18" charset="0"/>
                </a:rPr>
                <a:t>System.out.println</a:t>
              </a:r>
              <a:r>
                <a:rPr lang="en-IN" sz="2400" dirty="0" smtClean="0">
                  <a:latin typeface="Constantia" panose="02030602050306030303" pitchFamily="18" charset="0"/>
                </a:rPr>
                <a:t>(“It is from disp</a:t>
              </a:r>
              <a:r>
                <a:rPr lang="en-IN" sz="2400" dirty="0" smtClean="0"/>
                <a:t>1</a:t>
              </a:r>
              <a:r>
                <a:rPr lang="en-IN" sz="2400" dirty="0" smtClean="0">
                  <a:latin typeface="Constantia" panose="02030602050306030303" pitchFamily="18" charset="0"/>
                </a:rPr>
                <a:t>”);    }</a:t>
              </a:r>
            </a:p>
            <a:p>
              <a:pPr algn="just"/>
              <a:r>
                <a:rPr lang="en-IN" sz="2400" dirty="0" smtClean="0">
                  <a:latin typeface="Constantia" panose="02030602050306030303" pitchFamily="18" charset="0"/>
                </a:rPr>
                <a:t>}</a:t>
              </a:r>
            </a:p>
          </p:txBody>
        </p:sp>
        <p:sp>
          <p:nvSpPr>
            <p:cNvPr id="11" name="TextBox 10"/>
            <p:cNvSpPr txBox="1"/>
            <p:nvPr/>
          </p:nvSpPr>
          <p:spPr>
            <a:xfrm>
              <a:off x="8139020" y="1501185"/>
              <a:ext cx="3842308" cy="461665"/>
            </a:xfrm>
            <a:prstGeom prst="rect">
              <a:avLst/>
            </a:prstGeom>
            <a:noFill/>
          </p:spPr>
          <p:txBody>
            <a:bodyPr wrap="square" rtlCol="0">
              <a:spAutoFit/>
            </a:bodyPr>
            <a:lstStyle/>
            <a:p>
              <a:r>
                <a:rPr lang="en-IN" sz="2400" b="1" dirty="0" smtClean="0">
                  <a:latin typeface="Constantia" panose="02030602050306030303" pitchFamily="18" charset="0"/>
                </a:rPr>
                <a:t>File </a:t>
              </a:r>
              <a:r>
                <a:rPr lang="en-IN" sz="2400" b="1" dirty="0">
                  <a:latin typeface="Constantia" panose="02030602050306030303" pitchFamily="18" charset="0"/>
                </a:rPr>
                <a:t>Name:</a:t>
              </a:r>
              <a:r>
                <a:rPr lang="en-IN" sz="2400" b="1" dirty="0">
                  <a:solidFill>
                    <a:srgbClr val="0000FF"/>
                  </a:solidFill>
                  <a:latin typeface="Constantia" panose="02030602050306030303" pitchFamily="18" charset="0"/>
                </a:rPr>
                <a:t> MyClass1.java</a:t>
              </a:r>
            </a:p>
          </p:txBody>
        </p:sp>
        <p:cxnSp>
          <p:nvCxnSpPr>
            <p:cNvPr id="12" name="Straight Arrow Connector 11"/>
            <p:cNvCxnSpPr/>
            <p:nvPr/>
          </p:nvCxnSpPr>
          <p:spPr>
            <a:xfrm flipH="1" flipV="1">
              <a:off x="7051635" y="1775717"/>
              <a:ext cx="1087385" cy="374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p:cNvSpPr/>
          <p:nvPr/>
        </p:nvSpPr>
        <p:spPr>
          <a:xfrm>
            <a:off x="1013313" y="5455364"/>
            <a:ext cx="8101658" cy="1200329"/>
          </a:xfrm>
          <a:prstGeom prst="rect">
            <a:avLst/>
          </a:prstGeom>
          <a:ln w="28575">
            <a:solidFill>
              <a:schemeClr val="tx1"/>
            </a:solidFill>
          </a:ln>
        </p:spPr>
        <p:txBody>
          <a:bodyPr wrap="square">
            <a:spAutoFit/>
          </a:bodyPr>
          <a:lstStyle/>
          <a:p>
            <a:pPr algn="just"/>
            <a:r>
              <a:rPr lang="en-IN" sz="2400" dirty="0" smtClean="0">
                <a:latin typeface="Constantia" panose="02030602050306030303" pitchFamily="18" charset="0"/>
              </a:rPr>
              <a:t>Import MyPack.MyClass</a:t>
            </a:r>
            <a:r>
              <a:rPr lang="en-IN" sz="2400" dirty="0" smtClean="0"/>
              <a:t>2</a:t>
            </a:r>
            <a:r>
              <a:rPr lang="en-IN" sz="2400" dirty="0" smtClean="0">
                <a:latin typeface="Constantia" panose="02030602050306030303" pitchFamily="18" charset="0"/>
              </a:rPr>
              <a:t>;  // </a:t>
            </a:r>
            <a:r>
              <a:rPr lang="en-IN" sz="2000" b="1" dirty="0">
                <a:solidFill>
                  <a:srgbClr val="0000FF"/>
                </a:solidFill>
                <a:latin typeface="Constantia" panose="02030602050306030303" pitchFamily="18" charset="0"/>
              </a:rPr>
              <a:t>importing only MyClass</a:t>
            </a:r>
            <a:r>
              <a:rPr lang="en-IN" sz="2000" b="1" dirty="0">
                <a:solidFill>
                  <a:srgbClr val="0000FF"/>
                </a:solidFill>
              </a:rPr>
              <a:t>2</a:t>
            </a:r>
            <a:endParaRPr lang="en-IN" sz="2400" b="1" dirty="0">
              <a:solidFill>
                <a:srgbClr val="0000FF"/>
              </a:solidFill>
            </a:endParaRPr>
          </a:p>
          <a:p>
            <a:pPr algn="just"/>
            <a:r>
              <a:rPr lang="en-IN" sz="2400" dirty="0" smtClean="0">
                <a:latin typeface="Constantia" panose="02030602050306030303" pitchFamily="18" charset="0"/>
              </a:rPr>
              <a:t>Import MyPack.MyClass</a:t>
            </a:r>
            <a:r>
              <a:rPr lang="en-IN" sz="2400" dirty="0" smtClean="0"/>
              <a:t>1</a:t>
            </a:r>
            <a:r>
              <a:rPr lang="en-IN" sz="2400" dirty="0" smtClean="0">
                <a:latin typeface="Constantia" panose="02030602050306030303" pitchFamily="18" charset="0"/>
              </a:rPr>
              <a:t>; </a:t>
            </a:r>
            <a:r>
              <a:rPr lang="en-IN" sz="2400" dirty="0">
                <a:latin typeface="Constantia" panose="02030602050306030303" pitchFamily="18" charset="0"/>
              </a:rPr>
              <a:t>// </a:t>
            </a:r>
            <a:r>
              <a:rPr lang="en-IN" sz="2000" b="1" dirty="0">
                <a:solidFill>
                  <a:srgbClr val="0000FF"/>
                </a:solidFill>
                <a:latin typeface="Constantia" panose="02030602050306030303" pitchFamily="18" charset="0"/>
              </a:rPr>
              <a:t>importing only MyClass</a:t>
            </a:r>
            <a:r>
              <a:rPr lang="en-IN" sz="2000" b="1" dirty="0">
                <a:solidFill>
                  <a:srgbClr val="0000FF"/>
                </a:solidFill>
              </a:rPr>
              <a:t>1</a:t>
            </a:r>
            <a:endParaRPr lang="en-IN" sz="2400" b="1" dirty="0">
              <a:solidFill>
                <a:srgbClr val="0000FF"/>
              </a:solidFill>
            </a:endParaRPr>
          </a:p>
          <a:p>
            <a:pPr algn="just"/>
            <a:r>
              <a:rPr lang="en-IN" sz="2400" dirty="0" smtClean="0">
                <a:latin typeface="Constantia" panose="02030602050306030303" pitchFamily="18" charset="0"/>
              </a:rPr>
              <a:t>Import </a:t>
            </a:r>
            <a:r>
              <a:rPr lang="en-IN" sz="2400" dirty="0" err="1" smtClean="0">
                <a:latin typeface="Constantia" panose="02030602050306030303" pitchFamily="18" charset="0"/>
              </a:rPr>
              <a:t>MyPack</a:t>
            </a:r>
            <a:r>
              <a:rPr lang="en-IN" sz="2400" dirty="0">
                <a:latin typeface="Constantia" panose="02030602050306030303" pitchFamily="18" charset="0"/>
              </a:rPr>
              <a:t>.*; // </a:t>
            </a:r>
            <a:r>
              <a:rPr lang="en-IN" sz="2000" b="1" dirty="0">
                <a:solidFill>
                  <a:srgbClr val="0000FF"/>
                </a:solidFill>
                <a:latin typeface="Constantia" panose="02030602050306030303" pitchFamily="18" charset="0"/>
              </a:rPr>
              <a:t>importing all classes of </a:t>
            </a:r>
            <a:r>
              <a:rPr lang="en-IN" sz="2000" b="1" dirty="0" err="1">
                <a:solidFill>
                  <a:srgbClr val="0000FF"/>
                </a:solidFill>
                <a:latin typeface="Constantia" panose="02030602050306030303" pitchFamily="18" charset="0"/>
              </a:rPr>
              <a:t>MyPack</a:t>
            </a:r>
            <a:endParaRPr lang="en-IN" sz="2000" b="1" dirty="0">
              <a:solidFill>
                <a:srgbClr val="0000FF"/>
              </a:solidFill>
              <a:latin typeface="Constantia" panose="02030602050306030303" pitchFamily="18" charset="0"/>
            </a:endParaRPr>
          </a:p>
        </p:txBody>
      </p:sp>
    </p:spTree>
    <p:extLst>
      <p:ext uri="{BB962C8B-B14F-4D97-AF65-F5344CB8AC3E}">
        <p14:creationId xmlns:p14="http://schemas.microsoft.com/office/powerpoint/2010/main" val="11134495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References</a:t>
            </a:r>
            <a:endParaRPr lang="en-IN" sz="3200" dirty="0">
              <a:solidFill>
                <a:srgbClr val="0A1AB6"/>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63</a:t>
            </a:fld>
            <a:endParaRPr lang="en-IN"/>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6" name="Rectangle 5"/>
          <p:cNvSpPr/>
          <p:nvPr/>
        </p:nvSpPr>
        <p:spPr>
          <a:xfrm>
            <a:off x="1879600" y="970344"/>
            <a:ext cx="10101728" cy="3447098"/>
          </a:xfrm>
          <a:prstGeom prst="rect">
            <a:avLst/>
          </a:prstGeom>
        </p:spPr>
        <p:txBody>
          <a:bodyPr wrap="square">
            <a:spAutoFit/>
          </a:bodyPr>
          <a:lstStyle/>
          <a:p>
            <a:pPr marL="457200" indent="-457200" algn="just">
              <a:spcAft>
                <a:spcPts val="1200"/>
              </a:spcAft>
              <a:buAutoNum type="arabicPeriod"/>
            </a:pPr>
            <a:r>
              <a:rPr lang="en-US" sz="2400" dirty="0" smtClean="0">
                <a:solidFill>
                  <a:prstClr val="black"/>
                </a:solidFill>
                <a:latin typeface="Constantia"/>
                <a:hlinkClick r:id="rId3"/>
              </a:rPr>
              <a:t>www.javatpoint.com</a:t>
            </a:r>
            <a:endParaRPr lang="en-US" sz="2400" dirty="0" smtClean="0">
              <a:solidFill>
                <a:prstClr val="black"/>
              </a:solidFill>
              <a:latin typeface="Constantia"/>
            </a:endParaRPr>
          </a:p>
          <a:p>
            <a:pPr marL="457200" indent="-457200" algn="just">
              <a:spcAft>
                <a:spcPts val="1200"/>
              </a:spcAft>
              <a:buAutoNum type="arabicPeriod"/>
            </a:pPr>
            <a:r>
              <a:rPr lang="en-US" sz="2400" dirty="0" smtClean="0">
                <a:solidFill>
                  <a:prstClr val="black"/>
                </a:solidFill>
                <a:latin typeface="Constantia"/>
                <a:hlinkClick r:id="rId4"/>
              </a:rPr>
              <a:t>www.javatutorialspoint.com</a:t>
            </a:r>
            <a:r>
              <a:rPr lang="en-US" sz="2400" dirty="0" smtClean="0">
                <a:solidFill>
                  <a:prstClr val="black"/>
                </a:solidFill>
                <a:latin typeface="Constantia"/>
              </a:rPr>
              <a:t> </a:t>
            </a:r>
          </a:p>
          <a:p>
            <a:pPr marL="457200" indent="-457200" algn="just">
              <a:spcAft>
                <a:spcPts val="1200"/>
              </a:spcAft>
              <a:buAutoNum type="arabicPeriod"/>
            </a:pPr>
            <a:r>
              <a:rPr lang="en-US" sz="2400" dirty="0" smtClean="0">
                <a:solidFill>
                  <a:prstClr val="black"/>
                </a:solidFill>
                <a:latin typeface="Constantia"/>
                <a:hlinkClick r:id="rId5"/>
              </a:rPr>
              <a:t>www.geeksforgeeks.com</a:t>
            </a:r>
            <a:endParaRPr lang="en-US" sz="2400" dirty="0" smtClean="0">
              <a:solidFill>
                <a:prstClr val="black"/>
              </a:solidFill>
              <a:latin typeface="Constantia"/>
            </a:endParaRPr>
          </a:p>
          <a:p>
            <a:pPr marL="457200" indent="-457200" algn="just">
              <a:spcAft>
                <a:spcPts val="1200"/>
              </a:spcAft>
              <a:buAutoNum type="arabicPeriod"/>
            </a:pPr>
            <a:r>
              <a:rPr lang="en-IN" sz="2400" dirty="0">
                <a:latin typeface="Calibri" panose="020F0502020204030204" pitchFamily="34" charset="0"/>
                <a:cs typeface="Calibri" panose="020F0502020204030204" pitchFamily="34" charset="0"/>
                <a:hlinkClick r:id="rId6"/>
              </a:rPr>
              <a:t>https://techvidvan.com/tutorials/java-installation</a:t>
            </a:r>
            <a:r>
              <a:rPr lang="en-IN" sz="2400" dirty="0" smtClean="0">
                <a:latin typeface="Calibri" panose="020F0502020204030204" pitchFamily="34" charset="0"/>
                <a:cs typeface="Calibri" panose="020F0502020204030204" pitchFamily="34" charset="0"/>
                <a:hlinkClick r:id="rId6"/>
              </a:rPr>
              <a:t>/</a:t>
            </a:r>
            <a:endParaRPr lang="en-IN" sz="2400" dirty="0" smtClean="0">
              <a:latin typeface="Calibri" panose="020F0502020204030204" pitchFamily="34" charset="0"/>
              <a:cs typeface="Calibri" panose="020F0502020204030204" pitchFamily="34" charset="0"/>
            </a:endParaRPr>
          </a:p>
          <a:p>
            <a:pPr marL="457200" indent="-457200" algn="just">
              <a:spcAft>
                <a:spcPts val="1200"/>
              </a:spcAft>
              <a:buAutoNum type="arabicPeriod"/>
            </a:pPr>
            <a:r>
              <a:rPr lang="en-IN" sz="2400" dirty="0">
                <a:latin typeface="Calibri" panose="020F0502020204030204" pitchFamily="34" charset="0"/>
                <a:cs typeface="Calibri" panose="020F0502020204030204" pitchFamily="34" charset="0"/>
                <a:hlinkClick r:id="rId7"/>
              </a:rPr>
              <a:t>https://www.oracle.com/java/technologies/javase-jdk16-downloads.html</a:t>
            </a:r>
            <a:endParaRPr lang="en-IN" sz="2400" dirty="0" smtClean="0">
              <a:latin typeface="Calibri" panose="020F0502020204030204" pitchFamily="34" charset="0"/>
              <a:cs typeface="Calibri" panose="020F0502020204030204" pitchFamily="34" charset="0"/>
            </a:endParaRPr>
          </a:p>
          <a:p>
            <a:pPr marL="457200" indent="-457200" algn="just">
              <a:spcAft>
                <a:spcPts val="1200"/>
              </a:spcAft>
              <a:buFontTx/>
              <a:buAutoNum type="arabicPeriod"/>
            </a:pPr>
            <a:r>
              <a:rPr lang="en-US" sz="2400" dirty="0"/>
              <a:t>Herbert </a:t>
            </a:r>
            <a:r>
              <a:rPr lang="en-US" sz="2400" dirty="0" err="1"/>
              <a:t>Schildt</a:t>
            </a:r>
            <a:r>
              <a:rPr lang="en-US" sz="2400" dirty="0"/>
              <a:t>, The Complete Reference -Java, Tata McGraw-Hill Education, Tenth Edition, 2017. 	</a:t>
            </a:r>
          </a:p>
        </p:txBody>
      </p:sp>
    </p:spTree>
    <p:extLst>
      <p:ext uri="{BB962C8B-B14F-4D97-AF65-F5344CB8AC3E}">
        <p14:creationId xmlns:p14="http://schemas.microsoft.com/office/powerpoint/2010/main" val="3208847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Object Oriented Programming</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a:t>
            </a:fld>
            <a:endParaRPr lang="en-IN"/>
          </a:p>
        </p:txBody>
      </p:sp>
      <p:sp>
        <p:nvSpPr>
          <p:cNvPr id="7" name="Rectangle 6"/>
          <p:cNvSpPr/>
          <p:nvPr/>
        </p:nvSpPr>
        <p:spPr>
          <a:xfrm>
            <a:off x="1879600" y="970344"/>
            <a:ext cx="10101728" cy="4555093"/>
          </a:xfrm>
          <a:prstGeom prst="rect">
            <a:avLst/>
          </a:prstGeom>
        </p:spPr>
        <p:txBody>
          <a:bodyPr wrap="square">
            <a:spAutoFit/>
          </a:bodyPr>
          <a:lstStyle/>
          <a:p>
            <a:pPr algn="just">
              <a:spcAft>
                <a:spcPts val="1200"/>
              </a:spcAft>
            </a:pPr>
            <a:r>
              <a:rPr lang="en-US" sz="2400" b="1" dirty="0">
                <a:solidFill>
                  <a:srgbClr val="0000FF"/>
                </a:solidFill>
                <a:latin typeface="Constantia"/>
              </a:rPr>
              <a:t>Abstraction:</a:t>
            </a:r>
          </a:p>
          <a:p>
            <a:pPr algn="just">
              <a:spcAft>
                <a:spcPts val="1200"/>
              </a:spcAft>
            </a:pPr>
            <a:r>
              <a:rPr lang="en-US" sz="2400" dirty="0">
                <a:solidFill>
                  <a:prstClr val="black"/>
                </a:solidFill>
                <a:latin typeface="Constantia"/>
              </a:rPr>
              <a:t>Hiding internal details and showing functionality is known as abstraction. For example: phone call, we don't know the internal processing. </a:t>
            </a:r>
          </a:p>
          <a:p>
            <a:pPr algn="just">
              <a:spcAft>
                <a:spcPts val="1200"/>
              </a:spcAft>
            </a:pPr>
            <a:endParaRPr lang="en-US" sz="2400" dirty="0">
              <a:solidFill>
                <a:prstClr val="black"/>
              </a:solidFill>
              <a:latin typeface="Constantia"/>
            </a:endParaRPr>
          </a:p>
          <a:p>
            <a:pPr algn="just">
              <a:spcAft>
                <a:spcPts val="1200"/>
              </a:spcAft>
            </a:pPr>
            <a:r>
              <a:rPr lang="en-US" sz="2400" b="1" dirty="0">
                <a:solidFill>
                  <a:srgbClr val="0000FF"/>
                </a:solidFill>
                <a:latin typeface="Constantia"/>
              </a:rPr>
              <a:t>Encapsulation:</a:t>
            </a:r>
          </a:p>
          <a:p>
            <a:pPr algn="just">
              <a:spcAft>
                <a:spcPts val="1200"/>
              </a:spcAft>
            </a:pPr>
            <a:r>
              <a:rPr lang="en-US" sz="2400" dirty="0">
                <a:solidFill>
                  <a:prstClr val="black"/>
                </a:solidFill>
                <a:latin typeface="Constantia"/>
              </a:rPr>
              <a:t>In java, we use abstract class and interface to achieve abstraction. Binding (or wrapping) code and data together into a single unit is known as encapsulation. For example: capsule, it is wrapped with different medicines.</a:t>
            </a:r>
          </a:p>
          <a:p>
            <a:pPr algn="just">
              <a:spcAft>
                <a:spcPts val="1200"/>
              </a:spcAft>
            </a:pPr>
            <a:r>
              <a:rPr lang="en-US" sz="2400" dirty="0">
                <a:solidFill>
                  <a:prstClr val="black"/>
                </a:solidFill>
                <a:latin typeface="Constantia"/>
              </a:rPr>
              <a:t>A java class is the example of encapsulation. Java bean is the fully encapsulated class because all the data members are private here</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3622410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OOPs - Class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a:t>
            </a:fld>
            <a:endParaRPr lang="en-IN"/>
          </a:p>
        </p:txBody>
      </p:sp>
      <p:sp>
        <p:nvSpPr>
          <p:cNvPr id="7" name="Rectangle 6"/>
          <p:cNvSpPr/>
          <p:nvPr/>
        </p:nvSpPr>
        <p:spPr>
          <a:xfrm>
            <a:off x="1879600" y="970344"/>
            <a:ext cx="10101728" cy="830997"/>
          </a:xfrm>
          <a:prstGeom prst="rect">
            <a:avLst/>
          </a:prstGeom>
        </p:spPr>
        <p:txBody>
          <a:bodyPr wrap="square">
            <a:spAutoFit/>
          </a:bodyPr>
          <a:lstStyle/>
          <a:p>
            <a:pPr algn="just">
              <a:spcAft>
                <a:spcPts val="1200"/>
              </a:spcAft>
            </a:pPr>
            <a:r>
              <a:rPr lang="en-US" sz="2400" dirty="0">
                <a:solidFill>
                  <a:prstClr val="black"/>
                </a:solidFill>
                <a:latin typeface="Constantia"/>
              </a:rPr>
              <a:t>A </a:t>
            </a:r>
            <a:r>
              <a:rPr lang="en-US" sz="2400" b="1" dirty="0">
                <a:solidFill>
                  <a:srgbClr val="0000FF"/>
                </a:solidFill>
                <a:latin typeface="Constantia"/>
              </a:rPr>
              <a:t>class</a:t>
            </a:r>
            <a:r>
              <a:rPr lang="en-US" sz="2400" dirty="0">
                <a:solidFill>
                  <a:prstClr val="black"/>
                </a:solidFill>
                <a:latin typeface="Constantia"/>
              </a:rPr>
              <a:t> is a blueprint from which individual objects are created. A class in java can </a:t>
            </a:r>
            <a:r>
              <a:rPr lang="en-US" sz="2400" dirty="0" smtClean="0">
                <a:solidFill>
                  <a:prstClr val="black"/>
                </a:solidFill>
                <a:latin typeface="Constantia"/>
              </a:rPr>
              <a:t>contain</a:t>
            </a:r>
            <a:endParaRPr lang="en-US" sz="2400" dirty="0">
              <a:solidFill>
                <a:prstClr val="black"/>
              </a:solidFill>
              <a:latin typeface="Constantia"/>
            </a:endParaRPr>
          </a:p>
        </p:txBody>
      </p:sp>
      <p:sp>
        <p:nvSpPr>
          <p:cNvPr id="6" name="Rectangle 1"/>
          <p:cNvSpPr>
            <a:spLocks noChangeArrowheads="1"/>
          </p:cNvSpPr>
          <p:nvPr/>
        </p:nvSpPr>
        <p:spPr bwMode="auto">
          <a:xfrm>
            <a:off x="1887422" y="2185560"/>
            <a:ext cx="3219471" cy="2862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50000"/>
              </a:lnSpc>
              <a:spcBef>
                <a:spcPct val="0"/>
              </a:spcBef>
              <a:spcAft>
                <a:spcPct val="0"/>
              </a:spcAft>
              <a:buClrTx/>
              <a:buSzTx/>
              <a:buFont typeface="Wingdings" pitchFamily="2" charset="2"/>
              <a:buChar char="Ø"/>
              <a:tabLst/>
            </a:pPr>
            <a:r>
              <a:rPr lang="en-US" sz="2400" b="1" dirty="0">
                <a:solidFill>
                  <a:srgbClr val="0000FF"/>
                </a:solidFill>
                <a:latin typeface="Constantia"/>
              </a:rPr>
              <a:t>data member </a:t>
            </a:r>
          </a:p>
          <a:p>
            <a:pPr marL="285750" marR="0" lvl="0" indent="-285750" defTabSz="914400" rtl="0" eaLnBrk="0" fontAlgn="base" latinLnBrk="0" hangingPunct="0">
              <a:lnSpc>
                <a:spcPct val="150000"/>
              </a:lnSpc>
              <a:spcBef>
                <a:spcPct val="0"/>
              </a:spcBef>
              <a:spcAft>
                <a:spcPct val="0"/>
              </a:spcAft>
              <a:buClrTx/>
              <a:buSzTx/>
              <a:buFont typeface="Wingdings" pitchFamily="2" charset="2"/>
              <a:buChar char="Ø"/>
              <a:tabLst/>
            </a:pPr>
            <a:r>
              <a:rPr lang="en-US" sz="2400" b="1" dirty="0">
                <a:solidFill>
                  <a:srgbClr val="0000FF"/>
                </a:solidFill>
                <a:latin typeface="Constantia"/>
              </a:rPr>
              <a:t>method </a:t>
            </a:r>
          </a:p>
          <a:p>
            <a:pPr marL="285750" marR="0" lvl="0" indent="-285750" defTabSz="914400" rtl="0" eaLnBrk="0" fontAlgn="base" latinLnBrk="0" hangingPunct="0">
              <a:lnSpc>
                <a:spcPct val="150000"/>
              </a:lnSpc>
              <a:spcBef>
                <a:spcPct val="0"/>
              </a:spcBef>
              <a:spcAft>
                <a:spcPct val="0"/>
              </a:spcAft>
              <a:buClrTx/>
              <a:buSzTx/>
              <a:buFont typeface="Wingdings" pitchFamily="2" charset="2"/>
              <a:buChar char="Ø"/>
              <a:tabLst/>
            </a:pPr>
            <a:r>
              <a:rPr lang="en-US" sz="2400" b="1" dirty="0">
                <a:solidFill>
                  <a:srgbClr val="0000FF"/>
                </a:solidFill>
                <a:latin typeface="Constantia"/>
              </a:rPr>
              <a:t>constructor </a:t>
            </a:r>
          </a:p>
          <a:p>
            <a:pPr marL="285750" marR="0" lvl="0" indent="-285750" defTabSz="914400" rtl="0" eaLnBrk="0" fontAlgn="base" latinLnBrk="0" hangingPunct="0">
              <a:lnSpc>
                <a:spcPct val="150000"/>
              </a:lnSpc>
              <a:spcBef>
                <a:spcPct val="0"/>
              </a:spcBef>
              <a:spcAft>
                <a:spcPct val="0"/>
              </a:spcAft>
              <a:buClrTx/>
              <a:buSzTx/>
              <a:buFont typeface="Wingdings" pitchFamily="2" charset="2"/>
              <a:buChar char="Ø"/>
              <a:tabLst/>
            </a:pPr>
            <a:r>
              <a:rPr lang="en-US" sz="2400" b="1" dirty="0">
                <a:solidFill>
                  <a:srgbClr val="0000FF"/>
                </a:solidFill>
                <a:latin typeface="Constantia"/>
              </a:rPr>
              <a:t>block </a:t>
            </a:r>
          </a:p>
          <a:p>
            <a:pPr marL="285750" marR="0" lvl="0" indent="-285750" defTabSz="914400" rtl="0" eaLnBrk="0" fontAlgn="base" latinLnBrk="0" hangingPunct="0">
              <a:lnSpc>
                <a:spcPct val="150000"/>
              </a:lnSpc>
              <a:spcBef>
                <a:spcPct val="0"/>
              </a:spcBef>
              <a:spcAft>
                <a:spcPct val="0"/>
              </a:spcAft>
              <a:buClrTx/>
              <a:buSzTx/>
              <a:buFont typeface="Wingdings" pitchFamily="2" charset="2"/>
              <a:buChar char="Ø"/>
              <a:tabLst/>
            </a:pPr>
            <a:r>
              <a:rPr lang="en-US" sz="2400" b="1" dirty="0">
                <a:solidFill>
                  <a:srgbClr val="0000FF"/>
                </a:solidFill>
                <a:latin typeface="Constantia"/>
              </a:rPr>
              <a:t>class and interface </a:t>
            </a:r>
          </a:p>
        </p:txBody>
      </p:sp>
      <p:sp>
        <p:nvSpPr>
          <p:cNvPr id="8" name="Rectangle 7"/>
          <p:cNvSpPr/>
          <p:nvPr/>
        </p:nvSpPr>
        <p:spPr>
          <a:xfrm>
            <a:off x="1766794" y="5546827"/>
            <a:ext cx="10101728" cy="461665"/>
          </a:xfrm>
          <a:prstGeom prst="rect">
            <a:avLst/>
          </a:prstGeom>
        </p:spPr>
        <p:txBody>
          <a:bodyPr wrap="square">
            <a:spAutoFit/>
          </a:bodyPr>
          <a:lstStyle/>
          <a:p>
            <a:pPr algn="just">
              <a:spcAft>
                <a:spcPts val="1200"/>
              </a:spcAft>
            </a:pPr>
            <a:r>
              <a:rPr lang="en-US" sz="2400" dirty="0" smtClean="0">
                <a:solidFill>
                  <a:prstClr val="black"/>
                </a:solidFill>
                <a:latin typeface="Constantia"/>
              </a:rPr>
              <a:t>In the above, block, class and interface are optional.</a:t>
            </a:r>
            <a:endParaRPr lang="en-US" sz="2400" dirty="0">
              <a:solidFill>
                <a:prstClr val="black"/>
              </a:solidFill>
              <a:latin typeface="Constantia"/>
            </a:endParaRPr>
          </a:p>
        </p:txBody>
      </p:sp>
      <p:sp>
        <p:nvSpPr>
          <p:cNvPr id="9" name="Rectangle 1"/>
          <p:cNvSpPr>
            <a:spLocks noChangeArrowheads="1"/>
          </p:cNvSpPr>
          <p:nvPr/>
        </p:nvSpPr>
        <p:spPr bwMode="auto">
          <a:xfrm>
            <a:off x="6584928" y="2242923"/>
            <a:ext cx="4588115" cy="2862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rtl="0" eaLnBrk="0" fontAlgn="base" latinLnBrk="0" hangingPunct="0">
              <a:lnSpc>
                <a:spcPct val="150000"/>
              </a:lnSpc>
              <a:spcBef>
                <a:spcPct val="0"/>
              </a:spcBef>
              <a:spcAft>
                <a:spcPct val="0"/>
              </a:spcAft>
              <a:buClrTx/>
              <a:buSzTx/>
              <a:tabLst/>
            </a:pPr>
            <a:r>
              <a:rPr lang="en-US" sz="2400" b="1" dirty="0" smtClean="0">
                <a:solidFill>
                  <a:srgbClr val="0000FF"/>
                </a:solidFill>
                <a:latin typeface="Constantia"/>
              </a:rPr>
              <a:t>Class Syntax:</a:t>
            </a:r>
          </a:p>
          <a:p>
            <a:pPr marR="0" lvl="0" defTabSz="914400" rtl="0" eaLnBrk="0" fontAlgn="base" latinLnBrk="0" hangingPunct="0">
              <a:lnSpc>
                <a:spcPct val="150000"/>
              </a:lnSpc>
              <a:spcBef>
                <a:spcPct val="0"/>
              </a:spcBef>
              <a:spcAft>
                <a:spcPct val="0"/>
              </a:spcAft>
              <a:buClrTx/>
              <a:buSzTx/>
              <a:tabLst/>
            </a:pPr>
            <a:r>
              <a:rPr lang="en-US" sz="2400" dirty="0" smtClean="0">
                <a:latin typeface="Constantia"/>
              </a:rPr>
              <a:t>Access specifier class </a:t>
            </a:r>
            <a:r>
              <a:rPr lang="en-US" sz="2400" dirty="0" err="1" smtClean="0">
                <a:latin typeface="Constantia"/>
              </a:rPr>
              <a:t>ClassName</a:t>
            </a:r>
            <a:r>
              <a:rPr lang="en-US" sz="2400" dirty="0" smtClean="0">
                <a:latin typeface="Constantia"/>
              </a:rPr>
              <a:t>{</a:t>
            </a:r>
          </a:p>
          <a:p>
            <a:pPr marR="0" lvl="0" defTabSz="914400" rtl="0" eaLnBrk="0" fontAlgn="base" latinLnBrk="0" hangingPunct="0">
              <a:lnSpc>
                <a:spcPct val="150000"/>
              </a:lnSpc>
              <a:spcBef>
                <a:spcPct val="0"/>
              </a:spcBef>
              <a:spcAft>
                <a:spcPct val="0"/>
              </a:spcAft>
              <a:buClrTx/>
              <a:buSzTx/>
              <a:tabLst/>
            </a:pPr>
            <a:r>
              <a:rPr lang="en-US" sz="2400" dirty="0">
                <a:latin typeface="Constantia"/>
              </a:rPr>
              <a:t>d</a:t>
            </a:r>
            <a:r>
              <a:rPr lang="en-US" sz="2400" dirty="0" smtClean="0">
                <a:latin typeface="Constantia"/>
              </a:rPr>
              <a:t>ata-member declaration(s);</a:t>
            </a:r>
          </a:p>
          <a:p>
            <a:pPr marR="0" lvl="0" defTabSz="914400" rtl="0" eaLnBrk="0" fontAlgn="base" latinLnBrk="0" hangingPunct="0">
              <a:lnSpc>
                <a:spcPct val="150000"/>
              </a:lnSpc>
              <a:spcBef>
                <a:spcPct val="0"/>
              </a:spcBef>
              <a:spcAft>
                <a:spcPct val="0"/>
              </a:spcAft>
              <a:buClrTx/>
              <a:buSzTx/>
              <a:tabLst/>
            </a:pPr>
            <a:r>
              <a:rPr lang="en-US" sz="2400" dirty="0" smtClean="0">
                <a:latin typeface="Constantia"/>
              </a:rPr>
              <a:t>method declaration(s);</a:t>
            </a:r>
            <a:endParaRPr lang="en-US" sz="2400" dirty="0">
              <a:latin typeface="Constantia"/>
            </a:endParaRPr>
          </a:p>
          <a:p>
            <a:pPr marR="0" lvl="0" defTabSz="914400" rtl="0" eaLnBrk="0" fontAlgn="base" latinLnBrk="0" hangingPunct="0">
              <a:lnSpc>
                <a:spcPct val="150000"/>
              </a:lnSpc>
              <a:spcBef>
                <a:spcPct val="0"/>
              </a:spcBef>
              <a:spcAft>
                <a:spcPct val="0"/>
              </a:spcAft>
              <a:buClrTx/>
              <a:buSzTx/>
              <a:tabLst/>
            </a:pPr>
            <a:r>
              <a:rPr lang="en-US" sz="2400" dirty="0" smtClean="0">
                <a:latin typeface="Constantia"/>
              </a:rPr>
              <a:t>}</a:t>
            </a:r>
            <a:endParaRPr lang="en-US" sz="2400" b="1" dirty="0">
              <a:solidFill>
                <a:srgbClr val="0000FF"/>
              </a:solidFill>
              <a:latin typeface="Constantia"/>
            </a:endParaRPr>
          </a:p>
        </p:txBody>
      </p:sp>
    </p:spTree>
    <p:extLst>
      <p:ext uri="{BB962C8B-B14F-4D97-AF65-F5344CB8AC3E}">
        <p14:creationId xmlns:p14="http://schemas.microsoft.com/office/powerpoint/2010/main" val="1582079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OOPs – Class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9</a:t>
            </a:fld>
            <a:endParaRPr lang="en-IN"/>
          </a:p>
        </p:txBody>
      </p:sp>
      <p:sp>
        <p:nvSpPr>
          <p:cNvPr id="6" name="Rectangle 1"/>
          <p:cNvSpPr>
            <a:spLocks noChangeArrowheads="1"/>
          </p:cNvSpPr>
          <p:nvPr/>
        </p:nvSpPr>
        <p:spPr bwMode="auto">
          <a:xfrm>
            <a:off x="1879600" y="1840777"/>
            <a:ext cx="5138442" cy="3693319"/>
          </a:xfrm>
          <a:prstGeom prst="rect">
            <a:avLst/>
          </a:prstGeom>
          <a:solidFill>
            <a:schemeClr val="bg1">
              <a:lumMod val="95000"/>
            </a:schemeClr>
          </a:solidFill>
          <a:ln w="9525">
            <a:solidFill>
              <a:schemeClr val="tx1"/>
            </a:solidFill>
            <a:miter lim="800000"/>
            <a:headEnd/>
            <a:tailEnd/>
          </a:ln>
          <a:effectLs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lang="en-US" dirty="0" smtClean="0">
                <a:cs typeface="Arial" charset="0"/>
              </a:rPr>
              <a:t>public  class  Box</a:t>
            </a:r>
          </a:p>
          <a:p>
            <a:pPr marR="0" lvl="0" algn="l" defTabSz="914400" rtl="0" eaLnBrk="0" fontAlgn="base" latinLnBrk="0" hangingPunct="0">
              <a:spcBef>
                <a:spcPct val="0"/>
              </a:spcBef>
              <a:spcAft>
                <a:spcPct val="0"/>
              </a:spcAft>
              <a:buClrTx/>
              <a:buSzTx/>
              <a:tabLst/>
            </a:pPr>
            <a:r>
              <a:rPr kumimoji="0" lang="en-US" i="0" u="none" strike="noStrike" cap="none" normalizeH="0" baseline="0" dirty="0" smtClean="0">
                <a:ln>
                  <a:noFill/>
                </a:ln>
                <a:solidFill>
                  <a:schemeClr val="tx1"/>
                </a:solidFill>
                <a:effectLst/>
                <a:cs typeface="Arial" charset="0"/>
              </a:rPr>
              <a:t>{</a:t>
            </a:r>
          </a:p>
          <a:p>
            <a:pPr marR="0" lvl="0" algn="l" defTabSz="914400" rtl="0" eaLnBrk="0" fontAlgn="base" latinLnBrk="0" hangingPunct="0">
              <a:spcBef>
                <a:spcPct val="0"/>
              </a:spcBef>
              <a:spcAft>
                <a:spcPct val="0"/>
              </a:spcAft>
              <a:buClrTx/>
              <a:buSzTx/>
              <a:tabLst/>
            </a:pPr>
            <a:r>
              <a:rPr lang="en-US" dirty="0">
                <a:cs typeface="Arial" charset="0"/>
              </a:rPr>
              <a:t> </a:t>
            </a:r>
            <a:r>
              <a:rPr lang="en-US" dirty="0" smtClean="0">
                <a:cs typeface="Arial" charset="0"/>
              </a:rPr>
              <a:t>float height;</a:t>
            </a:r>
          </a:p>
          <a:p>
            <a:pPr marR="0" lvl="0" algn="l" defTabSz="914400" rtl="0" eaLnBrk="0" fontAlgn="base" latinLnBrk="0" hangingPunct="0">
              <a:spcBef>
                <a:spcPct val="0"/>
              </a:spcBef>
              <a:spcAft>
                <a:spcPct val="0"/>
              </a:spcAft>
              <a:buClrTx/>
              <a:buSzTx/>
              <a:tabLst/>
            </a:pPr>
            <a:r>
              <a:rPr kumimoji="0" lang="en-US" i="0" u="none" strike="noStrike" cap="none" normalizeH="0" baseline="0" dirty="0" smtClean="0">
                <a:ln>
                  <a:noFill/>
                </a:ln>
                <a:solidFill>
                  <a:schemeClr val="tx1"/>
                </a:solidFill>
                <a:effectLst/>
                <a:cs typeface="Arial" charset="0"/>
              </a:rPr>
              <a:t> float width;</a:t>
            </a:r>
          </a:p>
          <a:p>
            <a:pPr marR="0" lvl="0" algn="l" defTabSz="914400" rtl="0" eaLnBrk="0" fontAlgn="base" latinLnBrk="0" hangingPunct="0">
              <a:spcBef>
                <a:spcPct val="0"/>
              </a:spcBef>
              <a:spcAft>
                <a:spcPct val="0"/>
              </a:spcAft>
              <a:buClrTx/>
              <a:buSzTx/>
              <a:tabLst/>
            </a:pPr>
            <a:r>
              <a:rPr lang="en-US" dirty="0" smtClean="0">
                <a:cs typeface="Arial" charset="0"/>
              </a:rPr>
              <a:t> float depth;</a:t>
            </a:r>
          </a:p>
          <a:p>
            <a:pPr marR="0" lvl="0" algn="l" defTabSz="914400" rtl="0" eaLnBrk="0" fontAlgn="base" latinLnBrk="0" hangingPunct="0">
              <a:spcBef>
                <a:spcPct val="0"/>
              </a:spcBef>
              <a:spcAft>
                <a:spcPct val="0"/>
              </a:spcAft>
              <a:buClrTx/>
              <a:buSzTx/>
              <a:tabLst/>
            </a:pPr>
            <a:endParaRPr lang="en-US" dirty="0" smtClean="0">
              <a:cs typeface="Arial" charset="0"/>
            </a:endParaRPr>
          </a:p>
          <a:p>
            <a:r>
              <a:rPr lang="en-IN" dirty="0" smtClean="0"/>
              <a:t> void </a:t>
            </a:r>
            <a:r>
              <a:rPr lang="en-IN" dirty="0"/>
              <a:t>volume() </a:t>
            </a:r>
            <a:endParaRPr lang="en-IN" dirty="0" smtClean="0"/>
          </a:p>
          <a:p>
            <a:r>
              <a:rPr lang="en-IN" dirty="0" smtClean="0"/>
              <a:t> {</a:t>
            </a:r>
            <a:endParaRPr lang="en-IN" dirty="0"/>
          </a:p>
          <a:p>
            <a:r>
              <a:rPr lang="en-IN" dirty="0" smtClean="0"/>
              <a:t>    </a:t>
            </a:r>
            <a:r>
              <a:rPr lang="en-IN" dirty="0" err="1" smtClean="0"/>
              <a:t>System.out.print</a:t>
            </a:r>
            <a:r>
              <a:rPr lang="en-IN" dirty="0"/>
              <a:t>("Volume is </a:t>
            </a:r>
            <a:r>
              <a:rPr lang="en-IN" dirty="0" smtClean="0"/>
              <a:t>:");</a:t>
            </a:r>
            <a:endParaRPr lang="en-IN" dirty="0"/>
          </a:p>
          <a:p>
            <a:r>
              <a:rPr lang="en-IN" dirty="0"/>
              <a:t> </a:t>
            </a:r>
            <a:r>
              <a:rPr lang="en-IN" dirty="0" smtClean="0"/>
              <a:t>   </a:t>
            </a:r>
            <a:r>
              <a:rPr lang="en-IN" dirty="0" err="1" smtClean="0"/>
              <a:t>System.out.println</a:t>
            </a:r>
            <a:r>
              <a:rPr lang="en-IN" dirty="0" smtClean="0"/>
              <a:t>(width </a:t>
            </a:r>
            <a:r>
              <a:rPr lang="en-IN" dirty="0"/>
              <a:t>* height * depth);</a:t>
            </a:r>
          </a:p>
          <a:p>
            <a:r>
              <a:rPr lang="en-IN" dirty="0" smtClean="0"/>
              <a:t>  }</a:t>
            </a:r>
            <a:endParaRPr lang="en-IN" dirty="0"/>
          </a:p>
          <a:p>
            <a:r>
              <a:rPr lang="en-IN" dirty="0"/>
              <a:t>}</a:t>
            </a:r>
            <a:endParaRPr kumimoji="0" lang="en-US" i="0" u="none" strike="noStrike" cap="none" normalizeH="0" baseline="0" dirty="0" smtClean="0">
              <a:ln>
                <a:noFill/>
              </a:ln>
              <a:solidFill>
                <a:schemeClr val="tx1"/>
              </a:solidFill>
              <a:effectLst/>
              <a:cs typeface="Arial" charset="0"/>
            </a:endParaRPr>
          </a:p>
          <a:p>
            <a:pPr marR="0" lvl="0" algn="l" defTabSz="914400" rtl="0" eaLnBrk="0" fontAlgn="base" latinLnBrk="0" hangingPunct="0">
              <a:spcBef>
                <a:spcPct val="0"/>
              </a:spcBef>
              <a:spcAft>
                <a:spcPct val="0"/>
              </a:spcAft>
              <a:buClrTx/>
              <a:buSzTx/>
              <a:tabLst/>
            </a:pPr>
            <a:endParaRPr kumimoji="0" lang="en-US" i="0" u="none" strike="noStrike" cap="none" normalizeH="0" baseline="0" dirty="0" smtClean="0">
              <a:ln>
                <a:noFill/>
              </a:ln>
              <a:solidFill>
                <a:schemeClr val="tx1"/>
              </a:solidFill>
              <a:effectLst/>
              <a:cs typeface="Arial" charset="0"/>
            </a:endParaRPr>
          </a:p>
        </p:txBody>
      </p:sp>
      <p:sp>
        <p:nvSpPr>
          <p:cNvPr id="7" name="Rectangle 6"/>
          <p:cNvSpPr/>
          <p:nvPr/>
        </p:nvSpPr>
        <p:spPr>
          <a:xfrm>
            <a:off x="1879600" y="970344"/>
            <a:ext cx="10101728" cy="461665"/>
          </a:xfrm>
          <a:prstGeom prst="rect">
            <a:avLst/>
          </a:prstGeom>
        </p:spPr>
        <p:txBody>
          <a:bodyPr wrap="square">
            <a:spAutoFit/>
          </a:bodyPr>
          <a:lstStyle/>
          <a:p>
            <a:pPr algn="just">
              <a:spcAft>
                <a:spcPts val="1200"/>
              </a:spcAft>
            </a:pPr>
            <a:r>
              <a:rPr lang="en-US" sz="2400" b="1" dirty="0" smtClean="0">
                <a:solidFill>
                  <a:srgbClr val="0000FF"/>
                </a:solidFill>
                <a:latin typeface="Constantia"/>
              </a:rPr>
              <a:t>Example:</a:t>
            </a:r>
            <a:endParaRPr lang="en-US" sz="2400" b="1" dirty="0">
              <a:solidFill>
                <a:srgbClr val="0000FF"/>
              </a:solidFill>
              <a:latin typeface="Constantia"/>
            </a:endParaRPr>
          </a:p>
        </p:txBody>
      </p:sp>
      <p:sp>
        <p:nvSpPr>
          <p:cNvPr id="3" name="TextBox 2"/>
          <p:cNvSpPr txBox="1"/>
          <p:nvPr/>
        </p:nvSpPr>
        <p:spPr>
          <a:xfrm>
            <a:off x="3644152" y="1336310"/>
            <a:ext cx="3173506" cy="400110"/>
          </a:xfrm>
          <a:prstGeom prst="rect">
            <a:avLst/>
          </a:prstGeom>
          <a:noFill/>
        </p:spPr>
        <p:txBody>
          <a:bodyPr wrap="square" rtlCol="0">
            <a:spAutoFit/>
          </a:bodyPr>
          <a:lstStyle/>
          <a:p>
            <a:r>
              <a:rPr lang="en-IN" sz="2000" b="1" dirty="0" smtClean="0">
                <a:solidFill>
                  <a:srgbClr val="C00000"/>
                </a:solidFill>
                <a:latin typeface="Constantia" panose="02030602050306030303" pitchFamily="18" charset="0"/>
              </a:rPr>
              <a:t>Class Name</a:t>
            </a:r>
            <a:endParaRPr lang="en-IN" sz="2000" b="1" dirty="0">
              <a:solidFill>
                <a:srgbClr val="C00000"/>
              </a:solidFill>
              <a:latin typeface="Constantia" panose="02030602050306030303" pitchFamily="18" charset="0"/>
            </a:endParaRPr>
          </a:p>
        </p:txBody>
      </p:sp>
      <p:cxnSp>
        <p:nvCxnSpPr>
          <p:cNvPr id="8" name="Straight Arrow Connector 7"/>
          <p:cNvCxnSpPr/>
          <p:nvPr/>
        </p:nvCxnSpPr>
        <p:spPr>
          <a:xfrm flipH="1">
            <a:off x="3765176" y="1721224"/>
            <a:ext cx="349624" cy="389964"/>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sp>
        <p:nvSpPr>
          <p:cNvPr id="9" name="Right Brace 8"/>
          <p:cNvSpPr/>
          <p:nvPr/>
        </p:nvSpPr>
        <p:spPr>
          <a:xfrm>
            <a:off x="3496021" y="2519956"/>
            <a:ext cx="296262" cy="711200"/>
          </a:xfrm>
          <a:prstGeom prst="rightBrace">
            <a:avLst/>
          </a:prstGeom>
          <a:ln w="28575">
            <a:solidFill>
              <a:srgbClr val="091EB7"/>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1" name="Straight Arrow Connector 10"/>
          <p:cNvCxnSpPr/>
          <p:nvPr/>
        </p:nvCxnSpPr>
        <p:spPr>
          <a:xfrm flipH="1">
            <a:off x="3939988" y="2888344"/>
            <a:ext cx="3404241" cy="0"/>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613809" y="2690890"/>
            <a:ext cx="3173506" cy="400110"/>
          </a:xfrm>
          <a:prstGeom prst="rect">
            <a:avLst/>
          </a:prstGeom>
          <a:noFill/>
        </p:spPr>
        <p:txBody>
          <a:bodyPr wrap="square" rtlCol="0">
            <a:spAutoFit/>
          </a:bodyPr>
          <a:lstStyle/>
          <a:p>
            <a:r>
              <a:rPr lang="en-IN" sz="2000" b="1" dirty="0" smtClean="0">
                <a:solidFill>
                  <a:srgbClr val="C00000"/>
                </a:solidFill>
                <a:latin typeface="Constantia" panose="02030602050306030303" pitchFamily="18" charset="0"/>
              </a:rPr>
              <a:t>Class Members</a:t>
            </a:r>
            <a:endParaRPr lang="en-IN" sz="2000" b="1" dirty="0">
              <a:solidFill>
                <a:srgbClr val="C00000"/>
              </a:solidFill>
              <a:latin typeface="Constantia" panose="02030602050306030303" pitchFamily="18" charset="0"/>
            </a:endParaRPr>
          </a:p>
        </p:txBody>
      </p:sp>
      <p:sp>
        <p:nvSpPr>
          <p:cNvPr id="13" name="Right Brace 12"/>
          <p:cNvSpPr/>
          <p:nvPr/>
        </p:nvSpPr>
        <p:spPr>
          <a:xfrm>
            <a:off x="6817658" y="3626631"/>
            <a:ext cx="200384" cy="1207482"/>
          </a:xfrm>
          <a:prstGeom prst="rightBrace">
            <a:avLst/>
          </a:prstGeom>
          <a:ln w="28575">
            <a:solidFill>
              <a:srgbClr val="091EB7"/>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4" name="Straight Arrow Connector 13"/>
          <p:cNvCxnSpPr/>
          <p:nvPr/>
        </p:nvCxnSpPr>
        <p:spPr>
          <a:xfrm flipH="1">
            <a:off x="7018043" y="4216401"/>
            <a:ext cx="1458300" cy="0"/>
          </a:xfrm>
          <a:prstGeom prst="straightConnector1">
            <a:avLst/>
          </a:prstGeom>
          <a:ln w="28575">
            <a:solidFill>
              <a:srgbClr val="091EB7"/>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476343" y="4016346"/>
            <a:ext cx="3173506" cy="400110"/>
          </a:xfrm>
          <a:prstGeom prst="rect">
            <a:avLst/>
          </a:prstGeom>
          <a:noFill/>
        </p:spPr>
        <p:txBody>
          <a:bodyPr wrap="square" rtlCol="0">
            <a:spAutoFit/>
          </a:bodyPr>
          <a:lstStyle/>
          <a:p>
            <a:r>
              <a:rPr lang="en-IN" sz="2000" b="1" dirty="0" smtClean="0">
                <a:solidFill>
                  <a:srgbClr val="C00000"/>
                </a:solidFill>
                <a:latin typeface="Constantia" panose="02030602050306030303" pitchFamily="18" charset="0"/>
              </a:rPr>
              <a:t>Class </a:t>
            </a:r>
            <a:r>
              <a:rPr lang="en-IN" sz="2000" b="1" dirty="0" err="1" smtClean="0">
                <a:solidFill>
                  <a:srgbClr val="C00000"/>
                </a:solidFill>
                <a:latin typeface="Constantia" panose="02030602050306030303" pitchFamily="18" charset="0"/>
              </a:rPr>
              <a:t>Medthod</a:t>
            </a:r>
            <a:endParaRPr lang="en-IN" sz="2000" b="1" dirty="0">
              <a:solidFill>
                <a:srgbClr val="C00000"/>
              </a:solidFill>
              <a:latin typeface="Constantia" panose="02030602050306030303" pitchFamily="18" charset="0"/>
            </a:endParaRPr>
          </a:p>
        </p:txBody>
      </p:sp>
    </p:spTree>
    <p:extLst>
      <p:ext uri="{BB962C8B-B14F-4D97-AF65-F5344CB8AC3E}">
        <p14:creationId xmlns:p14="http://schemas.microsoft.com/office/powerpoint/2010/main" val="2917769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6744</TotalTime>
  <Words>4587</Words>
  <Application>Microsoft Office PowerPoint</Application>
  <PresentationFormat>Widescreen</PresentationFormat>
  <Paragraphs>823</Paragraphs>
  <Slides>63</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Calibri</vt:lpstr>
      <vt:lpstr>Century Gothic</vt:lpstr>
      <vt:lpstr>Constantia</vt:lpstr>
      <vt:lpstr>inter-regular</vt:lpstr>
      <vt:lpstr>Verdana</vt:lpstr>
      <vt:lpstr>Wingdings</vt:lpstr>
      <vt:lpstr>Wingdings 3</vt:lpstr>
      <vt:lpstr>Wisp</vt:lpstr>
      <vt:lpstr>PMCA502L – Java Programming</vt:lpstr>
      <vt:lpstr>Object Oriented Programming</vt:lpstr>
      <vt:lpstr>Object Oriented Technology</vt:lpstr>
      <vt:lpstr>Object Oriented Programming</vt:lpstr>
      <vt:lpstr>Object Oriented Programming</vt:lpstr>
      <vt:lpstr>Object Oriented Programming</vt:lpstr>
      <vt:lpstr>Object Oriented Programming</vt:lpstr>
      <vt:lpstr>OOPs - Class</vt:lpstr>
      <vt:lpstr>OOPs – Class </vt:lpstr>
      <vt:lpstr>OOPs - Object</vt:lpstr>
      <vt:lpstr>OOPs - Object</vt:lpstr>
      <vt:lpstr>OOPs -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Constructor</vt:lpstr>
      <vt:lpstr>Constructor</vt:lpstr>
      <vt:lpstr>Constructor</vt:lpstr>
      <vt:lpstr>this – Key Word</vt:lpstr>
      <vt:lpstr>this – Key word </vt:lpstr>
      <vt:lpstr>Object – Pointer Reference</vt:lpstr>
      <vt:lpstr>Array of Objects</vt:lpstr>
      <vt:lpstr>Object – Parameter and Return</vt:lpstr>
      <vt:lpstr>PowerPoint Presentation</vt:lpstr>
      <vt:lpstr>PowerPoint Presentation</vt:lpstr>
      <vt:lpstr>PowerPoint Presentation</vt:lpstr>
      <vt:lpstr>PowerPoint Presentation</vt:lpstr>
      <vt:lpstr>Encapsulation </vt:lpstr>
      <vt:lpstr>Encapsulation – Advantages </vt:lpstr>
      <vt:lpstr>Abstraction</vt:lpstr>
      <vt:lpstr>Inheritance</vt:lpstr>
      <vt:lpstr>Types of Inheritance</vt:lpstr>
      <vt:lpstr>Overriding</vt:lpstr>
      <vt:lpstr>Overriding - Rules</vt:lpstr>
      <vt:lpstr>Overriding – Rules </vt:lpstr>
      <vt:lpstr>PowerPoint Presentation</vt:lpstr>
      <vt:lpstr>Super – Keyword</vt:lpstr>
      <vt:lpstr>PowerPoint Presentation</vt:lpstr>
      <vt:lpstr>PowerPoint Presentation</vt:lpstr>
      <vt:lpstr>Abstract</vt:lpstr>
      <vt:lpstr>Abstract</vt:lpstr>
      <vt:lpstr>Abstract Class – Example</vt:lpstr>
      <vt:lpstr>Abstract Method – Example</vt:lpstr>
      <vt:lpstr>Final</vt:lpstr>
      <vt:lpstr>Polymorphism</vt:lpstr>
      <vt:lpstr>Polymorphism</vt:lpstr>
      <vt:lpstr>Interface</vt:lpstr>
      <vt:lpstr>Interface</vt:lpstr>
      <vt:lpstr>Interface</vt:lpstr>
      <vt:lpstr>Package</vt:lpstr>
      <vt:lpstr>Built-in Packages</vt:lpstr>
      <vt:lpstr>Built-in Package Hierarchy</vt:lpstr>
      <vt:lpstr>Creating Package</vt:lpstr>
      <vt:lpstr>Accessing Package</vt:lpstr>
      <vt:lpstr>Directory Structure of Package</vt:lpstr>
      <vt:lpstr>Package - Example</vt:lpstr>
      <vt:lpstr>Package – Example </vt:lpstr>
      <vt:lpstr>Package with Multiple Classes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Vijayarani Barani</cp:lastModifiedBy>
  <cp:revision>201</cp:revision>
  <dcterms:created xsi:type="dcterms:W3CDTF">2021-08-03T04:43:06Z</dcterms:created>
  <dcterms:modified xsi:type="dcterms:W3CDTF">2023-09-06T13:51:29Z</dcterms:modified>
</cp:coreProperties>
</file>