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302" r:id="rId2"/>
    <p:sldId id="257" r:id="rId3"/>
    <p:sldId id="323" r:id="rId4"/>
    <p:sldId id="324" r:id="rId5"/>
    <p:sldId id="325" r:id="rId6"/>
    <p:sldId id="346" r:id="rId7"/>
    <p:sldId id="345" r:id="rId8"/>
    <p:sldId id="344" r:id="rId9"/>
    <p:sldId id="348" r:id="rId10"/>
    <p:sldId id="347" r:id="rId11"/>
    <p:sldId id="326" r:id="rId12"/>
    <p:sldId id="327" r:id="rId13"/>
    <p:sldId id="328" r:id="rId14"/>
    <p:sldId id="33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38" autoAdjust="0"/>
    <p:restoredTop sz="94660"/>
  </p:normalViewPr>
  <p:slideViewPr>
    <p:cSldViewPr snapToGrid="0">
      <p:cViewPr>
        <p:scale>
          <a:sx n="81" d="100"/>
          <a:sy n="81" d="100"/>
        </p:scale>
        <p:origin x="-32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F1F0B8-7466-41B7-ADAB-609D3DA15308}" type="datetimeFigureOut">
              <a:rPr lang="en-IN" smtClean="0"/>
              <a:t>13-11-2024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BD89FD-F267-4D49-9EAF-F9FCA10B8019}" type="slidenum">
              <a:rPr lang="en-IN" smtClean="0"/>
              <a:t>‹#›</a:t>
            </a:fld>
            <a:endParaRPr lang="en-IN"/>
          </a:p>
        </p:txBody>
      </p:sp>
    </p:spTree>
    <p:extLst>
      <p:ext uri="{BB962C8B-B14F-4D97-AF65-F5344CB8AC3E}">
        <p14:creationId xmlns:p14="http://schemas.microsoft.com/office/powerpoint/2010/main" val="352198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172D724-1F18-4E27-A045-0462ACD8FFF6}"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13-11-2024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42613524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F9C9867-B6BD-4FEC-A70C-C6F0FB896A54}"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13-11-2024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226817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732132F-69EB-4DD9-855B-104B42F0DD52}"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13-11-2024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545463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DF9CB97-4F0E-4BB4-910B-3304CF7C8455}"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13-11-2024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TextBox 6"/>
          <p:cNvSpPr txBox="1"/>
          <p:nvPr userDrawn="1"/>
        </p:nvSpPr>
        <p:spPr>
          <a:xfrm rot="19384808">
            <a:off x="5443083" y="3375301"/>
            <a:ext cx="3207657" cy="369332"/>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smtClean="0">
                <a:ln>
                  <a:noFill/>
                </a:ln>
                <a:solidFill>
                  <a:srgbClr val="EFEDE3">
                    <a:lumMod val="75000"/>
                  </a:srgbClr>
                </a:solidFill>
                <a:effectLst/>
                <a:uLnTx/>
                <a:uFillTx/>
                <a:latin typeface="Franklin Gothic Book" panose="020B0503020102020204"/>
                <a:ea typeface="+mn-ea"/>
                <a:cs typeface="+mn-cs"/>
              </a:rPr>
              <a:t>A. Vijayarani, AP, SITE, VIT.</a:t>
            </a:r>
            <a:endParaRPr kumimoji="0" lang="en-IN" sz="1800" b="0" i="0" u="none" strike="noStrike" kern="1200" cap="none" spc="0" normalizeH="0" baseline="0" noProof="0" dirty="0">
              <a:ln>
                <a:noFill/>
              </a:ln>
              <a:solidFill>
                <a:srgbClr val="EFEDE3">
                  <a:lumMod val="75000"/>
                </a:srgbClr>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341092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E2F9AA5D-9946-48F4-873C-684082E86C9A}" type="datetime1">
              <a:rPr kumimoji="0" lang="en-IN"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t>13-11-2024</a:t>
            </a:fld>
            <a:endParaRPr kumimoji="0" lang="en-IN" sz="1200" b="0" i="0" u="none" strike="noStrike" kern="1200" cap="none" spc="0" normalizeH="0" baseline="0" noProof="0">
              <a:ln>
                <a:noFill/>
              </a:ln>
              <a:solidFill>
                <a:srgbClr val="EFEDE3"/>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EFEDE3"/>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EFEDE3"/>
              </a:solidFill>
              <a:effectLst/>
              <a:uLnTx/>
              <a:uFillTx/>
              <a:latin typeface="Franklin Gothic Book" panose="020B0503020102020204"/>
              <a:ea typeface="+mn-ea"/>
              <a:cs typeface="+mn-cs"/>
            </a:endParaRP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80907783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5A9146F-DC54-4032-897C-AC45FA6E5D1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13-11-2024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474406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FEF5539-A374-4E3F-9EF8-64AE3A55067E}"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13-11-2024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8" name="Footer Placeholder 7"/>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242681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7C2222D-79CD-45E5-BF14-D9B32331B47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13-11-2024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729444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3C833A8-C247-4900-9210-AF74D948B56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13-11-2024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TextBox 4"/>
          <p:cNvSpPr txBox="1"/>
          <p:nvPr userDrawn="1"/>
        </p:nvSpPr>
        <p:spPr>
          <a:xfrm rot="19155095">
            <a:off x="5685182" y="3008243"/>
            <a:ext cx="2729948" cy="369332"/>
          </a:xfrm>
          <a:prstGeom prst="rect">
            <a:avLst/>
          </a:prstGeom>
          <a:solidFill>
            <a:schemeClr val="bg2"/>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smtClean="0">
                <a:ln>
                  <a:noFill/>
                </a:ln>
                <a:solidFill>
                  <a:prstClr val="white">
                    <a:lumMod val="65000"/>
                  </a:prstClr>
                </a:solidFill>
                <a:effectLst/>
                <a:uLnTx/>
                <a:uFillTx/>
                <a:latin typeface="Franklin Gothic Book" panose="020B0503020102020204"/>
                <a:ea typeface="+mn-ea"/>
                <a:cs typeface="+mn-cs"/>
              </a:rPr>
              <a:t>Vijayarani</a:t>
            </a:r>
            <a:r>
              <a:rPr kumimoji="0" lang="en-IN" sz="1800" b="0" i="0" u="none" strike="noStrike" kern="1200" cap="none" spc="0" normalizeH="0" baseline="0" noProof="0" dirty="0" smtClean="0">
                <a:ln>
                  <a:noFill/>
                </a:ln>
                <a:solidFill>
                  <a:prstClr val="white">
                    <a:lumMod val="65000"/>
                  </a:prstClr>
                </a:solidFill>
                <a:effectLst/>
                <a:uLnTx/>
                <a:uFillTx/>
                <a:latin typeface="Franklin Gothic Book" panose="020B0503020102020204"/>
                <a:ea typeface="+mn-ea"/>
                <a:cs typeface="+mn-cs"/>
              </a:rPr>
              <a:t> A., AP, SITE, VIT</a:t>
            </a:r>
            <a:endParaRPr kumimoji="0" lang="en-IN" sz="1800" b="0" i="0" u="none" strike="noStrike" kern="1200" cap="none" spc="0" normalizeH="0" baseline="0" noProof="0" dirty="0">
              <a:ln>
                <a:noFill/>
              </a:ln>
              <a:solidFill>
                <a:prstClr val="white">
                  <a:lumMod val="65000"/>
                </a:prstClr>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932652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D000D82-C25C-43F9-AF2E-02F77DC90300}"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13-11-2024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66373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CEC7938-FF51-4F69-BF50-F86BEE983C36}"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13-11-2024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11473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54914B0-5C9A-4548-B0AE-E28039D67950}"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13-11-2024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576597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7184" y="1622322"/>
            <a:ext cx="8361229" cy="671532"/>
          </a:xfrm>
        </p:spPr>
        <p:txBody>
          <a:bodyPr/>
          <a:lstStyle/>
          <a:p>
            <a:r>
              <a:rPr lang="en-IN" sz="3600" dirty="0" smtClean="0"/>
              <a:t>hibernate</a:t>
            </a:r>
            <a:endParaRPr lang="en-IN" sz="3600" dirty="0"/>
          </a:p>
        </p:txBody>
      </p:sp>
      <p:sp>
        <p:nvSpPr>
          <p:cNvPr id="3" name="Subtitle 2"/>
          <p:cNvSpPr>
            <a:spLocks noGrp="1"/>
          </p:cNvSpPr>
          <p:nvPr>
            <p:ph type="subTitle" idx="1"/>
          </p:nvPr>
        </p:nvSpPr>
        <p:spPr>
          <a:xfrm>
            <a:off x="1795003" y="2619092"/>
            <a:ext cx="8479707" cy="2405192"/>
          </a:xfrm>
        </p:spPr>
        <p:txBody>
          <a:bodyPr>
            <a:normAutofit/>
          </a:bodyPr>
          <a:lstStyle/>
          <a:p>
            <a:pPr algn="just"/>
            <a:r>
              <a:rPr lang="en-US" dirty="0" smtClean="0"/>
              <a:t>Persistence </a:t>
            </a:r>
            <a:r>
              <a:rPr lang="en-US" dirty="0"/>
              <a:t>with Hibernate - Domain Model Fundamentals - Transaction Management - Effective Testing</a:t>
            </a:r>
            <a:endParaRPr lang="en-IN" dirty="0"/>
          </a:p>
        </p:txBody>
      </p:sp>
    </p:spTree>
    <p:extLst>
      <p:ext uri="{BB962C8B-B14F-4D97-AF65-F5344CB8AC3E}">
        <p14:creationId xmlns:p14="http://schemas.microsoft.com/office/powerpoint/2010/main" val="37001031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Hibernate Transactions</a:t>
            </a:r>
            <a:endParaRPr lang="en-IN" dirty="0"/>
          </a:p>
        </p:txBody>
      </p:sp>
      <p:sp>
        <p:nvSpPr>
          <p:cNvPr id="3" name="Content Placeholder 2"/>
          <p:cNvSpPr>
            <a:spLocks noGrp="1"/>
          </p:cNvSpPr>
          <p:nvPr>
            <p:ph idx="1"/>
          </p:nvPr>
        </p:nvSpPr>
        <p:spPr>
          <a:xfrm>
            <a:off x="1371600" y="1371600"/>
            <a:ext cx="9601200" cy="4495800"/>
          </a:xfrm>
        </p:spPr>
        <p:txBody>
          <a:bodyPr>
            <a:normAutofit fontScale="92500" lnSpcReduction="20000"/>
          </a:bodyPr>
          <a:lstStyle/>
          <a:p>
            <a:pPr algn="just"/>
            <a:r>
              <a:rPr lang="en-US" dirty="0" smtClean="0"/>
              <a:t>Generally transactions,</a:t>
            </a:r>
          </a:p>
          <a:p>
            <a:pPr lvl="1" algn="just"/>
            <a:r>
              <a:rPr lang="en-US" dirty="0"/>
              <a:t>It might refer to the physical transaction with the database.</a:t>
            </a:r>
          </a:p>
          <a:p>
            <a:pPr lvl="1" algn="just"/>
            <a:r>
              <a:rPr lang="en-US" dirty="0"/>
              <a:t>It might refer to the logical notion of a transaction as related to a persistence context.</a:t>
            </a:r>
          </a:p>
          <a:p>
            <a:pPr lvl="1" algn="just"/>
            <a:r>
              <a:rPr lang="en-US" dirty="0"/>
              <a:t>It might refer to the application notion of a Unit-of-Work, as defined by the archetypal pattern</a:t>
            </a:r>
            <a:r>
              <a:rPr lang="en-US" dirty="0" smtClean="0"/>
              <a:t>.</a:t>
            </a:r>
          </a:p>
          <a:p>
            <a:pPr algn="just"/>
            <a:r>
              <a:rPr lang="en-US" dirty="0" smtClean="0"/>
              <a:t>Hibernate </a:t>
            </a:r>
            <a:r>
              <a:rPr lang="en-US" dirty="0"/>
              <a:t>supports both mechanisms for integrating with transactions and allowing applications to manage physical transactions</a:t>
            </a:r>
            <a:r>
              <a:rPr lang="en-US" dirty="0" smtClean="0"/>
              <a:t>.</a:t>
            </a:r>
          </a:p>
          <a:p>
            <a:pPr lvl="1" algn="just"/>
            <a:r>
              <a:rPr lang="en-IN" i="0" dirty="0"/>
              <a:t>JDBC itself and JTA. </a:t>
            </a:r>
            <a:endParaRPr lang="en-IN" i="0" dirty="0" smtClean="0"/>
          </a:p>
          <a:p>
            <a:pPr algn="just"/>
            <a:r>
              <a:rPr lang="en-US" dirty="0"/>
              <a:t>Hibernate uses JDBC connections and JTA resources directly, without adding any additional locking behavior. Hibernate does not lock objects in memory. The behavior defined by the isolation level of your database transactions does not change when you use Hibernate. </a:t>
            </a:r>
            <a:endParaRPr lang="en-US" dirty="0" smtClean="0"/>
          </a:p>
          <a:p>
            <a:pPr algn="just"/>
            <a:r>
              <a:rPr lang="en-US" dirty="0"/>
              <a:t>The Hibernate </a:t>
            </a:r>
            <a:r>
              <a:rPr lang="en-US" dirty="0"/>
              <a:t>Session</a:t>
            </a:r>
            <a:r>
              <a:rPr lang="en-US" dirty="0"/>
              <a:t> acts as a transaction-scoped cache providing repeatable reads for lookup by identifier and queries that result in loading entities.</a:t>
            </a:r>
          </a:p>
          <a:p>
            <a:pPr lvl="1" algn="just"/>
            <a:endParaRPr lang="en-US" dirty="0" smtClean="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4264606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910" y="89822"/>
            <a:ext cx="11189110" cy="629957"/>
          </a:xfrm>
        </p:spPr>
        <p:txBody>
          <a:bodyPr>
            <a:normAutofit/>
          </a:bodyPr>
          <a:lstStyle/>
          <a:p>
            <a:pPr algn="ctr"/>
            <a:r>
              <a:rPr lang="en-IN" sz="3200" b="1" dirty="0" smtClean="0">
                <a:solidFill>
                  <a:srgbClr val="0000FF"/>
                </a:solidFill>
              </a:rPr>
              <a:t>Hibernate – Web Application</a:t>
            </a:r>
            <a:endParaRPr lang="en-IN" sz="3200" b="1" dirty="0">
              <a:solidFill>
                <a:srgbClr val="0000FF"/>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8" name="TextBox 7"/>
          <p:cNvSpPr txBox="1"/>
          <p:nvPr/>
        </p:nvSpPr>
        <p:spPr>
          <a:xfrm>
            <a:off x="719681" y="2664034"/>
            <a:ext cx="4500648" cy="369332"/>
          </a:xfrm>
          <a:prstGeom prst="rect">
            <a:avLst/>
          </a:prstGeom>
          <a:solidFill>
            <a:schemeClr val="bg2"/>
          </a:solidFill>
          <a:ln>
            <a:solidFill>
              <a:schemeClr val="tx1"/>
            </a:solidFill>
          </a:ln>
        </p:spPr>
        <p:txBody>
          <a:bodyPr wrap="square" rtlCol="0">
            <a:spAutoFit/>
          </a:bodyPr>
          <a:lstStyle/>
          <a:p>
            <a:pPr algn="ctr"/>
            <a:r>
              <a:rPr lang="en-IN" dirty="0" err="1" smtClean="0"/>
              <a:t>Index.jsp</a:t>
            </a:r>
            <a:endParaRPr lang="en-IN" dirty="0"/>
          </a:p>
        </p:txBody>
      </p:sp>
      <p:sp>
        <p:nvSpPr>
          <p:cNvPr id="9" name="TextBox 8"/>
          <p:cNvSpPr txBox="1"/>
          <p:nvPr/>
        </p:nvSpPr>
        <p:spPr>
          <a:xfrm>
            <a:off x="5708307" y="1151757"/>
            <a:ext cx="5676900" cy="369332"/>
          </a:xfrm>
          <a:prstGeom prst="rect">
            <a:avLst/>
          </a:prstGeom>
          <a:solidFill>
            <a:schemeClr val="bg2"/>
          </a:solidFill>
          <a:ln>
            <a:solidFill>
              <a:schemeClr val="tx1"/>
            </a:solidFill>
          </a:ln>
        </p:spPr>
        <p:txBody>
          <a:bodyPr wrap="square" rtlCol="0">
            <a:spAutoFit/>
          </a:bodyPr>
          <a:lstStyle/>
          <a:p>
            <a:pPr algn="ctr"/>
            <a:r>
              <a:rPr lang="en-IN" dirty="0" err="1" smtClean="0"/>
              <a:t>ControllerServlet</a:t>
            </a: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681" y="3045089"/>
            <a:ext cx="4614319"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8307" y="1521089"/>
            <a:ext cx="567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08307" y="1883039"/>
            <a:ext cx="5676900" cy="462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879231" y="621875"/>
            <a:ext cx="8675077" cy="369332"/>
          </a:xfrm>
          <a:prstGeom prst="rect">
            <a:avLst/>
          </a:prstGeom>
        </p:spPr>
        <p:txBody>
          <a:bodyPr wrap="square">
            <a:spAutoFit/>
          </a:bodyPr>
          <a:lstStyle/>
          <a:p>
            <a:r>
              <a:rPr lang="en-US" dirty="0"/>
              <a:t>Create a Maven Project  </a:t>
            </a:r>
            <a:r>
              <a:rPr lang="en-US" b="1" dirty="0"/>
              <a:t>(Refer Project titled </a:t>
            </a:r>
            <a:r>
              <a:rPr lang="en-US" b="1" dirty="0" smtClean="0"/>
              <a:t>‘</a:t>
            </a:r>
            <a:r>
              <a:rPr lang="en-US" b="1" dirty="0" err="1" smtClean="0"/>
              <a:t>mavenproject</a:t>
            </a:r>
            <a:r>
              <a:rPr lang="en-US" b="1" dirty="0" smtClean="0"/>
              <a:t>’)</a:t>
            </a:r>
            <a:endParaRPr lang="en-US" b="1" dirty="0"/>
          </a:p>
        </p:txBody>
      </p:sp>
    </p:spTree>
    <p:extLst>
      <p:ext uri="{BB962C8B-B14F-4D97-AF65-F5344CB8AC3E}">
        <p14:creationId xmlns:p14="http://schemas.microsoft.com/office/powerpoint/2010/main" val="2959723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910" y="89822"/>
            <a:ext cx="11189110" cy="629957"/>
          </a:xfrm>
        </p:spPr>
        <p:txBody>
          <a:bodyPr>
            <a:normAutofit/>
          </a:bodyPr>
          <a:lstStyle/>
          <a:p>
            <a:pPr algn="ctr"/>
            <a:r>
              <a:rPr lang="en-IN" sz="3200" b="1" dirty="0">
                <a:solidFill>
                  <a:srgbClr val="0000FF"/>
                </a:solidFill>
              </a:rPr>
              <a:t>Hibernate – Web Application</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TextBox 6"/>
          <p:cNvSpPr txBox="1"/>
          <p:nvPr/>
        </p:nvSpPr>
        <p:spPr>
          <a:xfrm>
            <a:off x="1008061" y="1174629"/>
            <a:ext cx="3298468" cy="369332"/>
          </a:xfrm>
          <a:prstGeom prst="rect">
            <a:avLst/>
          </a:prstGeom>
          <a:solidFill>
            <a:schemeClr val="bg2"/>
          </a:solidFill>
          <a:ln>
            <a:solidFill>
              <a:schemeClr val="tx1"/>
            </a:solidFill>
          </a:ln>
        </p:spPr>
        <p:txBody>
          <a:bodyPr wrap="square" rtlCol="0">
            <a:spAutoFit/>
          </a:bodyPr>
          <a:lstStyle/>
          <a:p>
            <a:pPr algn="ctr"/>
            <a:r>
              <a:rPr lang="en-IN" dirty="0" err="1" smtClean="0"/>
              <a:t>PoJO</a:t>
            </a:r>
            <a:r>
              <a:rPr lang="en-IN" dirty="0" smtClean="0"/>
              <a:t> class : Course</a:t>
            </a:r>
            <a:endParaRPr lang="en-IN" dirty="0"/>
          </a:p>
        </p:txBody>
      </p:sp>
      <p:sp>
        <p:nvSpPr>
          <p:cNvPr id="9" name="TextBox 8"/>
          <p:cNvSpPr txBox="1"/>
          <p:nvPr/>
        </p:nvSpPr>
        <p:spPr>
          <a:xfrm>
            <a:off x="5075710" y="989963"/>
            <a:ext cx="6378869" cy="369332"/>
          </a:xfrm>
          <a:prstGeom prst="rect">
            <a:avLst/>
          </a:prstGeom>
          <a:solidFill>
            <a:schemeClr val="bg2"/>
          </a:solidFill>
          <a:ln>
            <a:solidFill>
              <a:schemeClr val="tx1"/>
            </a:solidFill>
          </a:ln>
        </p:spPr>
        <p:txBody>
          <a:bodyPr wrap="square" rtlCol="0">
            <a:spAutoFit/>
          </a:bodyPr>
          <a:lstStyle/>
          <a:p>
            <a:pPr algn="ctr"/>
            <a:r>
              <a:rPr lang="en-IN" dirty="0" err="1" smtClean="0"/>
              <a:t>CourseDao</a:t>
            </a:r>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062" y="1543961"/>
            <a:ext cx="3298468"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5709" y="1359295"/>
            <a:ext cx="6378869"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12054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910" y="89822"/>
            <a:ext cx="11189110" cy="629957"/>
          </a:xfrm>
        </p:spPr>
        <p:txBody>
          <a:bodyPr>
            <a:normAutofit/>
          </a:bodyPr>
          <a:lstStyle/>
          <a:p>
            <a:pPr algn="ctr"/>
            <a:r>
              <a:rPr lang="en-IN" sz="3200" b="1" dirty="0">
                <a:solidFill>
                  <a:srgbClr val="0000FF"/>
                </a:solidFill>
              </a:rPr>
              <a:t>Hibernate – Web Application</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11" name="TextBox 10"/>
          <p:cNvSpPr txBox="1"/>
          <p:nvPr/>
        </p:nvSpPr>
        <p:spPr>
          <a:xfrm>
            <a:off x="2118580" y="989963"/>
            <a:ext cx="7134225" cy="369332"/>
          </a:xfrm>
          <a:prstGeom prst="rect">
            <a:avLst/>
          </a:prstGeom>
          <a:solidFill>
            <a:schemeClr val="bg2"/>
          </a:solidFill>
          <a:ln>
            <a:solidFill>
              <a:schemeClr val="tx1"/>
            </a:solidFill>
          </a:ln>
        </p:spPr>
        <p:txBody>
          <a:bodyPr wrap="square" rtlCol="0">
            <a:spAutoFit/>
          </a:bodyPr>
          <a:lstStyle/>
          <a:p>
            <a:pPr algn="ctr"/>
            <a:r>
              <a:rPr lang="en-IN" dirty="0" err="1" smtClean="0"/>
              <a:t>Util</a:t>
            </a:r>
            <a:r>
              <a:rPr lang="en-IN" dirty="0" smtClean="0"/>
              <a:t> Class</a:t>
            </a:r>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580" y="1359295"/>
            <a:ext cx="7134225" cy="479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01444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910" y="89822"/>
            <a:ext cx="11189110" cy="629957"/>
          </a:xfrm>
        </p:spPr>
        <p:txBody>
          <a:bodyPr>
            <a:normAutofit/>
          </a:bodyPr>
          <a:lstStyle/>
          <a:p>
            <a:pPr algn="ctr"/>
            <a:r>
              <a:rPr lang="en-IN" sz="3200" b="1" dirty="0">
                <a:solidFill>
                  <a:srgbClr val="0000FF"/>
                </a:solidFill>
              </a:rPr>
              <a:t>Hibernate </a:t>
            </a:r>
            <a:r>
              <a:rPr lang="en-IN" sz="3200" b="1" dirty="0" smtClean="0">
                <a:solidFill>
                  <a:srgbClr val="0000FF"/>
                </a:solidFill>
              </a:rPr>
              <a:t>– Web </a:t>
            </a:r>
            <a:r>
              <a:rPr lang="en-IN" sz="3200" b="1" dirty="0" smtClean="0">
                <a:solidFill>
                  <a:srgbClr val="0000FF"/>
                </a:solidFill>
              </a:rPr>
              <a:t>Application Output</a:t>
            </a:r>
            <a:endParaRPr lang="en-IN" sz="3200" b="1" dirty="0">
              <a:solidFill>
                <a:srgbClr val="0000FF"/>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8838" y="652463"/>
            <a:ext cx="7934325" cy="555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75384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910" y="89822"/>
            <a:ext cx="11189110" cy="629957"/>
          </a:xfrm>
        </p:spPr>
        <p:txBody>
          <a:bodyPr>
            <a:normAutofit/>
          </a:bodyPr>
          <a:lstStyle/>
          <a:p>
            <a:pPr algn="ctr"/>
            <a:r>
              <a:rPr lang="en-IN" sz="3200" b="1" dirty="0" smtClean="0">
                <a:solidFill>
                  <a:srgbClr val="0000FF"/>
                </a:solidFill>
              </a:rPr>
              <a:t>Hibernate</a:t>
            </a:r>
            <a:endParaRPr lang="en-IN" sz="3200" b="1" dirty="0">
              <a:solidFill>
                <a:srgbClr val="0000FF"/>
              </a:solidFill>
            </a:endParaRPr>
          </a:p>
        </p:txBody>
      </p:sp>
      <p:sp>
        <p:nvSpPr>
          <p:cNvPr id="3" name="Content Placeholder 2"/>
          <p:cNvSpPr>
            <a:spLocks noGrp="1"/>
          </p:cNvSpPr>
          <p:nvPr>
            <p:ph idx="1"/>
          </p:nvPr>
        </p:nvSpPr>
        <p:spPr>
          <a:xfrm>
            <a:off x="825910" y="1027766"/>
            <a:ext cx="10903974" cy="5425620"/>
          </a:xfrm>
        </p:spPr>
        <p:txBody>
          <a:bodyPr wrap="square">
            <a:noAutofit/>
          </a:bodyPr>
          <a:lstStyle/>
          <a:p>
            <a:pPr marL="0" indent="0" algn="just">
              <a:buNone/>
            </a:pPr>
            <a:r>
              <a:rPr lang="en-US" dirty="0"/>
              <a:t>Hibernate is a Java framework that simplifies the development of Java application to interact with the database. It is an open source, lightweight, </a:t>
            </a:r>
            <a:r>
              <a:rPr lang="en-US" sz="2200" b="1" i="1" dirty="0">
                <a:solidFill>
                  <a:srgbClr val="0000FF"/>
                </a:solidFill>
              </a:rPr>
              <a:t>ORM</a:t>
            </a:r>
            <a:r>
              <a:rPr lang="en-US" dirty="0"/>
              <a:t> (Object Relational Mapping) tool. Hibernate implements the specifications of JPA (Java Persistence API) for data persistence</a:t>
            </a:r>
            <a:r>
              <a:rPr lang="en-US" dirty="0" smtClean="0"/>
              <a:t>.</a:t>
            </a:r>
          </a:p>
          <a:p>
            <a:pPr marL="0" indent="0" algn="just">
              <a:buNone/>
            </a:pPr>
            <a:r>
              <a:rPr lang="en-US" dirty="0"/>
              <a:t>An ORM tool simplifies the data creation, data manipulation and data access. It is a programming technique that maps the object to the data stored in the </a:t>
            </a:r>
            <a:r>
              <a:rPr lang="en-US" dirty="0" smtClean="0"/>
              <a:t>database</a:t>
            </a:r>
          </a:p>
          <a:p>
            <a:pPr marL="0" indent="0" algn="just">
              <a:buNone/>
            </a:pPr>
            <a:r>
              <a:rPr lang="en-US" sz="2200" b="1" i="1" dirty="0">
                <a:solidFill>
                  <a:srgbClr val="0000FF"/>
                </a:solidFill>
              </a:rPr>
              <a:t>Java</a:t>
            </a:r>
            <a:r>
              <a:rPr lang="en-US" dirty="0"/>
              <a:t> </a:t>
            </a:r>
            <a:r>
              <a:rPr lang="en-US" sz="2200" b="1" i="1" dirty="0">
                <a:solidFill>
                  <a:srgbClr val="0000FF"/>
                </a:solidFill>
              </a:rPr>
              <a:t>Persistence</a:t>
            </a:r>
            <a:r>
              <a:rPr lang="en-US" dirty="0"/>
              <a:t> </a:t>
            </a:r>
            <a:r>
              <a:rPr lang="en-US" sz="2200" b="1" i="1" dirty="0">
                <a:solidFill>
                  <a:srgbClr val="0000FF"/>
                </a:solidFill>
              </a:rPr>
              <a:t>API</a:t>
            </a:r>
            <a:r>
              <a:rPr lang="en-US" dirty="0"/>
              <a:t> (</a:t>
            </a:r>
            <a:r>
              <a:rPr lang="en-US" sz="2200" b="1" i="1" dirty="0">
                <a:solidFill>
                  <a:srgbClr val="0000FF"/>
                </a:solidFill>
              </a:rPr>
              <a:t>JPA</a:t>
            </a:r>
            <a:r>
              <a:rPr lang="en-US" dirty="0"/>
              <a:t>) is a Java specification that provides certain functionality and standard to ORM tools. The </a:t>
            </a:r>
            <a:r>
              <a:rPr lang="en-US" b="1" dirty="0" err="1"/>
              <a:t>javax.persistence</a:t>
            </a:r>
            <a:r>
              <a:rPr lang="en-US" dirty="0"/>
              <a:t> package contains the JPA classes and interfaces</a:t>
            </a:r>
            <a:r>
              <a:rPr lang="en-US" dirty="0" smtClean="0"/>
              <a:t>.</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pic>
        <p:nvPicPr>
          <p:cNvPr id="1026" name="Picture 2" descr="hibernate tutorial, An introduction to hibern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943" y="4507525"/>
            <a:ext cx="7995368" cy="201643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6050" y="3429000"/>
            <a:ext cx="2638425"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69611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910" y="89822"/>
            <a:ext cx="11189110" cy="629957"/>
          </a:xfrm>
        </p:spPr>
        <p:txBody>
          <a:bodyPr>
            <a:normAutofit/>
          </a:bodyPr>
          <a:lstStyle/>
          <a:p>
            <a:pPr algn="ctr"/>
            <a:r>
              <a:rPr lang="en-IN" sz="3200" b="1" dirty="0" smtClean="0">
                <a:solidFill>
                  <a:srgbClr val="0000FF"/>
                </a:solidFill>
              </a:rPr>
              <a:t>Hibernate</a:t>
            </a:r>
            <a:endParaRPr lang="en-IN" sz="3200" b="1" dirty="0">
              <a:solidFill>
                <a:srgbClr val="0000FF"/>
              </a:solidFill>
            </a:endParaRPr>
          </a:p>
        </p:txBody>
      </p:sp>
      <p:sp>
        <p:nvSpPr>
          <p:cNvPr id="3" name="Content Placeholder 2"/>
          <p:cNvSpPr>
            <a:spLocks noGrp="1"/>
          </p:cNvSpPr>
          <p:nvPr>
            <p:ph idx="1"/>
          </p:nvPr>
        </p:nvSpPr>
        <p:spPr>
          <a:xfrm>
            <a:off x="825910" y="1027766"/>
            <a:ext cx="10903974" cy="5425620"/>
          </a:xfrm>
        </p:spPr>
        <p:txBody>
          <a:bodyPr wrap="square">
            <a:noAutofit/>
          </a:bodyPr>
          <a:lstStyle/>
          <a:p>
            <a:pPr marL="0" indent="0" algn="just">
              <a:buNone/>
            </a:pPr>
            <a:r>
              <a:rPr lang="en-US" sz="2400" b="1" i="1" dirty="0">
                <a:solidFill>
                  <a:srgbClr val="0000FF"/>
                </a:solidFill>
              </a:rPr>
              <a:t>Advantages:</a:t>
            </a:r>
          </a:p>
          <a:p>
            <a:pPr lvl="1" algn="just">
              <a:buFont typeface="Wingdings" panose="05000000000000000000" pitchFamily="2" charset="2"/>
              <a:buChar char="Ø"/>
            </a:pPr>
            <a:r>
              <a:rPr lang="en-IN" sz="2400" dirty="0"/>
              <a:t>Open Source and Lightweight</a:t>
            </a:r>
          </a:p>
          <a:p>
            <a:pPr lvl="1" algn="just">
              <a:buFont typeface="Wingdings" panose="05000000000000000000" pitchFamily="2" charset="2"/>
              <a:buChar char="Ø"/>
            </a:pPr>
            <a:r>
              <a:rPr lang="en-IN" sz="2400" dirty="0"/>
              <a:t>Fast Performance</a:t>
            </a:r>
          </a:p>
          <a:p>
            <a:pPr lvl="1" algn="just">
              <a:buFont typeface="Wingdings" panose="05000000000000000000" pitchFamily="2" charset="2"/>
              <a:buChar char="Ø"/>
            </a:pPr>
            <a:r>
              <a:rPr lang="en-IN" sz="2400" dirty="0"/>
              <a:t>Database Independent </a:t>
            </a:r>
            <a:r>
              <a:rPr lang="en-IN" sz="2400" dirty="0" smtClean="0"/>
              <a:t>Query (HQL)</a:t>
            </a:r>
          </a:p>
          <a:p>
            <a:pPr lvl="1" algn="just">
              <a:buFont typeface="Wingdings" panose="05000000000000000000" pitchFamily="2" charset="2"/>
              <a:buChar char="Ø"/>
            </a:pPr>
            <a:r>
              <a:rPr lang="en-IN" sz="2400" dirty="0"/>
              <a:t>Automatic Table Creation</a:t>
            </a:r>
          </a:p>
          <a:p>
            <a:pPr lvl="1" algn="just">
              <a:buFont typeface="Wingdings" panose="05000000000000000000" pitchFamily="2" charset="2"/>
              <a:buChar char="Ø"/>
            </a:pPr>
            <a:r>
              <a:rPr lang="en-IN" sz="2400" dirty="0"/>
              <a:t>Simplifies Complex Join</a:t>
            </a:r>
          </a:p>
          <a:p>
            <a:pPr lvl="1" algn="just">
              <a:buFont typeface="Wingdings" panose="05000000000000000000" pitchFamily="2" charset="2"/>
              <a:buChar char="Ø"/>
            </a:pPr>
            <a:r>
              <a:rPr lang="en-US" sz="2400" dirty="0"/>
              <a:t>Provides Query Statistics and Database </a:t>
            </a:r>
            <a:r>
              <a:rPr lang="en-US" sz="2400" dirty="0" smtClean="0"/>
              <a:t>Status</a:t>
            </a:r>
            <a:endParaRPr lang="en-US" sz="24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092089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910" y="89822"/>
            <a:ext cx="11189110" cy="629957"/>
          </a:xfrm>
        </p:spPr>
        <p:txBody>
          <a:bodyPr>
            <a:normAutofit/>
          </a:bodyPr>
          <a:lstStyle/>
          <a:p>
            <a:pPr algn="ctr"/>
            <a:r>
              <a:rPr lang="en-IN" sz="3200" b="1" dirty="0" smtClean="0">
                <a:solidFill>
                  <a:srgbClr val="0000FF"/>
                </a:solidFill>
              </a:rPr>
              <a:t>Hibernate - Architecture</a:t>
            </a:r>
            <a:endParaRPr lang="en-IN" sz="3200" b="1" dirty="0">
              <a:solidFill>
                <a:srgbClr val="0000FF"/>
              </a:solidFill>
            </a:endParaRPr>
          </a:p>
        </p:txBody>
      </p:sp>
      <p:sp>
        <p:nvSpPr>
          <p:cNvPr id="3" name="Content Placeholder 2"/>
          <p:cNvSpPr>
            <a:spLocks noGrp="1"/>
          </p:cNvSpPr>
          <p:nvPr>
            <p:ph idx="1"/>
          </p:nvPr>
        </p:nvSpPr>
        <p:spPr>
          <a:xfrm>
            <a:off x="825910" y="1027766"/>
            <a:ext cx="4699819" cy="5425620"/>
          </a:xfrm>
        </p:spPr>
        <p:txBody>
          <a:bodyPr wrap="square">
            <a:noAutofit/>
          </a:bodyPr>
          <a:lstStyle/>
          <a:p>
            <a:pPr marL="0" indent="0" algn="just">
              <a:buNone/>
            </a:pPr>
            <a:r>
              <a:rPr lang="en-US" dirty="0"/>
              <a:t>The Hibernate architecture includes many objects such as persistent object, session factory, transaction factory, connection factory, session, transaction etc</a:t>
            </a:r>
            <a:r>
              <a:rPr lang="en-US" dirty="0" smtClean="0"/>
              <a:t>.</a:t>
            </a:r>
          </a:p>
          <a:p>
            <a:pPr marL="0" indent="0" algn="just">
              <a:buNone/>
            </a:pPr>
            <a:r>
              <a:rPr lang="en-US" sz="2400" dirty="0"/>
              <a:t/>
            </a:r>
            <a:br>
              <a:rPr lang="en-US" sz="2400" dirty="0"/>
            </a:br>
            <a:r>
              <a:rPr lang="en-US" dirty="0"/>
              <a:t>The </a:t>
            </a:r>
            <a:r>
              <a:rPr lang="en-US" b="1" i="1" dirty="0">
                <a:solidFill>
                  <a:srgbClr val="0000FF"/>
                </a:solidFill>
              </a:rPr>
              <a:t>Hibernate</a:t>
            </a:r>
            <a:r>
              <a:rPr lang="en-US" dirty="0"/>
              <a:t> </a:t>
            </a:r>
            <a:r>
              <a:rPr lang="en-US" b="1" i="1" dirty="0">
                <a:solidFill>
                  <a:srgbClr val="0000FF"/>
                </a:solidFill>
              </a:rPr>
              <a:t>architecture</a:t>
            </a:r>
            <a:r>
              <a:rPr lang="en-US" dirty="0"/>
              <a:t> is categorized in </a:t>
            </a:r>
            <a:r>
              <a:rPr lang="en-US" b="1" i="1" dirty="0">
                <a:solidFill>
                  <a:srgbClr val="0000FF"/>
                </a:solidFill>
              </a:rPr>
              <a:t>four</a:t>
            </a:r>
            <a:r>
              <a:rPr lang="en-US" dirty="0"/>
              <a:t> </a:t>
            </a:r>
            <a:r>
              <a:rPr lang="en-US" b="1" i="1" dirty="0">
                <a:solidFill>
                  <a:srgbClr val="0000FF"/>
                </a:solidFill>
              </a:rPr>
              <a:t>layers</a:t>
            </a:r>
            <a:r>
              <a:rPr lang="en-US" dirty="0"/>
              <a:t>.</a:t>
            </a:r>
          </a:p>
          <a:p>
            <a:pPr algn="just"/>
            <a:r>
              <a:rPr lang="en-US" dirty="0"/>
              <a:t>Java application layer</a:t>
            </a:r>
          </a:p>
          <a:p>
            <a:pPr algn="just"/>
            <a:r>
              <a:rPr lang="en-US" dirty="0"/>
              <a:t>Hibernate framework layer</a:t>
            </a:r>
          </a:p>
          <a:p>
            <a:pPr algn="just"/>
            <a:r>
              <a:rPr lang="en-US" dirty="0"/>
              <a:t>Backhand </a:t>
            </a:r>
            <a:r>
              <a:rPr lang="en-US" dirty="0" smtClean="0"/>
              <a:t>API </a:t>
            </a:r>
            <a:r>
              <a:rPr lang="en-US" dirty="0"/>
              <a:t>layer</a:t>
            </a:r>
          </a:p>
          <a:p>
            <a:pPr algn="just"/>
            <a:r>
              <a:rPr lang="en-US" dirty="0"/>
              <a:t>Database </a:t>
            </a:r>
            <a:r>
              <a:rPr lang="en-US" dirty="0" smtClean="0"/>
              <a:t>layer</a:t>
            </a:r>
            <a:endParaRPr lang="en-US" sz="22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pic>
        <p:nvPicPr>
          <p:cNvPr id="1028" name="Picture 4" descr="hibernate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8350" y="1530776"/>
            <a:ext cx="6343650" cy="44196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44724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910" y="89822"/>
            <a:ext cx="11189110" cy="629957"/>
          </a:xfrm>
        </p:spPr>
        <p:txBody>
          <a:bodyPr>
            <a:normAutofit/>
          </a:bodyPr>
          <a:lstStyle/>
          <a:p>
            <a:pPr algn="ctr"/>
            <a:r>
              <a:rPr lang="en-IN" sz="3200" b="1" dirty="0" smtClean="0">
                <a:solidFill>
                  <a:srgbClr val="0000FF"/>
                </a:solidFill>
              </a:rPr>
              <a:t>Hibernate - Elements</a:t>
            </a:r>
            <a:endParaRPr lang="en-IN" sz="3200" b="1" dirty="0">
              <a:solidFill>
                <a:srgbClr val="0000FF"/>
              </a:solidFill>
            </a:endParaRPr>
          </a:p>
        </p:txBody>
      </p:sp>
      <p:sp>
        <p:nvSpPr>
          <p:cNvPr id="3" name="Content Placeholder 2"/>
          <p:cNvSpPr>
            <a:spLocks noGrp="1"/>
          </p:cNvSpPr>
          <p:nvPr>
            <p:ph idx="1"/>
          </p:nvPr>
        </p:nvSpPr>
        <p:spPr>
          <a:xfrm>
            <a:off x="825910" y="1027766"/>
            <a:ext cx="10903974" cy="5425620"/>
          </a:xfrm>
        </p:spPr>
        <p:txBody>
          <a:bodyPr wrap="square">
            <a:noAutofit/>
          </a:bodyPr>
          <a:lstStyle/>
          <a:p>
            <a:r>
              <a:rPr lang="en-US" b="1" i="1" dirty="0" err="1">
                <a:solidFill>
                  <a:srgbClr val="0000FF"/>
                </a:solidFill>
              </a:rPr>
              <a:t>SessionFactory</a:t>
            </a:r>
            <a:r>
              <a:rPr lang="en-US" dirty="0" smtClean="0"/>
              <a:t> – The </a:t>
            </a:r>
            <a:r>
              <a:rPr lang="en-US" dirty="0" err="1"/>
              <a:t>SessionFactory</a:t>
            </a:r>
            <a:r>
              <a:rPr lang="en-US" dirty="0"/>
              <a:t> is a factory of session and client of </a:t>
            </a:r>
            <a:r>
              <a:rPr lang="en-US" dirty="0" err="1"/>
              <a:t>ConnectionProvider</a:t>
            </a:r>
            <a:r>
              <a:rPr lang="en-US" dirty="0"/>
              <a:t>. It holds second level cache (optional) of data. The </a:t>
            </a:r>
            <a:r>
              <a:rPr lang="en-US" dirty="0" err="1"/>
              <a:t>org.hibernate.SessionFactory</a:t>
            </a:r>
            <a:r>
              <a:rPr lang="en-US" dirty="0"/>
              <a:t> interface provides factory method to get the object of Session.</a:t>
            </a:r>
          </a:p>
          <a:p>
            <a:r>
              <a:rPr lang="en-US" b="1" i="1" dirty="0">
                <a:solidFill>
                  <a:srgbClr val="0000FF"/>
                </a:solidFill>
              </a:rPr>
              <a:t>Session</a:t>
            </a:r>
            <a:r>
              <a:rPr lang="en-US" dirty="0" smtClean="0"/>
              <a:t> - The </a:t>
            </a:r>
            <a:r>
              <a:rPr lang="en-US" dirty="0"/>
              <a:t>session object provides an interface between the application and data stored in the database. It is a short-lived object and wraps the JDBC connection. It is factory of Transaction, Query and Criteria. It holds a first-level cache (mandatory) of data. The </a:t>
            </a:r>
            <a:r>
              <a:rPr lang="en-US" dirty="0" err="1"/>
              <a:t>org.hibernate.Session</a:t>
            </a:r>
            <a:r>
              <a:rPr lang="en-US" dirty="0"/>
              <a:t> interface provides methods to insert, update and delete the object. It also provides factory methods for Transaction, Query and Criteria.</a:t>
            </a:r>
          </a:p>
          <a:p>
            <a:r>
              <a:rPr lang="en-US" b="1" i="1" dirty="0">
                <a:solidFill>
                  <a:srgbClr val="0000FF"/>
                </a:solidFill>
              </a:rPr>
              <a:t>Transaction</a:t>
            </a:r>
            <a:r>
              <a:rPr lang="en-US" dirty="0" smtClean="0"/>
              <a:t> - The </a:t>
            </a:r>
            <a:r>
              <a:rPr lang="en-US" dirty="0"/>
              <a:t>transaction object specifies the atomic unit of work. It is optional. The </a:t>
            </a:r>
            <a:r>
              <a:rPr lang="en-US" dirty="0" err="1"/>
              <a:t>org.hibernate.Transaction</a:t>
            </a:r>
            <a:r>
              <a:rPr lang="en-US" dirty="0"/>
              <a:t> interface provides methods for transaction management.</a:t>
            </a:r>
          </a:p>
          <a:p>
            <a:r>
              <a:rPr lang="en-US" b="1" i="1" dirty="0" err="1">
                <a:solidFill>
                  <a:srgbClr val="0000FF"/>
                </a:solidFill>
              </a:rPr>
              <a:t>ConnectionProvider</a:t>
            </a:r>
            <a:r>
              <a:rPr lang="en-US" dirty="0" smtClean="0"/>
              <a:t> - It </a:t>
            </a:r>
            <a:r>
              <a:rPr lang="en-US" dirty="0"/>
              <a:t>is a factory of JDBC connections. It abstracts the application from </a:t>
            </a:r>
            <a:r>
              <a:rPr lang="en-US" dirty="0" err="1"/>
              <a:t>DriverManager</a:t>
            </a:r>
            <a:r>
              <a:rPr lang="en-US" dirty="0"/>
              <a:t> or </a:t>
            </a:r>
            <a:r>
              <a:rPr lang="en-US" dirty="0" err="1"/>
              <a:t>DataSource</a:t>
            </a:r>
            <a:r>
              <a:rPr lang="en-US" dirty="0"/>
              <a:t>. It is optional.</a:t>
            </a:r>
          </a:p>
          <a:p>
            <a:r>
              <a:rPr lang="en-US" b="1" i="1" dirty="0" err="1">
                <a:solidFill>
                  <a:srgbClr val="0000FF"/>
                </a:solidFill>
              </a:rPr>
              <a:t>TransactionFactory</a:t>
            </a:r>
            <a:r>
              <a:rPr lang="en-US" dirty="0" smtClean="0"/>
              <a:t> - It </a:t>
            </a:r>
            <a:r>
              <a:rPr lang="en-US" dirty="0"/>
              <a:t>is a factory of Transaction. It is optional</a:t>
            </a:r>
            <a:r>
              <a:rPr lang="en-US" dirty="0" smtClean="0"/>
              <a:t>.</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9439713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Annotations-Domain Model</a:t>
            </a:r>
            <a:endParaRPr lang="en-IN" dirty="0"/>
          </a:p>
        </p:txBody>
      </p:sp>
      <p:sp>
        <p:nvSpPr>
          <p:cNvPr id="3" name="Content Placeholder 2"/>
          <p:cNvSpPr>
            <a:spLocks noGrp="1"/>
          </p:cNvSpPr>
          <p:nvPr>
            <p:ph idx="1"/>
          </p:nvPr>
        </p:nvSpPr>
        <p:spPr>
          <a:xfrm>
            <a:off x="1371600" y="1312985"/>
            <a:ext cx="9601200" cy="4554415"/>
          </a:xfrm>
        </p:spPr>
        <p:txBody>
          <a:bodyPr/>
          <a:lstStyle/>
          <a:p>
            <a:pPr algn="just"/>
            <a:r>
              <a:rPr lang="en-US" dirty="0"/>
              <a:t>Historically applications using Hibernate would have used its proprietary XML mapping file format for this purpose. With the coming of Jakarta Persistence, most of this information is now defined in a way that is portable across ORM/Jakarta Persistence </a:t>
            </a:r>
            <a:r>
              <a:rPr lang="en-US" dirty="0" smtClean="0"/>
              <a:t>providers </a:t>
            </a:r>
            <a:r>
              <a:rPr lang="en-US" dirty="0"/>
              <a:t>using </a:t>
            </a:r>
            <a:r>
              <a:rPr lang="en-US" b="1" dirty="0"/>
              <a:t>annotations</a:t>
            </a:r>
            <a:r>
              <a:rPr lang="en-US" dirty="0"/>
              <a:t> (and/or standardized XML format</a:t>
            </a:r>
            <a:r>
              <a:rPr lang="en-US" dirty="0" smtClean="0"/>
              <a:t>).</a:t>
            </a:r>
          </a:p>
          <a:p>
            <a:pPr algn="just"/>
            <a:r>
              <a:rPr lang="en-US" i="1" dirty="0"/>
              <a:t>A simple table and domain </a:t>
            </a:r>
            <a:r>
              <a:rPr lang="en-US" i="1" dirty="0" smtClean="0"/>
              <a:t>model</a:t>
            </a:r>
          </a:p>
          <a:p>
            <a:pPr algn="just"/>
            <a:r>
              <a:rPr lang="en-US" i="1" dirty="0" smtClean="0"/>
              <a:t>Table			Domain Model</a:t>
            </a:r>
          </a:p>
          <a:p>
            <a:pPr algn="just"/>
            <a:endParaRPr lang="en-US" i="1" dirty="0" smtClean="0"/>
          </a:p>
          <a:p>
            <a:pPr algn="just"/>
            <a:endParaRPr lang="en-IN"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3495" y="3601183"/>
            <a:ext cx="180975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0595" y="3601183"/>
            <a:ext cx="4933950"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ine Callout 1 4"/>
          <p:cNvSpPr/>
          <p:nvPr/>
        </p:nvSpPr>
        <p:spPr>
          <a:xfrm>
            <a:off x="9554307" y="2461846"/>
            <a:ext cx="1781908" cy="750277"/>
          </a:xfrm>
          <a:prstGeom prst="borderCallout1">
            <a:avLst>
              <a:gd name="adj1" fmla="val 18750"/>
              <a:gd name="adj2" fmla="val -8333"/>
              <a:gd name="adj3" fmla="val 160796"/>
              <a:gd name="adj4" fmla="val -2035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JAKARTA PERSISTENCE</a:t>
            </a:r>
            <a:endParaRPr lang="en-IN" dirty="0"/>
          </a:p>
        </p:txBody>
      </p:sp>
    </p:spTree>
    <p:extLst>
      <p:ext uri="{BB962C8B-B14F-4D97-AF65-F5344CB8AC3E}">
        <p14:creationId xmlns:p14="http://schemas.microsoft.com/office/powerpoint/2010/main" val="771371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79585"/>
          </a:xfrm>
        </p:spPr>
        <p:txBody>
          <a:bodyPr/>
          <a:lstStyle/>
          <a:p>
            <a:r>
              <a:rPr lang="en-US" dirty="0" smtClean="0"/>
              <a:t>Hibernate Implements JPA Specification </a:t>
            </a:r>
            <a:endParaRPr lang="en-IN"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4053" y="1664677"/>
            <a:ext cx="869632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4005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Console based Hibernate Application</a:t>
            </a:r>
            <a:endParaRPr lang="en-IN" dirty="0"/>
          </a:p>
        </p:txBody>
      </p:sp>
      <p:sp>
        <p:nvSpPr>
          <p:cNvPr id="3" name="Content Placeholder 2"/>
          <p:cNvSpPr>
            <a:spLocks noGrp="1"/>
          </p:cNvSpPr>
          <p:nvPr>
            <p:ph idx="1"/>
          </p:nvPr>
        </p:nvSpPr>
        <p:spPr>
          <a:xfrm>
            <a:off x="1371600" y="1441939"/>
            <a:ext cx="9601200" cy="5076092"/>
          </a:xfrm>
        </p:spPr>
        <p:txBody>
          <a:bodyPr>
            <a:normAutofit/>
          </a:bodyPr>
          <a:lstStyle/>
          <a:p>
            <a:r>
              <a:rPr lang="en-US" dirty="0" smtClean="0"/>
              <a:t>Create a Maven Project  </a:t>
            </a:r>
            <a:r>
              <a:rPr lang="en-US" b="1" dirty="0" smtClean="0"/>
              <a:t>(Refer Project titled ‘Simple Hibernate’)</a:t>
            </a:r>
          </a:p>
          <a:p>
            <a:r>
              <a:rPr lang="en-US" dirty="0" smtClean="0"/>
              <a:t>Add below dependencies in </a:t>
            </a:r>
            <a:r>
              <a:rPr lang="en-US" i="1" dirty="0" smtClean="0"/>
              <a:t>pom.xml</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r>
              <a:rPr lang="en-US" dirty="0" smtClean="0"/>
              <a:t>Required four packages for managing </a:t>
            </a:r>
          </a:p>
          <a:p>
            <a:pPr lvl="1"/>
            <a:r>
              <a:rPr lang="en-US" b="1" dirty="0" err="1" smtClean="0"/>
              <a:t>pojo</a:t>
            </a:r>
            <a:r>
              <a:rPr lang="en-US" b="1" dirty="0" smtClean="0"/>
              <a:t> classes- </a:t>
            </a:r>
            <a:r>
              <a:rPr lang="en-US" dirty="0" err="1" smtClean="0"/>
              <a:t>com.vit.hib.entity.Course</a:t>
            </a:r>
            <a:endParaRPr lang="en-US" dirty="0" smtClean="0"/>
          </a:p>
          <a:p>
            <a:pPr lvl="1"/>
            <a:r>
              <a:rPr lang="en-US" b="1" dirty="0" err="1" smtClean="0"/>
              <a:t>dao</a:t>
            </a:r>
            <a:r>
              <a:rPr lang="en-US" b="1" dirty="0"/>
              <a:t> classes </a:t>
            </a:r>
            <a:r>
              <a:rPr lang="en-US" dirty="0"/>
              <a:t>- </a:t>
            </a:r>
            <a:r>
              <a:rPr lang="en-US" dirty="0" err="1" smtClean="0"/>
              <a:t>com.vit.hib.dao.CourseDao</a:t>
            </a:r>
            <a:endParaRPr lang="en-US" dirty="0" smtClean="0"/>
          </a:p>
          <a:p>
            <a:pPr lvl="1"/>
            <a:r>
              <a:rPr lang="en-US" b="1" dirty="0" err="1" smtClean="0"/>
              <a:t>Util</a:t>
            </a:r>
            <a:r>
              <a:rPr lang="en-US" b="1" dirty="0"/>
              <a:t> class </a:t>
            </a:r>
            <a:r>
              <a:rPr lang="en-US" dirty="0"/>
              <a:t>- </a:t>
            </a:r>
            <a:r>
              <a:rPr lang="en-US" dirty="0" err="1" smtClean="0"/>
              <a:t>com.vit.hib.util</a:t>
            </a:r>
            <a:r>
              <a:rPr lang="en-US" dirty="0"/>
              <a:t>. </a:t>
            </a:r>
            <a:r>
              <a:rPr lang="en-US" dirty="0" err="1"/>
              <a:t>HibernateUtil</a:t>
            </a:r>
            <a:endParaRPr lang="en-US" dirty="0" smtClean="0"/>
          </a:p>
          <a:p>
            <a:pPr lvl="1"/>
            <a:r>
              <a:rPr lang="en-US" b="1" dirty="0"/>
              <a:t>Driver </a:t>
            </a:r>
            <a:r>
              <a:rPr lang="en-US" b="1" dirty="0" smtClean="0"/>
              <a:t>class</a:t>
            </a:r>
            <a:r>
              <a:rPr lang="en-US" dirty="0" smtClean="0"/>
              <a:t>-</a:t>
            </a:r>
            <a:r>
              <a:rPr lang="en-US" dirty="0" err="1" smtClean="0"/>
              <a:t>com.vit.hib.driver.App</a:t>
            </a:r>
            <a:endParaRPr lang="en-US" dirty="0"/>
          </a:p>
          <a:p>
            <a:pPr marL="0" indent="0">
              <a:buNone/>
            </a:pPr>
            <a:endParaRPr lang="en-IN"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6617" y="2273178"/>
            <a:ext cx="4400550"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ine Callout 1 4"/>
          <p:cNvSpPr/>
          <p:nvPr/>
        </p:nvSpPr>
        <p:spPr>
          <a:xfrm>
            <a:off x="7526215" y="2391501"/>
            <a:ext cx="1723293" cy="1383324"/>
          </a:xfrm>
          <a:prstGeom prst="borderCallout1">
            <a:avLst>
              <a:gd name="adj1" fmla="val 18750"/>
              <a:gd name="adj2" fmla="val -8333"/>
              <a:gd name="adj3" fmla="val 22855"/>
              <a:gd name="adj4" fmla="val -1514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 Derby, include appropriate dependency file</a:t>
            </a:r>
            <a:endParaRPr lang="en-IN" dirty="0"/>
          </a:p>
        </p:txBody>
      </p:sp>
    </p:spTree>
    <p:extLst>
      <p:ext uri="{BB962C8B-B14F-4D97-AF65-F5344CB8AC3E}">
        <p14:creationId xmlns:p14="http://schemas.microsoft.com/office/powerpoint/2010/main" val="4185665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HQL</a:t>
            </a:r>
            <a:endParaRPr lang="en-IN" dirty="0"/>
          </a:p>
        </p:txBody>
      </p:sp>
      <p:sp>
        <p:nvSpPr>
          <p:cNvPr id="3" name="Content Placeholder 2"/>
          <p:cNvSpPr>
            <a:spLocks noGrp="1"/>
          </p:cNvSpPr>
          <p:nvPr>
            <p:ph idx="1"/>
          </p:nvPr>
        </p:nvSpPr>
        <p:spPr>
          <a:xfrm>
            <a:off x="1371600" y="1383323"/>
            <a:ext cx="9601200" cy="4484077"/>
          </a:xfrm>
        </p:spPr>
        <p:txBody>
          <a:bodyPr/>
          <a:lstStyle/>
          <a:p>
            <a:pPr algn="just"/>
            <a:r>
              <a:rPr lang="en-US" dirty="0"/>
              <a:t>DML, or Data Manipulation Language, refers to SQL statements such as </a:t>
            </a:r>
            <a:r>
              <a:rPr lang="en-US" dirty="0"/>
              <a:t>INSERT</a:t>
            </a:r>
            <a:r>
              <a:rPr lang="en-US" dirty="0"/>
              <a:t>, </a:t>
            </a:r>
            <a:r>
              <a:rPr lang="en-US" dirty="0"/>
              <a:t>UPDATE</a:t>
            </a:r>
            <a:r>
              <a:rPr lang="en-US" dirty="0"/>
              <a:t>, and </a:t>
            </a:r>
            <a:r>
              <a:rPr lang="en-US" dirty="0"/>
              <a:t>DELETE</a:t>
            </a:r>
            <a:r>
              <a:rPr lang="en-US" dirty="0"/>
              <a:t>. Hibernate provides methods for bulk SQL-style DML statement execution, in the form of Hibernate Query Language (HQL</a:t>
            </a:r>
            <a:r>
              <a:rPr lang="en-US" dirty="0" smtClean="0"/>
              <a:t>).</a:t>
            </a:r>
          </a:p>
          <a:p>
            <a:pPr algn="just"/>
            <a:r>
              <a:rPr lang="en-US" i="1" dirty="0"/>
              <a:t>Pseudo-syntax for UPDATE and DELETE statements using </a:t>
            </a:r>
            <a:r>
              <a:rPr lang="en-US" i="1" dirty="0" smtClean="0"/>
              <a:t>HQL</a:t>
            </a:r>
          </a:p>
          <a:p>
            <a:pPr lvl="1" algn="just"/>
            <a:r>
              <a:rPr lang="en-US" dirty="0"/>
              <a:t>UPDATE FROM </a:t>
            </a:r>
            <a:r>
              <a:rPr lang="en-US" dirty="0" err="1"/>
              <a:t>EntityName</a:t>
            </a:r>
            <a:r>
              <a:rPr lang="en-US" dirty="0"/>
              <a:t> e WHERE e.name = ? </a:t>
            </a:r>
            <a:endParaRPr lang="en-US" dirty="0" smtClean="0"/>
          </a:p>
          <a:p>
            <a:pPr lvl="1" algn="just"/>
            <a:r>
              <a:rPr lang="en-US" dirty="0" smtClean="0"/>
              <a:t>DELETE </a:t>
            </a:r>
            <a:r>
              <a:rPr lang="en-US" dirty="0"/>
              <a:t>FROM </a:t>
            </a:r>
            <a:r>
              <a:rPr lang="en-US" dirty="0" err="1"/>
              <a:t>EntityName</a:t>
            </a:r>
            <a:r>
              <a:rPr lang="en-US" dirty="0"/>
              <a:t> e WHERE e.name = </a:t>
            </a:r>
            <a:r>
              <a:rPr lang="en-US" dirty="0" smtClean="0"/>
              <a:t>?</a:t>
            </a:r>
          </a:p>
          <a:p>
            <a:pPr algn="just"/>
            <a:r>
              <a:rPr lang="en-US" dirty="0"/>
              <a:t>The </a:t>
            </a:r>
            <a:r>
              <a:rPr lang="en-US" dirty="0"/>
              <a:t>FROM</a:t>
            </a:r>
            <a:r>
              <a:rPr lang="en-US" dirty="0"/>
              <a:t> clause can only refer to a single entity, which can be aliased</a:t>
            </a:r>
            <a:r>
              <a:rPr lang="en-US" dirty="0" smtClean="0"/>
              <a:t>.</a:t>
            </a:r>
          </a:p>
          <a:p>
            <a:pPr algn="just"/>
            <a:r>
              <a:rPr lang="en-US" i="1" dirty="0"/>
              <a:t>Executing an HQL </a:t>
            </a:r>
            <a:r>
              <a:rPr lang="en-US" dirty="0"/>
              <a:t>UPDATE</a:t>
            </a:r>
            <a:r>
              <a:rPr lang="en-US" i="1" dirty="0"/>
              <a:t>, using the </a:t>
            </a:r>
            <a:r>
              <a:rPr lang="en-US" dirty="0" err="1"/>
              <a:t>Query.executeUpdate</a:t>
            </a:r>
            <a:r>
              <a:rPr lang="en-US" dirty="0" smtClean="0"/>
              <a:t>()</a:t>
            </a:r>
          </a:p>
          <a:p>
            <a:pPr lvl="1" algn="just"/>
            <a:endParaRPr lang="en-IN"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6709" y="4551851"/>
            <a:ext cx="35718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139087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3305</TotalTime>
  <Words>597</Words>
  <Application>Microsoft Office PowerPoint</Application>
  <PresentationFormat>Custom</PresentationFormat>
  <Paragraphs>86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Crop</vt:lpstr>
      <vt:lpstr>hibernate</vt:lpstr>
      <vt:lpstr>Hibernate</vt:lpstr>
      <vt:lpstr>Hibernate</vt:lpstr>
      <vt:lpstr>Hibernate - Architecture</vt:lpstr>
      <vt:lpstr>Hibernate - Elements</vt:lpstr>
      <vt:lpstr>Mapping Annotations-Domain Model</vt:lpstr>
      <vt:lpstr>Hibernate Implements JPA Specification </vt:lpstr>
      <vt:lpstr>Console based Hibernate Application</vt:lpstr>
      <vt:lpstr>HQL</vt:lpstr>
      <vt:lpstr>Hibernate Transactions</vt:lpstr>
      <vt:lpstr>Hibernate – Web Application</vt:lpstr>
      <vt:lpstr>Hibernate – Web Application</vt:lpstr>
      <vt:lpstr>Hibernate – Web Application</vt:lpstr>
      <vt:lpstr>Hibernate – Web Application Output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Servlet</dc:title>
  <dc:creator>Microsoft account</dc:creator>
  <cp:lastModifiedBy>Admin</cp:lastModifiedBy>
  <cp:revision>358</cp:revision>
  <dcterms:created xsi:type="dcterms:W3CDTF">2021-11-25T16:04:01Z</dcterms:created>
  <dcterms:modified xsi:type="dcterms:W3CDTF">2024-11-13T17:47:03Z</dcterms:modified>
</cp:coreProperties>
</file>