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73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ZDBYiAOf7sg8pJY8QvftuQ==" hashData="B+g40JbazuSC6FvDIyPzULethRw="/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70F4-04E8-4A3A-A41B-2C40FDEA6624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69535-027C-41A7-AD79-D1E8DD16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3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E692-E7FF-42B4-8307-2CB9A4931F3F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8AB6-F2FC-4719-8DB7-F6EB1CD8295D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9F37-0E64-49A3-87CD-A780803205F4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692-15DE-44CE-87F5-B48560AA42D1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2-6E85-4627-B08C-65E29492E9D0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0D1-23F6-45AB-8308-D4B3C9D19433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0665-76F0-4546-82A7-3BA1B17F3650}" type="datetime1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F1EC-5851-4900-BAE7-8886650AEA57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928-5A20-4579-ABC0-5B2043CD66CD}" type="datetime1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60B-E5C7-4A9C-B671-3DD18F13B841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4F8B-6A22-4E0C-9C04-41C000C9CCAE}" type="datetime1">
              <a:rPr lang="en-IN" smtClean="0"/>
              <a:t>19-11-2024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7BFCA3-CD63-463C-9D39-2443B63EA0A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75FD66-C220-4A15-88ED-70A98FBFEAC9}" type="datetime1">
              <a:rPr lang="en-IN" smtClean="0"/>
              <a:t>19-11-2024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ibernate-tutorial" TargetMode="External"/><Relationship Id="rId2" Type="http://schemas.openxmlformats.org/officeDocument/2006/relationships/hyperlink" Target="https://www.javatpoint.com/struts-2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jsf-tutorial" TargetMode="External"/><Relationship Id="rId4" Type="http://schemas.openxmlformats.org/officeDocument/2006/relationships/hyperlink" Target="https://www.javatpoint.com/ejb-tutori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Spring and Spring MVC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10222800" y="3713051"/>
            <a:ext cx="2942537" cy="487680"/>
          </a:xfrm>
        </p:spPr>
        <p:txBody>
          <a:bodyPr/>
          <a:lstStyle/>
          <a:p>
            <a:r>
              <a:rPr lang="en-IN" sz="1800" b="1" dirty="0" err="1" smtClean="0"/>
              <a:t>Dr.B.Senthil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Murugan</a:t>
            </a:r>
            <a:r>
              <a:rPr lang="en-IN" sz="1800" b="1" dirty="0" smtClean="0"/>
              <a:t>, VIT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235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IoC</a:t>
            </a:r>
            <a:r>
              <a:rPr lang="en-IN" dirty="0" smtClean="0"/>
              <a:t>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IoC</a:t>
            </a:r>
            <a:r>
              <a:rPr lang="en-US" dirty="0"/>
              <a:t> container is responsible to instantiate, configure and assemble the objects.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IoC</a:t>
            </a:r>
            <a:r>
              <a:rPr lang="en-US" dirty="0"/>
              <a:t> container gets </a:t>
            </a:r>
            <a:r>
              <a:rPr lang="en-US" dirty="0" smtClean="0"/>
              <a:t>information </a:t>
            </a:r>
            <a:r>
              <a:rPr lang="en-US" dirty="0"/>
              <a:t>from the XML file and works </a:t>
            </a:r>
            <a:r>
              <a:rPr lang="en-US" dirty="0" smtClean="0"/>
              <a:t>accordingly</a:t>
            </a:r>
          </a:p>
          <a:p>
            <a:r>
              <a:rPr lang="en-US" dirty="0"/>
              <a:t>The main tasks performed by </a:t>
            </a:r>
            <a:r>
              <a:rPr lang="en-US" dirty="0" err="1"/>
              <a:t>IoC</a:t>
            </a:r>
            <a:r>
              <a:rPr lang="en-US" dirty="0"/>
              <a:t> container are:</a:t>
            </a:r>
          </a:p>
          <a:p>
            <a:pPr lvl="1"/>
            <a:r>
              <a:rPr lang="en-US" dirty="0"/>
              <a:t>to instantiate the application class</a:t>
            </a:r>
          </a:p>
          <a:p>
            <a:pPr lvl="1"/>
            <a:r>
              <a:rPr lang="en-US" dirty="0"/>
              <a:t>to configure the object</a:t>
            </a:r>
          </a:p>
          <a:p>
            <a:pPr lvl="1"/>
            <a:r>
              <a:rPr lang="en-US" dirty="0"/>
              <a:t>to assemble the dependencies between the </a:t>
            </a:r>
            <a:r>
              <a:rPr lang="en-US" dirty="0" smtClean="0"/>
              <a:t>objects</a:t>
            </a:r>
          </a:p>
          <a:p>
            <a:r>
              <a:rPr lang="en-US" dirty="0"/>
              <a:t>There are two types of </a:t>
            </a:r>
            <a:r>
              <a:rPr lang="en-US" dirty="0" err="1"/>
              <a:t>IoC</a:t>
            </a:r>
            <a:r>
              <a:rPr lang="en-US" dirty="0"/>
              <a:t> containers. They are:</a:t>
            </a:r>
          </a:p>
          <a:p>
            <a:pPr lvl="1"/>
            <a:r>
              <a:rPr lang="en-US" b="1" dirty="0" err="1"/>
              <a:t>BeanFactory</a:t>
            </a:r>
            <a:endParaRPr lang="en-US" dirty="0"/>
          </a:p>
          <a:p>
            <a:pPr lvl="1"/>
            <a:r>
              <a:rPr lang="en-US" b="1" dirty="0" err="1"/>
              <a:t>ApplicationContext</a:t>
            </a:r>
            <a:endParaRPr lang="en-US" dirty="0"/>
          </a:p>
          <a:p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Dependency Injection (DI) is a design pattern that removes the dependency from the programming code so that it can be easy to manage and test the application. </a:t>
            </a:r>
            <a:endParaRPr lang="en-US" dirty="0" smtClean="0"/>
          </a:p>
          <a:p>
            <a:pPr algn="just"/>
            <a:r>
              <a:rPr lang="en-US" dirty="0" smtClean="0"/>
              <a:t>Dependency </a:t>
            </a:r>
            <a:r>
              <a:rPr lang="en-US" dirty="0"/>
              <a:t>Injection makes our programming code loosely coupled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Dependency Lookup (DL)</a:t>
            </a:r>
          </a:p>
          <a:p>
            <a:pPr lvl="1" algn="just"/>
            <a:r>
              <a:rPr lang="en-US" dirty="0"/>
              <a:t>The Dependency Lookup is an approach where we get the resource after </a:t>
            </a:r>
            <a:r>
              <a:rPr lang="en-US" dirty="0" smtClean="0"/>
              <a:t>demand</a:t>
            </a:r>
          </a:p>
          <a:p>
            <a:pPr lvl="1" algn="just"/>
            <a:r>
              <a:rPr lang="en-US" dirty="0" smtClean="0"/>
              <a:t>Disadvantages</a:t>
            </a:r>
          </a:p>
          <a:p>
            <a:pPr lvl="2" algn="just"/>
            <a:r>
              <a:rPr lang="en-US" dirty="0" smtClean="0"/>
              <a:t>Tight Coupling</a:t>
            </a:r>
          </a:p>
          <a:p>
            <a:pPr lvl="2" algn="just"/>
            <a:r>
              <a:rPr lang="en-US" dirty="0" smtClean="0"/>
              <a:t>Not easy for testing</a:t>
            </a:r>
          </a:p>
          <a:p>
            <a:pPr algn="just"/>
            <a:r>
              <a:rPr lang="en-US" dirty="0" smtClean="0"/>
              <a:t>Through </a:t>
            </a:r>
            <a:r>
              <a:rPr lang="en-US" dirty="0"/>
              <a:t>Dependency Injection </a:t>
            </a:r>
            <a:r>
              <a:rPr lang="en-US" dirty="0" smtClean="0"/>
              <a:t>we </a:t>
            </a:r>
            <a:r>
              <a:rPr lang="en-US" dirty="0"/>
              <a:t>provide the information from the external source such as XML file. It makes our code loosely coupled and easier for testing.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perform 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ways to perform Dependency Injection in Spring </a:t>
            </a:r>
            <a:r>
              <a:rPr lang="en-US" dirty="0" smtClean="0"/>
              <a:t>framework. </a:t>
            </a:r>
          </a:p>
          <a:p>
            <a:pPr lvl="1" algn="just"/>
            <a:r>
              <a:rPr lang="en-US" dirty="0" smtClean="0"/>
              <a:t>By </a:t>
            </a:r>
            <a:r>
              <a:rPr lang="en-US" dirty="0"/>
              <a:t>Constructor</a:t>
            </a:r>
          </a:p>
          <a:p>
            <a:pPr lvl="1" algn="just"/>
            <a:r>
              <a:rPr lang="en-US" dirty="0"/>
              <a:t>By Setter </a:t>
            </a:r>
            <a:r>
              <a:rPr lang="en-US" dirty="0" smtClean="0"/>
              <a:t>method</a:t>
            </a:r>
          </a:p>
          <a:p>
            <a:pPr algn="just"/>
            <a:r>
              <a:rPr lang="en-US" dirty="0"/>
              <a:t>Dependency Injection by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&lt;constructor-</a:t>
            </a:r>
            <a:r>
              <a:rPr lang="en-US" b="1" dirty="0" err="1"/>
              <a:t>arg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en-US" dirty="0" err="1"/>
              <a:t>subelement</a:t>
            </a:r>
            <a:r>
              <a:rPr lang="en-US" dirty="0"/>
              <a:t> of </a:t>
            </a:r>
            <a:r>
              <a:rPr lang="en-US" b="1" dirty="0"/>
              <a:t>&lt;bean&gt;</a:t>
            </a:r>
            <a:r>
              <a:rPr lang="en-US" dirty="0"/>
              <a:t> is used for constructor injection. Here we are going to inject</a:t>
            </a:r>
          </a:p>
          <a:p>
            <a:pPr lvl="2"/>
            <a:r>
              <a:rPr lang="en-US" dirty="0"/>
              <a:t>primitive and String-based values</a:t>
            </a:r>
          </a:p>
          <a:p>
            <a:pPr lvl="2"/>
            <a:r>
              <a:rPr lang="en-US" dirty="0"/>
              <a:t>Dependent object (contained object)</a:t>
            </a:r>
          </a:p>
          <a:p>
            <a:pPr lvl="2"/>
            <a:r>
              <a:rPr lang="en-US" dirty="0"/>
              <a:t>Collection values etc.</a:t>
            </a: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by constructor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3"/>
            <a:ext cx="10515600" cy="57439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Injecting primitive and string-based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 value="10" type="</a:t>
            </a:r>
            <a:r>
              <a:rPr lang="en-US" dirty="0" err="1"/>
              <a:t>int</a:t>
            </a:r>
            <a:r>
              <a:rPr lang="en-US" dirty="0"/>
              <a:t>"&gt;&lt;/constructor-</a:t>
            </a:r>
            <a:r>
              <a:rPr lang="en-US" dirty="0" err="1"/>
              <a:t>arg</a:t>
            </a:r>
            <a:r>
              <a:rPr lang="en-US" dirty="0"/>
              <a:t>&gt;  </a:t>
            </a:r>
            <a:endParaRPr lang="en-US" dirty="0" smtClean="0"/>
          </a:p>
          <a:p>
            <a:pPr lvl="1"/>
            <a:r>
              <a:rPr lang="en-US" dirty="0"/>
              <a:t>If you don't specify the type attribute in the constructor-</a:t>
            </a:r>
            <a:r>
              <a:rPr lang="en-US" dirty="0" err="1"/>
              <a:t>arg</a:t>
            </a:r>
            <a:r>
              <a:rPr lang="en-US" dirty="0"/>
              <a:t> element, by default string type constructor will be invoked</a:t>
            </a:r>
            <a:r>
              <a:rPr lang="en-US" dirty="0" smtClean="0"/>
              <a:t>.</a:t>
            </a:r>
          </a:p>
          <a:p>
            <a:pPr lvl="2"/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 value="</a:t>
            </a:r>
            <a:r>
              <a:rPr lang="en-IN" dirty="0" err="1"/>
              <a:t>Sonoo</a:t>
            </a:r>
            <a:r>
              <a:rPr lang="en-IN" dirty="0"/>
              <a:t>"&gt;&lt;/constructor-</a:t>
            </a:r>
            <a:r>
              <a:rPr lang="en-IN" dirty="0" err="1"/>
              <a:t>arg</a:t>
            </a:r>
            <a:r>
              <a:rPr lang="en-IN" dirty="0" smtClean="0"/>
              <a:t>&gt;</a:t>
            </a:r>
          </a:p>
          <a:p>
            <a:r>
              <a:rPr lang="en-US" dirty="0"/>
              <a:t>Spring Tutorial Constructor Injection With Dependent </a:t>
            </a:r>
            <a:r>
              <a:rPr lang="en-US" dirty="0" smtClean="0"/>
              <a:t>Object</a:t>
            </a:r>
          </a:p>
          <a:p>
            <a:pPr marL="1371600" lvl="3" indent="0">
              <a:buNone/>
            </a:pPr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addr</a:t>
            </a:r>
            <a:r>
              <a:rPr lang="en-US" i="1" dirty="0"/>
              <a:t>" class="</a:t>
            </a:r>
            <a:r>
              <a:rPr lang="en-US" i="1" dirty="0" err="1"/>
              <a:t>com.vit.dependencyinjection.Address</a:t>
            </a:r>
            <a:r>
              <a:rPr lang="en-US" i="1" dirty="0"/>
              <a:t>"&gt;  </a:t>
            </a:r>
          </a:p>
          <a:p>
            <a:pPr marL="1371600" lvl="3" indent="0">
              <a:buNone/>
            </a:pPr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 value=</a:t>
            </a:r>
            <a:r>
              <a:rPr lang="en-IN" i="1" dirty="0"/>
              <a:t>"</a:t>
            </a:r>
            <a:r>
              <a:rPr lang="en-IN" i="1" dirty="0" err="1"/>
              <a:t>ghaziabad</a:t>
            </a:r>
            <a:r>
              <a:rPr lang="en-IN" i="1" dirty="0"/>
              <a:t>"&gt;&lt;/constructor-</a:t>
            </a:r>
            <a:r>
              <a:rPr lang="en-IN" i="1" dirty="0" err="1"/>
              <a:t>arg</a:t>
            </a:r>
            <a:r>
              <a:rPr lang="en-IN" i="1" dirty="0"/>
              <a:t>&gt;  </a:t>
            </a:r>
          </a:p>
          <a:p>
            <a:pPr marL="1371600" lvl="3" indent="0">
              <a:buNone/>
            </a:pPr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 value=</a:t>
            </a:r>
            <a:r>
              <a:rPr lang="en-IN" i="1" dirty="0"/>
              <a:t>"UP"&gt;&lt;/constructor-</a:t>
            </a:r>
            <a:r>
              <a:rPr lang="en-IN" i="1" dirty="0" err="1"/>
              <a:t>arg</a:t>
            </a:r>
            <a:r>
              <a:rPr lang="en-IN" i="1" dirty="0"/>
              <a:t>&gt;  </a:t>
            </a:r>
          </a:p>
          <a:p>
            <a:pPr marL="1371600" lvl="3" indent="0">
              <a:buNone/>
            </a:pPr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 value=</a:t>
            </a:r>
            <a:r>
              <a:rPr lang="en-IN" i="1" dirty="0"/>
              <a:t>"India"&gt;&lt;/constructor-</a:t>
            </a:r>
            <a:r>
              <a:rPr lang="en-IN" i="1" dirty="0" err="1"/>
              <a:t>arg</a:t>
            </a:r>
            <a:r>
              <a:rPr lang="en-IN" i="1" dirty="0"/>
              <a:t>&gt;  </a:t>
            </a:r>
          </a:p>
          <a:p>
            <a:pPr marL="1371600" lvl="3" indent="0">
              <a:buNone/>
            </a:pPr>
            <a:r>
              <a:rPr lang="en-IN" dirty="0"/>
              <a:t>&lt;/bean&gt; </a:t>
            </a:r>
            <a:endParaRPr lang="en-IN" dirty="0" smtClean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r>
              <a:rPr lang="en-US" dirty="0"/>
              <a:t>&lt;bean id=</a:t>
            </a:r>
            <a:r>
              <a:rPr lang="en-US" i="1" dirty="0"/>
              <a:t>"emp4" class="</a:t>
            </a:r>
            <a:r>
              <a:rPr lang="en-US" i="1" dirty="0" err="1"/>
              <a:t>com.vit.dependencyinjection.Employee</a:t>
            </a:r>
            <a:r>
              <a:rPr lang="en-US" i="1" dirty="0"/>
              <a:t>"&gt;  </a:t>
            </a:r>
          </a:p>
          <a:p>
            <a:pPr marL="1371600" lvl="3" indent="0">
              <a:buNone/>
            </a:pPr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value=</a:t>
            </a:r>
            <a:r>
              <a:rPr lang="en-US" i="1" dirty="0"/>
              <a:t>"11" type="</a:t>
            </a:r>
            <a:r>
              <a:rPr lang="en-US" i="1" dirty="0" err="1"/>
              <a:t>int</a:t>
            </a:r>
            <a:r>
              <a:rPr lang="en-US" i="1" dirty="0"/>
              <a:t>"&gt;&lt;/constructor-</a:t>
            </a:r>
            <a:r>
              <a:rPr lang="en-US" i="1" dirty="0" err="1"/>
              <a:t>arg</a:t>
            </a:r>
            <a:r>
              <a:rPr lang="en-US" i="1" dirty="0"/>
              <a:t>&gt; </a:t>
            </a:r>
          </a:p>
          <a:p>
            <a:pPr marL="1371600" lvl="3" indent="0">
              <a:buNone/>
            </a:pPr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 value=</a:t>
            </a:r>
            <a:r>
              <a:rPr lang="en-IN" i="1" dirty="0"/>
              <a:t>"VIT_TEMP"&gt;&lt;/constructor-</a:t>
            </a:r>
            <a:r>
              <a:rPr lang="en-IN" i="1" dirty="0" err="1"/>
              <a:t>arg</a:t>
            </a:r>
            <a:r>
              <a:rPr lang="en-IN" i="1" dirty="0"/>
              <a:t>&gt;  </a:t>
            </a:r>
          </a:p>
          <a:p>
            <a:pPr marL="1371600" lvl="3" indent="0">
              <a:buNone/>
            </a:pPr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&gt;</a:t>
            </a:r>
          </a:p>
          <a:p>
            <a:pPr marL="1371600" lvl="3" indent="0">
              <a:buNone/>
            </a:pPr>
            <a:r>
              <a:rPr lang="en-IN" dirty="0"/>
              <a:t>&lt;ref bean=</a:t>
            </a:r>
            <a:r>
              <a:rPr lang="en-IN" i="1" dirty="0"/>
              <a:t>"</a:t>
            </a:r>
            <a:r>
              <a:rPr lang="en-IN" i="1" dirty="0" err="1"/>
              <a:t>addr</a:t>
            </a:r>
            <a:r>
              <a:rPr lang="en-IN" i="1" dirty="0"/>
              <a:t>"&gt;&lt;/ref&gt;</a:t>
            </a:r>
          </a:p>
          <a:p>
            <a:pPr marL="1371600" lvl="3" indent="0">
              <a:buNone/>
            </a:pPr>
            <a:r>
              <a:rPr lang="en-IN" dirty="0"/>
              <a:t>&lt;/constructor-</a:t>
            </a:r>
            <a:r>
              <a:rPr lang="en-IN" dirty="0" err="1"/>
              <a:t>arg</a:t>
            </a:r>
            <a:r>
              <a:rPr lang="en-IN" dirty="0"/>
              <a:t>&gt;</a:t>
            </a:r>
          </a:p>
          <a:p>
            <a:pPr marL="1371600" lvl="3" indent="0">
              <a:buNone/>
            </a:pPr>
            <a:r>
              <a:rPr lang="en-IN" dirty="0"/>
              <a:t>&lt;/bean&gt;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by </a:t>
            </a:r>
            <a:r>
              <a:rPr lang="en-US" dirty="0" smtClean="0"/>
              <a:t>constructor-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6"/>
            <a:ext cx="10515600" cy="53576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 Tutorial Constructor Injection With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A collection can </a:t>
            </a:r>
            <a:r>
              <a:rPr lang="en-US" b="1" dirty="0" smtClean="0"/>
              <a:t>list ,set  or map</a:t>
            </a:r>
            <a:endParaRPr lang="en-US" dirty="0"/>
          </a:p>
          <a:p>
            <a:pPr lvl="1"/>
            <a:r>
              <a:rPr lang="en-US" dirty="0"/>
              <a:t>Each collection can have string based and non-string based </a:t>
            </a:r>
            <a:r>
              <a:rPr lang="en-US" dirty="0" smtClean="0"/>
              <a:t>values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&lt;bean </a:t>
            </a:r>
            <a:r>
              <a:rPr lang="en-US" dirty="0"/>
              <a:t>id=</a:t>
            </a:r>
            <a:r>
              <a:rPr lang="en-US" i="1" dirty="0"/>
              <a:t>"emp5" class="</a:t>
            </a:r>
            <a:r>
              <a:rPr lang="en-US" i="1" dirty="0" err="1"/>
              <a:t>com.vit.dependencyinjection.Employee</a:t>
            </a:r>
            <a:r>
              <a:rPr lang="en-US" i="1" dirty="0"/>
              <a:t>"&gt;  </a:t>
            </a:r>
          </a:p>
          <a:p>
            <a:pPr marL="914400" lvl="2" indent="0">
              <a:buNone/>
            </a:pPr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value=</a:t>
            </a:r>
            <a:r>
              <a:rPr lang="en-US" i="1" dirty="0"/>
              <a:t>"11" type="</a:t>
            </a:r>
            <a:r>
              <a:rPr lang="en-US" i="1" dirty="0" err="1"/>
              <a:t>int</a:t>
            </a:r>
            <a:r>
              <a:rPr lang="en-US" i="1" dirty="0"/>
              <a:t>"&gt;&lt;/constructor-</a:t>
            </a:r>
            <a:r>
              <a:rPr lang="en-US" i="1" dirty="0" err="1"/>
              <a:t>arg</a:t>
            </a:r>
            <a:r>
              <a:rPr lang="en-US" i="1" dirty="0"/>
              <a:t>&gt; </a:t>
            </a:r>
          </a:p>
          <a:p>
            <a:pPr marL="914400" lvl="2" indent="0">
              <a:buNone/>
            </a:pPr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 value=</a:t>
            </a:r>
            <a:r>
              <a:rPr lang="en-IN" i="1" dirty="0"/>
              <a:t>"VIT_TEMP"&gt;&lt;/constructor-</a:t>
            </a:r>
            <a:r>
              <a:rPr lang="en-IN" i="1" dirty="0" err="1"/>
              <a:t>arg</a:t>
            </a:r>
            <a:r>
              <a:rPr lang="en-IN" i="1" dirty="0"/>
              <a:t>&gt;  </a:t>
            </a:r>
          </a:p>
          <a:p>
            <a:pPr marL="914400" lvl="2" indent="0">
              <a:buNone/>
            </a:pPr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&gt;</a:t>
            </a:r>
          </a:p>
          <a:p>
            <a:pPr marL="914400" lvl="2" indent="0">
              <a:buNone/>
            </a:pPr>
            <a:r>
              <a:rPr lang="en-IN" dirty="0"/>
              <a:t>&lt;ref bean=</a:t>
            </a:r>
            <a:r>
              <a:rPr lang="en-IN" i="1" dirty="0"/>
              <a:t>"</a:t>
            </a:r>
            <a:r>
              <a:rPr lang="en-IN" i="1" dirty="0" err="1"/>
              <a:t>addr</a:t>
            </a:r>
            <a:r>
              <a:rPr lang="en-IN" i="1" dirty="0"/>
              <a:t>"&gt;&lt;/ref&gt;</a:t>
            </a:r>
          </a:p>
          <a:p>
            <a:pPr marL="914400" lvl="2" indent="0">
              <a:buNone/>
            </a:pPr>
            <a:r>
              <a:rPr lang="en-IN" dirty="0"/>
              <a:t>&lt;/constructor-</a:t>
            </a:r>
            <a:r>
              <a:rPr lang="en-IN" dirty="0" err="1"/>
              <a:t>arg</a:t>
            </a:r>
            <a:r>
              <a:rPr lang="en-IN" dirty="0"/>
              <a:t>&gt;</a:t>
            </a:r>
          </a:p>
          <a:p>
            <a:pPr marL="914400" lvl="2" indent="0">
              <a:buNone/>
            </a:pPr>
            <a:r>
              <a:rPr lang="en-IN" dirty="0"/>
              <a:t>&lt;constructor-</a:t>
            </a:r>
            <a:r>
              <a:rPr lang="en-IN" dirty="0" err="1"/>
              <a:t>arg</a:t>
            </a:r>
            <a:r>
              <a:rPr lang="en-IN" dirty="0"/>
              <a:t>&gt;</a:t>
            </a:r>
          </a:p>
          <a:p>
            <a:pPr marL="914400" lvl="2" indent="0">
              <a:buNone/>
            </a:pPr>
            <a:r>
              <a:rPr lang="en-IN" dirty="0"/>
              <a:t>&lt;list&gt;</a:t>
            </a:r>
          </a:p>
          <a:p>
            <a:pPr marL="914400" lvl="2" indent="0">
              <a:buNone/>
            </a:pPr>
            <a:r>
              <a:rPr lang="en-IN" dirty="0"/>
              <a:t>&lt;value&gt;VELLORE&lt;/value&gt;  </a:t>
            </a:r>
          </a:p>
          <a:p>
            <a:pPr marL="914400" lvl="2" indent="0">
              <a:buNone/>
            </a:pPr>
            <a:r>
              <a:rPr lang="en-IN" dirty="0"/>
              <a:t>&lt;value&gt;CHENNAI&lt;/value&gt;  </a:t>
            </a:r>
          </a:p>
          <a:p>
            <a:pPr marL="914400" lvl="2" indent="0">
              <a:buNone/>
            </a:pPr>
            <a:r>
              <a:rPr lang="en-IN" dirty="0"/>
              <a:t>&lt;value&gt;AMARAVATHI&lt;/value&gt; </a:t>
            </a:r>
          </a:p>
          <a:p>
            <a:pPr marL="914400" lvl="2" indent="0">
              <a:buNone/>
            </a:pPr>
            <a:r>
              <a:rPr lang="en-IN" dirty="0"/>
              <a:t>&lt;value&gt;BHOPAL&lt;/value&gt;  </a:t>
            </a:r>
          </a:p>
          <a:p>
            <a:pPr marL="914400" lvl="2" indent="0">
              <a:buNone/>
            </a:pPr>
            <a:r>
              <a:rPr lang="en-IN" dirty="0"/>
              <a:t>&lt;/list&gt;</a:t>
            </a:r>
          </a:p>
          <a:p>
            <a:pPr marL="914400" lvl="2" indent="0">
              <a:buNone/>
            </a:pPr>
            <a:r>
              <a:rPr lang="en-IN" dirty="0"/>
              <a:t>&lt;/constructor-</a:t>
            </a:r>
            <a:r>
              <a:rPr lang="en-IN" dirty="0" err="1"/>
              <a:t>arg</a:t>
            </a:r>
            <a:r>
              <a:rPr lang="en-IN" dirty="0"/>
              <a:t>&gt;</a:t>
            </a:r>
          </a:p>
          <a:p>
            <a:pPr marL="914400" lvl="2" indent="0">
              <a:buNone/>
            </a:pPr>
            <a:r>
              <a:rPr lang="en-IN" dirty="0"/>
              <a:t>&lt;/bean&gt;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by setter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&lt;property&gt;</a:t>
            </a:r>
            <a:r>
              <a:rPr lang="en-US" dirty="0"/>
              <a:t> </a:t>
            </a:r>
            <a:r>
              <a:rPr lang="en-US" dirty="0" err="1"/>
              <a:t>subelement</a:t>
            </a:r>
            <a:r>
              <a:rPr lang="en-US" dirty="0"/>
              <a:t> of </a:t>
            </a:r>
            <a:r>
              <a:rPr lang="en-US" b="1" dirty="0"/>
              <a:t>&lt;bean&gt;</a:t>
            </a:r>
            <a:r>
              <a:rPr lang="en-US" dirty="0"/>
              <a:t> is used for setter injection. Here we are going to inject</a:t>
            </a:r>
          </a:p>
          <a:p>
            <a:pPr lvl="1"/>
            <a:r>
              <a:rPr lang="en-US" dirty="0"/>
              <a:t>primitive and String-based values</a:t>
            </a:r>
          </a:p>
          <a:p>
            <a:pPr lvl="1"/>
            <a:r>
              <a:rPr lang="en-US" dirty="0"/>
              <a:t>Dependent object (contained object)</a:t>
            </a:r>
          </a:p>
          <a:p>
            <a:pPr lvl="1"/>
            <a:r>
              <a:rPr lang="en-US" dirty="0"/>
              <a:t>Collection values etc.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98" y="2038887"/>
            <a:ext cx="33813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657600" y="3206839"/>
            <a:ext cx="4494727" cy="95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 THIS PACKAGE FOR DI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6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Spring 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4"/>
            <a:ext cx="10515600" cy="5866326"/>
          </a:xfrm>
        </p:spPr>
        <p:txBody>
          <a:bodyPr>
            <a:normAutofit/>
          </a:bodyPr>
          <a:lstStyle/>
          <a:p>
            <a:r>
              <a:rPr lang="en-US" dirty="0"/>
              <a:t>It follows the Model-View-Controller design pattern. It implements all the basic features of a core spring framework like Inversion of Control, Dependency Injection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DispatcherServlet</a:t>
            </a:r>
            <a:r>
              <a:rPr lang="en-US" dirty="0"/>
              <a:t> is a class that receives the incoming request and maps it to the right resource such as controllers, models, and views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Web Model-View-Controller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3183" y="1825625"/>
            <a:ext cx="7328079" cy="4351338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en-US" b="1" dirty="0"/>
              <a:t>Model</a:t>
            </a:r>
            <a:r>
              <a:rPr lang="en-US" dirty="0"/>
              <a:t> - A model contains the data of the application. A data can be a single object or a collection of objects.</a:t>
            </a:r>
          </a:p>
          <a:p>
            <a:pPr lvl="1" algn="just"/>
            <a:r>
              <a:rPr lang="en-US" b="1" dirty="0"/>
              <a:t>Controller</a:t>
            </a:r>
            <a:r>
              <a:rPr lang="en-US" dirty="0"/>
              <a:t> - A controller contains the business logic of an application. Here, the @Controller annotation is used to mark the class as the controller.</a:t>
            </a:r>
          </a:p>
          <a:p>
            <a:pPr lvl="1" algn="just"/>
            <a:r>
              <a:rPr lang="en-US" b="1" dirty="0"/>
              <a:t>View</a:t>
            </a:r>
            <a:r>
              <a:rPr lang="en-US" dirty="0"/>
              <a:t> - A view represents the provided information in a particular format. Generally, JSP+JSTL is used to create a view page. Although spring also supports other view technologies such as Apache Velocity, </a:t>
            </a:r>
            <a:r>
              <a:rPr lang="en-US" dirty="0" err="1"/>
              <a:t>Thymeleaf</a:t>
            </a:r>
            <a:r>
              <a:rPr lang="en-US" dirty="0"/>
              <a:t> and </a:t>
            </a:r>
            <a:r>
              <a:rPr lang="en-US" dirty="0" err="1"/>
              <a:t>FreeMarker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Front Controller</a:t>
            </a:r>
            <a:r>
              <a:rPr lang="en-US" dirty="0"/>
              <a:t> - In Spring Web MVC, the </a:t>
            </a:r>
            <a:r>
              <a:rPr lang="en-US" dirty="0" err="1"/>
              <a:t>DispatcherServlet</a:t>
            </a:r>
            <a:r>
              <a:rPr lang="en-US" dirty="0"/>
              <a:t> class works as the front controller. It is responsible to manage the flow of the Spring MVC application.</a:t>
            </a:r>
          </a:p>
          <a:p>
            <a:pPr algn="just"/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7692" y="2196216"/>
            <a:ext cx="4343400" cy="23431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Web MVC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52186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the incoming request is intercepted by the </a:t>
            </a:r>
            <a:r>
              <a:rPr lang="en-US" dirty="0" err="1"/>
              <a:t>DispatcherServlet</a:t>
            </a:r>
            <a:r>
              <a:rPr lang="en-US" dirty="0"/>
              <a:t> that works as the front controller.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gets an entry of handler mapping from the XML file and forwards the request to the controller.</a:t>
            </a:r>
          </a:p>
          <a:p>
            <a:pPr algn="just"/>
            <a:r>
              <a:rPr lang="en-US" dirty="0"/>
              <a:t>The controller returns an object of </a:t>
            </a:r>
            <a:r>
              <a:rPr lang="en-US" dirty="0" err="1"/>
              <a:t>ModelAndView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checks the entry of view resolver in the XML file and invokes the specified view component.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8870" y="2228044"/>
            <a:ext cx="5181600" cy="35945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184" y="1622322"/>
            <a:ext cx="8361229" cy="671532"/>
          </a:xfrm>
        </p:spPr>
        <p:txBody>
          <a:bodyPr/>
          <a:lstStyle/>
          <a:p>
            <a:pPr algn="ctr"/>
            <a:r>
              <a:rPr lang="en-IN" sz="3600" dirty="0" smtClean="0"/>
              <a:t>MODULE ON </a:t>
            </a:r>
            <a:r>
              <a:rPr lang="en-IN" sz="3600" dirty="0" smtClean="0"/>
              <a:t>Spring </a:t>
            </a:r>
            <a:r>
              <a:rPr lang="en-IN" sz="3600" dirty="0" smtClean="0"/>
              <a:t>F</a:t>
            </a:r>
            <a:r>
              <a:rPr lang="en-IN" sz="3600" dirty="0" smtClean="0"/>
              <a:t>ramework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943" y="2657729"/>
            <a:ext cx="9991375" cy="2790034"/>
          </a:xfrm>
        </p:spPr>
        <p:txBody>
          <a:bodyPr>
            <a:noAutofit/>
          </a:bodyPr>
          <a:lstStyle/>
          <a:p>
            <a:pPr algn="just"/>
            <a:r>
              <a:rPr lang="en-US" sz="3500" dirty="0"/>
              <a:t>Architecting Your Application with </a:t>
            </a:r>
            <a:r>
              <a:rPr lang="en-US" sz="3500" dirty="0" smtClean="0"/>
              <a:t>Spring </a:t>
            </a:r>
            <a:r>
              <a:rPr lang="en-US" sz="3500" dirty="0"/>
              <a:t>- Spring Basics - Basic Application Setup 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30763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Spring is a </a:t>
            </a:r>
            <a:r>
              <a:rPr lang="en-US" i="1" dirty="0"/>
              <a:t>lightweight</a:t>
            </a:r>
            <a:r>
              <a:rPr lang="en-US" dirty="0"/>
              <a:t> framework. It can be thought of as a </a:t>
            </a:r>
            <a:r>
              <a:rPr lang="en-US" i="1" dirty="0"/>
              <a:t>framework of frameworks</a:t>
            </a:r>
            <a:r>
              <a:rPr lang="en-US" dirty="0"/>
              <a:t> because it provides support to various frameworks such as </a:t>
            </a:r>
            <a:r>
              <a:rPr lang="en-US" dirty="0">
                <a:hlinkClick r:id="rId2"/>
              </a:rPr>
              <a:t>Struts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Hibernate</a:t>
            </a:r>
            <a:r>
              <a:rPr lang="en-US" dirty="0"/>
              <a:t>, Tapestry, </a:t>
            </a:r>
            <a:r>
              <a:rPr lang="en-US" dirty="0">
                <a:hlinkClick r:id="rId4"/>
              </a:rPr>
              <a:t>EJB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JSF</a:t>
            </a:r>
            <a:r>
              <a:rPr lang="en-US" dirty="0"/>
              <a:t>, etc. </a:t>
            </a:r>
            <a:endParaRPr lang="en-US" dirty="0" smtClean="0"/>
          </a:p>
          <a:p>
            <a:pPr algn="just"/>
            <a:r>
              <a:rPr lang="en-US" dirty="0"/>
              <a:t>The Spring framework comprises several modules such as IOC, AOP, DAO, Context, ORM, WEB MVC etc. </a:t>
            </a:r>
            <a:endParaRPr lang="en-US" dirty="0" smtClean="0"/>
          </a:p>
          <a:p>
            <a:pPr algn="just"/>
            <a:r>
              <a:rPr lang="en-IN" dirty="0"/>
              <a:t>The Spring framework comprises of many modules such as core, beans, context, expression language, AOP, Aspects, Instrumentation, JDBC, ORM, OXM, JMS, Transaction, Web, Servlet, Struts etc. 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These modules are grouped into Test, Core Container, AOP, Aspects, Instrumentation, Data Access / Integration, Web (MVC / Remoting) as displayed in the following diagram.</a:t>
            </a:r>
          </a:p>
          <a:p>
            <a:pPr algn="just"/>
            <a:r>
              <a:rPr lang="en-IN" b="1" dirty="0" smtClean="0"/>
              <a:t>Test- Testing with Junit</a:t>
            </a:r>
          </a:p>
          <a:p>
            <a:pPr algn="just"/>
            <a:r>
              <a:rPr lang="en-IN" b="1" dirty="0" smtClean="0"/>
              <a:t>Spring Core Container</a:t>
            </a:r>
          </a:p>
          <a:p>
            <a:pPr lvl="1" algn="just"/>
            <a:r>
              <a:rPr lang="en-IN" dirty="0" smtClean="0"/>
              <a:t>Core &amp; Beans-</a:t>
            </a:r>
            <a:r>
              <a:rPr lang="en-US" dirty="0"/>
              <a:t>provide IOC </a:t>
            </a:r>
            <a:r>
              <a:rPr lang="en-US" dirty="0" smtClean="0"/>
              <a:t>&amp;</a:t>
            </a:r>
          </a:p>
          <a:p>
            <a:pPr marL="457200" lvl="1" indent="0" algn="just">
              <a:buNone/>
            </a:pPr>
            <a:r>
              <a:rPr lang="en-US" dirty="0" smtClean="0"/>
              <a:t>		Dependency </a:t>
            </a:r>
            <a:r>
              <a:rPr lang="en-US" dirty="0"/>
              <a:t>Injection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Context -</a:t>
            </a:r>
            <a:r>
              <a:rPr lang="en-US" dirty="0"/>
              <a:t>supports internationalization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I18N), EJB, JMS, Basic </a:t>
            </a:r>
            <a:r>
              <a:rPr lang="en-US" dirty="0" smtClean="0"/>
              <a:t>Remoting</a:t>
            </a:r>
          </a:p>
          <a:p>
            <a:pPr lvl="1"/>
            <a:r>
              <a:rPr lang="en-US" dirty="0" smtClean="0"/>
              <a:t>Expression Language</a:t>
            </a:r>
            <a:endParaRPr lang="en-US" dirty="0"/>
          </a:p>
          <a:p>
            <a:r>
              <a:rPr lang="en-IN" b="1" dirty="0"/>
              <a:t>AOP, Aspects and Instrumentation</a:t>
            </a:r>
          </a:p>
          <a:p>
            <a:pPr lvl="1"/>
            <a:r>
              <a:rPr lang="en-US" dirty="0"/>
              <a:t>support aspect oriented programming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implementation </a:t>
            </a:r>
            <a:r>
              <a:rPr lang="en-US" dirty="0"/>
              <a:t>where you can use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Advices</a:t>
            </a:r>
            <a:r>
              <a:rPr lang="en-US" dirty="0"/>
              <a:t>, </a:t>
            </a:r>
            <a:r>
              <a:rPr lang="en-US" dirty="0" err="1"/>
              <a:t>Pointcuts</a:t>
            </a:r>
            <a:r>
              <a:rPr lang="en-US" dirty="0"/>
              <a:t> 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 Access &amp; Integration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to interact with the database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Web</a:t>
            </a:r>
          </a:p>
          <a:p>
            <a:pPr lvl="1"/>
            <a:r>
              <a:rPr lang="en-US" dirty="0"/>
              <a:t>support to create web application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5" y="1124889"/>
            <a:ext cx="4785576" cy="52006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10" y="89822"/>
            <a:ext cx="11189110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Spring Framework - Advantages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910" y="1027766"/>
            <a:ext cx="10903974" cy="5425620"/>
          </a:xfrm>
        </p:spPr>
        <p:txBody>
          <a:bodyPr wrap="square">
            <a:noAutofit/>
          </a:bodyPr>
          <a:lstStyle/>
          <a:p>
            <a:pPr marL="457200" indent="-457200" algn="just">
              <a:lnSpc>
                <a:spcPts val="2200"/>
              </a:lnSpc>
              <a:spcAft>
                <a:spcPts val="1200"/>
              </a:spcAft>
              <a:buAutoNum type="arabicPeriod"/>
            </a:pPr>
            <a:r>
              <a:rPr lang="en-US" sz="2200" dirty="0" smtClean="0"/>
              <a:t>Predefined Templates </a:t>
            </a:r>
          </a:p>
          <a:p>
            <a:pPr marL="457200" indent="-457200" algn="just">
              <a:lnSpc>
                <a:spcPts val="2200"/>
              </a:lnSpc>
              <a:spcAft>
                <a:spcPts val="1200"/>
              </a:spcAft>
              <a:buAutoNum type="arabicPeriod"/>
            </a:pPr>
            <a:r>
              <a:rPr lang="en-US" sz="2200" dirty="0" smtClean="0"/>
              <a:t>Loose Coupling</a:t>
            </a:r>
          </a:p>
          <a:p>
            <a:pPr marL="457200" indent="-457200" algn="just">
              <a:lnSpc>
                <a:spcPts val="2200"/>
              </a:lnSpc>
              <a:spcAft>
                <a:spcPts val="1200"/>
              </a:spcAft>
              <a:buAutoNum type="arabicPeriod"/>
            </a:pPr>
            <a:r>
              <a:rPr lang="en-US" sz="2200" dirty="0" smtClean="0"/>
              <a:t>Easy to Test</a:t>
            </a:r>
          </a:p>
          <a:p>
            <a:pPr marL="457200" indent="-457200" algn="just">
              <a:lnSpc>
                <a:spcPts val="2200"/>
              </a:lnSpc>
              <a:spcAft>
                <a:spcPts val="1200"/>
              </a:spcAft>
              <a:buFont typeface="Franklin Gothic Book" panose="020B0503020102020204" pitchFamily="34" charset="0"/>
              <a:buAutoNum type="arabicPeriod"/>
            </a:pPr>
            <a:r>
              <a:rPr lang="en-IN" dirty="0"/>
              <a:t>Lightweight</a:t>
            </a:r>
          </a:p>
          <a:p>
            <a:pPr marL="457200" indent="-457200" algn="just">
              <a:lnSpc>
                <a:spcPts val="2200"/>
              </a:lnSpc>
              <a:spcAft>
                <a:spcPts val="1200"/>
              </a:spcAft>
              <a:buFont typeface="Franklin Gothic Book" panose="020B0503020102020204" pitchFamily="34" charset="0"/>
              <a:buAutoNum type="arabicPeriod"/>
            </a:pPr>
            <a:r>
              <a:rPr lang="en-IN" dirty="0"/>
              <a:t>Fast Development</a:t>
            </a:r>
          </a:p>
          <a:p>
            <a:pPr marL="457200" indent="-457200" algn="just">
              <a:lnSpc>
                <a:spcPts val="2200"/>
              </a:lnSpc>
              <a:spcAft>
                <a:spcPts val="1200"/>
              </a:spcAft>
              <a:buFont typeface="Franklin Gothic Book" panose="020B0503020102020204" pitchFamily="34" charset="0"/>
              <a:buAutoNum type="arabicPeriod"/>
            </a:pPr>
            <a:r>
              <a:rPr lang="en-IN" dirty="0"/>
              <a:t>Powerful abstraction</a:t>
            </a:r>
          </a:p>
          <a:p>
            <a:pPr marL="457200" indent="-457200" algn="just">
              <a:lnSpc>
                <a:spcPts val="2200"/>
              </a:lnSpc>
              <a:spcAft>
                <a:spcPts val="1200"/>
              </a:spcAft>
              <a:buFont typeface="Franklin Gothic Book" panose="020B0503020102020204" pitchFamily="34" charset="0"/>
              <a:buAutoNum type="arabicPeriod"/>
            </a:pPr>
            <a:r>
              <a:rPr lang="en-IN" dirty="0"/>
              <a:t>Declarative </a:t>
            </a:r>
            <a:r>
              <a:rPr lang="en-IN" dirty="0" smtClean="0"/>
              <a:t>support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9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Struts vs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Spring MVC is loosely coupled framework whereas Struts is tightly coupled. </a:t>
            </a:r>
            <a:endParaRPr lang="en-US" dirty="0" smtClean="0"/>
          </a:p>
          <a:p>
            <a:pPr algn="just"/>
            <a:r>
              <a:rPr lang="en-US" dirty="0"/>
              <a:t>Spring's MVC is very flexible. Unlike Struts, which forces your Action and Form objects into concrete </a:t>
            </a:r>
            <a:r>
              <a:rPr lang="en-US" dirty="0" smtClean="0"/>
              <a:t>inheritance, </a:t>
            </a:r>
            <a:r>
              <a:rPr lang="en-US" dirty="0"/>
              <a:t>Spring MVC is entirely based on interfaces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Clear separation between controllers, JavaBeans models and views that is not possible in Struts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Struts 2 Actions are initiated every time when a request is made, whereas in Spring MVC the Controllers are created only once, stored in memory and shared among all the requests. </a:t>
            </a:r>
            <a:endParaRPr lang="en-US" dirty="0" smtClean="0"/>
          </a:p>
          <a:p>
            <a:pPr algn="just"/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Application </a:t>
            </a:r>
            <a:r>
              <a:rPr lang="en-IN" dirty="0" smtClean="0"/>
              <a:t>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This application uses Maven Build and Annotations</a:t>
            </a:r>
          </a:p>
          <a:p>
            <a:pPr algn="just"/>
            <a:r>
              <a:rPr lang="en-US" b="1" dirty="0" smtClean="0"/>
              <a:t>Install Apache Tomcat (We use </a:t>
            </a:r>
            <a:r>
              <a:rPr lang="en-US" b="1" dirty="0" smtClean="0"/>
              <a:t>Version 8.5.76)</a:t>
            </a:r>
          </a:p>
          <a:p>
            <a:pPr algn="just"/>
            <a:r>
              <a:rPr lang="en-US" b="1" dirty="0" smtClean="0"/>
              <a:t>Create </a:t>
            </a:r>
            <a:r>
              <a:rPr lang="en-US" b="1" dirty="0"/>
              <a:t>the </a:t>
            </a:r>
            <a:r>
              <a:rPr lang="en-US" b="1" dirty="0" smtClean="0"/>
              <a:t>Maven </a:t>
            </a:r>
            <a:r>
              <a:rPr lang="en-US" b="1" dirty="0" smtClean="0"/>
              <a:t>project titled ‘</a:t>
            </a:r>
            <a:r>
              <a:rPr lang="en-US" b="1" dirty="0" err="1" smtClean="0"/>
              <a:t>HelloSpring</a:t>
            </a:r>
            <a:r>
              <a:rPr lang="en-US" b="1" dirty="0" smtClean="0"/>
              <a:t>’</a:t>
            </a:r>
            <a:endParaRPr lang="en-US" dirty="0"/>
          </a:p>
          <a:p>
            <a:pPr algn="just"/>
            <a:r>
              <a:rPr lang="en-US" b="1" dirty="0" smtClean="0"/>
              <a:t>Add </a:t>
            </a:r>
            <a:r>
              <a:rPr lang="en-US" b="1" dirty="0"/>
              <a:t>spring jar </a:t>
            </a:r>
            <a:r>
              <a:rPr lang="en-US" b="1" dirty="0" smtClean="0"/>
              <a:t>files (refer ‘Dependencies’)</a:t>
            </a:r>
            <a:endParaRPr lang="en-US" dirty="0"/>
          </a:p>
          <a:p>
            <a:pPr algn="just"/>
            <a:r>
              <a:rPr lang="en-US" b="1" dirty="0"/>
              <a:t>C</a:t>
            </a:r>
            <a:r>
              <a:rPr lang="en-US" b="1" dirty="0" smtClean="0"/>
              <a:t>reate </a:t>
            </a:r>
            <a:r>
              <a:rPr lang="en-US" b="1" dirty="0"/>
              <a:t>the </a:t>
            </a:r>
            <a:r>
              <a:rPr lang="en-US" b="1" dirty="0" smtClean="0"/>
              <a:t>Bean class ‘</a:t>
            </a:r>
            <a:r>
              <a:rPr lang="en-US" b="1" dirty="0" err="1" smtClean="0"/>
              <a:t>com.vit.hellospring.SimpleBean</a:t>
            </a:r>
            <a:r>
              <a:rPr lang="en-US" b="1" dirty="0" smtClean="0"/>
              <a:t>’</a:t>
            </a:r>
            <a:endParaRPr lang="en-US" dirty="0"/>
          </a:p>
          <a:p>
            <a:pPr algn="just"/>
            <a:r>
              <a:rPr lang="en-US" b="1" dirty="0"/>
              <a:t>C</a:t>
            </a:r>
            <a:r>
              <a:rPr lang="en-US" b="1" dirty="0" smtClean="0"/>
              <a:t>reate </a:t>
            </a:r>
            <a:r>
              <a:rPr lang="en-US" b="1" dirty="0"/>
              <a:t>the </a:t>
            </a:r>
            <a:r>
              <a:rPr lang="en-US" b="1" dirty="0" smtClean="0"/>
              <a:t>spring.xml </a:t>
            </a:r>
            <a:r>
              <a:rPr lang="en-US" b="1" dirty="0"/>
              <a:t>file </a:t>
            </a:r>
            <a:r>
              <a:rPr lang="en-US" b="1" dirty="0" smtClean="0"/>
              <a:t>under ‘</a:t>
            </a:r>
            <a:r>
              <a:rPr lang="en-US" b="1" dirty="0" err="1" smtClean="0"/>
              <a:t>defaultPackage</a:t>
            </a:r>
            <a:r>
              <a:rPr lang="en-US" b="1" dirty="0" smtClean="0"/>
              <a:t>’</a:t>
            </a:r>
          </a:p>
          <a:p>
            <a:pPr algn="just"/>
            <a:r>
              <a:rPr lang="en-US" b="1" dirty="0" smtClean="0"/>
              <a:t>Create </a:t>
            </a:r>
            <a:r>
              <a:rPr lang="en-US" b="1" dirty="0"/>
              <a:t>the </a:t>
            </a:r>
            <a:r>
              <a:rPr lang="en-US" b="1" dirty="0" smtClean="0"/>
              <a:t>Driver </a:t>
            </a:r>
            <a:r>
              <a:rPr lang="en-US" b="1" dirty="0"/>
              <a:t>class ‘</a:t>
            </a:r>
            <a:r>
              <a:rPr lang="en-US" b="1" dirty="0" err="1" smtClean="0"/>
              <a:t>com.vit.hellospring.SpringDriver</a:t>
            </a:r>
            <a:r>
              <a:rPr lang="en-US" b="1" dirty="0" smtClean="0"/>
              <a:t>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sp>
        <p:nvSpPr>
          <p:cNvPr id="5" name="Oval Callout 4"/>
          <p:cNvSpPr/>
          <p:nvPr/>
        </p:nvSpPr>
        <p:spPr>
          <a:xfrm>
            <a:off x="8100810" y="25759"/>
            <a:ext cx="3206839" cy="1700011"/>
          </a:xfrm>
          <a:prstGeom prst="wedgeEllipseCallout">
            <a:avLst>
              <a:gd name="adj1" fmla="val -98648"/>
              <a:gd name="adj2" fmla="val 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 ARE BASED ON IMPLEMENTATION IN NETBEANS IDE 13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74" y="2211343"/>
            <a:ext cx="33051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0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Spring.xml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Driver Class</a:t>
            </a:r>
          </a:p>
          <a:p>
            <a:r>
              <a:rPr lang="en-US" dirty="0" smtClean="0"/>
              <a:t>                                                                                      </a:t>
            </a:r>
          </a:p>
          <a:p>
            <a:endParaRPr lang="en-US" dirty="0"/>
          </a:p>
          <a:p>
            <a:pPr lvl="8"/>
            <a:r>
              <a:rPr lang="en-US" sz="2200" dirty="0" smtClean="0"/>
              <a:t>                                                                                            POJO </a:t>
            </a:r>
            <a:r>
              <a:rPr lang="en-US" sz="2200" dirty="0"/>
              <a:t>Class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814" y="1550294"/>
            <a:ext cx="64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64198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19" y="4955413"/>
            <a:ext cx="50577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 Arrow 4"/>
          <p:cNvSpPr/>
          <p:nvPr/>
        </p:nvSpPr>
        <p:spPr>
          <a:xfrm>
            <a:off x="2614410" y="2640168"/>
            <a:ext cx="1043189" cy="2550017"/>
          </a:xfrm>
          <a:prstGeom prst="bentArrow">
            <a:avLst>
              <a:gd name="adj1" fmla="val 3351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CONFIG XML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4391696" y="2949262"/>
            <a:ext cx="798490" cy="29396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488" y="3588513"/>
            <a:ext cx="203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INSTANTIATE BEAN CLASS</a:t>
            </a:r>
            <a:endParaRPr lang="en-IN" dirty="0"/>
          </a:p>
        </p:txBody>
      </p:sp>
      <p:sp>
        <p:nvSpPr>
          <p:cNvPr id="8" name="Notched Right Arrow 7"/>
          <p:cNvSpPr/>
          <p:nvPr/>
        </p:nvSpPr>
        <p:spPr>
          <a:xfrm>
            <a:off x="3191814" y="5988676"/>
            <a:ext cx="3228036" cy="52803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Invoke bean method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699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Inversion of Control (</a:t>
            </a:r>
            <a:r>
              <a:rPr lang="en-IN" dirty="0" err="1" smtClean="0"/>
              <a:t>IoC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Inversion of control</a:t>
            </a:r>
            <a:r>
              <a:rPr lang="en-US" dirty="0"/>
              <a:t> (</a:t>
            </a:r>
            <a:r>
              <a:rPr lang="en-US" b="1" dirty="0" err="1"/>
              <a:t>IoC</a:t>
            </a:r>
            <a:r>
              <a:rPr lang="en-US" dirty="0"/>
              <a:t>) is the principle where the </a:t>
            </a:r>
            <a:r>
              <a:rPr lang="en-US" b="1" dirty="0"/>
              <a:t>control</a:t>
            </a:r>
            <a:r>
              <a:rPr lang="en-US" dirty="0"/>
              <a:t> flow of a program is inverted: instead the programmer </a:t>
            </a:r>
            <a:r>
              <a:rPr lang="en-US" b="1" dirty="0"/>
              <a:t>controls</a:t>
            </a:r>
            <a:r>
              <a:rPr lang="en-US" dirty="0"/>
              <a:t> the flow of a program, the external sources (framework, services, other components) take </a:t>
            </a:r>
            <a:r>
              <a:rPr lang="en-US" b="1" dirty="0"/>
              <a:t>control</a:t>
            </a:r>
            <a:r>
              <a:rPr lang="en-US" dirty="0"/>
              <a:t> of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Inversion of Control is a principle in software engineering by which the control of objects or portions of a program is transferred to a container or framework. </a:t>
            </a:r>
            <a:endParaRPr lang="en-US" dirty="0" smtClean="0"/>
          </a:p>
          <a:p>
            <a:pPr algn="just"/>
            <a:r>
              <a:rPr lang="en-US" dirty="0"/>
              <a:t>Inversion of Control can be achieved through various mechanisms such as: Strategy design pattern, Service Locator pattern, Factory pattern, and Dependency Injection (DI).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Dr.B.Senthil Murugan, VIT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908</TotalTime>
  <Words>679</Words>
  <Application>Microsoft Office PowerPoint</Application>
  <PresentationFormat>Custom</PresentationFormat>
  <Paragraphs>167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Spring and Spring MVC</vt:lpstr>
      <vt:lpstr>MODULE ON Spring Framework </vt:lpstr>
      <vt:lpstr>Spring Framework</vt:lpstr>
      <vt:lpstr>PowerPoint Presentation</vt:lpstr>
      <vt:lpstr>Spring Framework - Advantages</vt:lpstr>
      <vt:lpstr>Struts vs Spring</vt:lpstr>
      <vt:lpstr>Spring Application Setup</vt:lpstr>
      <vt:lpstr>EXECUTION FLOW</vt:lpstr>
      <vt:lpstr>Inversion of Control (IoC)</vt:lpstr>
      <vt:lpstr>IoC Container</vt:lpstr>
      <vt:lpstr>Dependency Injection</vt:lpstr>
      <vt:lpstr>Ways to perform DI</vt:lpstr>
      <vt:lpstr>Dependency Injection by constructor </vt:lpstr>
      <vt:lpstr>Dependency Injection by constructor- Contd.</vt:lpstr>
      <vt:lpstr>Dependency Injection by setter method</vt:lpstr>
      <vt:lpstr>Spring MVC</vt:lpstr>
      <vt:lpstr>Spring Web Model-View-Controller</vt:lpstr>
      <vt:lpstr>Spring Web MVC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Admin</dc:creator>
  <cp:lastModifiedBy>Admin</cp:lastModifiedBy>
  <cp:revision>25</cp:revision>
  <dcterms:created xsi:type="dcterms:W3CDTF">2020-06-16T14:21:10Z</dcterms:created>
  <dcterms:modified xsi:type="dcterms:W3CDTF">2024-11-19T04:07:25Z</dcterms:modified>
</cp:coreProperties>
</file>