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81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6F075-6A2E-46A5-8503-B306075E78B6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C154E-F5A4-4517-BABB-C81F5BA37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07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2989116-21DD-4F93-A0AA-CC1BB835D9CD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/>
          </a:p>
        </p:txBody>
      </p:sp>
      <p:sp>
        <p:nvSpPr>
          <p:cNvPr id="484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43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0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7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34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1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6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9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5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2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90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E08-7A66-40CC-83C1-A605C46EC69B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4E08-7A66-40CC-83C1-A605C46EC69B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B56A-F066-4940-9A1B-FC2A1B8D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4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Networking</a:t>
            </a:r>
          </a:p>
        </p:txBody>
      </p:sp>
    </p:spTree>
    <p:extLst>
      <p:ext uri="{BB962C8B-B14F-4D97-AF65-F5344CB8AC3E}">
        <p14:creationId xmlns:p14="http://schemas.microsoft.com/office/powerpoint/2010/main" val="199614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The first byte of a class C network is between 192 and 224, with the last byte actually identifying an individual computer among the 256 allowed on a single class C network. </a:t>
            </a:r>
          </a:p>
          <a:p>
            <a:pPr eaLnBrk="1" hangingPunct="1"/>
            <a:r>
              <a:rPr lang="en-US" altLang="en-US"/>
              <a:t>IP Address: identifies a host</a:t>
            </a:r>
          </a:p>
          <a:p>
            <a:pPr eaLnBrk="1" hangingPunct="1"/>
            <a:r>
              <a:rPr lang="en-US" altLang="en-US"/>
              <a:t>DNS: converts host names / domain names into IP addresses.</a:t>
            </a:r>
          </a:p>
        </p:txBody>
      </p:sp>
      <p:sp>
        <p:nvSpPr>
          <p:cNvPr id="4352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2.2</a:t>
            </a: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IP Addresses</a:t>
            </a:r>
          </a:p>
        </p:txBody>
      </p:sp>
    </p:spTree>
    <p:extLst>
      <p:ext uri="{BB962C8B-B14F-4D97-AF65-F5344CB8AC3E}">
        <p14:creationId xmlns:p14="http://schemas.microsoft.com/office/powerpoint/2010/main" val="251828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Port: a meeting place on a host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en-US"/>
              <a:t>one service per port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en-US"/>
              <a:t>1-1023 = well-known services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en-US"/>
              <a:t>1024+ = experimental services, temporary</a:t>
            </a:r>
          </a:p>
          <a:p>
            <a:pPr marL="609600" indent="-609600" eaLnBrk="1" hangingPunct="1"/>
            <a:endParaRPr lang="en-US" altLang="en-US"/>
          </a:p>
          <a:p>
            <a:pPr marL="609600" indent="-609600" eaLnBrk="1" hangingPunct="1"/>
            <a:endParaRPr lang="en-US" altLang="en-US"/>
          </a:p>
        </p:txBody>
      </p:sp>
      <p:sp>
        <p:nvSpPr>
          <p:cNvPr id="4362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3.1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800"/>
              <a:t>Ports</a:t>
            </a:r>
          </a:p>
        </p:txBody>
      </p:sp>
    </p:spTree>
    <p:extLst>
      <p:ext uri="{BB962C8B-B14F-4D97-AF65-F5344CB8AC3E}">
        <p14:creationId xmlns:p14="http://schemas.microsoft.com/office/powerpoint/2010/main" val="201937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20,21: FTP</a:t>
            </a:r>
          </a:p>
          <a:p>
            <a:pPr eaLnBrk="1" hangingPunct="1"/>
            <a:r>
              <a:rPr lang="en-US" altLang="en-US"/>
              <a:t>23: telnet</a:t>
            </a:r>
          </a:p>
          <a:p>
            <a:pPr eaLnBrk="1" hangingPunct="1"/>
            <a:r>
              <a:rPr lang="en-US" altLang="en-US"/>
              <a:t>25: SMTP</a:t>
            </a:r>
          </a:p>
          <a:p>
            <a:pPr eaLnBrk="1" hangingPunct="1"/>
            <a:r>
              <a:rPr lang="en-US" altLang="en-US"/>
              <a:t>43: whois</a:t>
            </a:r>
          </a:p>
          <a:p>
            <a:pPr eaLnBrk="1" hangingPunct="1"/>
            <a:r>
              <a:rPr lang="en-US" altLang="en-US"/>
              <a:t>80: HTTP</a:t>
            </a:r>
          </a:p>
          <a:p>
            <a:pPr eaLnBrk="1" hangingPunct="1"/>
            <a:r>
              <a:rPr lang="en-US" altLang="en-US"/>
              <a:t>119: NNTP</a:t>
            </a:r>
          </a:p>
          <a:p>
            <a:pPr eaLnBrk="1" hangingPunct="1"/>
            <a:r>
              <a:rPr lang="en-US" altLang="en-US"/>
              <a:t>1099: RMI</a:t>
            </a:r>
          </a:p>
        </p:txBody>
      </p:sp>
      <p:sp>
        <p:nvSpPr>
          <p:cNvPr id="4372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3.2</a:t>
            </a: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Well-Known Ports</a:t>
            </a:r>
          </a:p>
        </p:txBody>
      </p:sp>
    </p:spTree>
    <p:extLst>
      <p:ext uri="{BB962C8B-B14F-4D97-AF65-F5344CB8AC3E}">
        <p14:creationId xmlns:p14="http://schemas.microsoft.com/office/powerpoint/2010/main" val="100134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 i="1"/>
              <a:t>network socket </a:t>
            </a:r>
            <a:r>
              <a:rPr lang="en-US" altLang="en-US" sz="2400"/>
              <a:t>is a lot like an electrical socket.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Socket: a two-way connection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/>
              <a:t>Internet Protocol (IP) </a:t>
            </a:r>
            <a:r>
              <a:rPr lang="en-US" altLang="en-US" sz="2400"/>
              <a:t>is a low-level routing protocol that breaks data into small packets and sends them to an address across a network, which does not guarantee to deliver said packets to the destination.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/>
              <a:t>Transmission Control Protocol (TCP) </a:t>
            </a:r>
            <a:r>
              <a:rPr lang="en-US" altLang="en-US" sz="2400"/>
              <a:t>is a higher-level protocol that manages to robustly string together these packets, sorting and retransmitting them as necessary to reliably transmit your data.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third protocol, </a:t>
            </a:r>
            <a:r>
              <a:rPr lang="en-US" altLang="en-US" sz="2400" i="1"/>
              <a:t>User Datagram Protocol (UDP)</a:t>
            </a:r>
            <a:r>
              <a:rPr lang="en-US" altLang="en-US" sz="2400"/>
              <a:t>, sits next to TCP and can be used directly to support fast, connectionless, unreliable transport of packets.</a:t>
            </a:r>
          </a:p>
        </p:txBody>
      </p:sp>
      <p:sp>
        <p:nvSpPr>
          <p:cNvPr id="4382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4.1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800"/>
              <a:t>Sockets	</a:t>
            </a:r>
          </a:p>
        </p:txBody>
      </p:sp>
    </p:spTree>
    <p:extLst>
      <p:ext uri="{BB962C8B-B14F-4D97-AF65-F5344CB8AC3E}">
        <p14:creationId xmlns:p14="http://schemas.microsoft.com/office/powerpoint/2010/main" val="232428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058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800"/>
              <a:t>Socket(String host, int port)</a:t>
            </a:r>
          </a:p>
          <a:p>
            <a:pPr eaLnBrk="1" hangingPunct="1"/>
            <a:r>
              <a:rPr lang="en-US" altLang="en-US" sz="2800"/>
              <a:t>InputStream getInputStream()</a:t>
            </a:r>
          </a:p>
          <a:p>
            <a:pPr eaLnBrk="1" hangingPunct="1"/>
            <a:r>
              <a:rPr lang="en-US" altLang="en-US" sz="2800"/>
              <a:t>OutputStream getOutputStream()</a:t>
            </a:r>
          </a:p>
          <a:p>
            <a:pPr eaLnBrk="1" hangingPunct="1"/>
            <a:r>
              <a:rPr lang="en-US" altLang="en-US" sz="2800"/>
              <a:t>void close()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Socket s = new Socket(“www.starwave.com”, 90);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4392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4.2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The Socket Class</a:t>
            </a:r>
          </a:p>
        </p:txBody>
      </p:sp>
    </p:spTree>
    <p:extLst>
      <p:ext uri="{BB962C8B-B14F-4D97-AF65-F5344CB8AC3E}">
        <p14:creationId xmlns:p14="http://schemas.microsoft.com/office/powerpoint/2010/main" val="119585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4.3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Sockets and Ports</a:t>
            </a:r>
          </a:p>
        </p:txBody>
      </p:sp>
      <p:sp>
        <p:nvSpPr>
          <p:cNvPr id="440324" name="Rectangle 2"/>
          <p:cNvSpPr>
            <a:spLocks noChangeArrowheads="1"/>
          </p:cNvSpPr>
          <p:nvPr/>
        </p:nvSpPr>
        <p:spPr bwMode="auto">
          <a:xfrm>
            <a:off x="177800" y="1930400"/>
            <a:ext cx="2082800" cy="3302000"/>
          </a:xfrm>
          <a:prstGeom prst="rect">
            <a:avLst/>
          </a:prstGeom>
          <a:solidFill>
            <a:srgbClr val="CBCBCB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Client</a:t>
            </a:r>
          </a:p>
        </p:txBody>
      </p:sp>
      <p:sp>
        <p:nvSpPr>
          <p:cNvPr id="440325" name="Rectangle 4"/>
          <p:cNvSpPr>
            <a:spLocks noChangeArrowheads="1"/>
          </p:cNvSpPr>
          <p:nvPr/>
        </p:nvSpPr>
        <p:spPr bwMode="auto">
          <a:xfrm>
            <a:off x="4978400" y="2006600"/>
            <a:ext cx="3606800" cy="4445000"/>
          </a:xfrm>
          <a:prstGeom prst="rect">
            <a:avLst/>
          </a:prstGeom>
          <a:solidFill>
            <a:srgbClr val="CBCBCB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326" name="Rectangle 5"/>
          <p:cNvSpPr>
            <a:spLocks noChangeArrowheads="1"/>
          </p:cNvSpPr>
          <p:nvPr/>
        </p:nvSpPr>
        <p:spPr bwMode="auto">
          <a:xfrm>
            <a:off x="4467225" y="2486025"/>
            <a:ext cx="1081088" cy="4826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port 13</a:t>
            </a:r>
          </a:p>
        </p:txBody>
      </p:sp>
      <p:sp>
        <p:nvSpPr>
          <p:cNvPr id="440327" name="Rectangle 6"/>
          <p:cNvSpPr>
            <a:spLocks noChangeArrowheads="1"/>
          </p:cNvSpPr>
          <p:nvPr/>
        </p:nvSpPr>
        <p:spPr bwMode="auto">
          <a:xfrm>
            <a:off x="4467225" y="3552825"/>
            <a:ext cx="1081088" cy="48260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port 80</a:t>
            </a:r>
          </a:p>
        </p:txBody>
      </p:sp>
      <p:sp>
        <p:nvSpPr>
          <p:cNvPr id="440328" name="Oval 7"/>
          <p:cNvSpPr>
            <a:spLocks noChangeArrowheads="1"/>
          </p:cNvSpPr>
          <p:nvPr/>
        </p:nvSpPr>
        <p:spPr bwMode="auto">
          <a:xfrm>
            <a:off x="6350000" y="2387600"/>
            <a:ext cx="1854200" cy="71120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Time Service</a:t>
            </a:r>
          </a:p>
        </p:txBody>
      </p:sp>
      <p:sp>
        <p:nvSpPr>
          <p:cNvPr id="440329" name="Oval 8"/>
          <p:cNvSpPr>
            <a:spLocks noChangeArrowheads="1"/>
          </p:cNvSpPr>
          <p:nvPr/>
        </p:nvSpPr>
        <p:spPr bwMode="auto">
          <a:xfrm>
            <a:off x="6350000" y="3378200"/>
            <a:ext cx="1854200" cy="71120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Web Service</a:t>
            </a:r>
          </a:p>
        </p:txBody>
      </p:sp>
      <p:sp>
        <p:nvSpPr>
          <p:cNvPr id="440330" name="Line 9"/>
          <p:cNvSpPr>
            <a:spLocks noChangeShapeType="1"/>
          </p:cNvSpPr>
          <p:nvPr/>
        </p:nvSpPr>
        <p:spPr bwMode="auto">
          <a:xfrm>
            <a:off x="5562600" y="2743200"/>
            <a:ext cx="7620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31" name="Line 10"/>
          <p:cNvSpPr>
            <a:spLocks noChangeShapeType="1"/>
          </p:cNvSpPr>
          <p:nvPr/>
        </p:nvSpPr>
        <p:spPr bwMode="auto">
          <a:xfrm>
            <a:off x="5562600" y="3733800"/>
            <a:ext cx="7620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32" name="Rectangle 11"/>
          <p:cNvSpPr>
            <a:spLocks noChangeArrowheads="1"/>
          </p:cNvSpPr>
          <p:nvPr/>
        </p:nvSpPr>
        <p:spPr bwMode="auto">
          <a:xfrm>
            <a:off x="2006600" y="4368800"/>
            <a:ext cx="1092200" cy="330200"/>
          </a:xfrm>
          <a:prstGeom prst="rect">
            <a:avLst/>
          </a:prstGeom>
          <a:solidFill>
            <a:schemeClr val="folHlink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Socket</a:t>
            </a:r>
          </a:p>
        </p:txBody>
      </p:sp>
      <p:sp>
        <p:nvSpPr>
          <p:cNvPr id="440333" name="Rectangle 12"/>
          <p:cNvSpPr>
            <a:spLocks noChangeArrowheads="1"/>
          </p:cNvSpPr>
          <p:nvPr/>
        </p:nvSpPr>
        <p:spPr bwMode="auto">
          <a:xfrm>
            <a:off x="2006600" y="4673600"/>
            <a:ext cx="1092200" cy="330200"/>
          </a:xfrm>
          <a:prstGeom prst="rect">
            <a:avLst/>
          </a:prstGeom>
          <a:solidFill>
            <a:schemeClr val="folHlink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334" name="Line 13"/>
          <p:cNvSpPr>
            <a:spLocks noChangeShapeType="1"/>
          </p:cNvSpPr>
          <p:nvPr/>
        </p:nvSpPr>
        <p:spPr bwMode="auto">
          <a:xfrm flipH="1" flipV="1">
            <a:off x="1219200" y="3886200"/>
            <a:ext cx="762000" cy="685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35" name="Line 14"/>
          <p:cNvSpPr>
            <a:spLocks noChangeShapeType="1"/>
          </p:cNvSpPr>
          <p:nvPr/>
        </p:nvSpPr>
        <p:spPr bwMode="auto">
          <a:xfrm>
            <a:off x="2362200" y="3733800"/>
            <a:ext cx="20574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36" name="Rectangle 15"/>
          <p:cNvSpPr>
            <a:spLocks noChangeArrowheads="1"/>
          </p:cNvSpPr>
          <p:nvPr/>
        </p:nvSpPr>
        <p:spPr bwMode="auto">
          <a:xfrm>
            <a:off x="6689725" y="524192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Server</a:t>
            </a:r>
          </a:p>
        </p:txBody>
      </p:sp>
      <p:sp>
        <p:nvSpPr>
          <p:cNvPr id="440337" name="Rectangle 16"/>
          <p:cNvSpPr>
            <a:spLocks noChangeArrowheads="1"/>
          </p:cNvSpPr>
          <p:nvPr/>
        </p:nvSpPr>
        <p:spPr bwMode="auto">
          <a:xfrm>
            <a:off x="4140200" y="4368800"/>
            <a:ext cx="1092200" cy="330200"/>
          </a:xfrm>
          <a:prstGeom prst="rect">
            <a:avLst/>
          </a:prstGeom>
          <a:solidFill>
            <a:schemeClr val="folHlink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Socket</a:t>
            </a:r>
          </a:p>
        </p:txBody>
      </p:sp>
      <p:sp>
        <p:nvSpPr>
          <p:cNvPr id="440338" name="Rectangle 17"/>
          <p:cNvSpPr>
            <a:spLocks noChangeArrowheads="1"/>
          </p:cNvSpPr>
          <p:nvPr/>
        </p:nvSpPr>
        <p:spPr bwMode="auto">
          <a:xfrm>
            <a:off x="4140200" y="4673600"/>
            <a:ext cx="1092200" cy="330200"/>
          </a:xfrm>
          <a:prstGeom prst="rect">
            <a:avLst/>
          </a:prstGeom>
          <a:solidFill>
            <a:schemeClr val="folHlink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339" name="Line 18"/>
          <p:cNvSpPr>
            <a:spLocks noChangeShapeType="1"/>
          </p:cNvSpPr>
          <p:nvPr/>
        </p:nvSpPr>
        <p:spPr bwMode="auto">
          <a:xfrm flipH="1" flipV="1">
            <a:off x="1143000" y="4267200"/>
            <a:ext cx="838200" cy="609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40" name="Line 19"/>
          <p:cNvSpPr>
            <a:spLocks noChangeShapeType="1"/>
          </p:cNvSpPr>
          <p:nvPr/>
        </p:nvSpPr>
        <p:spPr bwMode="auto">
          <a:xfrm flipH="1">
            <a:off x="3124200" y="4572000"/>
            <a:ext cx="9906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41" name="Line 20"/>
          <p:cNvSpPr>
            <a:spLocks noChangeShapeType="1"/>
          </p:cNvSpPr>
          <p:nvPr/>
        </p:nvSpPr>
        <p:spPr bwMode="auto">
          <a:xfrm flipH="1">
            <a:off x="3124200" y="4876800"/>
            <a:ext cx="9906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42" name="Line 21"/>
          <p:cNvSpPr>
            <a:spLocks noChangeShapeType="1"/>
          </p:cNvSpPr>
          <p:nvPr/>
        </p:nvSpPr>
        <p:spPr bwMode="auto">
          <a:xfrm flipH="1">
            <a:off x="5257800" y="4038600"/>
            <a:ext cx="137160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43" name="Line 22"/>
          <p:cNvSpPr>
            <a:spLocks noChangeShapeType="1"/>
          </p:cNvSpPr>
          <p:nvPr/>
        </p:nvSpPr>
        <p:spPr bwMode="auto">
          <a:xfrm flipH="1">
            <a:off x="5257800" y="4113213"/>
            <a:ext cx="1905000" cy="68738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64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normAutofit lnSpcReduction="10000"/>
          </a:bodyPr>
          <a:lstStyle/>
          <a:p>
            <a:pPr eaLnBrk="1" hangingPunct="1"/>
            <a:r>
              <a:rPr lang="en-US" altLang="en-US"/>
              <a:t>Client - initiates connection</a:t>
            </a:r>
          </a:p>
          <a:p>
            <a:pPr lvl="1" eaLnBrk="1" hangingPunct="1"/>
            <a:r>
              <a:rPr lang="en-US" altLang="en-US"/>
              <a:t>retrieves data, </a:t>
            </a:r>
          </a:p>
          <a:p>
            <a:pPr lvl="1" eaLnBrk="1" hangingPunct="1"/>
            <a:r>
              <a:rPr lang="en-US" altLang="en-US"/>
              <a:t>displays data, </a:t>
            </a:r>
          </a:p>
          <a:p>
            <a:pPr lvl="1" eaLnBrk="1" hangingPunct="1"/>
            <a:r>
              <a:rPr lang="en-US" altLang="en-US"/>
              <a:t>responds to user input, </a:t>
            </a:r>
          </a:p>
          <a:p>
            <a:pPr lvl="1" eaLnBrk="1" hangingPunct="1"/>
            <a:r>
              <a:rPr lang="en-US" altLang="en-US"/>
              <a:t>requests more data</a:t>
            </a:r>
          </a:p>
          <a:p>
            <a:pPr eaLnBrk="1" hangingPunct="1"/>
            <a:r>
              <a:rPr lang="en-US" altLang="en-US"/>
              <a:t>Examples:</a:t>
            </a:r>
          </a:p>
          <a:p>
            <a:pPr lvl="1" eaLnBrk="1" hangingPunct="1"/>
            <a:r>
              <a:rPr lang="en-US" altLang="en-US"/>
              <a:t>Web Browser</a:t>
            </a:r>
          </a:p>
          <a:p>
            <a:pPr lvl="1" eaLnBrk="1" hangingPunct="1"/>
            <a:r>
              <a:rPr lang="en-US" altLang="en-US"/>
              <a:t>Chat Program</a:t>
            </a:r>
          </a:p>
          <a:p>
            <a:pPr lvl="1" eaLnBrk="1" hangingPunct="1"/>
            <a:r>
              <a:rPr lang="en-US" altLang="en-US"/>
              <a:t>PC accessing files</a:t>
            </a:r>
          </a:p>
        </p:txBody>
      </p:sp>
      <p:sp>
        <p:nvSpPr>
          <p:cNvPr id="4413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5.1</a:t>
            </a: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116245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/** Client program using TCP */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 public class Tclient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 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final static  String serverIPname = “starwave.com";// server IP name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final static  int serverPort   = 3456;	// server port number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public static void main(String args[])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java.net.Socket sock = null;		// Socket object for communicating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java.io.PrintWriter	pw   = null;		// socket output to server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java.io.BufferedReader br   = null;	// socket input from server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 	try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sock = new java.net.Socket(serverIPname,serverPort);// create socket 							and connect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pw   = new java.io.PrintWriter(sock.getOutputStream(), true);  // create 						reader and writer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br   = new java.io.BufferedReader(new  				   	java.io.InputStreamReader(sock.getInputStream()));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System.out.println("Connected to Server");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/>
          </a:p>
        </p:txBody>
      </p:sp>
      <p:sp>
        <p:nvSpPr>
          <p:cNvPr id="4423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5.2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/>
              <a:t>simple client server program-client</a:t>
            </a:r>
          </a:p>
        </p:txBody>
      </p:sp>
    </p:spTree>
    <p:extLst>
      <p:ext uri="{BB962C8B-B14F-4D97-AF65-F5344CB8AC3E}">
        <p14:creationId xmlns:p14="http://schemas.microsoft.com/office/powerpoint/2010/main" val="849302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686800" cy="5592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/>
              <a:t>		</a:t>
            </a:r>
            <a:r>
              <a:rPr lang="en-US" altLang="en-US" sz="2000"/>
              <a:t>pw.println("Message from the client");	// send msg to the server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	System.out.println("Sent message to server");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	String answer = br.readLine();		// get data from the server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	System.out.println("Response from the server &gt;" + answer);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	pw.close();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	// close everything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	br.close();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	sock.close();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} catch (Throwable 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	System.out.println("Error " + e.getMessage());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	e.printStackTrace();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4433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5.3</a:t>
            </a:r>
          </a:p>
        </p:txBody>
      </p:sp>
    </p:spTree>
    <p:extLst>
      <p:ext uri="{BB962C8B-B14F-4D97-AF65-F5344CB8AC3E}">
        <p14:creationId xmlns:p14="http://schemas.microsoft.com/office/powerpoint/2010/main" val="116442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/** Server program using TCP */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public class Tserver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 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final static	int	serverPort   = 3456;				// server port number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 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public static void main(String args[])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java.net.ServerSocket 	sock = null;					// original server socket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java.net.Socket clientSocket = null;				// 	//socket created by accept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java.io.PrintWriter pw   = null;					// 	//socket output stream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java.io.BufferedReader	br   = null;					// socket input stream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 	try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sock = new java.net.ServerSocket(serverPort);			// create socket and bind to port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System.out.println("waiting for client to connect");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clientSocket = sock.accept();						</a:t>
            </a:r>
          </a:p>
        </p:txBody>
      </p:sp>
      <p:sp>
        <p:nvSpPr>
          <p:cNvPr id="44441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5.4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000"/>
              <a:t>Server program</a:t>
            </a:r>
          </a:p>
        </p:txBody>
      </p:sp>
    </p:spTree>
    <p:extLst>
      <p:ext uri="{BB962C8B-B14F-4D97-AF65-F5344CB8AC3E}">
        <p14:creationId xmlns:p14="http://schemas.microsoft.com/office/powerpoint/2010/main" val="392924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1.1</a:t>
            </a: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/>
              <a:t>Basics of network programming: Overview</a:t>
            </a:r>
            <a:r>
              <a:rPr sz="4000"/>
              <a:t> </a:t>
            </a:r>
          </a:p>
        </p:txBody>
      </p:sp>
      <p:sp>
        <p:nvSpPr>
          <p:cNvPr id="427012" name="Rectangle 3"/>
          <p:cNvSpPr>
            <a:spLocks noChangeArrowheads="1"/>
          </p:cNvSpPr>
          <p:nvPr/>
        </p:nvSpPr>
        <p:spPr bwMode="auto">
          <a:xfrm>
            <a:off x="3963988" y="4564063"/>
            <a:ext cx="1174750" cy="533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TCP/IP</a:t>
            </a:r>
          </a:p>
        </p:txBody>
      </p:sp>
      <p:sp>
        <p:nvSpPr>
          <p:cNvPr id="427013" name="Rectangle 4"/>
          <p:cNvSpPr>
            <a:spLocks noChangeArrowheads="1"/>
          </p:cNvSpPr>
          <p:nvPr/>
        </p:nvSpPr>
        <p:spPr bwMode="auto">
          <a:xfrm>
            <a:off x="3963988" y="3194050"/>
            <a:ext cx="1216025" cy="533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java.net</a:t>
            </a:r>
          </a:p>
        </p:txBody>
      </p:sp>
      <p:sp>
        <p:nvSpPr>
          <p:cNvPr id="427014" name="Rectangle 5"/>
          <p:cNvSpPr>
            <a:spLocks noChangeArrowheads="1"/>
          </p:cNvSpPr>
          <p:nvPr/>
        </p:nvSpPr>
        <p:spPr bwMode="auto">
          <a:xfrm>
            <a:off x="1633538" y="1752600"/>
            <a:ext cx="1196975" cy="533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RMI</a:t>
            </a:r>
          </a:p>
        </p:txBody>
      </p:sp>
      <p:sp>
        <p:nvSpPr>
          <p:cNvPr id="427015" name="Rectangle 6"/>
          <p:cNvSpPr>
            <a:spLocks noChangeArrowheads="1"/>
          </p:cNvSpPr>
          <p:nvPr/>
        </p:nvSpPr>
        <p:spPr bwMode="auto">
          <a:xfrm>
            <a:off x="4086225" y="1760538"/>
            <a:ext cx="1006475" cy="533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JDBC</a:t>
            </a:r>
          </a:p>
        </p:txBody>
      </p:sp>
      <p:sp>
        <p:nvSpPr>
          <p:cNvPr id="427016" name="Line 7"/>
          <p:cNvSpPr>
            <a:spLocks noChangeShapeType="1"/>
          </p:cNvSpPr>
          <p:nvPr/>
        </p:nvSpPr>
        <p:spPr bwMode="auto">
          <a:xfrm>
            <a:off x="4589463" y="2332038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7017" name="Line 8"/>
          <p:cNvSpPr>
            <a:spLocks noChangeShapeType="1"/>
          </p:cNvSpPr>
          <p:nvPr/>
        </p:nvSpPr>
        <p:spPr bwMode="auto">
          <a:xfrm>
            <a:off x="2335213" y="23241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7018" name="Line 9"/>
          <p:cNvSpPr>
            <a:spLocks noChangeShapeType="1"/>
          </p:cNvSpPr>
          <p:nvPr/>
        </p:nvSpPr>
        <p:spPr bwMode="auto">
          <a:xfrm>
            <a:off x="4572000" y="377983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7019" name="Rectangle 10"/>
          <p:cNvSpPr>
            <a:spLocks noChangeArrowheads="1"/>
          </p:cNvSpPr>
          <p:nvPr/>
        </p:nvSpPr>
        <p:spPr bwMode="auto">
          <a:xfrm>
            <a:off x="6199188" y="1752600"/>
            <a:ext cx="1311275" cy="533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CORBA</a:t>
            </a:r>
          </a:p>
        </p:txBody>
      </p:sp>
      <p:sp>
        <p:nvSpPr>
          <p:cNvPr id="427020" name="Line 11"/>
          <p:cNvSpPr>
            <a:spLocks noChangeShapeType="1"/>
          </p:cNvSpPr>
          <p:nvPr/>
        </p:nvSpPr>
        <p:spPr bwMode="auto">
          <a:xfrm flipH="1">
            <a:off x="6856413" y="2286000"/>
            <a:ext cx="1587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7021" name="Rectangle 12"/>
          <p:cNvSpPr>
            <a:spLocks noChangeArrowheads="1"/>
          </p:cNvSpPr>
          <p:nvPr/>
        </p:nvSpPr>
        <p:spPr bwMode="auto">
          <a:xfrm>
            <a:off x="1676400" y="5562600"/>
            <a:ext cx="6629400" cy="5334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Network OS</a:t>
            </a:r>
          </a:p>
        </p:txBody>
      </p:sp>
      <p:sp>
        <p:nvSpPr>
          <p:cNvPr id="427022" name="Line 13"/>
          <p:cNvSpPr>
            <a:spLocks noChangeShapeType="1"/>
          </p:cNvSpPr>
          <p:nvPr/>
        </p:nvSpPr>
        <p:spPr bwMode="auto">
          <a:xfrm>
            <a:off x="4572000" y="51435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7023" name="Oval 14"/>
          <p:cNvSpPr>
            <a:spLocks noChangeArrowheads="1"/>
          </p:cNvSpPr>
          <p:nvPr/>
        </p:nvSpPr>
        <p:spPr bwMode="auto">
          <a:xfrm>
            <a:off x="3606800" y="2844800"/>
            <a:ext cx="1930400" cy="1168400"/>
          </a:xfrm>
          <a:prstGeom prst="ellipse">
            <a:avLst/>
          </a:prstGeom>
          <a:noFill/>
          <a:ln w="508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3406046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04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// wait for client to connect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System.out.println("client has connected");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pw   = new java.io.PrintWriter(clientSocket.getOutputStream(),true);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br   = new java.io.BufferedReader(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new java.io.InputStreamReader(clientSocket.getInputStream()));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 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String msg = br.readLine();						// read msg from client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System.out.println("Message from the client &gt;" + msg);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pw.println("Got it!");		// send msg to client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 		pw.close();							// close everything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br.close();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clientSocket.close();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sock.close();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} catch (Throwable e)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System.out.println("Error " + e.getMessage());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	e.printStackTrace();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	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/>
              <a:t>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/>
          </a:p>
        </p:txBody>
      </p:sp>
      <p:sp>
        <p:nvSpPr>
          <p:cNvPr id="44544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5.5</a:t>
            </a:r>
          </a:p>
        </p:txBody>
      </p:sp>
    </p:spTree>
    <p:extLst>
      <p:ext uri="{BB962C8B-B14F-4D97-AF65-F5344CB8AC3E}">
        <p14:creationId xmlns:p14="http://schemas.microsoft.com/office/powerpoint/2010/main" val="1474371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5181600"/>
          </a:xfrm>
        </p:spPr>
        <p:txBody>
          <a:bodyPr lIns="0" tIns="46037" rIns="0" bIns="46037">
            <a:normAutofit lnSpcReduction="10000"/>
          </a:bodyPr>
          <a:lstStyle/>
          <a:p>
            <a:pPr eaLnBrk="1" hangingPunct="1"/>
            <a:r>
              <a:rPr lang="en-US" altLang="en-US"/>
              <a:t>Multiple clients can connect to the same port on the server at the same time. </a:t>
            </a:r>
          </a:p>
          <a:p>
            <a:pPr eaLnBrk="1" hangingPunct="1"/>
            <a:r>
              <a:rPr lang="en-US" altLang="en-US"/>
              <a:t>Incoming data is distinguished by the port to which it is addressed and the client host and port from which it came. </a:t>
            </a:r>
          </a:p>
          <a:p>
            <a:pPr eaLnBrk="1" hangingPunct="1"/>
            <a:r>
              <a:rPr lang="en-US" altLang="en-US"/>
              <a:t>The server can tell for which service (like http or ftp) the data is intended by inspecting the port. </a:t>
            </a:r>
          </a:p>
          <a:p>
            <a:pPr eaLnBrk="1" hangingPunct="1"/>
            <a:r>
              <a:rPr lang="en-US" altLang="en-US"/>
              <a:t>It can tell which open socket on that service the data is intended for by looking at the client address and port stored with the data.</a:t>
            </a:r>
          </a:p>
        </p:txBody>
      </p:sp>
      <p:sp>
        <p:nvSpPr>
          <p:cNvPr id="44646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6.1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lIns="90487" tIns="44450" rIns="90487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Multiple Clients</a:t>
            </a:r>
          </a:p>
        </p:txBody>
      </p:sp>
    </p:spTree>
    <p:extLst>
      <p:ext uri="{BB962C8B-B14F-4D97-AF65-F5344CB8AC3E}">
        <p14:creationId xmlns:p14="http://schemas.microsoft.com/office/powerpoint/2010/main" val="11226769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3"/>
          <p:cNvSpPr>
            <a:spLocks noGrp="1" noChangeArrowheads="1"/>
          </p:cNvSpPr>
          <p:nvPr>
            <p:ph idx="1"/>
          </p:nvPr>
        </p:nvSpPr>
        <p:spPr/>
        <p:txBody>
          <a:bodyPr lIns="0" tIns="46037" rIns="0" bIns="46037"/>
          <a:lstStyle/>
          <a:p>
            <a:pPr eaLnBrk="1" hangingPunct="1"/>
            <a:r>
              <a:rPr lang="en-US" altLang="en-US"/>
              <a:t>Incoming connections are stored in a queue until the server can accept them. </a:t>
            </a:r>
          </a:p>
          <a:p>
            <a:pPr eaLnBrk="1" hangingPunct="1"/>
            <a:r>
              <a:rPr lang="en-US" altLang="en-US"/>
              <a:t>On most systems the default queue length is between 5 and 50. </a:t>
            </a:r>
          </a:p>
          <a:p>
            <a:pPr eaLnBrk="1" hangingPunct="1"/>
            <a:r>
              <a:rPr lang="en-US" altLang="en-US"/>
              <a:t>Once the queue fills up further incoming connections are refused until space in the queue opens up.</a:t>
            </a:r>
          </a:p>
        </p:txBody>
      </p:sp>
      <p:sp>
        <p:nvSpPr>
          <p:cNvPr id="44749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6.2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Queueing</a:t>
            </a:r>
          </a:p>
        </p:txBody>
      </p:sp>
    </p:spTree>
    <p:extLst>
      <p:ext uri="{BB962C8B-B14F-4D97-AF65-F5344CB8AC3E}">
        <p14:creationId xmlns:p14="http://schemas.microsoft.com/office/powerpoint/2010/main" val="4320730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382000" cy="4648200"/>
          </a:xfrm>
        </p:spPr>
        <p:txBody>
          <a:bodyPr lIns="0" tIns="46037" rIns="0" bIns="46037"/>
          <a:lstStyle/>
          <a:p>
            <a:pPr eaLnBrk="1" hangingPunct="1"/>
            <a:r>
              <a:rPr lang="en-US" altLang="en-US" sz="2800"/>
              <a:t>The java.net.ServerSocket class represents a server socket. </a:t>
            </a:r>
          </a:p>
          <a:p>
            <a:pPr eaLnBrk="1" hangingPunct="1"/>
            <a:r>
              <a:rPr lang="en-US" altLang="en-US" sz="2800"/>
              <a:t>A ServerSocket object is constructed on a particular local port. Then it calls accept() to listen for incoming connections. </a:t>
            </a:r>
          </a:p>
          <a:p>
            <a:pPr eaLnBrk="1" hangingPunct="1"/>
            <a:r>
              <a:rPr lang="en-US" altLang="en-US" sz="2800"/>
              <a:t>accept() blocks until a connection is detected. Then accept() returns a java.net.Socket object that performs the actual communication with the client.</a:t>
            </a:r>
          </a:p>
        </p:txBody>
      </p:sp>
      <p:sp>
        <p:nvSpPr>
          <p:cNvPr id="4485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6.3</a:t>
            </a: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The java.net.ServerSocket Class</a:t>
            </a:r>
          </a:p>
        </p:txBody>
      </p:sp>
    </p:spTree>
    <p:extLst>
      <p:ext uri="{BB962C8B-B14F-4D97-AF65-F5344CB8AC3E}">
        <p14:creationId xmlns:p14="http://schemas.microsoft.com/office/powerpoint/2010/main" val="59812720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3"/>
          <p:cNvSpPr>
            <a:spLocks noGrp="1" noChangeArrowheads="1"/>
          </p:cNvSpPr>
          <p:nvPr>
            <p:ph idx="1"/>
          </p:nvPr>
        </p:nvSpPr>
        <p:spPr/>
        <p:txBody>
          <a:bodyPr lIns="0" tIns="46037" rIns="0" bIns="46037"/>
          <a:lstStyle/>
          <a:p>
            <a:pPr eaLnBrk="1" hangingPunct="1"/>
            <a:r>
              <a:rPr lang="en-US" altLang="en-US" sz="2400"/>
              <a:t>There are three constructors that specify the port to bind to, the queue length for incoming connections, and the IP address to bind to: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public ServerSocket(int port) throws IOException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public ServerSocket(int port, int backlog) throws 									IOException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public ServerSocket(int port, int backlog, InetAddress networkInterface) throws IOException</a:t>
            </a:r>
          </a:p>
        </p:txBody>
      </p:sp>
      <p:sp>
        <p:nvSpPr>
          <p:cNvPr id="4495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6.4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39225476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3"/>
          <p:cNvSpPr>
            <a:spLocks noGrp="1" noChangeArrowheads="1"/>
          </p:cNvSpPr>
          <p:nvPr>
            <p:ph idx="1"/>
          </p:nvPr>
        </p:nvSpPr>
        <p:spPr/>
        <p:txBody>
          <a:bodyPr lIns="0" tIns="46037" rIns="0" bIns="46037"/>
          <a:lstStyle/>
          <a:p>
            <a:pPr eaLnBrk="1" hangingPunct="1"/>
            <a:r>
              <a:rPr lang="en-US" altLang="en-US" sz="2400"/>
              <a:t>specify the port number to listen 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  try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    ServerSocket ss = new ServerSocket(80);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 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  catch (IOException e)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    System.err.println(e);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  }</a:t>
            </a:r>
          </a:p>
        </p:txBody>
      </p:sp>
      <p:sp>
        <p:nvSpPr>
          <p:cNvPr id="45056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6.5</a:t>
            </a: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Constructing Server Sockets</a:t>
            </a:r>
          </a:p>
        </p:txBody>
      </p:sp>
    </p:spTree>
    <p:extLst>
      <p:ext uri="{BB962C8B-B14F-4D97-AF65-F5344CB8AC3E}">
        <p14:creationId xmlns:p14="http://schemas.microsoft.com/office/powerpoint/2010/main" val="351063376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InetAddress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dirty="0"/>
              <a:t>The </a:t>
            </a:r>
            <a:r>
              <a:rPr lang="en-IN" sz="2000" dirty="0" err="1"/>
              <a:t>InetAddress</a:t>
            </a:r>
            <a:r>
              <a:rPr lang="en-IN" sz="2000" dirty="0"/>
              <a:t> class is used to encapsulate both the numerical IP address and the domain name for that address</a:t>
            </a:r>
          </a:p>
          <a:p>
            <a:pPr algn="just"/>
            <a:r>
              <a:rPr lang="en-IN" sz="2000" b="1" dirty="0"/>
              <a:t>Factory Methods: </a:t>
            </a:r>
            <a:r>
              <a:rPr lang="en-IN" sz="2000" dirty="0"/>
              <a:t>The </a:t>
            </a:r>
            <a:r>
              <a:rPr lang="en-IN" sz="2000" dirty="0" err="1"/>
              <a:t>InetAddress</a:t>
            </a:r>
            <a:r>
              <a:rPr lang="en-IN" sz="2000" dirty="0"/>
              <a:t> class has no visible constructors. To create an </a:t>
            </a:r>
            <a:r>
              <a:rPr lang="en-IN" sz="2000" dirty="0" err="1"/>
              <a:t>InetAddress</a:t>
            </a:r>
            <a:r>
              <a:rPr lang="en-IN" sz="2000" dirty="0"/>
              <a:t> object, you have to use one of the available factory methods. </a:t>
            </a:r>
          </a:p>
          <a:p>
            <a:pPr lvl="1" algn="just"/>
            <a:r>
              <a:rPr lang="en-IN" sz="2000" dirty="0"/>
              <a:t>Factory methods are merely a convention whereby static methods in a class return an instance of that class.</a:t>
            </a:r>
          </a:p>
          <a:p>
            <a:pPr lvl="1" algn="just"/>
            <a:r>
              <a:rPr lang="en-IN" sz="2000" dirty="0"/>
              <a:t>Three commonly used </a:t>
            </a:r>
            <a:r>
              <a:rPr lang="en-IN" sz="2000" dirty="0" err="1"/>
              <a:t>InetAddress</a:t>
            </a:r>
            <a:r>
              <a:rPr lang="en-IN" sz="2000" dirty="0"/>
              <a:t> factory methods are shown here:</a:t>
            </a:r>
          </a:p>
          <a:p>
            <a:pPr lvl="1" algn="just"/>
            <a:r>
              <a:rPr lang="en-IN" sz="2000" dirty="0"/>
              <a:t>static </a:t>
            </a:r>
            <a:r>
              <a:rPr lang="en-IN" sz="2000" dirty="0" err="1"/>
              <a:t>InetAddress</a:t>
            </a:r>
            <a:r>
              <a:rPr lang="en-IN" sz="2000" dirty="0"/>
              <a:t> </a:t>
            </a:r>
            <a:r>
              <a:rPr lang="en-IN" sz="2000" dirty="0" err="1"/>
              <a:t>getLocalHost</a:t>
            </a:r>
            <a:r>
              <a:rPr lang="en-IN" sz="2000" dirty="0"/>
              <a:t>( ) throws </a:t>
            </a:r>
            <a:r>
              <a:rPr lang="en-IN" sz="2000" dirty="0" err="1"/>
              <a:t>UnknownHostException</a:t>
            </a:r>
            <a:endParaRPr lang="en-IN" sz="2000" dirty="0"/>
          </a:p>
          <a:p>
            <a:pPr lvl="2" algn="just"/>
            <a:r>
              <a:rPr lang="en-IN" sz="1600" dirty="0"/>
              <a:t>The </a:t>
            </a:r>
            <a:r>
              <a:rPr lang="en-IN" sz="1600" dirty="0" err="1"/>
              <a:t>getLocalHost</a:t>
            </a:r>
            <a:r>
              <a:rPr lang="en-IN" sz="1600" dirty="0"/>
              <a:t>( ) method simply returns the </a:t>
            </a:r>
            <a:r>
              <a:rPr lang="en-IN" sz="1600" dirty="0" err="1"/>
              <a:t>InetAddress</a:t>
            </a:r>
            <a:r>
              <a:rPr lang="en-IN" sz="1600" dirty="0"/>
              <a:t> object that represents the local host. </a:t>
            </a:r>
          </a:p>
          <a:p>
            <a:pPr lvl="1" algn="just"/>
            <a:r>
              <a:rPr lang="en-IN" sz="2000" dirty="0"/>
              <a:t>static </a:t>
            </a:r>
            <a:r>
              <a:rPr lang="en-IN" sz="2000" dirty="0" err="1"/>
              <a:t>InetAddress</a:t>
            </a:r>
            <a:r>
              <a:rPr lang="en-IN" sz="2000" dirty="0"/>
              <a:t> </a:t>
            </a:r>
            <a:r>
              <a:rPr lang="en-IN" sz="2000" dirty="0" err="1"/>
              <a:t>getByName</a:t>
            </a:r>
            <a:r>
              <a:rPr lang="en-IN" sz="2000" dirty="0"/>
              <a:t>(String </a:t>
            </a:r>
            <a:r>
              <a:rPr lang="en-IN" sz="2000" dirty="0" err="1"/>
              <a:t>hostName</a:t>
            </a:r>
            <a:r>
              <a:rPr lang="en-IN" sz="2000" dirty="0"/>
              <a:t>) throws </a:t>
            </a:r>
            <a:r>
              <a:rPr lang="en-IN" sz="2000" dirty="0" err="1"/>
              <a:t>UnknownHostException</a:t>
            </a:r>
            <a:endParaRPr lang="en-IN" sz="2000" dirty="0"/>
          </a:p>
          <a:p>
            <a:pPr lvl="2" algn="just"/>
            <a:r>
              <a:rPr lang="en-IN" sz="1600" dirty="0"/>
              <a:t> The </a:t>
            </a:r>
            <a:r>
              <a:rPr lang="en-IN" sz="1600" dirty="0" err="1"/>
              <a:t>getByName</a:t>
            </a:r>
            <a:r>
              <a:rPr lang="en-IN" sz="1600" dirty="0"/>
              <a:t>( ) method returns an </a:t>
            </a:r>
            <a:r>
              <a:rPr lang="en-IN" sz="1600" dirty="0" err="1"/>
              <a:t>InetAddress</a:t>
            </a:r>
            <a:r>
              <a:rPr lang="en-IN" sz="1600" dirty="0"/>
              <a:t> for a host name passed to it. If these methods are unable to resolve the host name, they throw an </a:t>
            </a:r>
            <a:r>
              <a:rPr lang="en-IN" sz="1600" dirty="0" err="1"/>
              <a:t>UnknownHostException</a:t>
            </a:r>
            <a:r>
              <a:rPr lang="en-IN" sz="1600" dirty="0"/>
              <a:t>.</a:t>
            </a:r>
          </a:p>
          <a:p>
            <a:pPr lvl="1" algn="just"/>
            <a:r>
              <a:rPr lang="en-IN" sz="2000" dirty="0"/>
              <a:t>static </a:t>
            </a:r>
            <a:r>
              <a:rPr lang="en-IN" sz="2000" dirty="0" err="1"/>
              <a:t>InetAddress</a:t>
            </a:r>
            <a:r>
              <a:rPr lang="en-IN" sz="2000" dirty="0"/>
              <a:t>[ ] </a:t>
            </a:r>
            <a:r>
              <a:rPr lang="en-IN" sz="2000" dirty="0" err="1"/>
              <a:t>getAllByName</a:t>
            </a:r>
            <a:r>
              <a:rPr lang="en-IN" sz="2000" dirty="0"/>
              <a:t>(String </a:t>
            </a:r>
            <a:r>
              <a:rPr lang="en-IN" sz="2000" dirty="0" err="1"/>
              <a:t>hostName</a:t>
            </a:r>
            <a:r>
              <a:rPr lang="en-IN" sz="2000" dirty="0"/>
              <a:t>) throws </a:t>
            </a:r>
            <a:r>
              <a:rPr lang="en-IN" sz="2000" dirty="0" err="1"/>
              <a:t>UnknownHostException</a:t>
            </a:r>
            <a:endParaRPr lang="en-IN" sz="2000" dirty="0"/>
          </a:p>
          <a:p>
            <a:pPr lvl="2" algn="just"/>
            <a:r>
              <a:rPr lang="en-IN" sz="1600" dirty="0"/>
              <a:t> The </a:t>
            </a:r>
            <a:r>
              <a:rPr lang="en-IN" sz="1600" dirty="0" err="1"/>
              <a:t>getAllByName</a:t>
            </a:r>
            <a:r>
              <a:rPr lang="en-IN" sz="1600" dirty="0"/>
              <a:t>( ) factory method returns an array of </a:t>
            </a:r>
            <a:r>
              <a:rPr lang="en-IN" sz="1600" dirty="0" err="1"/>
              <a:t>InetAddresses</a:t>
            </a:r>
            <a:r>
              <a:rPr lang="en-IN" sz="1600" dirty="0"/>
              <a:t> that represent all of the addresses that a particular name resolves to. </a:t>
            </a:r>
          </a:p>
          <a:p>
            <a:pPr lvl="1" algn="just"/>
            <a:endParaRPr lang="en-IN" sz="2000" dirty="0"/>
          </a:p>
          <a:p>
            <a:pPr lvl="2" algn="just"/>
            <a:endParaRPr lang="en-IN" sz="1600" dirty="0"/>
          </a:p>
          <a:p>
            <a:pPr lvl="1"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101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Example:</a:t>
            </a:r>
          </a:p>
          <a:p>
            <a:pPr marL="457200" lvl="1" indent="0">
              <a:buNone/>
            </a:pPr>
            <a:r>
              <a:rPr lang="en-IN" dirty="0"/>
              <a:t>// Demonstrate </a:t>
            </a:r>
            <a:r>
              <a:rPr lang="en-IN" dirty="0" err="1"/>
              <a:t>InetAddress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r>
              <a:rPr lang="en-IN" dirty="0"/>
              <a:t>import java.net.*;</a:t>
            </a:r>
          </a:p>
          <a:p>
            <a:pPr marL="457200" lvl="1" indent="0">
              <a:buNone/>
            </a:pPr>
            <a:r>
              <a:rPr lang="en-IN" dirty="0"/>
              <a:t>class </a:t>
            </a:r>
            <a:r>
              <a:rPr lang="en-IN" dirty="0" err="1"/>
              <a:t>InetAddressTest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throws </a:t>
            </a:r>
            <a:r>
              <a:rPr lang="en-IN" dirty="0" err="1"/>
              <a:t>UnknownHostException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IN" dirty="0" err="1"/>
              <a:t>InetAddress</a:t>
            </a:r>
            <a:r>
              <a:rPr lang="en-IN" dirty="0"/>
              <a:t> Address = </a:t>
            </a:r>
            <a:r>
              <a:rPr lang="en-IN" dirty="0" err="1"/>
              <a:t>InetAddress.getLocalHost</a:t>
            </a:r>
            <a:r>
              <a:rPr lang="en-IN" dirty="0"/>
              <a:t>();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(Address);</a:t>
            </a:r>
          </a:p>
          <a:p>
            <a:pPr marL="457200" lvl="1" indent="0">
              <a:buNone/>
            </a:pPr>
            <a:r>
              <a:rPr lang="en-IN" dirty="0"/>
              <a:t>Address = </a:t>
            </a:r>
            <a:r>
              <a:rPr lang="en-IN" dirty="0" err="1"/>
              <a:t>InetAddress.getByName</a:t>
            </a:r>
            <a:r>
              <a:rPr lang="en-IN" dirty="0"/>
              <a:t>("www.HerbSchildt.com");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(Address);</a:t>
            </a:r>
          </a:p>
          <a:p>
            <a:pPr marL="457200" lvl="1" indent="0">
              <a:buNone/>
            </a:pPr>
            <a:r>
              <a:rPr lang="en-IN" dirty="0" err="1"/>
              <a:t>InetAddress</a:t>
            </a:r>
            <a:r>
              <a:rPr lang="en-IN" dirty="0"/>
              <a:t> SW[] = </a:t>
            </a:r>
            <a:r>
              <a:rPr lang="en-IN" dirty="0" err="1"/>
              <a:t>InetAddress.getAllByName</a:t>
            </a:r>
            <a:r>
              <a:rPr lang="en-IN" dirty="0"/>
              <a:t>("www.nba.com");</a:t>
            </a:r>
          </a:p>
          <a:p>
            <a:pPr marL="457200" lvl="1" indent="0">
              <a:buNone/>
            </a:pPr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</a:t>
            </a:r>
            <a:r>
              <a:rPr lang="en-IN" dirty="0" err="1"/>
              <a:t>SW.length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457200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(SW[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b="1" dirty="0"/>
              <a:t>Output: (You may get slightly different output)</a:t>
            </a:r>
          </a:p>
          <a:p>
            <a:r>
              <a:rPr lang="en-IN" dirty="0"/>
              <a:t>default/166.203.115.212</a:t>
            </a:r>
          </a:p>
          <a:p>
            <a:r>
              <a:rPr lang="en-IN" dirty="0"/>
              <a:t>www.HerbSchildt.com/216.92.65.4</a:t>
            </a:r>
          </a:p>
          <a:p>
            <a:r>
              <a:rPr lang="en-IN" dirty="0"/>
              <a:t>www.nba.com/216.66.31.161</a:t>
            </a:r>
          </a:p>
          <a:p>
            <a:r>
              <a:rPr lang="en-IN" dirty="0"/>
              <a:t>www.nba.com/216.66.31.179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153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04664"/>
          </a:xfrm>
        </p:spPr>
        <p:txBody>
          <a:bodyPr>
            <a:normAutofit fontScale="90000"/>
          </a:bodyPr>
          <a:lstStyle/>
          <a:p>
            <a:r>
              <a:rPr lang="en-IN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Autofit/>
          </a:bodyPr>
          <a:lstStyle/>
          <a:p>
            <a:pPr algn="just"/>
            <a:r>
              <a:rPr lang="en-IN" sz="1800" dirty="0"/>
              <a:t>The Web is a loose collection of higher-level protocols and file formats, all unified  in a web browser. </a:t>
            </a:r>
          </a:p>
          <a:p>
            <a:pPr algn="just"/>
            <a:r>
              <a:rPr lang="en-IN" sz="1800" dirty="0"/>
              <a:t>One of the most important aspects of the Web is that Tim Berners-Lee devised a scalable way to locate all of the resources of the Net. </a:t>
            </a:r>
          </a:p>
          <a:p>
            <a:pPr algn="just"/>
            <a:r>
              <a:rPr lang="en-IN" sz="1800" dirty="0"/>
              <a:t>Once you can reliably name anything and everything, it becomes a very powerful paradigm. The Uniform Resource Locator (URL) does exactly that.</a:t>
            </a:r>
          </a:p>
          <a:p>
            <a:pPr algn="just"/>
            <a:r>
              <a:rPr lang="en-IN" sz="1800" dirty="0"/>
              <a:t>All URLs share the same basic format, although some variation is allowed. Here are two examples:</a:t>
            </a:r>
          </a:p>
          <a:p>
            <a:pPr lvl="1" algn="just"/>
            <a:r>
              <a:rPr lang="en-IN" sz="1800" dirty="0"/>
              <a:t>http://www.MHProfessional.com/ and </a:t>
            </a:r>
          </a:p>
          <a:p>
            <a:pPr lvl="1" algn="just"/>
            <a:r>
              <a:rPr lang="en-IN" sz="1800" dirty="0"/>
              <a:t>http://www.MHProfessional.com:80/index.htm. </a:t>
            </a:r>
          </a:p>
          <a:p>
            <a:pPr algn="just"/>
            <a:r>
              <a:rPr lang="en-IN" sz="1800" dirty="0"/>
              <a:t>A URL specification is based on four components. </a:t>
            </a:r>
          </a:p>
          <a:p>
            <a:pPr lvl="1" algn="just"/>
            <a:r>
              <a:rPr lang="en-IN" sz="1800" dirty="0"/>
              <a:t>The first is the protocol to use, separated from the rest of the locator by a colon (:). Common protocols are HTTP, FTP, gopher, and file, although these days almost everything is being done via HTTP </a:t>
            </a:r>
          </a:p>
          <a:p>
            <a:pPr lvl="1" algn="just"/>
            <a:r>
              <a:rPr lang="en-IN" sz="1800" dirty="0"/>
              <a:t>The second component is the host name or IP address of the host to use; this is delimited on the left by double slashes (//) and on the right by a slash (/) or optionally a colon (:). </a:t>
            </a:r>
          </a:p>
          <a:p>
            <a:pPr lvl="1" algn="just"/>
            <a:r>
              <a:rPr lang="en-IN" sz="1800" dirty="0"/>
              <a:t>The third component, the port number, is an optional parameter, delimited on the left from the host name by a colon (:) and on the right by a slash (/). (It defaults to port 80)</a:t>
            </a:r>
          </a:p>
          <a:p>
            <a:pPr lvl="1" algn="just"/>
            <a:r>
              <a:rPr lang="en-IN" sz="1800" dirty="0"/>
              <a:t> The fourth part is the actual file path. Most HTTP servers will append a file named index.html or index.htm to URLs that refer directly to a directory resource.</a:t>
            </a:r>
          </a:p>
        </p:txBody>
      </p:sp>
    </p:spTree>
    <p:extLst>
      <p:ext uri="{BB962C8B-B14F-4D97-AF65-F5344CB8AC3E}">
        <p14:creationId xmlns:p14="http://schemas.microsoft.com/office/powerpoint/2010/main" val="3738111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Java’s URL class has several constructors; </a:t>
            </a:r>
          </a:p>
          <a:p>
            <a:pPr lvl="1"/>
            <a:r>
              <a:rPr lang="en-IN" dirty="0"/>
              <a:t>URL(String </a:t>
            </a:r>
            <a:r>
              <a:rPr lang="en-IN" dirty="0" err="1"/>
              <a:t>urlSpecifier</a:t>
            </a:r>
            <a:r>
              <a:rPr lang="en-IN" dirty="0"/>
              <a:t>) throws </a:t>
            </a:r>
            <a:r>
              <a:rPr lang="en-IN" dirty="0" err="1"/>
              <a:t>MalformedURLException</a:t>
            </a:r>
            <a:endParaRPr lang="en-IN" dirty="0"/>
          </a:p>
          <a:p>
            <a:pPr lvl="1"/>
            <a:r>
              <a:rPr lang="en-IN" dirty="0"/>
              <a:t>The next two forms of the constructor allow you to break up the URL into its component parts:</a:t>
            </a:r>
          </a:p>
          <a:p>
            <a:pPr lvl="2"/>
            <a:r>
              <a:rPr lang="en-IN" dirty="0"/>
              <a:t>URL(String </a:t>
            </a:r>
            <a:r>
              <a:rPr lang="en-IN" dirty="0" err="1"/>
              <a:t>protocolName</a:t>
            </a:r>
            <a:r>
              <a:rPr lang="en-IN" dirty="0"/>
              <a:t>, String </a:t>
            </a:r>
            <a:r>
              <a:rPr lang="en-IN" dirty="0" err="1"/>
              <a:t>hostName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port, String path) throws </a:t>
            </a:r>
            <a:r>
              <a:rPr lang="en-IN" dirty="0" err="1"/>
              <a:t>MalformedURLException</a:t>
            </a:r>
            <a:endParaRPr lang="en-IN" dirty="0"/>
          </a:p>
          <a:p>
            <a:pPr lvl="2"/>
            <a:r>
              <a:rPr lang="en-IN" dirty="0"/>
              <a:t>URL(String </a:t>
            </a:r>
            <a:r>
              <a:rPr lang="en-IN" dirty="0" err="1"/>
              <a:t>protocolName</a:t>
            </a:r>
            <a:r>
              <a:rPr lang="en-IN" dirty="0"/>
              <a:t>, String </a:t>
            </a:r>
            <a:r>
              <a:rPr lang="en-IN" dirty="0" err="1"/>
              <a:t>hostName</a:t>
            </a:r>
            <a:r>
              <a:rPr lang="en-IN" dirty="0"/>
              <a:t>, String path) throws </a:t>
            </a:r>
            <a:r>
              <a:rPr lang="en-IN" dirty="0" err="1"/>
              <a:t>MalformedURLException</a:t>
            </a:r>
            <a:endParaRPr lang="en-IN" dirty="0"/>
          </a:p>
          <a:p>
            <a:pPr lvl="1"/>
            <a:r>
              <a:rPr lang="en-IN" dirty="0"/>
              <a:t>Another frequently used constructor allows you to use an existing URL as a reference context and then create a new URL from that context.</a:t>
            </a:r>
          </a:p>
          <a:p>
            <a:pPr lvl="2"/>
            <a:r>
              <a:rPr lang="en-IN" dirty="0"/>
              <a:t>URL(URL </a:t>
            </a:r>
            <a:r>
              <a:rPr lang="en-IN" dirty="0" err="1"/>
              <a:t>urlObj</a:t>
            </a:r>
            <a:r>
              <a:rPr lang="en-IN" dirty="0"/>
              <a:t>, String </a:t>
            </a:r>
            <a:r>
              <a:rPr lang="en-IN" dirty="0" err="1"/>
              <a:t>urlSpecifier</a:t>
            </a:r>
            <a:r>
              <a:rPr lang="en-IN" dirty="0"/>
              <a:t>) throws </a:t>
            </a:r>
            <a:r>
              <a:rPr lang="en-IN" dirty="0" err="1"/>
              <a:t>MalformedURLException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67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node</a:t>
            </a:r>
          </a:p>
          <a:p>
            <a:pPr lvl="1" eaLnBrk="1" hangingPunct="1"/>
            <a:r>
              <a:rPr lang="en-US" altLang="en-US"/>
              <a:t>any device on the network</a:t>
            </a:r>
          </a:p>
          <a:p>
            <a:pPr eaLnBrk="1" hangingPunct="1"/>
            <a:r>
              <a:rPr lang="en-US" altLang="en-US"/>
              <a:t>host</a:t>
            </a:r>
          </a:p>
          <a:p>
            <a:pPr lvl="1" eaLnBrk="1" hangingPunct="1"/>
            <a:r>
              <a:rPr lang="en-US" altLang="en-US"/>
              <a:t>a computer on the network</a:t>
            </a:r>
          </a:p>
          <a:p>
            <a:pPr eaLnBrk="1" hangingPunct="1"/>
            <a:r>
              <a:rPr lang="en-US" altLang="en-US"/>
              <a:t>address</a:t>
            </a:r>
          </a:p>
          <a:p>
            <a:pPr lvl="1" eaLnBrk="1" hangingPunct="1"/>
            <a:r>
              <a:rPr lang="en-US" altLang="en-US"/>
              <a:t>computer-readable name for host</a:t>
            </a:r>
          </a:p>
          <a:p>
            <a:pPr eaLnBrk="1" hangingPunct="1"/>
            <a:r>
              <a:rPr lang="en-US" altLang="en-US"/>
              <a:t>host name</a:t>
            </a:r>
          </a:p>
          <a:p>
            <a:pPr lvl="1" eaLnBrk="1" hangingPunct="1"/>
            <a:r>
              <a:rPr lang="en-US" altLang="en-US"/>
              <a:t>human-readable name for host</a:t>
            </a:r>
          </a:p>
        </p:txBody>
      </p:sp>
      <p:sp>
        <p:nvSpPr>
          <p:cNvPr id="42803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1.2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A Network Is...</a:t>
            </a:r>
          </a:p>
        </p:txBody>
      </p:sp>
    </p:spTree>
    <p:extLst>
      <p:ext uri="{BB962C8B-B14F-4D97-AF65-F5344CB8AC3E}">
        <p14:creationId xmlns:p14="http://schemas.microsoft.com/office/powerpoint/2010/main" val="198898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URL Demo:</a:t>
            </a:r>
          </a:p>
          <a:p>
            <a:pPr marL="0" indent="0">
              <a:buNone/>
            </a:pPr>
            <a:r>
              <a:rPr lang="en-IN" dirty="0"/>
              <a:t>// Demonstrate URL.</a:t>
            </a:r>
          </a:p>
          <a:p>
            <a:pPr marL="0" indent="0">
              <a:buNone/>
            </a:pPr>
            <a:r>
              <a:rPr lang="en-IN" dirty="0"/>
              <a:t>import java.net.*;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URLDemo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throws </a:t>
            </a:r>
            <a:r>
              <a:rPr lang="en-IN" dirty="0" err="1"/>
              <a:t>MalformedURLException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URL </a:t>
            </a:r>
            <a:r>
              <a:rPr lang="en-IN" dirty="0" err="1"/>
              <a:t>hp</a:t>
            </a:r>
            <a:r>
              <a:rPr lang="en-IN" dirty="0"/>
              <a:t> = new URL(http://www.HerbSchildt.com/Articles");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("Protocol: " + </a:t>
            </a:r>
            <a:r>
              <a:rPr lang="en-IN" dirty="0" err="1"/>
              <a:t>hp.getProtocol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("Port: " + </a:t>
            </a:r>
            <a:r>
              <a:rPr lang="en-IN" dirty="0" err="1"/>
              <a:t>hp.getPort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("Host: " + </a:t>
            </a:r>
            <a:r>
              <a:rPr lang="en-IN" dirty="0" err="1"/>
              <a:t>hp.getHost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("File: " + </a:t>
            </a:r>
            <a:r>
              <a:rPr lang="en-IN" dirty="0" err="1"/>
              <a:t>hp.getFile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("Ext:" + </a:t>
            </a:r>
            <a:r>
              <a:rPr lang="en-IN" dirty="0" err="1"/>
              <a:t>hp.toExternalForm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9868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036496" cy="54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Datagrams are bundles of information passed between machines. </a:t>
            </a:r>
          </a:p>
          <a:p>
            <a:pPr algn="just"/>
            <a:r>
              <a:rPr lang="en-IN" dirty="0"/>
              <a:t>They are somewhat like a hard throw from a well-trained but blindfolded catcher to the third baseman. </a:t>
            </a:r>
          </a:p>
          <a:p>
            <a:pPr algn="just"/>
            <a:r>
              <a:rPr lang="en-IN" dirty="0"/>
              <a:t>Once the datagram has been released to its intended target, there is no assurance that it will arrive or even that someone will be there to catch it.</a:t>
            </a:r>
          </a:p>
          <a:p>
            <a:pPr algn="just"/>
            <a:r>
              <a:rPr lang="en-IN" dirty="0"/>
              <a:t>Likewise, when the datagram is received, there is no assurance that it hasn’t been damaged in transit or that whoever sent it is still there to receive a response.</a:t>
            </a:r>
          </a:p>
          <a:p>
            <a:pPr algn="just"/>
            <a:r>
              <a:rPr lang="en-IN" dirty="0"/>
              <a:t>Java implements datagrams on top of the UDP protocol by using two classes: </a:t>
            </a:r>
          </a:p>
          <a:p>
            <a:pPr algn="just"/>
            <a:endParaRPr lang="en-IN" dirty="0"/>
          </a:p>
          <a:p>
            <a:pPr lvl="1" algn="just"/>
            <a:r>
              <a:rPr lang="en-IN" dirty="0"/>
              <a:t>the </a:t>
            </a:r>
            <a:r>
              <a:rPr lang="en-IN" dirty="0" err="1"/>
              <a:t>DatagramPacket</a:t>
            </a:r>
            <a:r>
              <a:rPr lang="en-IN" dirty="0"/>
              <a:t> object is the data container, while the </a:t>
            </a:r>
          </a:p>
          <a:p>
            <a:pPr lvl="1" algn="just"/>
            <a:r>
              <a:rPr lang="en-IN" dirty="0" err="1"/>
              <a:t>DatagramSocket</a:t>
            </a:r>
            <a:r>
              <a:rPr lang="en-IN" dirty="0"/>
              <a:t> is the mechanism used to send or receive the </a:t>
            </a:r>
          </a:p>
          <a:p>
            <a:pPr marL="457200" lvl="1" indent="0" algn="just">
              <a:buNone/>
            </a:pPr>
            <a:r>
              <a:rPr lang="en-IN" dirty="0"/>
              <a:t>     </a:t>
            </a:r>
            <a:r>
              <a:rPr lang="en-IN" dirty="0" err="1"/>
              <a:t>DatagramPackets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85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DatagramSocket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 err="1"/>
              <a:t>DatagramSocket</a:t>
            </a:r>
            <a:r>
              <a:rPr lang="en-IN" dirty="0"/>
              <a:t> defines four public constructors. They are shown here:</a:t>
            </a:r>
          </a:p>
          <a:p>
            <a:pPr lvl="1" algn="just"/>
            <a:r>
              <a:rPr lang="en-IN" b="1" dirty="0" err="1"/>
              <a:t>DatagramSocket</a:t>
            </a:r>
            <a:r>
              <a:rPr lang="en-IN" b="1" dirty="0"/>
              <a:t>( ) throws </a:t>
            </a:r>
            <a:r>
              <a:rPr lang="en-IN" b="1" dirty="0" err="1"/>
              <a:t>SocketException</a:t>
            </a:r>
            <a:endParaRPr lang="en-IN" b="1" dirty="0"/>
          </a:p>
          <a:p>
            <a:pPr lvl="1" algn="just"/>
            <a:r>
              <a:rPr lang="en-IN" b="1" dirty="0" err="1"/>
              <a:t>DatagramSocket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port) throws </a:t>
            </a:r>
            <a:r>
              <a:rPr lang="en-IN" b="1" dirty="0" err="1"/>
              <a:t>SocketException</a:t>
            </a:r>
            <a:endParaRPr lang="en-IN" b="1" dirty="0"/>
          </a:p>
          <a:p>
            <a:pPr lvl="1" algn="just"/>
            <a:r>
              <a:rPr lang="en-IN" b="1" dirty="0" err="1"/>
              <a:t>DatagramSocket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port, </a:t>
            </a:r>
            <a:r>
              <a:rPr lang="en-IN" b="1" dirty="0" err="1"/>
              <a:t>InetAddress</a:t>
            </a:r>
            <a:r>
              <a:rPr lang="en-IN" b="1" dirty="0"/>
              <a:t> </a:t>
            </a:r>
            <a:r>
              <a:rPr lang="en-IN" b="1" dirty="0" err="1"/>
              <a:t>ipAddress</a:t>
            </a:r>
            <a:r>
              <a:rPr lang="en-IN" b="1" dirty="0"/>
              <a:t>) throws </a:t>
            </a:r>
            <a:r>
              <a:rPr lang="en-IN" b="1" dirty="0" err="1"/>
              <a:t>SocketException</a:t>
            </a:r>
            <a:endParaRPr lang="en-IN" b="1" dirty="0"/>
          </a:p>
          <a:p>
            <a:pPr lvl="1" algn="just"/>
            <a:r>
              <a:rPr lang="en-IN" b="1" dirty="0" err="1"/>
              <a:t>DatagramSocket</a:t>
            </a:r>
            <a:r>
              <a:rPr lang="en-IN" b="1" dirty="0"/>
              <a:t>(</a:t>
            </a:r>
            <a:r>
              <a:rPr lang="en-IN" b="1" dirty="0" err="1"/>
              <a:t>SocketAddress</a:t>
            </a:r>
            <a:r>
              <a:rPr lang="en-IN" b="1" dirty="0"/>
              <a:t> address) throws </a:t>
            </a:r>
            <a:r>
              <a:rPr lang="en-IN" b="1" dirty="0" err="1"/>
              <a:t>SocketException</a:t>
            </a:r>
            <a:endParaRPr lang="en-IN" b="1" dirty="0"/>
          </a:p>
          <a:p>
            <a:pPr algn="just"/>
            <a:r>
              <a:rPr lang="en-IN" dirty="0"/>
              <a:t>The first creates a </a:t>
            </a:r>
            <a:r>
              <a:rPr lang="en-IN" dirty="0" err="1"/>
              <a:t>DatagramSocket</a:t>
            </a:r>
            <a:r>
              <a:rPr lang="en-IN" dirty="0"/>
              <a:t> bound to any unused port on the local computer. </a:t>
            </a:r>
          </a:p>
          <a:p>
            <a:pPr algn="just"/>
            <a:r>
              <a:rPr lang="en-IN" dirty="0"/>
              <a:t>The second creates a </a:t>
            </a:r>
            <a:r>
              <a:rPr lang="en-IN" dirty="0" err="1"/>
              <a:t>DatagramSocket</a:t>
            </a:r>
            <a:r>
              <a:rPr lang="en-IN" dirty="0"/>
              <a:t> bound to the port specified by port. </a:t>
            </a:r>
          </a:p>
          <a:p>
            <a:pPr algn="just"/>
            <a:r>
              <a:rPr lang="en-IN" dirty="0"/>
              <a:t>The third constructs a </a:t>
            </a:r>
            <a:r>
              <a:rPr lang="en-IN" dirty="0" err="1"/>
              <a:t>DatagramSocket</a:t>
            </a:r>
            <a:r>
              <a:rPr lang="en-IN" dirty="0"/>
              <a:t> bound to the specified port and </a:t>
            </a:r>
            <a:r>
              <a:rPr lang="en-IN" dirty="0" err="1"/>
              <a:t>InetAddress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 fourth constructs a </a:t>
            </a:r>
            <a:r>
              <a:rPr lang="en-IN" dirty="0" err="1"/>
              <a:t>DatagramSocket</a:t>
            </a:r>
            <a:r>
              <a:rPr lang="en-IN" dirty="0"/>
              <a:t> bound to the specified 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 err="1"/>
              <a:t>SocketAddress</a:t>
            </a:r>
            <a:r>
              <a:rPr lang="en-IN" dirty="0"/>
              <a:t>. </a:t>
            </a:r>
          </a:p>
          <a:p>
            <a:pPr lvl="1" algn="just"/>
            <a:r>
              <a:rPr lang="en-IN" dirty="0" err="1"/>
              <a:t>SocketAddress</a:t>
            </a:r>
            <a:r>
              <a:rPr lang="en-IN" dirty="0"/>
              <a:t> is an abstract class that is implemented by the concrete class </a:t>
            </a:r>
            <a:r>
              <a:rPr lang="en-IN" dirty="0" err="1"/>
              <a:t>InetSocketAddress</a:t>
            </a:r>
            <a:r>
              <a:rPr lang="en-IN" dirty="0"/>
              <a:t>.</a:t>
            </a:r>
          </a:p>
          <a:p>
            <a:pPr lvl="1" algn="just"/>
            <a:r>
              <a:rPr lang="en-IN" dirty="0" err="1"/>
              <a:t>InetSocketAddress</a:t>
            </a:r>
            <a:r>
              <a:rPr lang="en-IN" dirty="0"/>
              <a:t> encapsulates an IP address with a port number. All can throw a </a:t>
            </a:r>
            <a:r>
              <a:rPr lang="en-IN" dirty="0" err="1"/>
              <a:t>SocketException</a:t>
            </a:r>
            <a:r>
              <a:rPr lang="en-IN" dirty="0"/>
              <a:t> if an error occurs while creating the socket.</a:t>
            </a:r>
          </a:p>
        </p:txBody>
      </p:sp>
    </p:spTree>
    <p:extLst>
      <p:ext uri="{BB962C8B-B14F-4D97-AF65-F5344CB8AC3E}">
        <p14:creationId xmlns:p14="http://schemas.microsoft.com/office/powerpoint/2010/main" val="3254728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DatagramSocket</a:t>
            </a:r>
            <a:r>
              <a:rPr lang="en-IN" dirty="0"/>
              <a:t> defines many methods. Two of the most important are send( ) and receive( ), which are shown here:</a:t>
            </a:r>
          </a:p>
          <a:p>
            <a:pPr lvl="1"/>
            <a:r>
              <a:rPr lang="en-IN" dirty="0"/>
              <a:t>void send(</a:t>
            </a:r>
            <a:r>
              <a:rPr lang="en-IN" dirty="0" err="1"/>
              <a:t>DatagramPacket</a:t>
            </a:r>
            <a:r>
              <a:rPr lang="en-IN" dirty="0"/>
              <a:t> packet) throws </a:t>
            </a:r>
            <a:r>
              <a:rPr lang="en-IN" dirty="0" err="1"/>
              <a:t>IOException</a:t>
            </a:r>
            <a:endParaRPr lang="en-IN" dirty="0"/>
          </a:p>
          <a:p>
            <a:pPr lvl="1"/>
            <a:r>
              <a:rPr lang="en-IN" dirty="0"/>
              <a:t>void receive(</a:t>
            </a:r>
            <a:r>
              <a:rPr lang="en-IN" dirty="0" err="1"/>
              <a:t>DatagramPacket</a:t>
            </a:r>
            <a:r>
              <a:rPr lang="en-IN" dirty="0"/>
              <a:t> packet) throws </a:t>
            </a:r>
            <a:r>
              <a:rPr lang="en-IN" dirty="0" err="1"/>
              <a:t>IOException</a:t>
            </a:r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The send( ) method sends a packet to the port specified by packet. The receive( ) method waits for a packet</a:t>
            </a:r>
          </a:p>
          <a:p>
            <a:pPr marL="457200" lvl="1" indent="0">
              <a:buNone/>
            </a:pPr>
            <a:r>
              <a:rPr lang="en-IN" dirty="0"/>
              <a:t>to be received from the port specified by packet and returns the result.</a:t>
            </a:r>
          </a:p>
        </p:txBody>
      </p:sp>
    </p:spTree>
    <p:extLst>
      <p:ext uri="{BB962C8B-B14F-4D97-AF65-F5344CB8AC3E}">
        <p14:creationId xmlns:p14="http://schemas.microsoft.com/office/powerpoint/2010/main" val="1081798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DatagramPacket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IN" dirty="0" err="1"/>
              <a:t>DatagramPacket</a:t>
            </a:r>
            <a:r>
              <a:rPr lang="en-IN" dirty="0"/>
              <a:t> defines several constructors. Four are shown here:</a:t>
            </a:r>
          </a:p>
          <a:p>
            <a:pPr lvl="1" algn="just"/>
            <a:r>
              <a:rPr lang="en-IN" b="1" dirty="0" err="1"/>
              <a:t>DatagramPacket</a:t>
            </a:r>
            <a:r>
              <a:rPr lang="en-IN" b="1" dirty="0"/>
              <a:t>(byte data [ ], </a:t>
            </a:r>
            <a:r>
              <a:rPr lang="en-IN" b="1" dirty="0" err="1"/>
              <a:t>int</a:t>
            </a:r>
            <a:r>
              <a:rPr lang="en-IN" b="1" dirty="0"/>
              <a:t> size)</a:t>
            </a:r>
          </a:p>
          <a:p>
            <a:pPr lvl="1" algn="just"/>
            <a:r>
              <a:rPr lang="en-IN" b="1" dirty="0" err="1"/>
              <a:t>DatagramPacket</a:t>
            </a:r>
            <a:r>
              <a:rPr lang="en-IN" b="1" dirty="0"/>
              <a:t>(byte data [ ], </a:t>
            </a:r>
            <a:r>
              <a:rPr lang="en-IN" b="1" dirty="0" err="1"/>
              <a:t>int</a:t>
            </a:r>
            <a:r>
              <a:rPr lang="en-IN" b="1" dirty="0"/>
              <a:t> offset, </a:t>
            </a:r>
            <a:r>
              <a:rPr lang="en-IN" b="1" dirty="0" err="1"/>
              <a:t>int</a:t>
            </a:r>
            <a:r>
              <a:rPr lang="en-IN" b="1" dirty="0"/>
              <a:t> size)</a:t>
            </a:r>
          </a:p>
          <a:p>
            <a:pPr lvl="1" algn="just"/>
            <a:r>
              <a:rPr lang="en-IN" b="1" dirty="0" err="1"/>
              <a:t>DatagramPacket</a:t>
            </a:r>
            <a:r>
              <a:rPr lang="en-IN" b="1" dirty="0"/>
              <a:t>(byte data [ ], </a:t>
            </a:r>
            <a:r>
              <a:rPr lang="en-IN" b="1" dirty="0" err="1"/>
              <a:t>int</a:t>
            </a:r>
            <a:r>
              <a:rPr lang="en-IN" b="1" dirty="0"/>
              <a:t> size, </a:t>
            </a:r>
            <a:r>
              <a:rPr lang="en-IN" b="1" dirty="0" err="1"/>
              <a:t>InetAddress</a:t>
            </a:r>
            <a:r>
              <a:rPr lang="en-IN" b="1" dirty="0"/>
              <a:t> </a:t>
            </a:r>
            <a:r>
              <a:rPr lang="en-IN" b="1" dirty="0" err="1"/>
              <a:t>ipAddress</a:t>
            </a:r>
            <a:r>
              <a:rPr lang="en-IN" b="1" dirty="0"/>
              <a:t>, </a:t>
            </a:r>
            <a:r>
              <a:rPr lang="en-IN" b="1" dirty="0" err="1"/>
              <a:t>int</a:t>
            </a:r>
            <a:r>
              <a:rPr lang="en-IN" b="1" dirty="0"/>
              <a:t> port)</a:t>
            </a:r>
          </a:p>
          <a:p>
            <a:pPr lvl="1" algn="just"/>
            <a:r>
              <a:rPr lang="en-IN" b="1" dirty="0" err="1"/>
              <a:t>DatagramPacket</a:t>
            </a:r>
            <a:r>
              <a:rPr lang="en-IN" b="1" dirty="0"/>
              <a:t>(byte data [ ], </a:t>
            </a:r>
            <a:r>
              <a:rPr lang="en-IN" b="1" dirty="0" err="1"/>
              <a:t>int</a:t>
            </a:r>
            <a:r>
              <a:rPr lang="en-IN" b="1" dirty="0"/>
              <a:t> offset, </a:t>
            </a:r>
            <a:r>
              <a:rPr lang="en-IN" b="1" dirty="0" err="1"/>
              <a:t>int</a:t>
            </a:r>
            <a:r>
              <a:rPr lang="en-IN" b="1" dirty="0"/>
              <a:t> size, </a:t>
            </a:r>
            <a:r>
              <a:rPr lang="en-IN" b="1" dirty="0" err="1"/>
              <a:t>InetAddress</a:t>
            </a:r>
            <a:r>
              <a:rPr lang="en-IN" b="1" dirty="0"/>
              <a:t> </a:t>
            </a:r>
            <a:r>
              <a:rPr lang="en-IN" b="1" dirty="0" err="1"/>
              <a:t>ipAddress</a:t>
            </a:r>
            <a:r>
              <a:rPr lang="en-IN" b="1" dirty="0"/>
              <a:t>, </a:t>
            </a:r>
            <a:r>
              <a:rPr lang="en-IN" b="1" dirty="0" err="1"/>
              <a:t>int</a:t>
            </a:r>
            <a:r>
              <a:rPr lang="en-IN" b="1" dirty="0"/>
              <a:t> port)</a:t>
            </a:r>
          </a:p>
          <a:p>
            <a:pPr algn="just"/>
            <a:r>
              <a:rPr lang="en-IN" dirty="0"/>
              <a:t>The first constructor specifies a buffer that will receive data and the size of a packet. It is used for receiving data over a </a:t>
            </a:r>
            <a:r>
              <a:rPr lang="en-IN" dirty="0" err="1"/>
              <a:t>DatagramSocket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 second form allows you to specify an offset into the buffer at which data will be stored. </a:t>
            </a:r>
          </a:p>
          <a:p>
            <a:pPr algn="just"/>
            <a:r>
              <a:rPr lang="en-IN" dirty="0"/>
              <a:t>The third form specifies a target address and port, which are used by a </a:t>
            </a:r>
            <a:r>
              <a:rPr lang="en-IN" dirty="0" err="1"/>
              <a:t>DatagramSockket</a:t>
            </a:r>
            <a:r>
              <a:rPr lang="en-IN" dirty="0"/>
              <a:t> to determine where the data in the packet will be sent. </a:t>
            </a:r>
          </a:p>
          <a:p>
            <a:pPr algn="just"/>
            <a:r>
              <a:rPr lang="en-IN" dirty="0"/>
              <a:t>The fourth form transmits packets beginning at the specified  offset into the data. </a:t>
            </a:r>
          </a:p>
        </p:txBody>
      </p:sp>
    </p:spTree>
    <p:extLst>
      <p:ext uri="{BB962C8B-B14F-4D97-AF65-F5344CB8AC3E}">
        <p14:creationId xmlns:p14="http://schemas.microsoft.com/office/powerpoint/2010/main" val="1553076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sz="2400"/>
              <a:t>The classes in  </a:t>
            </a:r>
            <a:r>
              <a:rPr lang="en-US" altLang="en-US" sz="2400" b="1"/>
              <a:t>java.net </a:t>
            </a:r>
            <a:r>
              <a:rPr lang="en-US" altLang="en-US" sz="2400"/>
              <a:t>package are :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JarURLConnection (Java 2) 	URLConnection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DatagramSocketImpl		ServerSocket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URLDecoder (Java 2)		HttpURLConnection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Socket				URLEncoder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InetAddress				SocketImpl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URLStreamHandler			SocketPermission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ContentHandler			MulticastSocket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URL				DatagramPacket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NetPermission			URLClassLoader (Java 2)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DatagramSocket			PasswordAuthentication(Java 2)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Authenticator (Java 2)</a:t>
            </a:r>
          </a:p>
          <a:p>
            <a:pPr lvl="1" eaLnBrk="1" hangingPunct="1">
              <a:buFontTx/>
              <a:buNone/>
            </a:pPr>
            <a:endParaRPr lang="en-US" altLang="en-US" sz="2000"/>
          </a:p>
        </p:txBody>
      </p:sp>
      <p:sp>
        <p:nvSpPr>
          <p:cNvPr id="45158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7.1</a:t>
            </a: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t>java.net package</a:t>
            </a:r>
          </a:p>
        </p:txBody>
      </p:sp>
    </p:spTree>
    <p:extLst>
      <p:ext uri="{BB962C8B-B14F-4D97-AF65-F5344CB8AC3E}">
        <p14:creationId xmlns:p14="http://schemas.microsoft.com/office/powerpoint/2010/main" val="1591400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The </a:t>
            </a:r>
            <a:r>
              <a:rPr lang="en-US" altLang="en-US" b="1"/>
              <a:t>java.net </a:t>
            </a:r>
            <a:r>
              <a:rPr lang="en-US" altLang="en-US"/>
              <a:t>package's interfaces are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/>
              <a:t>ContentHandlerFactory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/>
              <a:t>SocketImplFactory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/>
              <a:t>URLStreamHandlerFactory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/>
              <a:t>FileNameMap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/>
              <a:t>SocketOptions</a:t>
            </a:r>
          </a:p>
        </p:txBody>
      </p:sp>
      <p:sp>
        <p:nvSpPr>
          <p:cNvPr id="4526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7.2</a:t>
            </a:r>
          </a:p>
        </p:txBody>
      </p:sp>
    </p:spTree>
    <p:extLst>
      <p:ext uri="{BB962C8B-B14F-4D97-AF65-F5344CB8AC3E}">
        <p14:creationId xmlns:p14="http://schemas.microsoft.com/office/powerpoint/2010/main" val="12643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datagram (or “packet”)</a:t>
            </a:r>
          </a:p>
          <a:p>
            <a:pPr lvl="1" eaLnBrk="1" hangingPunct="1"/>
            <a:r>
              <a:rPr lang="en-US" altLang="en-US"/>
              <a:t>little bundle of information</a:t>
            </a:r>
          </a:p>
          <a:p>
            <a:pPr lvl="1" eaLnBrk="1" hangingPunct="1"/>
            <a:r>
              <a:rPr lang="en-US" altLang="en-US"/>
              <a:t>sent from one node to another</a:t>
            </a:r>
          </a:p>
          <a:p>
            <a:pPr eaLnBrk="1" hangingPunct="1"/>
            <a:r>
              <a:rPr lang="en-US" altLang="en-US"/>
              <a:t>protocol</a:t>
            </a:r>
          </a:p>
          <a:p>
            <a:pPr lvl="1" eaLnBrk="1" hangingPunct="1"/>
            <a:r>
              <a:rPr lang="en-US" altLang="en-US"/>
              <a:t>roles, vocabulary, rules for communication</a:t>
            </a:r>
            <a:endParaRPr lang="en-US" altLang="en-US" sz="3200"/>
          </a:p>
          <a:p>
            <a:pPr eaLnBrk="1" hangingPunct="1"/>
            <a:r>
              <a:rPr lang="en-US" altLang="en-US"/>
              <a:t>IP</a:t>
            </a:r>
          </a:p>
          <a:p>
            <a:pPr lvl="1" eaLnBrk="1" hangingPunct="1"/>
            <a:r>
              <a:rPr lang="en-US" altLang="en-US"/>
              <a:t>the Internet Protocol</a:t>
            </a:r>
          </a:p>
        </p:txBody>
      </p:sp>
      <p:sp>
        <p:nvSpPr>
          <p:cNvPr id="4290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1.3</a:t>
            </a:r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A Network Does...</a:t>
            </a:r>
          </a:p>
        </p:txBody>
      </p:sp>
    </p:spTree>
    <p:extLst>
      <p:ext uri="{BB962C8B-B14F-4D97-AF65-F5344CB8AC3E}">
        <p14:creationId xmlns:p14="http://schemas.microsoft.com/office/powerpoint/2010/main" val="242303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1.4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TCP/IP: The Internet Protocol</a:t>
            </a:r>
          </a:p>
        </p:txBody>
      </p:sp>
      <p:sp>
        <p:nvSpPr>
          <p:cNvPr id="430084" name="Rectangle 3"/>
          <p:cNvSpPr>
            <a:spLocks noChangeArrowheads="1"/>
          </p:cNvSpPr>
          <p:nvPr/>
        </p:nvSpPr>
        <p:spPr bwMode="auto">
          <a:xfrm>
            <a:off x="508000" y="5445125"/>
            <a:ext cx="7823200" cy="508000"/>
          </a:xfrm>
          <a:prstGeom prst="rect">
            <a:avLst/>
          </a:prstGeom>
          <a:solidFill>
            <a:srgbClr val="CBCBCB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Physical Network</a:t>
            </a:r>
          </a:p>
        </p:txBody>
      </p:sp>
      <p:sp>
        <p:nvSpPr>
          <p:cNvPr id="430085" name="Rectangle 4"/>
          <p:cNvSpPr>
            <a:spLocks noChangeArrowheads="1"/>
          </p:cNvSpPr>
          <p:nvPr/>
        </p:nvSpPr>
        <p:spPr bwMode="auto">
          <a:xfrm>
            <a:off x="508000" y="3311525"/>
            <a:ext cx="7823200" cy="462307"/>
          </a:xfrm>
          <a:prstGeom prst="rect">
            <a:avLst/>
          </a:prstGeom>
          <a:solidFill>
            <a:srgbClr val="CBCBCB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bg2"/>
                </a:solidFill>
                <a:latin typeface="Times New Roman" pitchFamily="18" charset="0"/>
              </a:rPr>
              <a:t>Transport Layer (TCP, UDP)</a:t>
            </a:r>
          </a:p>
        </p:txBody>
      </p:sp>
      <p:sp>
        <p:nvSpPr>
          <p:cNvPr id="430086" name="Line 5"/>
          <p:cNvSpPr>
            <a:spLocks noChangeShapeType="1"/>
          </p:cNvSpPr>
          <p:nvPr/>
        </p:nvSpPr>
        <p:spPr bwMode="auto">
          <a:xfrm>
            <a:off x="4267200" y="3810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087" name="Rectangle 6"/>
          <p:cNvSpPr>
            <a:spLocks noChangeArrowheads="1"/>
          </p:cNvSpPr>
          <p:nvPr/>
        </p:nvSpPr>
        <p:spPr bwMode="auto">
          <a:xfrm>
            <a:off x="508000" y="4378325"/>
            <a:ext cx="7823200" cy="508000"/>
          </a:xfrm>
          <a:prstGeom prst="rect">
            <a:avLst/>
          </a:prstGeom>
          <a:solidFill>
            <a:srgbClr val="CBCBCB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itchFamily="18" charset="0"/>
              </a:rPr>
              <a:t>Internet Layer (IP)</a:t>
            </a:r>
          </a:p>
        </p:txBody>
      </p:sp>
      <p:sp>
        <p:nvSpPr>
          <p:cNvPr id="430088" name="Line 7"/>
          <p:cNvSpPr>
            <a:spLocks noChangeShapeType="1"/>
          </p:cNvSpPr>
          <p:nvPr/>
        </p:nvSpPr>
        <p:spPr bwMode="auto">
          <a:xfrm>
            <a:off x="4267200" y="48768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089" name="Rectangle 8"/>
          <p:cNvSpPr>
            <a:spLocks noChangeArrowheads="1"/>
          </p:cNvSpPr>
          <p:nvPr/>
        </p:nvSpPr>
        <p:spPr bwMode="auto">
          <a:xfrm>
            <a:off x="508000" y="2168525"/>
            <a:ext cx="7823200" cy="508000"/>
          </a:xfrm>
          <a:prstGeom prst="rect">
            <a:avLst/>
          </a:prstGeom>
          <a:solidFill>
            <a:srgbClr val="CBCBCB"/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Times New Roman" pitchFamily="18" charset="0"/>
              </a:rPr>
              <a:t> Application Layer (HTTP, FTP, SMTP)</a:t>
            </a:r>
          </a:p>
        </p:txBody>
      </p:sp>
      <p:sp>
        <p:nvSpPr>
          <p:cNvPr id="430090" name="Line 9"/>
          <p:cNvSpPr>
            <a:spLocks noChangeShapeType="1"/>
          </p:cNvSpPr>
          <p:nvPr/>
        </p:nvSpPr>
        <p:spPr bwMode="auto">
          <a:xfrm>
            <a:off x="4267200" y="26670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27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 lIns="92075" tIns="46038" rIns="92075" bIns="46038"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/>
              <a:t>IP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raw packets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the “Internet Layer”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/>
              <a:t>TCP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data stream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reliable, ordered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the “Transport Layer”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/>
              <a:t>UDP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user datagrams (packets)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unreliable, unordered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/>
              <a:t>the “Transport Layer”</a:t>
            </a:r>
          </a:p>
        </p:txBody>
      </p:sp>
      <p:sp>
        <p:nvSpPr>
          <p:cNvPr id="43110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1.5</a:t>
            </a: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TCP/UDP/IP</a:t>
            </a:r>
          </a:p>
        </p:txBody>
      </p:sp>
    </p:spTree>
    <p:extLst>
      <p:ext uri="{BB962C8B-B14F-4D97-AF65-F5344CB8AC3E}">
        <p14:creationId xmlns:p14="http://schemas.microsoft.com/office/powerpoint/2010/main" val="402309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internet</a:t>
            </a:r>
          </a:p>
          <a:p>
            <a:pPr lvl="1" eaLnBrk="1" hangingPunct="1"/>
            <a:r>
              <a:rPr lang="en-US" altLang="en-US"/>
              <a:t>any IP-based network</a:t>
            </a:r>
          </a:p>
          <a:p>
            <a:pPr eaLnBrk="1" hangingPunct="1"/>
            <a:r>
              <a:rPr lang="en-US" altLang="en-US"/>
              <a:t>Internet</a:t>
            </a:r>
          </a:p>
          <a:p>
            <a:pPr lvl="1" eaLnBrk="1" hangingPunct="1"/>
            <a:r>
              <a:rPr lang="en-US" altLang="en-US"/>
              <a:t>the big, famous, world-wide IP network</a:t>
            </a:r>
          </a:p>
          <a:p>
            <a:pPr eaLnBrk="1" hangingPunct="1"/>
            <a:r>
              <a:rPr lang="en-US" altLang="en-US"/>
              <a:t>intranet</a:t>
            </a:r>
          </a:p>
          <a:p>
            <a:pPr lvl="1" eaLnBrk="1" hangingPunct="1"/>
            <a:r>
              <a:rPr lang="en-US" altLang="en-US"/>
              <a:t>a corporate LAN-based IP network</a:t>
            </a:r>
          </a:p>
          <a:p>
            <a:pPr eaLnBrk="1" hangingPunct="1"/>
            <a:r>
              <a:rPr lang="en-US" altLang="en-US"/>
              <a:t>extranet</a:t>
            </a:r>
          </a:p>
          <a:p>
            <a:pPr lvl="1" eaLnBrk="1" hangingPunct="1"/>
            <a:r>
              <a:rPr lang="en-US" altLang="en-US"/>
              <a:t>accessing corporate data across the Internet</a:t>
            </a:r>
          </a:p>
        </p:txBody>
      </p:sp>
      <p:sp>
        <p:nvSpPr>
          <p:cNvPr id="4321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1.6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The Three ‘I’s</a:t>
            </a:r>
          </a:p>
        </p:txBody>
      </p:sp>
    </p:spTree>
    <p:extLst>
      <p:ext uri="{BB962C8B-B14F-4D97-AF65-F5344CB8AC3E}">
        <p14:creationId xmlns:p14="http://schemas.microsoft.com/office/powerpoint/2010/main" val="146718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Built into language</a:t>
            </a:r>
          </a:p>
          <a:p>
            <a:pPr eaLnBrk="1" hangingPunct="1"/>
            <a:r>
              <a:rPr lang="en-US" altLang="en-US"/>
              <a:t>One of the 11 buzzwords</a:t>
            </a:r>
          </a:p>
          <a:p>
            <a:pPr eaLnBrk="1" hangingPunct="1"/>
            <a:r>
              <a:rPr lang="en-US" altLang="en-US"/>
              <a:t>Network ClassLoader</a:t>
            </a:r>
          </a:p>
          <a:p>
            <a:pPr eaLnBrk="1" hangingPunct="1"/>
            <a:r>
              <a:rPr lang="en-US" altLang="en-US"/>
              <a:t>java.net API</a:t>
            </a:r>
          </a:p>
          <a:p>
            <a:pPr eaLnBrk="1" hangingPunct="1"/>
            <a:r>
              <a:rPr lang="en-US" altLang="en-US"/>
              <a:t>Based on TCP/IP, the Internet Protocol</a:t>
            </a:r>
          </a:p>
        </p:txBody>
      </p:sp>
      <p:sp>
        <p:nvSpPr>
          <p:cNvPr id="43315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1.7</a:t>
            </a: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t>Java and Networking</a:t>
            </a:r>
          </a:p>
        </p:txBody>
      </p:sp>
    </p:spTree>
    <p:extLst>
      <p:ext uri="{BB962C8B-B14F-4D97-AF65-F5344CB8AC3E}">
        <p14:creationId xmlns:p14="http://schemas.microsoft.com/office/powerpoint/2010/main" val="301666114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Every computer on the Internet has an </a:t>
            </a:r>
            <a:r>
              <a:rPr lang="en-US" altLang="en-US" sz="2400" i="1"/>
              <a:t>address.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An Internet address is a number that uniquely identifies each computer on the Net.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There are 32 bits in an IP address, and often refer to them as a sequence of four numbers between 0 and 255 separated by dots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first few bits define which class of network, lettered A, B,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C, D, or E, the address represents.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Most Internet users are on a class C network, since there are over two million networks in class C. </a:t>
            </a:r>
          </a:p>
        </p:txBody>
      </p:sp>
      <p:sp>
        <p:nvSpPr>
          <p:cNvPr id="43417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2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rgbClr val="B37732"/>
              </a:buClr>
              <a:buSzPct val="85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9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ts val="338"/>
              </a:spcBef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L 2.1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800"/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val="245420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3036</Words>
  <Application>Microsoft Office PowerPoint</Application>
  <PresentationFormat>On-screen Show (4:3)</PresentationFormat>
  <Paragraphs>353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Times New Roman</vt:lpstr>
      <vt:lpstr>Wingdings</vt:lpstr>
      <vt:lpstr>Wingdings 2</vt:lpstr>
      <vt:lpstr>Office Theme</vt:lpstr>
      <vt:lpstr>Java Networking</vt:lpstr>
      <vt:lpstr>Basics of network programming: Overview </vt:lpstr>
      <vt:lpstr>A Network Is...</vt:lpstr>
      <vt:lpstr>A Network Does...</vt:lpstr>
      <vt:lpstr>TCP/IP: The Internet Protocol</vt:lpstr>
      <vt:lpstr>TCP/UDP/IP</vt:lpstr>
      <vt:lpstr>The Three ‘I’s</vt:lpstr>
      <vt:lpstr>Java and Networking</vt:lpstr>
      <vt:lpstr>Addresses</vt:lpstr>
      <vt:lpstr>IP Addresses</vt:lpstr>
      <vt:lpstr>Ports</vt:lpstr>
      <vt:lpstr>Well-Known Ports</vt:lpstr>
      <vt:lpstr>Sockets </vt:lpstr>
      <vt:lpstr>The Socket Class</vt:lpstr>
      <vt:lpstr>Sockets and Ports</vt:lpstr>
      <vt:lpstr>Client-Server</vt:lpstr>
      <vt:lpstr>simple client server program-client</vt:lpstr>
      <vt:lpstr>PowerPoint Presentation</vt:lpstr>
      <vt:lpstr>Server program</vt:lpstr>
      <vt:lpstr>PowerPoint Presentation</vt:lpstr>
      <vt:lpstr>Multiple Clients</vt:lpstr>
      <vt:lpstr>Queueing</vt:lpstr>
      <vt:lpstr>The java.net.ServerSocket Class</vt:lpstr>
      <vt:lpstr>Constructors</vt:lpstr>
      <vt:lpstr>Constructing Server Sockets</vt:lpstr>
      <vt:lpstr>InetAddress</vt:lpstr>
      <vt:lpstr>PowerPoint Presentation</vt:lpstr>
      <vt:lpstr>URL</vt:lpstr>
      <vt:lpstr>URL class</vt:lpstr>
      <vt:lpstr>PowerPoint Presentation</vt:lpstr>
      <vt:lpstr>Datagrams</vt:lpstr>
      <vt:lpstr>DatagramSocket</vt:lpstr>
      <vt:lpstr>PowerPoint Presentation</vt:lpstr>
      <vt:lpstr>DatagramPacket</vt:lpstr>
      <vt:lpstr>java.net package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Networking</dc:title>
  <dc:creator>HP</dc:creator>
  <cp:lastModifiedBy>Barsha Routh</cp:lastModifiedBy>
  <cp:revision>6</cp:revision>
  <dcterms:created xsi:type="dcterms:W3CDTF">2015-12-14T05:52:40Z</dcterms:created>
  <dcterms:modified xsi:type="dcterms:W3CDTF">2024-11-14T16:18:24Z</dcterms:modified>
</cp:coreProperties>
</file>