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322" r:id="rId8"/>
    <p:sldId id="324" r:id="rId9"/>
    <p:sldId id="325" r:id="rId10"/>
    <p:sldId id="326" r:id="rId11"/>
    <p:sldId id="328" r:id="rId12"/>
    <p:sldId id="330" r:id="rId13"/>
    <p:sldId id="329" r:id="rId14"/>
    <p:sldId id="331" r:id="rId15"/>
    <p:sldId id="333" r:id="rId16"/>
    <p:sldId id="335" r:id="rId17"/>
    <p:sldId id="332" r:id="rId18"/>
    <p:sldId id="306" r:id="rId19"/>
    <p:sldId id="309" r:id="rId20"/>
    <p:sldId id="307" r:id="rId21"/>
    <p:sldId id="304" r:id="rId22"/>
    <p:sldId id="327" r:id="rId23"/>
    <p:sldId id="344" r:id="rId24"/>
    <p:sldId id="347"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3" autoAdjust="0"/>
    <p:restoredTop sz="71636" autoAdjust="0"/>
  </p:normalViewPr>
  <p:slideViewPr>
    <p:cSldViewPr snapToGrid="0" showGuides="1">
      <p:cViewPr varScale="1">
        <p:scale>
          <a:sx n="52" d="100"/>
          <a:sy n="52" d="100"/>
        </p:scale>
        <p:origin x="1560" y="78"/>
      </p:cViewPr>
      <p:guideLst>
        <p:guide orient="horz" pos="2160"/>
        <p:guide pos="3840"/>
      </p:guideLst>
    </p:cSldViewPr>
  </p:slideViewPr>
  <p:notesTextViewPr>
    <p:cViewPr>
      <p:scale>
        <a:sx n="125" d="100"/>
        <a:sy n="125" d="100"/>
      </p:scale>
      <p:origin x="0" y="0"/>
    </p:cViewPr>
  </p:notesTextViewPr>
  <p:sorterViewPr>
    <p:cViewPr>
      <p:scale>
        <a:sx n="66" d="100"/>
        <a:sy n="66" d="100"/>
      </p:scale>
      <p:origin x="0" y="13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B83A2-58F5-4E6E-BABA-C80A32506EE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596324-32E7-4A97-9B6D-8BC0160F564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US" dirty="0" smtClean="0"/>
          </a:p>
          <a:p>
            <a:endParaRPr lang="en-US" dirty="0" smtClean="0"/>
          </a:p>
          <a:p>
            <a:r>
              <a:rPr lang="en-US" dirty="0" smtClean="0"/>
              <a:t>Sn</a:t>
            </a:r>
            <a:r>
              <a:rPr lang="en-US" baseline="0" dirty="0" smtClean="0"/>
              <a:t> = n* </a:t>
            </a:r>
            <a:r>
              <a:rPr lang="en-US" baseline="0" dirty="0" err="1" smtClean="0"/>
              <a:t>avg</a:t>
            </a:r>
            <a:r>
              <a:rPr lang="en-US" baseline="0" dirty="0" smtClean="0"/>
              <a:t> term    [</a:t>
            </a:r>
            <a:r>
              <a:rPr lang="en-US" baseline="0" dirty="0" err="1" smtClean="0"/>
              <a:t>avg</a:t>
            </a:r>
            <a:r>
              <a:rPr lang="en-US" baseline="0" dirty="0" smtClean="0"/>
              <a:t> term = </a:t>
            </a:r>
            <a:r>
              <a:rPr lang="en-US" baseline="0" dirty="0" err="1" smtClean="0"/>
              <a:t>a+l</a:t>
            </a:r>
            <a:r>
              <a:rPr lang="en-US" baseline="0" dirty="0" smtClean="0"/>
              <a:t>/2]</a:t>
            </a:r>
            <a:endParaRPr lang="en-US" baseline="0" dirty="0" smtClean="0"/>
          </a:p>
          <a:p>
            <a:endParaRPr lang="en-US" baseline="0" dirty="0" smtClean="0"/>
          </a:p>
          <a:p>
            <a:r>
              <a:rPr lang="en-US" baseline="0" dirty="0" smtClean="0"/>
              <a:t>S13 =130 </a:t>
            </a:r>
            <a:r>
              <a:rPr lang="en-US" baseline="0" dirty="0" smtClean="0">
                <a:sym typeface="Wingdings" panose="05000000000000000000" pitchFamily="2" charset="2"/>
              </a:rPr>
              <a:t> 130 = 13*t7  t7 = 10</a:t>
            </a:r>
            <a:endParaRPr lang="en-US" baseline="0" dirty="0" smtClean="0">
              <a:sym typeface="Wingdings" panose="05000000000000000000" pitchFamily="2" charset="2"/>
            </a:endParaRPr>
          </a:p>
          <a:p>
            <a:r>
              <a:rPr lang="en-US" baseline="0" dirty="0" smtClean="0">
                <a:sym typeface="Wingdings" panose="05000000000000000000" pitchFamily="2" charset="2"/>
              </a:rPr>
              <a:t>S21 = 252  252 = 21*t11  t11 = 12         diff b/w =&gt;t7 &amp; t11 = 4 &amp; </a:t>
            </a:r>
            <a:r>
              <a:rPr lang="en-US" baseline="0" dirty="0" err="1" smtClean="0">
                <a:sym typeface="Wingdings" panose="05000000000000000000" pitchFamily="2" charset="2"/>
              </a:rPr>
              <a:t>val</a:t>
            </a:r>
            <a:r>
              <a:rPr lang="en-US" baseline="0" dirty="0" smtClean="0">
                <a:sym typeface="Wingdings" panose="05000000000000000000" pitchFamily="2" charset="2"/>
              </a:rPr>
              <a:t> diff is 2</a:t>
            </a:r>
            <a:endParaRPr lang="en-US" baseline="0" dirty="0" smtClean="0">
              <a:sym typeface="Wingdings" panose="05000000000000000000" pitchFamily="2" charset="2"/>
            </a:endParaRPr>
          </a:p>
          <a:p>
            <a:r>
              <a:rPr lang="en-US" baseline="0" dirty="0" smtClean="0">
                <a:sym typeface="Wingdings" panose="05000000000000000000" pitchFamily="2" charset="2"/>
              </a:rPr>
              <a:t>			diff b/w =&gt; t11 &amp; t15 = 4 &amp; </a:t>
            </a:r>
            <a:r>
              <a:rPr lang="en-US" baseline="0" dirty="0" err="1" smtClean="0">
                <a:sym typeface="Wingdings" panose="05000000000000000000" pitchFamily="2" charset="2"/>
              </a:rPr>
              <a:t>val</a:t>
            </a:r>
            <a:r>
              <a:rPr lang="en-US" baseline="0" dirty="0" smtClean="0">
                <a:sym typeface="Wingdings" panose="05000000000000000000" pitchFamily="2" charset="2"/>
              </a:rPr>
              <a:t> diff is 2 =&gt; t15 = 14 </a:t>
            </a:r>
            <a:endParaRPr lang="en-US" baseline="0" dirty="0" smtClean="0">
              <a:sym typeface="Wingdings" panose="05000000000000000000" pitchFamily="2" charset="2"/>
            </a:endParaRPr>
          </a:p>
          <a:p>
            <a:r>
              <a:rPr lang="en-US" baseline="0" dirty="0" smtClean="0">
                <a:sym typeface="Wingdings" panose="05000000000000000000" pitchFamily="2" charset="2"/>
              </a:rPr>
              <a:t>S29 = ? </a:t>
            </a:r>
            <a:endParaRPr lang="en-US" baseline="0" dirty="0" smtClean="0">
              <a:sym typeface="Wingdings" panose="05000000000000000000" pitchFamily="2" charset="2"/>
            </a:endParaRPr>
          </a:p>
          <a:p>
            <a:endParaRPr lang="en-US" baseline="0" dirty="0" smtClean="0">
              <a:sym typeface="Wingdings" panose="05000000000000000000" pitchFamily="2" charset="2"/>
            </a:endParaRPr>
          </a:p>
          <a:p>
            <a:r>
              <a:rPr lang="en-US" baseline="0" dirty="0" smtClean="0">
                <a:sym typeface="Wingdings" panose="05000000000000000000" pitchFamily="2" charset="2"/>
              </a:rPr>
              <a:t>S29 =29*t15</a:t>
            </a:r>
            <a:endParaRPr lang="en-US" baseline="0" dirty="0" smtClean="0">
              <a:sym typeface="Wingdings" panose="05000000000000000000" pitchFamily="2" charset="2"/>
            </a:endParaRPr>
          </a:p>
          <a:p>
            <a:r>
              <a:rPr lang="en-US" baseline="0" dirty="0" smtClean="0">
                <a:sym typeface="Wingdings" panose="05000000000000000000" pitchFamily="2" charset="2"/>
              </a:rPr>
              <a:t>       =29 *14</a:t>
            </a:r>
            <a:endParaRPr lang="en-US" baseline="0" dirty="0" smtClean="0">
              <a:sym typeface="Wingdings" panose="05000000000000000000" pitchFamily="2" charset="2"/>
            </a:endParaRPr>
          </a:p>
          <a:p>
            <a:r>
              <a:rPr lang="en-US" baseline="0" dirty="0" smtClean="0">
                <a:sym typeface="Wingdings" panose="05000000000000000000" pitchFamily="2" charset="2"/>
              </a:rPr>
              <a:t>       = 406</a:t>
            </a: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Ans:c</a:t>
            </a:r>
            <a:endParaRPr lang="en-US" dirty="0" smtClean="0"/>
          </a:p>
          <a:p>
            <a:r>
              <a:rPr lang="en-US" dirty="0" smtClean="0"/>
              <a:t> </a:t>
            </a:r>
            <a:endParaRPr lang="en-US" dirty="0" smtClean="0"/>
          </a:p>
          <a:p>
            <a:r>
              <a:rPr lang="en-US" dirty="0" smtClean="0"/>
              <a:t>            diff=3</a:t>
            </a:r>
            <a:endParaRPr lang="en-US" dirty="0" smtClean="0"/>
          </a:p>
          <a:p>
            <a:r>
              <a:rPr lang="en-US" dirty="0" smtClean="0"/>
              <a:t>|------|------|------|</a:t>
            </a:r>
            <a:endParaRPr lang="en-US" dirty="0" smtClean="0"/>
          </a:p>
          <a:p>
            <a:r>
              <a:rPr lang="en-US" dirty="0" smtClean="0"/>
              <a:t>1+3+4+5+7+7+10+9……..40 terms</a:t>
            </a:r>
            <a:endParaRPr lang="en-US" dirty="0" smtClean="0"/>
          </a:p>
          <a:p>
            <a:r>
              <a:rPr lang="en-US" dirty="0" smtClean="0"/>
              <a:t>     |-----|---|------|</a:t>
            </a:r>
            <a:endParaRPr lang="en-US" dirty="0" smtClean="0"/>
          </a:p>
          <a:p>
            <a:r>
              <a:rPr lang="en-US" dirty="0" smtClean="0"/>
              <a:t>            diff</a:t>
            </a:r>
            <a:r>
              <a:rPr lang="en-US" baseline="0" dirty="0" smtClean="0"/>
              <a:t> = 2                                                   </a:t>
            </a:r>
            <a:r>
              <a:rPr lang="en-US" dirty="0" smtClean="0"/>
              <a:t>[we can write this as]</a:t>
            </a:r>
            <a:endParaRPr lang="en-US" baseline="0" dirty="0" smtClean="0"/>
          </a:p>
          <a:p>
            <a:endParaRPr lang="en-US" baseline="0" dirty="0" smtClean="0"/>
          </a:p>
          <a:p>
            <a:pPr marL="171450" indent="-171450">
              <a:buFont typeface="Wingdings" panose="05000000000000000000" pitchFamily="2" charset="2"/>
              <a:buChar char="è"/>
            </a:pPr>
            <a:r>
              <a:rPr lang="en-US" baseline="0" dirty="0" smtClean="0">
                <a:sym typeface="Wingdings" panose="05000000000000000000" pitchFamily="2" charset="2"/>
              </a:rPr>
              <a:t>4+9+14+19……20 terms</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0" indent="0">
              <a:buFont typeface="Wingdings" panose="05000000000000000000" pitchFamily="2" charset="2"/>
              <a:buNone/>
            </a:pPr>
            <a:r>
              <a:rPr lang="en-US" baseline="0" dirty="0" smtClean="0">
                <a:sym typeface="Wingdings" panose="05000000000000000000" pitchFamily="2" charset="2"/>
              </a:rPr>
              <a:t> a= 4 ; d=5 ;n=20</a:t>
            </a:r>
            <a:endParaRPr lang="en-US" baseline="0" dirty="0" smtClean="0">
              <a:sym typeface="Wingdings" panose="05000000000000000000" pitchFamily="2" charset="2"/>
            </a:endParaRPr>
          </a:p>
          <a:p>
            <a:pPr marL="0" indent="0">
              <a:buFont typeface="Wingdings" panose="05000000000000000000" pitchFamily="2" charset="2"/>
              <a:buNone/>
            </a:pPr>
            <a:endParaRPr lang="en-US" baseline="0" dirty="0" smtClean="0">
              <a:sym typeface="Wingdings" panose="05000000000000000000" pitchFamily="2" charset="2"/>
            </a:endParaRPr>
          </a:p>
          <a:p>
            <a:pPr marL="171450" indent="-171450">
              <a:buFont typeface="Wingdings" panose="05000000000000000000" pitchFamily="2" charset="2"/>
              <a:buChar char="è"/>
            </a:pPr>
            <a:r>
              <a:rPr lang="en-US" baseline="0" dirty="0" err="1" smtClean="0">
                <a:sym typeface="Wingdings" panose="05000000000000000000" pitchFamily="2" charset="2"/>
              </a:rPr>
              <a:t>sn</a:t>
            </a:r>
            <a:r>
              <a:rPr lang="en-US" baseline="0" dirty="0" smtClean="0">
                <a:sym typeface="Wingdings" panose="05000000000000000000" pitchFamily="2" charset="2"/>
              </a:rPr>
              <a:t>=n/2(</a:t>
            </a:r>
            <a:r>
              <a:rPr lang="en-US" baseline="0" dirty="0" err="1" smtClean="0">
                <a:sym typeface="Wingdings" panose="05000000000000000000" pitchFamily="2" charset="2"/>
              </a:rPr>
              <a:t>a+l</a:t>
            </a:r>
            <a:r>
              <a:rPr lang="en-US" baseline="0" dirty="0" smtClean="0">
                <a:sym typeface="Wingdings" panose="05000000000000000000" pitchFamily="2" charset="2"/>
              </a:rPr>
              <a:t>)       t20 = 19*5+4 =99       [ l=99]</a:t>
            </a:r>
            <a:endParaRPr lang="en-US" baseline="0" dirty="0" smtClean="0">
              <a:sym typeface="Wingdings" panose="05000000000000000000" pitchFamily="2" charset="2"/>
            </a:endParaRPr>
          </a:p>
          <a:p>
            <a:pPr marL="171450" indent="-171450">
              <a:buFont typeface="Wingdings" panose="05000000000000000000" pitchFamily="2" charset="2"/>
              <a:buChar char="è"/>
            </a:pPr>
            <a:r>
              <a:rPr lang="en-US" dirty="0" smtClean="0"/>
              <a:t> s20 =</a:t>
            </a:r>
            <a:r>
              <a:rPr lang="en-US" baseline="0" dirty="0" smtClean="0"/>
              <a:t> 20/2(4+99)</a:t>
            </a:r>
            <a:endParaRPr lang="en-US" baseline="0" dirty="0" smtClean="0"/>
          </a:p>
          <a:p>
            <a:pPr marL="171450" indent="-171450">
              <a:buFont typeface="Wingdings" panose="05000000000000000000" pitchFamily="2" charset="2"/>
              <a:buChar char="è"/>
            </a:pPr>
            <a:r>
              <a:rPr lang="en-US" baseline="0" dirty="0" smtClean="0"/>
              <a:t>S20 = 10*103</a:t>
            </a:r>
            <a:endParaRPr lang="en-US" baseline="0" dirty="0" smtClean="0"/>
          </a:p>
          <a:p>
            <a:pPr marL="171450" indent="-171450">
              <a:buFont typeface="Wingdings" panose="05000000000000000000" pitchFamily="2" charset="2"/>
              <a:buChar char="è"/>
            </a:pPr>
            <a:r>
              <a:rPr lang="en-US" baseline="0" dirty="0" smtClean="0"/>
              <a:t>S20 =1030</a:t>
            </a:r>
            <a:endParaRPr lang="en-US" baseline="0" dirty="0" smtClean="0"/>
          </a:p>
          <a:p>
            <a:pPr marL="171450" indent="-171450">
              <a:buFont typeface="Wingdings" panose="05000000000000000000" pitchFamily="2" charset="2"/>
              <a:buChar char="è"/>
            </a:pPr>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 A</a:t>
            </a:r>
            <a:endParaRPr lang="en-US" dirty="0" smtClean="0"/>
          </a:p>
          <a:p>
            <a:endParaRPr lang="en-US" baseline="0" dirty="0" smtClean="0"/>
          </a:p>
          <a:p>
            <a:r>
              <a:rPr lang="en-US" baseline="0" dirty="0" smtClean="0"/>
              <a:t>a^2 – b^2 = (a+b)(a-b)</a:t>
            </a:r>
            <a:endParaRPr lang="en-US" baseline="0" dirty="0" smtClean="0"/>
          </a:p>
          <a:p>
            <a:endParaRPr lang="en-US" baseline="0" dirty="0" smtClean="0"/>
          </a:p>
          <a:p>
            <a:r>
              <a:rPr lang="en-US" baseline="0" dirty="0" smtClean="0">
                <a:sym typeface="Wingdings" panose="05000000000000000000" pitchFamily="2" charset="2"/>
              </a:rPr>
              <a:t></a:t>
            </a:r>
            <a:r>
              <a:rPr lang="en-US" baseline="0" dirty="0" smtClean="0"/>
              <a:t>(100+99)(100-99)+(98+97)(98-97)+(96+95)(96-95)+…..</a:t>
            </a:r>
            <a:endParaRPr lang="en-US" baseline="0" dirty="0" smtClean="0"/>
          </a:p>
          <a:p>
            <a:pPr marL="171450" indent="-171450">
              <a:buFont typeface="Wingdings" panose="05000000000000000000" pitchFamily="2" charset="2"/>
              <a:buChar char="è"/>
            </a:pPr>
            <a:r>
              <a:rPr lang="en-US" baseline="0" dirty="0" smtClean="0"/>
              <a:t>(</a:t>
            </a:r>
            <a:r>
              <a:rPr lang="en-US" baseline="0" dirty="0" smtClean="0"/>
              <a:t>100+99)*1+(98+97)*1+(96+95)*1+….</a:t>
            </a:r>
            <a:endParaRPr lang="en-US" baseline="0" dirty="0" smtClean="0"/>
          </a:p>
          <a:p>
            <a:pPr marL="171450" indent="-171450">
              <a:buFont typeface="Wingdings" panose="05000000000000000000" pitchFamily="2" charset="2"/>
              <a:buChar char="è"/>
            </a:pPr>
            <a:endParaRPr lang="en-US" baseline="0" dirty="0" smtClean="0"/>
          </a:p>
          <a:p>
            <a:pPr marL="171450" indent="-171450">
              <a:buFont typeface="Wingdings" panose="05000000000000000000" pitchFamily="2" charset="2"/>
              <a:buChar char="è"/>
            </a:pPr>
            <a:r>
              <a:rPr lang="en-US" baseline="0" dirty="0" smtClean="0"/>
              <a:t>100+99+98+97+96+95+...</a:t>
            </a:r>
            <a:endParaRPr lang="en-US" baseline="0" dirty="0" smtClean="0"/>
          </a:p>
          <a:p>
            <a:r>
              <a:rPr lang="en-US" baseline="0" dirty="0" smtClean="0">
                <a:sym typeface="Wingdings" panose="05000000000000000000" pitchFamily="2" charset="2"/>
              </a:rPr>
              <a:t>If S is infinite, S = </a:t>
            </a:r>
            <a:r>
              <a:rPr lang="en-US" dirty="0" smtClean="0">
                <a:sym typeface="+mn-ea"/>
              </a:rPr>
              <a:t>100+99+98+97+96+95+... +1 is written in reverse order </a:t>
            </a:r>
            <a:endParaRPr lang="en-US" dirty="0" smtClean="0">
              <a:sym typeface="+mn-ea"/>
            </a:endParaRPr>
          </a:p>
          <a:p>
            <a:r>
              <a:rPr lang="en-US" dirty="0" smtClean="0">
                <a:sym typeface="+mn-ea"/>
              </a:rPr>
              <a:t>S = 1+2+3+...+96+97+98+99+100</a:t>
            </a:r>
            <a:endParaRPr lang="en-US" baseline="0" dirty="0" smtClean="0">
              <a:sym typeface="Wingdings" panose="05000000000000000000" pitchFamily="2" charset="2"/>
            </a:endParaRPr>
          </a:p>
          <a:p>
            <a:endParaRPr lang="en-US" dirty="0" smtClean="0"/>
          </a:p>
          <a:p>
            <a:r>
              <a:rPr lang="en-US" dirty="0" smtClean="0"/>
              <a:t>sum of n natural numbers = n(n+1)/2</a:t>
            </a:r>
            <a:endParaRPr lang="en-US" dirty="0" smtClean="0"/>
          </a:p>
          <a:p>
            <a:r>
              <a:rPr lang="en-US" dirty="0" smtClean="0"/>
              <a:t>100(100+1)/2=5050</a:t>
            </a:r>
            <a:endParaRPr lang="en-US" dirty="0" smtClean="0"/>
          </a:p>
          <a:p>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 c</a:t>
            </a:r>
            <a:endParaRPr lang="en-US" dirty="0" smtClean="0"/>
          </a:p>
          <a:p>
            <a:endParaRPr lang="en-US" dirty="0" smtClean="0"/>
          </a:p>
          <a:p>
            <a:r>
              <a:rPr lang="en-US" dirty="0" smtClean="0"/>
              <a:t>1-10+3-12+5-14……..60 terms</a:t>
            </a:r>
            <a:endParaRPr lang="en-US" dirty="0" smtClean="0"/>
          </a:p>
          <a:p>
            <a:endParaRPr lang="en-US" dirty="0" smtClean="0"/>
          </a:p>
          <a:p>
            <a:r>
              <a:rPr lang="en-US" dirty="0" smtClean="0"/>
              <a:t>We</a:t>
            </a:r>
            <a:r>
              <a:rPr lang="en-US" baseline="0" dirty="0" smtClean="0"/>
              <a:t> can written as </a:t>
            </a:r>
            <a:endParaRPr lang="en-US" baseline="0" dirty="0" smtClean="0"/>
          </a:p>
          <a:p>
            <a:endParaRPr lang="en-US" baseline="0" dirty="0" smtClean="0"/>
          </a:p>
          <a:p>
            <a:r>
              <a:rPr lang="en-US" baseline="0" dirty="0" smtClean="0"/>
              <a:t>-9 -9 -9 -9 …..  30 terms</a:t>
            </a:r>
            <a:endParaRPr lang="en-US" baseline="0" dirty="0" smtClean="0"/>
          </a:p>
          <a:p>
            <a:endParaRPr lang="en-US" baseline="0" dirty="0" smtClean="0"/>
          </a:p>
          <a:p>
            <a:r>
              <a:rPr lang="en-US" baseline="0" dirty="0" smtClean="0"/>
              <a:t>-9-9 = 18 </a:t>
            </a:r>
            <a:r>
              <a:rPr lang="en-US" baseline="0" dirty="0" smtClean="0">
                <a:sym typeface="Wingdings" panose="05000000000000000000" pitchFamily="2" charset="2"/>
              </a:rPr>
              <a:t> -9*2=-18</a:t>
            </a:r>
            <a:endParaRPr lang="en-US" baseline="0" dirty="0" smtClean="0">
              <a:sym typeface="Wingdings" panose="05000000000000000000" pitchFamily="2" charset="2"/>
            </a:endParaRPr>
          </a:p>
          <a:p>
            <a:r>
              <a:rPr lang="en-US" baseline="0" dirty="0" smtClean="0">
                <a:sym typeface="Wingdings" panose="05000000000000000000" pitchFamily="2" charset="2"/>
              </a:rPr>
              <a:t>-9*30 = -270</a:t>
            </a:r>
            <a:endParaRPr lang="en-US" baseline="0" dirty="0" smtClean="0"/>
          </a:p>
          <a:p>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Ans:3</a:t>
            </a:r>
            <a:endParaRPr lang="en-US" dirty="0" smtClean="0"/>
          </a:p>
          <a:p>
            <a:endParaRPr lang="en-US" dirty="0" smtClean="0"/>
          </a:p>
          <a:p>
            <a:r>
              <a:rPr lang="en-US" sz="1200" b="0" i="0" kern="1200" dirty="0" smtClean="0">
                <a:solidFill>
                  <a:schemeClr val="tx1"/>
                </a:solidFill>
                <a:effectLst/>
                <a:latin typeface="+mn-lt"/>
                <a:ea typeface="+mn-ea"/>
                <a:cs typeface="+mn-cs"/>
              </a:rPr>
              <a:t>(a-d)+(a)+(</a:t>
            </a:r>
            <a:r>
              <a:rPr lang="en-US" sz="1200" b="0" i="0" kern="1200" dirty="0" err="1" smtClean="0">
                <a:solidFill>
                  <a:schemeClr val="tx1"/>
                </a:solidFill>
                <a:effectLst/>
                <a:latin typeface="+mn-lt"/>
                <a:ea typeface="+mn-ea"/>
                <a:cs typeface="+mn-cs"/>
              </a:rPr>
              <a:t>a+d</a:t>
            </a:r>
            <a:r>
              <a:rPr lang="en-US" sz="1200" b="0" i="0" kern="1200" dirty="0" smtClean="0">
                <a:solidFill>
                  <a:schemeClr val="tx1"/>
                </a:solidFill>
                <a:effectLst/>
                <a:latin typeface="+mn-lt"/>
                <a:ea typeface="+mn-ea"/>
                <a:cs typeface="+mn-cs"/>
              </a:rPr>
              <a:t>)=12</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a-d+a+a+d</a:t>
            </a:r>
            <a:r>
              <a:rPr lang="en-US" sz="1200" b="0" i="0" kern="1200" dirty="0" smtClean="0">
                <a:solidFill>
                  <a:schemeClr val="tx1"/>
                </a:solidFill>
                <a:effectLst/>
                <a:latin typeface="+mn-lt"/>
                <a:ea typeface="+mn-ea"/>
                <a:cs typeface="+mn-cs"/>
              </a:rPr>
              <a:t>=12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3a = 12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 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Now if the digits are reversed,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100(a + d) + 10a + (a - d) = 100(a - d) + 10a + (a + d) - 396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Putting the value of a = 4 the equation will be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400 + 100d + 40 + 4 - d = 400 - 100d + 40 + 4 + d - 396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99d = -99d - 396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99d + 99d = -396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198d = -396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 = -2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With a = 4 and d = -2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number is (a – d), (a), (a + d)</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 ( -2)], (4), [(4 + (-2)]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three digit number is 642. </a:t>
            </a:r>
            <a:endParaRPr lang="en-US" sz="1200" b="0"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2</a:t>
            </a:r>
            <a:endParaRPr lang="en-US" dirty="0" smtClean="0"/>
          </a:p>
          <a:p>
            <a:endParaRPr lang="en-US" dirty="0" smtClean="0"/>
          </a:p>
          <a:p>
            <a:r>
              <a:rPr lang="en-US" dirty="0" smtClean="0"/>
              <a:t>To find the general term (</a:t>
            </a:r>
            <a:r>
              <a:rPr lang="en-US" dirty="0" err="1" smtClean="0"/>
              <a:t>a_n</a:t>
            </a:r>
            <a:r>
              <a:rPr lang="en-US" dirty="0" smtClean="0"/>
              <a:t>) of an arithmetic progression, we use the formula:</a:t>
            </a:r>
            <a:endParaRPr lang="en-US" dirty="0" smtClean="0"/>
          </a:p>
          <a:p>
            <a:r>
              <a:rPr lang="en-US" dirty="0" err="1" smtClean="0"/>
              <a:t>a_n</a:t>
            </a:r>
            <a:r>
              <a:rPr lang="en-US" dirty="0" smtClean="0"/>
              <a:t> = a_1 + (n - 1)d</a:t>
            </a:r>
            <a:endParaRPr lang="en-US" dirty="0" smtClean="0"/>
          </a:p>
          <a:p>
            <a:r>
              <a:rPr lang="en-US" dirty="0" smtClean="0"/>
              <a:t>where:</a:t>
            </a:r>
            <a:endParaRPr lang="en-US" dirty="0" smtClean="0"/>
          </a:p>
          <a:p>
            <a:r>
              <a:rPr lang="en-US" dirty="0" err="1" smtClean="0"/>
              <a:t>a_n</a:t>
            </a:r>
            <a:r>
              <a:rPr lang="en-US" dirty="0" smtClean="0"/>
              <a:t> = general term</a:t>
            </a:r>
            <a:endParaRPr lang="en-US" dirty="0" smtClean="0"/>
          </a:p>
          <a:p>
            <a:r>
              <a:rPr lang="en-US" dirty="0" smtClean="0"/>
              <a:t>a_1 = first term (7)</a:t>
            </a:r>
            <a:endParaRPr lang="en-US" dirty="0" smtClean="0"/>
          </a:p>
          <a:p>
            <a:r>
              <a:rPr lang="en-US" dirty="0" smtClean="0"/>
              <a:t>n = term number</a:t>
            </a:r>
            <a:endParaRPr lang="en-US" dirty="0" smtClean="0"/>
          </a:p>
          <a:p>
            <a:r>
              <a:rPr lang="en-US" dirty="0" smtClean="0"/>
              <a:t>d = common difference (1)</a:t>
            </a:r>
            <a:endParaRPr lang="en-US" dirty="0" smtClean="0"/>
          </a:p>
          <a:p>
            <a:r>
              <a:rPr lang="en-US" dirty="0" smtClean="0"/>
              <a:t>We want to find a_11 - a_8, </a:t>
            </a:r>
            <a:endParaRPr lang="en-US" dirty="0" smtClean="0"/>
          </a:p>
          <a:p>
            <a:r>
              <a:rPr lang="en-US" dirty="0" smtClean="0"/>
              <a:t>so let's calculate both terms:</a:t>
            </a:r>
            <a:endParaRPr lang="en-US" dirty="0" smtClean="0"/>
          </a:p>
          <a:p>
            <a:r>
              <a:rPr lang="en-US" dirty="0" smtClean="0"/>
              <a:t>a_11 = 7 + (11 - 1)1 </a:t>
            </a:r>
            <a:endParaRPr lang="en-US" dirty="0" smtClean="0"/>
          </a:p>
          <a:p>
            <a:r>
              <a:rPr lang="en-US" dirty="0" smtClean="0"/>
              <a:t>         = 7 + 10 </a:t>
            </a:r>
            <a:endParaRPr lang="en-US" dirty="0" smtClean="0"/>
          </a:p>
          <a:p>
            <a:r>
              <a:rPr lang="en-US" dirty="0" smtClean="0"/>
              <a:t>         = 17</a:t>
            </a:r>
            <a:endParaRPr lang="en-US" dirty="0" smtClean="0"/>
          </a:p>
          <a:p>
            <a:r>
              <a:rPr lang="en-US" dirty="0" smtClean="0"/>
              <a:t>a_8 = 7 + (8 - 1)1 </a:t>
            </a:r>
            <a:endParaRPr lang="en-US" dirty="0" smtClean="0"/>
          </a:p>
          <a:p>
            <a:r>
              <a:rPr lang="en-US" dirty="0" smtClean="0"/>
              <a:t>      = 7 + 7 </a:t>
            </a:r>
            <a:endParaRPr lang="en-US" dirty="0" smtClean="0"/>
          </a:p>
          <a:p>
            <a:r>
              <a:rPr lang="en-US" dirty="0" smtClean="0"/>
              <a:t>      = 14</a:t>
            </a:r>
            <a:endParaRPr lang="en-US" dirty="0" smtClean="0"/>
          </a:p>
          <a:p>
            <a:r>
              <a:rPr lang="en-US" dirty="0" smtClean="0"/>
              <a:t>Now, subtract a_8 from a_11:</a:t>
            </a:r>
            <a:endParaRPr lang="en-US" dirty="0" smtClean="0"/>
          </a:p>
          <a:p>
            <a:r>
              <a:rPr lang="en-US" dirty="0" smtClean="0"/>
              <a:t>a_11 - a_8 = 17 - 14 = 3</a:t>
            </a:r>
            <a:endParaRPr lang="en-US" dirty="0" smtClean="0"/>
          </a:p>
          <a:p>
            <a:r>
              <a:rPr lang="en-US" dirty="0" smtClean="0"/>
              <a:t>So, a_11 - a_8 = 3.</a:t>
            </a:r>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Ans:2</a:t>
            </a:r>
            <a:endParaRPr lang="en-US" dirty="0" smtClean="0"/>
          </a:p>
          <a:p>
            <a:endParaRPr lang="en-US" dirty="0" smtClean="0"/>
          </a:p>
          <a:p>
            <a:r>
              <a:rPr lang="en-US" sz="1200" b="0" i="0" kern="1200" dirty="0" smtClean="0">
                <a:solidFill>
                  <a:schemeClr val="tx1"/>
                </a:solidFill>
                <a:effectLst/>
                <a:latin typeface="+mn-lt"/>
                <a:ea typeface="+mn-ea"/>
                <a:cs typeface="+mn-cs"/>
              </a:rPr>
              <a:t>Let the 4 integers be (a−3d),(a−d),(</a:t>
            </a:r>
            <a:r>
              <a:rPr lang="en-US" sz="1200" b="0" i="0" kern="1200" dirty="0" err="1" smtClean="0">
                <a:solidFill>
                  <a:schemeClr val="tx1"/>
                </a:solidFill>
                <a:effectLst/>
                <a:latin typeface="+mn-lt"/>
                <a:ea typeface="+mn-ea"/>
                <a:cs typeface="+mn-cs"/>
              </a:rPr>
              <a:t>a+d</a:t>
            </a:r>
            <a:r>
              <a:rPr lang="en-US" sz="1200" b="0" i="0" kern="1200" dirty="0" smtClean="0">
                <a:solidFill>
                  <a:schemeClr val="tx1"/>
                </a:solidFill>
                <a:effectLst/>
                <a:latin typeface="+mn-lt"/>
                <a:ea typeface="+mn-ea"/>
                <a:cs typeface="+mn-cs"/>
              </a:rPr>
              <a:t>) and (a+3d) </a:t>
            </a:r>
            <a:r>
              <a:rPr lang="en-US" sz="1200" b="0" i="0" kern="1200" dirty="0" err="1" smtClean="0">
                <a:solidFill>
                  <a:schemeClr val="tx1"/>
                </a:solidFill>
                <a:effectLst/>
                <a:latin typeface="+mn-lt"/>
                <a:ea typeface="+mn-ea"/>
                <a:cs typeface="+mn-cs"/>
              </a:rPr>
              <a:t>respectively.Now</a:t>
            </a:r>
            <a:r>
              <a:rPr lang="en-US" sz="1200" b="0" i="0" kern="1200" dirty="0" smtClean="0">
                <a:solidFill>
                  <a:schemeClr val="tx1"/>
                </a:solidFill>
                <a:effectLst/>
                <a:latin typeface="+mn-lt"/>
                <a:ea typeface="+mn-ea"/>
                <a:cs typeface="+mn-cs"/>
              </a:rPr>
              <a:t> according to the question-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Sum of these integers is 24.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∴(a−3d)+(a−d)+(</a:t>
            </a:r>
            <a:r>
              <a:rPr lang="en-US" sz="1200" b="0" i="0" kern="1200" dirty="0" err="1" smtClean="0">
                <a:solidFill>
                  <a:schemeClr val="tx1"/>
                </a:solidFill>
                <a:effectLst/>
                <a:latin typeface="+mn-lt"/>
                <a:ea typeface="+mn-ea"/>
                <a:cs typeface="+mn-cs"/>
              </a:rPr>
              <a:t>a+d</a:t>
            </a:r>
            <a:r>
              <a:rPr lang="en-US" sz="1200" b="0" i="0" kern="1200" dirty="0" smtClean="0">
                <a:solidFill>
                  <a:schemeClr val="tx1"/>
                </a:solidFill>
                <a:effectLst/>
                <a:latin typeface="+mn-lt"/>
                <a:ea typeface="+mn-ea"/>
                <a:cs typeface="+mn-cs"/>
              </a:rPr>
              <a:t>)+(a+3d)=24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⇒a−3d+a−d+a+d+a+3d=24</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⇒4a=24⇒a=6</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Product of these numbers is 945.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∴(a−3d)(a−d)(</a:t>
            </a:r>
            <a:r>
              <a:rPr lang="en-US" sz="1200" b="0" i="0" kern="1200" dirty="0" err="1" smtClean="0">
                <a:solidFill>
                  <a:schemeClr val="tx1"/>
                </a:solidFill>
                <a:effectLst/>
                <a:latin typeface="+mn-lt"/>
                <a:ea typeface="+mn-ea"/>
                <a:cs typeface="+mn-cs"/>
              </a:rPr>
              <a:t>a+d</a:t>
            </a:r>
            <a:r>
              <a:rPr lang="en-US" sz="1200" b="0" i="0" kern="1200" dirty="0" smtClean="0">
                <a:solidFill>
                  <a:schemeClr val="tx1"/>
                </a:solidFill>
                <a:effectLst/>
                <a:latin typeface="+mn-lt"/>
                <a:ea typeface="+mn-ea"/>
                <a:cs typeface="+mn-cs"/>
              </a:rPr>
              <a:t>)(a+3d)=24</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⇒(a2−(3d)2)(a2−d2)=945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⇒a4−10a2d2+9d4=945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Substituting a=6, we have [From(1)]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9d4−360d2+1296=945</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⇒9d4−360d2+351=0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⇒d4−40d2+39=0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⇒(d2−39)(d2−1)=0</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⇒d2=39,1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Case I:-</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d2=39</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d=√39=6.24(not possible)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Case II:-</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d2=1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d=√1=1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∴a=6 and d=1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Hence the four integers are 3,5,7 and 9.</a:t>
            </a:r>
            <a:endParaRPr lang="en-US" sz="1200" b="0" i="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4</a:t>
            </a:r>
            <a:endParaRPr lang="en-US" dirty="0" smtClean="0"/>
          </a:p>
          <a:p>
            <a:endParaRPr lang="en-US" dirty="0" smtClean="0"/>
          </a:p>
          <a:p>
            <a:r>
              <a:rPr lang="en-US" sz="1200" b="0" i="0" kern="1200" dirty="0" smtClean="0">
                <a:solidFill>
                  <a:schemeClr val="tx1"/>
                </a:solidFill>
                <a:effectLst/>
                <a:latin typeface="+mn-lt"/>
                <a:ea typeface="+mn-ea"/>
                <a:cs typeface="+mn-cs"/>
              </a:rPr>
              <a:t>Let the four parts be a – 3d, a – d, a + d and a +3d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Hence (a – 3d) + (a – d) + (a + d) + (a +3d) = 20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4a = 20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 = 5</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is also given that (a – 3d)(a + 3d) : (a – d)(a + d) = 2 : 3</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(a^2–9d^2)/(a^2–d^2)=2/3</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3(a^2–9d^2)=2(a^2–d^2)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3a^2–27d^2=2a^2–2d^2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3a^2–2a^2=27d^2–2d^2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a^2=25d^2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25=25d^2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d^2=1</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∴d=±1</a:t>
            </a:r>
            <a:endParaRPr lang="en-US" sz="1200" b="0" i="0" kern="1200" dirty="0" smtClean="0">
              <a:solidFill>
                <a:schemeClr val="tx1"/>
              </a:solidFill>
              <a:effectLst/>
              <a:latin typeface="+mn-lt"/>
              <a:ea typeface="+mn-ea"/>
              <a:cs typeface="+mn-cs"/>
            </a:endParaRPr>
          </a:p>
          <a:p>
            <a:r>
              <a:rPr lang="en-US" dirty="0" smtClean="0"/>
              <a:t>A+3d </a:t>
            </a:r>
            <a:r>
              <a:rPr lang="en-US" dirty="0" smtClean="0">
                <a:sym typeface="Wingdings" panose="05000000000000000000" pitchFamily="2" charset="2"/>
              </a:rPr>
              <a:t> 5+3</a:t>
            </a:r>
            <a:r>
              <a:rPr lang="en-US" baseline="0" dirty="0" smtClean="0">
                <a:sym typeface="Wingdings" panose="05000000000000000000" pitchFamily="2" charset="2"/>
              </a:rPr>
              <a:t> = 8</a:t>
            </a:r>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IN" altLang="en-US" dirty="0"/>
              <a:t>1. Sn=n/2(</a:t>
            </a:r>
            <a:r>
              <a:rPr lang="en-IN" altLang="en-US" dirty="0" err="1"/>
              <a:t>a+l</a:t>
            </a:r>
            <a:r>
              <a:rPr lang="en-IN" altLang="en-US" dirty="0"/>
              <a:t>)</a:t>
            </a:r>
            <a:endParaRPr lang="en-IN" altLang="en-US" dirty="0"/>
          </a:p>
          <a:p>
            <a:r>
              <a:rPr lang="en-IN" altLang="en-US" dirty="0"/>
              <a:t>to find n</a:t>
            </a:r>
            <a:r>
              <a:rPr lang="en-IN" altLang="en-US" dirty="0" smtClean="0"/>
              <a:t>,  </a:t>
            </a:r>
            <a:r>
              <a:rPr lang="en-IN" altLang="en-US" dirty="0" smtClean="0">
                <a:sym typeface="Wingdings" panose="05000000000000000000" pitchFamily="2" charset="2"/>
              </a:rPr>
              <a:t>  </a:t>
            </a:r>
            <a:r>
              <a:rPr lang="en-IN" altLang="en-US" dirty="0" smtClean="0"/>
              <a:t>n=(l-a/d)+1</a:t>
            </a:r>
            <a:endParaRPr lang="en-IN" altLang="en-US" dirty="0"/>
          </a:p>
          <a:p>
            <a:r>
              <a:rPr lang="en-IN" altLang="en-US" dirty="0"/>
              <a:t>n=16</a:t>
            </a:r>
            <a:endParaRPr lang="en-IN" altLang="en-US" dirty="0"/>
          </a:p>
          <a:p>
            <a:r>
              <a:rPr lang="en-IN" altLang="en-US" dirty="0"/>
              <a:t>s16 = 16/2(5+95)</a:t>
            </a:r>
            <a:endParaRPr lang="en-IN" altLang="en-US" dirty="0"/>
          </a:p>
          <a:p>
            <a:r>
              <a:rPr lang="en-IN" altLang="en-US" dirty="0"/>
              <a:t>s16 = 8*100=800</a:t>
            </a:r>
            <a:endParaRPr lang="en-US" dirty="0"/>
          </a:p>
          <a:p>
            <a:endParaRPr lang="en-US" dirty="0"/>
          </a:p>
          <a:p>
            <a:endParaRPr lang="en-US" dirty="0"/>
          </a:p>
          <a:p>
            <a:r>
              <a:rPr lang="en-IN" altLang="en-US" dirty="0"/>
              <a:t>2. </a:t>
            </a:r>
            <a:r>
              <a:rPr lang="en-US" dirty="0"/>
              <a:t> THREE DIGIT NUMBERS ARE 100-999</a:t>
            </a:r>
            <a:endParaRPr lang="en-US" dirty="0"/>
          </a:p>
          <a:p>
            <a:r>
              <a:rPr lang="en-US" dirty="0"/>
              <a:t> 102 ,108,114,.......996</a:t>
            </a:r>
            <a:endParaRPr lang="en-US" dirty="0"/>
          </a:p>
          <a:p>
            <a:r>
              <a:rPr lang="en-US" dirty="0"/>
              <a:t>N=L-A/D+1</a:t>
            </a:r>
            <a:endParaRPr lang="en-US" dirty="0"/>
          </a:p>
          <a:p>
            <a:r>
              <a:rPr lang="en-US" dirty="0"/>
              <a:t>ANS=150</a:t>
            </a:r>
            <a:endParaRPr lang="en-US" dirty="0"/>
          </a:p>
          <a:p>
            <a:endParaRPr lang="en-US" dirty="0"/>
          </a:p>
          <a:p>
            <a:r>
              <a:rPr lang="en-IN" altLang="en-US" dirty="0"/>
              <a:t>3. </a:t>
            </a:r>
            <a:r>
              <a:rPr lang="en-US" dirty="0"/>
              <a:t>As we know about the nth term of AP is [a + (n-1)d]</a:t>
            </a:r>
            <a:endParaRPr lang="en-US" dirty="0"/>
          </a:p>
          <a:p>
            <a:r>
              <a:rPr lang="en-US" dirty="0"/>
              <a:t>So, 6th term = a + 5d</a:t>
            </a:r>
            <a:endParaRPr lang="en-US" dirty="0"/>
          </a:p>
          <a:p>
            <a:r>
              <a:rPr lang="en-US" dirty="0"/>
              <a:t>and 10th term = a + 9d</a:t>
            </a:r>
            <a:endParaRPr lang="en-US" dirty="0"/>
          </a:p>
          <a:p>
            <a:r>
              <a:rPr lang="en-US" dirty="0"/>
              <a:t>Given a + 5d = 36 ………(1)</a:t>
            </a:r>
            <a:endParaRPr lang="en-US" dirty="0"/>
          </a:p>
          <a:p>
            <a:r>
              <a:rPr lang="en-US" dirty="0"/>
              <a:t>a + 9d = 56……….(2)</a:t>
            </a:r>
            <a:endParaRPr lang="en-US" dirty="0"/>
          </a:p>
          <a:p>
            <a:r>
              <a:rPr lang="en-US" dirty="0"/>
              <a:t>Subtract (1) form (2)</a:t>
            </a:r>
            <a:endParaRPr lang="en-US" dirty="0"/>
          </a:p>
          <a:p>
            <a:r>
              <a:rPr lang="en-US" dirty="0"/>
              <a:t>4d = 20</a:t>
            </a:r>
            <a:endParaRPr lang="en-US" dirty="0"/>
          </a:p>
          <a:p>
            <a:r>
              <a:rPr lang="en-US" dirty="0"/>
              <a:t>d = 5</a:t>
            </a:r>
            <a:endParaRPr lang="en-US" dirty="0"/>
          </a:p>
          <a:p>
            <a:r>
              <a:rPr lang="en-US" dirty="0"/>
              <a:t>put value of d in (1)</a:t>
            </a:r>
            <a:endParaRPr lang="en-US" dirty="0"/>
          </a:p>
          <a:p>
            <a:r>
              <a:rPr lang="en-US" dirty="0"/>
              <a:t>a + 5×5 = 36</a:t>
            </a:r>
            <a:endParaRPr lang="en-US" dirty="0"/>
          </a:p>
          <a:p>
            <a:r>
              <a:rPr lang="en-US" dirty="0"/>
              <a:t>a =11</a:t>
            </a:r>
            <a:endParaRPr lang="en-US" dirty="0"/>
          </a:p>
          <a:p>
            <a:r>
              <a:rPr lang="en-US" dirty="0"/>
              <a:t>Hence, 1st term of the AP is 11.</a:t>
            </a:r>
            <a:endParaRPr lang="en-US" dirty="0"/>
          </a:p>
          <a:p>
            <a:endParaRPr lang="en-US" dirty="0"/>
          </a:p>
          <a:p>
            <a:r>
              <a:rPr lang="en-IN" altLang="en-US" dirty="0"/>
              <a:t>4. a3=7</a:t>
            </a:r>
            <a:endParaRPr lang="en-IN" altLang="en-US" dirty="0"/>
          </a:p>
          <a:p>
            <a:r>
              <a:rPr lang="en-IN" altLang="en-US" dirty="0"/>
              <a:t>a7=3a3+2</a:t>
            </a:r>
            <a:endParaRPr lang="en-IN" altLang="en-US" dirty="0"/>
          </a:p>
          <a:p>
            <a:r>
              <a:rPr lang="en-IN" altLang="en-US" dirty="0"/>
              <a:t>a7=3×7+2=23</a:t>
            </a:r>
            <a:endParaRPr lang="en-IN" altLang="en-US" dirty="0"/>
          </a:p>
          <a:p>
            <a:r>
              <a:rPr lang="en-IN" altLang="en-US" dirty="0"/>
              <a:t>a+2d=7→(1)</a:t>
            </a:r>
            <a:endParaRPr lang="en-IN" altLang="en-US" dirty="0"/>
          </a:p>
          <a:p>
            <a:r>
              <a:rPr lang="en-IN" altLang="en-US" dirty="0"/>
              <a:t>a+6d=23→(2)</a:t>
            </a:r>
            <a:endParaRPr lang="en-IN" altLang="en-US" dirty="0"/>
          </a:p>
          <a:p>
            <a:r>
              <a:rPr lang="en-IN" altLang="en-US" dirty="0"/>
              <a:t>---------------</a:t>
            </a:r>
            <a:endParaRPr lang="en-IN" altLang="en-US" dirty="0"/>
          </a:p>
          <a:p>
            <a:r>
              <a:rPr lang="en-IN" altLang="en-US" dirty="0"/>
              <a:t>-4d = 16</a:t>
            </a:r>
            <a:endParaRPr lang="en-IN" altLang="en-US" dirty="0"/>
          </a:p>
          <a:p>
            <a:r>
              <a:rPr lang="en-IN" altLang="en-US" dirty="0"/>
              <a:t>d = 4--&gt;(3)</a:t>
            </a:r>
            <a:endParaRPr lang="en-IN" altLang="en-US" dirty="0"/>
          </a:p>
          <a:p>
            <a:r>
              <a:rPr lang="en-IN" altLang="en-US" dirty="0"/>
              <a:t>sub 3 in 1</a:t>
            </a:r>
            <a:endParaRPr lang="en-IN" altLang="en-US" dirty="0"/>
          </a:p>
          <a:p>
            <a:r>
              <a:rPr lang="en-IN" altLang="en-US" dirty="0"/>
              <a:t>a+2*4 =7</a:t>
            </a:r>
            <a:endParaRPr lang="en-IN" altLang="en-US" dirty="0"/>
          </a:p>
          <a:p>
            <a:r>
              <a:rPr lang="en-IN" altLang="en-US" dirty="0"/>
              <a:t>a+8 = 7--&gt;a = -1</a:t>
            </a:r>
            <a:endParaRPr lang="en-IN" altLang="en-US" dirty="0"/>
          </a:p>
          <a:p>
            <a:r>
              <a:rPr lang="en-IN" altLang="en-US" dirty="0" err="1"/>
              <a:t>sn</a:t>
            </a:r>
            <a:r>
              <a:rPr lang="en-IN" altLang="en-US" dirty="0"/>
              <a:t> = n/2(2a+(n-1)d)</a:t>
            </a:r>
            <a:endParaRPr lang="en-IN" altLang="en-US" dirty="0"/>
          </a:p>
          <a:p>
            <a:r>
              <a:rPr lang="en-IN" altLang="en-US" dirty="0"/>
              <a:t>s20 = 20/2(2*-1+(20-1)4)</a:t>
            </a:r>
            <a:endParaRPr lang="en-IN" altLang="en-US" dirty="0"/>
          </a:p>
          <a:p>
            <a:r>
              <a:rPr lang="en-IN" altLang="en-US" dirty="0"/>
              <a:t>s20 = 10(76-2)</a:t>
            </a:r>
            <a:endParaRPr lang="en-IN" altLang="en-US" dirty="0"/>
          </a:p>
          <a:p>
            <a:r>
              <a:rPr lang="en-IN" altLang="en-US" dirty="0"/>
              <a:t>s20 = 740</a:t>
            </a:r>
            <a:endParaRPr lang="en-IN" altLang="en-US" dirty="0"/>
          </a:p>
          <a:p>
            <a:endParaRPr lang="en-IN" altLang="en-US" dirty="0"/>
          </a:p>
          <a:p>
            <a:r>
              <a:rPr lang="en-IN" altLang="en-US" dirty="0"/>
              <a:t>5. nth term = a + (n-1)d, 33 = 7 + (n-1)3,</a:t>
            </a:r>
            <a:endParaRPr lang="en-IN" altLang="en-US" dirty="0"/>
          </a:p>
          <a:p>
            <a:r>
              <a:rPr lang="en-IN" altLang="en-US" dirty="0"/>
              <a:t>n = 29/3</a:t>
            </a:r>
            <a:endParaRPr lang="en-IN" altLang="en-US" dirty="0"/>
          </a:p>
          <a:p>
            <a:r>
              <a:rPr lang="en-IN" altLang="en-US" dirty="0"/>
              <a:t>n = 9.666</a:t>
            </a:r>
            <a:endParaRPr lang="en-IN" altLang="en-US" dirty="0"/>
          </a:p>
          <a:p>
            <a:r>
              <a:rPr lang="en-IN" altLang="en-US" dirty="0"/>
              <a:t>Clearly 9.66 is not an integer. So 33 is not a term in this series.</a:t>
            </a:r>
            <a:endParaRPr lang="en-IN" altLang="en-US" dirty="0"/>
          </a:p>
          <a:p>
            <a:endParaRPr lang="en-IN" altLang="en-US" dirty="0"/>
          </a:p>
          <a:p>
            <a:r>
              <a:rPr lang="en-IN" altLang="en-US" dirty="0"/>
              <a:t>6. Given that 8th term = 0</a:t>
            </a:r>
            <a:endParaRPr lang="en-IN" altLang="en-US" dirty="0"/>
          </a:p>
          <a:p>
            <a:r>
              <a:rPr lang="en-IN" altLang="en-US" dirty="0"/>
              <a:t>8th term = a+(8−1)d </a:t>
            </a:r>
            <a:r>
              <a:rPr lang="en-IN" altLang="en-US" dirty="0" smtClean="0">
                <a:sym typeface="Wingdings" panose="05000000000000000000" pitchFamily="2" charset="2"/>
              </a:rPr>
              <a:t></a:t>
            </a:r>
            <a:r>
              <a:rPr lang="en-IN" altLang="en-US" dirty="0" smtClean="0"/>
              <a:t> a+7d = 0</a:t>
            </a:r>
            <a:endParaRPr lang="en-IN" altLang="en-US" dirty="0"/>
          </a:p>
          <a:p>
            <a:r>
              <a:rPr lang="en-IN" altLang="en-US" dirty="0" smtClean="0"/>
              <a:t>So,   a=-7d</a:t>
            </a:r>
            <a:endParaRPr lang="en-IN" altLang="en-US" dirty="0"/>
          </a:p>
          <a:p>
            <a:r>
              <a:rPr lang="en-IN" altLang="en-US" dirty="0"/>
              <a:t>Now ratio of 28th and 18th terms</a:t>
            </a:r>
            <a:endParaRPr lang="en-IN" altLang="en-US" dirty="0"/>
          </a:p>
          <a:p>
            <a:r>
              <a:rPr lang="en-IN" altLang="en-US" dirty="0" smtClean="0">
                <a:sym typeface="Wingdings" panose="05000000000000000000" pitchFamily="2" charset="2"/>
              </a:rPr>
              <a:t>  </a:t>
            </a:r>
            <a:r>
              <a:rPr lang="en-IN" altLang="en-US" dirty="0" smtClean="0"/>
              <a:t>a+27d / a+17d </a:t>
            </a:r>
            <a:endParaRPr lang="en-IN" altLang="en-US" dirty="0" smtClean="0"/>
          </a:p>
          <a:p>
            <a:pPr marL="171450" indent="-171450">
              <a:buFont typeface="Wingdings" panose="05000000000000000000" pitchFamily="2" charset="2"/>
              <a:buChar char="è"/>
            </a:pPr>
            <a:r>
              <a:rPr lang="en-IN" altLang="en-US" dirty="0" smtClean="0"/>
              <a:t>-7d </a:t>
            </a:r>
            <a:r>
              <a:rPr lang="en-IN" altLang="en-US" dirty="0"/>
              <a:t>+ </a:t>
            </a:r>
            <a:r>
              <a:rPr lang="en-IN" altLang="en-US" dirty="0" smtClean="0"/>
              <a:t>27d / -7d </a:t>
            </a:r>
            <a:r>
              <a:rPr lang="en-IN" altLang="en-US" dirty="0"/>
              <a:t>+ </a:t>
            </a:r>
            <a:r>
              <a:rPr lang="en-IN" altLang="en-US" dirty="0" smtClean="0"/>
              <a:t>17d </a:t>
            </a:r>
            <a:endParaRPr lang="en-IN" altLang="en-US" dirty="0" smtClean="0"/>
          </a:p>
          <a:p>
            <a:pPr marL="171450" indent="-171450">
              <a:buFont typeface="Wingdings" panose="05000000000000000000" pitchFamily="2" charset="2"/>
              <a:buChar char="è"/>
            </a:pPr>
            <a:r>
              <a:rPr lang="en-IN" altLang="en-US" dirty="0" smtClean="0"/>
              <a:t> </a:t>
            </a:r>
            <a:r>
              <a:rPr lang="en-IN" altLang="en-US" dirty="0"/>
              <a:t>20d/10d </a:t>
            </a:r>
            <a:endParaRPr lang="en-IN" altLang="en-US" dirty="0" smtClean="0"/>
          </a:p>
          <a:p>
            <a:pPr marL="171450" indent="-171450">
              <a:buFont typeface="Wingdings" panose="05000000000000000000" pitchFamily="2" charset="2"/>
              <a:buChar char="è"/>
            </a:pPr>
            <a:r>
              <a:rPr lang="en-IN" altLang="en-US" dirty="0" smtClean="0"/>
              <a:t> 2/1</a:t>
            </a:r>
            <a:endParaRPr lang="en-IN" altLang="en-US" dirty="0" smtClean="0"/>
          </a:p>
          <a:p>
            <a:pPr marL="171450" indent="-171450">
              <a:buFont typeface="Wingdings" panose="05000000000000000000" pitchFamily="2" charset="2"/>
              <a:buChar char="è"/>
            </a:pPr>
            <a:r>
              <a:rPr lang="en-IN" altLang="en-US" dirty="0" smtClean="0"/>
              <a:t> 2 : 1</a:t>
            </a:r>
            <a:endParaRPr lang="en-IN" altLang="en-US" dirty="0"/>
          </a:p>
          <a:p>
            <a:endParaRPr lang="en-IN" altLang="en-US" dirty="0"/>
          </a:p>
          <a:p>
            <a:r>
              <a:rPr lang="en-IN" altLang="en-US" dirty="0"/>
              <a:t>7. d = 147 - 150 = -3</a:t>
            </a:r>
            <a:endParaRPr lang="en-IN" altLang="en-US" dirty="0"/>
          </a:p>
          <a:p>
            <a:r>
              <a:rPr lang="en-US" sz="1200" b="0" i="0" kern="1200" dirty="0" smtClean="0">
                <a:solidFill>
                  <a:schemeClr val="tx1"/>
                </a:solidFill>
                <a:effectLst/>
                <a:latin typeface="+mn-lt"/>
                <a:ea typeface="+mn-ea"/>
                <a:cs typeface="+mn-cs"/>
              </a:rPr>
              <a:t>as this A.P converges to 0 and the next term will be -3</a:t>
            </a:r>
            <a:endParaRPr lang="en-US"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an=a+(n−1)d</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−3=150+(n−1)−3</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−3−150=(n−1)−3</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−153=(n−1)−3</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−153 /</a:t>
            </a:r>
            <a:r>
              <a:rPr lang="en-IN" sz="1200" b="0" i="0" kern="1200" baseline="0" dirty="0" smtClean="0">
                <a:solidFill>
                  <a:schemeClr val="tx1"/>
                </a:solidFill>
                <a:effectLst/>
                <a:latin typeface="+mn-lt"/>
                <a:ea typeface="+mn-ea"/>
                <a:cs typeface="+mn-cs"/>
              </a:rPr>
              <a:t> </a:t>
            </a:r>
            <a:r>
              <a:rPr lang="en-IN" sz="1200" b="0" i="0" kern="1200" dirty="0" smtClean="0">
                <a:solidFill>
                  <a:schemeClr val="tx1"/>
                </a:solidFill>
                <a:effectLst/>
                <a:latin typeface="+mn-lt"/>
                <a:ea typeface="+mn-ea"/>
                <a:cs typeface="+mn-cs"/>
              </a:rPr>
              <a:t>3=(n−1)</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51=n−1, so n=52</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52th term is the 1st negative term of given A.P</a:t>
            </a:r>
            <a:endParaRPr lang="en-US" sz="1200" b="0" i="0" kern="1200" dirty="0" smtClean="0">
              <a:solidFill>
                <a:schemeClr val="tx1"/>
              </a:solidFill>
              <a:effectLst/>
              <a:latin typeface="+mn-lt"/>
              <a:ea typeface="+mn-ea"/>
              <a:cs typeface="+mn-cs"/>
            </a:endParaRPr>
          </a:p>
          <a:p>
            <a:endParaRPr lang="en-IN" altLang="en-US" dirty="0"/>
          </a:p>
          <a:p>
            <a:r>
              <a:rPr lang="en-IN" altLang="en-US" dirty="0"/>
              <a:t>8. a1=2,a2=k+3, a3=6 are consecutive terms</a:t>
            </a:r>
            <a:endParaRPr lang="en-IN" altLang="en-US" dirty="0"/>
          </a:p>
          <a:p>
            <a:r>
              <a:rPr lang="en-IN" altLang="en-US" dirty="0"/>
              <a:t>a2-a1 = a3-a2</a:t>
            </a:r>
            <a:endParaRPr lang="en-IN" altLang="en-US" dirty="0"/>
          </a:p>
          <a:p>
            <a:r>
              <a:rPr lang="en-IN" altLang="en-US" dirty="0"/>
              <a:t>(k+3)-2 = 6-(k+3)</a:t>
            </a:r>
            <a:endParaRPr lang="en-IN" altLang="en-US" dirty="0"/>
          </a:p>
          <a:p>
            <a:r>
              <a:rPr lang="en-IN" altLang="en-US" dirty="0"/>
              <a:t>k+3-8+k+3 = 0</a:t>
            </a:r>
            <a:endParaRPr lang="en-IN" altLang="en-US" dirty="0"/>
          </a:p>
          <a:p>
            <a:r>
              <a:rPr lang="en-IN" altLang="en-US" dirty="0"/>
              <a:t>2k=2</a:t>
            </a:r>
            <a:endParaRPr lang="en-IN" altLang="en-US" dirty="0"/>
          </a:p>
          <a:p>
            <a:r>
              <a:rPr lang="en-IN" altLang="en-US" dirty="0"/>
              <a:t>k=1</a:t>
            </a:r>
            <a:endParaRPr lang="en-IN" altLang="en-US" dirty="0"/>
          </a:p>
          <a:p>
            <a:r>
              <a:rPr lang="en-IN" altLang="en-US" dirty="0"/>
              <a:t>        </a:t>
            </a:r>
            <a:endParaRPr lang="en-I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B</a:t>
            </a:r>
            <a:endParaRPr lang="en-US" dirty="0"/>
          </a:p>
          <a:p>
            <a:r>
              <a:rPr lang="en-US" dirty="0" err="1"/>
              <a:t>tn</a:t>
            </a:r>
            <a:r>
              <a:rPr lang="en-US" dirty="0"/>
              <a:t> = a + (n-1) * d</a:t>
            </a:r>
            <a:endParaRPr lang="en-US" dirty="0"/>
          </a:p>
          <a:p>
            <a:r>
              <a:rPr lang="en-US" dirty="0"/>
              <a:t>    = 4 + (17-1) * 5</a:t>
            </a:r>
            <a:endParaRPr lang="en-US" dirty="0"/>
          </a:p>
          <a:p>
            <a:r>
              <a:rPr lang="en-US" dirty="0"/>
              <a:t>    = 4 + 16 * 5</a:t>
            </a:r>
            <a:endParaRPr lang="en-US" dirty="0"/>
          </a:p>
          <a:p>
            <a:r>
              <a:rPr lang="en-US" dirty="0"/>
              <a:t>    = 4 + 80</a:t>
            </a:r>
            <a:endParaRPr lang="en-US" dirty="0"/>
          </a:p>
          <a:p>
            <a:r>
              <a:rPr lang="en-US" dirty="0"/>
              <a:t>    = 84</a:t>
            </a:r>
            <a:endParaRPr lang="en-US" dirty="0"/>
          </a:p>
          <a:p>
            <a:r>
              <a:rPr lang="en-US" dirty="0"/>
              <a:t>or</a:t>
            </a:r>
            <a:endParaRPr lang="en-US" dirty="0"/>
          </a:p>
          <a:p>
            <a:endParaRPr lang="en-US" dirty="0"/>
          </a:p>
          <a:p>
            <a:r>
              <a:rPr lang="en-US" dirty="0"/>
              <a:t>Take the previous one term of the given term</a:t>
            </a:r>
            <a:endParaRPr lang="en-US" dirty="0"/>
          </a:p>
          <a:p>
            <a:r>
              <a:rPr lang="en-US" dirty="0"/>
              <a:t> 17----&gt;16</a:t>
            </a:r>
            <a:endParaRPr lang="en-US" dirty="0"/>
          </a:p>
          <a:p>
            <a:r>
              <a:rPr lang="en-US" dirty="0"/>
              <a:t>16 * 5 ( diff b/w the numbers) = 80 + 4 ( add the </a:t>
            </a:r>
            <a:r>
              <a:rPr lang="en-US" dirty="0" err="1"/>
              <a:t>firt</a:t>
            </a:r>
            <a:r>
              <a:rPr lang="en-US" dirty="0"/>
              <a:t> number in the question) = 84</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IN" altLang="en-US" dirty="0"/>
              <a:t>ANS: </a:t>
            </a:r>
            <a:r>
              <a:rPr lang="en-IN" altLang="en-US" dirty="0" smtClean="0"/>
              <a:t>B</a:t>
            </a:r>
            <a:endParaRPr lang="en-IN" altLang="en-US" dirty="0" smtClean="0"/>
          </a:p>
          <a:p>
            <a:r>
              <a:rPr lang="en-IN" sz="1200" b="0" i="0" kern="1200" dirty="0" smtClean="0">
                <a:solidFill>
                  <a:schemeClr val="tx1"/>
                </a:solidFill>
                <a:effectLst/>
                <a:latin typeface="+mn-lt"/>
                <a:ea typeface="+mn-ea"/>
                <a:cs typeface="+mn-cs"/>
              </a:rPr>
              <a:t>√18 = √9*2 </a:t>
            </a:r>
            <a:r>
              <a:rPr lang="en-IN" sz="1200" b="0" i="0" kern="1200" dirty="0" smtClean="0">
                <a:solidFill>
                  <a:schemeClr val="tx1"/>
                </a:solidFill>
                <a:effectLst/>
                <a:latin typeface="+mn-lt"/>
                <a:ea typeface="+mn-ea"/>
                <a:cs typeface="+mn-cs"/>
                <a:sym typeface="Wingdings" panose="05000000000000000000" pitchFamily="2" charset="2"/>
              </a:rPr>
              <a:t> 3</a:t>
            </a:r>
            <a:r>
              <a:rPr lang="en-IN" sz="1200" b="0" i="0" kern="1200" dirty="0" smtClean="0">
                <a:solidFill>
                  <a:schemeClr val="tx1"/>
                </a:solidFill>
                <a:effectLst/>
                <a:latin typeface="+mn-lt"/>
                <a:ea typeface="+mn-ea"/>
                <a:cs typeface="+mn-cs"/>
              </a:rPr>
              <a:t>√2</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√50 = √25*2 </a:t>
            </a:r>
            <a:r>
              <a:rPr lang="en-IN" sz="1200" b="0" i="0" kern="1200" dirty="0" smtClean="0">
                <a:solidFill>
                  <a:schemeClr val="tx1"/>
                </a:solidFill>
                <a:effectLst/>
                <a:latin typeface="+mn-lt"/>
                <a:ea typeface="+mn-ea"/>
                <a:cs typeface="+mn-cs"/>
                <a:sym typeface="Wingdings" panose="05000000000000000000" pitchFamily="2" charset="2"/>
              </a:rPr>
              <a:t> 5</a:t>
            </a:r>
            <a:r>
              <a:rPr lang="en-IN" sz="1200" b="0" i="0" kern="1200" dirty="0" smtClean="0">
                <a:solidFill>
                  <a:schemeClr val="tx1"/>
                </a:solidFill>
                <a:effectLst/>
                <a:latin typeface="+mn-lt"/>
                <a:ea typeface="+mn-ea"/>
                <a:cs typeface="+mn-cs"/>
              </a:rPr>
              <a:t>√2</a:t>
            </a:r>
            <a:endParaRPr lang="en-IN" sz="1200" b="0" i="0" kern="1200" dirty="0" smtClean="0">
              <a:solidFill>
                <a:schemeClr val="tx1"/>
              </a:solidFill>
              <a:effectLst/>
              <a:latin typeface="+mn-lt"/>
              <a:ea typeface="+mn-ea"/>
              <a:cs typeface="+mn-cs"/>
            </a:endParaRPr>
          </a:p>
          <a:p>
            <a:r>
              <a:rPr lang="en-IN" sz="1200" b="0" i="0" kern="1200" dirty="0" smtClean="0">
                <a:solidFill>
                  <a:schemeClr val="tx1"/>
                </a:solidFill>
                <a:effectLst/>
                <a:latin typeface="+mn-lt"/>
                <a:ea typeface="+mn-ea"/>
                <a:cs typeface="+mn-cs"/>
              </a:rPr>
              <a:t>√98 = √49*2 </a:t>
            </a:r>
            <a:r>
              <a:rPr lang="en-IN" sz="1200" b="0" i="0" kern="1200" dirty="0" smtClean="0">
                <a:solidFill>
                  <a:schemeClr val="tx1"/>
                </a:solidFill>
                <a:effectLst/>
                <a:latin typeface="+mn-lt"/>
                <a:ea typeface="+mn-ea"/>
                <a:cs typeface="+mn-cs"/>
                <a:sym typeface="Wingdings" panose="05000000000000000000" pitchFamily="2" charset="2"/>
              </a:rPr>
              <a:t> 7</a:t>
            </a:r>
            <a:r>
              <a:rPr lang="en-IN" sz="1200" b="0" i="0" kern="1200" dirty="0" smtClean="0">
                <a:solidFill>
                  <a:schemeClr val="tx1"/>
                </a:solidFill>
                <a:effectLst/>
                <a:latin typeface="+mn-lt"/>
                <a:ea typeface="+mn-ea"/>
                <a:cs typeface="+mn-cs"/>
              </a:rPr>
              <a:t>√2</a:t>
            </a:r>
            <a:endParaRPr lang="en-IN" altLang="en-US" dirty="0"/>
          </a:p>
          <a:p>
            <a:r>
              <a:rPr lang="en-IN" altLang="en-US" dirty="0"/>
              <a:t>diff = </a:t>
            </a:r>
            <a:r>
              <a:rPr lang="en-IN" altLang="en-US" dirty="0" smtClean="0"/>
              <a:t>2</a:t>
            </a:r>
            <a:r>
              <a:rPr lang="en-IN" sz="1200" b="0" i="0" kern="1200" dirty="0" smtClean="0">
                <a:solidFill>
                  <a:schemeClr val="tx1"/>
                </a:solidFill>
                <a:effectLst/>
                <a:latin typeface="+mn-lt"/>
                <a:ea typeface="+mn-ea"/>
                <a:cs typeface="+mn-cs"/>
              </a:rPr>
              <a:t>√2</a:t>
            </a:r>
            <a:r>
              <a:rPr lang="en-IN" altLang="en-US" dirty="0" smtClean="0"/>
              <a:t> </a:t>
            </a:r>
            <a:endParaRPr lang="en-IN" altLang="en-US" dirty="0" smtClean="0"/>
          </a:p>
          <a:p>
            <a:endParaRPr lang="en-US" altLang="en-US" dirty="0" smtClean="0"/>
          </a:p>
          <a:p>
            <a:r>
              <a:rPr lang="en-US" altLang="en-US" dirty="0" smtClean="0"/>
              <a:t>NEXT</a:t>
            </a:r>
            <a:r>
              <a:rPr lang="en-US" altLang="en-US" baseline="0" dirty="0" smtClean="0"/>
              <a:t> TERM = 9</a:t>
            </a:r>
            <a:r>
              <a:rPr lang="en-IN" sz="1200" b="0" i="0" kern="1200" dirty="0" smtClean="0">
                <a:solidFill>
                  <a:schemeClr val="tx1"/>
                </a:solidFill>
                <a:effectLst/>
                <a:latin typeface="+mn-lt"/>
                <a:ea typeface="+mn-ea"/>
                <a:cs typeface="+mn-cs"/>
              </a:rPr>
              <a:t>√2 </a:t>
            </a:r>
            <a:endParaRPr lang="en-IN" sz="1200" b="0" i="0" kern="1200" dirty="0" smtClean="0">
              <a:solidFill>
                <a:schemeClr val="tx1"/>
              </a:solidFill>
              <a:effectLst/>
              <a:latin typeface="+mn-lt"/>
              <a:ea typeface="+mn-ea"/>
              <a:cs typeface="+mn-cs"/>
              <a:sym typeface="Wingdings" panose="05000000000000000000" pitchFamily="2" charset="2"/>
            </a:endParaRPr>
          </a:p>
          <a:p>
            <a:endParaRPr lang="en-US" altLang="en-US" sz="1200" b="0" i="0" kern="1200" dirty="0" smtClean="0">
              <a:solidFill>
                <a:schemeClr val="tx1"/>
              </a:solidFill>
              <a:effectLst/>
              <a:latin typeface="+mn-lt"/>
              <a:ea typeface="+mn-ea"/>
              <a:cs typeface="+mn-cs"/>
              <a:sym typeface="Wingdings" panose="05000000000000000000" pitchFamily="2" charset="2"/>
            </a:endParaRPr>
          </a:p>
          <a:p>
            <a:r>
              <a:rPr lang="en-US" altLang="en-US" sz="1200" b="0" i="0" kern="1200" dirty="0" smtClean="0">
                <a:solidFill>
                  <a:schemeClr val="tx1"/>
                </a:solidFill>
                <a:effectLst/>
                <a:latin typeface="+mn-lt"/>
                <a:ea typeface="+mn-ea"/>
                <a:cs typeface="+mn-cs"/>
                <a:sym typeface="Wingdings" panose="05000000000000000000" pitchFamily="2" charset="2"/>
              </a:rPr>
              <a:t>9</a:t>
            </a:r>
            <a:r>
              <a:rPr lang="en-IN" sz="1200" b="0" i="0" kern="1200" dirty="0" smtClean="0">
                <a:solidFill>
                  <a:schemeClr val="tx1"/>
                </a:solidFill>
                <a:effectLst/>
                <a:latin typeface="+mn-lt"/>
                <a:ea typeface="+mn-ea"/>
                <a:cs typeface="+mn-cs"/>
              </a:rPr>
              <a:t>√2 can</a:t>
            </a:r>
            <a:r>
              <a:rPr lang="en-IN" sz="1200" b="0" i="0" kern="1200" baseline="0" dirty="0" smtClean="0">
                <a:solidFill>
                  <a:schemeClr val="tx1"/>
                </a:solidFill>
                <a:effectLst/>
                <a:latin typeface="+mn-lt"/>
                <a:ea typeface="+mn-ea"/>
                <a:cs typeface="+mn-cs"/>
              </a:rPr>
              <a:t> be written as </a:t>
            </a:r>
            <a:r>
              <a:rPr lang="en-IN" sz="1200" b="0" i="0" kern="1200" dirty="0" smtClean="0">
                <a:solidFill>
                  <a:schemeClr val="tx1"/>
                </a:solidFill>
                <a:effectLst/>
                <a:latin typeface="+mn-lt"/>
                <a:ea typeface="+mn-ea"/>
                <a:cs typeface="+mn-cs"/>
              </a:rPr>
              <a:t>√9*9*2 = 162</a:t>
            </a:r>
            <a:r>
              <a:rPr lang="en-IN" sz="1200" b="0" i="0" kern="1200" baseline="0" dirty="0" smtClean="0">
                <a:solidFill>
                  <a:schemeClr val="tx1"/>
                </a:solidFill>
                <a:effectLst/>
                <a:latin typeface="+mn-lt"/>
                <a:ea typeface="+mn-ea"/>
                <a:cs typeface="+mn-cs"/>
              </a:rPr>
              <a:t> </a:t>
            </a:r>
            <a:endParaRPr lang="en-US" altLang="en-US" sz="1200" b="0" i="0" kern="1200" dirty="0" smtClean="0">
              <a:solidFill>
                <a:schemeClr val="tx1"/>
              </a:solidFill>
              <a:effectLst/>
              <a:latin typeface="+mn-lt"/>
              <a:ea typeface="+mn-ea"/>
              <a:cs typeface="+mn-cs"/>
              <a:sym typeface="Wingdings" panose="05000000000000000000" pitchFamily="2" charset="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IN" altLang="en-US" dirty="0"/>
              <a:t>ANS: C</a:t>
            </a:r>
            <a:endParaRPr lang="en-IN" altLang="en-US" dirty="0"/>
          </a:p>
          <a:p>
            <a:r>
              <a:rPr lang="en-IN" altLang="en-US" dirty="0"/>
              <a:t>9-a=b-9=25-b</a:t>
            </a:r>
            <a:endParaRPr lang="en-IN" altLang="en-US" dirty="0"/>
          </a:p>
          <a:p>
            <a:r>
              <a:rPr lang="en-IN" altLang="en-US" dirty="0"/>
              <a:t>b-9=25-b</a:t>
            </a:r>
            <a:endParaRPr lang="en-IN" altLang="en-US" dirty="0"/>
          </a:p>
          <a:p>
            <a:r>
              <a:rPr lang="en-IN" altLang="en-US" dirty="0"/>
              <a:t>2b = 34</a:t>
            </a:r>
            <a:endParaRPr lang="en-IN" altLang="en-US" dirty="0"/>
          </a:p>
          <a:p>
            <a:r>
              <a:rPr lang="en-IN" altLang="en-US" dirty="0"/>
              <a:t>b=17</a:t>
            </a:r>
            <a:endParaRPr lang="en-IN" altLang="en-US" dirty="0"/>
          </a:p>
          <a:p>
            <a:r>
              <a:rPr lang="en-IN" altLang="en-US" dirty="0"/>
              <a:t>9-a=b-9</a:t>
            </a:r>
            <a:endParaRPr lang="en-IN" altLang="en-US" dirty="0"/>
          </a:p>
          <a:p>
            <a:r>
              <a:rPr lang="en-IN" altLang="en-US" dirty="0"/>
              <a:t>9-a=17-9</a:t>
            </a:r>
            <a:endParaRPr lang="en-IN" altLang="en-US" dirty="0"/>
          </a:p>
          <a:p>
            <a:r>
              <a:rPr lang="en-IN" altLang="en-US" dirty="0"/>
              <a:t>a=1</a:t>
            </a:r>
            <a:endParaRPr lang="en-I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A</a:t>
            </a:r>
            <a:endParaRPr lang="en-US" dirty="0"/>
          </a:p>
          <a:p>
            <a:r>
              <a:rPr lang="en-US" dirty="0" smtClean="0"/>
              <a:t>L = a+(n-1)d   </a:t>
            </a:r>
            <a:endParaRPr lang="en-US" dirty="0"/>
          </a:p>
          <a:p>
            <a:r>
              <a:rPr lang="en-US" dirty="0"/>
              <a:t>n = </a:t>
            </a:r>
            <a:r>
              <a:rPr lang="en-US" dirty="0" smtClean="0"/>
              <a:t>(l </a:t>
            </a:r>
            <a:r>
              <a:rPr lang="en-US" dirty="0"/>
              <a:t>- a / d </a:t>
            </a:r>
            <a:r>
              <a:rPr lang="en-US" dirty="0" smtClean="0"/>
              <a:t>)+ </a:t>
            </a:r>
            <a:r>
              <a:rPr lang="en-US" dirty="0"/>
              <a:t>1</a:t>
            </a:r>
            <a:endParaRPr lang="en-US" dirty="0"/>
          </a:p>
          <a:p>
            <a:r>
              <a:rPr lang="en-US" dirty="0"/>
              <a:t>   = </a:t>
            </a:r>
            <a:r>
              <a:rPr lang="en-US" dirty="0" smtClean="0"/>
              <a:t>(205 </a:t>
            </a:r>
            <a:r>
              <a:rPr lang="en-US" dirty="0"/>
              <a:t>- 7 / </a:t>
            </a:r>
            <a:r>
              <a:rPr lang="en-US" dirty="0" smtClean="0"/>
              <a:t>6) </a:t>
            </a:r>
            <a:r>
              <a:rPr lang="en-US" dirty="0"/>
              <a:t>+ 1</a:t>
            </a:r>
            <a:endParaRPr lang="en-US" dirty="0"/>
          </a:p>
          <a:p>
            <a:r>
              <a:rPr lang="en-US" dirty="0"/>
              <a:t>   = </a:t>
            </a:r>
            <a:r>
              <a:rPr lang="en-US" dirty="0" smtClean="0"/>
              <a:t>(198 </a:t>
            </a:r>
            <a:r>
              <a:rPr lang="en-US" dirty="0"/>
              <a:t>/ </a:t>
            </a:r>
            <a:r>
              <a:rPr lang="en-US" dirty="0" smtClean="0"/>
              <a:t>6) </a:t>
            </a:r>
            <a:r>
              <a:rPr lang="en-US" dirty="0"/>
              <a:t>+ 1</a:t>
            </a:r>
            <a:endParaRPr lang="en-US" dirty="0"/>
          </a:p>
          <a:p>
            <a:r>
              <a:rPr lang="en-US" dirty="0"/>
              <a:t>   = 33 + 1</a:t>
            </a:r>
            <a:endParaRPr lang="en-US" dirty="0"/>
          </a:p>
          <a:p>
            <a:r>
              <a:rPr lang="en-US" dirty="0"/>
              <a:t>   = 34 </a:t>
            </a:r>
            <a:endParaRPr lang="en-US" dirty="0"/>
          </a:p>
          <a:p>
            <a:endParaRPr lang="en-US" dirty="0"/>
          </a:p>
          <a:p>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endParaRPr lang="en-US" dirty="0" smtClean="0"/>
          </a:p>
          <a:p>
            <a:endParaRPr lang="en-US" dirty="0" smtClean="0"/>
          </a:p>
          <a:p>
            <a:r>
              <a:rPr lang="en-US" dirty="0" smtClean="0"/>
              <a:t>T11 =37</a:t>
            </a:r>
            <a:endParaRPr lang="en-US" dirty="0" smtClean="0"/>
          </a:p>
          <a:p>
            <a:r>
              <a:rPr lang="en-US" dirty="0" smtClean="0"/>
              <a:t>                           diff b/w = 11 &amp; 19 = 8 &amp; value is 67-37=30</a:t>
            </a:r>
            <a:endParaRPr lang="en-US" dirty="0" smtClean="0"/>
          </a:p>
          <a:p>
            <a:r>
              <a:rPr lang="en-US" baseline="0" dirty="0" smtClean="0"/>
              <a:t>                           diff b/w = 11 &amp; 15 = 4 s0, the value will be 15</a:t>
            </a:r>
            <a:endParaRPr lang="en-US" baseline="0" dirty="0" smtClean="0"/>
          </a:p>
          <a:p>
            <a:r>
              <a:rPr lang="en-US" baseline="0" dirty="0" smtClean="0"/>
              <a:t>T15 =37+15 = 52</a:t>
            </a:r>
            <a:endParaRPr lang="en-US" baseline="0" dirty="0" smtClean="0"/>
          </a:p>
          <a:p>
            <a:r>
              <a:rPr lang="en-US" dirty="0" smtClean="0"/>
              <a:t> </a:t>
            </a:r>
            <a:endParaRPr lang="en-US" dirty="0" smtClean="0"/>
          </a:p>
          <a:p>
            <a:r>
              <a:rPr lang="en-US" dirty="0" smtClean="0"/>
              <a:t>T19</a:t>
            </a:r>
            <a:r>
              <a:rPr lang="en-US" baseline="0" dirty="0" smtClean="0"/>
              <a:t> =67</a:t>
            </a:r>
            <a:endParaRPr lang="en-US" dirty="0" smtClean="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endParaRPr lang="en-US" dirty="0" smtClean="0"/>
          </a:p>
          <a:p>
            <a:endParaRPr lang="en-US" dirty="0" smtClean="0"/>
          </a:p>
          <a:p>
            <a:r>
              <a:rPr lang="en-US" dirty="0" smtClean="0"/>
              <a:t>Sn= n/2(2a+(n-1)d) </a:t>
            </a:r>
            <a:r>
              <a:rPr lang="en-US" dirty="0" smtClean="0">
                <a:sym typeface="Wingdings" panose="05000000000000000000" pitchFamily="2" charset="2"/>
              </a:rPr>
              <a:t>    =&gt; [2a=</a:t>
            </a:r>
            <a:r>
              <a:rPr lang="en-US" dirty="0" err="1" smtClean="0">
                <a:sym typeface="Wingdings" panose="05000000000000000000" pitchFamily="2" charset="2"/>
              </a:rPr>
              <a:t>a+a</a:t>
            </a:r>
            <a:r>
              <a:rPr lang="en-US" dirty="0" smtClean="0">
                <a:sym typeface="Wingdings" panose="05000000000000000000" pitchFamily="2" charset="2"/>
              </a:rPr>
              <a:t>  a+(a+(n-1)d)]  simply we can written that as (</a:t>
            </a:r>
            <a:r>
              <a:rPr lang="en-US" dirty="0" err="1" smtClean="0">
                <a:sym typeface="Wingdings" panose="05000000000000000000" pitchFamily="2" charset="2"/>
              </a:rPr>
              <a:t>a+l</a:t>
            </a:r>
            <a:r>
              <a:rPr lang="en-US" dirty="0" smtClean="0">
                <a:sym typeface="Wingdings" panose="05000000000000000000" pitchFamily="2" charset="2"/>
              </a:rPr>
              <a:t>)</a:t>
            </a:r>
            <a:endParaRPr lang="en-US" dirty="0" smtClean="0">
              <a:sym typeface="Wingdings" panose="05000000000000000000" pitchFamily="2" charset="2"/>
            </a:endParaRPr>
          </a:p>
          <a:p>
            <a:endParaRPr lang="en-US" dirty="0" smtClean="0">
              <a:sym typeface="Wingdings" panose="05000000000000000000" pitchFamily="2" charset="2"/>
            </a:endParaRPr>
          </a:p>
          <a:p>
            <a:pPr marL="171450" indent="-171450">
              <a:buFont typeface="Symbol" panose="05050102010706020507" pitchFamily="18" charset="2"/>
              <a:buChar char="Þ"/>
            </a:pPr>
            <a:r>
              <a:rPr lang="en-US" dirty="0" err="1" smtClean="0">
                <a:sym typeface="Wingdings" panose="05000000000000000000" pitchFamily="2" charset="2"/>
              </a:rPr>
              <a:t>sn</a:t>
            </a:r>
            <a:r>
              <a:rPr lang="en-US" dirty="0" smtClean="0">
                <a:sym typeface="Wingdings" panose="05000000000000000000" pitchFamily="2" charset="2"/>
              </a:rPr>
              <a:t>=n/2(</a:t>
            </a:r>
            <a:r>
              <a:rPr lang="en-US" dirty="0" err="1" smtClean="0">
                <a:sym typeface="Wingdings" panose="05000000000000000000" pitchFamily="2" charset="2"/>
              </a:rPr>
              <a:t>a+l</a:t>
            </a:r>
            <a:r>
              <a:rPr lang="en-US" dirty="0" smtClean="0">
                <a:sym typeface="Wingdings" panose="05000000000000000000" pitchFamily="2" charset="2"/>
              </a:rPr>
              <a:t>)   (</a:t>
            </a:r>
            <a:r>
              <a:rPr lang="en-US" dirty="0" err="1" smtClean="0">
                <a:sym typeface="Wingdings" panose="05000000000000000000" pitchFamily="2" charset="2"/>
              </a:rPr>
              <a:t>a+l</a:t>
            </a:r>
            <a:r>
              <a:rPr lang="en-US" dirty="0" smtClean="0">
                <a:sym typeface="Wingdings" panose="05000000000000000000" pitchFamily="2" charset="2"/>
              </a:rPr>
              <a:t>/2)=average term</a:t>
            </a:r>
            <a:endParaRPr lang="en-US" dirty="0" smtClean="0">
              <a:sym typeface="Wingdings" panose="05000000000000000000" pitchFamily="2" charset="2"/>
            </a:endParaRPr>
          </a:p>
          <a:p>
            <a:pPr marL="0" indent="0">
              <a:buFont typeface="Symbol" panose="05050102010706020507" pitchFamily="18" charset="2"/>
              <a:buNone/>
            </a:pPr>
            <a:endParaRPr lang="en-US" dirty="0" smtClean="0">
              <a:sym typeface="Wingdings" panose="05000000000000000000" pitchFamily="2" charset="2"/>
            </a:endParaRPr>
          </a:p>
          <a:p>
            <a:pPr marL="171450" indent="-171450">
              <a:buFont typeface="Symbol" panose="05050102010706020507" pitchFamily="18" charset="2"/>
              <a:buChar char="Þ"/>
            </a:pPr>
            <a:r>
              <a:rPr lang="en-US" dirty="0" smtClean="0">
                <a:sym typeface="Wingdings" panose="05000000000000000000" pitchFamily="2" charset="2"/>
              </a:rPr>
              <a:t>Sn = n* </a:t>
            </a:r>
            <a:r>
              <a:rPr lang="en-US" dirty="0" err="1" smtClean="0">
                <a:sym typeface="Wingdings" panose="05000000000000000000" pitchFamily="2" charset="2"/>
              </a:rPr>
              <a:t>avg.term</a:t>
            </a:r>
            <a:r>
              <a:rPr lang="en-US" dirty="0" smtClean="0">
                <a:sym typeface="Wingdings" panose="05000000000000000000" pitchFamily="2" charset="2"/>
              </a:rPr>
              <a:t>         [Given,</a:t>
            </a:r>
            <a:r>
              <a:rPr lang="en-US" baseline="0" dirty="0" smtClean="0">
                <a:sym typeface="Wingdings" panose="05000000000000000000" pitchFamily="2" charset="2"/>
              </a:rPr>
              <a:t> </a:t>
            </a:r>
            <a:r>
              <a:rPr lang="en-US" dirty="0" smtClean="0">
                <a:sym typeface="Wingdings" panose="05000000000000000000" pitchFamily="2" charset="2"/>
              </a:rPr>
              <a:t>S25 = 300] </a:t>
            </a:r>
            <a:endParaRPr lang="en-US" dirty="0" smtClean="0">
              <a:sym typeface="Wingdings" panose="05000000000000000000" pitchFamily="2" charset="2"/>
            </a:endParaRPr>
          </a:p>
          <a:p>
            <a:pPr marL="171450" indent="-171450">
              <a:buFont typeface="Symbol" panose="05050102010706020507" pitchFamily="18" charset="2"/>
              <a:buChar char="Þ"/>
            </a:pPr>
            <a:r>
              <a:rPr lang="en-US" dirty="0" smtClean="0">
                <a:sym typeface="Wingdings" panose="05000000000000000000" pitchFamily="2" charset="2"/>
              </a:rPr>
              <a:t> s25 = 25*t13                 </a:t>
            </a:r>
            <a:r>
              <a:rPr lang="en-US" dirty="0" err="1" smtClean="0">
                <a:sym typeface="Wingdings" panose="05000000000000000000" pitchFamily="2" charset="2"/>
              </a:rPr>
              <a:t>avg</a:t>
            </a:r>
            <a:r>
              <a:rPr lang="en-US" baseline="0" dirty="0" smtClean="0">
                <a:sym typeface="Wingdings" panose="05000000000000000000" pitchFamily="2" charset="2"/>
              </a:rPr>
              <a:t> term = </a:t>
            </a:r>
            <a:r>
              <a:rPr lang="en-US" baseline="0" dirty="0" err="1" smtClean="0">
                <a:sym typeface="Wingdings" panose="05000000000000000000" pitchFamily="2" charset="2"/>
              </a:rPr>
              <a:t>a+l</a:t>
            </a:r>
            <a:r>
              <a:rPr lang="en-US" baseline="0" dirty="0" smtClean="0">
                <a:sym typeface="Wingdings" panose="05000000000000000000" pitchFamily="2" charset="2"/>
              </a:rPr>
              <a:t>/2  1+25/2 26/213</a:t>
            </a:r>
            <a:endParaRPr lang="en-US" baseline="0" dirty="0" smtClean="0">
              <a:sym typeface="Wingdings" panose="05000000000000000000" pitchFamily="2" charset="2"/>
            </a:endParaRPr>
          </a:p>
          <a:p>
            <a:pPr marL="171450" indent="-171450">
              <a:buFont typeface="Symbol" panose="05050102010706020507" pitchFamily="18" charset="2"/>
              <a:buChar char="Þ"/>
            </a:pPr>
            <a:r>
              <a:rPr lang="en-US" baseline="0" dirty="0" smtClean="0">
                <a:sym typeface="Wingdings" panose="05000000000000000000" pitchFamily="2" charset="2"/>
              </a:rPr>
              <a:t>300 = 25 * t13</a:t>
            </a:r>
            <a:endParaRPr lang="en-US" baseline="0" dirty="0" smtClean="0">
              <a:sym typeface="Wingdings" panose="05000000000000000000" pitchFamily="2" charset="2"/>
            </a:endParaRPr>
          </a:p>
          <a:p>
            <a:pPr marL="171450" indent="-171450">
              <a:buFont typeface="Symbol" panose="05050102010706020507" pitchFamily="18" charset="2"/>
              <a:buChar char="Þ"/>
            </a:pPr>
            <a:r>
              <a:rPr lang="en-US" baseline="0" dirty="0" smtClean="0">
                <a:sym typeface="Wingdings" panose="05000000000000000000" pitchFamily="2" charset="2"/>
              </a:rPr>
              <a:t>T13 = 12</a:t>
            </a:r>
            <a:endParaRPr lang="en-US" dirty="0" smtClean="0">
              <a:sym typeface="Wingdings" panose="05000000000000000000" pitchFamily="2" charset="2"/>
            </a:endParaRPr>
          </a:p>
          <a:p>
            <a:pPr marL="171450" indent="-171450">
              <a:buFont typeface="Symbol" panose="05050102010706020507" pitchFamily="18" charset="2"/>
              <a:buChar char="Þ"/>
            </a:pPr>
            <a:endParaRPr lang="en-US" dirty="0" smtClean="0">
              <a:sym typeface="Wingdings" panose="05000000000000000000" pitchFamily="2" charset="2"/>
            </a:endParaRPr>
          </a:p>
          <a:p>
            <a:pPr marL="171450" indent="-171450">
              <a:buFont typeface="Symbol" panose="05050102010706020507" pitchFamily="18" charset="2"/>
              <a:buChar char="Þ"/>
            </a:pPr>
            <a:endParaRPr lang="en-US" dirty="0" smtClean="0">
              <a:sym typeface="Wingdings" panose="05000000000000000000" pitchFamily="2" charset="2"/>
            </a:endParaRPr>
          </a:p>
          <a:p>
            <a:pPr marL="171450" indent="-171450">
              <a:buFont typeface="Symbol" panose="05050102010706020507" pitchFamily="18" charset="2"/>
              <a:buChar char="Þ"/>
            </a:pPr>
            <a:endParaRPr lang="en-IN" dirty="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endParaRPr lang="en-US" dirty="0" smtClean="0"/>
          </a:p>
          <a:p>
            <a:endParaRPr lang="en-US" dirty="0" smtClean="0"/>
          </a:p>
          <a:p>
            <a:r>
              <a:rPr lang="en-US" dirty="0" smtClean="0"/>
              <a:t>T11 =37</a:t>
            </a:r>
            <a:endParaRPr lang="en-US" dirty="0" smtClean="0"/>
          </a:p>
          <a:p>
            <a:r>
              <a:rPr lang="en-US" dirty="0" smtClean="0"/>
              <a:t>                           diff b/w = 11 &amp; 19 = 8 &amp; value is 67-37=30</a:t>
            </a:r>
            <a:endParaRPr lang="en-US" dirty="0" smtClean="0"/>
          </a:p>
          <a:p>
            <a:r>
              <a:rPr lang="en-US" baseline="0" dirty="0" smtClean="0"/>
              <a:t>                           </a:t>
            </a:r>
            <a:endParaRPr lang="en-US" baseline="0" dirty="0" smtClean="0"/>
          </a:p>
          <a:p>
            <a:r>
              <a:rPr lang="en-US" baseline="0" dirty="0" smtClean="0"/>
              <a:t>                           8t </a:t>
            </a:r>
            <a:r>
              <a:rPr lang="en-US" baseline="0" dirty="0" smtClean="0">
                <a:sym typeface="Wingdings" panose="05000000000000000000" pitchFamily="2" charset="2"/>
              </a:rPr>
              <a:t> 30</a:t>
            </a:r>
            <a:endParaRPr lang="en-US" baseline="0" dirty="0" smtClean="0">
              <a:sym typeface="Wingdings" panose="05000000000000000000" pitchFamily="2" charset="2"/>
            </a:endParaRPr>
          </a:p>
          <a:p>
            <a:r>
              <a:rPr lang="en-US" baseline="0" dirty="0" smtClean="0">
                <a:sym typeface="Wingdings" panose="05000000000000000000" pitchFamily="2" charset="2"/>
              </a:rPr>
              <a:t> 	   1t  30/8</a:t>
            </a:r>
            <a:endParaRPr lang="en-US" baseline="0" dirty="0" smtClean="0">
              <a:sym typeface="Wingdings" panose="05000000000000000000" pitchFamily="2" charset="2"/>
            </a:endParaRPr>
          </a:p>
          <a:p>
            <a:r>
              <a:rPr lang="en-US" baseline="0" dirty="0" smtClean="0">
                <a:sym typeface="Wingdings" panose="05000000000000000000" pitchFamily="2" charset="2"/>
              </a:rPr>
              <a:t>	 diff b/w = 11 &amp;14 = 3 (so, we need to find what is 3t)</a:t>
            </a:r>
            <a:endParaRPr lang="en-US" baseline="0" dirty="0" smtClean="0">
              <a:sym typeface="Wingdings" panose="05000000000000000000" pitchFamily="2" charset="2"/>
            </a:endParaRPr>
          </a:p>
          <a:p>
            <a:r>
              <a:rPr lang="en-US" baseline="0" dirty="0" smtClean="0">
                <a:sym typeface="Wingdings" panose="05000000000000000000" pitchFamily="2" charset="2"/>
              </a:rPr>
              <a:t>                          3t = 30/8*3</a:t>
            </a:r>
            <a:endParaRPr lang="en-US" baseline="0" dirty="0" smtClean="0">
              <a:sym typeface="Wingdings" panose="05000000000000000000" pitchFamily="2" charset="2"/>
            </a:endParaRPr>
          </a:p>
          <a:p>
            <a:r>
              <a:rPr lang="en-US" baseline="0" dirty="0" smtClean="0">
                <a:sym typeface="Wingdings" panose="05000000000000000000" pitchFamily="2" charset="2"/>
              </a:rPr>
              <a:t>                           3t=45/4 = 11.5</a:t>
            </a:r>
            <a:endParaRPr lang="en-US" baseline="0" dirty="0" smtClean="0">
              <a:sym typeface="Wingdings" panose="05000000000000000000" pitchFamily="2" charset="2"/>
            </a:endParaRPr>
          </a:p>
          <a:p>
            <a:endParaRPr lang="en-US" baseline="0" dirty="0" smtClean="0">
              <a:sym typeface="Wingdings" panose="05000000000000000000" pitchFamily="2" charset="2"/>
            </a:endParaRPr>
          </a:p>
          <a:p>
            <a:r>
              <a:rPr lang="en-US" baseline="0" dirty="0" smtClean="0">
                <a:sym typeface="Wingdings" panose="05000000000000000000" pitchFamily="2" charset="2"/>
              </a:rPr>
              <a:t>T14 = 37+11.25 = 48.25</a:t>
            </a:r>
            <a:endParaRPr lang="en-US" baseline="0" dirty="0" smtClean="0">
              <a:sym typeface="Wingdings" panose="05000000000000000000" pitchFamily="2" charset="2"/>
            </a:endParaRPr>
          </a:p>
          <a:p>
            <a:endParaRPr lang="en-US" baseline="0" dirty="0" smtClean="0">
              <a:sym typeface="Wingdings" panose="05000000000000000000" pitchFamily="2" charset="2"/>
            </a:endParaRPr>
          </a:p>
          <a:p>
            <a:endParaRPr lang="en-US" baseline="0" dirty="0" smtClean="0"/>
          </a:p>
          <a:p>
            <a:r>
              <a:rPr lang="en-US" dirty="0" smtClean="0"/>
              <a:t> </a:t>
            </a:r>
            <a:endParaRPr lang="en-US" dirty="0" smtClean="0"/>
          </a:p>
          <a:p>
            <a:r>
              <a:rPr lang="en-US" dirty="0" smtClean="0"/>
              <a:t>T19</a:t>
            </a:r>
            <a:r>
              <a:rPr lang="en-US" baseline="0" dirty="0" smtClean="0"/>
              <a:t> =67</a:t>
            </a:r>
            <a:endParaRPr lang="en-US" dirty="0" smtClean="0"/>
          </a:p>
        </p:txBody>
      </p:sp>
      <p:sp>
        <p:nvSpPr>
          <p:cNvPr id="4" name="Slide Number Placeholder 3"/>
          <p:cNvSpPr>
            <a:spLocks noGrp="1"/>
          </p:cNvSpPr>
          <p:nvPr>
            <p:ph type="sldNum" sz="quarter" idx="10"/>
          </p:nvPr>
        </p:nvSpPr>
        <p:spPr/>
        <p:txBody>
          <a:bodyPr/>
          <a:lstStyle/>
          <a:p>
            <a:fld id="{E4596324-32E7-4A97-9B6D-8BC0160F564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2A4022-D9A3-409D-8D72-BA36CE140F5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72A4022-D9A3-409D-8D72-BA36CE140F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72A4022-D9A3-409D-8D72-BA36CE140F5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72A4022-D9A3-409D-8D72-BA36CE140F5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A4022-D9A3-409D-8D72-BA36CE140F5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9F7C4D-C908-44D7-8CB9-C2B186DA9062}" type="slidenum">
              <a:rPr lang="en-IN" smtClean="0"/>
            </a:fld>
            <a:endParaRPr lang="en-IN"/>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2A4022-D9A3-409D-8D72-BA36CE140F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2A4022-D9A3-409D-8D72-BA36CE140F5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9F7C4D-C908-44D7-8CB9-C2B186DA906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A4022-D9A3-409D-8D72-BA36CE140F5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F7C4D-C908-44D7-8CB9-C2B186DA906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91869" y="1998021"/>
            <a:ext cx="4834388" cy="28619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sym typeface="+mn-ea"/>
              </a:rPr>
              <a:t>Question 6</a:t>
            </a:r>
            <a:r>
              <a:rPr lang="en-US" b="1" dirty="0" smtClean="0">
                <a:highlight>
                  <a:srgbClr val="00FFFF"/>
                </a:highlight>
                <a:sym typeface="+mn-ea"/>
              </a:rPr>
              <a:t>:</a:t>
            </a:r>
            <a:endParaRPr lang="en-IN" dirty="0"/>
          </a:p>
        </p:txBody>
      </p:sp>
      <p:sp>
        <p:nvSpPr>
          <p:cNvPr id="3" name="Content Placeholder 2"/>
          <p:cNvSpPr>
            <a:spLocks noGrp="1"/>
          </p:cNvSpPr>
          <p:nvPr>
            <p:ph idx="1"/>
          </p:nvPr>
        </p:nvSpPr>
        <p:spPr/>
        <p:txBody>
          <a:bodyPr/>
          <a:lstStyle/>
          <a:p>
            <a:pPr marL="0" indent="0">
              <a:buNone/>
            </a:pPr>
            <a:r>
              <a:rPr lang="en-US" dirty="0" smtClean="0"/>
              <a:t>if the sum of the first 25 terms of an A.P. is 300,then find the 13</a:t>
            </a:r>
            <a:r>
              <a:rPr lang="en-US" baseline="30000" dirty="0" smtClean="0"/>
              <a:t>th</a:t>
            </a:r>
            <a:r>
              <a:rPr lang="en-US" dirty="0" smtClean="0"/>
              <a:t> term.</a:t>
            </a:r>
            <a:endParaRPr lang="en-US" dirty="0" smtClean="0"/>
          </a:p>
          <a:p>
            <a:pPr marL="0" indent="0">
              <a:buNone/>
            </a:pPr>
            <a:endParaRPr lang="en-US" dirty="0"/>
          </a:p>
          <a:p>
            <a:pPr marL="514350" indent="-514350">
              <a:buAutoNum type="alphaLcParenR"/>
            </a:pPr>
            <a:r>
              <a:rPr lang="en-US" dirty="0" smtClean="0"/>
              <a:t>24</a:t>
            </a:r>
            <a:endParaRPr lang="en-US" dirty="0" smtClean="0"/>
          </a:p>
          <a:p>
            <a:pPr marL="514350" indent="-514350">
              <a:buAutoNum type="alphaLcParenR"/>
            </a:pPr>
            <a:r>
              <a:rPr lang="en-US" dirty="0" smtClean="0"/>
              <a:t>12</a:t>
            </a:r>
            <a:endParaRPr lang="en-US" dirty="0" smtClean="0"/>
          </a:p>
          <a:p>
            <a:pPr marL="514350" indent="-514350">
              <a:buAutoNum type="alphaLcParenR"/>
            </a:pPr>
            <a:r>
              <a:rPr lang="en-US" dirty="0" smtClean="0"/>
              <a:t>6</a:t>
            </a:r>
            <a:endParaRPr lang="en-US" dirty="0" smtClean="0"/>
          </a:p>
          <a:p>
            <a:pPr marL="514350" indent="-514350">
              <a:buAutoNum type="alphaLcParenR"/>
            </a:pPr>
            <a:r>
              <a:rPr lang="en-US" dirty="0" smtClean="0"/>
              <a:t>16</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706"/>
            <a:ext cx="10515600" cy="1325563"/>
          </a:xfrm>
        </p:spPr>
        <p:txBody>
          <a:bodyPr/>
          <a:lstStyle/>
          <a:p>
            <a:r>
              <a:rPr lang="en-US" b="1" dirty="0">
                <a:highlight>
                  <a:srgbClr val="00FFFF"/>
                </a:highlight>
                <a:sym typeface="+mn-ea"/>
              </a:rPr>
              <a:t>Question 7</a:t>
            </a:r>
            <a:r>
              <a:rPr lang="en-US" b="1" dirty="0" smtClean="0">
                <a:highlight>
                  <a:srgbClr val="00FFFF"/>
                </a:highlight>
                <a:sym typeface="+mn-ea"/>
              </a:rPr>
              <a:t>:</a:t>
            </a:r>
            <a:endParaRPr lang="en-IN" dirty="0"/>
          </a:p>
        </p:txBody>
      </p:sp>
      <p:sp>
        <p:nvSpPr>
          <p:cNvPr id="3" name="Content Placeholder 2"/>
          <p:cNvSpPr>
            <a:spLocks noGrp="1"/>
          </p:cNvSpPr>
          <p:nvPr>
            <p:ph idx="1"/>
          </p:nvPr>
        </p:nvSpPr>
        <p:spPr/>
        <p:txBody>
          <a:bodyPr/>
          <a:lstStyle/>
          <a:p>
            <a:pPr marL="0" indent="0">
              <a:buNone/>
            </a:pPr>
            <a:r>
              <a:rPr lang="en-US" dirty="0" smtClean="0"/>
              <a:t>In a series the 11</a:t>
            </a:r>
            <a:r>
              <a:rPr lang="en-US" baseline="30000" dirty="0" smtClean="0"/>
              <a:t>th</a:t>
            </a:r>
            <a:r>
              <a:rPr lang="en-US" dirty="0" smtClean="0"/>
              <a:t> term is 37 and 19</a:t>
            </a:r>
            <a:r>
              <a:rPr lang="en-US" baseline="30000" dirty="0" smtClean="0"/>
              <a:t>th</a:t>
            </a:r>
            <a:r>
              <a:rPr lang="en-US" dirty="0" smtClean="0"/>
              <a:t> term is 67, what will be the 14</a:t>
            </a:r>
            <a:r>
              <a:rPr lang="en-US" baseline="30000" dirty="0" smtClean="0"/>
              <a:t>th</a:t>
            </a:r>
            <a:r>
              <a:rPr lang="en-US" dirty="0" smtClean="0"/>
              <a:t> term of the same parallel series? </a:t>
            </a:r>
            <a:endParaRPr lang="en-IN" dirty="0"/>
          </a:p>
          <a:p>
            <a:pPr marL="514350" indent="-514350">
              <a:buAutoNum type="alphaLcParenR"/>
            </a:pPr>
            <a:r>
              <a:rPr lang="en-US" dirty="0" smtClean="0"/>
              <a:t>48.25</a:t>
            </a:r>
            <a:endParaRPr lang="en-US" dirty="0" smtClean="0"/>
          </a:p>
          <a:p>
            <a:pPr marL="514350" indent="-514350">
              <a:buAutoNum type="alphaLcParenR"/>
            </a:pPr>
            <a:r>
              <a:rPr lang="en-US" dirty="0"/>
              <a:t> </a:t>
            </a:r>
            <a:r>
              <a:rPr lang="en-US" dirty="0" smtClean="0"/>
              <a:t>47.25</a:t>
            </a:r>
            <a:endParaRPr lang="en-US" dirty="0" smtClean="0"/>
          </a:p>
          <a:p>
            <a:pPr marL="514350" indent="-514350">
              <a:buAutoNum type="alphaLcParenR"/>
            </a:pPr>
            <a:r>
              <a:rPr lang="en-US" dirty="0" smtClean="0"/>
              <a:t>47</a:t>
            </a:r>
            <a:endParaRPr lang="en-US" dirty="0" smtClean="0"/>
          </a:p>
          <a:p>
            <a:pPr marL="514350" indent="-514350">
              <a:buAutoNum type="alphaLcParenR"/>
            </a:pPr>
            <a:r>
              <a:rPr lang="en-US" dirty="0" smtClean="0"/>
              <a:t>48</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sym typeface="+mn-ea"/>
              </a:rPr>
              <a:t>Question </a:t>
            </a:r>
            <a:r>
              <a:rPr lang="en-IN" b="1" dirty="0">
                <a:highlight>
                  <a:srgbClr val="00FFFF"/>
                </a:highlight>
                <a:sym typeface="+mn-ea"/>
              </a:rPr>
              <a:t>8</a:t>
            </a:r>
            <a:r>
              <a:rPr lang="en-US" b="1" dirty="0" smtClean="0">
                <a:highlight>
                  <a:srgbClr val="00FFFF"/>
                </a:highlight>
                <a:sym typeface="+mn-ea"/>
              </a:rPr>
              <a:t>:</a:t>
            </a:r>
            <a:endParaRPr lang="en-IN" dirty="0"/>
          </a:p>
        </p:txBody>
      </p:sp>
      <p:sp>
        <p:nvSpPr>
          <p:cNvPr id="3" name="Content Placeholder 2"/>
          <p:cNvSpPr>
            <a:spLocks noGrp="1"/>
          </p:cNvSpPr>
          <p:nvPr>
            <p:ph idx="1"/>
          </p:nvPr>
        </p:nvSpPr>
        <p:spPr/>
        <p:txBody>
          <a:bodyPr/>
          <a:lstStyle/>
          <a:p>
            <a:pPr marL="0" indent="0">
              <a:buNone/>
            </a:pPr>
            <a:r>
              <a:rPr lang="en-US" dirty="0" smtClean="0"/>
              <a:t>The sum of the first 13 terms of an A.P. is 130, the sum of the first 21 terms A.P.  is 252,then find the sum of the first 29 terms of the same A.P.</a:t>
            </a:r>
            <a:endParaRPr lang="en-US" dirty="0" smtClean="0"/>
          </a:p>
          <a:p>
            <a:pPr marL="514350" indent="-514350">
              <a:buAutoNum type="alphaLcParenR"/>
            </a:pPr>
            <a:r>
              <a:rPr lang="en-US" dirty="0" smtClean="0"/>
              <a:t>420</a:t>
            </a:r>
            <a:endParaRPr lang="en-US" dirty="0" smtClean="0"/>
          </a:p>
          <a:p>
            <a:pPr marL="514350" indent="-514350">
              <a:buAutoNum type="alphaLcParenR"/>
            </a:pPr>
            <a:r>
              <a:rPr lang="en-US" dirty="0" smtClean="0"/>
              <a:t>406</a:t>
            </a:r>
            <a:endParaRPr lang="en-US" dirty="0" smtClean="0"/>
          </a:p>
          <a:p>
            <a:pPr marL="514350" indent="-514350">
              <a:buAutoNum type="alphaLcParenR"/>
            </a:pPr>
            <a:r>
              <a:rPr lang="en-US" dirty="0" smtClean="0"/>
              <a:t>392</a:t>
            </a:r>
            <a:endParaRPr lang="en-US" dirty="0" smtClean="0"/>
          </a:p>
          <a:p>
            <a:pPr marL="514350" indent="-514350">
              <a:buAutoNum type="alphaLcParenR"/>
            </a:pPr>
            <a:r>
              <a:rPr lang="en-US" dirty="0" smtClean="0"/>
              <a:t>408</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sym typeface="+mn-ea"/>
              </a:rPr>
              <a:t>Question </a:t>
            </a:r>
            <a:r>
              <a:rPr lang="en-IN" b="1" dirty="0">
                <a:highlight>
                  <a:srgbClr val="00FFFF"/>
                </a:highlight>
                <a:sym typeface="+mn-ea"/>
              </a:rPr>
              <a:t>9</a:t>
            </a:r>
            <a:r>
              <a:rPr lang="en-US" b="1" dirty="0" smtClean="0">
                <a:highlight>
                  <a:srgbClr val="00FFFF"/>
                </a:highlight>
                <a:sym typeface="+mn-ea"/>
              </a:rPr>
              <a:t>:</a:t>
            </a:r>
            <a:endParaRPr lang="en-IN" dirty="0"/>
          </a:p>
        </p:txBody>
      </p:sp>
      <p:sp>
        <p:nvSpPr>
          <p:cNvPr id="3" name="Content Placeholder 2"/>
          <p:cNvSpPr>
            <a:spLocks noGrp="1"/>
          </p:cNvSpPr>
          <p:nvPr>
            <p:ph idx="1"/>
          </p:nvPr>
        </p:nvSpPr>
        <p:spPr/>
        <p:txBody>
          <a:bodyPr/>
          <a:lstStyle/>
          <a:p>
            <a:pPr marL="0" indent="0">
              <a:buNone/>
            </a:pPr>
            <a:r>
              <a:rPr lang="en-US" dirty="0" smtClean="0"/>
              <a:t>Find the sum of 1+3+4+5+7+7+10+9……..40 terms.</a:t>
            </a:r>
            <a:endParaRPr lang="en-US" dirty="0" smtClean="0"/>
          </a:p>
          <a:p>
            <a:pPr marL="514350" indent="-514350">
              <a:buAutoNum type="alphaLcParenR"/>
            </a:pPr>
            <a:r>
              <a:rPr lang="en-IN" dirty="0" smtClean="0"/>
              <a:t>1033</a:t>
            </a:r>
            <a:endParaRPr lang="en-IN" dirty="0" smtClean="0"/>
          </a:p>
          <a:p>
            <a:pPr marL="514350" indent="-514350">
              <a:buAutoNum type="alphaLcParenR"/>
            </a:pPr>
            <a:r>
              <a:rPr lang="en-US" dirty="0" smtClean="0"/>
              <a:t>1036</a:t>
            </a:r>
            <a:endParaRPr lang="en-US" dirty="0" smtClean="0"/>
          </a:p>
          <a:p>
            <a:pPr marL="514350" indent="-514350">
              <a:buAutoNum type="alphaLcParenR"/>
            </a:pPr>
            <a:r>
              <a:rPr lang="en-US" dirty="0" smtClean="0"/>
              <a:t>1030</a:t>
            </a:r>
            <a:endParaRPr lang="en-US" dirty="0" smtClean="0"/>
          </a:p>
          <a:p>
            <a:pPr marL="514350" indent="-514350">
              <a:buAutoNum type="alphaLcParenR"/>
            </a:pPr>
            <a:r>
              <a:rPr lang="en-US" dirty="0" smtClean="0"/>
              <a:t>1003</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sym typeface="+mn-ea"/>
              </a:rPr>
              <a:t>Question </a:t>
            </a:r>
            <a:r>
              <a:rPr lang="en-IN" b="1" dirty="0" smtClean="0">
                <a:highlight>
                  <a:srgbClr val="00FFFF"/>
                </a:highlight>
                <a:sym typeface="+mn-ea"/>
              </a:rPr>
              <a:t>10</a:t>
            </a:r>
            <a:r>
              <a:rPr lang="en-US" b="1" dirty="0" smtClean="0">
                <a:highlight>
                  <a:srgbClr val="00FFFF"/>
                </a:highlight>
                <a:sym typeface="+mn-ea"/>
              </a:rPr>
              <a:t>:</a:t>
            </a:r>
            <a:endParaRPr lang="en-IN" dirty="0"/>
          </a:p>
        </p:txBody>
      </p:sp>
      <p:sp>
        <p:nvSpPr>
          <p:cNvPr id="3" name="Content Placeholder 2"/>
          <p:cNvSpPr>
            <a:spLocks noGrp="1"/>
          </p:cNvSpPr>
          <p:nvPr>
            <p:ph idx="1"/>
          </p:nvPr>
        </p:nvSpPr>
        <p:spPr/>
        <p:txBody>
          <a:bodyPr/>
          <a:lstStyle/>
          <a:p>
            <a:pPr marL="0" indent="0">
              <a:buNone/>
            </a:pPr>
            <a:r>
              <a:rPr lang="en-US" dirty="0" smtClean="0"/>
              <a:t>Find the value of 100^2-99^2+98^2-97^2+96^2-95^2+………..+Sfind S = ?</a:t>
            </a:r>
            <a:endParaRPr lang="en-US" dirty="0" smtClean="0"/>
          </a:p>
          <a:p>
            <a:pPr marL="514350" indent="-514350">
              <a:buAutoNum type="alphaLcParenR"/>
            </a:pPr>
            <a:r>
              <a:rPr lang="en-US" dirty="0" smtClean="0"/>
              <a:t>5050</a:t>
            </a:r>
            <a:endParaRPr lang="en-US" dirty="0" smtClean="0"/>
          </a:p>
          <a:p>
            <a:pPr marL="514350" indent="-514350">
              <a:buAutoNum type="alphaLcParenR"/>
            </a:pPr>
            <a:r>
              <a:rPr lang="en-US" dirty="0" smtClean="0"/>
              <a:t>4985</a:t>
            </a:r>
            <a:endParaRPr lang="en-US" dirty="0" smtClean="0"/>
          </a:p>
          <a:p>
            <a:pPr marL="514350" indent="-514350">
              <a:buAutoNum type="alphaLcParenR"/>
            </a:pPr>
            <a:r>
              <a:rPr lang="en-US" dirty="0" smtClean="0"/>
              <a:t>4995</a:t>
            </a:r>
            <a:endParaRPr lang="en-US" dirty="0" smtClean="0"/>
          </a:p>
          <a:p>
            <a:pPr marL="514350" indent="-514350">
              <a:buAutoNum type="alphaLcParenR"/>
            </a:pPr>
            <a:r>
              <a:rPr lang="en-US" dirty="0" smtClean="0"/>
              <a:t>4950</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sym typeface="+mn-ea"/>
              </a:rPr>
              <a:t>Question </a:t>
            </a:r>
            <a:r>
              <a:rPr lang="en-IN" b="1" dirty="0" smtClean="0">
                <a:highlight>
                  <a:srgbClr val="00FFFF"/>
                </a:highlight>
                <a:sym typeface="+mn-ea"/>
              </a:rPr>
              <a:t>11</a:t>
            </a:r>
            <a:r>
              <a:rPr lang="en-US" b="1" dirty="0" smtClean="0">
                <a:highlight>
                  <a:srgbClr val="00FFFF"/>
                </a:highlight>
                <a:sym typeface="+mn-ea"/>
              </a:rPr>
              <a:t>:</a:t>
            </a:r>
            <a:endParaRPr lang="en-IN" dirty="0"/>
          </a:p>
        </p:txBody>
      </p:sp>
      <p:sp>
        <p:nvSpPr>
          <p:cNvPr id="3" name="Content Placeholder 2"/>
          <p:cNvSpPr>
            <a:spLocks noGrp="1"/>
          </p:cNvSpPr>
          <p:nvPr>
            <p:ph idx="1"/>
          </p:nvPr>
        </p:nvSpPr>
        <p:spPr/>
        <p:txBody>
          <a:bodyPr/>
          <a:lstStyle/>
          <a:p>
            <a:pPr marL="0" indent="0">
              <a:buNone/>
            </a:pPr>
            <a:r>
              <a:rPr lang="en-US" dirty="0" smtClean="0"/>
              <a:t>Find the sum of 1-10+3-12+5-14……..60 terms.</a:t>
            </a:r>
            <a:endParaRPr lang="en-US" dirty="0" smtClean="0"/>
          </a:p>
          <a:p>
            <a:pPr marL="514350" indent="-514350">
              <a:buAutoNum type="alphaLcParenR"/>
            </a:pPr>
            <a:r>
              <a:rPr lang="en-US" dirty="0" smtClean="0"/>
              <a:t>270</a:t>
            </a:r>
            <a:endParaRPr lang="en-US" dirty="0" smtClean="0"/>
          </a:p>
          <a:p>
            <a:pPr marL="514350" indent="-514350">
              <a:buAutoNum type="alphaLcParenR"/>
            </a:pPr>
            <a:r>
              <a:rPr lang="en-US" dirty="0" smtClean="0"/>
              <a:t>300</a:t>
            </a:r>
            <a:endParaRPr lang="en-US" dirty="0" smtClean="0"/>
          </a:p>
          <a:p>
            <a:pPr marL="514350" indent="-514350">
              <a:buAutoNum type="alphaLcParenR"/>
            </a:pPr>
            <a:r>
              <a:rPr lang="en-US" dirty="0" smtClean="0"/>
              <a:t>-270</a:t>
            </a:r>
            <a:endParaRPr lang="en-US" dirty="0" smtClean="0"/>
          </a:p>
          <a:p>
            <a:pPr marL="514350" indent="-514350">
              <a:buAutoNum type="alphaLcParenR"/>
            </a:pPr>
            <a:r>
              <a:rPr lang="en-US" dirty="0" smtClean="0"/>
              <a:t>-300</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704"/>
            <a:ext cx="10515600" cy="1325563"/>
          </a:xfrm>
        </p:spPr>
        <p:txBody>
          <a:bodyPr/>
          <a:lstStyle/>
          <a:p>
            <a:r>
              <a:rPr lang="en-US" b="1" dirty="0">
                <a:highlight>
                  <a:srgbClr val="00FFFF"/>
                </a:highlight>
                <a:latin typeface="Times New Roman" panose="02020603050405020304" pitchFamily="18" charset="0"/>
                <a:cs typeface="Times New Roman" panose="02020603050405020304" pitchFamily="18" charset="0"/>
              </a:rPr>
              <a:t>Question </a:t>
            </a:r>
            <a:r>
              <a:rPr lang="en-US" b="1" dirty="0" smtClean="0">
                <a:highlight>
                  <a:srgbClr val="00FFFF"/>
                </a:highlight>
                <a:latin typeface="Times New Roman" panose="02020603050405020304" pitchFamily="18" charset="0"/>
                <a:cs typeface="Times New Roman" panose="02020603050405020304" pitchFamily="18" charset="0"/>
              </a:rPr>
              <a:t>1</a:t>
            </a:r>
            <a:r>
              <a:rPr lang="en-IN" altLang="en-US" b="1" dirty="0" smtClean="0">
                <a:highlight>
                  <a:srgbClr val="00FFFF"/>
                </a:highlight>
                <a:latin typeface="Times New Roman" panose="02020603050405020304" pitchFamily="18" charset="0"/>
                <a:cs typeface="Times New Roman" panose="02020603050405020304" pitchFamily="18" charset="0"/>
              </a:rPr>
              <a:t>2</a:t>
            </a:r>
            <a:r>
              <a:rPr lang="en-US" b="1" dirty="0" smtClean="0">
                <a:highlight>
                  <a:srgbClr val="00FFFF"/>
                </a:highlight>
                <a:latin typeface="Times New Roman" panose="02020603050405020304" pitchFamily="18" charset="0"/>
                <a:cs typeface="Times New Roman" panose="02020603050405020304" pitchFamily="18" charset="0"/>
              </a:rPr>
              <a:t>:</a:t>
            </a:r>
            <a:endParaRPr lang="en-IN" dirty="0"/>
          </a:p>
        </p:txBody>
      </p:sp>
      <p:sp>
        <p:nvSpPr>
          <p:cNvPr id="6" name="Content Placeholder 5"/>
          <p:cNvSpPr>
            <a:spLocks noGrp="1"/>
          </p:cNvSpPr>
          <p:nvPr>
            <p:ph idx="1"/>
          </p:nvPr>
        </p:nvSpPr>
        <p:spPr>
          <a:xfrm>
            <a:off x="838200" y="1899765"/>
            <a:ext cx="10515600" cy="4351338"/>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sum of digits of a three digit number is </a:t>
            </a:r>
            <a:r>
              <a:rPr lang="en-US" sz="2400" dirty="0" smtClean="0">
                <a:latin typeface="Times New Roman" panose="02020603050405020304" pitchFamily="18" charset="0"/>
                <a:cs typeface="Times New Roman" panose="02020603050405020304" pitchFamily="18" charset="0"/>
              </a:rPr>
              <a:t>12. </a:t>
            </a:r>
            <a:r>
              <a:rPr lang="en-US" sz="2400" dirty="0">
                <a:latin typeface="Times New Roman" panose="02020603050405020304" pitchFamily="18" charset="0"/>
                <a:cs typeface="Times New Roman" panose="02020603050405020304" pitchFamily="18" charset="0"/>
              </a:rPr>
              <a:t>If the digits are reversed, then the sum is diminished by 396. Find the number. </a:t>
            </a:r>
            <a:endParaRPr lang="en-US" sz="24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540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600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642 </a:t>
            </a:r>
            <a:endParaRPr lang="en-US" sz="2400"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sz="2400" dirty="0" smtClean="0">
                <a:latin typeface="Times New Roman" panose="02020603050405020304" pitchFamily="18" charset="0"/>
                <a:cs typeface="Times New Roman" panose="02020603050405020304" pitchFamily="18" charset="0"/>
              </a:rPr>
              <a:t>715</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704"/>
            <a:ext cx="10515600" cy="1325563"/>
          </a:xfrm>
        </p:spPr>
        <p:txBody>
          <a:bodyPr/>
          <a:lstStyle/>
          <a:p>
            <a:r>
              <a:rPr lang="en-US" b="1" dirty="0">
                <a:highlight>
                  <a:srgbClr val="00FFFF"/>
                </a:highlight>
                <a:latin typeface="Times New Roman" panose="02020603050405020304" pitchFamily="18" charset="0"/>
                <a:cs typeface="Times New Roman" panose="02020603050405020304" pitchFamily="18" charset="0"/>
              </a:rPr>
              <a:t>Question </a:t>
            </a:r>
            <a:r>
              <a:rPr lang="en-US" b="1" dirty="0" smtClean="0">
                <a:highlight>
                  <a:srgbClr val="00FFFF"/>
                </a:highlight>
                <a:latin typeface="Times New Roman" panose="02020603050405020304" pitchFamily="18" charset="0"/>
                <a:cs typeface="Times New Roman" panose="02020603050405020304" pitchFamily="18" charset="0"/>
              </a:rPr>
              <a:t>1</a:t>
            </a:r>
            <a:r>
              <a:rPr lang="en-IN" altLang="en-US" b="1" dirty="0" smtClean="0">
                <a:highlight>
                  <a:srgbClr val="00FFFF"/>
                </a:highlight>
                <a:latin typeface="Times New Roman" panose="02020603050405020304" pitchFamily="18" charset="0"/>
                <a:cs typeface="Times New Roman" panose="02020603050405020304" pitchFamily="18" charset="0"/>
              </a:rPr>
              <a:t>3</a:t>
            </a:r>
            <a:r>
              <a:rPr lang="en-US" b="1" dirty="0" smtClean="0">
                <a:highlight>
                  <a:srgbClr val="00FFFF"/>
                </a:highlight>
                <a:latin typeface="Times New Roman" panose="02020603050405020304" pitchFamily="18" charset="0"/>
                <a:cs typeface="Times New Roman" panose="02020603050405020304" pitchFamily="18" charset="0"/>
              </a:rPr>
              <a:t>:</a:t>
            </a:r>
            <a:endParaRPr lang="en-IN" dirty="0"/>
          </a:p>
        </p:txBody>
      </p:sp>
      <p:sp>
        <p:nvSpPr>
          <p:cNvPr id="6" name="Content Placeholder 5"/>
          <p:cNvSpPr>
            <a:spLocks noGrp="1"/>
          </p:cNvSpPr>
          <p:nvPr>
            <p:ph idx="1"/>
          </p:nvPr>
        </p:nvSpPr>
        <p:spPr>
          <a:xfrm>
            <a:off x="838200" y="1899765"/>
            <a:ext cx="10515600" cy="4351338"/>
          </a:xfrm>
        </p:spPr>
        <p:txBody>
          <a:bodyPr>
            <a:normAutofit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In an arithmetic progression the first term is 7 and its common difference is 1. If the general term is a base n, find a base 11 - a base 8 </a:t>
            </a:r>
            <a:endParaRPr lang="en-US"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2 </a:t>
            </a:r>
            <a:endParaRPr lang="en-US"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3 </a:t>
            </a:r>
            <a:endParaRPr lang="en-US"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5 </a:t>
            </a:r>
            <a:endParaRPr lang="en-US" dirty="0" smtClean="0">
              <a:latin typeface="Times New Roman" panose="02020603050405020304" pitchFamily="18" charset="0"/>
              <a:cs typeface="Times New Roman" panose="02020603050405020304" pitchFamily="18" charset="0"/>
            </a:endParaRPr>
          </a:p>
          <a:p>
            <a:pPr marL="514350" indent="-514350" algn="just">
              <a:lnSpc>
                <a:spcPct val="150000"/>
              </a:lnSpc>
              <a:buAutoNum type="alphaLcParenR"/>
            </a:pPr>
            <a:r>
              <a:rPr lang="en-US"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704"/>
            <a:ext cx="10515600" cy="1325563"/>
          </a:xfrm>
        </p:spPr>
        <p:txBody>
          <a:bodyPr/>
          <a:lstStyle/>
          <a:p>
            <a:r>
              <a:rPr lang="en-US" b="1" dirty="0">
                <a:highlight>
                  <a:srgbClr val="00FFFF"/>
                </a:highlight>
                <a:latin typeface="Times New Roman" panose="02020603050405020304" pitchFamily="18" charset="0"/>
                <a:cs typeface="Times New Roman" panose="02020603050405020304" pitchFamily="18" charset="0"/>
              </a:rPr>
              <a:t>Question </a:t>
            </a:r>
            <a:r>
              <a:rPr lang="en-US" b="1" dirty="0" smtClean="0">
                <a:highlight>
                  <a:srgbClr val="00FFFF"/>
                </a:highlight>
                <a:latin typeface="Times New Roman" panose="02020603050405020304" pitchFamily="18" charset="0"/>
                <a:cs typeface="Times New Roman" panose="02020603050405020304" pitchFamily="18" charset="0"/>
              </a:rPr>
              <a:t>1</a:t>
            </a:r>
            <a:r>
              <a:rPr lang="en-IN" altLang="en-US" b="1" dirty="0" smtClean="0">
                <a:highlight>
                  <a:srgbClr val="00FFFF"/>
                </a:highlight>
                <a:latin typeface="Times New Roman" panose="02020603050405020304" pitchFamily="18" charset="0"/>
                <a:cs typeface="Times New Roman" panose="02020603050405020304" pitchFamily="18" charset="0"/>
              </a:rPr>
              <a:t>4</a:t>
            </a:r>
            <a:r>
              <a:rPr lang="en-US" b="1" dirty="0" smtClean="0">
                <a:highlight>
                  <a:srgbClr val="00FFFF"/>
                </a:highlight>
                <a:latin typeface="Times New Roman" panose="02020603050405020304" pitchFamily="18" charset="0"/>
                <a:cs typeface="Times New Roman" panose="02020603050405020304" pitchFamily="18" charset="0"/>
              </a:rPr>
              <a:t>:</a:t>
            </a:r>
            <a:endParaRPr lang="en-IN" dirty="0"/>
          </a:p>
        </p:txBody>
      </p:sp>
      <p:sp>
        <p:nvSpPr>
          <p:cNvPr id="6" name="Content Placeholder 5"/>
          <p:cNvSpPr>
            <a:spLocks noGrp="1"/>
          </p:cNvSpPr>
          <p:nvPr>
            <p:ph idx="1"/>
          </p:nvPr>
        </p:nvSpPr>
        <p:spPr>
          <a:xfrm>
            <a:off x="838200" y="1899765"/>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The sum of four </a:t>
            </a:r>
            <a:r>
              <a:rPr lang="en-US" dirty="0" smtClean="0">
                <a:latin typeface="Times New Roman" panose="02020603050405020304" pitchFamily="18" charset="0"/>
                <a:cs typeface="Times New Roman" panose="02020603050405020304" pitchFamily="18" charset="0"/>
              </a:rPr>
              <a:t>terms </a:t>
            </a:r>
            <a:r>
              <a:rPr lang="en-US" dirty="0">
                <a:latin typeface="Times New Roman" panose="02020603050405020304" pitchFamily="18" charset="0"/>
                <a:cs typeface="Times New Roman" panose="02020603050405020304" pitchFamily="18" charset="0"/>
              </a:rPr>
              <a:t>of an AP is 24 and their product is 945. Find the Terms: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514350" indent="-514350">
              <a:buAutoNum type="alphaLcParenR"/>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2, 3, 4 </a:t>
            </a:r>
            <a:endParaRPr lang="en-US" dirty="0" smtClean="0">
              <a:latin typeface="Times New Roman" panose="02020603050405020304" pitchFamily="18" charset="0"/>
              <a:cs typeface="Times New Roman" panose="02020603050405020304" pitchFamily="18" charset="0"/>
            </a:endParaRPr>
          </a:p>
          <a:p>
            <a:pPr marL="514350" indent="-514350">
              <a:buAutoNum type="alphaLcParenR"/>
            </a:pPr>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5, 7, </a:t>
            </a:r>
            <a:r>
              <a:rPr lang="en-US" dirty="0" smtClean="0">
                <a:latin typeface="Times New Roman" panose="02020603050405020304" pitchFamily="18" charset="0"/>
                <a:cs typeface="Times New Roman" panose="02020603050405020304" pitchFamily="18" charset="0"/>
              </a:rPr>
              <a:t>9</a:t>
            </a:r>
            <a:endParaRPr lang="en-US" dirty="0" smtClean="0">
              <a:latin typeface="Times New Roman" panose="02020603050405020304" pitchFamily="18" charset="0"/>
              <a:cs typeface="Times New Roman" panose="02020603050405020304" pitchFamily="18" charset="0"/>
            </a:endParaRPr>
          </a:p>
          <a:p>
            <a:pPr marL="514350" indent="-514350">
              <a:buAutoNum type="alphaLcParen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1, 3, 5, </a:t>
            </a:r>
            <a:r>
              <a:rPr lang="en-US" dirty="0" smtClean="0">
                <a:latin typeface="Times New Roman" panose="02020603050405020304" pitchFamily="18" charset="0"/>
                <a:cs typeface="Times New Roman" panose="02020603050405020304" pitchFamily="18" charset="0"/>
              </a:rPr>
              <a:t>7</a:t>
            </a:r>
            <a:endParaRPr lang="en-US" dirty="0" smtClean="0">
              <a:latin typeface="Times New Roman" panose="02020603050405020304" pitchFamily="18" charset="0"/>
              <a:cs typeface="Times New Roman" panose="02020603050405020304" pitchFamily="18" charset="0"/>
            </a:endParaRPr>
          </a:p>
          <a:p>
            <a:pPr marL="514350" indent="-514350">
              <a:buAutoNum type="alphaLcParen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5, 7, 9, </a:t>
            </a:r>
            <a:r>
              <a:rPr lang="en-US" dirty="0" smtClean="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704"/>
            <a:ext cx="10515600" cy="1325563"/>
          </a:xfrm>
        </p:spPr>
        <p:txBody>
          <a:bodyPr/>
          <a:lstStyle/>
          <a:p>
            <a:r>
              <a:rPr lang="en-US" b="1" dirty="0">
                <a:highlight>
                  <a:srgbClr val="00FFFF"/>
                </a:highlight>
                <a:latin typeface="Times New Roman" panose="02020603050405020304" pitchFamily="18" charset="0"/>
                <a:cs typeface="Times New Roman" panose="02020603050405020304" pitchFamily="18" charset="0"/>
              </a:rPr>
              <a:t>Question </a:t>
            </a:r>
            <a:r>
              <a:rPr lang="en-US" b="1" dirty="0" smtClean="0">
                <a:highlight>
                  <a:srgbClr val="00FFFF"/>
                </a:highlight>
                <a:latin typeface="Times New Roman" panose="02020603050405020304" pitchFamily="18" charset="0"/>
                <a:cs typeface="Times New Roman" panose="02020603050405020304" pitchFamily="18" charset="0"/>
              </a:rPr>
              <a:t>15:</a:t>
            </a:r>
            <a:endParaRPr lang="en-IN" dirty="0"/>
          </a:p>
        </p:txBody>
      </p:sp>
      <p:sp>
        <p:nvSpPr>
          <p:cNvPr id="6" name="Content Placeholder 5"/>
          <p:cNvSpPr>
            <a:spLocks noGrp="1"/>
          </p:cNvSpPr>
          <p:nvPr>
            <p:ph idx="1"/>
          </p:nvPr>
        </p:nvSpPr>
        <p:spPr>
          <a:xfrm>
            <a:off x="838200" y="1899765"/>
            <a:ext cx="10515600" cy="4351338"/>
          </a:xfrm>
        </p:spPr>
        <p:txBody>
          <a:bodyPr>
            <a:normAutofit fontScale="92500" lnSpcReduction="20000"/>
          </a:bodyPr>
          <a:lstStyle/>
          <a:p>
            <a:pPr marL="0" indent="0">
              <a:lnSpc>
                <a:spcPct val="150000"/>
              </a:lnSpc>
              <a:buNone/>
            </a:pPr>
            <a:r>
              <a:rPr lang="en-US" dirty="0">
                <a:latin typeface="Times New Roman" panose="02020603050405020304" pitchFamily="18" charset="0"/>
                <a:cs typeface="Times New Roman" panose="02020603050405020304" pitchFamily="18" charset="0"/>
              </a:rPr>
              <a:t>A number 20 is divided into 4 parts that are in AP such that the ratio of the product of 1st &amp; 4th terms to the product of the 2nd &amp; 3rd terms is 2 : 3. Find the largest part? </a:t>
            </a:r>
            <a:endParaRPr lang="en-US" dirty="0" smtClean="0">
              <a:latin typeface="Times New Roman" panose="02020603050405020304" pitchFamily="18" charset="0"/>
              <a:cs typeface="Times New Roman" panose="02020603050405020304" pitchFamily="18" charset="0"/>
            </a:endParaRPr>
          </a:p>
          <a:p>
            <a:pPr marL="514350" indent="-514350">
              <a:lnSpc>
                <a:spcPct val="150000"/>
              </a:lnSpc>
              <a:buAutoNum type="alphaLcParenR"/>
            </a:pPr>
            <a:r>
              <a:rPr lang="en-US" dirty="0" smtClean="0">
                <a:latin typeface="Times New Roman" panose="02020603050405020304" pitchFamily="18" charset="0"/>
                <a:cs typeface="Times New Roman" panose="02020603050405020304" pitchFamily="18" charset="0"/>
              </a:rPr>
              <a:t>3 </a:t>
            </a:r>
            <a:endParaRPr lang="en-US" dirty="0" smtClean="0">
              <a:latin typeface="Times New Roman" panose="02020603050405020304" pitchFamily="18" charset="0"/>
              <a:cs typeface="Times New Roman" panose="02020603050405020304" pitchFamily="18" charset="0"/>
            </a:endParaRPr>
          </a:p>
          <a:p>
            <a:pPr marL="514350" indent="-514350">
              <a:lnSpc>
                <a:spcPct val="150000"/>
              </a:lnSpc>
              <a:buAutoNum type="alphaLcParenR"/>
            </a:pPr>
            <a:r>
              <a:rPr lang="en-US" dirty="0" smtClean="0">
                <a:latin typeface="Times New Roman" panose="02020603050405020304" pitchFamily="18" charset="0"/>
                <a:cs typeface="Times New Roman" panose="02020603050405020304" pitchFamily="18" charset="0"/>
              </a:rPr>
              <a:t>4 </a:t>
            </a:r>
            <a:endParaRPr lang="en-US" dirty="0" smtClean="0">
              <a:latin typeface="Times New Roman" panose="02020603050405020304" pitchFamily="18" charset="0"/>
              <a:cs typeface="Times New Roman" panose="02020603050405020304" pitchFamily="18" charset="0"/>
            </a:endParaRPr>
          </a:p>
          <a:p>
            <a:pPr marL="514350" indent="-514350">
              <a:lnSpc>
                <a:spcPct val="150000"/>
              </a:lnSpc>
              <a:buAutoNum type="alphaLcParenR"/>
            </a:pPr>
            <a:r>
              <a:rPr lang="en-US" dirty="0" smtClean="0">
                <a:latin typeface="Times New Roman" panose="02020603050405020304" pitchFamily="18" charset="0"/>
                <a:cs typeface="Times New Roman" panose="02020603050405020304" pitchFamily="18" charset="0"/>
              </a:rPr>
              <a:t>6 </a:t>
            </a:r>
            <a:endParaRPr lang="en-US" dirty="0" smtClean="0">
              <a:latin typeface="Times New Roman" panose="02020603050405020304" pitchFamily="18" charset="0"/>
              <a:cs typeface="Times New Roman" panose="02020603050405020304" pitchFamily="18" charset="0"/>
            </a:endParaRPr>
          </a:p>
          <a:p>
            <a:pPr marL="514350" indent="-514350">
              <a:lnSpc>
                <a:spcPct val="150000"/>
              </a:lnSpc>
              <a:buAutoNum type="alphaLcParenR"/>
            </a:pPr>
            <a:r>
              <a:rPr lang="en-US"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7200" b="0" i="0" smtClean="0">
                <a:solidFill>
                  <a:srgbClr val="000000"/>
                </a:solidFill>
                <a:effectLst/>
                <a:highlight>
                  <a:srgbClr val="00FFFF"/>
                </a:highlight>
                <a:latin typeface="OpenSans"/>
              </a:rPr>
              <a:t>Arithmetic Progression</a:t>
            </a:r>
            <a:endParaRPr lang="en-IN" sz="7200" dirty="0">
              <a:highlight>
                <a:srgbClr val="00FFFF"/>
              </a:highligh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45248"/>
            <a:ext cx="2421835" cy="668544"/>
          </a:xfrm>
          <a:solidFill>
            <a:srgbClr val="00FFFF"/>
          </a:solidFill>
        </p:spPr>
        <p:txBody>
          <a:bodyPr>
            <a:normAutofit fontScale="90000"/>
          </a:bodyPr>
          <a:lstStyle/>
          <a:p>
            <a:r>
              <a:rPr lang="en-US" dirty="0"/>
              <a:t>EXERCISE</a:t>
            </a:r>
            <a:endParaRPr lang="en-US" dirty="0"/>
          </a:p>
        </p:txBody>
      </p:sp>
      <p:sp>
        <p:nvSpPr>
          <p:cNvPr id="5" name="Content Placeholder 4"/>
          <p:cNvSpPr>
            <a:spLocks noGrp="1"/>
          </p:cNvSpPr>
          <p:nvPr>
            <p:ph idx="1"/>
          </p:nvPr>
        </p:nvSpPr>
        <p:spPr>
          <a:xfrm>
            <a:off x="838200" y="1339850"/>
            <a:ext cx="10515600" cy="4837113"/>
          </a:xfrm>
        </p:spPr>
        <p:txBody>
          <a:bodyPr>
            <a:normAutofit fontScale="87500" lnSpcReduction="20000"/>
          </a:bodyPr>
          <a:lstStyle/>
          <a:p>
            <a:pPr marL="0" indent="0" algn="just">
              <a:buNone/>
            </a:pPr>
            <a:r>
              <a:rPr lang="en-IN" altLang="en-US" dirty="0">
                <a:latin typeface="Times New Roman" panose="02020603050405020304" pitchFamily="18" charset="0"/>
                <a:cs typeface="Times New Roman" panose="02020603050405020304" pitchFamily="18" charset="0"/>
              </a:rPr>
              <a:t>1. Find the sum of the AP 5,11,17,.......95</a:t>
            </a:r>
            <a:endParaRPr 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How many 3 digit numbers are completely divisible by 6?</a:t>
            </a:r>
            <a:endParaRPr 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Find the 1st term of the AP whose 6th and 10th terms are respectively 36 and 56.</a:t>
            </a:r>
            <a:endParaRPr 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4. The third </a:t>
            </a:r>
            <a:r>
              <a:rPr lang="en-IN" altLang="en-US" dirty="0" smtClean="0">
                <a:latin typeface="Times New Roman" panose="02020603050405020304" pitchFamily="18" charset="0"/>
                <a:cs typeface="Times New Roman" panose="02020603050405020304" pitchFamily="18" charset="0"/>
              </a:rPr>
              <a:t>term </a:t>
            </a:r>
            <a:r>
              <a:rPr lang="en-IN" altLang="en-US" dirty="0">
                <a:latin typeface="Times New Roman" panose="02020603050405020304" pitchFamily="18" charset="0"/>
                <a:cs typeface="Times New Roman" panose="02020603050405020304" pitchFamily="18" charset="0"/>
              </a:rPr>
              <a:t>of an AP is 7 and the seventh term exceeds three times the third term by </a:t>
            </a:r>
            <a:r>
              <a:rPr lang="en-IN" altLang="en-US" dirty="0" smtClean="0">
                <a:latin typeface="Times New Roman" panose="02020603050405020304" pitchFamily="18" charset="0"/>
                <a:cs typeface="Times New Roman" panose="02020603050405020304" pitchFamily="18" charset="0"/>
              </a:rPr>
              <a:t>2 </a:t>
            </a:r>
            <a:r>
              <a:rPr lang="en-IN" altLang="en-US" dirty="0">
                <a:latin typeface="Times New Roman" panose="02020603050405020304" pitchFamily="18" charset="0"/>
                <a:cs typeface="Times New Roman" panose="02020603050405020304" pitchFamily="18" charset="0"/>
              </a:rPr>
              <a:t>Find the first term the common difference and the sum of first 20 terms.</a:t>
            </a: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5</a:t>
            </a:r>
            <a:r>
              <a:rPr lang="en-IN" altLang="en-US" dirty="0" smtClean="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In the given arithmetic progression, ’33’ would be a term in it. 7, 10, 13, 16, 19, 22………52.</a:t>
            </a:r>
            <a:endParaRPr lang="en-IN" altLang="en-US" dirty="0">
              <a:latin typeface="Times New Roman" panose="02020603050405020304" pitchFamily="18" charset="0"/>
              <a:cs typeface="Times New Roman" panose="02020603050405020304" pitchFamily="18" charset="0"/>
            </a:endParaRPr>
          </a:p>
          <a:p>
            <a:pPr marL="0" indent="0" algn="just">
              <a:buNone/>
            </a:pPr>
            <a:r>
              <a:rPr lang="en-IN" altLang="en-US" dirty="0">
                <a:latin typeface="Times New Roman" panose="02020603050405020304" pitchFamily="18" charset="0"/>
                <a:cs typeface="Times New Roman" panose="02020603050405020304" pitchFamily="18" charset="0"/>
              </a:rPr>
              <a:t>6</a:t>
            </a:r>
            <a:r>
              <a:rPr lang="en-IN" altLang="en-US" dirty="0" smtClean="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 If the 8th term of an Arithmetic Progression be zero, then the ratio of its  28th  and 18th  term will be</a:t>
            </a:r>
            <a:r>
              <a:rPr lang="en-IN" altLang="en-US" dirty="0" smtClean="0">
                <a:latin typeface="Times New Roman" panose="02020603050405020304" pitchFamily="18" charset="0"/>
                <a:cs typeface="Times New Roman" panose="02020603050405020304" pitchFamily="18" charset="0"/>
              </a:rPr>
              <a:t>?</a:t>
            </a:r>
            <a:endParaRPr lang="en-IN" altLang="en-US" dirty="0" smtClean="0">
              <a:latin typeface="Times New Roman" panose="02020603050405020304" pitchFamily="18" charset="0"/>
              <a:cs typeface="Times New Roman" panose="02020603050405020304" pitchFamily="18" charset="0"/>
            </a:endParaRPr>
          </a:p>
          <a:p>
            <a:pPr marL="0" indent="0" algn="just">
              <a:buNone/>
            </a:pPr>
            <a:r>
              <a:rPr lang="en-US" altLang="en-US" dirty="0" smtClean="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Which term of an A.P. 150,147,144 is its first negative term ?</a:t>
            </a:r>
            <a:endParaRPr lang="en-US" dirty="0">
              <a:latin typeface="Times New Roman" panose="02020603050405020304" pitchFamily="18" charset="0"/>
              <a:cs typeface="Times New Roman" panose="02020603050405020304" pitchFamily="18" charset="0"/>
            </a:endParaRPr>
          </a:p>
          <a:p>
            <a:pPr marL="0" indent="0" algn="just">
              <a:buNone/>
            </a:pPr>
            <a:r>
              <a:rPr lang="en-IN" altLang="en-US" dirty="0" smtClean="0">
                <a:latin typeface="Times New Roman" panose="02020603050405020304" pitchFamily="18" charset="0"/>
                <a:cs typeface="Times New Roman" panose="02020603050405020304" pitchFamily="18" charset="0"/>
              </a:rPr>
              <a:t>8.For </a:t>
            </a:r>
            <a:r>
              <a:rPr lang="en-IN" altLang="en-US" dirty="0">
                <a:latin typeface="Times New Roman" panose="02020603050405020304" pitchFamily="18" charset="0"/>
                <a:cs typeface="Times New Roman" panose="02020603050405020304" pitchFamily="18" charset="0"/>
              </a:rPr>
              <a:t>which value of K; the series 2,k+3 and 6 are in AP?</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Practice Exercises</a:t>
            </a:r>
            <a:endParaRPr lang="en-US"/>
          </a:p>
        </p:txBody>
      </p:sp>
      <p:sp>
        <p:nvSpPr>
          <p:cNvPr id="5" name="Content Placeholder 4"/>
          <p:cNvSpPr>
            <a:spLocks noGrp="1"/>
          </p:cNvSpPr>
          <p:nvPr>
            <p:ph idx="1"/>
          </p:nvPr>
        </p:nvSpPr>
        <p:spPr/>
        <p:txBody>
          <a:bodyPr>
            <a:normAutofit fontScale="90000" lnSpcReduction="10000"/>
          </a:bodyPr>
          <a:p>
            <a:pPr marL="0" indent="0">
              <a:buNone/>
            </a:pPr>
            <a:r>
              <a:rPr lang="en-US" dirty="0" smtClean="0">
                <a:sym typeface="+mn-ea"/>
              </a:rPr>
              <a:t>1. In a series the 11</a:t>
            </a:r>
            <a:r>
              <a:rPr lang="en-US" baseline="30000" dirty="0" smtClean="0">
                <a:sym typeface="+mn-ea"/>
              </a:rPr>
              <a:t>th</a:t>
            </a:r>
            <a:r>
              <a:rPr lang="en-US" dirty="0" smtClean="0">
                <a:sym typeface="+mn-ea"/>
              </a:rPr>
              <a:t> term is 37 and 19</a:t>
            </a:r>
            <a:r>
              <a:rPr lang="en-US" baseline="30000" dirty="0" smtClean="0">
                <a:sym typeface="+mn-ea"/>
              </a:rPr>
              <a:t>th</a:t>
            </a:r>
            <a:r>
              <a:rPr lang="en-US" dirty="0" smtClean="0">
                <a:sym typeface="+mn-ea"/>
              </a:rPr>
              <a:t> term is 67, what will be the 14</a:t>
            </a:r>
            <a:r>
              <a:rPr lang="en-US" baseline="30000" dirty="0" smtClean="0">
                <a:sym typeface="+mn-ea"/>
              </a:rPr>
              <a:t>th</a:t>
            </a:r>
            <a:r>
              <a:rPr lang="en-US" dirty="0" smtClean="0">
                <a:sym typeface="+mn-ea"/>
              </a:rPr>
              <a:t> term of the same parallel series?</a:t>
            </a:r>
            <a:endParaRPr lang="en-US" dirty="0" smtClean="0">
              <a:sym typeface="+mn-ea"/>
            </a:endParaRPr>
          </a:p>
          <a:p>
            <a:pPr marL="0" indent="0">
              <a:buNone/>
            </a:pPr>
            <a:r>
              <a:rPr lang="en-US" dirty="0" smtClean="0">
                <a:sym typeface="+mn-ea"/>
              </a:rPr>
              <a:t>2. if the sum of the first 25 terms of an A.P. is 300,then find the 13</a:t>
            </a:r>
            <a:r>
              <a:rPr lang="en-US" baseline="30000" dirty="0" smtClean="0">
                <a:sym typeface="+mn-ea"/>
              </a:rPr>
              <a:t>th</a:t>
            </a:r>
            <a:r>
              <a:rPr lang="en-US" dirty="0" smtClean="0">
                <a:sym typeface="+mn-ea"/>
              </a:rPr>
              <a:t> term.</a:t>
            </a:r>
            <a:endParaRPr lang="en-US" dirty="0" smtClean="0">
              <a:sym typeface="+mn-ea"/>
            </a:endParaRPr>
          </a:p>
          <a:p>
            <a:pPr marL="0" indent="0">
              <a:buNone/>
            </a:pPr>
            <a:r>
              <a:rPr lang="en-US" dirty="0" smtClean="0">
                <a:sym typeface="+mn-ea"/>
              </a:rPr>
              <a:t>3. The sum of the first 13 terms of an A.P. is 130, the sum of the first 21 terms A.P.  is 252,then find the sum of the first 29 terms of the same A.P.</a:t>
            </a:r>
            <a:endParaRPr lang="en-US" dirty="0" smtClean="0">
              <a:sym typeface="+mn-ea"/>
            </a:endParaRPr>
          </a:p>
          <a:p>
            <a:pPr marL="0" indent="0">
              <a:buNone/>
            </a:pPr>
            <a:r>
              <a:rPr lang="en-US" dirty="0" smtClean="0">
                <a:sym typeface="+mn-ea"/>
              </a:rPr>
              <a:t>4. Find the sum of 1+3+4+5+7+7+10+9……..40 terms.</a:t>
            </a:r>
            <a:endParaRPr lang="en-US" dirty="0" smtClean="0">
              <a:sym typeface="+mn-ea"/>
            </a:endParaRPr>
          </a:p>
          <a:p>
            <a:pPr marL="0" indent="0">
              <a:buNone/>
            </a:pPr>
            <a:r>
              <a:rPr lang="en-US" dirty="0" smtClean="0">
                <a:sym typeface="+mn-ea"/>
              </a:rPr>
              <a:t>5. Find the value of 100^2-99^2+98^2-97^2+96^2-95^2+………..+Sfind S = ?</a:t>
            </a:r>
            <a:endParaRPr lang="en-US" dirty="0" smtClean="0">
              <a:sym typeface="+mn-ea"/>
            </a:endParaRPr>
          </a:p>
          <a:p>
            <a:pPr marL="0" indent="0">
              <a:buNone/>
            </a:pPr>
            <a:r>
              <a:rPr lang="en-US" altLang="en-US" dirty="0" smtClean="0">
                <a:sym typeface="+mn-ea"/>
              </a:rPr>
              <a:t>6. 5/13 + 55/13^2 + 555/13^3 +……….. + </a:t>
            </a:r>
            <a:r>
              <a:rPr lang="en-IN" dirty="0">
                <a:sym typeface="+mn-ea"/>
              </a:rPr>
              <a:t>∞</a:t>
            </a:r>
            <a:r>
              <a:rPr lang="en-US" altLang="en-US" dirty="0" smtClean="0">
                <a:sym typeface="+mn-ea"/>
              </a:rPr>
              <a:t>. </a:t>
            </a:r>
            <a:r>
              <a:rPr lang="en-IN" dirty="0">
                <a:sym typeface="+mn-ea"/>
              </a:rPr>
              <a:t> </a:t>
            </a:r>
            <a:r>
              <a:rPr lang="en-US" altLang="en-US" dirty="0" smtClean="0">
                <a:sym typeface="+mn-ea"/>
              </a:rPr>
              <a:t>Find the sum of infinite?using GP.</a:t>
            </a:r>
            <a:endParaRPr lang="en-US" altLang="en-US" dirty="0" smtClean="0">
              <a:sym typeface="+mn-ea"/>
            </a:endParaRPr>
          </a:p>
          <a:p>
            <a:pPr marL="0" indent="0">
              <a:buNone/>
            </a:pPr>
            <a:r>
              <a:rPr lang="en-US" dirty="0">
                <a:latin typeface="Times New Roman" panose="02020603050405020304" pitchFamily="18" charset="0"/>
                <a:cs typeface="Times New Roman" panose="02020603050405020304" pitchFamily="18" charset="0"/>
                <a:sym typeface="+mn-ea"/>
              </a:rPr>
              <a:t>7. There is a set of four numbers p, q, r and s respectively in such a manner that first three are in GP and the last three are in AP with a difference of 6. If the first and the fourth numbers are the same, find the value of p. </a:t>
            </a:r>
            <a:endParaRPr lang="en-US" dirty="0" smtClean="0">
              <a:latin typeface="Times New Roman" panose="02020603050405020304" pitchFamily="18" charset="0"/>
              <a:cs typeface="Times New Roman" panose="02020603050405020304" pitchFamily="18" charset="0"/>
            </a:endParaRPr>
          </a:p>
          <a:p>
            <a:pPr marL="0" indent="0">
              <a:buNone/>
            </a:pPr>
            <a:endParaRPr lang="en-US" alt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sym typeface="+mn-ea"/>
            </a:endParaRPr>
          </a:p>
          <a:p>
            <a:pPr marL="0" indent="0">
              <a:buNone/>
            </a:pPr>
            <a:endParaRPr lang="en-US" dirty="0" smtClean="0">
              <a:sym typeface="+mn-ea"/>
            </a:endParaRPr>
          </a:p>
          <a:p>
            <a:pPr marL="0" indent="0">
              <a:buNone/>
            </a:pPr>
            <a:endParaRPr lang="en-US" dirty="0" smtClean="0"/>
          </a:p>
          <a:p>
            <a:pPr marL="0" inden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838200" y="573405"/>
            <a:ext cx="10515600" cy="5603875"/>
          </a:xfrm>
        </p:spPr>
        <p:txBody>
          <a:bodyPr/>
          <a:p>
            <a:pPr marL="0" indent="0">
              <a:buNone/>
            </a:pPr>
            <a:r>
              <a:rPr lang="en-US" dirty="0" smtClean="0">
                <a:sym typeface="+mn-ea"/>
              </a:rPr>
              <a:t>8. Find the sum of 1-10+3-12+5-14……..60 terms.</a:t>
            </a:r>
            <a:endParaRPr lang="en-US" dirty="0" smtClean="0">
              <a:sym typeface="+mn-ea"/>
            </a:endParaRPr>
          </a:p>
          <a:p>
            <a:pPr marL="0" indent="0">
              <a:buNone/>
            </a:pPr>
            <a:r>
              <a:rPr lang="en-US" dirty="0">
                <a:latin typeface="Times New Roman" panose="02020603050405020304" pitchFamily="18" charset="0"/>
                <a:cs typeface="Times New Roman" panose="02020603050405020304" pitchFamily="18" charset="0"/>
                <a:sym typeface="+mn-ea"/>
              </a:rPr>
              <a:t>9. The sum of digits of a three digit number is </a:t>
            </a:r>
            <a:r>
              <a:rPr lang="en-US" dirty="0" smtClean="0">
                <a:latin typeface="Times New Roman" panose="02020603050405020304" pitchFamily="18" charset="0"/>
                <a:cs typeface="Times New Roman" panose="02020603050405020304" pitchFamily="18" charset="0"/>
                <a:sym typeface="+mn-ea"/>
              </a:rPr>
              <a:t>12. </a:t>
            </a:r>
            <a:r>
              <a:rPr lang="en-US" dirty="0">
                <a:latin typeface="Times New Roman" panose="02020603050405020304" pitchFamily="18" charset="0"/>
                <a:cs typeface="Times New Roman" panose="02020603050405020304" pitchFamily="18" charset="0"/>
                <a:sym typeface="+mn-ea"/>
              </a:rPr>
              <a:t>If the digits are reversed, then the sum is diminished by 396. Find the number.</a:t>
            </a:r>
            <a:endParaRPr lang="en-US" dirty="0">
              <a:latin typeface="Times New Roman" panose="02020603050405020304" pitchFamily="18" charset="0"/>
              <a:cs typeface="Times New Roman" panose="02020603050405020304" pitchFamily="18" charset="0"/>
              <a:sym typeface="+mn-ea"/>
            </a:endParaRPr>
          </a:p>
          <a:p>
            <a:pPr marL="0" indent="0">
              <a:buNone/>
            </a:pPr>
            <a:r>
              <a:rPr lang="en-US" dirty="0">
                <a:latin typeface="Times New Roman" panose="02020603050405020304" pitchFamily="18" charset="0"/>
                <a:cs typeface="Times New Roman" panose="02020603050405020304" pitchFamily="18" charset="0"/>
                <a:sym typeface="+mn-ea"/>
              </a:rPr>
              <a:t>10. In an arithmetic progression the first term is 7 and its common difference is 1. If the general term is a base n, find a base 11 - a base 8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p>
          <a:p>
            <a:pPr marL="0" indent="0">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p:cNvGrpSpPr/>
          <p:nvPr/>
        </p:nvGrpSpPr>
        <p:grpSpPr>
          <a:xfrm>
            <a:off x="7966969" y="2289411"/>
            <a:ext cx="4225031" cy="4615403"/>
            <a:chOff x="7966969" y="2260887"/>
            <a:chExt cx="4225031" cy="4615403"/>
          </a:xfrm>
        </p:grpSpPr>
        <p:sp>
          <p:nvSpPr>
            <p:cNvPr id="3" name="Isosceles Triangle 2"/>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772" y="365126"/>
            <a:ext cx="10740044" cy="577410"/>
          </a:xfrm>
        </p:spPr>
        <p:txBody>
          <a:bodyPr>
            <a:normAutofit fontScale="90000"/>
          </a:bodyPr>
          <a:lstStyle/>
          <a:p>
            <a:pPr algn="ctr"/>
            <a:r>
              <a:rPr lang="en-US" sz="7200" dirty="0">
                <a:highlight>
                  <a:srgbClr val="00FFFF"/>
                </a:highlight>
                <a:latin typeface="Times New Roman" panose="02020603050405020304" pitchFamily="18" charset="0"/>
                <a:cs typeface="Times New Roman" panose="02020603050405020304" pitchFamily="18" charset="0"/>
              </a:rPr>
              <a:t>Introduction</a:t>
            </a:r>
            <a:endParaRPr lang="en-IN" sz="7200" dirty="0">
              <a:highlight>
                <a:srgbClr val="00FFFF"/>
              </a:highligh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4772" y="1479664"/>
            <a:ext cx="10740044" cy="4721631"/>
          </a:xfrm>
        </p:spPr>
        <p:txBody>
          <a:bodyPr>
            <a:normAutofit/>
          </a:bodyPr>
          <a:lstStyle/>
          <a:p>
            <a:pPr algn="just">
              <a:lnSpc>
                <a:spcPct val="100000"/>
              </a:lnSpc>
            </a:pPr>
            <a:r>
              <a:rPr lang="en-US" dirty="0" smtClean="0">
                <a:solidFill>
                  <a:srgbClr val="222222"/>
                </a:solidFill>
                <a:latin typeface="Times New Roman" panose="02020603050405020304" pitchFamily="18" charset="0"/>
                <a:cs typeface="Times New Roman" panose="02020603050405020304" pitchFamily="18" charset="0"/>
              </a:rPr>
              <a:t>An arithmetic progression is a sequence of numbers where the difference between the 2 successive numbers is constant in the series.</a:t>
            </a:r>
            <a:endParaRPr lang="en-US" dirty="0" smtClean="0">
              <a:solidFill>
                <a:srgbClr val="222222"/>
              </a:solidFill>
              <a:latin typeface="Times New Roman" panose="02020603050405020304" pitchFamily="18" charset="0"/>
              <a:cs typeface="Times New Roman" panose="02020603050405020304" pitchFamily="18" charset="0"/>
            </a:endParaRPr>
          </a:p>
          <a:p>
            <a:pPr algn="just">
              <a:lnSpc>
                <a:spcPct val="100000"/>
              </a:lnSpc>
            </a:pPr>
            <a:r>
              <a:rPr lang="en-US" dirty="0" smtClean="0">
                <a:latin typeface="Times New Roman" panose="02020603050405020304" pitchFamily="18" charset="0"/>
                <a:cs typeface="Times New Roman" panose="02020603050405020304" pitchFamily="18" charset="0"/>
              </a:rPr>
              <a:t>This can be written as </a:t>
            </a:r>
            <a:endParaRPr lang="en-US" dirty="0" smtClean="0">
              <a:latin typeface="Times New Roman" panose="02020603050405020304" pitchFamily="18" charset="0"/>
              <a:cs typeface="Times New Roman" panose="02020603050405020304" pitchFamily="18" charset="0"/>
            </a:endParaRPr>
          </a:p>
          <a:p>
            <a:pPr algn="just">
              <a:lnSpc>
                <a:spcPct val="100000"/>
              </a:lnSpc>
              <a:buNone/>
            </a:pPr>
            <a:r>
              <a:rPr lang="en-US" dirty="0" smtClean="0">
                <a:latin typeface="Times New Roman" panose="02020603050405020304" pitchFamily="18" charset="0"/>
                <a:cs typeface="Times New Roman" panose="02020603050405020304" pitchFamily="18" charset="0"/>
              </a:rPr>
              <a:t>			a, a + d, a + 2d, a + 3d, a + 4d, . . .</a:t>
            </a:r>
            <a:endParaRPr lang="en-US" dirty="0" smtClean="0">
              <a:latin typeface="Times New Roman" panose="02020603050405020304" pitchFamily="18" charset="0"/>
              <a:cs typeface="Times New Roman" panose="02020603050405020304" pitchFamily="18" charset="0"/>
            </a:endParaRPr>
          </a:p>
          <a:p>
            <a:pPr algn="just">
              <a:lnSpc>
                <a:spcPct val="100000"/>
              </a:lnSpc>
              <a:buNone/>
            </a:pPr>
            <a:r>
              <a:rPr lang="en-US" dirty="0" smtClean="0">
                <a:latin typeface="Times New Roman" panose="02020603050405020304" pitchFamily="18" charset="0"/>
                <a:cs typeface="Times New Roman" panose="02020603050405020304" pitchFamily="18" charset="0"/>
              </a:rPr>
              <a:t>	where </a:t>
            </a:r>
            <a:r>
              <a:rPr lang="en-US" b="1" dirty="0" smtClean="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 is the </a:t>
            </a:r>
            <a:r>
              <a:rPr lang="en-US" b="1" dirty="0" smtClean="0">
                <a:latin typeface="Times New Roman" panose="02020603050405020304" pitchFamily="18" charset="0"/>
                <a:cs typeface="Times New Roman" panose="02020603050405020304" pitchFamily="18" charset="0"/>
              </a:rPr>
              <a:t>1</a:t>
            </a:r>
            <a:r>
              <a:rPr lang="en-US" b="1" baseline="30000" dirty="0" smtClean="0">
                <a:latin typeface="Times New Roman" panose="02020603050405020304" pitchFamily="18" charset="0"/>
                <a:cs typeface="Times New Roman" panose="02020603050405020304" pitchFamily="18" charset="0"/>
              </a:rPr>
              <a:t>st</a:t>
            </a:r>
            <a:r>
              <a:rPr lang="en-US" b="1" dirty="0" smtClean="0">
                <a:latin typeface="Times New Roman" panose="02020603050405020304" pitchFamily="18" charset="0"/>
                <a:cs typeface="Times New Roman" panose="02020603050405020304" pitchFamily="18" charset="0"/>
              </a:rPr>
              <a:t> term</a:t>
            </a:r>
            <a:r>
              <a:rPr lang="en-US" dirty="0" smtClean="0">
                <a:latin typeface="Times New Roman" panose="02020603050405020304" pitchFamily="18" charset="0"/>
                <a:cs typeface="Times New Roman" panose="02020603050405020304" pitchFamily="18" charset="0"/>
              </a:rPr>
              <a:t>, and </a:t>
            </a:r>
            <a:r>
              <a:rPr lang="en-US" b="1" dirty="0" smtClean="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 is the </a:t>
            </a:r>
            <a:r>
              <a:rPr lang="en-US" b="1" dirty="0" smtClean="0">
                <a:latin typeface="Times New Roman" panose="02020603050405020304" pitchFamily="18" charset="0"/>
                <a:cs typeface="Times New Roman" panose="02020603050405020304" pitchFamily="18" charset="0"/>
              </a:rPr>
              <a:t>diff. b/w 1</a:t>
            </a:r>
            <a:r>
              <a:rPr lang="en-US" b="1" baseline="30000" dirty="0" smtClean="0">
                <a:latin typeface="Times New Roman" panose="02020603050405020304" pitchFamily="18" charset="0"/>
                <a:cs typeface="Times New Roman" panose="02020603050405020304" pitchFamily="18" charset="0"/>
              </a:rPr>
              <a:t>st</a:t>
            </a:r>
            <a:r>
              <a:rPr lang="en-US" b="1" dirty="0" smtClean="0">
                <a:latin typeface="Times New Roman" panose="02020603050405020304" pitchFamily="18" charset="0"/>
                <a:cs typeface="Times New Roman" panose="02020603050405020304" pitchFamily="18" charset="0"/>
              </a:rPr>
              <a:t> and 2</a:t>
            </a:r>
            <a:r>
              <a:rPr lang="en-US" b="1" baseline="30000" dirty="0" smtClean="0">
                <a:latin typeface="Times New Roman" panose="02020603050405020304" pitchFamily="18" charset="0"/>
                <a:cs typeface="Times New Roman" panose="02020603050405020304" pitchFamily="18" charset="0"/>
              </a:rPr>
              <a:t>nd</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(which is the common difference). </a:t>
            </a:r>
            <a:endParaRPr lang="en-US" dirty="0" smtClean="0">
              <a:latin typeface="Times New Roman" panose="02020603050405020304" pitchFamily="18" charset="0"/>
              <a:cs typeface="Times New Roman" panose="02020603050405020304" pitchFamily="18" charset="0"/>
            </a:endParaRPr>
          </a:p>
          <a:p>
            <a:pPr algn="just">
              <a:lnSpc>
                <a:spcPct val="100000"/>
              </a:lnSpc>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Nth</a:t>
            </a:r>
            <a:r>
              <a:rPr lang="en-US" dirty="0" smtClean="0">
                <a:latin typeface="Times New Roman" panose="02020603050405020304" pitchFamily="18" charset="0"/>
                <a:cs typeface="Times New Roman" panose="02020603050405020304" pitchFamily="18" charset="0"/>
              </a:rPr>
              <a:t> term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b="1" dirty="0" smtClean="0">
                <a:latin typeface="Times New Roman" panose="02020603050405020304" pitchFamily="18" charset="0"/>
                <a:cs typeface="Times New Roman" panose="02020603050405020304" pitchFamily="18" charset="0"/>
              </a:rPr>
              <a:t>a + (n − 1)d </a:t>
            </a:r>
            <a:endParaRPr lang="en-US" b="1" dirty="0" smtClean="0">
              <a:latin typeface="Times New Roman" panose="02020603050405020304" pitchFamily="18" charset="0"/>
              <a:cs typeface="Times New Roman" panose="02020603050405020304" pitchFamily="18" charset="0"/>
            </a:endParaRPr>
          </a:p>
          <a:p>
            <a:pPr algn="just">
              <a:lnSpc>
                <a:spcPct val="100000"/>
              </a:lnSpc>
            </a:pPr>
            <a:r>
              <a:rPr lang="en-US" b="1" dirty="0" smtClean="0">
                <a:latin typeface="Times New Roman" panose="02020603050405020304" pitchFamily="18" charset="0"/>
                <a:cs typeface="Times New Roman" panose="02020603050405020304" pitchFamily="18" charset="0"/>
              </a:rPr>
              <a:t>ℓ</a:t>
            </a:r>
            <a:r>
              <a:rPr lang="en-US" dirty="0" smtClean="0">
                <a:latin typeface="Times New Roman" panose="02020603050405020304" pitchFamily="18" charset="0"/>
                <a:cs typeface="Times New Roman" panose="02020603050405020304" pitchFamily="18" charset="0"/>
              </a:rPr>
              <a:t> for the </a:t>
            </a:r>
            <a:r>
              <a:rPr lang="en-US" b="1" dirty="0" smtClean="0">
                <a:latin typeface="Times New Roman" panose="02020603050405020304" pitchFamily="18" charset="0"/>
                <a:cs typeface="Times New Roman" panose="02020603050405020304" pitchFamily="18" charset="0"/>
              </a:rPr>
              <a:t>last term </a:t>
            </a:r>
            <a:r>
              <a:rPr lang="en-US" dirty="0" smtClean="0">
                <a:latin typeface="Times New Roman" panose="02020603050405020304" pitchFamily="18" charset="0"/>
                <a:cs typeface="Times New Roman" panose="02020603050405020304" pitchFamily="18" charset="0"/>
              </a:rPr>
              <a:t>of a finite sequence, </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ℓ = a + (n − 1)d .</a:t>
            </a:r>
            <a:endParaRPr lang="en-US" b="1" dirty="0" smtClean="0">
              <a:latin typeface="Times New Roman" panose="02020603050405020304" pitchFamily="18" charset="0"/>
              <a:cs typeface="Times New Roman" panose="02020603050405020304" pitchFamily="18" charset="0"/>
            </a:endParaRP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9899" y="1516136"/>
            <a:ext cx="10515600" cy="4351338"/>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The sum of an arithmetic series, where first and last terms, a and ℓ, and the number of terms n.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838200" y="0"/>
            <a:ext cx="10515600" cy="1325563"/>
          </a:xfrm>
        </p:spPr>
        <p:txBody>
          <a:bodyPr/>
          <a:lstStyle/>
          <a:p>
            <a:pPr algn="ctr"/>
            <a:r>
              <a:rPr lang="en-US" dirty="0" smtClean="0">
                <a:latin typeface="Times New Roman" panose="02020603050405020304" pitchFamily="18" charset="0"/>
                <a:cs typeface="Times New Roman" panose="02020603050405020304" pitchFamily="18" charset="0"/>
              </a:rPr>
              <a:t>General formula</a:t>
            </a:r>
            <a:endParaRPr lang="en-US" dirty="0">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1"/>
          <a:srcRect/>
          <a:stretch>
            <a:fillRect/>
          </a:stretch>
        </p:blipFill>
        <p:spPr bwMode="auto">
          <a:xfrm>
            <a:off x="3301365" y="2441184"/>
            <a:ext cx="2467566" cy="822522"/>
          </a:xfrm>
          <a:prstGeom prst="rect">
            <a:avLst/>
          </a:prstGeom>
          <a:noFill/>
          <a:ln w="9525">
            <a:noFill/>
            <a:miter lim="800000"/>
            <a:headEnd/>
            <a:tailEnd/>
          </a:ln>
          <a:effectLst/>
        </p:spPr>
      </p:pic>
      <p:sp>
        <p:nvSpPr>
          <p:cNvPr id="8" name="Rectangle 7"/>
          <p:cNvSpPr/>
          <p:nvPr/>
        </p:nvSpPr>
        <p:spPr>
          <a:xfrm>
            <a:off x="361071" y="3248689"/>
            <a:ext cx="11371384" cy="954107"/>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a:t>
            </a:r>
            <a:r>
              <a:rPr lang="en-US" sz="2800" dirty="0" smtClean="0">
                <a:latin typeface="Times New Roman" panose="02020603050405020304" pitchFamily="18" charset="0"/>
                <a:cs typeface="Times New Roman" panose="02020603050405020304" pitchFamily="18" charset="0"/>
              </a:rPr>
              <a:t>he sum in terms of the a, n and the common difference d. To do this, we just substitute our formula for ℓ into our formula for </a:t>
            </a:r>
            <a:r>
              <a:rPr lang="en-US" sz="2800" dirty="0" err="1" smtClean="0">
                <a:latin typeface="Times New Roman" panose="02020603050405020304" pitchFamily="18" charset="0"/>
                <a:cs typeface="Times New Roman" panose="02020603050405020304" pitchFamily="18" charset="0"/>
              </a:rPr>
              <a:t>Sn</a:t>
            </a:r>
            <a:r>
              <a:rPr lang="en-US" sz="2800" dirty="0" smtClean="0">
                <a:latin typeface="Times New Roman" panose="02020603050405020304" pitchFamily="18" charset="0"/>
                <a:cs typeface="Times New Roman" panose="02020603050405020304" pitchFamily="18" charset="0"/>
              </a:rPr>
              <a:t>. From </a:t>
            </a:r>
            <a:endParaRPr lang="en-US" sz="2800" dirty="0" smtClean="0">
              <a:latin typeface="Times New Roman" panose="02020603050405020304" pitchFamily="18" charset="0"/>
              <a:cs typeface="Times New Roman" panose="02020603050405020304" pitchFamily="18" charset="0"/>
            </a:endParaRPr>
          </a:p>
        </p:txBody>
      </p:sp>
      <p:pic>
        <p:nvPicPr>
          <p:cNvPr id="1029" name="Picture 5"/>
          <p:cNvPicPr>
            <a:picLocks noChangeAspect="1" noChangeArrowheads="1"/>
          </p:cNvPicPr>
          <p:nvPr/>
        </p:nvPicPr>
        <p:blipFill>
          <a:blip r:embed="rId2"/>
          <a:srcRect/>
          <a:stretch>
            <a:fillRect/>
          </a:stretch>
        </p:blipFill>
        <p:spPr bwMode="auto">
          <a:xfrm>
            <a:off x="3075477" y="4565186"/>
            <a:ext cx="5632425" cy="956450"/>
          </a:xfrm>
          <a:prstGeom prst="rect">
            <a:avLst/>
          </a:prstGeom>
          <a:noFill/>
          <a:ln w="9525">
            <a:noFill/>
            <a:miter lim="800000"/>
            <a:headEnd/>
            <a:tailEnd/>
          </a:ln>
          <a:effectLst/>
        </p:spPr>
      </p:pic>
      <p:pic>
        <p:nvPicPr>
          <p:cNvPr id="1030" name="Picture 6"/>
          <p:cNvPicPr>
            <a:picLocks noChangeAspect="1" noChangeArrowheads="1"/>
          </p:cNvPicPr>
          <p:nvPr/>
        </p:nvPicPr>
        <p:blipFill>
          <a:blip r:embed="rId3"/>
          <a:srcRect/>
          <a:stretch>
            <a:fillRect/>
          </a:stretch>
        </p:blipFill>
        <p:spPr bwMode="auto">
          <a:xfrm>
            <a:off x="2851784" y="5395181"/>
            <a:ext cx="3703759" cy="9157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buNone/>
            </a:pPr>
            <a:r>
              <a:rPr lang="en-US" dirty="0"/>
              <a:t>Find the 17th term of the series using AP from 4 , 9, 14 ,.........</a:t>
            </a:r>
            <a:endParaRPr lang="en-US" dirty="0"/>
          </a:p>
          <a:p>
            <a:pPr marL="0" indent="0">
              <a:buNone/>
            </a:pPr>
            <a:endParaRPr lang="en-US" dirty="0"/>
          </a:p>
          <a:p>
            <a:pPr marL="514350" indent="-514350">
              <a:buFont typeface="+mj-lt"/>
              <a:buAutoNum type="alphaLcParenR"/>
            </a:pPr>
            <a:r>
              <a:rPr lang="en-US" dirty="0"/>
              <a:t>79</a:t>
            </a:r>
            <a:endParaRPr lang="en-US" dirty="0"/>
          </a:p>
          <a:p>
            <a:pPr marL="514350" indent="-514350">
              <a:buFont typeface="+mj-lt"/>
              <a:buAutoNum type="alphaLcParenR"/>
            </a:pPr>
            <a:r>
              <a:rPr lang="en-US" dirty="0"/>
              <a:t>84</a:t>
            </a:r>
            <a:endParaRPr lang="en-US" dirty="0"/>
          </a:p>
          <a:p>
            <a:pPr marL="514350" indent="-514350">
              <a:buFont typeface="+mj-lt"/>
              <a:buAutoNum type="alphaLcParenR"/>
            </a:pPr>
            <a:r>
              <a:rPr lang="en-US" dirty="0"/>
              <a:t>80</a:t>
            </a:r>
            <a:endParaRPr lang="en-US" dirty="0"/>
          </a:p>
          <a:p>
            <a:pPr marL="514350" indent="-514350">
              <a:buFont typeface="+mj-lt"/>
              <a:buAutoNum type="alphaLcParenR"/>
            </a:pPr>
            <a:r>
              <a:rPr lang="en-US" dirty="0"/>
              <a:t>65</a:t>
            </a:r>
            <a:endParaRPr lang="en-US" dirty="0"/>
          </a:p>
        </p:txBody>
      </p:sp>
      <p:sp>
        <p:nvSpPr>
          <p:cNvPr id="6" name="Title 5"/>
          <p:cNvSpPr>
            <a:spLocks noGrp="1"/>
          </p:cNvSpPr>
          <p:nvPr>
            <p:ph type="title"/>
          </p:nvPr>
        </p:nvSpPr>
        <p:spPr/>
        <p:txBody>
          <a:bodyPr/>
          <a:lstStyle/>
          <a:p>
            <a:r>
              <a:rPr lang="en-US" b="1" dirty="0" smtClean="0">
                <a:highlight>
                  <a:srgbClr val="00FFFF"/>
                </a:highlight>
                <a:sym typeface="+mn-ea"/>
              </a:rPr>
              <a:t>Question 1:</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highlight>
                  <a:srgbClr val="00FFFF"/>
                </a:highlight>
                <a:sym typeface="+mn-ea"/>
              </a:rPr>
              <a:t>Question </a:t>
            </a:r>
            <a:r>
              <a:rPr lang="en-IN" b="1" dirty="0">
                <a:highlight>
                  <a:srgbClr val="00FFFF"/>
                </a:highlight>
                <a:sym typeface="+mn-ea"/>
              </a:rPr>
              <a:t>2</a:t>
            </a:r>
            <a:r>
              <a:rPr lang="en-US" b="1" dirty="0" smtClean="0">
                <a:highlight>
                  <a:srgbClr val="00FFFF"/>
                </a:highlight>
                <a:sym typeface="+mn-ea"/>
              </a:rPr>
              <a:t>:</a:t>
            </a:r>
            <a:endParaRPr lang="en-US" b="1" dirty="0"/>
          </a:p>
        </p:txBody>
      </p:sp>
      <p:sp>
        <p:nvSpPr>
          <p:cNvPr id="3" name="Content Placeholder 2"/>
          <p:cNvSpPr>
            <a:spLocks noGrp="1"/>
          </p:cNvSpPr>
          <p:nvPr>
            <p:ph idx="1"/>
          </p:nvPr>
        </p:nvSpPr>
        <p:spPr/>
        <p:txBody>
          <a:bodyPr>
            <a:normAutofit/>
          </a:bodyPr>
          <a:lstStyle/>
          <a:p>
            <a:pPr marL="0" indent="0">
              <a:buNone/>
            </a:pPr>
            <a:r>
              <a:rPr lang="en-IN" altLang="en-US" dirty="0" smtClean="0"/>
              <a:t>Show that the progression below is an AP.</a:t>
            </a:r>
            <a:endParaRPr lang="en-IN" altLang="en-US" dirty="0" smtClean="0"/>
          </a:p>
          <a:p>
            <a:pPr marL="0" indent="0">
              <a:buNone/>
            </a:pPr>
            <a:r>
              <a:rPr lang="en-IN" altLang="en-US" dirty="0" smtClean="0"/>
              <a:t>Find </a:t>
            </a:r>
            <a:r>
              <a:rPr lang="en-IN" altLang="en-US" dirty="0"/>
              <a:t>the next term </a:t>
            </a:r>
            <a:r>
              <a:rPr lang="en-IN" altLang="en-US" dirty="0" smtClean="0"/>
              <a:t>of the series?</a:t>
            </a:r>
            <a:endParaRPr lang="en-IN" altLang="en-US" dirty="0"/>
          </a:p>
          <a:p>
            <a:pPr marL="0" indent="0">
              <a:buNone/>
            </a:pPr>
            <a:r>
              <a:rPr lang="en-IN" dirty="0" smtClean="0"/>
              <a:t>√</a:t>
            </a:r>
            <a:r>
              <a:rPr lang="en-IN" altLang="en-US" dirty="0" smtClean="0"/>
              <a:t>18</a:t>
            </a:r>
            <a:r>
              <a:rPr lang="en-IN" altLang="en-US" dirty="0"/>
              <a:t>, </a:t>
            </a:r>
            <a:r>
              <a:rPr lang="en-IN" dirty="0" smtClean="0"/>
              <a:t>√</a:t>
            </a:r>
            <a:r>
              <a:rPr lang="en-IN" altLang="en-US" dirty="0" smtClean="0"/>
              <a:t>50,</a:t>
            </a:r>
            <a:r>
              <a:rPr lang="en-IN" dirty="0"/>
              <a:t> √</a:t>
            </a:r>
            <a:r>
              <a:rPr lang="en-IN" altLang="en-US" dirty="0" smtClean="0"/>
              <a:t>98</a:t>
            </a:r>
            <a:r>
              <a:rPr lang="en-IN" altLang="en-US" dirty="0"/>
              <a:t>,.....</a:t>
            </a:r>
            <a:endParaRPr lang="en-IN" altLang="en-US" dirty="0"/>
          </a:p>
          <a:p>
            <a:pPr marL="0" indent="0">
              <a:buNone/>
            </a:pPr>
            <a:endParaRPr lang="en-IN" altLang="en-US" dirty="0"/>
          </a:p>
          <a:p>
            <a:pPr marL="0" indent="0">
              <a:buNone/>
            </a:pPr>
            <a:r>
              <a:rPr lang="en-IN" altLang="en-US" dirty="0" smtClean="0"/>
              <a:t>A</a:t>
            </a:r>
            <a:r>
              <a:rPr lang="en-IN" altLang="en-US" dirty="0"/>
              <a:t>. </a:t>
            </a:r>
            <a:r>
              <a:rPr lang="en-IN" dirty="0" smtClean="0"/>
              <a:t>√</a:t>
            </a:r>
            <a:r>
              <a:rPr lang="en-IN" altLang="en-US" dirty="0" smtClean="0"/>
              <a:t>154</a:t>
            </a:r>
            <a:endParaRPr lang="en-IN" altLang="en-US" dirty="0"/>
          </a:p>
          <a:p>
            <a:pPr marL="0" indent="0">
              <a:buNone/>
            </a:pPr>
            <a:r>
              <a:rPr lang="en-IN" altLang="en-US" dirty="0"/>
              <a:t>B. </a:t>
            </a:r>
            <a:r>
              <a:rPr lang="en-IN" dirty="0" smtClean="0"/>
              <a:t>√</a:t>
            </a:r>
            <a:r>
              <a:rPr lang="en-IN" altLang="en-US" dirty="0" smtClean="0"/>
              <a:t>162</a:t>
            </a:r>
            <a:endParaRPr lang="en-IN" altLang="en-US" dirty="0"/>
          </a:p>
          <a:p>
            <a:pPr marL="0" indent="0">
              <a:buNone/>
            </a:pPr>
            <a:r>
              <a:rPr lang="en-IN" altLang="en-US" dirty="0"/>
              <a:t>C. </a:t>
            </a:r>
            <a:r>
              <a:rPr lang="en-IN" dirty="0" smtClean="0"/>
              <a:t>√</a:t>
            </a:r>
            <a:r>
              <a:rPr lang="en-IN" altLang="en-US" dirty="0" smtClean="0"/>
              <a:t>123</a:t>
            </a:r>
            <a:endParaRPr lang="en-IN" altLang="en-US" dirty="0"/>
          </a:p>
          <a:p>
            <a:pPr marL="0" indent="0">
              <a:buNone/>
            </a:pPr>
            <a:r>
              <a:rPr lang="en-IN" altLang="en-US" dirty="0"/>
              <a:t>D. </a:t>
            </a:r>
            <a:r>
              <a:rPr lang="en-IN" dirty="0" smtClean="0"/>
              <a:t>√</a:t>
            </a:r>
            <a:r>
              <a:rPr lang="en-IN" altLang="en-US" dirty="0" smtClean="0"/>
              <a:t>145</a:t>
            </a:r>
            <a:endParaRPr lang="en-I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highlight>
                  <a:srgbClr val="00FFFF"/>
                </a:highlight>
                <a:sym typeface="+mn-ea"/>
              </a:rPr>
              <a:t>Question </a:t>
            </a:r>
            <a:r>
              <a:rPr lang="en-IN" b="1" dirty="0">
                <a:highlight>
                  <a:srgbClr val="00FFFF"/>
                </a:highlight>
                <a:sym typeface="+mn-ea"/>
              </a:rPr>
              <a:t>3</a:t>
            </a:r>
            <a:r>
              <a:rPr lang="en-US" b="1" dirty="0" smtClean="0">
                <a:highlight>
                  <a:srgbClr val="00FFFF"/>
                </a:highlight>
                <a:sym typeface="+mn-ea"/>
              </a:rPr>
              <a:t>:</a:t>
            </a:r>
            <a:endParaRPr lang="en-US" dirty="0"/>
          </a:p>
        </p:txBody>
      </p:sp>
      <p:sp>
        <p:nvSpPr>
          <p:cNvPr id="5" name="Content Placeholder 4"/>
          <p:cNvSpPr>
            <a:spLocks noGrp="1"/>
          </p:cNvSpPr>
          <p:nvPr>
            <p:ph idx="1"/>
          </p:nvPr>
        </p:nvSpPr>
        <p:spPr/>
        <p:txBody>
          <a:bodyPr/>
          <a:lstStyle/>
          <a:p>
            <a:pPr marL="0" indent="0">
              <a:buNone/>
            </a:pPr>
            <a:r>
              <a:rPr lang="en-US"/>
              <a:t>Find </a:t>
            </a:r>
            <a:r>
              <a:rPr lang="en-IN" altLang="en-US"/>
              <a:t>a and b such that the numbers are a,9,b,25 form an Ap</a:t>
            </a:r>
            <a:endParaRPr lang="en-IN" altLang="en-US"/>
          </a:p>
          <a:p>
            <a:pPr marL="0" indent="0">
              <a:buNone/>
            </a:pPr>
            <a:endParaRPr lang="en-US"/>
          </a:p>
          <a:p>
            <a:pPr marL="514350" indent="-514350">
              <a:buFont typeface="+mj-lt"/>
              <a:buAutoNum type="alphaLcParenR"/>
            </a:pPr>
            <a:r>
              <a:rPr lang="en-IN" altLang="en-US"/>
              <a:t>3,14</a:t>
            </a:r>
            <a:endParaRPr lang="en-US"/>
          </a:p>
          <a:p>
            <a:pPr marL="514350" indent="-514350">
              <a:buFont typeface="+mj-lt"/>
              <a:buAutoNum type="alphaLcParenR"/>
            </a:pPr>
            <a:r>
              <a:rPr lang="en-IN" altLang="en-US"/>
              <a:t>3,23</a:t>
            </a:r>
            <a:endParaRPr lang="en-US"/>
          </a:p>
          <a:p>
            <a:pPr marL="514350" indent="-514350">
              <a:buFont typeface="+mj-lt"/>
              <a:buAutoNum type="alphaLcParenR"/>
            </a:pPr>
            <a:r>
              <a:rPr lang="en-IN" altLang="en-US"/>
              <a:t>1,17</a:t>
            </a:r>
            <a:endParaRPr lang="en-US"/>
          </a:p>
          <a:p>
            <a:pPr marL="514350" indent="-514350">
              <a:buFont typeface="+mj-lt"/>
              <a:buAutoNum type="alphaLcParenR"/>
            </a:pPr>
            <a:r>
              <a:rPr lang="en-IN" altLang="en-US"/>
              <a:t>2,12</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highlight>
                  <a:srgbClr val="00FFFF"/>
                </a:highlight>
                <a:sym typeface="+mn-ea"/>
              </a:rPr>
              <a:t>Question </a:t>
            </a:r>
            <a:r>
              <a:rPr lang="en-IN" b="1" dirty="0">
                <a:highlight>
                  <a:srgbClr val="00FFFF"/>
                </a:highlight>
                <a:sym typeface="+mn-ea"/>
              </a:rPr>
              <a:t>4</a:t>
            </a:r>
            <a:r>
              <a:rPr lang="en-US" b="1" dirty="0" smtClean="0">
                <a:highlight>
                  <a:srgbClr val="00FFFF"/>
                </a:highlight>
                <a:sym typeface="+mn-ea"/>
              </a:rPr>
              <a:t>:</a:t>
            </a:r>
            <a:endParaRPr lang="en-US" dirty="0"/>
          </a:p>
        </p:txBody>
      </p:sp>
      <p:sp>
        <p:nvSpPr>
          <p:cNvPr id="5" name="Content Placeholder 4"/>
          <p:cNvSpPr>
            <a:spLocks noGrp="1"/>
          </p:cNvSpPr>
          <p:nvPr>
            <p:ph idx="1"/>
          </p:nvPr>
        </p:nvSpPr>
        <p:spPr/>
        <p:txBody>
          <a:bodyPr/>
          <a:lstStyle/>
          <a:p>
            <a:pPr marL="0" indent="0">
              <a:buNone/>
            </a:pPr>
            <a:r>
              <a:rPr lang="en-US" dirty="0"/>
              <a:t>Find the number of terms of an A.P. from 7, 13, 19, .........205.</a:t>
            </a:r>
            <a:endParaRPr lang="en-US" dirty="0"/>
          </a:p>
          <a:p>
            <a:pPr marL="0" indent="0">
              <a:buNone/>
            </a:pPr>
            <a:endParaRPr lang="en-US" dirty="0"/>
          </a:p>
          <a:p>
            <a:pPr marL="514350" indent="-514350">
              <a:buFont typeface="+mj-lt"/>
              <a:buAutoNum type="alphaLcParenR"/>
            </a:pPr>
            <a:r>
              <a:rPr lang="en-US" dirty="0"/>
              <a:t>34</a:t>
            </a:r>
            <a:endParaRPr lang="en-US" dirty="0"/>
          </a:p>
          <a:p>
            <a:pPr marL="514350" indent="-514350">
              <a:buFont typeface="+mj-lt"/>
              <a:buAutoNum type="alphaLcParenR"/>
            </a:pPr>
            <a:r>
              <a:rPr lang="en-US" dirty="0"/>
              <a:t>84</a:t>
            </a:r>
            <a:endParaRPr lang="en-US" dirty="0"/>
          </a:p>
          <a:p>
            <a:pPr marL="514350" indent="-514350">
              <a:buFont typeface="+mj-lt"/>
              <a:buAutoNum type="alphaLcParenR"/>
            </a:pPr>
            <a:r>
              <a:rPr lang="en-US" dirty="0"/>
              <a:t>89</a:t>
            </a:r>
            <a:endParaRPr lang="en-US" dirty="0"/>
          </a:p>
          <a:p>
            <a:pPr marL="514350" indent="-514350">
              <a:buFont typeface="+mj-lt"/>
              <a:buAutoNum type="alphaLcParenR"/>
            </a:pPr>
            <a:r>
              <a:rPr lang="en-US" dirty="0"/>
              <a:t>94</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highlight>
                  <a:srgbClr val="00FFFF"/>
                </a:highlight>
                <a:sym typeface="+mn-ea"/>
              </a:rPr>
              <a:t>Question </a:t>
            </a:r>
            <a:r>
              <a:rPr lang="en-IN" b="1" dirty="0">
                <a:highlight>
                  <a:srgbClr val="00FFFF"/>
                </a:highlight>
                <a:sym typeface="+mn-ea"/>
              </a:rPr>
              <a:t>5</a:t>
            </a:r>
            <a:r>
              <a:rPr lang="en-US" b="1" dirty="0" smtClean="0">
                <a:highlight>
                  <a:srgbClr val="00FFFF"/>
                </a:highlight>
                <a:sym typeface="+mn-ea"/>
              </a:rPr>
              <a:t>:</a:t>
            </a:r>
            <a:endParaRPr lang="en-IN" dirty="0"/>
          </a:p>
        </p:txBody>
      </p:sp>
      <p:sp>
        <p:nvSpPr>
          <p:cNvPr id="3" name="Content Placeholder 2"/>
          <p:cNvSpPr>
            <a:spLocks noGrp="1"/>
          </p:cNvSpPr>
          <p:nvPr>
            <p:ph idx="1"/>
          </p:nvPr>
        </p:nvSpPr>
        <p:spPr/>
        <p:txBody>
          <a:bodyPr/>
          <a:lstStyle/>
          <a:p>
            <a:pPr marL="0" indent="0">
              <a:buNone/>
            </a:pPr>
            <a:r>
              <a:rPr lang="en-US" dirty="0" smtClean="0"/>
              <a:t>In a series the 11</a:t>
            </a:r>
            <a:r>
              <a:rPr lang="en-US" baseline="30000" dirty="0" smtClean="0"/>
              <a:t>th</a:t>
            </a:r>
            <a:r>
              <a:rPr lang="en-US" dirty="0" smtClean="0"/>
              <a:t> term is 37 and 19</a:t>
            </a:r>
            <a:r>
              <a:rPr lang="en-US" baseline="30000" dirty="0" smtClean="0"/>
              <a:t>th</a:t>
            </a:r>
            <a:r>
              <a:rPr lang="en-US" dirty="0" smtClean="0"/>
              <a:t> term is 67, what will be the 15</a:t>
            </a:r>
            <a:r>
              <a:rPr lang="en-US" baseline="30000" dirty="0" smtClean="0"/>
              <a:t>th</a:t>
            </a:r>
            <a:r>
              <a:rPr lang="en-US" dirty="0" smtClean="0"/>
              <a:t> term of the same parallel series? </a:t>
            </a:r>
            <a:endParaRPr lang="en-IN" dirty="0"/>
          </a:p>
          <a:p>
            <a:pPr marL="514350" indent="-514350">
              <a:buAutoNum type="alphaLcParenR"/>
            </a:pPr>
            <a:r>
              <a:rPr lang="en-US" dirty="0" smtClean="0"/>
              <a:t>52</a:t>
            </a:r>
            <a:endParaRPr lang="en-US" dirty="0" smtClean="0"/>
          </a:p>
          <a:p>
            <a:pPr marL="514350" indent="-514350">
              <a:buAutoNum type="alphaLcParenR"/>
            </a:pPr>
            <a:r>
              <a:rPr lang="en-US" dirty="0" smtClean="0"/>
              <a:t>56</a:t>
            </a:r>
            <a:endParaRPr lang="en-US" dirty="0" smtClean="0"/>
          </a:p>
          <a:p>
            <a:pPr marL="514350" indent="-514350">
              <a:buAutoNum type="alphaLcParenR"/>
            </a:pPr>
            <a:r>
              <a:rPr lang="en-US" dirty="0" smtClean="0"/>
              <a:t>48</a:t>
            </a:r>
            <a:endParaRPr lang="en-US" dirty="0" smtClean="0"/>
          </a:p>
          <a:p>
            <a:pPr marL="514350" indent="-514350">
              <a:buAutoNum type="alphaLcParenR"/>
            </a:pPr>
            <a:r>
              <a:rPr lang="en-US" dirty="0" smtClean="0"/>
              <a:t>45</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4257</Words>
  <Application>WPS Presentation</Application>
  <PresentationFormat>Widescreen</PresentationFormat>
  <Paragraphs>185</Paragraphs>
  <Slides>23</Slides>
  <Notes>20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OpenSans</vt:lpstr>
      <vt:lpstr>Segoe Print</vt:lpstr>
      <vt:lpstr>Times New Roman</vt:lpstr>
      <vt:lpstr>Symbol</vt:lpstr>
      <vt:lpstr>Microsoft YaHei</vt:lpstr>
      <vt:lpstr>Arial Unicode MS</vt:lpstr>
      <vt:lpstr>Calibri Light</vt:lpstr>
      <vt:lpstr>Calibri</vt:lpstr>
      <vt:lpstr>Nunito Sans</vt:lpstr>
      <vt:lpstr>Office Theme</vt:lpstr>
      <vt:lpstr>PowerPoint 演示文稿</vt:lpstr>
      <vt:lpstr>PowerPoint 演示文稿</vt:lpstr>
      <vt:lpstr>Introduction</vt:lpstr>
      <vt:lpstr>General formula</vt:lpstr>
      <vt:lpstr>Question 1:</vt:lpstr>
      <vt:lpstr>Question 2:</vt:lpstr>
      <vt:lpstr>Question 3:</vt:lpstr>
      <vt:lpstr>Question 4:</vt:lpstr>
      <vt:lpstr>Question 5:</vt:lpstr>
      <vt:lpstr>Question 7:</vt:lpstr>
      <vt:lpstr>Question 6:</vt:lpstr>
      <vt:lpstr>Question 8:</vt:lpstr>
      <vt:lpstr>Question 9:</vt:lpstr>
      <vt:lpstr>Question 10:</vt:lpstr>
      <vt:lpstr>Question 11:</vt:lpstr>
      <vt:lpstr>Question 12:</vt:lpstr>
      <vt:lpstr>Question 13:</vt:lpstr>
      <vt:lpstr>Question 14:</vt:lpstr>
      <vt:lpstr>Question 15:</vt:lpstr>
      <vt:lpstr>EXERCISE</vt:lpstr>
      <vt:lpstr>Exercise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Premkumar P</dc:creator>
  <cp:lastModifiedBy>keert</cp:lastModifiedBy>
  <cp:revision>168</cp:revision>
  <dcterms:created xsi:type="dcterms:W3CDTF">2023-12-15T05:03:00Z</dcterms:created>
  <dcterms:modified xsi:type="dcterms:W3CDTF">2024-08-10T05:16:48Z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AB7145392B274533B9AEE6CF1489F05A_12</vt:lpwstr>
  </property>
  <property fmtid="{D5CDD505-2E9C-101B-9397-08002B2CF9AE}" pid="3" name="KSOProductBuildVer">
    <vt:lpwstr>1033-12.2.0.17545</vt:lpwstr>
  </property>
</Properties>
</file>