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7095" y="758951"/>
            <a:ext cx="375285" cy="5331460"/>
          </a:xfrm>
          <a:custGeom>
            <a:avLst/>
            <a:gdLst/>
            <a:ahLst/>
            <a:cxnLst/>
            <a:rect l="l" t="t" r="r" b="b"/>
            <a:pathLst>
              <a:path w="375284" h="5331460">
                <a:moveTo>
                  <a:pt x="0" y="5330952"/>
                </a:moveTo>
                <a:lnTo>
                  <a:pt x="374903" y="5330952"/>
                </a:lnTo>
                <a:lnTo>
                  <a:pt x="374903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9065" y="2025472"/>
            <a:ext cx="3547109" cy="32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9065" y="2329484"/>
            <a:ext cx="6866890" cy="158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9140952" y="0"/>
                </a:moveTo>
                <a:lnTo>
                  <a:pt x="0" y="0"/>
                </a:lnTo>
                <a:lnTo>
                  <a:pt x="0" y="5334000"/>
                </a:lnTo>
                <a:lnTo>
                  <a:pt x="9140952" y="5334000"/>
                </a:lnTo>
                <a:lnTo>
                  <a:pt x="914095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29953" y="2878962"/>
            <a:ext cx="243459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b="1" spc="-45" dirty="0">
                <a:solidFill>
                  <a:srgbClr val="0097A2"/>
                </a:solidFill>
                <a:latin typeface="Trebuchet MS"/>
                <a:cs typeface="Trebuchet MS"/>
              </a:rPr>
              <a:t>Unit-2 </a:t>
            </a:r>
            <a:r>
              <a:rPr sz="2200" b="1" spc="-40" dirty="0">
                <a:solidFill>
                  <a:srgbClr val="0097A2"/>
                </a:solidFill>
                <a:latin typeface="Trebuchet MS"/>
                <a:cs typeface="Trebuchet MS"/>
              </a:rPr>
              <a:t> </a:t>
            </a:r>
            <a:r>
              <a:rPr sz="2200" b="1" spc="-140" dirty="0">
                <a:solidFill>
                  <a:srgbClr val="0097A2"/>
                </a:solidFill>
                <a:latin typeface="Trebuchet MS"/>
                <a:cs typeface="Trebuchet MS"/>
              </a:rPr>
              <a:t>P</a:t>
            </a:r>
            <a:r>
              <a:rPr sz="2200" b="1" spc="-180" dirty="0">
                <a:solidFill>
                  <a:srgbClr val="0097A2"/>
                </a:solidFill>
                <a:latin typeface="Trebuchet MS"/>
                <a:cs typeface="Trebuchet MS"/>
              </a:rPr>
              <a:t>r</a:t>
            </a:r>
            <a:r>
              <a:rPr sz="2200" b="1" spc="95" dirty="0">
                <a:solidFill>
                  <a:srgbClr val="0097A2"/>
                </a:solidFill>
                <a:latin typeface="Trebuchet MS"/>
                <a:cs typeface="Trebuchet MS"/>
              </a:rPr>
              <a:t>o</a:t>
            </a:r>
            <a:r>
              <a:rPr sz="2200" b="1" spc="20" dirty="0">
                <a:solidFill>
                  <a:srgbClr val="0097A2"/>
                </a:solidFill>
                <a:latin typeface="Trebuchet MS"/>
                <a:cs typeface="Trebuchet MS"/>
              </a:rPr>
              <a:t>g</a:t>
            </a:r>
            <a:r>
              <a:rPr sz="2200" b="1" spc="-60" dirty="0">
                <a:solidFill>
                  <a:srgbClr val="0097A2"/>
                </a:solidFill>
                <a:latin typeface="Trebuchet MS"/>
                <a:cs typeface="Trebuchet MS"/>
              </a:rPr>
              <a:t>ra</a:t>
            </a:r>
            <a:r>
              <a:rPr sz="2200" b="1" spc="-125" dirty="0">
                <a:solidFill>
                  <a:srgbClr val="0097A2"/>
                </a:solidFill>
                <a:latin typeface="Trebuchet MS"/>
                <a:cs typeface="Trebuchet MS"/>
              </a:rPr>
              <a:t>m</a:t>
            </a:r>
            <a:r>
              <a:rPr sz="2200" b="1" spc="-20" dirty="0">
                <a:solidFill>
                  <a:srgbClr val="0097A2"/>
                </a:solidFill>
                <a:latin typeface="Trebuchet MS"/>
                <a:cs typeface="Trebuchet MS"/>
              </a:rPr>
              <a:t>m</a:t>
            </a:r>
            <a:r>
              <a:rPr sz="2200" b="1" spc="-55" dirty="0">
                <a:solidFill>
                  <a:srgbClr val="0097A2"/>
                </a:solidFill>
                <a:latin typeface="Trebuchet MS"/>
                <a:cs typeface="Trebuchet MS"/>
              </a:rPr>
              <a:t>i</a:t>
            </a:r>
            <a:r>
              <a:rPr sz="2200" b="1" spc="-130" dirty="0">
                <a:solidFill>
                  <a:srgbClr val="0097A2"/>
                </a:solidFill>
                <a:latin typeface="Trebuchet MS"/>
                <a:cs typeface="Trebuchet MS"/>
              </a:rPr>
              <a:t>n</a:t>
            </a:r>
            <a:r>
              <a:rPr sz="2200" b="1" spc="5" dirty="0">
                <a:solidFill>
                  <a:srgbClr val="0097A2"/>
                </a:solidFill>
                <a:latin typeface="Trebuchet MS"/>
                <a:cs typeface="Trebuchet MS"/>
              </a:rPr>
              <a:t>g</a:t>
            </a:r>
            <a:r>
              <a:rPr sz="2200" b="1" spc="-95" dirty="0">
                <a:solidFill>
                  <a:srgbClr val="0097A2"/>
                </a:solidFill>
                <a:latin typeface="Trebuchet MS"/>
                <a:cs typeface="Trebuchet MS"/>
              </a:rPr>
              <a:t> </a:t>
            </a:r>
            <a:r>
              <a:rPr sz="2200" b="1" spc="5" dirty="0">
                <a:solidFill>
                  <a:srgbClr val="0097A2"/>
                </a:solidFill>
                <a:latin typeface="Trebuchet MS"/>
                <a:cs typeface="Trebuchet MS"/>
              </a:rPr>
              <a:t>B</a:t>
            </a:r>
            <a:r>
              <a:rPr sz="2200" b="1" spc="-55" dirty="0">
                <a:solidFill>
                  <a:srgbClr val="0097A2"/>
                </a:solidFill>
                <a:latin typeface="Trebuchet MS"/>
                <a:cs typeface="Trebuchet MS"/>
              </a:rPr>
              <a:t>a</a:t>
            </a:r>
            <a:r>
              <a:rPr sz="2200" b="1" spc="-160" dirty="0">
                <a:solidFill>
                  <a:srgbClr val="0097A2"/>
                </a:solidFill>
                <a:latin typeface="Trebuchet MS"/>
                <a:cs typeface="Trebuchet MS"/>
              </a:rPr>
              <a:t>s</a:t>
            </a:r>
            <a:r>
              <a:rPr sz="2200" b="1" spc="-145" dirty="0">
                <a:solidFill>
                  <a:srgbClr val="0097A2"/>
                </a:solidFill>
                <a:latin typeface="Trebuchet MS"/>
                <a:cs typeface="Trebuchet MS"/>
              </a:rPr>
              <a:t>ics  </a:t>
            </a:r>
            <a:r>
              <a:rPr sz="2200" b="1" spc="190" dirty="0">
                <a:solidFill>
                  <a:srgbClr val="0097A2"/>
                </a:solidFill>
                <a:latin typeface="Trebuchet MS"/>
                <a:cs typeface="Trebuchet MS"/>
              </a:rPr>
              <a:t>OODP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900" y="2621102"/>
            <a:ext cx="71266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9830" marR="5080" indent="-1167765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latin typeface="Arial Black"/>
                <a:cs typeface="Arial Black"/>
              </a:rPr>
              <a:t>Object</a:t>
            </a:r>
            <a:r>
              <a:rPr sz="4400" spc="-5" dirty="0">
                <a:latin typeface="Arial Black"/>
                <a:cs typeface="Arial Black"/>
              </a:rPr>
              <a:t> </a:t>
            </a:r>
            <a:r>
              <a:rPr sz="4400" spc="-10" dirty="0">
                <a:latin typeface="Arial Black"/>
                <a:cs typeface="Arial Black"/>
              </a:rPr>
              <a:t>Oriented</a:t>
            </a:r>
            <a:r>
              <a:rPr sz="4400" spc="5" dirty="0">
                <a:latin typeface="Arial Black"/>
                <a:cs typeface="Arial Black"/>
              </a:rPr>
              <a:t> </a:t>
            </a:r>
            <a:r>
              <a:rPr sz="4400" spc="-10" dirty="0">
                <a:latin typeface="Arial Black"/>
                <a:cs typeface="Arial Black"/>
              </a:rPr>
              <a:t>Design </a:t>
            </a:r>
            <a:r>
              <a:rPr sz="4400" spc="-1450" dirty="0">
                <a:latin typeface="Arial Black"/>
                <a:cs typeface="Arial Black"/>
              </a:rPr>
              <a:t> </a:t>
            </a:r>
            <a:r>
              <a:rPr sz="4400" spc="-5" dirty="0">
                <a:latin typeface="Arial Black"/>
                <a:cs typeface="Arial Black"/>
              </a:rPr>
              <a:t>&amp;</a:t>
            </a:r>
            <a:r>
              <a:rPr sz="4400" spc="-25" dirty="0">
                <a:latin typeface="Arial Black"/>
                <a:cs typeface="Arial Black"/>
              </a:rPr>
              <a:t> </a:t>
            </a:r>
            <a:r>
              <a:rPr sz="4400" spc="10" dirty="0">
                <a:latin typeface="Arial Black"/>
                <a:cs typeface="Arial Black"/>
              </a:rPr>
              <a:t>Programming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D613971-B9EF-F28F-FEA2-A29B86B2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0715"/>
            <a:ext cx="2023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FFFF"/>
                </a:solidFill>
              </a:rPr>
              <a:t>D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a</a:t>
            </a:r>
            <a:r>
              <a:rPr sz="3600" spc="-330" dirty="0">
                <a:solidFill>
                  <a:srgbClr val="FFFFFF"/>
                </a:solidFill>
              </a:rPr>
              <a:t> </a:t>
            </a:r>
            <a:r>
              <a:rPr sz="3600" spc="-325" dirty="0">
                <a:solidFill>
                  <a:srgbClr val="FFFFFF"/>
                </a:solidFill>
              </a:rPr>
              <a:t>T</a:t>
            </a:r>
            <a:r>
              <a:rPr sz="3600" spc="-75" dirty="0">
                <a:solidFill>
                  <a:srgbClr val="FFFFFF"/>
                </a:solidFill>
              </a:rPr>
              <a:t>y</a:t>
            </a:r>
            <a:r>
              <a:rPr sz="3600" spc="-65" dirty="0">
                <a:solidFill>
                  <a:srgbClr val="FFFFFF"/>
                </a:solidFill>
              </a:rPr>
              <a:t>pe</a:t>
            </a:r>
            <a:r>
              <a:rPr sz="360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7083" y="1197863"/>
            <a:ext cx="7027661" cy="44753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55714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55" dirty="0">
                <a:solidFill>
                  <a:srgbClr val="FFFFFF"/>
                </a:solidFill>
              </a:rPr>
              <a:t>Size and 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n</a:t>
            </a:r>
            <a:r>
              <a:rPr sz="3600" spc="-65" dirty="0">
                <a:solidFill>
                  <a:srgbClr val="FFFFFF"/>
                </a:solidFill>
              </a:rPr>
              <a:t>g</a:t>
            </a:r>
            <a:r>
              <a:rPr sz="3600" dirty="0">
                <a:solidFill>
                  <a:srgbClr val="FFFFFF"/>
                </a:solidFill>
              </a:rPr>
              <a:t>e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f</a:t>
            </a:r>
            <a:r>
              <a:rPr sz="3600" spc="-114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d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a  </a:t>
            </a:r>
            <a:r>
              <a:rPr sz="3600" spc="-60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22421" y="1109091"/>
          <a:ext cx="7854950" cy="446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Data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type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Size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(bytes)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Range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char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-128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127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unsigned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char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255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short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-32,768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32,767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unsigned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short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65,535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-32,768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32,767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long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-2147483648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2147483647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unsigned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long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4294967295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float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3.4E-38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3.4E+38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(~7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digits)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double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1.7E-308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1.7E+308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(~15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digits)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long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double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10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3.4E-4932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1.1E+4932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bool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50126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Boolean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812112"/>
            <a:ext cx="9994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Sy</a:t>
            </a:r>
            <a:r>
              <a:rPr dirty="0"/>
              <a:t>n</a:t>
            </a:r>
            <a:r>
              <a:rPr spc="-10" dirty="0"/>
              <a:t>t</a:t>
            </a:r>
            <a:r>
              <a:rPr dirty="0"/>
              <a:t>a</a:t>
            </a:r>
            <a:r>
              <a:rPr spc="-10" dirty="0"/>
              <a:t>x: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116831"/>
            <a:ext cx="6962775" cy="243395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bool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variable_name;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amp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bool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b;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C++,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bool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been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introduced</a:t>
            </a:r>
            <a:r>
              <a:rPr sz="2000" spc="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hold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Boolean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value,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dirty="0">
                <a:solidFill>
                  <a:srgbClr val="585858"/>
                </a:solidFill>
                <a:latin typeface="Corbel"/>
                <a:cs typeface="Corbel"/>
              </a:rPr>
              <a:t>true</a:t>
            </a:r>
            <a:r>
              <a:rPr sz="2000" b="1" i="1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false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numeric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5" dirty="0">
                <a:solidFill>
                  <a:srgbClr val="585858"/>
                </a:solidFill>
                <a:latin typeface="Corbel"/>
                <a:cs typeface="Corbel"/>
              </a:rPr>
              <a:t>true</a:t>
            </a:r>
            <a:r>
              <a:rPr sz="2000" i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false</a:t>
            </a:r>
            <a:r>
              <a:rPr sz="2000" i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0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97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72489"/>
            <a:ext cx="1769110" cy="8794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Gl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9747" y="2894076"/>
            <a:ext cx="1884045" cy="670560"/>
          </a:xfrm>
          <a:prstGeom prst="rect">
            <a:avLst/>
          </a:prstGeom>
          <a:solidFill>
            <a:srgbClr val="CEE7ED"/>
          </a:solidFill>
          <a:ln w="9144">
            <a:solidFill>
              <a:srgbClr val="FF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0000"/>
                </a:solidFill>
                <a:latin typeface="Corbel"/>
                <a:cs typeface="Corbel"/>
              </a:rPr>
              <a:t>//global</a:t>
            </a:r>
            <a:r>
              <a:rPr sz="20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rbel"/>
                <a:cs typeface="Corbel"/>
              </a:rPr>
              <a:t>variable</a:t>
            </a:r>
            <a:endParaRPr sz="2000">
              <a:latin typeface="Corbel"/>
              <a:cs typeface="Corbel"/>
            </a:endParaRPr>
          </a:p>
          <a:p>
            <a:pPr marL="4699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int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global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10;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676" y="4165091"/>
            <a:ext cx="4993005" cy="634365"/>
          </a:xfrm>
          <a:prstGeom prst="rect">
            <a:avLst/>
          </a:prstGeom>
          <a:solidFill>
            <a:srgbClr val="CEE7ED"/>
          </a:solidFill>
          <a:ln w="914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2340"/>
              </a:lnSpc>
            </a:pPr>
            <a:r>
              <a:rPr sz="2000" spc="-5" dirty="0">
                <a:solidFill>
                  <a:srgbClr val="FF0000"/>
                </a:solidFill>
                <a:latin typeface="Corbel"/>
                <a:cs typeface="Corbel"/>
              </a:rPr>
              <a:t>//</a:t>
            </a:r>
            <a:r>
              <a:rPr sz="2000" spc="-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rbel"/>
                <a:cs typeface="Corbel"/>
              </a:rPr>
              <a:t>Local</a:t>
            </a:r>
            <a:r>
              <a:rPr sz="20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rbel"/>
                <a:cs typeface="Corbel"/>
              </a:rPr>
              <a:t>variable</a:t>
            </a:r>
            <a:r>
              <a:rPr sz="20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rbel"/>
                <a:cs typeface="Corbel"/>
              </a:rPr>
              <a:t>with</a:t>
            </a:r>
            <a:r>
              <a:rPr sz="2000" spc="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rbel"/>
                <a:cs typeface="Corbel"/>
              </a:rPr>
              <a:t>same</a:t>
            </a:r>
            <a:r>
              <a:rPr sz="20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rbel"/>
                <a:cs typeface="Corbel"/>
              </a:rPr>
              <a:t>name</a:t>
            </a:r>
            <a:r>
              <a:rPr sz="20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FF0000"/>
                </a:solidFill>
                <a:latin typeface="Corbel"/>
                <a:cs typeface="Corbel"/>
              </a:rPr>
              <a:t> global</a:t>
            </a:r>
            <a:endParaRPr sz="2000">
              <a:latin typeface="Corbel"/>
              <a:cs typeface="Corbel"/>
            </a:endParaRPr>
          </a:p>
          <a:p>
            <a:pPr marL="6540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 global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25" dirty="0">
                <a:latin typeface="Corbel"/>
                <a:cs typeface="Corbel"/>
              </a:rPr>
              <a:t> 20;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4663" y="1992629"/>
            <a:ext cx="5379085" cy="410845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orbel"/>
                <a:cs typeface="Corbel"/>
              </a:rPr>
              <a:t>#include&lt;iostream&gt;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using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namespace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std;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9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int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main()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900">
              <a:latin typeface="Corbel"/>
              <a:cs typeface="Corbel"/>
            </a:endParaRPr>
          </a:p>
          <a:p>
            <a:pPr marL="29654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cout&lt;&lt;global&lt;&lt;"\n"&lt;&lt;::global;</a:t>
            </a:r>
            <a:endParaRPr sz="2000">
              <a:latin typeface="Corbel"/>
              <a:cs typeface="Corbel"/>
            </a:endParaRPr>
          </a:p>
          <a:p>
            <a:pPr marL="29654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return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0;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869439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14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efe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Variables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675256"/>
            <a:ext cx="7138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declared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reference,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becomes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alternative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949272"/>
            <a:ext cx="30968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name</a:t>
            </a:r>
            <a:r>
              <a:rPr spc="-10" dirty="0"/>
              <a:t> for</a:t>
            </a:r>
            <a:r>
              <a:rPr spc="25" dirty="0"/>
              <a:t> </a:t>
            </a:r>
            <a:r>
              <a:rPr spc="-5" dirty="0"/>
              <a:t>an</a:t>
            </a:r>
            <a:r>
              <a:rPr spc="-10" dirty="0"/>
              <a:t> existing</a:t>
            </a:r>
            <a:r>
              <a:rPr spc="20" dirty="0"/>
              <a:t> </a:t>
            </a:r>
            <a:r>
              <a:rPr spc="-10" dirty="0"/>
              <a:t>variable.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376677"/>
            <a:ext cx="6377940" cy="2738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reference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putting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‘&amp;’ in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Datatype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&amp;reference_name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variable_name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mp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927100" marR="3493770">
              <a:lnSpc>
                <a:spcPct val="14010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float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total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=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100;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float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&amp;sum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total;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56101" y="1260347"/>
            <a:ext cx="7340600" cy="4620895"/>
            <a:chOff x="3856101" y="1260347"/>
            <a:chExt cx="7340600" cy="4620895"/>
          </a:xfrm>
        </p:grpSpPr>
        <p:sp>
          <p:nvSpPr>
            <p:cNvPr id="4" name="object 4"/>
            <p:cNvSpPr/>
            <p:nvPr/>
          </p:nvSpPr>
          <p:spPr>
            <a:xfrm>
              <a:off x="3868801" y="1273047"/>
              <a:ext cx="7315200" cy="4595495"/>
            </a:xfrm>
            <a:custGeom>
              <a:avLst/>
              <a:gdLst/>
              <a:ahLst/>
              <a:cxnLst/>
              <a:rect l="l" t="t" r="r" b="b"/>
              <a:pathLst>
                <a:path w="7315200" h="4595495">
                  <a:moveTo>
                    <a:pt x="7315200" y="0"/>
                  </a:moveTo>
                  <a:lnTo>
                    <a:pt x="0" y="0"/>
                  </a:lnTo>
                  <a:lnTo>
                    <a:pt x="0" y="4595495"/>
                  </a:lnTo>
                  <a:lnTo>
                    <a:pt x="7315200" y="4595495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8801" y="1266697"/>
              <a:ext cx="7315200" cy="4608195"/>
            </a:xfrm>
            <a:custGeom>
              <a:avLst/>
              <a:gdLst/>
              <a:ahLst/>
              <a:cxnLst/>
              <a:rect l="l" t="t" r="r" b="b"/>
              <a:pathLst>
                <a:path w="7315200" h="4608195">
                  <a:moveTo>
                    <a:pt x="0" y="0"/>
                  </a:moveTo>
                  <a:lnTo>
                    <a:pt x="0" y="4608195"/>
                  </a:lnTo>
                </a:path>
                <a:path w="7315200" h="4608195">
                  <a:moveTo>
                    <a:pt x="7315200" y="0"/>
                  </a:moveTo>
                  <a:lnTo>
                    <a:pt x="7315200" y="460819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2451" y="1266697"/>
              <a:ext cx="7327900" cy="12700"/>
            </a:xfrm>
            <a:custGeom>
              <a:avLst/>
              <a:gdLst/>
              <a:ahLst/>
              <a:cxnLst/>
              <a:rect l="l" t="t" r="r" b="b"/>
              <a:pathLst>
                <a:path w="7327900" h="12700">
                  <a:moveTo>
                    <a:pt x="0" y="12700"/>
                  </a:moveTo>
                  <a:lnTo>
                    <a:pt x="7327900" y="12700"/>
                  </a:lnTo>
                  <a:lnTo>
                    <a:pt x="73279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2451" y="5868543"/>
              <a:ext cx="7327900" cy="0"/>
            </a:xfrm>
            <a:custGeom>
              <a:avLst/>
              <a:gdLst/>
              <a:ahLst/>
              <a:cxnLst/>
              <a:rect l="l" t="t" r="r" b="b"/>
              <a:pathLst>
                <a:path w="7327900">
                  <a:moveTo>
                    <a:pt x="0" y="0"/>
                  </a:moveTo>
                  <a:lnTo>
                    <a:pt x="7327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8429" y="1291590"/>
            <a:ext cx="192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rbel"/>
                <a:cs typeface="Corbel"/>
              </a:rPr>
              <a:t>#include&lt;iostream&gt;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48429" y="1565605"/>
            <a:ext cx="2051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using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namespace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std;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961129" y="2114499"/>
            <a:ext cx="1424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10;</a:t>
            </a:r>
            <a:endParaRPr sz="1800">
              <a:latin typeface="Corbel"/>
              <a:cs typeface="Corbel"/>
            </a:endParaRPr>
          </a:p>
          <a:p>
            <a:pPr marL="2768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&amp;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ref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x;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8497" y="3486734"/>
            <a:ext cx="57734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651760" algn="l"/>
              </a:tabLst>
            </a:pPr>
            <a:r>
              <a:rPr sz="1800" dirty="0">
                <a:latin typeface="Corbel"/>
                <a:cs typeface="Corbel"/>
              </a:rPr>
              <a:t>r</a:t>
            </a:r>
            <a:r>
              <a:rPr sz="1800" spc="-1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f =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35" dirty="0">
                <a:latin typeface="Corbel"/>
                <a:cs typeface="Corbel"/>
              </a:rPr>
              <a:t>2</a:t>
            </a:r>
            <a:r>
              <a:rPr sz="1800" spc="5" dirty="0">
                <a:latin typeface="Corbel"/>
                <a:cs typeface="Corbel"/>
              </a:rPr>
              <a:t>0</a:t>
            </a:r>
            <a:r>
              <a:rPr sz="1800" dirty="0">
                <a:latin typeface="Corbel"/>
                <a:cs typeface="Corbel"/>
              </a:rPr>
              <a:t>;	</a:t>
            </a:r>
            <a:r>
              <a:rPr sz="1800" spc="5" dirty="0">
                <a:solidFill>
                  <a:srgbClr val="FF0000"/>
                </a:solidFill>
                <a:latin typeface="Corbel"/>
                <a:cs typeface="Corbel"/>
              </a:rPr>
              <a:t>/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/</a:t>
            </a:r>
            <a:r>
              <a:rPr sz="1800" spc="-1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orbel"/>
                <a:cs typeface="Corbel"/>
              </a:rPr>
              <a:t>V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alue</a:t>
            </a:r>
            <a:r>
              <a:rPr sz="1800" spc="-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f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x</a:t>
            </a:r>
            <a:r>
              <a:rPr sz="18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rbel"/>
                <a:cs typeface="Corbel"/>
              </a:rPr>
              <a:t>i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s</a:t>
            </a:r>
            <a:r>
              <a:rPr sz="1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orbel"/>
                <a:cs typeface="Corbel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w</a:t>
            </a:r>
            <a:r>
              <a:rPr sz="1800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ch</a:t>
            </a:r>
            <a:r>
              <a:rPr sz="1800" spc="5" dirty="0">
                <a:solidFill>
                  <a:srgbClr val="FF0000"/>
                </a:solidFill>
                <a:latin typeface="Corbel"/>
                <a:cs typeface="Corbel"/>
              </a:rPr>
              <a:t>an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g</a:t>
            </a:r>
            <a:r>
              <a:rPr sz="1800" spc="-10" dirty="0">
                <a:solidFill>
                  <a:srgbClr val="FF0000"/>
                </a:solidFill>
                <a:latin typeface="Corbel"/>
                <a:cs typeface="Corbel"/>
              </a:rPr>
              <a:t>e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 t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cout</a:t>
            </a:r>
            <a:r>
              <a:rPr sz="1800" spc="-10" dirty="0">
                <a:latin typeface="Corbel"/>
                <a:cs typeface="Corbel"/>
              </a:rPr>
              <a:t> &lt;&lt;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"x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"</a:t>
            </a:r>
            <a:r>
              <a:rPr sz="1800" spc="-10" dirty="0">
                <a:latin typeface="Corbel"/>
                <a:cs typeface="Corbel"/>
              </a:rPr>
              <a:t> &lt;&lt;</a:t>
            </a:r>
            <a:r>
              <a:rPr sz="1800" spc="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</a:t>
            </a:r>
            <a:r>
              <a:rPr sz="1800" spc="-10" dirty="0">
                <a:latin typeface="Corbel"/>
                <a:cs typeface="Corbel"/>
              </a:rPr>
              <a:t> &lt;&lt;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endl</a:t>
            </a:r>
            <a:r>
              <a:rPr sz="1800" dirty="0">
                <a:latin typeface="Corbel"/>
                <a:cs typeface="Corbel"/>
              </a:rPr>
              <a:t> 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45085">
              <a:lnSpc>
                <a:spcPct val="100000"/>
              </a:lnSpc>
              <a:tabLst>
                <a:tab pos="2621280" algn="l"/>
              </a:tabLst>
            </a:pPr>
            <a:r>
              <a:rPr sz="1800" dirty="0">
                <a:latin typeface="Corbel"/>
                <a:cs typeface="Corbel"/>
              </a:rPr>
              <a:t>x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3</a:t>
            </a:r>
            <a:r>
              <a:rPr sz="1800" spc="5" dirty="0">
                <a:latin typeface="Corbel"/>
                <a:cs typeface="Corbel"/>
              </a:rPr>
              <a:t>0</a:t>
            </a:r>
            <a:r>
              <a:rPr sz="1800" dirty="0">
                <a:latin typeface="Corbel"/>
                <a:cs typeface="Corbel"/>
              </a:rPr>
              <a:t>;	</a:t>
            </a:r>
            <a:r>
              <a:rPr sz="1800" spc="5" dirty="0">
                <a:solidFill>
                  <a:srgbClr val="FF0000"/>
                </a:solidFill>
                <a:latin typeface="Corbel"/>
                <a:cs typeface="Corbel"/>
              </a:rPr>
              <a:t>/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/</a:t>
            </a:r>
            <a:r>
              <a:rPr sz="1800" spc="-1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orbel"/>
                <a:cs typeface="Corbel"/>
              </a:rPr>
              <a:t>V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sz="1800" spc="-10" dirty="0">
                <a:solidFill>
                  <a:srgbClr val="FF0000"/>
                </a:solidFill>
                <a:latin typeface="Corbel"/>
                <a:cs typeface="Corbel"/>
              </a:rPr>
              <a:t>l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ue 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f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x</a:t>
            </a:r>
            <a:r>
              <a:rPr sz="18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rbel"/>
                <a:cs typeface="Corbel"/>
              </a:rPr>
              <a:t>i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s</a:t>
            </a:r>
            <a:r>
              <a:rPr sz="1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orbel"/>
                <a:cs typeface="Corbel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w</a:t>
            </a:r>
            <a:r>
              <a:rPr sz="1800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c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ha</a:t>
            </a:r>
            <a:r>
              <a:rPr sz="1800" spc="5" dirty="0">
                <a:solidFill>
                  <a:srgbClr val="FF0000"/>
                </a:solidFill>
                <a:latin typeface="Corbel"/>
                <a:cs typeface="Corbel"/>
              </a:rPr>
              <a:t>n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ged</a:t>
            </a:r>
            <a:r>
              <a:rPr sz="1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1800" dirty="0">
                <a:solidFill>
                  <a:srgbClr val="FF0000"/>
                </a:solidFill>
                <a:latin typeface="Corbel"/>
                <a:cs typeface="Corbel"/>
              </a:rPr>
              <a:t>o</a:t>
            </a:r>
            <a:r>
              <a:rPr sz="1800" spc="-5" dirty="0">
                <a:solidFill>
                  <a:srgbClr val="FF0000"/>
                </a:solidFill>
                <a:latin typeface="Corbel"/>
                <a:cs typeface="Corbel"/>
              </a:rPr>
              <a:t> 30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8290" y="4584954"/>
            <a:ext cx="30156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cout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"ref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"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&lt;&lt;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ref &lt;&lt;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endl</a:t>
            </a:r>
            <a:r>
              <a:rPr sz="1800" dirty="0">
                <a:latin typeface="Corbel"/>
                <a:cs typeface="Corbel"/>
              </a:rPr>
              <a:t> 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return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1129" y="5133847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49968" y="1597152"/>
            <a:ext cx="789940" cy="558165"/>
          </a:xfrm>
          <a:prstGeom prst="rect">
            <a:avLst/>
          </a:prstGeom>
          <a:solidFill>
            <a:srgbClr val="40B9D2"/>
          </a:solidFill>
          <a:ln w="12192">
            <a:solidFill>
              <a:srgbClr val="2C879A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5"/>
              </a:spcBef>
            </a:pP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10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105138" y="1811782"/>
            <a:ext cx="1572260" cy="3803015"/>
            <a:chOff x="9105138" y="1811782"/>
            <a:chExt cx="1572260" cy="3803015"/>
          </a:xfrm>
        </p:grpSpPr>
        <p:sp>
          <p:nvSpPr>
            <p:cNvPr id="16" name="object 16"/>
            <p:cNvSpPr/>
            <p:nvPr/>
          </p:nvSpPr>
          <p:spPr>
            <a:xfrm>
              <a:off x="9105138" y="1811781"/>
              <a:ext cx="1565910" cy="3796665"/>
            </a:xfrm>
            <a:custGeom>
              <a:avLst/>
              <a:gdLst/>
              <a:ahLst/>
              <a:cxnLst/>
              <a:rect l="l" t="t" r="r" b="b"/>
              <a:pathLst>
                <a:path w="1565909" h="3796665">
                  <a:moveTo>
                    <a:pt x="543064" y="65519"/>
                  </a:moveTo>
                  <a:lnTo>
                    <a:pt x="475234" y="21336"/>
                  </a:lnTo>
                  <a:lnTo>
                    <a:pt x="471678" y="52946"/>
                  </a:lnTo>
                  <a:lnTo>
                    <a:pt x="1524" y="0"/>
                  </a:lnTo>
                  <a:lnTo>
                    <a:pt x="0" y="12700"/>
                  </a:lnTo>
                  <a:lnTo>
                    <a:pt x="470268" y="65519"/>
                  </a:lnTo>
                  <a:lnTo>
                    <a:pt x="483006" y="65519"/>
                  </a:lnTo>
                  <a:lnTo>
                    <a:pt x="543064" y="65519"/>
                  </a:lnTo>
                  <a:close/>
                </a:path>
                <a:path w="1565909" h="3796665">
                  <a:moveTo>
                    <a:pt x="545592" y="237998"/>
                  </a:moveTo>
                  <a:lnTo>
                    <a:pt x="462534" y="218948"/>
                  </a:lnTo>
                  <a:lnTo>
                    <a:pt x="470039" y="249783"/>
                  </a:lnTo>
                  <a:lnTo>
                    <a:pt x="93726" y="340995"/>
                  </a:lnTo>
                  <a:lnTo>
                    <a:pt x="96774" y="353314"/>
                  </a:lnTo>
                  <a:lnTo>
                    <a:pt x="473036" y="262077"/>
                  </a:lnTo>
                  <a:lnTo>
                    <a:pt x="480568" y="292989"/>
                  </a:lnTo>
                  <a:lnTo>
                    <a:pt x="535228" y="246761"/>
                  </a:lnTo>
                  <a:lnTo>
                    <a:pt x="545592" y="237998"/>
                  </a:lnTo>
                  <a:close/>
                </a:path>
                <a:path w="1565909" h="3796665">
                  <a:moveTo>
                    <a:pt x="546608" y="67818"/>
                  </a:moveTo>
                  <a:lnTo>
                    <a:pt x="545236" y="66929"/>
                  </a:lnTo>
                  <a:lnTo>
                    <a:pt x="482854" y="66929"/>
                  </a:lnTo>
                  <a:lnTo>
                    <a:pt x="470115" y="66929"/>
                  </a:lnTo>
                  <a:lnTo>
                    <a:pt x="466725" y="97155"/>
                  </a:lnTo>
                  <a:lnTo>
                    <a:pt x="546608" y="67818"/>
                  </a:lnTo>
                  <a:close/>
                </a:path>
                <a:path w="1565909" h="3796665">
                  <a:moveTo>
                    <a:pt x="1565910" y="3227578"/>
                  </a:moveTo>
                  <a:lnTo>
                    <a:pt x="1556969" y="3183280"/>
                  </a:lnTo>
                  <a:lnTo>
                    <a:pt x="1532585" y="3147110"/>
                  </a:lnTo>
                  <a:lnTo>
                    <a:pt x="1496415" y="3122726"/>
                  </a:lnTo>
                  <a:lnTo>
                    <a:pt x="1452118" y="3113786"/>
                  </a:lnTo>
                  <a:lnTo>
                    <a:pt x="289814" y="3113786"/>
                  </a:lnTo>
                  <a:lnTo>
                    <a:pt x="245503" y="3122726"/>
                  </a:lnTo>
                  <a:lnTo>
                    <a:pt x="209334" y="3147110"/>
                  </a:lnTo>
                  <a:lnTo>
                    <a:pt x="184950" y="3183280"/>
                  </a:lnTo>
                  <a:lnTo>
                    <a:pt x="176022" y="3227578"/>
                  </a:lnTo>
                  <a:lnTo>
                    <a:pt x="176022" y="3682746"/>
                  </a:lnTo>
                  <a:lnTo>
                    <a:pt x="184950" y="3727056"/>
                  </a:lnTo>
                  <a:lnTo>
                    <a:pt x="209334" y="3763226"/>
                  </a:lnTo>
                  <a:lnTo>
                    <a:pt x="245503" y="3787610"/>
                  </a:lnTo>
                  <a:lnTo>
                    <a:pt x="289814" y="3796538"/>
                  </a:lnTo>
                  <a:lnTo>
                    <a:pt x="1452118" y="3796538"/>
                  </a:lnTo>
                  <a:lnTo>
                    <a:pt x="1496415" y="3787610"/>
                  </a:lnTo>
                  <a:lnTo>
                    <a:pt x="1532585" y="3763226"/>
                  </a:lnTo>
                  <a:lnTo>
                    <a:pt x="1556969" y="3727056"/>
                  </a:lnTo>
                  <a:lnTo>
                    <a:pt x="1565910" y="3682746"/>
                  </a:lnTo>
                  <a:lnTo>
                    <a:pt x="1565910" y="3227578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81160" y="4925567"/>
              <a:ext cx="1390015" cy="683260"/>
            </a:xfrm>
            <a:custGeom>
              <a:avLst/>
              <a:gdLst/>
              <a:ahLst/>
              <a:cxnLst/>
              <a:rect l="l" t="t" r="r" b="b"/>
              <a:pathLst>
                <a:path w="1390015" h="683260">
                  <a:moveTo>
                    <a:pt x="0" y="113791"/>
                  </a:moveTo>
                  <a:lnTo>
                    <a:pt x="8939" y="69490"/>
                  </a:lnTo>
                  <a:lnTo>
                    <a:pt x="33321" y="33321"/>
                  </a:lnTo>
                  <a:lnTo>
                    <a:pt x="69490" y="8939"/>
                  </a:lnTo>
                  <a:lnTo>
                    <a:pt x="113792" y="0"/>
                  </a:lnTo>
                  <a:lnTo>
                    <a:pt x="1276096" y="0"/>
                  </a:lnTo>
                  <a:lnTo>
                    <a:pt x="1320397" y="8939"/>
                  </a:lnTo>
                  <a:lnTo>
                    <a:pt x="1356566" y="33321"/>
                  </a:lnTo>
                  <a:lnTo>
                    <a:pt x="1380948" y="69490"/>
                  </a:lnTo>
                  <a:lnTo>
                    <a:pt x="1389888" y="113791"/>
                  </a:lnTo>
                  <a:lnTo>
                    <a:pt x="1389888" y="568959"/>
                  </a:lnTo>
                  <a:lnTo>
                    <a:pt x="1380948" y="613261"/>
                  </a:lnTo>
                  <a:lnTo>
                    <a:pt x="1356566" y="649430"/>
                  </a:lnTo>
                  <a:lnTo>
                    <a:pt x="1320397" y="673812"/>
                  </a:lnTo>
                  <a:lnTo>
                    <a:pt x="1276096" y="682751"/>
                  </a:lnTo>
                  <a:lnTo>
                    <a:pt x="113792" y="682751"/>
                  </a:lnTo>
                  <a:lnTo>
                    <a:pt x="69490" y="673812"/>
                  </a:lnTo>
                  <a:lnTo>
                    <a:pt x="33321" y="649430"/>
                  </a:lnTo>
                  <a:lnTo>
                    <a:pt x="8939" y="613261"/>
                  </a:lnTo>
                  <a:lnTo>
                    <a:pt x="0" y="568959"/>
                  </a:lnTo>
                  <a:lnTo>
                    <a:pt x="0" y="113791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82760" y="161556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55329" y="2066035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r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44863" y="4967681"/>
            <a:ext cx="107759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Output:</a:t>
            </a:r>
            <a:r>
              <a:rPr sz="1800" spc="2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20</a:t>
            </a:r>
            <a:endParaRPr sz="1800">
              <a:latin typeface="Corbel"/>
              <a:cs typeface="Corbel"/>
            </a:endParaRPr>
          </a:p>
          <a:p>
            <a:pPr marR="13335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30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108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11529"/>
            <a:ext cx="7157084" cy="48437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defined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keyword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enum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used.</a:t>
            </a:r>
            <a:endParaRPr sz="2000">
              <a:latin typeface="Corbel"/>
              <a:cs typeface="Corbel"/>
            </a:endParaRPr>
          </a:p>
          <a:p>
            <a:pPr marL="12700" algn="just">
              <a:lnSpc>
                <a:spcPct val="10000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enumeration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set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integer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constants.</a:t>
            </a:r>
            <a:endParaRPr sz="2000">
              <a:latin typeface="Corbel"/>
              <a:cs typeface="Corbel"/>
            </a:endParaRPr>
          </a:p>
          <a:p>
            <a:pPr marL="195580" marR="5080" indent="-182880" algn="just">
              <a:lnSpc>
                <a:spcPct val="90100"/>
              </a:lnSpc>
              <a:spcBef>
                <a:spcPts val="11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 enumerated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type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provides a way to attach name 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numbers.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keyword enum automatically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enumerates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list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words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assigning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0,1,2…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so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on.</a:t>
            </a:r>
            <a:endParaRPr sz="2000">
              <a:latin typeface="Corbel"/>
              <a:cs typeface="Corbel"/>
            </a:endParaRPr>
          </a:p>
          <a:p>
            <a:pPr marL="12700" algn="just">
              <a:lnSpc>
                <a:spcPct val="10000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Syntax: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enum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{List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names}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variables;</a:t>
            </a:r>
            <a:endParaRPr sz="2000">
              <a:latin typeface="Corbel"/>
              <a:cs typeface="Corbel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amp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:-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enum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color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green,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blue};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color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background;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background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color</a:t>
            </a:r>
            <a:endParaRPr sz="2000">
              <a:latin typeface="Corbel"/>
              <a:cs typeface="Corbel"/>
            </a:endParaRPr>
          </a:p>
          <a:p>
            <a:pPr marL="927100" marR="2751455">
              <a:lnSpc>
                <a:spcPts val="3360"/>
              </a:lnSpc>
              <a:spcBef>
                <a:spcPts val="100"/>
              </a:spcBef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background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blue;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allowed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grou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7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1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ng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+ 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background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(color)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7;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OK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78625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Enum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2163318"/>
            <a:ext cx="28054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num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{Circ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ri};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46472" y="2589733"/>
            <a:ext cx="56857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Where</a:t>
            </a:r>
            <a:r>
              <a:rPr spc="30" dirty="0"/>
              <a:t> </a:t>
            </a:r>
            <a:r>
              <a:rPr spc="-15" dirty="0"/>
              <a:t>by</a:t>
            </a:r>
            <a:r>
              <a:rPr spc="30" dirty="0"/>
              <a:t> </a:t>
            </a:r>
            <a:r>
              <a:rPr spc="-10" dirty="0"/>
              <a:t>default</a:t>
            </a:r>
            <a:r>
              <a:rPr spc="55" dirty="0"/>
              <a:t> </a:t>
            </a:r>
            <a:r>
              <a:rPr spc="-10" dirty="0"/>
              <a:t>value</a:t>
            </a:r>
            <a:r>
              <a:rPr spc="20" dirty="0"/>
              <a:t> </a:t>
            </a:r>
            <a:r>
              <a:rPr spc="-10" dirty="0"/>
              <a:t>of</a:t>
            </a:r>
            <a:r>
              <a:rPr spc="-75" dirty="0"/>
              <a:t> </a:t>
            </a:r>
            <a:r>
              <a:rPr spc="-10" dirty="0"/>
              <a:t>Circle</a:t>
            </a:r>
            <a:r>
              <a:rPr spc="45" dirty="0"/>
              <a:t> </a:t>
            </a:r>
            <a:r>
              <a:rPr spc="-10" dirty="0"/>
              <a:t>is </a:t>
            </a:r>
            <a:r>
              <a:rPr spc="-5" dirty="0"/>
              <a:t>=0</a:t>
            </a:r>
            <a:r>
              <a:rPr spc="-15" dirty="0"/>
              <a:t> </a:t>
            </a:r>
            <a:r>
              <a:rPr spc="-20" dirty="0"/>
              <a:t>Rect=1</a:t>
            </a:r>
            <a:r>
              <a:rPr spc="50" dirty="0"/>
              <a:t> </a:t>
            </a:r>
            <a:r>
              <a:rPr spc="-5" dirty="0"/>
              <a:t>and</a:t>
            </a:r>
            <a:r>
              <a:rPr spc="-125" dirty="0"/>
              <a:t> </a:t>
            </a:r>
            <a:r>
              <a:rPr spc="-45" dirty="0"/>
              <a:t>Tri</a:t>
            </a:r>
            <a:r>
              <a:rPr dirty="0"/>
              <a:t> </a:t>
            </a:r>
            <a:r>
              <a:rPr spc="-5" dirty="0"/>
              <a:t>=2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893618"/>
            <a:ext cx="6251575" cy="17335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num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{Circ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=1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ri};</a:t>
            </a:r>
            <a:endParaRPr sz="2000">
              <a:latin typeface="Corbel"/>
              <a:cs typeface="Corbel"/>
            </a:endParaRPr>
          </a:p>
          <a:p>
            <a:pPr marL="609600">
              <a:lnSpc>
                <a:spcPct val="100000"/>
              </a:lnSpc>
              <a:spcBef>
                <a:spcPts val="96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Cir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1 </a:t>
            </a:r>
            <a:r>
              <a:rPr sz="2000" spc="-5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nd</a:t>
            </a:r>
            <a:r>
              <a:rPr sz="2000" spc="-1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nu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{Cir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=2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=6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1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3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ri=4};</a:t>
            </a:r>
            <a:endParaRPr sz="2000">
              <a:latin typeface="Corbel"/>
              <a:cs typeface="Corbel"/>
            </a:endParaRPr>
          </a:p>
          <a:p>
            <a:pPr marL="609600">
              <a:lnSpc>
                <a:spcPct val="100000"/>
              </a:lnSpc>
              <a:spcBef>
                <a:spcPts val="96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Where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Circle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=2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Rect=6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Tri=4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773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4160" y="1201038"/>
            <a:ext cx="8128000" cy="463296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 marR="5776595">
              <a:lnSpc>
                <a:spcPct val="100000"/>
              </a:lnSpc>
              <a:spcBef>
                <a:spcPts val="235"/>
              </a:spcBef>
            </a:pPr>
            <a:r>
              <a:rPr sz="2000" spc="-15" dirty="0">
                <a:latin typeface="Corbel"/>
                <a:cs typeface="Corbel"/>
              </a:rPr>
              <a:t>#include</a:t>
            </a:r>
            <a:r>
              <a:rPr sz="2000" spc="4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&lt;iostream&gt;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using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namespace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std;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15" dirty="0">
                <a:latin typeface="Corbel"/>
                <a:cs typeface="Corbel"/>
              </a:rPr>
              <a:t>e</a:t>
            </a:r>
            <a:r>
              <a:rPr sz="2000" spc="-5" dirty="0">
                <a:latin typeface="Corbel"/>
                <a:cs typeface="Corbel"/>
              </a:rPr>
              <a:t>num</a:t>
            </a:r>
            <a:r>
              <a:rPr sz="2000" spc="3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w</a:t>
            </a:r>
            <a:r>
              <a:rPr sz="2000" spc="-15" dirty="0">
                <a:latin typeface="Corbel"/>
                <a:cs typeface="Corbel"/>
              </a:rPr>
              <a:t>ee</a:t>
            </a:r>
            <a:r>
              <a:rPr sz="2000" spc="-5" dirty="0">
                <a:latin typeface="Corbel"/>
                <a:cs typeface="Corbel"/>
              </a:rPr>
              <a:t>k</a:t>
            </a:r>
            <a:r>
              <a:rPr sz="2000" spc="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{</a:t>
            </a:r>
            <a:r>
              <a:rPr sz="2000" spc="-6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Su</a:t>
            </a:r>
            <a:r>
              <a:rPr sz="2000" dirty="0">
                <a:latin typeface="Corbel"/>
                <a:cs typeface="Corbel"/>
              </a:rPr>
              <a:t>n</a:t>
            </a:r>
            <a:r>
              <a:rPr sz="2000" spc="-2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75" dirty="0">
                <a:latin typeface="Corbel"/>
                <a:cs typeface="Corbel"/>
              </a:rPr>
              <a:t>y</a:t>
            </a:r>
            <a:r>
              <a:rPr sz="2000" spc="-5" dirty="0">
                <a:latin typeface="Corbel"/>
                <a:cs typeface="Corbel"/>
              </a:rPr>
              <a:t>,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spc="-15" dirty="0">
                <a:latin typeface="Corbel"/>
                <a:cs typeface="Corbel"/>
              </a:rPr>
              <a:t>o</a:t>
            </a:r>
            <a:r>
              <a:rPr sz="2000" spc="-5" dirty="0">
                <a:latin typeface="Corbel"/>
                <a:cs typeface="Corbel"/>
              </a:rPr>
              <a:t>n</a:t>
            </a:r>
            <a:r>
              <a:rPr sz="2000" spc="-2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75" dirty="0">
                <a:latin typeface="Corbel"/>
                <a:cs typeface="Corbel"/>
              </a:rPr>
              <a:t>y</a:t>
            </a:r>
            <a:r>
              <a:rPr sz="2000" spc="-5" dirty="0">
                <a:latin typeface="Corbel"/>
                <a:cs typeface="Corbel"/>
              </a:rPr>
              <a:t>,</a:t>
            </a:r>
            <a:r>
              <a:rPr sz="2000" spc="-110" dirty="0">
                <a:latin typeface="Corbel"/>
                <a:cs typeface="Corbel"/>
              </a:rPr>
              <a:t> </a:t>
            </a:r>
            <a:r>
              <a:rPr sz="2000" spc="-130" dirty="0">
                <a:latin typeface="Corbel"/>
                <a:cs typeface="Corbel"/>
              </a:rPr>
              <a:t>T</a:t>
            </a:r>
            <a:r>
              <a:rPr sz="2000" spc="-5" dirty="0">
                <a:latin typeface="Corbel"/>
                <a:cs typeface="Corbel"/>
              </a:rPr>
              <a:t>u</a:t>
            </a:r>
            <a:r>
              <a:rPr sz="2000" spc="-15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2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75" dirty="0">
                <a:latin typeface="Corbel"/>
                <a:cs typeface="Corbel"/>
              </a:rPr>
              <a:t>y</a:t>
            </a:r>
            <a:r>
              <a:rPr sz="2000" spc="-5" dirty="0">
                <a:latin typeface="Corbel"/>
                <a:cs typeface="Corbel"/>
              </a:rPr>
              <a:t>,</a:t>
            </a:r>
            <a:r>
              <a:rPr sz="2000" spc="-65" dirty="0">
                <a:latin typeface="Corbel"/>
                <a:cs typeface="Corbel"/>
              </a:rPr>
              <a:t> </a:t>
            </a:r>
            <a:r>
              <a:rPr sz="2000" spc="-85" dirty="0">
                <a:latin typeface="Corbel"/>
                <a:cs typeface="Corbel"/>
              </a:rPr>
              <a:t>W</a:t>
            </a:r>
            <a:r>
              <a:rPr sz="2000" spc="-15" dirty="0">
                <a:latin typeface="Corbel"/>
                <a:cs typeface="Corbel"/>
              </a:rPr>
              <a:t>e</a:t>
            </a:r>
            <a:r>
              <a:rPr sz="2000" spc="-20" dirty="0">
                <a:latin typeface="Corbel"/>
                <a:cs typeface="Corbel"/>
              </a:rPr>
              <a:t>d</a:t>
            </a:r>
            <a:r>
              <a:rPr sz="2000" spc="-5" dirty="0">
                <a:latin typeface="Corbel"/>
                <a:cs typeface="Corbel"/>
              </a:rPr>
              <a:t>n</a:t>
            </a:r>
            <a:r>
              <a:rPr sz="2000" spc="-15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2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75" dirty="0">
                <a:latin typeface="Corbel"/>
                <a:cs typeface="Corbel"/>
              </a:rPr>
              <a:t>y</a:t>
            </a:r>
            <a:r>
              <a:rPr sz="2000" spc="-5" dirty="0">
                <a:latin typeface="Corbel"/>
                <a:cs typeface="Corbel"/>
              </a:rPr>
              <a:t>,</a:t>
            </a:r>
            <a:r>
              <a:rPr sz="2000" spc="-8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Thur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2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75" dirty="0">
                <a:latin typeface="Corbel"/>
                <a:cs typeface="Corbel"/>
              </a:rPr>
              <a:t>y</a:t>
            </a:r>
            <a:r>
              <a:rPr sz="2000" spc="-5" dirty="0">
                <a:latin typeface="Corbel"/>
                <a:cs typeface="Corbel"/>
              </a:rPr>
              <a:t>,</a:t>
            </a:r>
            <a:r>
              <a:rPr sz="2000" spc="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-15" dirty="0">
                <a:latin typeface="Corbel"/>
                <a:cs typeface="Corbel"/>
              </a:rPr>
              <a:t>i</a:t>
            </a:r>
            <a:r>
              <a:rPr sz="2000" spc="-2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75" dirty="0">
                <a:latin typeface="Corbel"/>
                <a:cs typeface="Corbel"/>
              </a:rPr>
              <a:t>y</a:t>
            </a:r>
            <a:r>
              <a:rPr sz="2000" spc="-5" dirty="0">
                <a:latin typeface="Corbel"/>
                <a:cs typeface="Corbel"/>
              </a:rPr>
              <a:t>,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Saturday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main()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9654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week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today;</a:t>
            </a:r>
            <a:endParaRPr sz="2000">
              <a:latin typeface="Corbel"/>
              <a:cs typeface="Corbel"/>
            </a:endParaRPr>
          </a:p>
          <a:p>
            <a:pPr marL="29654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today </a:t>
            </a:r>
            <a:r>
              <a:rPr sz="2000" spc="-5" dirty="0">
                <a:latin typeface="Corbel"/>
                <a:cs typeface="Corbel"/>
              </a:rPr>
              <a:t>= </a:t>
            </a:r>
            <a:r>
              <a:rPr sz="2000" spc="-10" dirty="0">
                <a:latin typeface="Corbel"/>
                <a:cs typeface="Corbel"/>
              </a:rPr>
              <a:t>Friday;</a:t>
            </a:r>
            <a:endParaRPr sz="2000">
              <a:latin typeface="Corbel"/>
              <a:cs typeface="Corbel"/>
            </a:endParaRPr>
          </a:p>
          <a:p>
            <a:pPr marL="29654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cout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"Day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"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today;</a:t>
            </a:r>
            <a:endParaRPr sz="2000">
              <a:latin typeface="Corbel"/>
              <a:cs typeface="Corbel"/>
            </a:endParaRPr>
          </a:p>
          <a:p>
            <a:pPr marL="29654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return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0;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Output: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Day</a:t>
            </a:r>
            <a:r>
              <a:rPr sz="1800" dirty="0">
                <a:latin typeface="Corbel"/>
                <a:cs typeface="Corbel"/>
              </a:rPr>
              <a:t> 5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0715"/>
            <a:ext cx="1874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Operators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09059" y="1491233"/>
          <a:ext cx="7308850" cy="388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7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Type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Operators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Arithmetic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+,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-,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*,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/,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%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Relational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&lt;,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&gt;,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&lt;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=,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&gt;=,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=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=,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!=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Logical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&amp;&amp;,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|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|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Assignment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=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Bitwise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&amp;,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^,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|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Increment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Decrement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++,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--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Conditional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(Ternary)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?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: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Special operators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Comma (,)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sizeof,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dot(.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)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-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&gt;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57429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spc="-2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Stream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766697"/>
            <a:ext cx="6823709" cy="6038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input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performed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sequence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bytes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more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commonly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streams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2467813"/>
            <a:ext cx="7148195" cy="87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Corbel"/>
                <a:cs typeface="Corbel"/>
              </a:rPr>
              <a:t>Input</a:t>
            </a:r>
            <a:r>
              <a:rPr b="1" spc="-4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Stream:</a:t>
            </a:r>
            <a:r>
              <a:rPr b="1" spc="15" dirty="0">
                <a:latin typeface="Corbel"/>
                <a:cs typeface="Corbel"/>
              </a:rPr>
              <a:t> </a:t>
            </a:r>
            <a:r>
              <a:rPr spc="-10" dirty="0"/>
              <a:t>If</a:t>
            </a:r>
            <a:r>
              <a:rPr spc="20" dirty="0"/>
              <a:t> </a:t>
            </a:r>
            <a:r>
              <a:rPr spc="-10" dirty="0"/>
              <a:t>the</a:t>
            </a:r>
            <a:r>
              <a:rPr dirty="0"/>
              <a:t> </a:t>
            </a:r>
            <a:r>
              <a:rPr spc="-10" dirty="0"/>
              <a:t>direction</a:t>
            </a:r>
            <a:r>
              <a:rPr spc="8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flow</a:t>
            </a:r>
            <a:r>
              <a:rPr spc="50"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10" dirty="0"/>
              <a:t>bytes</a:t>
            </a:r>
            <a:r>
              <a:rPr spc="35" dirty="0"/>
              <a:t> </a:t>
            </a:r>
            <a:r>
              <a:rPr spc="-10" dirty="0"/>
              <a:t>is</a:t>
            </a:r>
            <a:r>
              <a:rPr spc="10" dirty="0"/>
              <a:t> </a:t>
            </a:r>
            <a:r>
              <a:rPr spc="-10" dirty="0"/>
              <a:t>from</a:t>
            </a:r>
            <a:r>
              <a:rPr spc="25" dirty="0"/>
              <a:t> </a:t>
            </a:r>
            <a:r>
              <a:rPr spc="-15" dirty="0"/>
              <a:t>device(for </a:t>
            </a:r>
            <a:r>
              <a:rPr spc="-10" dirty="0"/>
              <a:t> </a:t>
            </a:r>
            <a:r>
              <a:rPr spc="-5" dirty="0"/>
              <a:t>example</a:t>
            </a:r>
            <a:r>
              <a:rPr spc="10" dirty="0"/>
              <a:t> </a:t>
            </a:r>
            <a:r>
              <a:rPr spc="-15" dirty="0"/>
              <a:t>Keyboard)</a:t>
            </a:r>
            <a:r>
              <a:rPr spc="80" dirty="0"/>
              <a:t> </a:t>
            </a:r>
            <a:r>
              <a:rPr spc="-10" dirty="0"/>
              <a:t>to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25" dirty="0"/>
              <a:t> </a:t>
            </a:r>
            <a:r>
              <a:rPr spc="-5" dirty="0"/>
              <a:t>main</a:t>
            </a:r>
            <a:r>
              <a:rPr spc="-20" dirty="0"/>
              <a:t> </a:t>
            </a:r>
            <a:r>
              <a:rPr spc="-5" dirty="0"/>
              <a:t>memory</a:t>
            </a:r>
            <a:r>
              <a:rPr spc="60" dirty="0"/>
              <a:t> </a:t>
            </a:r>
            <a:r>
              <a:rPr spc="-10" dirty="0"/>
              <a:t>then</a:t>
            </a:r>
            <a:r>
              <a:rPr spc="5" dirty="0"/>
              <a:t> </a:t>
            </a:r>
            <a:r>
              <a:rPr spc="-10" dirty="0"/>
              <a:t>this</a:t>
            </a:r>
            <a:r>
              <a:rPr spc="35" dirty="0"/>
              <a:t> </a:t>
            </a:r>
            <a:r>
              <a:rPr spc="-5" dirty="0"/>
              <a:t>process</a:t>
            </a:r>
            <a:r>
              <a:rPr spc="3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10" dirty="0"/>
              <a:t>called </a:t>
            </a:r>
            <a:r>
              <a:rPr spc="-385" dirty="0"/>
              <a:t> </a:t>
            </a:r>
            <a:r>
              <a:rPr spc="-5" dirty="0"/>
              <a:t>input.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3443985"/>
            <a:ext cx="7007225" cy="15792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Stream: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direction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flow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bytes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opposite,</a:t>
            </a:r>
            <a:r>
              <a:rPr sz="2000" spc="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i.e.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main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device(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display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screen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)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process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output.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iostream: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stands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standard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input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stream.</a:t>
            </a:r>
            <a:r>
              <a:rPr sz="2000" spc="-1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header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contains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definitions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like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cin,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cout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etc.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29933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50" dirty="0">
                <a:solidFill>
                  <a:srgbClr val="FFFFFF"/>
                </a:solidFill>
              </a:rPr>
              <a:t>New 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Operators</a:t>
            </a:r>
            <a:r>
              <a:rPr sz="3600" spc="-105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in </a:t>
            </a:r>
            <a:r>
              <a:rPr sz="3600" spc="-705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C++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72534" y="1477644"/>
          <a:ext cx="7376795" cy="3716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Operators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: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Scope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resolution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:*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Pointer-to-member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declarator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-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&gt;*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Pointer-to-member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.*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Pointer-to-member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new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Memory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allocation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delete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Memory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release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setw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Field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width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endl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Line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Feed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operator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992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Insertion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87729"/>
            <a:ext cx="6947534" cy="25565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insertion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i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put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operator.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inserts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(or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sends)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contents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right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 its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left.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bit-wise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left-shift</a:t>
            </a:r>
            <a:r>
              <a:rPr sz="2000" b="1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still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purpose.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ra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ov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rlo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i="1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mport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nt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aspect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polymorphism</a:t>
            </a:r>
            <a:r>
              <a:rPr sz="2000" i="1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807" y="3520440"/>
            <a:ext cx="3733800" cy="27157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89103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xtr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Operator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61897"/>
            <a:ext cx="66224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&gt;&gt;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extraction</a:t>
            </a:r>
            <a:r>
              <a:rPr sz="2000" b="1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get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operator.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1888312"/>
            <a:ext cx="70180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It</a:t>
            </a:r>
            <a:r>
              <a:rPr spc="5" dirty="0"/>
              <a:t> </a:t>
            </a:r>
            <a:r>
              <a:rPr spc="-10" dirty="0"/>
              <a:t>extracts</a:t>
            </a:r>
            <a:r>
              <a:rPr spc="45" dirty="0"/>
              <a:t> </a:t>
            </a:r>
            <a:r>
              <a:rPr spc="-25" dirty="0"/>
              <a:t>(or</a:t>
            </a:r>
            <a:r>
              <a:rPr spc="15" dirty="0"/>
              <a:t> </a:t>
            </a:r>
            <a:r>
              <a:rPr spc="-15" dirty="0"/>
              <a:t>takes)</a:t>
            </a:r>
            <a:r>
              <a:rPr spc="35" dirty="0"/>
              <a:t> </a:t>
            </a:r>
            <a:r>
              <a:rPr spc="-10" dirty="0"/>
              <a:t>the</a:t>
            </a:r>
            <a:r>
              <a:rPr spc="25" dirty="0"/>
              <a:t> </a:t>
            </a:r>
            <a:r>
              <a:rPr spc="-10" dirty="0"/>
              <a:t>value</a:t>
            </a:r>
            <a:r>
              <a:rPr spc="25" dirty="0"/>
              <a:t> </a:t>
            </a:r>
            <a:r>
              <a:rPr spc="-10" dirty="0"/>
              <a:t>from</a:t>
            </a:r>
            <a:r>
              <a:rPr spc="25" dirty="0"/>
              <a:t> </a:t>
            </a:r>
            <a:r>
              <a:rPr spc="-10" dirty="0"/>
              <a:t>the</a:t>
            </a:r>
            <a:r>
              <a:rPr spc="25" dirty="0"/>
              <a:t> </a:t>
            </a:r>
            <a:r>
              <a:rPr spc="-15" dirty="0"/>
              <a:t>keyboard</a:t>
            </a:r>
            <a:r>
              <a:rPr spc="4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assigns</a:t>
            </a:r>
            <a:r>
              <a:rPr dirty="0"/>
              <a:t> </a:t>
            </a:r>
            <a:r>
              <a:rPr spc="-10" dirty="0"/>
              <a:t>it</a:t>
            </a:r>
            <a:r>
              <a:rPr spc="5" dirty="0"/>
              <a:t> </a:t>
            </a:r>
            <a:r>
              <a:rPr spc="-10" dirty="0"/>
              <a:t>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040631"/>
            <a:ext cx="6952615" cy="11531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5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right.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&gt;&gt;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bit-wise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right-shift</a:t>
            </a:r>
            <a:r>
              <a:rPr sz="2000" b="1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still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purpose.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2791" y="3547871"/>
            <a:ext cx="5641848" cy="22189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958339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Scope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Operator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73962"/>
            <a:ext cx="4286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Us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1:</a:t>
            </a:r>
            <a:r>
              <a:rPr sz="2000" b="1" spc="-1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3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 a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ss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loba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rsion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1827352"/>
            <a:ext cx="714438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25" dirty="0"/>
              <a:t>Like </a:t>
            </a:r>
            <a:r>
              <a:rPr spc="-5" dirty="0"/>
              <a:t>C,</a:t>
            </a:r>
            <a:r>
              <a:rPr spc="-85" dirty="0"/>
              <a:t> </a:t>
            </a:r>
            <a:r>
              <a:rPr spc="-5" dirty="0"/>
              <a:t>C++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5" dirty="0"/>
              <a:t>also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30" dirty="0"/>
              <a:t> </a:t>
            </a:r>
            <a:r>
              <a:rPr b="1" spc="-10" dirty="0">
                <a:latin typeface="Corbel"/>
                <a:cs typeface="Corbel"/>
              </a:rPr>
              <a:t>block-structured</a:t>
            </a:r>
            <a:r>
              <a:rPr b="1" spc="6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language</a:t>
            </a:r>
            <a:r>
              <a:rPr spc="-5" dirty="0"/>
              <a:t>.</a:t>
            </a:r>
            <a:r>
              <a:rPr spc="-15" dirty="0"/>
              <a:t> Blocks</a:t>
            </a:r>
            <a:r>
              <a:rPr spc="6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scopes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1945" y="2102357"/>
            <a:ext cx="3994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constructing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programs.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2528773"/>
            <a:ext cx="6998970" cy="328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different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meanings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different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blocks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scope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extends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till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block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containing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declaration.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Scope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resolution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allows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global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version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variable.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unc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idd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aria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ble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x: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::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variable-name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958339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Scope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Operator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24300" y="1406652"/>
            <a:ext cx="7184390" cy="4048760"/>
            <a:chOff x="3924300" y="1406652"/>
            <a:chExt cx="7184390" cy="4048760"/>
          </a:xfrm>
        </p:grpSpPr>
        <p:sp>
          <p:nvSpPr>
            <p:cNvPr id="4" name="object 4"/>
            <p:cNvSpPr/>
            <p:nvPr/>
          </p:nvSpPr>
          <p:spPr>
            <a:xfrm>
              <a:off x="3937000" y="1419352"/>
              <a:ext cx="7158990" cy="4023360"/>
            </a:xfrm>
            <a:custGeom>
              <a:avLst/>
              <a:gdLst/>
              <a:ahLst/>
              <a:cxnLst/>
              <a:rect l="l" t="t" r="r" b="b"/>
              <a:pathLst>
                <a:path w="7158990" h="4023360">
                  <a:moveTo>
                    <a:pt x="7158608" y="0"/>
                  </a:moveTo>
                  <a:lnTo>
                    <a:pt x="0" y="0"/>
                  </a:lnTo>
                  <a:lnTo>
                    <a:pt x="0" y="4023360"/>
                  </a:lnTo>
                  <a:lnTo>
                    <a:pt x="7158608" y="4023360"/>
                  </a:lnTo>
                  <a:lnTo>
                    <a:pt x="7158608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000" y="1413002"/>
              <a:ext cx="7158990" cy="4036060"/>
            </a:xfrm>
            <a:custGeom>
              <a:avLst/>
              <a:gdLst/>
              <a:ahLst/>
              <a:cxnLst/>
              <a:rect l="l" t="t" r="r" b="b"/>
              <a:pathLst>
                <a:path w="7158990" h="4036060">
                  <a:moveTo>
                    <a:pt x="0" y="0"/>
                  </a:moveTo>
                  <a:lnTo>
                    <a:pt x="0" y="4036060"/>
                  </a:lnTo>
                </a:path>
                <a:path w="7158990" h="4036060">
                  <a:moveTo>
                    <a:pt x="7158608" y="0"/>
                  </a:moveTo>
                  <a:lnTo>
                    <a:pt x="7158608" y="40360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0650" y="1413002"/>
              <a:ext cx="7171690" cy="12700"/>
            </a:xfrm>
            <a:custGeom>
              <a:avLst/>
              <a:gdLst/>
              <a:ahLst/>
              <a:cxnLst/>
              <a:rect l="l" t="t" r="r" b="b"/>
              <a:pathLst>
                <a:path w="7171690" h="12700">
                  <a:moveTo>
                    <a:pt x="0" y="12700"/>
                  </a:moveTo>
                  <a:lnTo>
                    <a:pt x="7171308" y="12700"/>
                  </a:lnTo>
                  <a:lnTo>
                    <a:pt x="7171308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0650" y="5442711"/>
              <a:ext cx="7171690" cy="0"/>
            </a:xfrm>
            <a:custGeom>
              <a:avLst/>
              <a:gdLst/>
              <a:ahLst/>
              <a:cxnLst/>
              <a:rect l="l" t="t" r="r" b="b"/>
              <a:pathLst>
                <a:path w="7171690">
                  <a:moveTo>
                    <a:pt x="0" y="0"/>
                  </a:moveTo>
                  <a:lnTo>
                    <a:pt x="7171308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29455" y="1437589"/>
            <a:ext cx="226441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00"/>
                </a:solidFill>
              </a:rPr>
              <a:t>#include&lt;iostream&gt;</a:t>
            </a:r>
          </a:p>
          <a:p>
            <a:pPr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using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namespace</a:t>
            </a:r>
            <a:r>
              <a:rPr spc="-10" dirty="0">
                <a:solidFill>
                  <a:srgbClr val="000000"/>
                </a:solidFill>
              </a:rPr>
              <a:t> std;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29455" y="2352801"/>
            <a:ext cx="10020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x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10;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455" y="2962782"/>
            <a:ext cx="4506595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main()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0383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x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 </a:t>
            </a:r>
            <a:r>
              <a:rPr sz="2000" spc="-25" dirty="0">
                <a:latin typeface="Corbel"/>
                <a:cs typeface="Corbel"/>
              </a:rPr>
              <a:t>20;</a:t>
            </a:r>
            <a:endParaRPr sz="2000">
              <a:latin typeface="Corbel"/>
              <a:cs typeface="Corbel"/>
            </a:endParaRPr>
          </a:p>
          <a:p>
            <a:pPr marL="203835" marR="508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cout&lt;&lt;“The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value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local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x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is:”&lt;&lt;x&lt;&lt;"\n“;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cout&lt;&lt;“The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value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of global</a:t>
            </a:r>
            <a:r>
              <a:rPr sz="2000" spc="4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x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is:”&lt;&lt;::x;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return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0;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32392" y="4184903"/>
            <a:ext cx="1609725" cy="1170940"/>
            <a:chOff x="9232392" y="4184903"/>
            <a:chExt cx="1609725" cy="1170940"/>
          </a:xfrm>
        </p:grpSpPr>
        <p:sp>
          <p:nvSpPr>
            <p:cNvPr id="12" name="object 12"/>
            <p:cNvSpPr/>
            <p:nvPr/>
          </p:nvSpPr>
          <p:spPr>
            <a:xfrm>
              <a:off x="9238488" y="4190999"/>
              <a:ext cx="1597660" cy="1158240"/>
            </a:xfrm>
            <a:custGeom>
              <a:avLst/>
              <a:gdLst/>
              <a:ahLst/>
              <a:cxnLst/>
              <a:rect l="l" t="t" r="r" b="b"/>
              <a:pathLst>
                <a:path w="1597659" h="1158239">
                  <a:moveTo>
                    <a:pt x="1404111" y="0"/>
                  </a:moveTo>
                  <a:lnTo>
                    <a:pt x="193039" y="0"/>
                  </a:lnTo>
                  <a:lnTo>
                    <a:pt x="148796" y="5101"/>
                  </a:lnTo>
                  <a:lnTo>
                    <a:pt x="108172" y="19631"/>
                  </a:lnTo>
                  <a:lnTo>
                    <a:pt x="72328" y="42427"/>
                  </a:lnTo>
                  <a:lnTo>
                    <a:pt x="42427" y="72328"/>
                  </a:lnTo>
                  <a:lnTo>
                    <a:pt x="19631" y="108172"/>
                  </a:lnTo>
                  <a:lnTo>
                    <a:pt x="5101" y="148796"/>
                  </a:lnTo>
                  <a:lnTo>
                    <a:pt x="0" y="193039"/>
                  </a:lnTo>
                  <a:lnTo>
                    <a:pt x="0" y="965200"/>
                  </a:lnTo>
                  <a:lnTo>
                    <a:pt x="5101" y="1009443"/>
                  </a:lnTo>
                  <a:lnTo>
                    <a:pt x="19631" y="1050067"/>
                  </a:lnTo>
                  <a:lnTo>
                    <a:pt x="42427" y="1085911"/>
                  </a:lnTo>
                  <a:lnTo>
                    <a:pt x="72328" y="1115812"/>
                  </a:lnTo>
                  <a:lnTo>
                    <a:pt x="108172" y="1138608"/>
                  </a:lnTo>
                  <a:lnTo>
                    <a:pt x="148796" y="1153138"/>
                  </a:lnTo>
                  <a:lnTo>
                    <a:pt x="193039" y="1158240"/>
                  </a:lnTo>
                  <a:lnTo>
                    <a:pt x="1404111" y="1158240"/>
                  </a:lnTo>
                  <a:lnTo>
                    <a:pt x="1448355" y="1153138"/>
                  </a:lnTo>
                  <a:lnTo>
                    <a:pt x="1488979" y="1138608"/>
                  </a:lnTo>
                  <a:lnTo>
                    <a:pt x="1524823" y="1115812"/>
                  </a:lnTo>
                  <a:lnTo>
                    <a:pt x="1554724" y="1085911"/>
                  </a:lnTo>
                  <a:lnTo>
                    <a:pt x="1577520" y="1050067"/>
                  </a:lnTo>
                  <a:lnTo>
                    <a:pt x="1592050" y="1009443"/>
                  </a:lnTo>
                  <a:lnTo>
                    <a:pt x="1597152" y="965200"/>
                  </a:lnTo>
                  <a:lnTo>
                    <a:pt x="1597152" y="193039"/>
                  </a:lnTo>
                  <a:lnTo>
                    <a:pt x="1592050" y="148796"/>
                  </a:lnTo>
                  <a:lnTo>
                    <a:pt x="1577520" y="108172"/>
                  </a:lnTo>
                  <a:lnTo>
                    <a:pt x="1554724" y="72328"/>
                  </a:lnTo>
                  <a:lnTo>
                    <a:pt x="1524823" y="42427"/>
                  </a:lnTo>
                  <a:lnTo>
                    <a:pt x="1488979" y="19631"/>
                  </a:lnTo>
                  <a:lnTo>
                    <a:pt x="1448355" y="5101"/>
                  </a:lnTo>
                  <a:lnTo>
                    <a:pt x="1404111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38488" y="4190999"/>
              <a:ext cx="1597660" cy="1158240"/>
            </a:xfrm>
            <a:custGeom>
              <a:avLst/>
              <a:gdLst/>
              <a:ahLst/>
              <a:cxnLst/>
              <a:rect l="l" t="t" r="r" b="b"/>
              <a:pathLst>
                <a:path w="1597659" h="1158239">
                  <a:moveTo>
                    <a:pt x="0" y="193039"/>
                  </a:moveTo>
                  <a:lnTo>
                    <a:pt x="5101" y="148796"/>
                  </a:lnTo>
                  <a:lnTo>
                    <a:pt x="19631" y="108172"/>
                  </a:lnTo>
                  <a:lnTo>
                    <a:pt x="42427" y="72328"/>
                  </a:lnTo>
                  <a:lnTo>
                    <a:pt x="72328" y="42427"/>
                  </a:lnTo>
                  <a:lnTo>
                    <a:pt x="108172" y="19631"/>
                  </a:lnTo>
                  <a:lnTo>
                    <a:pt x="148796" y="5101"/>
                  </a:lnTo>
                  <a:lnTo>
                    <a:pt x="193039" y="0"/>
                  </a:lnTo>
                  <a:lnTo>
                    <a:pt x="1404111" y="0"/>
                  </a:lnTo>
                  <a:lnTo>
                    <a:pt x="1448355" y="5101"/>
                  </a:lnTo>
                  <a:lnTo>
                    <a:pt x="1488979" y="19631"/>
                  </a:lnTo>
                  <a:lnTo>
                    <a:pt x="1524823" y="42427"/>
                  </a:lnTo>
                  <a:lnTo>
                    <a:pt x="1554724" y="72328"/>
                  </a:lnTo>
                  <a:lnTo>
                    <a:pt x="1577520" y="108172"/>
                  </a:lnTo>
                  <a:lnTo>
                    <a:pt x="1592050" y="148796"/>
                  </a:lnTo>
                  <a:lnTo>
                    <a:pt x="1597152" y="193039"/>
                  </a:lnTo>
                  <a:lnTo>
                    <a:pt x="1597152" y="965200"/>
                  </a:lnTo>
                  <a:lnTo>
                    <a:pt x="1592050" y="1009443"/>
                  </a:lnTo>
                  <a:lnTo>
                    <a:pt x="1577520" y="1050067"/>
                  </a:lnTo>
                  <a:lnTo>
                    <a:pt x="1554724" y="1085911"/>
                  </a:lnTo>
                  <a:lnTo>
                    <a:pt x="1524823" y="1115812"/>
                  </a:lnTo>
                  <a:lnTo>
                    <a:pt x="1488979" y="1138608"/>
                  </a:lnTo>
                  <a:lnTo>
                    <a:pt x="1448355" y="1153138"/>
                  </a:lnTo>
                  <a:lnTo>
                    <a:pt x="1404111" y="1158240"/>
                  </a:lnTo>
                  <a:lnTo>
                    <a:pt x="193039" y="1158240"/>
                  </a:lnTo>
                  <a:lnTo>
                    <a:pt x="148796" y="1153138"/>
                  </a:lnTo>
                  <a:lnTo>
                    <a:pt x="108172" y="1138608"/>
                  </a:lnTo>
                  <a:lnTo>
                    <a:pt x="72328" y="1115812"/>
                  </a:lnTo>
                  <a:lnTo>
                    <a:pt x="42427" y="1085911"/>
                  </a:lnTo>
                  <a:lnTo>
                    <a:pt x="19631" y="1050067"/>
                  </a:lnTo>
                  <a:lnTo>
                    <a:pt x="5101" y="1009443"/>
                  </a:lnTo>
                  <a:lnTo>
                    <a:pt x="0" y="965200"/>
                  </a:lnTo>
                  <a:lnTo>
                    <a:pt x="0" y="193039"/>
                  </a:lnTo>
                  <a:close/>
                </a:path>
              </a:pathLst>
            </a:custGeom>
            <a:ln w="12191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661525" y="4286453"/>
            <a:ext cx="7715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utput</a:t>
            </a:r>
            <a:endParaRPr sz="2000">
              <a:latin typeface="Corbel"/>
              <a:cs typeface="Corbel"/>
            </a:endParaRPr>
          </a:p>
          <a:p>
            <a:pPr marR="12700" algn="ctr">
              <a:lnSpc>
                <a:spcPct val="100000"/>
              </a:lnSpc>
            </a:pPr>
            <a:r>
              <a:rPr sz="2000" spc="-65" dirty="0">
                <a:solidFill>
                  <a:srgbClr val="FFFFFF"/>
                </a:solidFill>
                <a:latin typeface="Corbel"/>
                <a:cs typeface="Corbel"/>
              </a:rPr>
              <a:t>20</a:t>
            </a:r>
            <a:endParaRPr sz="2000">
              <a:latin typeface="Corbel"/>
              <a:cs typeface="Corbel"/>
            </a:endParaRPr>
          </a:p>
          <a:p>
            <a:pPr marR="9525"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10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958339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Scope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Operator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171778"/>
            <a:ext cx="37058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1" spc="-10" dirty="0">
                <a:latin typeface="Corbel"/>
                <a:cs typeface="Corbel"/>
              </a:rPr>
              <a:t>U</a:t>
            </a:r>
            <a:r>
              <a:rPr b="1" spc="-20" dirty="0">
                <a:latin typeface="Corbel"/>
                <a:cs typeface="Corbel"/>
              </a:rPr>
              <a:t>s</a:t>
            </a:r>
            <a:r>
              <a:rPr b="1" dirty="0">
                <a:latin typeface="Corbel"/>
                <a:cs typeface="Corbel"/>
              </a:rPr>
              <a:t>e</a:t>
            </a:r>
            <a:r>
              <a:rPr b="1" spc="-20" dirty="0">
                <a:latin typeface="Corbel"/>
                <a:cs typeface="Corbel"/>
              </a:rPr>
              <a:t>2</a:t>
            </a:r>
            <a:r>
              <a:rPr b="1" spc="-5" dirty="0">
                <a:latin typeface="Corbel"/>
                <a:cs typeface="Corbel"/>
              </a:rPr>
              <a:t>:</a:t>
            </a:r>
            <a:r>
              <a:rPr b="1" spc="-110" dirty="0">
                <a:latin typeface="Corbel"/>
                <a:cs typeface="Corbel"/>
              </a:rPr>
              <a:t> </a:t>
            </a:r>
            <a:r>
              <a:rPr b="1" spc="-140" dirty="0">
                <a:latin typeface="Corbel"/>
                <a:cs typeface="Corbel"/>
              </a:rPr>
              <a:t>T</a:t>
            </a:r>
            <a:r>
              <a:rPr b="1" spc="-5" dirty="0">
                <a:latin typeface="Corbel"/>
                <a:cs typeface="Corbel"/>
              </a:rPr>
              <a:t>o</a:t>
            </a:r>
            <a:r>
              <a:rPr b="1" spc="1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a</a:t>
            </a:r>
            <a:r>
              <a:rPr b="1" spc="-15" dirty="0">
                <a:latin typeface="Corbel"/>
                <a:cs typeface="Corbel"/>
              </a:rPr>
              <a:t>c</a:t>
            </a:r>
            <a:r>
              <a:rPr b="1" dirty="0">
                <a:latin typeface="Corbel"/>
                <a:cs typeface="Corbel"/>
              </a:rPr>
              <a:t>ce</a:t>
            </a:r>
            <a:r>
              <a:rPr b="1" spc="-5" dirty="0">
                <a:latin typeface="Corbel"/>
                <a:cs typeface="Corbel"/>
              </a:rPr>
              <a:t>ss</a:t>
            </a:r>
            <a:r>
              <a:rPr b="1" spc="-15" dirty="0">
                <a:latin typeface="Corbel"/>
                <a:cs typeface="Corbel"/>
              </a:rPr>
              <a:t> </a:t>
            </a:r>
            <a:r>
              <a:rPr b="1" spc="-10" dirty="0">
                <a:latin typeface="Corbel"/>
                <a:cs typeface="Corbel"/>
              </a:rPr>
              <a:t>m</a:t>
            </a:r>
            <a:r>
              <a:rPr b="1" dirty="0">
                <a:latin typeface="Corbel"/>
                <a:cs typeface="Corbel"/>
              </a:rPr>
              <a:t>e</a:t>
            </a:r>
            <a:r>
              <a:rPr b="1" spc="-10" dirty="0">
                <a:latin typeface="Corbel"/>
                <a:cs typeface="Corbel"/>
              </a:rPr>
              <a:t>mb</a:t>
            </a:r>
            <a:r>
              <a:rPr b="1" spc="-5" dirty="0">
                <a:latin typeface="Corbel"/>
                <a:cs typeface="Corbel"/>
              </a:rPr>
              <a:t>er</a:t>
            </a:r>
            <a:r>
              <a:rPr b="1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of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c</a:t>
            </a:r>
            <a:r>
              <a:rPr b="1" spc="-10" dirty="0">
                <a:latin typeface="Corbel"/>
                <a:cs typeface="Corbel"/>
              </a:rPr>
              <a:t>l</a:t>
            </a:r>
            <a:r>
              <a:rPr b="1" spc="-5" dirty="0">
                <a:latin typeface="Corbel"/>
                <a:cs typeface="Corbel"/>
              </a:rPr>
              <a:t>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1599056"/>
            <a:ext cx="649160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major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application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scope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resolution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(::)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identify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belongs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49953" y="2473832"/>
          <a:ext cx="7376795" cy="3531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8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821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#include&lt;iostream&gt;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using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namespace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std;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cl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as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spc="-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public: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97840" marR="1315720" indent="-488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0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y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ecl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r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ti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n 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fun();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};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-9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A::fun()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"fun()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called";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main(</a:t>
                      </a:r>
                      <a:r>
                        <a:rPr sz="20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 marR="2517775" indent="-127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a;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.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f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un();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20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0;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06502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Type 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614297"/>
            <a:ext cx="6732905" cy="8782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30"/>
              </a:spcBef>
            </a:pPr>
            <a:r>
              <a:rPr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40" dirty="0"/>
              <a:t>Type</a:t>
            </a:r>
            <a:r>
              <a:rPr spc="25" dirty="0"/>
              <a:t> </a:t>
            </a:r>
            <a:r>
              <a:rPr spc="-10" dirty="0"/>
              <a:t>conversion</a:t>
            </a:r>
            <a:r>
              <a:rPr spc="30" dirty="0"/>
              <a:t> </a:t>
            </a:r>
            <a:r>
              <a:rPr spc="-15" dirty="0"/>
              <a:t>occurs</a:t>
            </a:r>
            <a:r>
              <a:rPr spc="40" dirty="0"/>
              <a:t> </a:t>
            </a:r>
            <a:r>
              <a:rPr spc="-10" dirty="0"/>
              <a:t>when</a:t>
            </a:r>
            <a:r>
              <a:rPr spc="35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10" dirty="0"/>
              <a:t>expression</a:t>
            </a:r>
            <a:r>
              <a:rPr spc="30" dirty="0"/>
              <a:t> </a:t>
            </a:r>
            <a:r>
              <a:rPr spc="-10" dirty="0"/>
              <a:t>has</a:t>
            </a:r>
            <a:r>
              <a:rPr spc="15" dirty="0"/>
              <a:t> </a:t>
            </a:r>
            <a:r>
              <a:rPr spc="-10" dirty="0"/>
              <a:t>data</a:t>
            </a:r>
            <a:r>
              <a:rPr spc="-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5" dirty="0"/>
              <a:t>mixed </a:t>
            </a:r>
            <a:r>
              <a:rPr dirty="0"/>
              <a:t> </a:t>
            </a:r>
            <a:r>
              <a:rPr spc="-10" dirty="0"/>
              <a:t>data</a:t>
            </a:r>
            <a:r>
              <a:rPr spc="15" dirty="0"/>
              <a:t> </a:t>
            </a:r>
            <a:r>
              <a:rPr spc="-5" dirty="0"/>
              <a:t>types.</a:t>
            </a:r>
            <a:r>
              <a:rPr spc="10" dirty="0"/>
              <a:t> </a:t>
            </a:r>
            <a:r>
              <a:rPr spc="-5" dirty="0"/>
              <a:t>Example</a:t>
            </a:r>
            <a:r>
              <a:rPr spc="20" dirty="0"/>
              <a:t> </a:t>
            </a:r>
            <a:r>
              <a:rPr spc="-10" dirty="0"/>
              <a:t>of</a:t>
            </a:r>
            <a:r>
              <a:rPr spc="15" dirty="0"/>
              <a:t> </a:t>
            </a:r>
            <a:r>
              <a:rPr spc="-5" dirty="0"/>
              <a:t>such</a:t>
            </a:r>
            <a:r>
              <a:rPr spc="-10" dirty="0"/>
              <a:t> </a:t>
            </a:r>
            <a:r>
              <a:rPr spc="-5" dirty="0"/>
              <a:t>expression</a:t>
            </a:r>
            <a:r>
              <a:rPr spc="50" dirty="0"/>
              <a:t> </a:t>
            </a:r>
            <a:r>
              <a:rPr spc="-10" dirty="0"/>
              <a:t>include</a:t>
            </a:r>
            <a:r>
              <a:rPr spc="40" dirty="0"/>
              <a:t> </a:t>
            </a:r>
            <a:r>
              <a:rPr spc="-10" dirty="0"/>
              <a:t>converting</a:t>
            </a:r>
            <a:r>
              <a:rPr spc="50" dirty="0"/>
              <a:t> </a:t>
            </a:r>
            <a:r>
              <a:rPr spc="-5" dirty="0"/>
              <a:t>an </a:t>
            </a:r>
            <a:r>
              <a:rPr dirty="0"/>
              <a:t> </a:t>
            </a:r>
            <a:r>
              <a:rPr spc="-10" dirty="0"/>
              <a:t>integer</a:t>
            </a:r>
            <a:r>
              <a:rPr spc="50" dirty="0"/>
              <a:t> </a:t>
            </a:r>
            <a:r>
              <a:rPr spc="-10" dirty="0"/>
              <a:t>value</a:t>
            </a:r>
            <a:r>
              <a:rPr spc="35" dirty="0"/>
              <a:t> </a:t>
            </a:r>
            <a:r>
              <a:rPr spc="-10" dirty="0"/>
              <a:t>into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-10" dirty="0"/>
              <a:t> float</a:t>
            </a:r>
            <a:r>
              <a:rPr spc="40" dirty="0"/>
              <a:t> </a:t>
            </a:r>
            <a:r>
              <a:rPr spc="-10" dirty="0"/>
              <a:t>value.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589733"/>
            <a:ext cx="7143115" cy="173228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34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conversion,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promoted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lower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higher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because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converting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higher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lower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involves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precision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double&gt;float&gt;long&gt;int&gt;short&gt;char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Ex: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886" y="4459096"/>
            <a:ext cx="3850640" cy="131127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5" dirty="0">
                <a:latin typeface="Corbel"/>
                <a:cs typeface="Corbel"/>
              </a:rPr>
              <a:t> a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3,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2;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float c;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c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 a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*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b;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tabLst>
                <a:tab pos="1757680" algn="l"/>
              </a:tabLst>
            </a:pPr>
            <a:r>
              <a:rPr sz="2000" spc="-10" dirty="0">
                <a:latin typeface="Corbel"/>
                <a:cs typeface="Corbel"/>
              </a:rPr>
              <a:t>cout&lt;&lt;c;	</a:t>
            </a:r>
            <a:r>
              <a:rPr sz="2000" spc="-5" dirty="0">
                <a:latin typeface="Corbel"/>
                <a:cs typeface="Corbel"/>
              </a:rPr>
              <a:t>//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value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of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6.00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06502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Type 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nv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8801" y="863600"/>
            <a:ext cx="7414259" cy="5537200"/>
          </a:xfrm>
          <a:custGeom>
            <a:avLst/>
            <a:gdLst/>
            <a:ahLst/>
            <a:cxnLst/>
            <a:rect l="l" t="t" r="r" b="b"/>
            <a:pathLst>
              <a:path w="7414259" h="5537200">
                <a:moveTo>
                  <a:pt x="7413752" y="0"/>
                </a:moveTo>
                <a:lnTo>
                  <a:pt x="0" y="0"/>
                </a:lnTo>
                <a:lnTo>
                  <a:pt x="0" y="5537200"/>
                </a:lnTo>
                <a:lnTo>
                  <a:pt x="7413752" y="5537200"/>
                </a:lnTo>
                <a:lnTo>
                  <a:pt x="7413752" y="0"/>
                </a:lnTo>
                <a:close/>
              </a:path>
            </a:pathLst>
          </a:custGeom>
          <a:solidFill>
            <a:srgbClr val="CE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76315" y="3909059"/>
            <a:ext cx="2005964" cy="368935"/>
          </a:xfrm>
          <a:prstGeom prst="rect">
            <a:avLst/>
          </a:prstGeom>
          <a:solidFill>
            <a:srgbClr val="CEE7ED"/>
          </a:solidFill>
          <a:ln w="9144">
            <a:solidFill>
              <a:srgbClr val="FF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35"/>
              </a:spcBef>
            </a:pPr>
            <a:r>
              <a:rPr sz="1800" spc="-10" dirty="0">
                <a:latin typeface="Corbel"/>
                <a:cs typeface="Corbel"/>
              </a:rPr>
              <a:t>(f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*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b)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+ </a:t>
            </a:r>
            <a:r>
              <a:rPr sz="1800" spc="-5" dirty="0">
                <a:latin typeface="Corbel"/>
                <a:cs typeface="Corbel"/>
              </a:rPr>
              <a:t>(i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/</a:t>
            </a:r>
            <a:r>
              <a:rPr sz="1800" spc="-5" dirty="0">
                <a:latin typeface="Corbel"/>
                <a:cs typeface="Corbel"/>
              </a:rPr>
              <a:t> c)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-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(d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*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77328" y="3113531"/>
            <a:ext cx="1036955" cy="1790700"/>
          </a:xfrm>
          <a:custGeom>
            <a:avLst/>
            <a:gdLst/>
            <a:ahLst/>
            <a:cxnLst/>
            <a:rect l="l" t="t" r="r" b="b"/>
            <a:pathLst>
              <a:path w="1036954" h="1790700">
                <a:moveTo>
                  <a:pt x="1036955" y="1790319"/>
                </a:moveTo>
                <a:lnTo>
                  <a:pt x="1021029" y="1755394"/>
                </a:lnTo>
                <a:lnTo>
                  <a:pt x="1001649" y="1712849"/>
                </a:lnTo>
                <a:lnTo>
                  <a:pt x="981684" y="1737588"/>
                </a:lnTo>
                <a:lnTo>
                  <a:pt x="70078" y="1001826"/>
                </a:lnTo>
                <a:lnTo>
                  <a:pt x="947026" y="913142"/>
                </a:lnTo>
                <a:lnTo>
                  <a:pt x="950214" y="944753"/>
                </a:lnTo>
                <a:lnTo>
                  <a:pt x="1022019" y="899287"/>
                </a:lnTo>
                <a:lnTo>
                  <a:pt x="1022223" y="899160"/>
                </a:lnTo>
                <a:lnTo>
                  <a:pt x="942594" y="868934"/>
                </a:lnTo>
                <a:lnTo>
                  <a:pt x="945769" y="900569"/>
                </a:lnTo>
                <a:lnTo>
                  <a:pt x="56095" y="990536"/>
                </a:lnTo>
                <a:lnTo>
                  <a:pt x="14744" y="957160"/>
                </a:lnTo>
                <a:lnTo>
                  <a:pt x="870966" y="59486"/>
                </a:lnTo>
                <a:lnTo>
                  <a:pt x="893953" y="81407"/>
                </a:lnTo>
                <a:lnTo>
                  <a:pt x="906208" y="41529"/>
                </a:lnTo>
                <a:lnTo>
                  <a:pt x="918972" y="0"/>
                </a:lnTo>
                <a:lnTo>
                  <a:pt x="838835" y="28829"/>
                </a:lnTo>
                <a:lnTo>
                  <a:pt x="861796" y="50749"/>
                </a:lnTo>
                <a:lnTo>
                  <a:pt x="0" y="954278"/>
                </a:lnTo>
                <a:lnTo>
                  <a:pt x="3848" y="957973"/>
                </a:lnTo>
                <a:lnTo>
                  <a:pt x="635" y="962025"/>
                </a:lnTo>
                <a:lnTo>
                  <a:pt x="38188" y="992352"/>
                </a:lnTo>
                <a:lnTo>
                  <a:pt x="3937" y="995807"/>
                </a:lnTo>
                <a:lnTo>
                  <a:pt x="5207" y="1008380"/>
                </a:lnTo>
                <a:lnTo>
                  <a:pt x="52171" y="1003630"/>
                </a:lnTo>
                <a:lnTo>
                  <a:pt x="973734" y="1747431"/>
                </a:lnTo>
                <a:lnTo>
                  <a:pt x="953770" y="1772158"/>
                </a:lnTo>
                <a:lnTo>
                  <a:pt x="1036955" y="1790319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40495" y="2758439"/>
            <a:ext cx="2654935" cy="561340"/>
          </a:xfrm>
          <a:prstGeom prst="rect">
            <a:avLst/>
          </a:prstGeom>
          <a:solidFill>
            <a:srgbClr val="40B9D2"/>
          </a:solidFill>
          <a:ln w="12192">
            <a:solidFill>
              <a:srgbClr val="2C879A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float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*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boolean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-&gt;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float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8407" y="3745991"/>
            <a:ext cx="2063750" cy="530860"/>
          </a:xfrm>
          <a:prstGeom prst="rect">
            <a:avLst/>
          </a:prstGeom>
          <a:solidFill>
            <a:srgbClr val="40B9D2"/>
          </a:solidFill>
          <a:ln w="12192">
            <a:solidFill>
              <a:srgbClr val="2C879A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int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char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-&gt;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int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3647" y="4602479"/>
            <a:ext cx="2581910" cy="603885"/>
          </a:xfrm>
          <a:prstGeom prst="rect">
            <a:avLst/>
          </a:prstGeom>
          <a:solidFill>
            <a:srgbClr val="40B9D2"/>
          </a:solidFill>
          <a:ln w="12192">
            <a:solidFill>
              <a:srgbClr val="2C879A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19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double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*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short</a:t>
            </a:r>
            <a:r>
              <a:rPr sz="18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-&gt;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double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77384" y="5199888"/>
            <a:ext cx="3066415" cy="1088390"/>
            <a:chOff x="4977384" y="5199888"/>
            <a:chExt cx="3066415" cy="1088390"/>
          </a:xfrm>
        </p:grpSpPr>
        <p:sp>
          <p:nvSpPr>
            <p:cNvPr id="10" name="object 10"/>
            <p:cNvSpPr/>
            <p:nvPr/>
          </p:nvSpPr>
          <p:spPr>
            <a:xfrm>
              <a:off x="4983480" y="5205984"/>
              <a:ext cx="3054350" cy="1076325"/>
            </a:xfrm>
            <a:custGeom>
              <a:avLst/>
              <a:gdLst/>
              <a:ahLst/>
              <a:cxnLst/>
              <a:rect l="l" t="t" r="r" b="b"/>
              <a:pathLst>
                <a:path w="3054350" h="1076325">
                  <a:moveTo>
                    <a:pt x="2874772" y="0"/>
                  </a:moveTo>
                  <a:lnTo>
                    <a:pt x="179324" y="0"/>
                  </a:lnTo>
                  <a:lnTo>
                    <a:pt x="131644" y="6404"/>
                  </a:lnTo>
                  <a:lnTo>
                    <a:pt x="88805" y="24478"/>
                  </a:lnTo>
                  <a:lnTo>
                    <a:pt x="52514" y="52514"/>
                  </a:lnTo>
                  <a:lnTo>
                    <a:pt x="24478" y="88805"/>
                  </a:lnTo>
                  <a:lnTo>
                    <a:pt x="6404" y="131644"/>
                  </a:lnTo>
                  <a:lnTo>
                    <a:pt x="0" y="179324"/>
                  </a:lnTo>
                  <a:lnTo>
                    <a:pt x="0" y="896620"/>
                  </a:lnTo>
                  <a:lnTo>
                    <a:pt x="6404" y="944290"/>
                  </a:lnTo>
                  <a:lnTo>
                    <a:pt x="24478" y="987126"/>
                  </a:lnTo>
                  <a:lnTo>
                    <a:pt x="52514" y="1023419"/>
                  </a:lnTo>
                  <a:lnTo>
                    <a:pt x="88805" y="1051460"/>
                  </a:lnTo>
                  <a:lnTo>
                    <a:pt x="131644" y="1069538"/>
                  </a:lnTo>
                  <a:lnTo>
                    <a:pt x="179324" y="1075944"/>
                  </a:lnTo>
                  <a:lnTo>
                    <a:pt x="2874772" y="1075944"/>
                  </a:lnTo>
                  <a:lnTo>
                    <a:pt x="2922451" y="1069538"/>
                  </a:lnTo>
                  <a:lnTo>
                    <a:pt x="2965290" y="1051460"/>
                  </a:lnTo>
                  <a:lnTo>
                    <a:pt x="3001581" y="1023419"/>
                  </a:lnTo>
                  <a:lnTo>
                    <a:pt x="3029617" y="987126"/>
                  </a:lnTo>
                  <a:lnTo>
                    <a:pt x="3047691" y="944290"/>
                  </a:lnTo>
                  <a:lnTo>
                    <a:pt x="3054096" y="896620"/>
                  </a:lnTo>
                  <a:lnTo>
                    <a:pt x="3054096" y="179324"/>
                  </a:lnTo>
                  <a:lnTo>
                    <a:pt x="3047691" y="131644"/>
                  </a:lnTo>
                  <a:lnTo>
                    <a:pt x="3029617" y="88805"/>
                  </a:lnTo>
                  <a:lnTo>
                    <a:pt x="3001581" y="52514"/>
                  </a:lnTo>
                  <a:lnTo>
                    <a:pt x="2965290" y="24478"/>
                  </a:lnTo>
                  <a:lnTo>
                    <a:pt x="2922451" y="6404"/>
                  </a:lnTo>
                  <a:lnTo>
                    <a:pt x="2874772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3480" y="5205984"/>
              <a:ext cx="3054350" cy="1076325"/>
            </a:xfrm>
            <a:custGeom>
              <a:avLst/>
              <a:gdLst/>
              <a:ahLst/>
              <a:cxnLst/>
              <a:rect l="l" t="t" r="r" b="b"/>
              <a:pathLst>
                <a:path w="3054350" h="1076325">
                  <a:moveTo>
                    <a:pt x="0" y="179324"/>
                  </a:moveTo>
                  <a:lnTo>
                    <a:pt x="6404" y="131644"/>
                  </a:lnTo>
                  <a:lnTo>
                    <a:pt x="24478" y="88805"/>
                  </a:lnTo>
                  <a:lnTo>
                    <a:pt x="52514" y="52514"/>
                  </a:lnTo>
                  <a:lnTo>
                    <a:pt x="88805" y="24478"/>
                  </a:lnTo>
                  <a:lnTo>
                    <a:pt x="131644" y="6404"/>
                  </a:lnTo>
                  <a:lnTo>
                    <a:pt x="179324" y="0"/>
                  </a:lnTo>
                  <a:lnTo>
                    <a:pt x="2874772" y="0"/>
                  </a:lnTo>
                  <a:lnTo>
                    <a:pt x="2922451" y="6404"/>
                  </a:lnTo>
                  <a:lnTo>
                    <a:pt x="2965290" y="24478"/>
                  </a:lnTo>
                  <a:lnTo>
                    <a:pt x="3001581" y="52514"/>
                  </a:lnTo>
                  <a:lnTo>
                    <a:pt x="3029617" y="88805"/>
                  </a:lnTo>
                  <a:lnTo>
                    <a:pt x="3047691" y="131644"/>
                  </a:lnTo>
                  <a:lnTo>
                    <a:pt x="3054096" y="179324"/>
                  </a:lnTo>
                  <a:lnTo>
                    <a:pt x="3054096" y="896620"/>
                  </a:lnTo>
                  <a:lnTo>
                    <a:pt x="3047691" y="944290"/>
                  </a:lnTo>
                  <a:lnTo>
                    <a:pt x="3029617" y="987126"/>
                  </a:lnTo>
                  <a:lnTo>
                    <a:pt x="3001581" y="1023419"/>
                  </a:lnTo>
                  <a:lnTo>
                    <a:pt x="2965290" y="1051460"/>
                  </a:lnTo>
                  <a:lnTo>
                    <a:pt x="2922451" y="1069538"/>
                  </a:lnTo>
                  <a:lnTo>
                    <a:pt x="2874772" y="1075944"/>
                  </a:lnTo>
                  <a:lnTo>
                    <a:pt x="179324" y="1075944"/>
                  </a:lnTo>
                  <a:lnTo>
                    <a:pt x="131644" y="1069538"/>
                  </a:lnTo>
                  <a:lnTo>
                    <a:pt x="88805" y="1051460"/>
                  </a:lnTo>
                  <a:lnTo>
                    <a:pt x="52514" y="1023419"/>
                  </a:lnTo>
                  <a:lnTo>
                    <a:pt x="24478" y="987126"/>
                  </a:lnTo>
                  <a:lnTo>
                    <a:pt x="6404" y="944290"/>
                  </a:lnTo>
                  <a:lnTo>
                    <a:pt x="0" y="896620"/>
                  </a:lnTo>
                  <a:lnTo>
                    <a:pt x="0" y="179324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68801" y="863600"/>
            <a:ext cx="7414259" cy="553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orbel"/>
                <a:cs typeface="Corbel"/>
              </a:rPr>
              <a:t>#include&lt;iostream&gt;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using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namespace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std;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4955" marR="558228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bool b = </a:t>
            </a:r>
            <a:r>
              <a:rPr sz="1800" spc="-5" dirty="0">
                <a:latin typeface="Corbel"/>
                <a:cs typeface="Corbel"/>
              </a:rPr>
              <a:t>true;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char</a:t>
            </a:r>
            <a:r>
              <a:rPr sz="1800" spc="9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c</a:t>
            </a:r>
            <a:r>
              <a:rPr sz="1800" spc="9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1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'a';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short </a:t>
            </a:r>
            <a:r>
              <a:rPr sz="1800" dirty="0">
                <a:latin typeface="Corbel"/>
                <a:cs typeface="Corbel"/>
              </a:rPr>
              <a:t>s = 4056;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int </a:t>
            </a:r>
            <a:r>
              <a:rPr sz="1800" dirty="0">
                <a:latin typeface="Corbel"/>
                <a:cs typeface="Corbel"/>
              </a:rPr>
              <a:t>i = 50000;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float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5.67; 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double d=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0</a:t>
            </a:r>
            <a:r>
              <a:rPr sz="1800" b="1" spc="-10" dirty="0">
                <a:latin typeface="Corbel"/>
                <a:cs typeface="Corbel"/>
              </a:rPr>
              <a:t>.</a:t>
            </a:r>
            <a:r>
              <a:rPr sz="1800" spc="-10" dirty="0">
                <a:latin typeface="Corbel"/>
                <a:cs typeface="Corbel"/>
              </a:rPr>
              <a:t>123;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double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result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=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cout&lt;&lt;result; </a:t>
            </a:r>
            <a:r>
              <a:rPr sz="1800" spc="-5" dirty="0">
                <a:latin typeface="Corbel"/>
                <a:cs typeface="Corbel"/>
              </a:rPr>
              <a:t> return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0;</a:t>
            </a:r>
            <a:endParaRPr sz="18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orbel"/>
              <a:cs typeface="Corbel"/>
            </a:endParaRPr>
          </a:p>
          <a:p>
            <a:pPr marR="211836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Output:</a:t>
            </a:r>
            <a:endParaRPr sz="1800">
              <a:latin typeface="Corbel"/>
              <a:cs typeface="Corbel"/>
            </a:endParaRPr>
          </a:p>
          <a:p>
            <a:pPr marL="1334770" marR="345440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float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+ int –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double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double </a:t>
            </a:r>
            <a:r>
              <a:rPr sz="1800" spc="-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21.782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346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2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11529"/>
            <a:ext cx="6615430" cy="24345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xpl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ici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on.</a:t>
            </a:r>
            <a:endParaRPr sz="2000">
              <a:latin typeface="Corbel"/>
              <a:cs typeface="Corbel"/>
            </a:endParaRPr>
          </a:p>
          <a:p>
            <a:pPr marL="195580" marR="250190" indent="-182880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Explicit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conversions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forced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expression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change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programmer.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x:</a:t>
            </a:r>
            <a:endParaRPr sz="20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  <a:tabLst>
                <a:tab pos="3368675" algn="l"/>
                <a:tab pos="407035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(type-name)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expression;	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OR	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type-name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(expression);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5151196"/>
            <a:ext cx="643890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first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example,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convert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short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before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assigning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a,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not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altered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actually.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040" y="3531108"/>
            <a:ext cx="3364229" cy="140970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latin typeface="Corbel"/>
                <a:cs typeface="Corbel"/>
              </a:rPr>
              <a:t>short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a;</a:t>
            </a:r>
            <a:endParaRPr sz="20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float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c=4264</a:t>
            </a:r>
            <a:r>
              <a:rPr sz="2000" b="1" spc="-10" dirty="0">
                <a:latin typeface="Corbel"/>
                <a:cs typeface="Corbel"/>
              </a:rPr>
              <a:t>.</a:t>
            </a:r>
            <a:r>
              <a:rPr sz="2000" spc="-10" dirty="0">
                <a:latin typeface="Corbel"/>
                <a:cs typeface="Corbel"/>
              </a:rPr>
              <a:t>56789;</a:t>
            </a:r>
            <a:endParaRPr sz="20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a=(short)c;</a:t>
            </a:r>
            <a:endParaRPr sz="20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  <a:tabLst>
                <a:tab pos="1264285" algn="l"/>
              </a:tabLst>
            </a:pPr>
            <a:r>
              <a:rPr sz="2000" spc="-5" dirty="0">
                <a:latin typeface="Corbel"/>
                <a:cs typeface="Corbel"/>
              </a:rPr>
              <a:t>cout&lt;&lt;a;	//</a:t>
            </a:r>
            <a:r>
              <a:rPr sz="2000" spc="-10" dirty="0">
                <a:latin typeface="Corbel"/>
                <a:cs typeface="Corbel"/>
              </a:rPr>
              <a:t> value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of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4264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8704" y="3531108"/>
            <a:ext cx="3695700" cy="138239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a=5,b=2,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c=6;</a:t>
            </a:r>
            <a:endParaRPr sz="20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float d;</a:t>
            </a:r>
            <a:endParaRPr sz="20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</a:pPr>
            <a:r>
              <a:rPr sz="2000" spc="-15" dirty="0">
                <a:latin typeface="Corbel"/>
                <a:cs typeface="Corbel"/>
              </a:rPr>
              <a:t>d=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float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(a+b+c)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/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3;</a:t>
            </a:r>
            <a:endParaRPr sz="20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tabLst>
                <a:tab pos="1329055" algn="l"/>
              </a:tabLst>
            </a:pPr>
            <a:r>
              <a:rPr sz="2000" spc="-10" dirty="0">
                <a:latin typeface="Corbel"/>
                <a:cs typeface="Corbel"/>
              </a:rPr>
              <a:t>cout&lt;&lt;d;	</a:t>
            </a:r>
            <a:r>
              <a:rPr sz="2000" spc="-5" dirty="0">
                <a:latin typeface="Corbel"/>
                <a:cs typeface="Corbel"/>
              </a:rPr>
              <a:t>//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value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of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4.33333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190817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</a:rPr>
              <a:t>Control 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spc="-75" dirty="0">
                <a:solidFill>
                  <a:srgbClr val="FFFFFF"/>
                </a:solidFill>
              </a:rPr>
              <a:t>t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u</a:t>
            </a:r>
            <a:r>
              <a:rPr sz="3600" spc="-70" dirty="0">
                <a:solidFill>
                  <a:srgbClr val="FFFFFF"/>
                </a:solidFill>
              </a:rPr>
              <a:t>c</a:t>
            </a:r>
            <a:r>
              <a:rPr sz="3600" spc="-75" dirty="0">
                <a:solidFill>
                  <a:srgbClr val="FFFFFF"/>
                </a:solidFill>
              </a:rPr>
              <a:t>t</a:t>
            </a:r>
            <a:r>
              <a:rPr sz="3600" spc="-65" dirty="0">
                <a:solidFill>
                  <a:srgbClr val="FFFFFF"/>
                </a:solidFill>
              </a:rPr>
              <a:t>u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135" y="762180"/>
            <a:ext cx="6721161" cy="52660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7114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Standard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Ou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m 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(cout)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385697"/>
            <a:ext cx="6854825" cy="10306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needed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displayed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screen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inserted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standard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stream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(cout)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insertion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).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066" y="2794126"/>
            <a:ext cx="5337810" cy="277368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5"/>
              </a:spcBef>
            </a:pPr>
            <a:r>
              <a:rPr sz="2200" spc="-5" dirty="0">
                <a:latin typeface="Corbel"/>
                <a:cs typeface="Corbel"/>
              </a:rPr>
              <a:t>#include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&lt;iostream&gt;</a:t>
            </a:r>
            <a:endParaRPr sz="22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using</a:t>
            </a:r>
            <a:r>
              <a:rPr sz="2200" spc="-4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namespace</a:t>
            </a:r>
            <a:r>
              <a:rPr sz="2200" spc="-7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std;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int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main(</a:t>
            </a:r>
            <a:r>
              <a:rPr sz="2200" spc="-5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)</a:t>
            </a:r>
            <a:endParaRPr sz="22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  <a:p>
            <a:pPr marL="260350">
              <a:lnSpc>
                <a:spcPct val="100000"/>
              </a:lnSpc>
            </a:pPr>
            <a:r>
              <a:rPr sz="2200" spc="-10" dirty="0">
                <a:latin typeface="Corbel"/>
                <a:cs typeface="Corbel"/>
              </a:rPr>
              <a:t>c</a:t>
            </a:r>
            <a:r>
              <a:rPr sz="2200" dirty="0">
                <a:latin typeface="Corbel"/>
                <a:cs typeface="Corbel"/>
              </a:rPr>
              <a:t>out&lt;</a:t>
            </a:r>
            <a:r>
              <a:rPr sz="2200" spc="5" dirty="0">
                <a:latin typeface="Corbel"/>
                <a:cs typeface="Corbel"/>
              </a:rPr>
              <a:t>&lt;</a:t>
            </a:r>
            <a:r>
              <a:rPr sz="2200" spc="-4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“</a:t>
            </a:r>
            <a:r>
              <a:rPr sz="2200" spc="-75" dirty="0">
                <a:latin typeface="Corbel"/>
                <a:cs typeface="Corbel"/>
              </a:rPr>
              <a:t>W</a:t>
            </a:r>
            <a:r>
              <a:rPr sz="2200" dirty="0">
                <a:latin typeface="Corbel"/>
                <a:cs typeface="Corbel"/>
              </a:rPr>
              <a:t>el</a:t>
            </a:r>
            <a:r>
              <a:rPr sz="2200" spc="-15" dirty="0">
                <a:latin typeface="Corbel"/>
                <a:cs typeface="Corbel"/>
              </a:rPr>
              <a:t>c</a:t>
            </a:r>
            <a:r>
              <a:rPr sz="2200" dirty="0">
                <a:latin typeface="Corbel"/>
                <a:cs typeface="Corbel"/>
              </a:rPr>
              <a:t>o</a:t>
            </a:r>
            <a:r>
              <a:rPr sz="2200" spc="-10" dirty="0">
                <a:latin typeface="Corbel"/>
                <a:cs typeface="Corbel"/>
              </a:rPr>
              <a:t>m</a:t>
            </a:r>
            <a:r>
              <a:rPr sz="2200" spc="5" dirty="0">
                <a:latin typeface="Corbel"/>
                <a:cs typeface="Corbel"/>
              </a:rPr>
              <a:t>e</a:t>
            </a:r>
            <a:r>
              <a:rPr sz="2200" spc="-5" dirty="0">
                <a:latin typeface="Corbel"/>
                <a:cs typeface="Corbel"/>
              </a:rPr>
              <a:t> t</a:t>
            </a:r>
            <a:r>
              <a:rPr sz="2200" spc="5" dirty="0">
                <a:latin typeface="Corbel"/>
                <a:cs typeface="Corbel"/>
              </a:rPr>
              <a:t>o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5" dirty="0">
                <a:latin typeface="Corbel"/>
                <a:cs typeface="Corbel"/>
              </a:rPr>
              <a:t>Mar</a:t>
            </a:r>
            <a:r>
              <a:rPr sz="2200" spc="10" dirty="0">
                <a:latin typeface="Corbel"/>
                <a:cs typeface="Corbel"/>
              </a:rPr>
              <a:t>w</a:t>
            </a:r>
            <a:r>
              <a:rPr sz="2200" spc="5" dirty="0">
                <a:latin typeface="Corbel"/>
                <a:cs typeface="Corbel"/>
              </a:rPr>
              <a:t>a</a:t>
            </a:r>
            <a:r>
              <a:rPr sz="2200" spc="-10" dirty="0">
                <a:latin typeface="Corbel"/>
                <a:cs typeface="Corbel"/>
              </a:rPr>
              <a:t>d</a:t>
            </a:r>
            <a:r>
              <a:rPr sz="2200" dirty="0">
                <a:latin typeface="Corbel"/>
                <a:cs typeface="Corbel"/>
              </a:rPr>
              <a:t>i</a:t>
            </a:r>
            <a:r>
              <a:rPr sz="2200" spc="-114" dirty="0">
                <a:latin typeface="Corbel"/>
                <a:cs typeface="Corbel"/>
              </a:rPr>
              <a:t> </a:t>
            </a:r>
            <a:r>
              <a:rPr sz="2200" spc="5" dirty="0">
                <a:latin typeface="Corbel"/>
                <a:cs typeface="Corbel"/>
              </a:rPr>
              <a:t>U</a:t>
            </a:r>
            <a:r>
              <a:rPr sz="2200" spc="15" dirty="0">
                <a:latin typeface="Corbel"/>
                <a:cs typeface="Corbel"/>
              </a:rPr>
              <a:t>n</a:t>
            </a:r>
            <a:r>
              <a:rPr sz="2200" spc="-10" dirty="0">
                <a:latin typeface="Corbel"/>
                <a:cs typeface="Corbel"/>
              </a:rPr>
              <a:t>i</a:t>
            </a:r>
            <a:r>
              <a:rPr sz="2200" spc="5" dirty="0">
                <a:latin typeface="Corbel"/>
                <a:cs typeface="Corbel"/>
              </a:rPr>
              <a:t>ver</a:t>
            </a:r>
            <a:r>
              <a:rPr sz="2200" spc="-5" dirty="0">
                <a:latin typeface="Corbel"/>
                <a:cs typeface="Corbel"/>
              </a:rPr>
              <a:t>s</a:t>
            </a:r>
            <a:r>
              <a:rPr sz="2200" spc="-15" dirty="0">
                <a:latin typeface="Corbel"/>
                <a:cs typeface="Corbel"/>
              </a:rPr>
              <a:t>i</a:t>
            </a:r>
            <a:r>
              <a:rPr sz="2200" spc="-5" dirty="0">
                <a:latin typeface="Corbel"/>
                <a:cs typeface="Corbel"/>
              </a:rPr>
              <a:t>ty</a:t>
            </a:r>
            <a:r>
              <a:rPr sz="2200" spc="-15" dirty="0">
                <a:latin typeface="Corbel"/>
                <a:cs typeface="Corbel"/>
              </a:rPr>
              <a:t>”</a:t>
            </a:r>
            <a:r>
              <a:rPr sz="2200" dirty="0">
                <a:latin typeface="Corbel"/>
                <a:cs typeface="Corbel"/>
              </a:rPr>
              <a:t>;</a:t>
            </a:r>
            <a:endParaRPr sz="2200">
              <a:latin typeface="Corbel"/>
              <a:cs typeface="Corbel"/>
            </a:endParaRPr>
          </a:p>
          <a:p>
            <a:pPr marL="260350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return</a:t>
            </a:r>
            <a:r>
              <a:rPr sz="2200" spc="-7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0;</a:t>
            </a:r>
            <a:endParaRPr sz="22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}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0715"/>
            <a:ext cx="2068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If</a:t>
            </a:r>
            <a:r>
              <a:rPr sz="3600" spc="-14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condition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81754" y="2173604"/>
          <a:ext cx="2026920" cy="230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Syntax:-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if</a:t>
                      </a:r>
                      <a:r>
                        <a:rPr sz="2000" b="1" spc="-15" dirty="0">
                          <a:latin typeface="Corbel"/>
                          <a:cs typeface="Corbel"/>
                        </a:rPr>
                        <a:t> (condition)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………………..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………………..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00367" y="1117472"/>
          <a:ext cx="4811395" cy="473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Example:-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#include&lt;iostream&gt;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using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namespace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std;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main()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46075" marR="339090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age;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if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(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g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&gt;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18)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6019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cout&lt;&lt;“he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is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eligible</a:t>
                      </a:r>
                      <a:r>
                        <a:rPr sz="2000" spc="9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for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voting”;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return 0;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1809114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35" dirty="0">
                <a:solidFill>
                  <a:srgbClr val="FFFFFF"/>
                </a:solidFill>
              </a:rPr>
              <a:t>If </a:t>
            </a:r>
            <a:r>
              <a:rPr sz="3600" spc="-55" dirty="0">
                <a:solidFill>
                  <a:srgbClr val="FFFFFF"/>
                </a:solidFill>
              </a:rPr>
              <a:t>Else 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C</a:t>
            </a:r>
            <a:r>
              <a:rPr sz="3600" spc="-75" dirty="0">
                <a:solidFill>
                  <a:srgbClr val="FFFFFF"/>
                </a:solidFill>
              </a:rPr>
              <a:t>on</a:t>
            </a:r>
            <a:r>
              <a:rPr sz="3600" spc="-85" dirty="0">
                <a:solidFill>
                  <a:srgbClr val="FFFFFF"/>
                </a:solidFill>
              </a:rPr>
              <a:t>d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75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5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65930" y="2084958"/>
          <a:ext cx="2500630" cy="3218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Syntax:-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6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if</a:t>
                      </a:r>
                      <a:r>
                        <a:rPr sz="2000" b="1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20" dirty="0">
                          <a:latin typeface="Corbel"/>
                          <a:cs typeface="Corbel"/>
                        </a:rPr>
                        <a:t>(Condition)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…………..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else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…………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…………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27063" y="837311"/>
          <a:ext cx="4730750" cy="535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Example:-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20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#include&lt;iostream&gt;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using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namespace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std;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main()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age;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if(age&gt;18)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cout&lt;&lt;“he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eligible</a:t>
                      </a:r>
                      <a:r>
                        <a:rPr sz="2000" spc="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for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voting”;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else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cout&lt;&lt;“he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not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eligible</a:t>
                      </a:r>
                      <a:r>
                        <a:rPr sz="2000" spc="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for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voting”;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return 0;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0715"/>
            <a:ext cx="2468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</a:rPr>
              <a:t>N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d</a:t>
            </a:r>
            <a:r>
              <a:rPr sz="3600" spc="-8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ls</a:t>
            </a:r>
            <a:r>
              <a:rPr sz="3600" dirty="0">
                <a:solidFill>
                  <a:srgbClr val="FFFFFF"/>
                </a:solidFill>
              </a:rPr>
              <a:t>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10253" y="1176527"/>
          <a:ext cx="2117090" cy="443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Syntax:-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7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if</a:t>
                      </a:r>
                      <a:r>
                        <a:rPr sz="2000" b="1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10" dirty="0">
                          <a:latin typeface="Corbel"/>
                          <a:cs typeface="Corbel"/>
                        </a:rPr>
                        <a:t>(……….)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………….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02260" marR="768985" indent="514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…</a:t>
                      </a:r>
                      <a:r>
                        <a:rPr sz="2000" b="1" spc="5" dirty="0">
                          <a:latin typeface="Corbel"/>
                          <a:cs typeface="Corbel"/>
                        </a:rPr>
                        <a:t>…</a:t>
                      </a:r>
                      <a:r>
                        <a:rPr sz="2000" b="1" spc="-5" dirty="0">
                          <a:latin typeface="Corbel"/>
                          <a:cs typeface="Corbel"/>
                        </a:rPr>
                        <a:t>…</a:t>
                      </a:r>
                      <a:r>
                        <a:rPr sz="2000" b="1" spc="5" dirty="0">
                          <a:latin typeface="Corbel"/>
                          <a:cs typeface="Corbel"/>
                        </a:rPr>
                        <a:t>…</a:t>
                      </a:r>
                      <a:r>
                        <a:rPr sz="2000" b="1" dirty="0">
                          <a:latin typeface="Corbel"/>
                          <a:cs typeface="Corbel"/>
                        </a:rPr>
                        <a:t>.  </a:t>
                      </a:r>
                      <a:r>
                        <a:rPr sz="2000" b="1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2000" b="1" dirty="0">
                          <a:latin typeface="Corbel"/>
                          <a:cs typeface="Corbel"/>
                        </a:rPr>
                        <a:t>f</a:t>
                      </a:r>
                      <a:r>
                        <a:rPr sz="2000" b="1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10" dirty="0">
                          <a:latin typeface="Corbel"/>
                          <a:cs typeface="Corbel"/>
                        </a:rPr>
                        <a:t>(</a:t>
                      </a:r>
                      <a:r>
                        <a:rPr sz="2000" b="1" spc="-5" dirty="0">
                          <a:latin typeface="Corbel"/>
                          <a:cs typeface="Corbel"/>
                        </a:rPr>
                        <a:t>…</a:t>
                      </a:r>
                      <a:r>
                        <a:rPr sz="2000" b="1" spc="5" dirty="0">
                          <a:latin typeface="Corbel"/>
                          <a:cs typeface="Corbel"/>
                        </a:rPr>
                        <a:t>…</a:t>
                      </a:r>
                      <a:r>
                        <a:rPr sz="2000" b="1" spc="-5" dirty="0">
                          <a:latin typeface="Corbel"/>
                          <a:cs typeface="Corbel"/>
                        </a:rPr>
                        <a:t>…)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6165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…………..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else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5645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……………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27165" y="746633"/>
          <a:ext cx="4974590" cy="535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Example:-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25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if(a&gt;b)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if(a&gt;c)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7543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cout&lt;&lt;"\n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greatest:</a:t>
                      </a:r>
                      <a:r>
                        <a:rPr sz="2000" spc="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-";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else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7543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cout&lt;&lt;"\n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greatest:</a:t>
                      </a:r>
                      <a:r>
                        <a:rPr sz="2000" spc="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-";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else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495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………..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24358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5" dirty="0">
                <a:solidFill>
                  <a:srgbClr val="FFFFFF"/>
                </a:solidFill>
              </a:rPr>
              <a:t>L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5" dirty="0">
                <a:solidFill>
                  <a:srgbClr val="FFFFFF"/>
                </a:solidFill>
              </a:rPr>
              <a:t>dd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ls</a:t>
            </a:r>
            <a:r>
              <a:rPr sz="3600" dirty="0">
                <a:solidFill>
                  <a:srgbClr val="FFFFFF"/>
                </a:solidFill>
              </a:rPr>
              <a:t>e</a:t>
            </a:r>
            <a:r>
              <a:rPr sz="3600" spc="-114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dirty="0">
                <a:solidFill>
                  <a:srgbClr val="FFFFFF"/>
                </a:solidFill>
              </a:rPr>
              <a:t>f  </a:t>
            </a:r>
            <a:r>
              <a:rPr sz="3600" spc="-70" dirty="0">
                <a:solidFill>
                  <a:srgbClr val="FFFFFF"/>
                </a:solidFill>
              </a:rPr>
              <a:t>condition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51198" y="1022985"/>
          <a:ext cx="1939925" cy="486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Syntax:-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6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if</a:t>
                      </a:r>
                      <a:r>
                        <a:rPr sz="1800" b="1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(……….)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………….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else</a:t>
                      </a:r>
                      <a:r>
                        <a:rPr sz="1800" b="1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if</a:t>
                      </a:r>
                      <a:r>
                        <a:rPr sz="1800" b="1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(…….)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…………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else</a:t>
                      </a:r>
                      <a:r>
                        <a:rPr sz="1800" b="1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if</a:t>
                      </a:r>
                      <a:r>
                        <a:rPr sz="1800" b="1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(………)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………….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else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………….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53504" y="1332738"/>
          <a:ext cx="4739005" cy="4132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9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Example:-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If(a==b)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cout&lt;&lt;“a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equal</a:t>
                      </a:r>
                      <a:r>
                        <a:rPr sz="2000" spc="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b”;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else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if(a&gt;b)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cout&lt;&lt;“a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0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greater”;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else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75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cout&lt;&lt;“b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greater”;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2098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Swi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2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Condition</a:t>
            </a:r>
            <a:endParaRPr sz="36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47615" y="2302382"/>
          <a:ext cx="5228590" cy="376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Syntax:-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33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switch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(&lt;selector expression&gt;)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case</a:t>
                      </a:r>
                      <a:r>
                        <a:rPr sz="1800" b="1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&lt;label1&gt;</a:t>
                      </a:r>
                      <a:r>
                        <a:rPr sz="1800" b="1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1800" b="1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&lt;sequence</a:t>
                      </a:r>
                      <a:r>
                        <a:rPr sz="1800" b="1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 statements&gt;;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542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break;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case</a:t>
                      </a:r>
                      <a:r>
                        <a:rPr sz="1800" b="1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&lt;label2&gt;</a:t>
                      </a:r>
                      <a:r>
                        <a:rPr sz="1800" b="1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1800" b="1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&lt;sequence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b="1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statements&gt;;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542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break;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0922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case</a:t>
                      </a:r>
                      <a:r>
                        <a:rPr sz="1800" b="1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&lt;labeln&gt;</a:t>
                      </a:r>
                      <a:r>
                        <a:rPr sz="1800" b="1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1800" b="1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&lt;sequence</a:t>
                      </a:r>
                      <a:r>
                        <a:rPr sz="1800" b="1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b="1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statements&gt;;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54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break;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30200">
                        <a:lnSpc>
                          <a:spcPct val="100000"/>
                        </a:lnSpc>
                        <a:tabLst>
                          <a:tab pos="1814830" algn="l"/>
                        </a:tabLst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default</a:t>
                      </a:r>
                      <a:r>
                        <a:rPr sz="1800" b="1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:	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&lt;sequence</a:t>
                      </a:r>
                      <a:r>
                        <a:rPr sz="1800" b="1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b="1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statements&gt;;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542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break;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96410" y="851154"/>
            <a:ext cx="6699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switch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case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multi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way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decision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9290" y="1125169"/>
            <a:ext cx="1181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statement.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96410" y="1552448"/>
            <a:ext cx="751205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switch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test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given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against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list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endParaRPr sz="2000">
              <a:latin typeface="Corbel"/>
              <a:cs typeface="Corbel"/>
            </a:endParaRPr>
          </a:p>
          <a:p>
            <a:pPr marL="194945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case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values.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22098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</a:rPr>
              <a:t>Swi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c</a:t>
            </a:r>
            <a:r>
              <a:rPr sz="3600" dirty="0">
                <a:solidFill>
                  <a:srgbClr val="FFFFFF"/>
                </a:solidFill>
              </a:rPr>
              <a:t>h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C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dirty="0">
                <a:solidFill>
                  <a:srgbClr val="FFFFFF"/>
                </a:solidFill>
              </a:rPr>
              <a:t>e  </a:t>
            </a:r>
            <a:r>
              <a:rPr sz="3600" spc="-65" dirty="0">
                <a:solidFill>
                  <a:srgbClr val="FFFFFF"/>
                </a:solidFill>
              </a:rPr>
              <a:t>Condition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88688" y="1117472"/>
          <a:ext cx="5818505" cy="4742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Example:-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52">
                <a:tc>
                  <a:txBody>
                    <a:bodyPr/>
                    <a:lstStyle/>
                    <a:p>
                      <a:pPr marL="92075" marR="3447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#include</a:t>
                      </a:r>
                      <a:r>
                        <a:rPr sz="2000" spc="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&lt;iostream&gt;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using</a:t>
                      </a:r>
                      <a:r>
                        <a:rPr sz="20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namespace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std;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main</a:t>
                      </a:r>
                      <a:r>
                        <a:rPr sz="20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char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grade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75" dirty="0">
                          <a:latin typeface="Corbel"/>
                          <a:cs typeface="Corbel"/>
                        </a:rPr>
                        <a:t>‘A';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switch(grade)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9720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as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5" dirty="0">
                          <a:latin typeface="Corbel"/>
                          <a:cs typeface="Corbel"/>
                        </a:rPr>
                        <a:t>'</a:t>
                      </a:r>
                      <a:r>
                        <a:rPr sz="2000" spc="-14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' :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out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&lt;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&lt;</a:t>
                      </a:r>
                      <a:r>
                        <a:rPr sz="2000" spc="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"E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elle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t!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2000" spc="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&lt;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&lt;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dl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14122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break;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1412240" marR="1852930" indent="-9150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case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'B’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: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cout&lt;&lt;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“V.good”&lt;&lt;endl; </a:t>
                      </a:r>
                      <a:r>
                        <a:rPr sz="2000" spc="-3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break;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972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0;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03390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 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Condition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62660"/>
            <a:ext cx="67551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send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control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position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236675"/>
            <a:ext cx="39668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any</a:t>
            </a:r>
            <a:r>
              <a:rPr spc="-20" dirty="0"/>
              <a:t> </a:t>
            </a:r>
            <a:r>
              <a:rPr spc="-10" dirty="0"/>
              <a:t>desired</a:t>
            </a:r>
            <a:r>
              <a:rPr spc="55" dirty="0"/>
              <a:t> </a:t>
            </a:r>
            <a:r>
              <a:rPr spc="-10" dirty="0"/>
              <a:t>position</a:t>
            </a:r>
            <a:r>
              <a:rPr spc="25" dirty="0"/>
              <a:t> </a:t>
            </a:r>
            <a:r>
              <a:rPr spc="-10" dirty="0"/>
              <a:t>within</a:t>
            </a:r>
            <a:r>
              <a:rPr spc="25" dirty="0"/>
              <a:t> </a:t>
            </a:r>
            <a:r>
              <a:rPr spc="-5" dirty="0"/>
              <a:t>a</a:t>
            </a:r>
            <a:r>
              <a:rPr spc="-20" dirty="0"/>
              <a:t> </a:t>
            </a:r>
            <a:r>
              <a:rPr spc="-5" dirty="0"/>
              <a:t>program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62959" y="2025904"/>
          <a:ext cx="2160905" cy="349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Syntax:-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b="1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main</a:t>
                      </a:r>
                      <a:r>
                        <a:rPr sz="1800" b="1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Label: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-----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------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-------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rbel"/>
                          <a:cs typeface="Corbel"/>
                        </a:rPr>
                        <a:t>goto</a:t>
                      </a:r>
                      <a:r>
                        <a:rPr sz="1800" b="1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Label;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----------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----------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---------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46952" y="2025904"/>
          <a:ext cx="5228590" cy="3828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Example:-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25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main</a:t>
                      </a:r>
                      <a:r>
                        <a:rPr sz="20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n=1;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xyz: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7543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cout&lt;&lt;n;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7543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n++;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goto</a:t>
                      </a:r>
                      <a:r>
                        <a:rPr sz="20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xyz;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20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0;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743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Loo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1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599056"/>
            <a:ext cx="64954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loop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group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statements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executed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until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some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873072"/>
            <a:ext cx="20078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condition</a:t>
            </a:r>
            <a:r>
              <a:rPr spc="30" dirty="0"/>
              <a:t> </a:t>
            </a:r>
            <a:r>
              <a:rPr spc="-10" dirty="0"/>
              <a:t>satisfied.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604765"/>
            <a:ext cx="5699125" cy="215963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gment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Body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loop: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segment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consists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single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group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statements.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Control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statements: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control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consists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condition.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743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Loo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1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247978"/>
            <a:ext cx="31927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30" dirty="0"/>
              <a:t>T</a:t>
            </a:r>
            <a:r>
              <a:rPr spc="-5" dirty="0"/>
              <a:t>wo</a:t>
            </a:r>
            <a:r>
              <a:rPr spc="-10" dirty="0"/>
              <a:t> t</a:t>
            </a:r>
            <a:r>
              <a:rPr spc="-5" dirty="0"/>
              <a:t>yp</a:t>
            </a:r>
            <a:r>
              <a:rPr spc="-20" dirty="0"/>
              <a:t>e</a:t>
            </a:r>
            <a:r>
              <a:rPr spc="-5" dirty="0"/>
              <a:t>s</a:t>
            </a:r>
            <a:r>
              <a:rPr spc="35" dirty="0"/>
              <a:t> </a:t>
            </a:r>
            <a:r>
              <a:rPr spc="-15" dirty="0"/>
              <a:t>o</a:t>
            </a:r>
            <a:r>
              <a:rPr spc="-5" dirty="0"/>
              <a:t>f</a:t>
            </a:r>
            <a:r>
              <a:rPr spc="20" dirty="0"/>
              <a:t> </a:t>
            </a:r>
            <a:r>
              <a:rPr spc="-15" dirty="0"/>
              <a:t>Loo</a:t>
            </a:r>
            <a:r>
              <a:rPr spc="-5" dirty="0"/>
              <a:t>p</a:t>
            </a:r>
            <a:r>
              <a:rPr dirty="0"/>
              <a:t> s</a:t>
            </a:r>
            <a:r>
              <a:rPr spc="-10" dirty="0"/>
              <a:t>t</a:t>
            </a:r>
            <a:r>
              <a:rPr dirty="0"/>
              <a:t>r</a:t>
            </a:r>
            <a:r>
              <a:rPr spc="-5" dirty="0"/>
              <a:t>u</a:t>
            </a:r>
            <a:r>
              <a:rPr spc="-15" dirty="0"/>
              <a:t>c</a:t>
            </a:r>
            <a:r>
              <a:rPr spc="-10" dirty="0"/>
              <a:t>tu</a:t>
            </a:r>
            <a:r>
              <a:rPr spc="-5" dirty="0"/>
              <a:t>r</a:t>
            </a:r>
            <a:r>
              <a:rPr spc="-15" dirty="0"/>
              <a:t>e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1551736"/>
            <a:ext cx="7004050" cy="2282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266065" algn="l"/>
              </a:tabLst>
            </a:pP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Entry</a:t>
            </a:r>
            <a:r>
              <a:rPr sz="2000" b="1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Control: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condition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checked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before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body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loop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entry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controlled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loop.</a:t>
            </a:r>
            <a:endParaRPr sz="2000">
              <a:latin typeface="Corbel"/>
              <a:cs typeface="Corbel"/>
            </a:endParaRPr>
          </a:p>
          <a:p>
            <a:pPr marL="264795" indent="-252729">
              <a:lnSpc>
                <a:spcPct val="100000"/>
              </a:lnSpc>
              <a:spcBef>
                <a:spcPts val="930"/>
              </a:spcBef>
              <a:buAutoNum type="arabicPeriod" startAt="2"/>
              <a:tabLst>
                <a:tab pos="265430" algn="l"/>
              </a:tabLst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Exit</a:t>
            </a:r>
            <a:r>
              <a:rPr sz="2000" b="1" spc="-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Control: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condition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checked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after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body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loop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controlled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loop.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8975" y="3864864"/>
            <a:ext cx="2944282" cy="2301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3295" y="3864853"/>
            <a:ext cx="2712785" cy="21213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14061" y="6037579"/>
            <a:ext cx="1257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Entry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control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03181" y="6004966"/>
            <a:ext cx="1108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rbel"/>
                <a:cs typeface="Corbel"/>
              </a:rPr>
              <a:t>Exit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control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097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Loo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976960"/>
            <a:ext cx="693229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It</a:t>
            </a:r>
            <a:r>
              <a:rPr spc="10" dirty="0"/>
              <a:t> </a:t>
            </a:r>
            <a:r>
              <a:rPr spc="-10" dirty="0"/>
              <a:t>has</a:t>
            </a:r>
            <a:r>
              <a:rPr spc="2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15" dirty="0"/>
              <a:t>loop</a:t>
            </a:r>
            <a:r>
              <a:rPr spc="30" dirty="0"/>
              <a:t> </a:t>
            </a:r>
            <a:r>
              <a:rPr spc="-15" dirty="0"/>
              <a:t>condition</a:t>
            </a:r>
            <a:r>
              <a:rPr spc="35" dirty="0"/>
              <a:t> </a:t>
            </a:r>
            <a:r>
              <a:rPr spc="-10" dirty="0"/>
              <a:t>only</a:t>
            </a:r>
            <a:r>
              <a:rPr spc="10" dirty="0"/>
              <a:t> </a:t>
            </a:r>
            <a:r>
              <a:rPr spc="-10" dirty="0"/>
              <a:t>that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10" dirty="0"/>
              <a:t>tested</a:t>
            </a:r>
            <a:r>
              <a:rPr spc="45" dirty="0"/>
              <a:t> </a:t>
            </a:r>
            <a:r>
              <a:rPr spc="-10" dirty="0"/>
              <a:t>before</a:t>
            </a:r>
            <a:r>
              <a:rPr spc="80" dirty="0"/>
              <a:t> </a:t>
            </a:r>
            <a:r>
              <a:rPr spc="-10" dirty="0"/>
              <a:t>each</a:t>
            </a:r>
            <a:r>
              <a:rPr dirty="0"/>
              <a:t> </a:t>
            </a:r>
            <a:r>
              <a:rPr spc="-10" dirty="0"/>
              <a:t>iteration</a:t>
            </a:r>
            <a:r>
              <a:rPr spc="35" dirty="0"/>
              <a:t> </a:t>
            </a:r>
            <a:r>
              <a:rPr spc="-10" dirty="0"/>
              <a:t>to</a:t>
            </a:r>
          </a:p>
          <a:p>
            <a:pPr marL="195580">
              <a:lnSpc>
                <a:spcPts val="2280"/>
              </a:lnSpc>
            </a:pPr>
            <a:r>
              <a:rPr spc="-15" dirty="0"/>
              <a:t>decide</a:t>
            </a:r>
            <a:r>
              <a:rPr spc="65" dirty="0"/>
              <a:t> </a:t>
            </a:r>
            <a:r>
              <a:rPr spc="-10" dirty="0"/>
              <a:t>whether</a:t>
            </a:r>
            <a:r>
              <a:rPr spc="90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10" dirty="0"/>
              <a:t>continue</a:t>
            </a:r>
            <a:r>
              <a:rPr spc="25" dirty="0"/>
              <a:t> </a:t>
            </a:r>
            <a:r>
              <a:rPr spc="-10" dirty="0"/>
              <a:t>or</a:t>
            </a:r>
            <a:r>
              <a:rPr dirty="0"/>
              <a:t> </a:t>
            </a:r>
            <a:r>
              <a:rPr spc="-10" dirty="0"/>
              <a:t>terminate</a:t>
            </a:r>
            <a:r>
              <a:rPr spc="25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15" dirty="0"/>
              <a:t>loop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62959" y="2910839"/>
          <a:ext cx="3016250" cy="169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Syntax:-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while</a:t>
                      </a:r>
                      <a:r>
                        <a:rPr sz="2000" b="1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10" dirty="0">
                          <a:latin typeface="Corbel"/>
                          <a:cs typeface="Corbel"/>
                        </a:rPr>
                        <a:t>(&lt;condition&gt;)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&lt;statement/block&gt;;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23531" y="1748663"/>
          <a:ext cx="4004945" cy="504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Example:-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8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main()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i=0;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while(i&lt;3)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8032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cout&lt;&lt;“Hello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\n”;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8032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i++;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return 0;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2456815" algn="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Output:</a:t>
                      </a:r>
                      <a:r>
                        <a:rPr sz="20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Hello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R="2477770" algn="r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Hello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R="2477770" algn="r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Hello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74701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Standard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Input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Stream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(cin)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247978"/>
            <a:ext cx="7076440" cy="8788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10" dirty="0"/>
              <a:t>extraction</a:t>
            </a:r>
            <a:r>
              <a:rPr spc="50" dirty="0"/>
              <a:t> </a:t>
            </a:r>
            <a:r>
              <a:rPr spc="-10" dirty="0"/>
              <a:t>operator</a:t>
            </a:r>
            <a:r>
              <a:rPr spc="25" dirty="0"/>
              <a:t> </a:t>
            </a:r>
            <a:r>
              <a:rPr dirty="0"/>
              <a:t>(</a:t>
            </a:r>
            <a:r>
              <a:rPr b="1" dirty="0">
                <a:latin typeface="Corbel"/>
                <a:cs typeface="Corbel"/>
              </a:rPr>
              <a:t>&gt;&gt;</a:t>
            </a:r>
            <a:r>
              <a:rPr dirty="0"/>
              <a:t>)</a:t>
            </a:r>
            <a:r>
              <a:rPr spc="10" dirty="0"/>
              <a:t> </a:t>
            </a:r>
            <a:r>
              <a:rPr spc="-10" dirty="0"/>
              <a:t>is </a:t>
            </a:r>
            <a:r>
              <a:rPr spc="-5" dirty="0"/>
              <a:t>used</a:t>
            </a:r>
            <a:r>
              <a:rPr spc="45" dirty="0"/>
              <a:t> </a:t>
            </a:r>
            <a:r>
              <a:rPr spc="-10" dirty="0"/>
              <a:t>along</a:t>
            </a:r>
            <a:r>
              <a:rPr spc="-15" dirty="0"/>
              <a:t> </a:t>
            </a:r>
            <a:r>
              <a:rPr spc="-10" dirty="0"/>
              <a:t>with</a:t>
            </a:r>
            <a:r>
              <a:rPr spc="30" dirty="0"/>
              <a:t> </a:t>
            </a:r>
            <a:r>
              <a:rPr spc="-10" dirty="0"/>
              <a:t>the</a:t>
            </a:r>
            <a:r>
              <a:rPr spc="40" dirty="0"/>
              <a:t> </a:t>
            </a:r>
            <a:r>
              <a:rPr spc="-15" dirty="0"/>
              <a:t>object</a:t>
            </a:r>
            <a:r>
              <a:rPr spc="55" dirty="0"/>
              <a:t> </a:t>
            </a:r>
            <a:r>
              <a:rPr spc="-15" dirty="0"/>
              <a:t>cin</a:t>
            </a:r>
            <a:r>
              <a:rPr spc="10" dirty="0"/>
              <a:t> </a:t>
            </a:r>
            <a:r>
              <a:rPr spc="-10" dirty="0"/>
              <a:t>for </a:t>
            </a:r>
            <a:r>
              <a:rPr spc="-5" dirty="0"/>
              <a:t> </a:t>
            </a:r>
            <a:r>
              <a:rPr spc="-10" dirty="0"/>
              <a:t>reading</a:t>
            </a:r>
            <a:r>
              <a:rPr spc="30" dirty="0"/>
              <a:t> </a:t>
            </a:r>
            <a:r>
              <a:rPr spc="-5" dirty="0"/>
              <a:t>inputs.</a:t>
            </a:r>
            <a:r>
              <a:rPr spc="-105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10" dirty="0"/>
              <a:t>extraction</a:t>
            </a:r>
            <a:r>
              <a:rPr spc="40" dirty="0"/>
              <a:t> </a:t>
            </a:r>
            <a:r>
              <a:rPr spc="-10" dirty="0"/>
              <a:t>operator</a:t>
            </a:r>
            <a:r>
              <a:rPr spc="40" dirty="0"/>
              <a:t> </a:t>
            </a:r>
            <a:r>
              <a:rPr spc="-10" dirty="0"/>
              <a:t>extracts</a:t>
            </a:r>
            <a:r>
              <a:rPr spc="50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spc="-10" dirty="0"/>
              <a:t>data</a:t>
            </a:r>
            <a:r>
              <a:rPr spc="20" dirty="0"/>
              <a:t> </a:t>
            </a:r>
            <a:r>
              <a:rPr spc="-10" dirty="0"/>
              <a:t>from</a:t>
            </a:r>
            <a:r>
              <a:rPr spc="40" dirty="0"/>
              <a:t> </a:t>
            </a:r>
            <a:r>
              <a:rPr spc="-10" dirty="0"/>
              <a:t>the </a:t>
            </a:r>
            <a:r>
              <a:rPr spc="-385" dirty="0"/>
              <a:t> </a:t>
            </a:r>
            <a:r>
              <a:rPr spc="-15" dirty="0"/>
              <a:t>object</a:t>
            </a:r>
            <a:r>
              <a:rPr spc="50" dirty="0"/>
              <a:t> </a:t>
            </a:r>
            <a:r>
              <a:rPr spc="-15" dirty="0"/>
              <a:t>cin</a:t>
            </a:r>
            <a:r>
              <a:rPr spc="5" dirty="0"/>
              <a:t> </a:t>
            </a:r>
            <a:r>
              <a:rPr spc="-10" dirty="0"/>
              <a:t>which</a:t>
            </a:r>
            <a:r>
              <a:rPr spc="60" dirty="0"/>
              <a:t> </a:t>
            </a:r>
            <a:r>
              <a:rPr spc="-10" dirty="0"/>
              <a:t>is</a:t>
            </a:r>
            <a:r>
              <a:rPr spc="10" dirty="0"/>
              <a:t> </a:t>
            </a:r>
            <a:r>
              <a:rPr spc="-10" dirty="0"/>
              <a:t>entered</a:t>
            </a:r>
            <a:r>
              <a:rPr spc="35" dirty="0"/>
              <a:t> </a:t>
            </a:r>
            <a:r>
              <a:rPr spc="-5" dirty="0"/>
              <a:t>using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15" dirty="0"/>
              <a:t>keyboard.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224277"/>
            <a:ext cx="1583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mpl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6677" y="2729610"/>
            <a:ext cx="5187950" cy="327596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710" marR="283591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orbel"/>
                <a:cs typeface="Corbel"/>
              </a:rPr>
              <a:t>#include&lt;iostream&gt; </a:t>
            </a:r>
            <a:r>
              <a:rPr sz="2000" spc="-5" dirty="0">
                <a:latin typeface="Corbel"/>
                <a:cs typeface="Corbel"/>
              </a:rPr>
              <a:t> using namespace </a:t>
            </a:r>
            <a:r>
              <a:rPr sz="2000" spc="-10" dirty="0">
                <a:latin typeface="Corbel"/>
                <a:cs typeface="Corbel"/>
              </a:rPr>
              <a:t>std;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main()</a:t>
            </a:r>
            <a:endParaRPr sz="20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4511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id;</a:t>
            </a:r>
            <a:endParaRPr sz="2000">
              <a:latin typeface="Corbel"/>
              <a:cs typeface="Corbel"/>
            </a:endParaRPr>
          </a:p>
          <a:p>
            <a:pPr marL="245110" marR="249682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cout&lt;&lt;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"Enter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id:";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cin&gt;&gt;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id;</a:t>
            </a:r>
            <a:endParaRPr sz="2000">
              <a:latin typeface="Corbel"/>
              <a:cs typeface="Corbel"/>
            </a:endParaRPr>
          </a:p>
          <a:p>
            <a:pPr marL="24511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orbel"/>
                <a:cs typeface="Corbel"/>
              </a:rPr>
              <a:t>c</a:t>
            </a:r>
            <a:r>
              <a:rPr sz="2000" spc="-10" dirty="0">
                <a:latin typeface="Corbel"/>
                <a:cs typeface="Corbel"/>
              </a:rPr>
              <a:t>out</a:t>
            </a:r>
            <a:r>
              <a:rPr sz="2000" dirty="0">
                <a:latin typeface="Corbel"/>
                <a:cs typeface="Corbel"/>
              </a:rPr>
              <a:t>&lt;</a:t>
            </a:r>
            <a:r>
              <a:rPr sz="2000" spc="-5" dirty="0">
                <a:latin typeface="Corbel"/>
                <a:cs typeface="Corbel"/>
              </a:rPr>
              <a:t>&lt;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5" dirty="0">
                <a:latin typeface="Corbel"/>
                <a:cs typeface="Corbel"/>
              </a:rPr>
              <a:t>“</a:t>
            </a:r>
            <a:r>
              <a:rPr sz="2000" dirty="0">
                <a:latin typeface="Corbel"/>
                <a:cs typeface="Corbel"/>
              </a:rPr>
              <a:t>\</a:t>
            </a:r>
            <a:r>
              <a:rPr sz="2000" spc="-5" dirty="0">
                <a:latin typeface="Corbel"/>
                <a:cs typeface="Corbel"/>
              </a:rPr>
              <a:t>n</a:t>
            </a:r>
            <a:r>
              <a:rPr sz="2000" spc="-229" dirty="0">
                <a:latin typeface="Corbel"/>
                <a:cs typeface="Corbel"/>
              </a:rPr>
              <a:t> </a:t>
            </a:r>
            <a:r>
              <a:rPr sz="2000" spc="-185" dirty="0">
                <a:latin typeface="Corbel"/>
                <a:cs typeface="Corbel"/>
              </a:rPr>
              <a:t>Y</a:t>
            </a:r>
            <a:r>
              <a:rPr sz="2000" spc="-10" dirty="0">
                <a:latin typeface="Corbel"/>
                <a:cs typeface="Corbel"/>
              </a:rPr>
              <a:t>ou</a:t>
            </a:r>
            <a:r>
              <a:rPr sz="2000" spc="-5" dirty="0">
                <a:latin typeface="Corbel"/>
                <a:cs typeface="Corbel"/>
              </a:rPr>
              <a:t>r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i</a:t>
            </a:r>
            <a:r>
              <a:rPr sz="2000" spc="-5" dirty="0">
                <a:latin typeface="Corbel"/>
                <a:cs typeface="Corbel"/>
              </a:rPr>
              <a:t>d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i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: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"</a:t>
            </a:r>
            <a:r>
              <a:rPr sz="2000" dirty="0">
                <a:latin typeface="Corbel"/>
                <a:cs typeface="Corbel"/>
              </a:rPr>
              <a:t>&lt;&lt;</a:t>
            </a:r>
            <a:r>
              <a:rPr sz="2000" spc="-15" dirty="0">
                <a:latin typeface="Corbel"/>
                <a:cs typeface="Corbel"/>
              </a:rPr>
              <a:t>i</a:t>
            </a:r>
            <a:r>
              <a:rPr sz="2000" spc="-20" dirty="0">
                <a:latin typeface="Corbel"/>
                <a:cs typeface="Corbel"/>
              </a:rPr>
              <a:t>d</a:t>
            </a:r>
            <a:r>
              <a:rPr sz="2000" spc="-5" dirty="0"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  <a:p>
            <a:pPr marL="24511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return 0;</a:t>
            </a:r>
            <a:endParaRPr sz="20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55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Loo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821562"/>
            <a:ext cx="29540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loo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ar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1247978"/>
            <a:ext cx="411670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Corbel"/>
                <a:cs typeface="Corbel"/>
              </a:rPr>
              <a:t>Initializer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spc="-10" dirty="0"/>
              <a:t>is executed</a:t>
            </a:r>
            <a:r>
              <a:rPr spc="85" dirty="0"/>
              <a:t> </a:t>
            </a:r>
            <a:r>
              <a:rPr spc="-5" dirty="0"/>
              <a:t>at</a:t>
            </a:r>
            <a:r>
              <a:rPr spc="-15" dirty="0"/>
              <a:t> </a:t>
            </a:r>
            <a:r>
              <a:rPr spc="-5" dirty="0"/>
              <a:t>start</a:t>
            </a:r>
            <a:r>
              <a:rPr spc="15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loop.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1675256"/>
            <a:ext cx="6715125" cy="1304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Loop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condition</a:t>
            </a:r>
            <a:r>
              <a:rPr sz="2000" b="1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tested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before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iteration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decide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whether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continue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terminate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loop.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t/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ec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nt</a:t>
            </a:r>
            <a:r>
              <a:rPr sz="2000" b="1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uted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iteration.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66130" y="2910839"/>
          <a:ext cx="5575300" cy="327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Syntax:-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6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for</a:t>
                      </a:r>
                      <a:r>
                        <a:rPr sz="1800" b="1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(initialization;</a:t>
                      </a:r>
                      <a:r>
                        <a:rPr sz="1800" b="1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condition;</a:t>
                      </a:r>
                      <a:r>
                        <a:rPr sz="1800" b="1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increment</a:t>
                      </a:r>
                      <a:r>
                        <a:rPr sz="1800" b="1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or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decrement</a:t>
                      </a:r>
                      <a:r>
                        <a:rPr sz="1800" b="1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body</a:t>
                      </a:r>
                      <a:r>
                        <a:rPr sz="1800" b="1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b="1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latin typeface="Corbel"/>
                          <a:cs typeface="Corbel"/>
                        </a:rPr>
                        <a:t>loop;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09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Example:-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589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for(i=0;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i&lt;3;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i++)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5656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cout&lt;&lt;“Hello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\n”;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694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3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Loo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846836"/>
            <a:ext cx="6551295" cy="81724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95580" marR="5080" indent="-182880">
              <a:lnSpc>
                <a:spcPct val="80000"/>
              </a:lnSpc>
              <a:spcBef>
                <a:spcPts val="570"/>
              </a:spcBef>
            </a:pPr>
            <a:r>
              <a:rPr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Do </a:t>
            </a:r>
            <a:r>
              <a:rPr spc="-10" dirty="0"/>
              <a:t>while</a:t>
            </a:r>
            <a:r>
              <a:rPr spc="25" dirty="0"/>
              <a:t> </a:t>
            </a:r>
            <a:r>
              <a:rPr spc="-10" dirty="0"/>
              <a:t>has</a:t>
            </a:r>
            <a:r>
              <a:rPr spc="15" dirty="0"/>
              <a:t> </a:t>
            </a:r>
            <a:r>
              <a:rPr spc="-5" dirty="0"/>
              <a:t>a </a:t>
            </a:r>
            <a:r>
              <a:rPr spc="-15" dirty="0"/>
              <a:t>loop</a:t>
            </a:r>
            <a:r>
              <a:rPr spc="25" dirty="0"/>
              <a:t> </a:t>
            </a:r>
            <a:r>
              <a:rPr spc="-15" dirty="0"/>
              <a:t>condition</a:t>
            </a:r>
            <a:r>
              <a:rPr spc="35" dirty="0"/>
              <a:t> </a:t>
            </a:r>
            <a:r>
              <a:rPr spc="-10" dirty="0"/>
              <a:t>only</a:t>
            </a:r>
            <a:r>
              <a:rPr spc="5" dirty="0"/>
              <a:t> </a:t>
            </a:r>
            <a:r>
              <a:rPr spc="-5" dirty="0"/>
              <a:t>that</a:t>
            </a:r>
            <a:r>
              <a:rPr spc="5" dirty="0"/>
              <a:t> </a:t>
            </a:r>
            <a:r>
              <a:rPr spc="-10" dirty="0"/>
              <a:t>is</a:t>
            </a:r>
            <a:r>
              <a:rPr spc="20" dirty="0"/>
              <a:t> </a:t>
            </a:r>
            <a:r>
              <a:rPr spc="-10" dirty="0"/>
              <a:t>tested</a:t>
            </a:r>
            <a:r>
              <a:rPr spc="35" dirty="0"/>
              <a:t> </a:t>
            </a:r>
            <a:r>
              <a:rPr spc="-10" dirty="0"/>
              <a:t>after</a:t>
            </a:r>
            <a:r>
              <a:rPr spc="35" dirty="0"/>
              <a:t> </a:t>
            </a:r>
            <a:r>
              <a:rPr spc="-10" dirty="0"/>
              <a:t>each </a:t>
            </a:r>
            <a:r>
              <a:rPr spc="-5" dirty="0"/>
              <a:t> </a:t>
            </a:r>
            <a:r>
              <a:rPr spc="-10" dirty="0"/>
              <a:t>iteration</a:t>
            </a:r>
            <a:r>
              <a:rPr spc="30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15" dirty="0"/>
              <a:t>decide</a:t>
            </a:r>
            <a:r>
              <a:rPr spc="65" dirty="0"/>
              <a:t> </a:t>
            </a:r>
            <a:r>
              <a:rPr spc="-10" dirty="0"/>
              <a:t>whether</a:t>
            </a:r>
            <a:r>
              <a:rPr spc="8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10" dirty="0"/>
              <a:t>continue</a:t>
            </a:r>
            <a:r>
              <a:rPr spc="20" dirty="0"/>
              <a:t> </a:t>
            </a:r>
            <a:r>
              <a:rPr spc="-10" dirty="0"/>
              <a:t>with</a:t>
            </a:r>
            <a:r>
              <a:rPr spc="30" dirty="0"/>
              <a:t> </a:t>
            </a:r>
            <a:r>
              <a:rPr spc="-10" dirty="0"/>
              <a:t>next</a:t>
            </a:r>
            <a:r>
              <a:rPr spc="5" dirty="0"/>
              <a:t> </a:t>
            </a:r>
            <a:r>
              <a:rPr spc="-10" dirty="0"/>
              <a:t>iteration</a:t>
            </a:r>
            <a:r>
              <a:rPr spc="30" dirty="0"/>
              <a:t> </a:t>
            </a:r>
            <a:r>
              <a:rPr spc="-10" dirty="0"/>
              <a:t>or </a:t>
            </a:r>
            <a:r>
              <a:rPr spc="-385" dirty="0"/>
              <a:t> </a:t>
            </a:r>
            <a:r>
              <a:rPr spc="-10" dirty="0"/>
              <a:t>terminate</a:t>
            </a:r>
            <a:r>
              <a:rPr spc="20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10" dirty="0"/>
              <a:t>loop.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4976" y="2822320"/>
          <a:ext cx="2934335" cy="1998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Syntax:-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4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5" dirty="0">
                          <a:latin typeface="Corbel"/>
                          <a:cs typeface="Corbel"/>
                        </a:rPr>
                        <a:t>do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&lt;statement/block&gt;;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orbel"/>
                          <a:cs typeface="Corbel"/>
                        </a:rPr>
                        <a:t>}while(condition);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58101" y="1731010"/>
          <a:ext cx="4550410" cy="474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Example:-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58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main()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i=1;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Corbel"/>
                          <a:cs typeface="Corbel"/>
                        </a:rPr>
                        <a:t>do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8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8032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cout&lt;&lt;“Hello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\n”;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85534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i++;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}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while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(i&lt;3);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20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0;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Output:</a:t>
                      </a:r>
                      <a:r>
                        <a:rPr sz="20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Hello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55675" marR="302323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Hell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o 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Hell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o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980564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Break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11529"/>
            <a:ext cx="7045959" cy="18554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break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terminate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loop.</a:t>
            </a:r>
            <a:endParaRPr sz="2000">
              <a:latin typeface="Corbel"/>
              <a:cs typeface="Corbel"/>
            </a:endParaRPr>
          </a:p>
          <a:p>
            <a:pPr marL="195580" marR="348615" indent="-182880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break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encounter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loop,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loop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exited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control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transfer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out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loop.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0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break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loop,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do….while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loop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loop.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65419" y="2757042"/>
            <a:ext cx="5220335" cy="3509010"/>
            <a:chOff x="5765419" y="2757042"/>
            <a:chExt cx="5220335" cy="3509010"/>
          </a:xfrm>
        </p:grpSpPr>
        <p:sp>
          <p:nvSpPr>
            <p:cNvPr id="5" name="object 5"/>
            <p:cNvSpPr/>
            <p:nvPr/>
          </p:nvSpPr>
          <p:spPr>
            <a:xfrm>
              <a:off x="5778119" y="2769704"/>
              <a:ext cx="5194935" cy="3483610"/>
            </a:xfrm>
            <a:custGeom>
              <a:avLst/>
              <a:gdLst/>
              <a:ahLst/>
              <a:cxnLst/>
              <a:rect l="l" t="t" r="r" b="b"/>
              <a:pathLst>
                <a:path w="5194934" h="3483610">
                  <a:moveTo>
                    <a:pt x="5194681" y="0"/>
                  </a:moveTo>
                  <a:lnTo>
                    <a:pt x="0" y="0"/>
                  </a:lnTo>
                  <a:lnTo>
                    <a:pt x="0" y="3483610"/>
                  </a:lnTo>
                  <a:lnTo>
                    <a:pt x="5194681" y="3483610"/>
                  </a:lnTo>
                  <a:lnTo>
                    <a:pt x="5194681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78119" y="2763392"/>
              <a:ext cx="5194935" cy="3496310"/>
            </a:xfrm>
            <a:custGeom>
              <a:avLst/>
              <a:gdLst/>
              <a:ahLst/>
              <a:cxnLst/>
              <a:rect l="l" t="t" r="r" b="b"/>
              <a:pathLst>
                <a:path w="5194934" h="3496310">
                  <a:moveTo>
                    <a:pt x="0" y="0"/>
                  </a:moveTo>
                  <a:lnTo>
                    <a:pt x="0" y="3496271"/>
                  </a:lnTo>
                </a:path>
                <a:path w="5194934" h="3496310">
                  <a:moveTo>
                    <a:pt x="5194681" y="0"/>
                  </a:moveTo>
                  <a:lnTo>
                    <a:pt x="5194681" y="34962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71769" y="2763392"/>
              <a:ext cx="5207635" cy="12700"/>
            </a:xfrm>
            <a:custGeom>
              <a:avLst/>
              <a:gdLst/>
              <a:ahLst/>
              <a:cxnLst/>
              <a:rect l="l" t="t" r="r" b="b"/>
              <a:pathLst>
                <a:path w="5207634" h="12700">
                  <a:moveTo>
                    <a:pt x="0" y="12700"/>
                  </a:moveTo>
                  <a:lnTo>
                    <a:pt x="5207381" y="12700"/>
                  </a:lnTo>
                  <a:lnTo>
                    <a:pt x="5207381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71769" y="6253314"/>
              <a:ext cx="5207635" cy="0"/>
            </a:xfrm>
            <a:custGeom>
              <a:avLst/>
              <a:gdLst/>
              <a:ahLst/>
              <a:cxnLst/>
              <a:rect l="l" t="t" r="r" b="b"/>
              <a:pathLst>
                <a:path w="5207634">
                  <a:moveTo>
                    <a:pt x="0" y="0"/>
                  </a:moveTo>
                  <a:lnTo>
                    <a:pt x="5207381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71083" y="2789047"/>
            <a:ext cx="1769745" cy="3378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orbel"/>
                <a:cs typeface="Corbel"/>
              </a:rPr>
              <a:t>for(i=1;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i&lt;=5;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i++)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52729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if(i==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3)</a:t>
            </a:r>
            <a:endParaRPr sz="2000">
              <a:latin typeface="Corbel"/>
              <a:cs typeface="Corbel"/>
            </a:endParaRPr>
          </a:p>
          <a:p>
            <a:pPr marL="252729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508634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break;</a:t>
            </a:r>
            <a:endParaRPr sz="2000">
              <a:latin typeface="Corbel"/>
              <a:cs typeface="Corbel"/>
            </a:endParaRPr>
          </a:p>
          <a:p>
            <a:pPr marL="252729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252729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else</a:t>
            </a:r>
            <a:endParaRPr sz="2000">
              <a:latin typeface="Corbel"/>
              <a:cs typeface="Corbel"/>
            </a:endParaRPr>
          </a:p>
          <a:p>
            <a:pPr marL="252729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508634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cout&lt;&lt;i;</a:t>
            </a:r>
            <a:endParaRPr sz="2000">
              <a:latin typeface="Corbel"/>
              <a:cs typeface="Corbel"/>
            </a:endParaRPr>
          </a:p>
          <a:p>
            <a:pPr marL="252729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79992" y="5288279"/>
            <a:ext cx="1811020" cy="896619"/>
            <a:chOff x="9079992" y="5288279"/>
            <a:chExt cx="1811020" cy="896619"/>
          </a:xfrm>
        </p:grpSpPr>
        <p:sp>
          <p:nvSpPr>
            <p:cNvPr id="11" name="object 11"/>
            <p:cNvSpPr/>
            <p:nvPr/>
          </p:nvSpPr>
          <p:spPr>
            <a:xfrm>
              <a:off x="9086088" y="5294375"/>
              <a:ext cx="1798320" cy="883919"/>
            </a:xfrm>
            <a:custGeom>
              <a:avLst/>
              <a:gdLst/>
              <a:ahLst/>
              <a:cxnLst/>
              <a:rect l="l" t="t" r="r" b="b"/>
              <a:pathLst>
                <a:path w="1798320" h="883920">
                  <a:moveTo>
                    <a:pt x="1651000" y="0"/>
                  </a:moveTo>
                  <a:lnTo>
                    <a:pt x="147319" y="0"/>
                  </a:lnTo>
                  <a:lnTo>
                    <a:pt x="100738" y="7506"/>
                  </a:lnTo>
                  <a:lnTo>
                    <a:pt x="60295" y="28411"/>
                  </a:lnTo>
                  <a:lnTo>
                    <a:pt x="28411" y="60295"/>
                  </a:lnTo>
                  <a:lnTo>
                    <a:pt x="7506" y="100738"/>
                  </a:lnTo>
                  <a:lnTo>
                    <a:pt x="0" y="147320"/>
                  </a:lnTo>
                  <a:lnTo>
                    <a:pt x="0" y="736600"/>
                  </a:lnTo>
                  <a:lnTo>
                    <a:pt x="7506" y="783162"/>
                  </a:lnTo>
                  <a:lnTo>
                    <a:pt x="28411" y="823602"/>
                  </a:lnTo>
                  <a:lnTo>
                    <a:pt x="60295" y="855493"/>
                  </a:lnTo>
                  <a:lnTo>
                    <a:pt x="100738" y="876408"/>
                  </a:lnTo>
                  <a:lnTo>
                    <a:pt x="147319" y="883919"/>
                  </a:lnTo>
                  <a:lnTo>
                    <a:pt x="1651000" y="883919"/>
                  </a:lnTo>
                  <a:lnTo>
                    <a:pt x="1697581" y="876408"/>
                  </a:lnTo>
                  <a:lnTo>
                    <a:pt x="1738024" y="855493"/>
                  </a:lnTo>
                  <a:lnTo>
                    <a:pt x="1769908" y="823602"/>
                  </a:lnTo>
                  <a:lnTo>
                    <a:pt x="1790813" y="783162"/>
                  </a:lnTo>
                  <a:lnTo>
                    <a:pt x="1798319" y="736600"/>
                  </a:lnTo>
                  <a:lnTo>
                    <a:pt x="1798319" y="147320"/>
                  </a:lnTo>
                  <a:lnTo>
                    <a:pt x="1790813" y="100738"/>
                  </a:lnTo>
                  <a:lnTo>
                    <a:pt x="1769908" y="60295"/>
                  </a:lnTo>
                  <a:lnTo>
                    <a:pt x="1738024" y="28411"/>
                  </a:lnTo>
                  <a:lnTo>
                    <a:pt x="1697581" y="7506"/>
                  </a:lnTo>
                  <a:lnTo>
                    <a:pt x="1651000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86088" y="5294375"/>
              <a:ext cx="1798320" cy="883919"/>
            </a:xfrm>
            <a:custGeom>
              <a:avLst/>
              <a:gdLst/>
              <a:ahLst/>
              <a:cxnLst/>
              <a:rect l="l" t="t" r="r" b="b"/>
              <a:pathLst>
                <a:path w="1798320" h="883920">
                  <a:moveTo>
                    <a:pt x="0" y="147320"/>
                  </a:moveTo>
                  <a:lnTo>
                    <a:pt x="7506" y="100738"/>
                  </a:lnTo>
                  <a:lnTo>
                    <a:pt x="28411" y="60295"/>
                  </a:lnTo>
                  <a:lnTo>
                    <a:pt x="60295" y="28411"/>
                  </a:lnTo>
                  <a:lnTo>
                    <a:pt x="100738" y="7506"/>
                  </a:lnTo>
                  <a:lnTo>
                    <a:pt x="147319" y="0"/>
                  </a:lnTo>
                  <a:lnTo>
                    <a:pt x="1651000" y="0"/>
                  </a:lnTo>
                  <a:lnTo>
                    <a:pt x="1697581" y="7506"/>
                  </a:lnTo>
                  <a:lnTo>
                    <a:pt x="1738024" y="28411"/>
                  </a:lnTo>
                  <a:lnTo>
                    <a:pt x="1769908" y="60295"/>
                  </a:lnTo>
                  <a:lnTo>
                    <a:pt x="1790813" y="100738"/>
                  </a:lnTo>
                  <a:lnTo>
                    <a:pt x="1798319" y="147320"/>
                  </a:lnTo>
                  <a:lnTo>
                    <a:pt x="1798319" y="736600"/>
                  </a:lnTo>
                  <a:lnTo>
                    <a:pt x="1790813" y="783162"/>
                  </a:lnTo>
                  <a:lnTo>
                    <a:pt x="1769908" y="823602"/>
                  </a:lnTo>
                  <a:lnTo>
                    <a:pt x="1738024" y="855493"/>
                  </a:lnTo>
                  <a:lnTo>
                    <a:pt x="1697581" y="876408"/>
                  </a:lnTo>
                  <a:lnTo>
                    <a:pt x="1651000" y="883919"/>
                  </a:lnTo>
                  <a:lnTo>
                    <a:pt x="147319" y="883919"/>
                  </a:lnTo>
                  <a:lnTo>
                    <a:pt x="100738" y="876408"/>
                  </a:lnTo>
                  <a:lnTo>
                    <a:pt x="60295" y="855493"/>
                  </a:lnTo>
                  <a:lnTo>
                    <a:pt x="28411" y="823602"/>
                  </a:lnTo>
                  <a:lnTo>
                    <a:pt x="7506" y="783162"/>
                  </a:lnTo>
                  <a:lnTo>
                    <a:pt x="0" y="736600"/>
                  </a:lnTo>
                  <a:lnTo>
                    <a:pt x="0" y="147320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73132" y="5406644"/>
            <a:ext cx="838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utput:</a:t>
            </a:r>
            <a:endParaRPr sz="2000">
              <a:latin typeface="Corbel"/>
              <a:cs typeface="Corbel"/>
            </a:endParaRPr>
          </a:p>
          <a:p>
            <a:pPr marR="3810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2000" spc="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980564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Continue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111123"/>
            <a:ext cx="7024370" cy="20066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254635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continue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causes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loop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skip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followed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loop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goes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iteration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(step).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continue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does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terminate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loop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skips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followed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it.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5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continue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loop,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while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loop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do….while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loop.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4958" y="3423665"/>
            <a:ext cx="5049520" cy="2314575"/>
            <a:chOff x="5124958" y="3423665"/>
            <a:chExt cx="5049520" cy="2314575"/>
          </a:xfrm>
        </p:grpSpPr>
        <p:sp>
          <p:nvSpPr>
            <p:cNvPr id="5" name="object 5"/>
            <p:cNvSpPr/>
            <p:nvPr/>
          </p:nvSpPr>
          <p:spPr>
            <a:xfrm>
              <a:off x="5137658" y="3436353"/>
              <a:ext cx="5024120" cy="2289175"/>
            </a:xfrm>
            <a:custGeom>
              <a:avLst/>
              <a:gdLst/>
              <a:ahLst/>
              <a:cxnLst/>
              <a:rect l="l" t="t" r="r" b="b"/>
              <a:pathLst>
                <a:path w="5024120" h="2289175">
                  <a:moveTo>
                    <a:pt x="5023993" y="0"/>
                  </a:moveTo>
                  <a:lnTo>
                    <a:pt x="0" y="0"/>
                  </a:lnTo>
                  <a:lnTo>
                    <a:pt x="0" y="2288666"/>
                  </a:lnTo>
                  <a:lnTo>
                    <a:pt x="5023993" y="2288666"/>
                  </a:lnTo>
                  <a:lnTo>
                    <a:pt x="5023993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37658" y="3430015"/>
              <a:ext cx="5024120" cy="2301875"/>
            </a:xfrm>
            <a:custGeom>
              <a:avLst/>
              <a:gdLst/>
              <a:ahLst/>
              <a:cxnLst/>
              <a:rect l="l" t="t" r="r" b="b"/>
              <a:pathLst>
                <a:path w="5024120" h="2301875">
                  <a:moveTo>
                    <a:pt x="0" y="0"/>
                  </a:moveTo>
                  <a:lnTo>
                    <a:pt x="0" y="2301354"/>
                  </a:lnTo>
                </a:path>
                <a:path w="5024120" h="2301875">
                  <a:moveTo>
                    <a:pt x="5023993" y="0"/>
                  </a:moveTo>
                  <a:lnTo>
                    <a:pt x="5023993" y="230135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1308" y="3430015"/>
              <a:ext cx="5036820" cy="12700"/>
            </a:xfrm>
            <a:custGeom>
              <a:avLst/>
              <a:gdLst/>
              <a:ahLst/>
              <a:cxnLst/>
              <a:rect l="l" t="t" r="r" b="b"/>
              <a:pathLst>
                <a:path w="5036820" h="12700">
                  <a:moveTo>
                    <a:pt x="0" y="12700"/>
                  </a:moveTo>
                  <a:lnTo>
                    <a:pt x="5036693" y="12700"/>
                  </a:lnTo>
                  <a:lnTo>
                    <a:pt x="503669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1308" y="5725020"/>
              <a:ext cx="5036820" cy="0"/>
            </a:xfrm>
            <a:custGeom>
              <a:avLst/>
              <a:gdLst/>
              <a:ahLst/>
              <a:cxnLst/>
              <a:rect l="l" t="t" r="r" b="b"/>
              <a:pathLst>
                <a:path w="5036820">
                  <a:moveTo>
                    <a:pt x="0" y="0"/>
                  </a:moveTo>
                  <a:lnTo>
                    <a:pt x="503669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0367" y="3455923"/>
            <a:ext cx="178181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orbel"/>
                <a:cs typeface="Corbel"/>
              </a:rPr>
              <a:t>for(i=1;i&lt;=10;i++)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if(i%2==0)</a:t>
            </a:r>
            <a:endParaRPr sz="2000">
              <a:latin typeface="Corbel"/>
              <a:cs typeface="Corbel"/>
            </a:endParaRPr>
          </a:p>
          <a:p>
            <a:pPr marL="70993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continue;</a:t>
            </a:r>
            <a:endParaRPr sz="2000">
              <a:latin typeface="Corbel"/>
              <a:cs typeface="Corbel"/>
            </a:endParaRPr>
          </a:p>
          <a:p>
            <a:pPr marL="30480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else</a:t>
            </a:r>
            <a:endParaRPr sz="2000">
              <a:latin typeface="Corbel"/>
              <a:cs typeface="Corbel"/>
            </a:endParaRPr>
          </a:p>
          <a:p>
            <a:pPr marL="70993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cout&lt;&lt;i;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19871" y="4831079"/>
            <a:ext cx="1945005" cy="795655"/>
            <a:chOff x="8119871" y="4831079"/>
            <a:chExt cx="1945005" cy="795655"/>
          </a:xfrm>
        </p:grpSpPr>
        <p:sp>
          <p:nvSpPr>
            <p:cNvPr id="11" name="object 11"/>
            <p:cNvSpPr/>
            <p:nvPr/>
          </p:nvSpPr>
          <p:spPr>
            <a:xfrm>
              <a:off x="8125967" y="4837175"/>
              <a:ext cx="1932939" cy="783590"/>
            </a:xfrm>
            <a:custGeom>
              <a:avLst/>
              <a:gdLst/>
              <a:ahLst/>
              <a:cxnLst/>
              <a:rect l="l" t="t" r="r" b="b"/>
              <a:pathLst>
                <a:path w="1932940" h="783589">
                  <a:moveTo>
                    <a:pt x="1801876" y="0"/>
                  </a:moveTo>
                  <a:lnTo>
                    <a:pt x="130555" y="0"/>
                  </a:lnTo>
                  <a:lnTo>
                    <a:pt x="79724" y="10255"/>
                  </a:lnTo>
                  <a:lnTo>
                    <a:pt x="38226" y="38226"/>
                  </a:lnTo>
                  <a:lnTo>
                    <a:pt x="10255" y="79724"/>
                  </a:lnTo>
                  <a:lnTo>
                    <a:pt x="0" y="130556"/>
                  </a:lnTo>
                  <a:lnTo>
                    <a:pt x="0" y="652780"/>
                  </a:lnTo>
                  <a:lnTo>
                    <a:pt x="10255" y="703611"/>
                  </a:lnTo>
                  <a:lnTo>
                    <a:pt x="38226" y="745109"/>
                  </a:lnTo>
                  <a:lnTo>
                    <a:pt x="79724" y="773080"/>
                  </a:lnTo>
                  <a:lnTo>
                    <a:pt x="130555" y="783336"/>
                  </a:lnTo>
                  <a:lnTo>
                    <a:pt x="1801876" y="783336"/>
                  </a:lnTo>
                  <a:lnTo>
                    <a:pt x="1852707" y="773080"/>
                  </a:lnTo>
                  <a:lnTo>
                    <a:pt x="1894204" y="745109"/>
                  </a:lnTo>
                  <a:lnTo>
                    <a:pt x="1922176" y="703611"/>
                  </a:lnTo>
                  <a:lnTo>
                    <a:pt x="1932431" y="652780"/>
                  </a:lnTo>
                  <a:lnTo>
                    <a:pt x="1932431" y="130556"/>
                  </a:lnTo>
                  <a:lnTo>
                    <a:pt x="1922176" y="79724"/>
                  </a:lnTo>
                  <a:lnTo>
                    <a:pt x="1894204" y="38226"/>
                  </a:lnTo>
                  <a:lnTo>
                    <a:pt x="1852707" y="10255"/>
                  </a:lnTo>
                  <a:lnTo>
                    <a:pt x="1801876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25967" y="4837175"/>
              <a:ext cx="1932939" cy="783590"/>
            </a:xfrm>
            <a:custGeom>
              <a:avLst/>
              <a:gdLst/>
              <a:ahLst/>
              <a:cxnLst/>
              <a:rect l="l" t="t" r="r" b="b"/>
              <a:pathLst>
                <a:path w="1932940" h="783589">
                  <a:moveTo>
                    <a:pt x="0" y="130556"/>
                  </a:moveTo>
                  <a:lnTo>
                    <a:pt x="10255" y="79724"/>
                  </a:lnTo>
                  <a:lnTo>
                    <a:pt x="38226" y="38226"/>
                  </a:lnTo>
                  <a:lnTo>
                    <a:pt x="79724" y="10255"/>
                  </a:lnTo>
                  <a:lnTo>
                    <a:pt x="130555" y="0"/>
                  </a:lnTo>
                  <a:lnTo>
                    <a:pt x="1801876" y="0"/>
                  </a:lnTo>
                  <a:lnTo>
                    <a:pt x="1852707" y="10255"/>
                  </a:lnTo>
                  <a:lnTo>
                    <a:pt x="1894204" y="38226"/>
                  </a:lnTo>
                  <a:lnTo>
                    <a:pt x="1922176" y="79724"/>
                  </a:lnTo>
                  <a:lnTo>
                    <a:pt x="1932431" y="130556"/>
                  </a:lnTo>
                  <a:lnTo>
                    <a:pt x="1932431" y="652780"/>
                  </a:lnTo>
                  <a:lnTo>
                    <a:pt x="1922176" y="703611"/>
                  </a:lnTo>
                  <a:lnTo>
                    <a:pt x="1894204" y="745109"/>
                  </a:lnTo>
                  <a:lnTo>
                    <a:pt x="1852707" y="773080"/>
                  </a:lnTo>
                  <a:lnTo>
                    <a:pt x="1801876" y="783336"/>
                  </a:lnTo>
                  <a:lnTo>
                    <a:pt x="130555" y="783336"/>
                  </a:lnTo>
                  <a:lnTo>
                    <a:pt x="79724" y="773080"/>
                  </a:lnTo>
                  <a:lnTo>
                    <a:pt x="38226" y="745109"/>
                  </a:lnTo>
                  <a:lnTo>
                    <a:pt x="10255" y="703611"/>
                  </a:lnTo>
                  <a:lnTo>
                    <a:pt x="0" y="652780"/>
                  </a:lnTo>
                  <a:lnTo>
                    <a:pt x="0" y="130556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79433" y="4882641"/>
            <a:ext cx="8388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Outpu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35340" y="5184775"/>
            <a:ext cx="13271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77495" algn="l"/>
                <a:tab pos="596265" algn="l"/>
                <a:tab pos="922019" algn="l"/>
                <a:tab pos="1181100" algn="l"/>
              </a:tabLst>
            </a:pP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1	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3	5	7	9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48856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Memory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ge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126058"/>
            <a:ext cx="662940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85" dirty="0"/>
              <a:t>W</a:t>
            </a:r>
            <a:r>
              <a:rPr spc="-5" dirty="0"/>
              <a:t>e</a:t>
            </a:r>
            <a:r>
              <a:rPr spc="20" dirty="0"/>
              <a:t> 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e </a:t>
            </a:r>
            <a:r>
              <a:rPr spc="-20" dirty="0"/>
              <a:t>d</a:t>
            </a:r>
            <a:r>
              <a:rPr spc="-5" dirty="0"/>
              <a:t>y</a:t>
            </a:r>
            <a:r>
              <a:rPr dirty="0"/>
              <a:t>n</a:t>
            </a:r>
            <a:r>
              <a:rPr spc="-5" dirty="0"/>
              <a:t>amic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-15" dirty="0"/>
              <a:t>llo</a:t>
            </a:r>
            <a:r>
              <a:rPr spc="-20" dirty="0"/>
              <a:t>c</a:t>
            </a:r>
            <a:r>
              <a:rPr spc="-5" dirty="0"/>
              <a:t>a</a:t>
            </a:r>
            <a:r>
              <a:rPr spc="-10" dirty="0"/>
              <a:t>ti</a:t>
            </a:r>
            <a:r>
              <a:rPr spc="-20" dirty="0"/>
              <a:t>o</a:t>
            </a:r>
            <a:r>
              <a:rPr spc="-5" dirty="0"/>
              <a:t>n</a:t>
            </a:r>
            <a:r>
              <a:rPr spc="30" dirty="0"/>
              <a:t> </a:t>
            </a:r>
            <a:r>
              <a:rPr spc="-10" dirty="0"/>
              <a:t>te</a:t>
            </a:r>
            <a:r>
              <a:rPr spc="-20" dirty="0"/>
              <a:t>c</a:t>
            </a:r>
            <a:r>
              <a:rPr spc="-10" dirty="0"/>
              <a:t>hn</a:t>
            </a:r>
            <a:r>
              <a:rPr spc="-15" dirty="0"/>
              <a:t>i</a:t>
            </a:r>
            <a:r>
              <a:rPr spc="-20" dirty="0"/>
              <a:t>q</a:t>
            </a:r>
            <a:r>
              <a:rPr spc="-5" dirty="0"/>
              <a:t>u</a:t>
            </a:r>
            <a:r>
              <a:rPr spc="-15" dirty="0"/>
              <a:t>e</a:t>
            </a:r>
            <a:r>
              <a:rPr spc="-5" dirty="0"/>
              <a:t>s</a:t>
            </a:r>
            <a:r>
              <a:rPr spc="60" dirty="0"/>
              <a:t> </a:t>
            </a:r>
            <a:r>
              <a:rPr spc="-5" dirty="0"/>
              <a:t>w</a:t>
            </a:r>
            <a:r>
              <a:rPr spc="-15" dirty="0"/>
              <a:t>he</a:t>
            </a:r>
            <a:r>
              <a:rPr spc="-5" dirty="0"/>
              <a:t>n</a:t>
            </a:r>
            <a:r>
              <a:rPr spc="30" dirty="0"/>
              <a:t> </a:t>
            </a:r>
            <a:r>
              <a:rPr spc="-15" dirty="0"/>
              <a:t>i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15" dirty="0"/>
              <a:t>i</a:t>
            </a:r>
            <a:r>
              <a:rPr spc="-5" dirty="0"/>
              <a:t>s</a:t>
            </a:r>
            <a:r>
              <a:rPr spc="10" dirty="0"/>
              <a:t> </a:t>
            </a:r>
            <a:r>
              <a:rPr spc="-10" dirty="0"/>
              <a:t>no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20" dirty="0"/>
              <a:t>k</a:t>
            </a:r>
            <a:r>
              <a:rPr spc="-10" dirty="0"/>
              <a:t>no</a:t>
            </a:r>
            <a:r>
              <a:rPr spc="-15" dirty="0"/>
              <a:t>w</a:t>
            </a:r>
            <a:r>
              <a:rPr spc="-5" dirty="0"/>
              <a:t>n</a:t>
            </a:r>
            <a:r>
              <a:rPr spc="5" dirty="0"/>
              <a:t> </a:t>
            </a:r>
            <a:r>
              <a:rPr spc="-15" dirty="0"/>
              <a:t>i</a:t>
            </a:r>
            <a:r>
              <a:rPr spc="-5" dirty="0"/>
              <a:t>n</a:t>
            </a:r>
          </a:p>
          <a:p>
            <a:pPr marL="195580">
              <a:lnSpc>
                <a:spcPts val="2280"/>
              </a:lnSpc>
            </a:pPr>
            <a:r>
              <a:rPr spc="-10" dirty="0"/>
              <a:t>advance,</a:t>
            </a:r>
            <a:r>
              <a:rPr spc="25" dirty="0"/>
              <a:t> </a:t>
            </a:r>
            <a:r>
              <a:rPr spc="-15" dirty="0"/>
              <a:t>how</a:t>
            </a:r>
            <a:r>
              <a:rPr spc="30" dirty="0"/>
              <a:t> </a:t>
            </a:r>
            <a:r>
              <a:rPr spc="-5" dirty="0"/>
              <a:t>much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5" dirty="0"/>
              <a:t>memory</a:t>
            </a:r>
            <a:r>
              <a:rPr spc="35" dirty="0"/>
              <a:t> </a:t>
            </a:r>
            <a:r>
              <a:rPr spc="-5" dirty="0"/>
              <a:t>space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needed.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254757"/>
            <a:ext cx="6680200" cy="87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such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malloc(),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calloc(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),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realloc(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dynamically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allocate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free(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free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dynamically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allocated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memory.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3657345"/>
            <a:ext cx="7054850" cy="8782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5080" indent="-182880" algn="just">
              <a:lnSpc>
                <a:spcPct val="90100"/>
              </a:lnSpc>
              <a:spcBef>
                <a:spcPts val="33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upp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pe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 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perform 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task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allocating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freeing the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better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and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easier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way.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5060060"/>
            <a:ext cx="703072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Since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manipulate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free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store,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 also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free</a:t>
            </a:r>
            <a:r>
              <a:rPr sz="2000" b="1" i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spc="-10" dirty="0">
                <a:solidFill>
                  <a:srgbClr val="585858"/>
                </a:solidFill>
                <a:latin typeface="Corbel"/>
                <a:cs typeface="Corbel"/>
              </a:rPr>
              <a:t>store</a:t>
            </a:r>
            <a:r>
              <a:rPr sz="2000" b="1" i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48856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Memory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ge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operators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538097"/>
            <a:ext cx="700150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using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destroyed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using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812112"/>
            <a:ext cx="31261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orbel"/>
                <a:cs typeface="Corbel"/>
              </a:rPr>
              <a:t>delete</a:t>
            </a:r>
            <a:r>
              <a:rPr spc="-5" dirty="0"/>
              <a:t>,</a:t>
            </a:r>
            <a:r>
              <a:rPr spc="-1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when</a:t>
            </a:r>
            <a:r>
              <a:rPr dirty="0"/>
              <a:t> </a:t>
            </a:r>
            <a:r>
              <a:rPr spc="-10" dirty="0"/>
              <a:t>required.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665933"/>
            <a:ext cx="641858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inside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block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new,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will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remain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existence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until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explicitly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destroyed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delete.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794201"/>
            <a:ext cx="6982459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Thus,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Lifetime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1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directly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under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our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control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and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unrelated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block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structure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program.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9989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“New”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034923"/>
            <a:ext cx="7141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the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308938"/>
            <a:ext cx="15468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following </a:t>
            </a:r>
            <a:r>
              <a:rPr spc="-5" dirty="0"/>
              <a:t>way: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1612696"/>
            <a:ext cx="6739255" cy="286194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pointer-variable</a:t>
            </a:r>
            <a:r>
              <a:rPr sz="2000" i="1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b="1" i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data-type;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new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int;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q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new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float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Here,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q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already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been declared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appropriate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Alternatively,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combine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declaration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allocation.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471" y="4716526"/>
            <a:ext cx="6469380" cy="131064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latin typeface="Corbel"/>
                <a:cs typeface="Corbel"/>
              </a:rPr>
              <a:t>int</a:t>
            </a:r>
            <a:r>
              <a:rPr sz="2000" b="1" spc="-1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*</a:t>
            </a:r>
            <a:r>
              <a:rPr sz="2000" spc="-5" dirty="0">
                <a:latin typeface="Corbel"/>
                <a:cs typeface="Corbel"/>
              </a:rPr>
              <a:t>p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new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int;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b="1" spc="-10" dirty="0">
                <a:latin typeface="Corbel"/>
                <a:cs typeface="Corbel"/>
              </a:rPr>
              <a:t>float</a:t>
            </a:r>
            <a:r>
              <a:rPr sz="2000" b="1" spc="-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*q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new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float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*p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25" dirty="0">
                <a:latin typeface="Corbel"/>
                <a:cs typeface="Corbel"/>
              </a:rPr>
              <a:t>25;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*q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7.5;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9989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“New”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61897"/>
            <a:ext cx="62369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 initialize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operator.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3465" y="1888312"/>
            <a:ext cx="41313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latin typeface="Corbel"/>
                <a:cs typeface="Corbel"/>
              </a:rPr>
              <a:t>pointer-variable</a:t>
            </a:r>
            <a:r>
              <a:rPr i="1" spc="95" dirty="0">
                <a:latin typeface="Corbel"/>
                <a:cs typeface="Corbel"/>
              </a:rPr>
              <a:t> </a:t>
            </a:r>
            <a:r>
              <a:rPr i="1" spc="-5" dirty="0">
                <a:latin typeface="Corbel"/>
                <a:cs typeface="Corbel"/>
              </a:rPr>
              <a:t>=</a:t>
            </a:r>
            <a:r>
              <a:rPr i="1" spc="5" dirty="0">
                <a:latin typeface="Corbel"/>
                <a:cs typeface="Corbel"/>
              </a:rPr>
              <a:t> </a:t>
            </a:r>
            <a:r>
              <a:rPr b="1" i="1" spc="-5" dirty="0">
                <a:latin typeface="Corbel"/>
                <a:cs typeface="Corbel"/>
              </a:rPr>
              <a:t>new</a:t>
            </a:r>
            <a:r>
              <a:rPr b="1" i="1" spc="5" dirty="0">
                <a:latin typeface="Corbel"/>
                <a:cs typeface="Corbel"/>
              </a:rPr>
              <a:t> </a:t>
            </a:r>
            <a:r>
              <a:rPr i="1" spc="-10" dirty="0">
                <a:latin typeface="Corbel"/>
                <a:cs typeface="Corbel"/>
              </a:rPr>
              <a:t>data-type(value);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315718"/>
            <a:ext cx="44215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lu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ecifie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2620005"/>
            <a:ext cx="7068184" cy="27082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5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int *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(25);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float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*q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float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(7.5)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  <a:p>
            <a:pPr marL="195580" marR="5080" indent="-182880" algn="just">
              <a:lnSpc>
                <a:spcPct val="90100"/>
              </a:lnSpc>
              <a:spcBef>
                <a:spcPts val="120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w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efi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  such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arrays, structures and classes.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 general form for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one- 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dimensional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is:</a:t>
            </a:r>
            <a:endParaRPr sz="2000">
              <a:latin typeface="Corbel"/>
              <a:cs typeface="Corbel"/>
            </a:endParaRPr>
          </a:p>
          <a:p>
            <a:pPr marL="927100" algn="just">
              <a:lnSpc>
                <a:spcPct val="100000"/>
              </a:lnSpc>
              <a:spcBef>
                <a:spcPts val="960"/>
              </a:spcBef>
            </a:pP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pointer-variable</a:t>
            </a:r>
            <a:r>
              <a:rPr sz="2000" i="1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5" dirty="0">
                <a:solidFill>
                  <a:srgbClr val="585858"/>
                </a:solidFill>
                <a:latin typeface="Corbel"/>
                <a:cs typeface="Corbel"/>
              </a:rPr>
              <a:t>= </a:t>
            </a: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b="1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data-type[size];</a:t>
            </a:r>
            <a:endParaRPr sz="2000">
              <a:latin typeface="Corbel"/>
              <a:cs typeface="Corbel"/>
            </a:endParaRPr>
          </a:p>
          <a:p>
            <a:pPr marL="12700" algn="just">
              <a:lnSpc>
                <a:spcPct val="10000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Here,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size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specifies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number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elements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9989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“New”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324178"/>
            <a:ext cx="34061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Corbel"/>
                <a:cs typeface="Corbel"/>
              </a:rPr>
              <a:t>E</a:t>
            </a:r>
            <a:r>
              <a:rPr b="1" spc="-20" dirty="0">
                <a:latin typeface="Corbel"/>
                <a:cs typeface="Corbel"/>
              </a:rPr>
              <a:t>x</a:t>
            </a:r>
            <a:r>
              <a:rPr b="1" spc="-5" dirty="0">
                <a:latin typeface="Corbel"/>
                <a:cs typeface="Corbel"/>
              </a:rPr>
              <a:t>a</a:t>
            </a:r>
            <a:r>
              <a:rPr b="1" dirty="0">
                <a:latin typeface="Corbel"/>
                <a:cs typeface="Corbel"/>
              </a:rPr>
              <a:t>mp</a:t>
            </a:r>
            <a:r>
              <a:rPr b="1" spc="-10" dirty="0">
                <a:latin typeface="Corbel"/>
                <a:cs typeface="Corbel"/>
              </a:rPr>
              <a:t>l</a:t>
            </a:r>
            <a:r>
              <a:rPr b="1" dirty="0">
                <a:latin typeface="Corbel"/>
                <a:cs typeface="Corbel"/>
              </a:rPr>
              <a:t>e</a:t>
            </a:r>
            <a:r>
              <a:rPr b="1" spc="-5" dirty="0">
                <a:latin typeface="Corbel"/>
                <a:cs typeface="Corbel"/>
              </a:rPr>
              <a:t>: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int</a:t>
            </a:r>
            <a:r>
              <a:rPr b="1" spc="1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*</a:t>
            </a:r>
            <a:r>
              <a:rPr spc="-5" dirty="0"/>
              <a:t>p</a:t>
            </a:r>
            <a:r>
              <a:rPr dirty="0"/>
              <a:t> </a:t>
            </a:r>
            <a:r>
              <a:rPr spc="-5" dirty="0"/>
              <a:t>=</a:t>
            </a:r>
            <a:r>
              <a:rPr spc="-10" dirty="0"/>
              <a:t> ne</a:t>
            </a:r>
            <a:r>
              <a:rPr spc="-5" dirty="0"/>
              <a:t>w</a:t>
            </a:r>
            <a:r>
              <a:rPr spc="30" dirty="0"/>
              <a:t> </a:t>
            </a:r>
            <a:r>
              <a:rPr b="1" dirty="0">
                <a:latin typeface="Corbel"/>
                <a:cs typeface="Corbel"/>
              </a:rPr>
              <a:t>i</a:t>
            </a:r>
            <a:r>
              <a:rPr b="1" spc="-5" dirty="0">
                <a:latin typeface="Corbel"/>
                <a:cs typeface="Corbel"/>
              </a:rPr>
              <a:t>n</a:t>
            </a:r>
            <a:r>
              <a:rPr b="1" spc="-20" dirty="0">
                <a:latin typeface="Corbel"/>
                <a:cs typeface="Corbel"/>
              </a:rPr>
              <a:t>t</a:t>
            </a:r>
            <a:r>
              <a:rPr spc="-10" dirty="0"/>
              <a:t>[</a:t>
            </a:r>
            <a:r>
              <a:rPr spc="-20" dirty="0"/>
              <a:t>1</a:t>
            </a:r>
            <a:r>
              <a:rPr dirty="0"/>
              <a:t>0</a:t>
            </a:r>
            <a:r>
              <a:rPr spc="-15" dirty="0"/>
              <a:t>];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1751456"/>
            <a:ext cx="7102475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p[0]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refer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first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element,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p[1]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second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element,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so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on.</a:t>
            </a:r>
            <a:endParaRPr sz="2000">
              <a:latin typeface="Corbel"/>
              <a:cs typeface="Corbel"/>
            </a:endParaRPr>
          </a:p>
          <a:p>
            <a:pPr marL="195580" marR="261620" indent="-182880">
              <a:lnSpc>
                <a:spcPts val="2160"/>
              </a:lnSpc>
              <a:spcBef>
                <a:spcPts val="123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ng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mult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i-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l 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array  sizes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supplied.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3465" y="3030386"/>
            <a:ext cx="300228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array_ptr=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new int[3][5][4];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array_ptr=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new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int[m][5][4];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array_ptr=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new int[3][5][ ];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array_ptr=</a:t>
            </a:r>
            <a:r>
              <a:rPr sz="2000" spc="3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int[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][5][4];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4216" y="3030386"/>
            <a:ext cx="847725" cy="173418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legal</a:t>
            </a:r>
            <a:endParaRPr sz="2000">
              <a:latin typeface="Corbel"/>
              <a:cs typeface="Corbel"/>
            </a:endParaRPr>
          </a:p>
          <a:p>
            <a:pPr marL="2730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legal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illegal</a:t>
            </a:r>
            <a:endParaRPr sz="2000">
              <a:latin typeface="Corbel"/>
              <a:cs typeface="Corbel"/>
            </a:endParaRPr>
          </a:p>
          <a:p>
            <a:pPr marL="2667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illegal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9065" y="4861940"/>
            <a:ext cx="685800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first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dimension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whose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supplied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at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runtime.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others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constants.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9989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“New”</a:t>
            </a:r>
            <a:endParaRPr sz="36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9471" y="1671954"/>
          <a:ext cx="3222625" cy="3599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19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00" dirty="0">
                          <a:latin typeface="Corbel"/>
                          <a:cs typeface="Corbel"/>
                        </a:rPr>
                        <a:t>char</a:t>
                      </a:r>
                      <a:r>
                        <a:rPr sz="30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3000" spc="-5" dirty="0">
                          <a:latin typeface="Corbel"/>
                          <a:cs typeface="Corbel"/>
                        </a:rPr>
                        <a:t>*ptr;</a:t>
                      </a:r>
                      <a:endParaRPr sz="3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3000" spc="-10" dirty="0">
                          <a:latin typeface="Corbel"/>
                          <a:cs typeface="Corbel"/>
                        </a:rPr>
                        <a:t>ptr</a:t>
                      </a:r>
                      <a:r>
                        <a:rPr sz="3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3000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3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3000" spc="-5" dirty="0">
                          <a:latin typeface="Corbel"/>
                          <a:cs typeface="Corbel"/>
                        </a:rPr>
                        <a:t>new</a:t>
                      </a:r>
                      <a:r>
                        <a:rPr sz="30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3000" dirty="0">
                          <a:latin typeface="Corbel"/>
                          <a:cs typeface="Corbel"/>
                        </a:rPr>
                        <a:t>char;</a:t>
                      </a:r>
                      <a:endParaRPr sz="3000">
                        <a:latin typeface="Corbel"/>
                        <a:cs typeface="Corbe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9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spc="-10" dirty="0">
                          <a:latin typeface="Corbel"/>
                          <a:cs typeface="Corbel"/>
                        </a:rPr>
                        <a:t>*ptr</a:t>
                      </a:r>
                      <a:r>
                        <a:rPr sz="30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3000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3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3000" spc="-10" dirty="0">
                          <a:latin typeface="Corbel"/>
                          <a:cs typeface="Corbel"/>
                        </a:rPr>
                        <a:t>‘B’;</a:t>
                      </a:r>
                      <a:endParaRPr sz="3000">
                        <a:latin typeface="Corbel"/>
                        <a:cs typeface="Corbe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01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000" spc="-5" dirty="0">
                          <a:latin typeface="Corbel"/>
                          <a:cs typeface="Corbel"/>
                        </a:rPr>
                        <a:t>cout&lt;&lt;</a:t>
                      </a:r>
                      <a:r>
                        <a:rPr sz="30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3000" spc="-5" dirty="0">
                          <a:latin typeface="Corbel"/>
                          <a:cs typeface="Corbel"/>
                        </a:rPr>
                        <a:t>*ptr;</a:t>
                      </a:r>
                      <a:endParaRPr sz="3000">
                        <a:latin typeface="Corbel"/>
                        <a:cs typeface="Corbe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52104" y="1694688"/>
            <a:ext cx="1548765" cy="622300"/>
          </a:xfrm>
          <a:prstGeom prst="rect">
            <a:avLst/>
          </a:prstGeom>
          <a:solidFill>
            <a:srgbClr val="1AB39F"/>
          </a:solidFill>
          <a:ln w="12192">
            <a:solidFill>
              <a:srgbClr val="0F8374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394335">
              <a:lnSpc>
                <a:spcPct val="100000"/>
              </a:lnSpc>
              <a:spcBef>
                <a:spcPts val="465"/>
              </a:spcBef>
            </a:pP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5000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4279" y="1132789"/>
            <a:ext cx="7531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0" dirty="0">
                <a:latin typeface="Corbel"/>
                <a:cs typeface="Corbel"/>
              </a:rPr>
              <a:t>2</a:t>
            </a:r>
            <a:r>
              <a:rPr sz="2800" spc="5" dirty="0">
                <a:latin typeface="Corbel"/>
                <a:cs typeface="Corbel"/>
              </a:rPr>
              <a:t>000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4279" y="2472639"/>
            <a:ext cx="4857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orbel"/>
                <a:cs typeface="Corbel"/>
              </a:rPr>
              <a:t>ptr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10623" y="2299842"/>
            <a:ext cx="956944" cy="1846580"/>
          </a:xfrm>
          <a:custGeom>
            <a:avLst/>
            <a:gdLst/>
            <a:ahLst/>
            <a:cxnLst/>
            <a:rect l="l" t="t" r="r" b="b"/>
            <a:pathLst>
              <a:path w="956945" h="1846579">
                <a:moveTo>
                  <a:pt x="916284" y="1781624"/>
                </a:moveTo>
                <a:lnTo>
                  <a:pt x="888110" y="1796161"/>
                </a:lnTo>
                <a:lnTo>
                  <a:pt x="956818" y="1846453"/>
                </a:lnTo>
                <a:lnTo>
                  <a:pt x="956180" y="1792986"/>
                </a:lnTo>
                <a:lnTo>
                  <a:pt x="922147" y="1792986"/>
                </a:lnTo>
                <a:lnTo>
                  <a:pt x="916284" y="1781624"/>
                </a:lnTo>
                <a:close/>
              </a:path>
              <a:path w="956945" h="1846579">
                <a:moveTo>
                  <a:pt x="927491" y="1775842"/>
                </a:moveTo>
                <a:lnTo>
                  <a:pt x="916284" y="1781624"/>
                </a:lnTo>
                <a:lnTo>
                  <a:pt x="922147" y="1792986"/>
                </a:lnTo>
                <a:lnTo>
                  <a:pt x="933323" y="1787144"/>
                </a:lnTo>
                <a:lnTo>
                  <a:pt x="927491" y="1775842"/>
                </a:lnTo>
                <a:close/>
              </a:path>
              <a:path w="956945" h="1846579">
                <a:moveTo>
                  <a:pt x="955801" y="1761236"/>
                </a:moveTo>
                <a:lnTo>
                  <a:pt x="927491" y="1775842"/>
                </a:lnTo>
                <a:lnTo>
                  <a:pt x="933323" y="1787144"/>
                </a:lnTo>
                <a:lnTo>
                  <a:pt x="922147" y="1792986"/>
                </a:lnTo>
                <a:lnTo>
                  <a:pt x="956180" y="1792986"/>
                </a:lnTo>
                <a:lnTo>
                  <a:pt x="955801" y="1761236"/>
                </a:lnTo>
                <a:close/>
              </a:path>
              <a:path w="956945" h="1846579">
                <a:moveTo>
                  <a:pt x="11175" y="0"/>
                </a:moveTo>
                <a:lnTo>
                  <a:pt x="0" y="5842"/>
                </a:lnTo>
                <a:lnTo>
                  <a:pt x="916284" y="1781624"/>
                </a:lnTo>
                <a:lnTo>
                  <a:pt x="927491" y="1775842"/>
                </a:lnTo>
                <a:lnTo>
                  <a:pt x="11175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55480" y="4145279"/>
            <a:ext cx="1521460" cy="573405"/>
          </a:xfrm>
          <a:prstGeom prst="rect">
            <a:avLst/>
          </a:prstGeom>
          <a:solidFill>
            <a:srgbClr val="40B9D2"/>
          </a:solidFill>
          <a:ln w="12192">
            <a:solidFill>
              <a:srgbClr val="2C879A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80"/>
              </a:spcBef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‘B’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90378" y="3609213"/>
            <a:ext cx="788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Corbel"/>
                <a:cs typeface="Corbel"/>
              </a:rPr>
              <a:t>5</a:t>
            </a:r>
            <a:r>
              <a:rPr sz="3000" dirty="0">
                <a:latin typeface="Corbel"/>
                <a:cs typeface="Corbel"/>
              </a:rPr>
              <a:t>0</a:t>
            </a:r>
            <a:r>
              <a:rPr sz="3000" spc="-15" dirty="0">
                <a:latin typeface="Corbel"/>
                <a:cs typeface="Corbel"/>
              </a:rPr>
              <a:t>0</a:t>
            </a:r>
            <a:r>
              <a:rPr sz="3000" dirty="0">
                <a:latin typeface="Corbel"/>
                <a:cs typeface="Corbel"/>
              </a:rPr>
              <a:t>0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313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150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2253284"/>
            <a:ext cx="5661025" cy="8794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Smallest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individual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unit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program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called</a:t>
            </a:r>
            <a:r>
              <a:rPr sz="2000" spc="-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Token.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7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106586"/>
            <a:ext cx="1546860" cy="216090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6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Keywords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Identifiers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Strings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Constants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Operators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9989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“delete”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970229"/>
            <a:ext cx="73926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5" dirty="0"/>
              <a:t>When</a:t>
            </a:r>
            <a:r>
              <a:rPr spc="35" dirty="0"/>
              <a:t> </a:t>
            </a:r>
            <a:r>
              <a:rPr spc="-5" dirty="0"/>
              <a:t>a</a:t>
            </a:r>
            <a:r>
              <a:rPr spc="-10" dirty="0"/>
              <a:t> data</a:t>
            </a:r>
            <a:r>
              <a:rPr spc="15" dirty="0"/>
              <a:t> </a:t>
            </a:r>
            <a:r>
              <a:rPr spc="-15" dirty="0"/>
              <a:t>object</a:t>
            </a:r>
            <a:r>
              <a:rPr spc="60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10" dirty="0"/>
              <a:t>no</a:t>
            </a:r>
            <a:r>
              <a:rPr spc="5" dirty="0"/>
              <a:t> </a:t>
            </a:r>
            <a:r>
              <a:rPr spc="-10" dirty="0"/>
              <a:t>longer</a:t>
            </a:r>
            <a:r>
              <a:rPr spc="35" dirty="0"/>
              <a:t> </a:t>
            </a:r>
            <a:r>
              <a:rPr spc="-15" dirty="0"/>
              <a:t>needed.</a:t>
            </a:r>
            <a:r>
              <a:rPr spc="80" dirty="0"/>
              <a:t> </a:t>
            </a:r>
            <a:r>
              <a:rPr spc="-10" dirty="0"/>
              <a:t>it</a:t>
            </a:r>
            <a:r>
              <a:rPr spc="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10" dirty="0"/>
              <a:t>destroyed</a:t>
            </a:r>
            <a:r>
              <a:rPr spc="7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10" dirty="0"/>
              <a:t>release</a:t>
            </a:r>
            <a:r>
              <a:rPr spc="25" dirty="0"/>
              <a:t> </a:t>
            </a:r>
            <a:r>
              <a:rPr spc="-10" dirty="0"/>
              <a:t>the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1122512"/>
            <a:ext cx="6744970" cy="14579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space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reuse.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delete</a:t>
            </a:r>
            <a:r>
              <a:rPr sz="2000" b="1" i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i="1" dirty="0">
                <a:solidFill>
                  <a:srgbClr val="585858"/>
                </a:solidFill>
                <a:latin typeface="Corbel"/>
                <a:cs typeface="Corbel"/>
              </a:rPr>
              <a:t>oi</a:t>
            </a:r>
            <a:r>
              <a:rPr sz="2000" i="1" spc="-5" dirty="0">
                <a:solidFill>
                  <a:srgbClr val="585858"/>
                </a:solidFill>
                <a:latin typeface="Corbel"/>
                <a:cs typeface="Corbel"/>
              </a:rPr>
              <a:t>nte</a:t>
            </a:r>
            <a:r>
              <a:rPr sz="2000" i="1" spc="-3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i="1" spc="-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va</a:t>
            </a:r>
            <a:r>
              <a:rPr sz="2000" i="1" spc="-1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i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i="1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i="1" spc="-5" dirty="0">
                <a:solidFill>
                  <a:srgbClr val="585858"/>
                </a:solidFill>
                <a:latin typeface="Corbel"/>
                <a:cs typeface="Corbel"/>
              </a:rPr>
              <a:t>le;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160"/>
              </a:lnSpc>
              <a:spcBef>
                <a:spcPts val="72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Here,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pointer-variable</a:t>
            </a:r>
            <a:r>
              <a:rPr sz="2000" i="1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data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created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647950"/>
            <a:ext cx="13468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es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3861" y="2555036"/>
            <a:ext cx="979805" cy="8185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19"/>
              </a:spcBef>
            </a:pP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delete</a:t>
            </a:r>
            <a:r>
              <a:rPr sz="2000" b="1" i="1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5" dirty="0">
                <a:solidFill>
                  <a:srgbClr val="585858"/>
                </a:solidFill>
                <a:latin typeface="Corbel"/>
                <a:cs typeface="Corbel"/>
              </a:rPr>
              <a:t>p;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delete</a:t>
            </a:r>
            <a:r>
              <a:rPr sz="2000" b="1" i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q;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9065" y="3347415"/>
            <a:ext cx="7055484" cy="20085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4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ree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ynam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ic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al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al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arra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delete</a:t>
            </a:r>
            <a:r>
              <a:rPr sz="2000" i="1" spc="-5" dirty="0">
                <a:solidFill>
                  <a:srgbClr val="585858"/>
                </a:solidFill>
                <a:latin typeface="Corbel"/>
                <a:cs typeface="Corbel"/>
              </a:rPr>
              <a:t>[size]</a:t>
            </a:r>
            <a:r>
              <a:rPr sz="2000" i="1" spc="3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pointer-variable;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size</a:t>
            </a:r>
            <a:r>
              <a:rPr sz="2000" i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specifies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number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elements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freed.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Programmer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should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remember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size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array.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Recent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versions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require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size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specified.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065" y="5422493"/>
            <a:ext cx="701230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5"/>
              </a:spcBef>
              <a:tabLst>
                <a:tab pos="1802130" algn="l"/>
                <a:tab pos="4716145" algn="l"/>
              </a:tabLst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9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Example:	</a:t>
            </a: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delete</a:t>
            </a:r>
            <a:r>
              <a:rPr sz="2000" b="1" i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dirty="0">
                <a:solidFill>
                  <a:srgbClr val="585858"/>
                </a:solidFill>
                <a:latin typeface="Corbel"/>
                <a:cs typeface="Corbel"/>
              </a:rPr>
              <a:t>[]</a:t>
            </a:r>
            <a:r>
              <a:rPr sz="2000" i="1" spc="4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585858"/>
                </a:solidFill>
                <a:latin typeface="Corbel"/>
                <a:cs typeface="Corbel"/>
              </a:rPr>
              <a:t>pointer-variable;	</a:t>
            </a:r>
            <a:r>
              <a:rPr sz="2000" i="1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delete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entire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array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pointed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6606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Advantages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over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malloc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(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)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3465" y="1538097"/>
            <a:ext cx="12547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3465" y="1964512"/>
            <a:ext cx="30448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</a:t>
            </a:r>
            <a:r>
              <a:rPr spc="-20" dirty="0"/>
              <a:t> </a:t>
            </a:r>
            <a:r>
              <a:rPr spc="-5" dirty="0"/>
              <a:t>=</a:t>
            </a:r>
            <a:r>
              <a:rPr spc="-30" dirty="0"/>
              <a:t> </a:t>
            </a:r>
            <a:r>
              <a:rPr spc="-5" dirty="0"/>
              <a:t>(</a:t>
            </a:r>
            <a:r>
              <a:rPr b="1" spc="-5" dirty="0">
                <a:latin typeface="Corbel"/>
                <a:cs typeface="Corbel"/>
              </a:rPr>
              <a:t>int</a:t>
            </a:r>
            <a:r>
              <a:rPr spc="-5" dirty="0"/>
              <a:t>*)</a:t>
            </a:r>
            <a:r>
              <a:rPr spc="10" dirty="0"/>
              <a:t> </a:t>
            </a:r>
            <a:r>
              <a:rPr spc="-5" dirty="0"/>
              <a:t>malloc(</a:t>
            </a:r>
            <a:r>
              <a:rPr b="1" spc="-5" dirty="0">
                <a:latin typeface="Corbel"/>
                <a:cs typeface="Corbel"/>
              </a:rPr>
              <a:t>sizeof</a:t>
            </a:r>
            <a:r>
              <a:rPr spc="-5" dirty="0"/>
              <a:t>(</a:t>
            </a:r>
            <a:r>
              <a:rPr b="1" spc="-5" dirty="0">
                <a:latin typeface="Corbel"/>
                <a:cs typeface="Corbel"/>
              </a:rPr>
              <a:t>int</a:t>
            </a:r>
            <a:r>
              <a:rPr spc="-5" dirty="0"/>
              <a:t>));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2818892"/>
            <a:ext cx="7143115" cy="24333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900" marR="164465" indent="-457200">
              <a:lnSpc>
                <a:spcPts val="2160"/>
              </a:lnSpc>
              <a:spcBef>
                <a:spcPts val="36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automatically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computes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size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object.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need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use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sizeof.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ts val="2280"/>
              </a:lnSpc>
              <a:spcBef>
                <a:spcPts val="93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automatically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returns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correct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there</a:t>
            </a:r>
            <a:endParaRPr sz="2000">
              <a:latin typeface="Corbel"/>
              <a:cs typeface="Corbel"/>
            </a:endParaRPr>
          </a:p>
          <a:p>
            <a:pPr marL="46990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need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cast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ts val="2280"/>
              </a:lnSpc>
              <a:spcBef>
                <a:spcPts val="960"/>
              </a:spcBef>
              <a:buClr>
                <a:srgbClr val="40B9D2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possible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while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creating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memory</a:t>
            </a:r>
            <a:endParaRPr sz="2000">
              <a:latin typeface="Corbel"/>
              <a:cs typeface="Corbel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space.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5"/>
              </a:spcBef>
              <a:buClr>
                <a:srgbClr val="40B9D2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Like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other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operator,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delete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overloaded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422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Manipulators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61897"/>
            <a:ext cx="7153909" cy="38665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715645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Manipulators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operators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format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display.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most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commonly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manipulators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endl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setw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nipu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9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utput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tem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linefeed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inserted.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same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effect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newline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"\n".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Example: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following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would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cause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three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lines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output.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out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&lt;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“m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“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&lt;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m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&lt;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endParaRPr sz="2000">
              <a:latin typeface="Corbel"/>
              <a:cs typeface="Corbel"/>
            </a:endParaRPr>
          </a:p>
          <a:p>
            <a:pPr marL="67373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"n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"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endl</a:t>
            </a:r>
            <a:endParaRPr sz="2000">
              <a:latin typeface="Corbel"/>
              <a:cs typeface="Corbel"/>
            </a:endParaRPr>
          </a:p>
          <a:p>
            <a:pPr marL="67373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"p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=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"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&lt;&lt;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endl;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422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Manipulators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2845" y="1553337"/>
            <a:ext cx="4903470" cy="8782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4945" marR="5080" indent="-182880">
              <a:lnSpc>
                <a:spcPct val="90100"/>
              </a:lnSpc>
              <a:spcBef>
                <a:spcPts val="330"/>
              </a:spcBef>
            </a:pPr>
            <a:r>
              <a:rPr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5" dirty="0"/>
              <a:t>I</a:t>
            </a:r>
            <a:r>
              <a:rPr spc="-5" dirty="0"/>
              <a:t>f</a:t>
            </a:r>
            <a:r>
              <a:rPr spc="20" dirty="0"/>
              <a:t> </a:t>
            </a:r>
            <a:r>
              <a:rPr spc="-5" dirty="0"/>
              <a:t>we</a:t>
            </a:r>
            <a:r>
              <a:rPr dirty="0"/>
              <a:t> a</a:t>
            </a:r>
            <a:r>
              <a:rPr spc="5" dirty="0"/>
              <a:t>ss</a:t>
            </a:r>
            <a:r>
              <a:rPr spc="-5" dirty="0"/>
              <a:t>ume</a:t>
            </a:r>
            <a:r>
              <a:rPr dirty="0"/>
              <a:t> t</a:t>
            </a:r>
            <a:r>
              <a:rPr spc="-10"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values</a:t>
            </a:r>
            <a:r>
              <a:rPr spc="40" dirty="0"/>
              <a:t> </a:t>
            </a:r>
            <a:r>
              <a:rPr spc="-10" dirty="0"/>
              <a:t>o</a:t>
            </a:r>
            <a:r>
              <a:rPr spc="-5" dirty="0"/>
              <a:t>f</a:t>
            </a:r>
            <a:r>
              <a:rPr spc="20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spc="-5" dirty="0"/>
              <a:t>e</a:t>
            </a:r>
            <a:r>
              <a:rPr dirty="0"/>
              <a:t> </a:t>
            </a:r>
            <a:r>
              <a:rPr spc="-5" dirty="0"/>
              <a:t>va</a:t>
            </a:r>
            <a:r>
              <a:rPr spc="5" dirty="0"/>
              <a:t>r</a:t>
            </a:r>
            <a:r>
              <a:rPr spc="-5" dirty="0"/>
              <a:t>ia</a:t>
            </a:r>
            <a:r>
              <a:rPr spc="-15" dirty="0"/>
              <a:t>b</a:t>
            </a:r>
            <a:r>
              <a:rPr spc="-5" dirty="0"/>
              <a:t>l</a:t>
            </a:r>
            <a:r>
              <a:rPr spc="-15" dirty="0"/>
              <a:t>e</a:t>
            </a:r>
            <a:r>
              <a:rPr spc="-5" dirty="0"/>
              <a:t>s</a:t>
            </a:r>
            <a:r>
              <a:rPr spc="65" dirty="0"/>
              <a:t> </a:t>
            </a:r>
            <a:r>
              <a:rPr dirty="0"/>
              <a:t>a</a:t>
            </a:r>
            <a:r>
              <a:rPr spc="-5" dirty="0"/>
              <a:t>s  </a:t>
            </a:r>
            <a:r>
              <a:rPr spc="-10" dirty="0"/>
              <a:t>2597,</a:t>
            </a:r>
            <a:r>
              <a:rPr spc="-15" dirty="0"/>
              <a:t> </a:t>
            </a:r>
            <a:r>
              <a:rPr spc="-10" dirty="0"/>
              <a:t>14,</a:t>
            </a:r>
            <a:r>
              <a:rPr spc="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35" dirty="0"/>
              <a:t>175</a:t>
            </a:r>
            <a:r>
              <a:rPr spc="10" dirty="0"/>
              <a:t> </a:t>
            </a:r>
            <a:r>
              <a:rPr spc="-15" dirty="0"/>
              <a:t>respectively,</a:t>
            </a:r>
            <a:r>
              <a:rPr spc="100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10" dirty="0"/>
              <a:t>output</a:t>
            </a:r>
            <a:r>
              <a:rPr spc="35" dirty="0"/>
              <a:t> </a:t>
            </a:r>
            <a:r>
              <a:rPr spc="-5" dirty="0"/>
              <a:t>will </a:t>
            </a:r>
            <a:r>
              <a:rPr spc="-385" dirty="0"/>
              <a:t> </a:t>
            </a:r>
            <a:r>
              <a:rPr spc="-5" dirty="0"/>
              <a:t>appear</a:t>
            </a:r>
            <a:r>
              <a:rPr spc="5" dirty="0"/>
              <a:t> </a:t>
            </a:r>
            <a:r>
              <a:rPr spc="-5" dirty="0"/>
              <a:t>as: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12845" y="2956051"/>
            <a:ext cx="472059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important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endParaRPr sz="2000">
              <a:latin typeface="Corbel"/>
              <a:cs typeface="Corbel"/>
            </a:endParaRPr>
          </a:p>
          <a:p>
            <a:pPr marL="194945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ideal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output.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should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rather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appear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as: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2845" y="4084446"/>
            <a:ext cx="4832350" cy="11525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4945" marR="5080" indent="-182880">
              <a:lnSpc>
                <a:spcPct val="90000"/>
              </a:lnSpc>
              <a:spcBef>
                <a:spcPts val="33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um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ers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igh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ju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orm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 output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possible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if we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specify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common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field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width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numbers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force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them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printed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right-justified.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754236" y="1229486"/>
          <a:ext cx="30607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754236" y="2915792"/>
          <a:ext cx="30607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2479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setw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1" spc="-10" dirty="0">
                <a:latin typeface="Corbel"/>
                <a:cs typeface="Corbel"/>
              </a:rPr>
              <a:t>S</a:t>
            </a:r>
            <a:r>
              <a:rPr b="1" dirty="0">
                <a:latin typeface="Corbel"/>
                <a:cs typeface="Corbel"/>
              </a:rPr>
              <a:t>e</a:t>
            </a:r>
            <a:r>
              <a:rPr b="1" spc="-20" dirty="0">
                <a:latin typeface="Corbel"/>
                <a:cs typeface="Corbel"/>
              </a:rPr>
              <a:t>t</a:t>
            </a:r>
            <a:r>
              <a:rPr b="1" spc="-5" dirty="0">
                <a:latin typeface="Corbel"/>
                <a:cs typeface="Corbel"/>
              </a:rPr>
              <a:t>w</a:t>
            </a:r>
            <a:r>
              <a:rPr b="1" spc="15" dirty="0">
                <a:latin typeface="Corbel"/>
                <a:cs typeface="Corbel"/>
              </a:rPr>
              <a:t> </a:t>
            </a:r>
            <a:r>
              <a:rPr spc="-5" dirty="0"/>
              <a:t>m</a:t>
            </a:r>
            <a:r>
              <a:rPr spc="5" dirty="0"/>
              <a:t>a</a:t>
            </a:r>
            <a:r>
              <a:rPr spc="-10" dirty="0"/>
              <a:t>nipu</a:t>
            </a:r>
            <a:r>
              <a:rPr spc="-20" dirty="0"/>
              <a:t>l</a:t>
            </a:r>
            <a:r>
              <a:rPr spc="-5" dirty="0"/>
              <a:t>a</a:t>
            </a:r>
            <a:r>
              <a:rPr spc="-10" dirty="0"/>
              <a:t>to</a:t>
            </a:r>
            <a:r>
              <a:rPr spc="-5" dirty="0"/>
              <a:t>r</a:t>
            </a:r>
            <a:r>
              <a:rPr spc="40" dirty="0"/>
              <a:t> </a:t>
            </a:r>
            <a:r>
              <a:rPr spc="-15" dirty="0"/>
              <a:t>d</a:t>
            </a:r>
            <a:r>
              <a:rPr spc="-10" dirty="0"/>
              <a:t>o</a:t>
            </a:r>
            <a:r>
              <a:rPr spc="-20" dirty="0"/>
              <a:t>e</a:t>
            </a:r>
            <a:r>
              <a:rPr spc="-5" dirty="0"/>
              <a:t>s</a:t>
            </a:r>
            <a:r>
              <a:rPr spc="35" dirty="0"/>
              <a:t> </a:t>
            </a:r>
            <a:r>
              <a:rPr spc="-10" dirty="0"/>
              <a:t>thi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jo</a:t>
            </a:r>
            <a:r>
              <a:rPr spc="-25" dirty="0"/>
              <a:t>b</a:t>
            </a:r>
            <a:r>
              <a:rPr spc="-5" dirty="0"/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60"/>
              </a:spcBef>
            </a:pPr>
            <a:r>
              <a:rPr spc="-10" dirty="0"/>
              <a:t>cout&lt;&lt;</a:t>
            </a:r>
            <a:r>
              <a:rPr spc="15" dirty="0"/>
              <a:t> </a:t>
            </a:r>
            <a:r>
              <a:rPr spc="-10" dirty="0"/>
              <a:t>setw(5)</a:t>
            </a:r>
            <a:r>
              <a:rPr spc="35" dirty="0"/>
              <a:t> </a:t>
            </a:r>
            <a:r>
              <a:rPr b="0" spc="-5" dirty="0">
                <a:latin typeface="Corbel"/>
                <a:cs typeface="Corbel"/>
              </a:rPr>
              <a:t>&lt;&lt;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sum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&lt;&lt;</a:t>
            </a:r>
            <a:r>
              <a:rPr b="0" spc="20" dirty="0">
                <a:latin typeface="Corbel"/>
                <a:cs typeface="Corbel"/>
              </a:rPr>
              <a:t> </a:t>
            </a:r>
            <a:r>
              <a:rPr spc="-5" dirty="0"/>
              <a:t>endl</a:t>
            </a:r>
            <a:r>
              <a:rPr b="0" spc="-5" dirty="0">
                <a:latin typeface="Corbel"/>
                <a:cs typeface="Corbel"/>
              </a:rPr>
              <a:t>;</a:t>
            </a:r>
          </a:p>
          <a:p>
            <a:pPr marL="12700">
              <a:lnSpc>
                <a:spcPts val="2280"/>
              </a:lnSpc>
              <a:spcBef>
                <a:spcPts val="965"/>
              </a:spcBef>
            </a:pPr>
            <a:r>
              <a:rPr b="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b="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Corbel"/>
                <a:cs typeface="Corbel"/>
              </a:rPr>
              <a:t>Th</a:t>
            </a:r>
            <a:r>
              <a:rPr b="0" spc="-5" dirty="0">
                <a:latin typeface="Corbel"/>
                <a:cs typeface="Corbel"/>
              </a:rPr>
              <a:t>e</a:t>
            </a:r>
            <a:r>
              <a:rPr b="0" spc="15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m</a:t>
            </a:r>
            <a:r>
              <a:rPr b="0" spc="5" dirty="0">
                <a:latin typeface="Corbel"/>
                <a:cs typeface="Corbel"/>
              </a:rPr>
              <a:t>a</a:t>
            </a:r>
            <a:r>
              <a:rPr b="0" spc="-5" dirty="0">
                <a:latin typeface="Corbel"/>
                <a:cs typeface="Corbel"/>
              </a:rPr>
              <a:t>n</a:t>
            </a:r>
            <a:r>
              <a:rPr b="0" spc="-15" dirty="0">
                <a:latin typeface="Corbel"/>
                <a:cs typeface="Corbel"/>
              </a:rPr>
              <a:t>i</a:t>
            </a:r>
            <a:r>
              <a:rPr b="0" spc="-5" dirty="0">
                <a:latin typeface="Corbel"/>
                <a:cs typeface="Corbel"/>
              </a:rPr>
              <a:t>pu</a:t>
            </a:r>
            <a:r>
              <a:rPr b="0" spc="-15" dirty="0">
                <a:latin typeface="Corbel"/>
                <a:cs typeface="Corbel"/>
              </a:rPr>
              <a:t>l</a:t>
            </a:r>
            <a:r>
              <a:rPr b="0" dirty="0">
                <a:latin typeface="Corbel"/>
                <a:cs typeface="Corbel"/>
              </a:rPr>
              <a:t>a</a:t>
            </a:r>
            <a:r>
              <a:rPr b="0" spc="-10" dirty="0">
                <a:latin typeface="Corbel"/>
                <a:cs typeface="Corbel"/>
              </a:rPr>
              <a:t>to</a:t>
            </a:r>
            <a:r>
              <a:rPr b="0" spc="-5" dirty="0">
                <a:latin typeface="Corbel"/>
                <a:cs typeface="Corbel"/>
              </a:rPr>
              <a:t>r</a:t>
            </a:r>
            <a:r>
              <a:rPr b="0" spc="3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s</a:t>
            </a:r>
            <a:r>
              <a:rPr b="0" spc="-15" dirty="0">
                <a:latin typeface="Corbel"/>
                <a:cs typeface="Corbel"/>
              </a:rPr>
              <a:t>e</a:t>
            </a:r>
            <a:r>
              <a:rPr b="0" spc="-10" dirty="0">
                <a:latin typeface="Corbel"/>
                <a:cs typeface="Corbel"/>
              </a:rPr>
              <a:t>tw(</a:t>
            </a:r>
            <a:r>
              <a:rPr b="0" dirty="0">
                <a:latin typeface="Corbel"/>
                <a:cs typeface="Corbel"/>
              </a:rPr>
              <a:t>5</a:t>
            </a:r>
            <a:r>
              <a:rPr b="0" spc="-5" dirty="0">
                <a:latin typeface="Corbel"/>
                <a:cs typeface="Corbel"/>
              </a:rPr>
              <a:t>)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s</a:t>
            </a:r>
            <a:r>
              <a:rPr b="0" spc="-5" dirty="0">
                <a:latin typeface="Corbel"/>
                <a:cs typeface="Corbel"/>
              </a:rPr>
              <a:t>p</a:t>
            </a:r>
            <a:r>
              <a:rPr b="0" spc="-15" dirty="0">
                <a:latin typeface="Corbel"/>
                <a:cs typeface="Corbel"/>
              </a:rPr>
              <a:t>ecifie</a:t>
            </a:r>
            <a:r>
              <a:rPr b="0" spc="-5" dirty="0">
                <a:latin typeface="Corbel"/>
                <a:cs typeface="Corbel"/>
              </a:rPr>
              <a:t>s</a:t>
            </a:r>
            <a:r>
              <a:rPr b="0" spc="8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a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15" dirty="0">
                <a:latin typeface="Corbel"/>
                <a:cs typeface="Corbel"/>
              </a:rPr>
              <a:t>fiel</a:t>
            </a:r>
            <a:r>
              <a:rPr b="0" spc="-5" dirty="0">
                <a:latin typeface="Corbel"/>
                <a:cs typeface="Corbel"/>
              </a:rPr>
              <a:t>d</a:t>
            </a:r>
            <a:r>
              <a:rPr b="0" spc="40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w</a:t>
            </a:r>
            <a:r>
              <a:rPr b="0" spc="-15" dirty="0">
                <a:latin typeface="Corbel"/>
                <a:cs typeface="Corbel"/>
              </a:rPr>
              <a:t>i</a:t>
            </a:r>
            <a:r>
              <a:rPr b="0" spc="-20" dirty="0">
                <a:latin typeface="Corbel"/>
                <a:cs typeface="Corbel"/>
              </a:rPr>
              <a:t>d</a:t>
            </a:r>
            <a:r>
              <a:rPr b="0" spc="-10" dirty="0">
                <a:latin typeface="Corbel"/>
                <a:cs typeface="Corbel"/>
              </a:rPr>
              <a:t>t</a:t>
            </a:r>
            <a:r>
              <a:rPr b="0" spc="-5" dirty="0">
                <a:latin typeface="Corbel"/>
                <a:cs typeface="Corbel"/>
              </a:rPr>
              <a:t>h</a:t>
            </a:r>
            <a:r>
              <a:rPr b="0" spc="5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5</a:t>
            </a:r>
            <a:r>
              <a:rPr b="0" spc="10" dirty="0">
                <a:latin typeface="Corbel"/>
                <a:cs typeface="Corbel"/>
              </a:rPr>
              <a:t> </a:t>
            </a:r>
            <a:r>
              <a:rPr b="0" spc="-15" dirty="0">
                <a:latin typeface="Corbel"/>
                <a:cs typeface="Corbel"/>
              </a:rPr>
              <a:t>f</a:t>
            </a:r>
            <a:r>
              <a:rPr b="0" spc="-10" dirty="0">
                <a:latin typeface="Corbel"/>
                <a:cs typeface="Corbel"/>
              </a:rPr>
              <a:t>o</a:t>
            </a:r>
            <a:r>
              <a:rPr b="0" spc="-5" dirty="0">
                <a:latin typeface="Corbel"/>
                <a:cs typeface="Corbel"/>
              </a:rPr>
              <a:t>r</a:t>
            </a:r>
            <a:r>
              <a:rPr b="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prin</a:t>
            </a:r>
            <a:r>
              <a:rPr b="0" dirty="0">
                <a:latin typeface="Corbel"/>
                <a:cs typeface="Corbel"/>
              </a:rPr>
              <a:t>t</a:t>
            </a:r>
            <a:r>
              <a:rPr b="0" spc="-15" dirty="0">
                <a:latin typeface="Corbel"/>
                <a:cs typeface="Corbel"/>
              </a:rPr>
              <a:t>i</a:t>
            </a:r>
            <a:r>
              <a:rPr b="0" spc="-5" dirty="0">
                <a:latin typeface="Corbel"/>
                <a:cs typeface="Corbel"/>
              </a:rPr>
              <a:t>ng</a:t>
            </a:r>
            <a:r>
              <a:rPr b="0" spc="25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the</a:t>
            </a:r>
          </a:p>
          <a:p>
            <a:pPr marL="195580">
              <a:lnSpc>
                <a:spcPts val="2280"/>
              </a:lnSpc>
            </a:pPr>
            <a:r>
              <a:rPr b="0" spc="-10" dirty="0">
                <a:latin typeface="Corbel"/>
                <a:cs typeface="Corbel"/>
              </a:rPr>
              <a:t>value</a:t>
            </a:r>
            <a:r>
              <a:rPr b="0" spc="15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of</a:t>
            </a:r>
            <a:r>
              <a:rPr b="0" spc="15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the variable</a:t>
            </a:r>
            <a:r>
              <a:rPr b="0" spc="4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sum.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b="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b="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0" spc="-15" dirty="0">
                <a:latin typeface="Corbel"/>
                <a:cs typeface="Corbel"/>
              </a:rPr>
              <a:t>I</a:t>
            </a:r>
            <a:r>
              <a:rPr b="0" spc="-5" dirty="0">
                <a:latin typeface="Corbel"/>
                <a:cs typeface="Corbel"/>
              </a:rPr>
              <a:t>f</a:t>
            </a:r>
            <a:r>
              <a:rPr b="0" spc="20" dirty="0">
                <a:latin typeface="Corbel"/>
                <a:cs typeface="Corbel"/>
              </a:rPr>
              <a:t> </a:t>
            </a:r>
            <a:r>
              <a:rPr b="0" spc="-15" dirty="0">
                <a:latin typeface="Corbel"/>
                <a:cs typeface="Corbel"/>
              </a:rPr>
              <a:t>v</a:t>
            </a:r>
            <a:r>
              <a:rPr b="0" dirty="0">
                <a:latin typeface="Corbel"/>
                <a:cs typeface="Corbel"/>
              </a:rPr>
              <a:t>a</a:t>
            </a:r>
            <a:r>
              <a:rPr b="0" spc="-15" dirty="0">
                <a:latin typeface="Corbel"/>
                <a:cs typeface="Corbel"/>
              </a:rPr>
              <a:t>l</a:t>
            </a:r>
            <a:r>
              <a:rPr b="0" spc="-5" dirty="0">
                <a:latin typeface="Corbel"/>
                <a:cs typeface="Corbel"/>
              </a:rPr>
              <a:t>ue</a:t>
            </a:r>
            <a:r>
              <a:rPr b="0" spc="20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o</a:t>
            </a:r>
            <a:r>
              <a:rPr b="0" spc="-5" dirty="0">
                <a:latin typeface="Corbel"/>
                <a:cs typeface="Corbel"/>
              </a:rPr>
              <a:t>f</a:t>
            </a:r>
            <a:r>
              <a:rPr b="0" spc="-1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s</a:t>
            </a:r>
            <a:r>
              <a:rPr b="0" spc="-10" dirty="0">
                <a:latin typeface="Corbel"/>
                <a:cs typeface="Corbel"/>
              </a:rPr>
              <a:t>um</a:t>
            </a:r>
            <a:r>
              <a:rPr b="0" spc="10" dirty="0">
                <a:latin typeface="Corbel"/>
                <a:cs typeface="Corbel"/>
              </a:rPr>
              <a:t> </a:t>
            </a:r>
            <a:r>
              <a:rPr b="0" spc="-15" dirty="0">
                <a:latin typeface="Corbel"/>
                <a:cs typeface="Corbel"/>
              </a:rPr>
              <a:t>i</a:t>
            </a:r>
            <a:r>
              <a:rPr b="0" spc="-5" dirty="0">
                <a:latin typeface="Corbel"/>
                <a:cs typeface="Corbel"/>
              </a:rPr>
              <a:t>s</a:t>
            </a:r>
            <a:r>
              <a:rPr b="0" spc="1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3</a:t>
            </a:r>
            <a:r>
              <a:rPr b="0" spc="-5" dirty="0">
                <a:latin typeface="Corbel"/>
                <a:cs typeface="Corbel"/>
              </a:rPr>
              <a:t>45</a:t>
            </a:r>
            <a:r>
              <a:rPr b="0" spc="10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th</a:t>
            </a:r>
            <a:r>
              <a:rPr b="0" spc="-15" dirty="0">
                <a:latin typeface="Corbel"/>
                <a:cs typeface="Corbel"/>
              </a:rPr>
              <a:t>e</a:t>
            </a:r>
            <a:r>
              <a:rPr b="0" spc="-5" dirty="0">
                <a:latin typeface="Corbel"/>
                <a:cs typeface="Corbel"/>
              </a:rPr>
              <a:t>n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outpu</a:t>
            </a:r>
            <a:r>
              <a:rPr b="0" spc="-5" dirty="0">
                <a:latin typeface="Corbel"/>
                <a:cs typeface="Corbel"/>
              </a:rPr>
              <a:t>t</a:t>
            </a:r>
            <a:r>
              <a:rPr b="0" spc="30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w</a:t>
            </a:r>
            <a:r>
              <a:rPr b="0" spc="-15" dirty="0">
                <a:latin typeface="Corbel"/>
                <a:cs typeface="Corbel"/>
              </a:rPr>
              <a:t>il</a:t>
            </a:r>
            <a:r>
              <a:rPr b="0" spc="-5" dirty="0">
                <a:latin typeface="Corbel"/>
                <a:cs typeface="Corbel"/>
              </a:rPr>
              <a:t>l</a:t>
            </a:r>
            <a:r>
              <a:rPr b="0" spc="20" dirty="0">
                <a:latin typeface="Corbel"/>
                <a:cs typeface="Corbel"/>
              </a:rPr>
              <a:t> </a:t>
            </a:r>
            <a:r>
              <a:rPr b="0" spc="-20" dirty="0">
                <a:latin typeface="Corbel"/>
                <a:cs typeface="Corbel"/>
              </a:rPr>
              <a:t>b</a:t>
            </a:r>
            <a:r>
              <a:rPr b="0" spc="25" dirty="0">
                <a:latin typeface="Corbel"/>
                <a:cs typeface="Corbel"/>
              </a:rPr>
              <a:t>e</a:t>
            </a:r>
            <a:r>
              <a:rPr b="0" spc="-5" dirty="0">
                <a:latin typeface="Corbel"/>
                <a:cs typeface="Corbe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4861940"/>
            <a:ext cx="46348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right-justified</a:t>
            </a:r>
            <a:r>
              <a:rPr sz="2000" spc="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field.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65751" y="4193921"/>
          <a:ext cx="3554095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60909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setw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0638" y="943927"/>
            <a:ext cx="7259955" cy="4940935"/>
          </a:xfrm>
          <a:custGeom>
            <a:avLst/>
            <a:gdLst/>
            <a:ahLst/>
            <a:cxnLst/>
            <a:rect l="l" t="t" r="r" b="b"/>
            <a:pathLst>
              <a:path w="7259955" h="4940935">
                <a:moveTo>
                  <a:pt x="7259446" y="0"/>
                </a:moveTo>
                <a:lnTo>
                  <a:pt x="0" y="0"/>
                </a:lnTo>
                <a:lnTo>
                  <a:pt x="0" y="4940681"/>
                </a:lnTo>
                <a:lnTo>
                  <a:pt x="7259446" y="4940681"/>
                </a:lnTo>
                <a:lnTo>
                  <a:pt x="7259446" y="0"/>
                </a:lnTo>
                <a:close/>
              </a:path>
            </a:pathLst>
          </a:custGeom>
          <a:solidFill>
            <a:srgbClr val="CE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0638" y="943863"/>
            <a:ext cx="7259955" cy="494093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latin typeface="Corbel"/>
                <a:cs typeface="Corbel"/>
              </a:rPr>
              <a:t>#include&lt;iostream&gt;</a:t>
            </a:r>
            <a:endParaRPr sz="2000">
              <a:latin typeface="Corbel"/>
              <a:cs typeface="Corbel"/>
            </a:endParaRPr>
          </a:p>
          <a:p>
            <a:pPr marL="92075" marR="3776979">
              <a:lnSpc>
                <a:spcPct val="100000"/>
              </a:lnSpc>
              <a:tabLst>
                <a:tab pos="2436495" algn="l"/>
              </a:tabLst>
            </a:pPr>
            <a:r>
              <a:rPr sz="2000" spc="-15" dirty="0">
                <a:latin typeface="Corbel"/>
                <a:cs typeface="Corbel"/>
              </a:rPr>
              <a:t>#include</a:t>
            </a:r>
            <a:r>
              <a:rPr sz="2000" spc="8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&lt;iomanip&gt;	</a:t>
            </a:r>
            <a:r>
              <a:rPr sz="2000" spc="-5" dirty="0">
                <a:latin typeface="Corbel"/>
                <a:cs typeface="Corbel"/>
              </a:rPr>
              <a:t>//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for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setw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using namespace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std;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main()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64960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basic=950,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allowance=95,</a:t>
            </a:r>
            <a:r>
              <a:rPr sz="2000" spc="7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total=1045;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649605" marR="1485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cout&lt;&lt;setw(10)&lt;&lt;“Basic</a:t>
            </a:r>
            <a:r>
              <a:rPr sz="2000" spc="4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”&lt;&lt;setw(10)&lt;&lt;basic&lt;&lt;endl; 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cout&lt;&lt;setw(10)&lt;&lt;“Allowance</a:t>
            </a:r>
            <a:r>
              <a:rPr sz="2000" spc="-10" dirty="0">
                <a:latin typeface="Corbel"/>
                <a:cs typeface="Corbel"/>
              </a:rPr>
              <a:t> ”&lt;&lt;setw(10)&lt;&lt;allowance&lt;&lt;endl;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cout&lt;&lt;setw(10)&lt;&lt;“Total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”&lt;&lt;setw(10)&lt;&lt;total&lt;&lt;endl;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34480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return 0;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5023" y="5029180"/>
            <a:ext cx="1758702" cy="81078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2479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setfill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57853" y="1344167"/>
            <a:ext cx="6621145" cy="5298440"/>
            <a:chOff x="4157853" y="1344167"/>
            <a:chExt cx="6621145" cy="5298440"/>
          </a:xfrm>
        </p:grpSpPr>
        <p:sp>
          <p:nvSpPr>
            <p:cNvPr id="4" name="object 4"/>
            <p:cNvSpPr/>
            <p:nvPr/>
          </p:nvSpPr>
          <p:spPr>
            <a:xfrm>
              <a:off x="4170553" y="1356855"/>
              <a:ext cx="6595745" cy="5273040"/>
            </a:xfrm>
            <a:custGeom>
              <a:avLst/>
              <a:gdLst/>
              <a:ahLst/>
              <a:cxnLst/>
              <a:rect l="l" t="t" r="r" b="b"/>
              <a:pathLst>
                <a:path w="6595745" h="5273040">
                  <a:moveTo>
                    <a:pt x="6595745" y="0"/>
                  </a:moveTo>
                  <a:lnTo>
                    <a:pt x="0" y="0"/>
                  </a:lnTo>
                  <a:lnTo>
                    <a:pt x="0" y="5273040"/>
                  </a:lnTo>
                  <a:lnTo>
                    <a:pt x="6595745" y="5273040"/>
                  </a:lnTo>
                  <a:lnTo>
                    <a:pt x="6595745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0553" y="1350517"/>
              <a:ext cx="6595745" cy="5285740"/>
            </a:xfrm>
            <a:custGeom>
              <a:avLst/>
              <a:gdLst/>
              <a:ahLst/>
              <a:cxnLst/>
              <a:rect l="l" t="t" r="r" b="b"/>
              <a:pathLst>
                <a:path w="6595745" h="5285740">
                  <a:moveTo>
                    <a:pt x="0" y="0"/>
                  </a:moveTo>
                  <a:lnTo>
                    <a:pt x="0" y="5285727"/>
                  </a:lnTo>
                </a:path>
                <a:path w="6595745" h="5285740">
                  <a:moveTo>
                    <a:pt x="6595745" y="0"/>
                  </a:moveTo>
                  <a:lnTo>
                    <a:pt x="6595745" y="528572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4203" y="1350517"/>
              <a:ext cx="6608445" cy="12700"/>
            </a:xfrm>
            <a:custGeom>
              <a:avLst/>
              <a:gdLst/>
              <a:ahLst/>
              <a:cxnLst/>
              <a:rect l="l" t="t" r="r" b="b"/>
              <a:pathLst>
                <a:path w="6608445" h="12700">
                  <a:moveTo>
                    <a:pt x="0" y="12700"/>
                  </a:moveTo>
                  <a:lnTo>
                    <a:pt x="6608445" y="12700"/>
                  </a:lnTo>
                  <a:lnTo>
                    <a:pt x="660844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64203" y="6629895"/>
              <a:ext cx="6608445" cy="0"/>
            </a:xfrm>
            <a:custGeom>
              <a:avLst/>
              <a:gdLst/>
              <a:ahLst/>
              <a:cxnLst/>
              <a:rect l="l" t="t" r="r" b="b"/>
              <a:pathLst>
                <a:path w="6608445">
                  <a:moveTo>
                    <a:pt x="0" y="0"/>
                  </a:moveTo>
                  <a:lnTo>
                    <a:pt x="66084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9065" y="882523"/>
            <a:ext cx="3114040" cy="143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tf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ll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r_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pe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);</a:t>
            </a:r>
            <a:endParaRPr sz="2000">
              <a:latin typeface="Corbel"/>
              <a:cs typeface="Corbel"/>
            </a:endParaRPr>
          </a:p>
          <a:p>
            <a:pPr marL="313690" marR="541020">
              <a:lnSpc>
                <a:spcPct val="100000"/>
              </a:lnSpc>
              <a:spcBef>
                <a:spcPts val="1480"/>
              </a:spcBef>
            </a:pPr>
            <a:r>
              <a:rPr sz="2000" spc="-15" dirty="0">
                <a:latin typeface="Corbel"/>
                <a:cs typeface="Corbel"/>
              </a:rPr>
              <a:t>#include</a:t>
            </a:r>
            <a:r>
              <a:rPr sz="2000" spc="4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&lt;iostream&gt;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#include</a:t>
            </a:r>
            <a:r>
              <a:rPr sz="2000" spc="6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&lt;iomanip&gt; </a:t>
            </a:r>
            <a:r>
              <a:rPr sz="2000" spc="-5" dirty="0">
                <a:latin typeface="Corbel"/>
                <a:cs typeface="Corbel"/>
              </a:rPr>
              <a:t> using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namespace</a:t>
            </a:r>
            <a:r>
              <a:rPr sz="2000" spc="-10" dirty="0">
                <a:latin typeface="Corbel"/>
                <a:cs typeface="Corbel"/>
              </a:rPr>
              <a:t> std;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2882" y="2595118"/>
            <a:ext cx="4029710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main()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6616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string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“Ankita";</a:t>
            </a:r>
            <a:endParaRPr sz="2000">
              <a:latin typeface="Corbel"/>
              <a:cs typeface="Corbel"/>
            </a:endParaRPr>
          </a:p>
          <a:p>
            <a:pPr marL="609600" marR="508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//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setfill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$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width</a:t>
            </a:r>
            <a:r>
              <a:rPr sz="2000" spc="4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10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cout&lt;&lt;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setfill('$')</a:t>
            </a:r>
            <a:r>
              <a:rPr sz="2000" spc="5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10" dirty="0">
                <a:latin typeface="Corbel"/>
                <a:cs typeface="Corbel"/>
              </a:rPr>
              <a:t> setw(10); 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cout&lt;&lt;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10" dirty="0">
                <a:latin typeface="Corbel"/>
                <a:cs typeface="Corbel"/>
              </a:rPr>
              <a:t> endl;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9878" y="4729429"/>
            <a:ext cx="404495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rbel"/>
                <a:cs typeface="Corbel"/>
              </a:rPr>
              <a:t>//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setfill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*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and </a:t>
            </a:r>
            <a:r>
              <a:rPr sz="2000" spc="-10" dirty="0">
                <a:latin typeface="Corbel"/>
                <a:cs typeface="Corbel"/>
              </a:rPr>
              <a:t>width</a:t>
            </a:r>
            <a:r>
              <a:rPr sz="2000" spc="4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as</a:t>
            </a:r>
            <a:r>
              <a:rPr sz="2000" spc="-10" dirty="0">
                <a:latin typeface="Corbel"/>
                <a:cs typeface="Corbel"/>
              </a:rPr>
              <a:t> 10</a:t>
            </a:r>
            <a:endParaRPr sz="2000">
              <a:latin typeface="Corbel"/>
              <a:cs typeface="Corbel"/>
            </a:endParaRPr>
          </a:p>
          <a:p>
            <a:pPr marL="252729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//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left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used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to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left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side</a:t>
            </a:r>
            <a:endParaRPr sz="2000">
              <a:latin typeface="Corbel"/>
              <a:cs typeface="Corbel"/>
            </a:endParaRPr>
          </a:p>
          <a:p>
            <a:pPr marL="252729" marR="508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cout&lt;&lt;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left</a:t>
            </a:r>
            <a:r>
              <a:rPr sz="2000" spc="6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 </a:t>
            </a:r>
            <a:r>
              <a:rPr sz="2000" spc="-10" dirty="0">
                <a:latin typeface="Corbel"/>
                <a:cs typeface="Corbel"/>
              </a:rPr>
              <a:t>setfill('*')</a:t>
            </a:r>
            <a:r>
              <a:rPr sz="2000" spc="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setw(10);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cout&lt;&lt;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endl;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return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0;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2882" y="6253988"/>
            <a:ext cx="88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03207" y="5471159"/>
            <a:ext cx="1722120" cy="1027430"/>
            <a:chOff x="8903207" y="5471159"/>
            <a:chExt cx="1722120" cy="1027430"/>
          </a:xfrm>
        </p:grpSpPr>
        <p:sp>
          <p:nvSpPr>
            <p:cNvPr id="13" name="object 13"/>
            <p:cNvSpPr/>
            <p:nvPr/>
          </p:nvSpPr>
          <p:spPr>
            <a:xfrm>
              <a:off x="8909303" y="5477255"/>
              <a:ext cx="1710055" cy="1015365"/>
            </a:xfrm>
            <a:custGeom>
              <a:avLst/>
              <a:gdLst/>
              <a:ahLst/>
              <a:cxnLst/>
              <a:rect l="l" t="t" r="r" b="b"/>
              <a:pathLst>
                <a:path w="1710054" h="1015364">
                  <a:moveTo>
                    <a:pt x="1540764" y="0"/>
                  </a:moveTo>
                  <a:lnTo>
                    <a:pt x="169164" y="0"/>
                  </a:lnTo>
                  <a:lnTo>
                    <a:pt x="124177" y="6039"/>
                  </a:lnTo>
                  <a:lnTo>
                    <a:pt x="83763" y="23085"/>
                  </a:lnTo>
                  <a:lnTo>
                    <a:pt x="49529" y="49530"/>
                  </a:lnTo>
                  <a:lnTo>
                    <a:pt x="23085" y="83763"/>
                  </a:lnTo>
                  <a:lnTo>
                    <a:pt x="6039" y="124177"/>
                  </a:lnTo>
                  <a:lnTo>
                    <a:pt x="0" y="169164"/>
                  </a:lnTo>
                  <a:lnTo>
                    <a:pt x="0" y="845820"/>
                  </a:lnTo>
                  <a:lnTo>
                    <a:pt x="6039" y="890788"/>
                  </a:lnTo>
                  <a:lnTo>
                    <a:pt x="23085" y="931197"/>
                  </a:lnTo>
                  <a:lnTo>
                    <a:pt x="49530" y="965434"/>
                  </a:lnTo>
                  <a:lnTo>
                    <a:pt x="83763" y="991886"/>
                  </a:lnTo>
                  <a:lnTo>
                    <a:pt x="124177" y="1008940"/>
                  </a:lnTo>
                  <a:lnTo>
                    <a:pt x="169164" y="1014984"/>
                  </a:lnTo>
                  <a:lnTo>
                    <a:pt x="1540764" y="1014984"/>
                  </a:lnTo>
                  <a:lnTo>
                    <a:pt x="1585750" y="1008940"/>
                  </a:lnTo>
                  <a:lnTo>
                    <a:pt x="1626164" y="991886"/>
                  </a:lnTo>
                  <a:lnTo>
                    <a:pt x="1660398" y="965434"/>
                  </a:lnTo>
                  <a:lnTo>
                    <a:pt x="1686842" y="931197"/>
                  </a:lnTo>
                  <a:lnTo>
                    <a:pt x="1703888" y="890788"/>
                  </a:lnTo>
                  <a:lnTo>
                    <a:pt x="1709927" y="845820"/>
                  </a:lnTo>
                  <a:lnTo>
                    <a:pt x="1709927" y="169164"/>
                  </a:lnTo>
                  <a:lnTo>
                    <a:pt x="1703888" y="124177"/>
                  </a:lnTo>
                  <a:lnTo>
                    <a:pt x="1686842" y="83763"/>
                  </a:lnTo>
                  <a:lnTo>
                    <a:pt x="1660398" y="49530"/>
                  </a:lnTo>
                  <a:lnTo>
                    <a:pt x="1626164" y="23085"/>
                  </a:lnTo>
                  <a:lnTo>
                    <a:pt x="1585750" y="6039"/>
                  </a:lnTo>
                  <a:lnTo>
                    <a:pt x="1540764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09303" y="5477255"/>
              <a:ext cx="1710055" cy="1015365"/>
            </a:xfrm>
            <a:custGeom>
              <a:avLst/>
              <a:gdLst/>
              <a:ahLst/>
              <a:cxnLst/>
              <a:rect l="l" t="t" r="r" b="b"/>
              <a:pathLst>
                <a:path w="1710054" h="1015364">
                  <a:moveTo>
                    <a:pt x="0" y="169164"/>
                  </a:moveTo>
                  <a:lnTo>
                    <a:pt x="6039" y="124177"/>
                  </a:lnTo>
                  <a:lnTo>
                    <a:pt x="23085" y="83763"/>
                  </a:lnTo>
                  <a:lnTo>
                    <a:pt x="49529" y="49530"/>
                  </a:lnTo>
                  <a:lnTo>
                    <a:pt x="83763" y="23085"/>
                  </a:lnTo>
                  <a:lnTo>
                    <a:pt x="124177" y="6039"/>
                  </a:lnTo>
                  <a:lnTo>
                    <a:pt x="169164" y="0"/>
                  </a:lnTo>
                  <a:lnTo>
                    <a:pt x="1540764" y="0"/>
                  </a:lnTo>
                  <a:lnTo>
                    <a:pt x="1585750" y="6039"/>
                  </a:lnTo>
                  <a:lnTo>
                    <a:pt x="1626164" y="23085"/>
                  </a:lnTo>
                  <a:lnTo>
                    <a:pt x="1660398" y="49530"/>
                  </a:lnTo>
                  <a:lnTo>
                    <a:pt x="1686842" y="83763"/>
                  </a:lnTo>
                  <a:lnTo>
                    <a:pt x="1703888" y="124177"/>
                  </a:lnTo>
                  <a:lnTo>
                    <a:pt x="1709927" y="169164"/>
                  </a:lnTo>
                  <a:lnTo>
                    <a:pt x="1709927" y="845820"/>
                  </a:lnTo>
                  <a:lnTo>
                    <a:pt x="1703888" y="890788"/>
                  </a:lnTo>
                  <a:lnTo>
                    <a:pt x="1686842" y="931197"/>
                  </a:lnTo>
                  <a:lnTo>
                    <a:pt x="1660398" y="965434"/>
                  </a:lnTo>
                  <a:lnTo>
                    <a:pt x="1626164" y="991886"/>
                  </a:lnTo>
                  <a:lnTo>
                    <a:pt x="1585750" y="1008940"/>
                  </a:lnTo>
                  <a:lnTo>
                    <a:pt x="1540764" y="1014984"/>
                  </a:lnTo>
                  <a:lnTo>
                    <a:pt x="169164" y="1014984"/>
                  </a:lnTo>
                  <a:lnTo>
                    <a:pt x="124177" y="1008940"/>
                  </a:lnTo>
                  <a:lnTo>
                    <a:pt x="83763" y="991886"/>
                  </a:lnTo>
                  <a:lnTo>
                    <a:pt x="49530" y="965434"/>
                  </a:lnTo>
                  <a:lnTo>
                    <a:pt x="23085" y="931197"/>
                  </a:lnTo>
                  <a:lnTo>
                    <a:pt x="6039" y="890788"/>
                  </a:lnTo>
                  <a:lnTo>
                    <a:pt x="0" y="845820"/>
                  </a:lnTo>
                  <a:lnTo>
                    <a:pt x="0" y="169164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84818" y="5487111"/>
            <a:ext cx="137350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Output:</a:t>
            </a:r>
            <a:endParaRPr sz="1800">
              <a:latin typeface="Corbel"/>
              <a:cs typeface="Corbel"/>
            </a:endParaRPr>
          </a:p>
          <a:p>
            <a:pPr marR="5080" algn="ctr">
              <a:lnSpc>
                <a:spcPts val="2630"/>
              </a:lnSpc>
            </a:pP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$$$$Ankita</a:t>
            </a:r>
            <a:endParaRPr sz="2200">
              <a:latin typeface="Corbel"/>
              <a:cs typeface="Corbel"/>
            </a:endParaRPr>
          </a:p>
          <a:p>
            <a:pPr marR="5080" algn="ctr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kita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*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**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*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2479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setprecision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72584" y="1414907"/>
            <a:ext cx="7025005" cy="4688840"/>
            <a:chOff x="4172584" y="1414907"/>
            <a:chExt cx="7025005" cy="4688840"/>
          </a:xfrm>
        </p:grpSpPr>
        <p:sp>
          <p:nvSpPr>
            <p:cNvPr id="4" name="object 4"/>
            <p:cNvSpPr/>
            <p:nvPr/>
          </p:nvSpPr>
          <p:spPr>
            <a:xfrm>
              <a:off x="4185284" y="1427581"/>
              <a:ext cx="6999605" cy="4663440"/>
            </a:xfrm>
            <a:custGeom>
              <a:avLst/>
              <a:gdLst/>
              <a:ahLst/>
              <a:cxnLst/>
              <a:rect l="l" t="t" r="r" b="b"/>
              <a:pathLst>
                <a:path w="6999605" h="4663440">
                  <a:moveTo>
                    <a:pt x="6999224" y="0"/>
                  </a:moveTo>
                  <a:lnTo>
                    <a:pt x="0" y="0"/>
                  </a:lnTo>
                  <a:lnTo>
                    <a:pt x="0" y="4663440"/>
                  </a:lnTo>
                  <a:lnTo>
                    <a:pt x="6999224" y="4663440"/>
                  </a:lnTo>
                  <a:lnTo>
                    <a:pt x="6999224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5284" y="1421257"/>
              <a:ext cx="6999605" cy="4676140"/>
            </a:xfrm>
            <a:custGeom>
              <a:avLst/>
              <a:gdLst/>
              <a:ahLst/>
              <a:cxnLst/>
              <a:rect l="l" t="t" r="r" b="b"/>
              <a:pathLst>
                <a:path w="6999605" h="4676140">
                  <a:moveTo>
                    <a:pt x="0" y="0"/>
                  </a:moveTo>
                  <a:lnTo>
                    <a:pt x="0" y="4676114"/>
                  </a:lnTo>
                </a:path>
                <a:path w="6999605" h="4676140">
                  <a:moveTo>
                    <a:pt x="6999223" y="0"/>
                  </a:moveTo>
                  <a:lnTo>
                    <a:pt x="6999223" y="467611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8934" y="1421257"/>
              <a:ext cx="7012305" cy="12700"/>
            </a:xfrm>
            <a:custGeom>
              <a:avLst/>
              <a:gdLst/>
              <a:ahLst/>
              <a:cxnLst/>
              <a:rect l="l" t="t" r="r" b="b"/>
              <a:pathLst>
                <a:path w="7012305" h="12700">
                  <a:moveTo>
                    <a:pt x="0" y="12700"/>
                  </a:moveTo>
                  <a:lnTo>
                    <a:pt x="7011923" y="12700"/>
                  </a:lnTo>
                  <a:lnTo>
                    <a:pt x="701192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78934" y="6091021"/>
              <a:ext cx="7012305" cy="0"/>
            </a:xfrm>
            <a:custGeom>
              <a:avLst/>
              <a:gdLst/>
              <a:ahLst/>
              <a:cxnLst/>
              <a:rect l="l" t="t" r="r" b="b"/>
              <a:pathLst>
                <a:path w="7012305">
                  <a:moveTo>
                    <a:pt x="0" y="0"/>
                  </a:moveTo>
                  <a:lnTo>
                    <a:pt x="701192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9065" y="882523"/>
            <a:ext cx="3108325" cy="1503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tp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eci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(int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);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orbel"/>
              <a:cs typeface="Corbel"/>
            </a:endParaRPr>
          </a:p>
          <a:p>
            <a:pPr marL="328295" marR="52006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rbel"/>
                <a:cs typeface="Corbel"/>
              </a:rPr>
              <a:t>#include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&lt;iostream&gt;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#include</a:t>
            </a:r>
            <a:r>
              <a:rPr sz="2000" spc="6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&lt;iomanip&gt; </a:t>
            </a:r>
            <a:r>
              <a:rPr sz="2000" spc="-5" dirty="0">
                <a:latin typeface="Corbel"/>
                <a:cs typeface="Corbel"/>
              </a:rPr>
              <a:t> using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namespace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std;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7867" y="2665552"/>
            <a:ext cx="37211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main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()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152400">
              <a:lnSpc>
                <a:spcPct val="100000"/>
              </a:lnSpc>
            </a:pPr>
            <a:r>
              <a:rPr sz="2000" spc="-15" dirty="0">
                <a:latin typeface="Corbel"/>
                <a:cs typeface="Corbel"/>
              </a:rPr>
              <a:t>double</a:t>
            </a:r>
            <a:r>
              <a:rPr sz="2000" spc="7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 </a:t>
            </a:r>
            <a:r>
              <a:rPr sz="2000" spc="-10" dirty="0">
                <a:latin typeface="Corbel"/>
                <a:cs typeface="Corbel"/>
              </a:rPr>
              <a:t>=3.141592653589793238;</a:t>
            </a:r>
            <a:endParaRPr sz="2000">
              <a:latin typeface="Corbel"/>
              <a:cs typeface="Corbel"/>
            </a:endParaRPr>
          </a:p>
          <a:p>
            <a:pPr marL="152400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rbel"/>
                <a:cs typeface="Corbel"/>
              </a:rPr>
              <a:t>cout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10" dirty="0">
                <a:latin typeface="Corbel"/>
                <a:cs typeface="Corbel"/>
              </a:rPr>
              <a:t> setprecision(5)</a:t>
            </a:r>
            <a:r>
              <a:rPr sz="2000" spc="5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'\n';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cout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10" dirty="0">
                <a:latin typeface="Corbel"/>
                <a:cs typeface="Corbel"/>
              </a:rPr>
              <a:t> setprecision(9)</a:t>
            </a:r>
            <a:r>
              <a:rPr sz="2000" spc="5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 &lt;&lt;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'\n';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0267" y="4495545"/>
            <a:ext cx="356870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orbel"/>
                <a:cs typeface="Corbel"/>
              </a:rPr>
              <a:t>cout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fixed;</a:t>
            </a:r>
            <a:endParaRPr sz="2000">
              <a:latin typeface="Corbel"/>
              <a:cs typeface="Corbel"/>
            </a:endParaRPr>
          </a:p>
          <a:p>
            <a:pPr marR="5080" algn="just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cout </a:t>
            </a:r>
            <a:r>
              <a:rPr sz="2000" spc="-5" dirty="0">
                <a:latin typeface="Corbel"/>
                <a:cs typeface="Corbel"/>
              </a:rPr>
              <a:t>&lt;&lt; </a:t>
            </a:r>
            <a:r>
              <a:rPr sz="2000" spc="-10" dirty="0">
                <a:latin typeface="Corbel"/>
                <a:cs typeface="Corbel"/>
              </a:rPr>
              <a:t>setprecision(5) </a:t>
            </a:r>
            <a:r>
              <a:rPr sz="2000" spc="-5" dirty="0">
                <a:latin typeface="Corbel"/>
                <a:cs typeface="Corbel"/>
              </a:rPr>
              <a:t>&lt;&lt; f &lt;&lt; </a:t>
            </a:r>
            <a:r>
              <a:rPr sz="2000" dirty="0">
                <a:latin typeface="Corbel"/>
                <a:cs typeface="Corbel"/>
              </a:rPr>
              <a:t>'\n';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cout </a:t>
            </a:r>
            <a:r>
              <a:rPr sz="2000" spc="-5" dirty="0">
                <a:latin typeface="Corbel"/>
                <a:cs typeface="Corbel"/>
              </a:rPr>
              <a:t>&lt;&lt; </a:t>
            </a:r>
            <a:r>
              <a:rPr sz="2000" spc="-10" dirty="0">
                <a:latin typeface="Corbel"/>
                <a:cs typeface="Corbel"/>
              </a:rPr>
              <a:t>setprecision(9) </a:t>
            </a:r>
            <a:r>
              <a:rPr sz="2000" spc="-5" dirty="0">
                <a:latin typeface="Corbel"/>
                <a:cs typeface="Corbel"/>
              </a:rPr>
              <a:t>&lt;&lt; f &lt;&lt; </a:t>
            </a:r>
            <a:r>
              <a:rPr sz="2000" dirty="0">
                <a:latin typeface="Corbel"/>
                <a:cs typeface="Corbel"/>
              </a:rPr>
              <a:t>'\n';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return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0;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7867" y="5715406"/>
            <a:ext cx="88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69807" y="4270247"/>
            <a:ext cx="2639695" cy="1606550"/>
            <a:chOff x="8369807" y="4270247"/>
            <a:chExt cx="2639695" cy="1606550"/>
          </a:xfrm>
        </p:grpSpPr>
        <p:sp>
          <p:nvSpPr>
            <p:cNvPr id="13" name="object 13"/>
            <p:cNvSpPr/>
            <p:nvPr/>
          </p:nvSpPr>
          <p:spPr>
            <a:xfrm>
              <a:off x="8375903" y="4276343"/>
              <a:ext cx="2627630" cy="1594485"/>
            </a:xfrm>
            <a:custGeom>
              <a:avLst/>
              <a:gdLst/>
              <a:ahLst/>
              <a:cxnLst/>
              <a:rect l="l" t="t" r="r" b="b"/>
              <a:pathLst>
                <a:path w="2627629" h="1594485">
                  <a:moveTo>
                    <a:pt x="2361692" y="0"/>
                  </a:moveTo>
                  <a:lnTo>
                    <a:pt x="265684" y="0"/>
                  </a:lnTo>
                  <a:lnTo>
                    <a:pt x="217939" y="4282"/>
                  </a:lnTo>
                  <a:lnTo>
                    <a:pt x="172997" y="16627"/>
                  </a:lnTo>
                  <a:lnTo>
                    <a:pt x="131609" y="36284"/>
                  </a:lnTo>
                  <a:lnTo>
                    <a:pt x="94527" y="62501"/>
                  </a:lnTo>
                  <a:lnTo>
                    <a:pt x="62501" y="94527"/>
                  </a:lnTo>
                  <a:lnTo>
                    <a:pt x="36284" y="131609"/>
                  </a:lnTo>
                  <a:lnTo>
                    <a:pt x="16627" y="172997"/>
                  </a:lnTo>
                  <a:lnTo>
                    <a:pt x="4282" y="217939"/>
                  </a:lnTo>
                  <a:lnTo>
                    <a:pt x="0" y="265683"/>
                  </a:lnTo>
                  <a:lnTo>
                    <a:pt x="0" y="1328419"/>
                  </a:lnTo>
                  <a:lnTo>
                    <a:pt x="4282" y="1376177"/>
                  </a:lnTo>
                  <a:lnTo>
                    <a:pt x="16627" y="1421126"/>
                  </a:lnTo>
                  <a:lnTo>
                    <a:pt x="36284" y="1462516"/>
                  </a:lnTo>
                  <a:lnTo>
                    <a:pt x="62501" y="1499597"/>
                  </a:lnTo>
                  <a:lnTo>
                    <a:pt x="94527" y="1531619"/>
                  </a:lnTo>
                  <a:lnTo>
                    <a:pt x="131609" y="1557830"/>
                  </a:lnTo>
                  <a:lnTo>
                    <a:pt x="172997" y="1577482"/>
                  </a:lnTo>
                  <a:lnTo>
                    <a:pt x="217939" y="1589823"/>
                  </a:lnTo>
                  <a:lnTo>
                    <a:pt x="265684" y="1594103"/>
                  </a:lnTo>
                  <a:lnTo>
                    <a:pt x="2361692" y="1594103"/>
                  </a:lnTo>
                  <a:lnTo>
                    <a:pt x="2409436" y="1589823"/>
                  </a:lnTo>
                  <a:lnTo>
                    <a:pt x="2454378" y="1577482"/>
                  </a:lnTo>
                  <a:lnTo>
                    <a:pt x="2495766" y="1557830"/>
                  </a:lnTo>
                  <a:lnTo>
                    <a:pt x="2532848" y="1531619"/>
                  </a:lnTo>
                  <a:lnTo>
                    <a:pt x="2564874" y="1499597"/>
                  </a:lnTo>
                  <a:lnTo>
                    <a:pt x="2591091" y="1462516"/>
                  </a:lnTo>
                  <a:lnTo>
                    <a:pt x="2610748" y="1421126"/>
                  </a:lnTo>
                  <a:lnTo>
                    <a:pt x="2623093" y="1376177"/>
                  </a:lnTo>
                  <a:lnTo>
                    <a:pt x="2627376" y="1328419"/>
                  </a:lnTo>
                  <a:lnTo>
                    <a:pt x="2627376" y="265683"/>
                  </a:lnTo>
                  <a:lnTo>
                    <a:pt x="2623093" y="217939"/>
                  </a:lnTo>
                  <a:lnTo>
                    <a:pt x="2610748" y="172997"/>
                  </a:lnTo>
                  <a:lnTo>
                    <a:pt x="2591091" y="131609"/>
                  </a:lnTo>
                  <a:lnTo>
                    <a:pt x="2564874" y="94527"/>
                  </a:lnTo>
                  <a:lnTo>
                    <a:pt x="2532848" y="62501"/>
                  </a:lnTo>
                  <a:lnTo>
                    <a:pt x="2495766" y="36284"/>
                  </a:lnTo>
                  <a:lnTo>
                    <a:pt x="2454378" y="16627"/>
                  </a:lnTo>
                  <a:lnTo>
                    <a:pt x="2409436" y="4282"/>
                  </a:lnTo>
                  <a:lnTo>
                    <a:pt x="2361692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75903" y="4276343"/>
              <a:ext cx="2627630" cy="1594485"/>
            </a:xfrm>
            <a:custGeom>
              <a:avLst/>
              <a:gdLst/>
              <a:ahLst/>
              <a:cxnLst/>
              <a:rect l="l" t="t" r="r" b="b"/>
              <a:pathLst>
                <a:path w="2627629" h="1594485">
                  <a:moveTo>
                    <a:pt x="0" y="265683"/>
                  </a:moveTo>
                  <a:lnTo>
                    <a:pt x="4282" y="217939"/>
                  </a:lnTo>
                  <a:lnTo>
                    <a:pt x="16627" y="172997"/>
                  </a:lnTo>
                  <a:lnTo>
                    <a:pt x="36284" y="131609"/>
                  </a:lnTo>
                  <a:lnTo>
                    <a:pt x="62501" y="94527"/>
                  </a:lnTo>
                  <a:lnTo>
                    <a:pt x="94527" y="62501"/>
                  </a:lnTo>
                  <a:lnTo>
                    <a:pt x="131609" y="36284"/>
                  </a:lnTo>
                  <a:lnTo>
                    <a:pt x="172997" y="16627"/>
                  </a:lnTo>
                  <a:lnTo>
                    <a:pt x="217939" y="4282"/>
                  </a:lnTo>
                  <a:lnTo>
                    <a:pt x="265684" y="0"/>
                  </a:lnTo>
                  <a:lnTo>
                    <a:pt x="2361692" y="0"/>
                  </a:lnTo>
                  <a:lnTo>
                    <a:pt x="2409436" y="4282"/>
                  </a:lnTo>
                  <a:lnTo>
                    <a:pt x="2454378" y="16627"/>
                  </a:lnTo>
                  <a:lnTo>
                    <a:pt x="2495766" y="36284"/>
                  </a:lnTo>
                  <a:lnTo>
                    <a:pt x="2532848" y="62501"/>
                  </a:lnTo>
                  <a:lnTo>
                    <a:pt x="2564874" y="94527"/>
                  </a:lnTo>
                  <a:lnTo>
                    <a:pt x="2591091" y="131609"/>
                  </a:lnTo>
                  <a:lnTo>
                    <a:pt x="2610748" y="172997"/>
                  </a:lnTo>
                  <a:lnTo>
                    <a:pt x="2623093" y="217939"/>
                  </a:lnTo>
                  <a:lnTo>
                    <a:pt x="2627376" y="265683"/>
                  </a:lnTo>
                  <a:lnTo>
                    <a:pt x="2627376" y="1328419"/>
                  </a:lnTo>
                  <a:lnTo>
                    <a:pt x="2623093" y="1376177"/>
                  </a:lnTo>
                  <a:lnTo>
                    <a:pt x="2610748" y="1421126"/>
                  </a:lnTo>
                  <a:lnTo>
                    <a:pt x="2591091" y="1462516"/>
                  </a:lnTo>
                  <a:lnTo>
                    <a:pt x="2564874" y="1499597"/>
                  </a:lnTo>
                  <a:lnTo>
                    <a:pt x="2532848" y="1531619"/>
                  </a:lnTo>
                  <a:lnTo>
                    <a:pt x="2495766" y="1557830"/>
                  </a:lnTo>
                  <a:lnTo>
                    <a:pt x="2454378" y="1577482"/>
                  </a:lnTo>
                  <a:lnTo>
                    <a:pt x="2409436" y="1589823"/>
                  </a:lnTo>
                  <a:lnTo>
                    <a:pt x="2361692" y="1594103"/>
                  </a:lnTo>
                  <a:lnTo>
                    <a:pt x="265684" y="1594103"/>
                  </a:lnTo>
                  <a:lnTo>
                    <a:pt x="217939" y="1589823"/>
                  </a:lnTo>
                  <a:lnTo>
                    <a:pt x="172997" y="1577482"/>
                  </a:lnTo>
                  <a:lnTo>
                    <a:pt x="131609" y="1557830"/>
                  </a:lnTo>
                  <a:lnTo>
                    <a:pt x="94527" y="1531619"/>
                  </a:lnTo>
                  <a:lnTo>
                    <a:pt x="62501" y="1499597"/>
                  </a:lnTo>
                  <a:lnTo>
                    <a:pt x="36284" y="1462516"/>
                  </a:lnTo>
                  <a:lnTo>
                    <a:pt x="16627" y="1421126"/>
                  </a:lnTo>
                  <a:lnTo>
                    <a:pt x="4282" y="1376177"/>
                  </a:lnTo>
                  <a:lnTo>
                    <a:pt x="0" y="1328419"/>
                  </a:lnTo>
                  <a:lnTo>
                    <a:pt x="0" y="265683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629" y="4239895"/>
            <a:ext cx="1456690" cy="164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ctr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Output:</a:t>
            </a:r>
            <a:endParaRPr sz="1800">
              <a:latin typeface="Corbel"/>
              <a:cs typeface="Corbel"/>
            </a:endParaRPr>
          </a:p>
          <a:p>
            <a:pPr marR="2540" algn="ctr">
              <a:lnSpc>
                <a:spcPts val="2630"/>
              </a:lnSpc>
            </a:pP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3.1416</a:t>
            </a:r>
            <a:endParaRPr sz="2200">
              <a:latin typeface="Corbel"/>
              <a:cs typeface="Corbel"/>
            </a:endParaRPr>
          </a:p>
          <a:p>
            <a:pPr marR="3175" algn="ctr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3.14159265</a:t>
            </a:r>
            <a:endParaRPr sz="2200">
              <a:latin typeface="Corbel"/>
              <a:cs typeface="Corbel"/>
            </a:endParaRPr>
          </a:p>
          <a:p>
            <a:pPr marR="3175" algn="ctr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3.14159</a:t>
            </a:r>
            <a:endParaRPr sz="2200">
              <a:latin typeface="Corbel"/>
              <a:cs typeface="Corbel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1415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9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54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2479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setbase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759836"/>
            <a:ext cx="3002915" cy="173291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(int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0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&gt;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6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&gt;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 8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&gt;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5835" y="2660523"/>
            <a:ext cx="5397500" cy="3470275"/>
            <a:chOff x="4275835" y="2660523"/>
            <a:chExt cx="5397500" cy="3470275"/>
          </a:xfrm>
        </p:grpSpPr>
        <p:sp>
          <p:nvSpPr>
            <p:cNvPr id="5" name="object 5"/>
            <p:cNvSpPr/>
            <p:nvPr/>
          </p:nvSpPr>
          <p:spPr>
            <a:xfrm>
              <a:off x="4288535" y="2673248"/>
              <a:ext cx="5372100" cy="3444240"/>
            </a:xfrm>
            <a:custGeom>
              <a:avLst/>
              <a:gdLst/>
              <a:ahLst/>
              <a:cxnLst/>
              <a:rect l="l" t="t" r="r" b="b"/>
              <a:pathLst>
                <a:path w="5372100" h="3444240">
                  <a:moveTo>
                    <a:pt x="5371719" y="0"/>
                  </a:moveTo>
                  <a:lnTo>
                    <a:pt x="0" y="0"/>
                  </a:lnTo>
                  <a:lnTo>
                    <a:pt x="0" y="3444240"/>
                  </a:lnTo>
                  <a:lnTo>
                    <a:pt x="5371719" y="3444240"/>
                  </a:lnTo>
                  <a:lnTo>
                    <a:pt x="5371719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8535" y="2666873"/>
              <a:ext cx="5372100" cy="3457575"/>
            </a:xfrm>
            <a:custGeom>
              <a:avLst/>
              <a:gdLst/>
              <a:ahLst/>
              <a:cxnLst/>
              <a:rect l="l" t="t" r="r" b="b"/>
              <a:pathLst>
                <a:path w="5372100" h="3457575">
                  <a:moveTo>
                    <a:pt x="0" y="0"/>
                  </a:moveTo>
                  <a:lnTo>
                    <a:pt x="0" y="3456965"/>
                  </a:lnTo>
                </a:path>
                <a:path w="5372100" h="3457575">
                  <a:moveTo>
                    <a:pt x="5371719" y="0"/>
                  </a:moveTo>
                  <a:lnTo>
                    <a:pt x="5371719" y="345696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2185" y="2666873"/>
              <a:ext cx="5384800" cy="12700"/>
            </a:xfrm>
            <a:custGeom>
              <a:avLst/>
              <a:gdLst/>
              <a:ahLst/>
              <a:cxnLst/>
              <a:rect l="l" t="t" r="r" b="b"/>
              <a:pathLst>
                <a:path w="5384800" h="12700">
                  <a:moveTo>
                    <a:pt x="0" y="12700"/>
                  </a:moveTo>
                  <a:lnTo>
                    <a:pt x="5384419" y="12700"/>
                  </a:lnTo>
                  <a:lnTo>
                    <a:pt x="53844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2185" y="6117488"/>
              <a:ext cx="5384800" cy="0"/>
            </a:xfrm>
            <a:custGeom>
              <a:avLst/>
              <a:gdLst/>
              <a:ahLst/>
              <a:cxnLst/>
              <a:rect l="l" t="t" r="r" b="b"/>
              <a:pathLst>
                <a:path w="5384800">
                  <a:moveTo>
                    <a:pt x="0" y="0"/>
                  </a:moveTo>
                  <a:lnTo>
                    <a:pt x="538441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80865" y="2692400"/>
            <a:ext cx="227012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orbel"/>
                <a:cs typeface="Corbel"/>
              </a:rPr>
              <a:t>#include</a:t>
            </a:r>
            <a:r>
              <a:rPr sz="2000" spc="6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&lt;iostream&gt;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#include</a:t>
            </a:r>
            <a:r>
              <a:rPr sz="2000" spc="6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&lt;iomanip&gt;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using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namespace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std;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0865" y="3912234"/>
            <a:ext cx="3432175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rbel"/>
                <a:cs typeface="Corbel"/>
              </a:rPr>
              <a:t>int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main()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52729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//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set </a:t>
            </a:r>
            <a:r>
              <a:rPr sz="2000" spc="-10" dirty="0">
                <a:latin typeface="Corbel"/>
                <a:cs typeface="Corbel"/>
              </a:rPr>
              <a:t>base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to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hexadecimal</a:t>
            </a:r>
            <a:endParaRPr sz="2000">
              <a:latin typeface="Corbel"/>
              <a:cs typeface="Corbel"/>
            </a:endParaRPr>
          </a:p>
          <a:p>
            <a:pPr marL="252729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cout&lt;&lt;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setbase(16);</a:t>
            </a:r>
            <a:endParaRPr sz="2000">
              <a:latin typeface="Corbel"/>
              <a:cs typeface="Corbel"/>
            </a:endParaRPr>
          </a:p>
          <a:p>
            <a:pPr marL="252729" marR="508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//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displaying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14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hexadecimal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cout&lt;&lt;</a:t>
            </a:r>
            <a:r>
              <a:rPr sz="2000" spc="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14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&lt;&lt;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endl;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65592" y="5303520"/>
            <a:ext cx="1369060" cy="688975"/>
            <a:chOff x="8165592" y="5303520"/>
            <a:chExt cx="1369060" cy="688975"/>
          </a:xfrm>
        </p:grpSpPr>
        <p:sp>
          <p:nvSpPr>
            <p:cNvPr id="12" name="object 12"/>
            <p:cNvSpPr/>
            <p:nvPr/>
          </p:nvSpPr>
          <p:spPr>
            <a:xfrm>
              <a:off x="8171688" y="5309616"/>
              <a:ext cx="1356360" cy="676910"/>
            </a:xfrm>
            <a:custGeom>
              <a:avLst/>
              <a:gdLst/>
              <a:ahLst/>
              <a:cxnLst/>
              <a:rect l="l" t="t" r="r" b="b"/>
              <a:pathLst>
                <a:path w="1356359" h="676910">
                  <a:moveTo>
                    <a:pt x="1243583" y="0"/>
                  </a:moveTo>
                  <a:lnTo>
                    <a:pt x="112775" y="0"/>
                  </a:lnTo>
                  <a:lnTo>
                    <a:pt x="68901" y="8870"/>
                  </a:lnTo>
                  <a:lnTo>
                    <a:pt x="33051" y="33051"/>
                  </a:lnTo>
                  <a:lnTo>
                    <a:pt x="8870" y="68901"/>
                  </a:lnTo>
                  <a:lnTo>
                    <a:pt x="0" y="112776"/>
                  </a:lnTo>
                  <a:lnTo>
                    <a:pt x="0" y="563880"/>
                  </a:lnTo>
                  <a:lnTo>
                    <a:pt x="8870" y="607775"/>
                  </a:lnTo>
                  <a:lnTo>
                    <a:pt x="33051" y="643623"/>
                  </a:lnTo>
                  <a:lnTo>
                    <a:pt x="68901" y="667792"/>
                  </a:lnTo>
                  <a:lnTo>
                    <a:pt x="112775" y="676656"/>
                  </a:lnTo>
                  <a:lnTo>
                    <a:pt x="1243583" y="676656"/>
                  </a:lnTo>
                  <a:lnTo>
                    <a:pt x="1287458" y="667792"/>
                  </a:lnTo>
                  <a:lnTo>
                    <a:pt x="1323308" y="643623"/>
                  </a:lnTo>
                  <a:lnTo>
                    <a:pt x="1347489" y="607775"/>
                  </a:lnTo>
                  <a:lnTo>
                    <a:pt x="1356359" y="563880"/>
                  </a:lnTo>
                  <a:lnTo>
                    <a:pt x="1356359" y="112776"/>
                  </a:lnTo>
                  <a:lnTo>
                    <a:pt x="1347489" y="68901"/>
                  </a:lnTo>
                  <a:lnTo>
                    <a:pt x="1323308" y="33051"/>
                  </a:lnTo>
                  <a:lnTo>
                    <a:pt x="1287458" y="8870"/>
                  </a:lnTo>
                  <a:lnTo>
                    <a:pt x="1243583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71688" y="5309616"/>
              <a:ext cx="1356360" cy="676910"/>
            </a:xfrm>
            <a:custGeom>
              <a:avLst/>
              <a:gdLst/>
              <a:ahLst/>
              <a:cxnLst/>
              <a:rect l="l" t="t" r="r" b="b"/>
              <a:pathLst>
                <a:path w="1356359" h="676910">
                  <a:moveTo>
                    <a:pt x="0" y="112776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1243583" y="0"/>
                  </a:lnTo>
                  <a:lnTo>
                    <a:pt x="1287458" y="8870"/>
                  </a:lnTo>
                  <a:lnTo>
                    <a:pt x="1323308" y="33051"/>
                  </a:lnTo>
                  <a:lnTo>
                    <a:pt x="1347489" y="68901"/>
                  </a:lnTo>
                  <a:lnTo>
                    <a:pt x="1356359" y="112776"/>
                  </a:lnTo>
                  <a:lnTo>
                    <a:pt x="1356359" y="563880"/>
                  </a:lnTo>
                  <a:lnTo>
                    <a:pt x="1347489" y="607775"/>
                  </a:lnTo>
                  <a:lnTo>
                    <a:pt x="1323308" y="643623"/>
                  </a:lnTo>
                  <a:lnTo>
                    <a:pt x="1287458" y="667792"/>
                  </a:lnTo>
                  <a:lnTo>
                    <a:pt x="1243583" y="676656"/>
                  </a:lnTo>
                  <a:lnTo>
                    <a:pt x="112775" y="676656"/>
                  </a:lnTo>
                  <a:lnTo>
                    <a:pt x="68901" y="667792"/>
                  </a:lnTo>
                  <a:lnTo>
                    <a:pt x="33051" y="643623"/>
                  </a:lnTo>
                  <a:lnTo>
                    <a:pt x="8870" y="607775"/>
                  </a:lnTo>
                  <a:lnTo>
                    <a:pt x="0" y="563880"/>
                  </a:lnTo>
                  <a:lnTo>
                    <a:pt x="0" y="112776"/>
                  </a:lnTo>
                  <a:close/>
                </a:path>
              </a:pathLst>
            </a:custGeom>
            <a:ln w="12192">
              <a:solidFill>
                <a:srgbClr val="2C87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77757" y="5301741"/>
            <a:ext cx="758825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Out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ut:</a:t>
            </a:r>
            <a:endParaRPr sz="1800">
              <a:latin typeface="Corbel"/>
              <a:cs typeface="Corbel"/>
            </a:endParaRPr>
          </a:p>
          <a:p>
            <a:pPr marR="7620" algn="ctr">
              <a:lnSpc>
                <a:spcPts val="2870"/>
              </a:lnSpc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5" y="2678633"/>
            <a:ext cx="441642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10" dirty="0"/>
              <a:t>Thank</a:t>
            </a:r>
            <a:r>
              <a:rPr sz="8000" spc="-60" dirty="0"/>
              <a:t> </a:t>
            </a:r>
            <a:r>
              <a:rPr sz="8000" spc="-5" dirty="0"/>
              <a:t>you</a:t>
            </a:r>
            <a:endParaRPr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5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Keyword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2025472"/>
            <a:ext cx="6906259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In</a:t>
            </a:r>
            <a:r>
              <a:rPr spc="-85" dirty="0"/>
              <a:t> </a:t>
            </a:r>
            <a:r>
              <a:rPr spc="-5" dirty="0"/>
              <a:t>C++,</a:t>
            </a:r>
            <a:r>
              <a:rPr spc="-15" dirty="0"/>
              <a:t> keywords</a:t>
            </a:r>
            <a:r>
              <a:rPr spc="90" dirty="0"/>
              <a:t> </a:t>
            </a:r>
            <a:r>
              <a:rPr spc="-5" dirty="0"/>
              <a:t>are</a:t>
            </a:r>
            <a:r>
              <a:rPr spc="25" dirty="0"/>
              <a:t> </a:t>
            </a:r>
            <a:r>
              <a:rPr b="1" spc="-5" dirty="0">
                <a:latin typeface="Corbel"/>
                <a:cs typeface="Corbel"/>
              </a:rPr>
              <a:t>reserved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identifiers</a:t>
            </a:r>
            <a:r>
              <a:rPr b="1" spc="50" dirty="0">
                <a:latin typeface="Corbel"/>
                <a:cs typeface="Corbel"/>
              </a:rPr>
              <a:t> </a:t>
            </a:r>
            <a:r>
              <a:rPr spc="-10" dirty="0"/>
              <a:t>which</a:t>
            </a:r>
            <a:r>
              <a:rPr spc="50" dirty="0"/>
              <a:t> </a:t>
            </a:r>
            <a:r>
              <a:rPr b="1" spc="-5" dirty="0">
                <a:latin typeface="Corbel"/>
                <a:cs typeface="Corbel"/>
              </a:rPr>
              <a:t>cannot</a:t>
            </a:r>
            <a:r>
              <a:rPr b="1" spc="10" dirty="0">
                <a:latin typeface="Corbel"/>
                <a:cs typeface="Corbel"/>
              </a:rPr>
              <a:t> </a:t>
            </a:r>
            <a:r>
              <a:rPr b="1" spc="-10" dirty="0">
                <a:latin typeface="Corbel"/>
                <a:cs typeface="Corbel"/>
              </a:rPr>
              <a:t>be</a:t>
            </a:r>
            <a:r>
              <a:rPr b="1" spc="25" dirty="0">
                <a:latin typeface="Corbel"/>
                <a:cs typeface="Corbel"/>
              </a:rPr>
              <a:t> </a:t>
            </a:r>
            <a:r>
              <a:rPr b="1" spc="-10" dirty="0">
                <a:latin typeface="Corbel"/>
                <a:cs typeface="Corbel"/>
              </a:rPr>
              <a:t>used</a:t>
            </a:r>
          </a:p>
          <a:p>
            <a:pPr marL="195580">
              <a:lnSpc>
                <a:spcPts val="2280"/>
              </a:lnSpc>
            </a:pPr>
            <a:r>
              <a:rPr b="1" spc="-5" dirty="0">
                <a:latin typeface="Corbel"/>
                <a:cs typeface="Corbel"/>
              </a:rPr>
              <a:t>as</a:t>
            </a:r>
            <a:r>
              <a:rPr b="1" spc="-1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names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b="1" spc="-10" dirty="0">
                <a:latin typeface="Corbel"/>
                <a:cs typeface="Corbel"/>
              </a:rPr>
              <a:t>for</a:t>
            </a:r>
            <a:r>
              <a:rPr b="1" dirty="0">
                <a:latin typeface="Corbel"/>
                <a:cs typeface="Corbel"/>
              </a:rPr>
              <a:t> </a:t>
            </a:r>
            <a:r>
              <a:rPr b="1" spc="-15" dirty="0">
                <a:latin typeface="Corbel"/>
                <a:cs typeface="Corbel"/>
              </a:rPr>
              <a:t>the</a:t>
            </a:r>
            <a:r>
              <a:rPr b="1" spc="2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variables</a:t>
            </a:r>
            <a:r>
              <a:rPr b="1" spc="15" dirty="0">
                <a:latin typeface="Corbel"/>
                <a:cs typeface="Corbel"/>
              </a:rPr>
              <a:t> </a:t>
            </a:r>
            <a:r>
              <a:rPr spc="-10" dirty="0"/>
              <a:t>in</a:t>
            </a:r>
            <a:r>
              <a:rPr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program.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3153867"/>
            <a:ext cx="38169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–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3458459"/>
            <a:ext cx="3146425" cy="173291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ecl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ring</a:t>
            </a:r>
            <a:r>
              <a:rPr sz="2000" spc="-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Declaring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Declaring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Declaring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0715"/>
            <a:ext cx="165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</a:rPr>
              <a:t>Keyword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54221" y="1218311"/>
          <a:ext cx="8147050" cy="4538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asm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double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new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switch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auto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else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operator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template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break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enum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private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this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case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extern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protected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throw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catch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float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try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char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register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typedef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friend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return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union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const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goto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short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unsigned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continue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if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signed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virtual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default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inline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sizeof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delete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static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volatile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do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long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struct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while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89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bool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true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false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using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namespace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wchar_t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844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Identifiers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876426"/>
            <a:ext cx="6261735" cy="21170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95580" marR="5080" indent="-182880">
              <a:lnSpc>
                <a:spcPts val="1920"/>
              </a:lnSpc>
              <a:spcBef>
                <a:spcPts val="55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Various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data items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symbolic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Identifiers.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345"/>
              </a:lnSpc>
              <a:spcBef>
                <a:spcPts val="74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wi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ng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tem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lle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-</a:t>
            </a:r>
            <a:endParaRPr sz="2000">
              <a:latin typeface="Corbel"/>
              <a:cs typeface="Corbel"/>
            </a:endParaRPr>
          </a:p>
          <a:p>
            <a:pPr marL="972819" indent="-457200">
              <a:lnSpc>
                <a:spcPts val="2105"/>
              </a:lnSpc>
              <a:buClr>
                <a:srgbClr val="40B9D2"/>
              </a:buClr>
              <a:buAutoNum type="arabicPeriod"/>
              <a:tabLst>
                <a:tab pos="972185" algn="l"/>
                <a:tab pos="972819" algn="l"/>
              </a:tabLst>
            </a:pP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Names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endParaRPr sz="1800">
              <a:latin typeface="Corbel"/>
              <a:cs typeface="Corbel"/>
            </a:endParaRPr>
          </a:p>
          <a:p>
            <a:pPr marL="972819" indent="-457200">
              <a:lnSpc>
                <a:spcPct val="100000"/>
              </a:lnSpc>
              <a:spcBef>
                <a:spcPts val="170"/>
              </a:spcBef>
              <a:buClr>
                <a:srgbClr val="40B9D2"/>
              </a:buClr>
              <a:buAutoNum type="arabicPeriod"/>
              <a:tabLst>
                <a:tab pos="972185" algn="l"/>
                <a:tab pos="972819" algn="l"/>
              </a:tabLst>
            </a:pP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Names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18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arrays</a:t>
            </a:r>
            <a:endParaRPr sz="1800">
              <a:latin typeface="Corbel"/>
              <a:cs typeface="Corbel"/>
            </a:endParaRPr>
          </a:p>
          <a:p>
            <a:pPr marL="972819" indent="-457200">
              <a:lnSpc>
                <a:spcPct val="100000"/>
              </a:lnSpc>
              <a:spcBef>
                <a:spcPts val="165"/>
              </a:spcBef>
              <a:buClr>
                <a:srgbClr val="40B9D2"/>
              </a:buClr>
              <a:buAutoNum type="arabicPeriod"/>
              <a:tabLst>
                <a:tab pos="972185" algn="l"/>
                <a:tab pos="972819" algn="l"/>
              </a:tabLst>
            </a:pP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Names</a:t>
            </a:r>
            <a:r>
              <a:rPr sz="18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of variables</a:t>
            </a:r>
            <a:endParaRPr sz="1800">
              <a:latin typeface="Corbel"/>
              <a:cs typeface="Corbel"/>
            </a:endParaRPr>
          </a:p>
          <a:p>
            <a:pPr marL="972819" indent="-457200">
              <a:lnSpc>
                <a:spcPct val="100000"/>
              </a:lnSpc>
              <a:spcBef>
                <a:spcPts val="170"/>
              </a:spcBef>
              <a:buClr>
                <a:srgbClr val="40B9D2"/>
              </a:buClr>
              <a:buAutoNum type="arabicPeriod"/>
              <a:tabLst>
                <a:tab pos="972185" algn="l"/>
                <a:tab pos="972819" algn="l"/>
              </a:tabLst>
            </a:pP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Names</a:t>
            </a:r>
            <a:r>
              <a:rPr sz="18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18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096260"/>
            <a:ext cx="7025005" cy="2799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Each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language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own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rules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naming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identifiers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spc="-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following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rules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common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alphabetic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characters,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digits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underscores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permitted.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w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Uppercase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lowercase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letters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distinct.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keyword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cannot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variable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name.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160"/>
              </a:lnSpc>
              <a:spcBef>
                <a:spcPts val="72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While</a:t>
            </a:r>
            <a:r>
              <a:rPr sz="2000" b="1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ANSI</a:t>
            </a:r>
            <a:r>
              <a:rPr sz="2000" b="1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recognize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32</a:t>
            </a:r>
            <a:r>
              <a:rPr sz="2000" b="1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characters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ANSI</a:t>
            </a:r>
            <a:r>
              <a:rPr sz="2000" b="1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C++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places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limit</a:t>
            </a:r>
            <a:r>
              <a:rPr sz="20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length.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85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187018"/>
            <a:ext cx="70453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1" spc="-10" dirty="0">
                <a:latin typeface="Corbel"/>
                <a:cs typeface="Corbel"/>
              </a:rPr>
              <a:t>Constants</a:t>
            </a:r>
            <a:r>
              <a:rPr b="1" spc="65" dirty="0">
                <a:latin typeface="Corbel"/>
                <a:cs typeface="Corbel"/>
              </a:rPr>
              <a:t> </a:t>
            </a:r>
            <a:r>
              <a:rPr spc="-5" dirty="0"/>
              <a:t>are</a:t>
            </a:r>
            <a:r>
              <a:rPr spc="10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10" dirty="0"/>
              <a:t>items</a:t>
            </a:r>
            <a:r>
              <a:rPr spc="45" dirty="0"/>
              <a:t> </a:t>
            </a:r>
            <a:r>
              <a:rPr b="1" spc="-10" dirty="0">
                <a:latin typeface="Corbel"/>
                <a:cs typeface="Corbel"/>
              </a:rPr>
              <a:t>whose</a:t>
            </a:r>
            <a:r>
              <a:rPr b="1" spc="4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value</a:t>
            </a:r>
            <a:r>
              <a:rPr b="1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cannot</a:t>
            </a:r>
            <a:r>
              <a:rPr b="1" spc="30" dirty="0">
                <a:latin typeface="Corbel"/>
                <a:cs typeface="Corbel"/>
              </a:rPr>
              <a:t> </a:t>
            </a:r>
            <a:r>
              <a:rPr b="1" spc="-10" dirty="0">
                <a:latin typeface="Corbel"/>
                <a:cs typeface="Corbel"/>
              </a:rPr>
              <a:t>be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changed</a:t>
            </a:r>
            <a:r>
              <a:rPr b="1" spc="15" dirty="0">
                <a:latin typeface="Corbel"/>
                <a:cs typeface="Corbel"/>
              </a:rPr>
              <a:t> </a:t>
            </a:r>
            <a:r>
              <a:rPr b="1" spc="-10" dirty="0">
                <a:latin typeface="Corbel"/>
                <a:cs typeface="Corbel"/>
              </a:rPr>
              <a:t>during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1339210"/>
            <a:ext cx="7069455" cy="25558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5"/>
              </a:spcBef>
            </a:pP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program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execution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Like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C,</a:t>
            </a:r>
            <a:r>
              <a:rPr sz="2000" spc="-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serves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several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kinds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literal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constants.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ct val="90000"/>
              </a:lnSpc>
              <a:spcBef>
                <a:spcPts val="120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11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wchar_t</a:t>
            </a:r>
            <a:r>
              <a:rPr sz="2000" b="1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type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wide-character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literal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introduced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ANSI</a:t>
            </a:r>
            <a:r>
              <a:rPr sz="2000" spc="-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intended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sets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cannot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fit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into a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single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byte.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Wide-character</a:t>
            </a:r>
            <a:r>
              <a:rPr sz="2000" spc="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literals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begin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b="1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letter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L.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nc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</a:t>
            </a:r>
            <a:r>
              <a:rPr sz="2000" spc="-10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ng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flo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tin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nt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numbers.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08577" y="4209669"/>
          <a:ext cx="7334250" cy="165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123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decimal constant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0X2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//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Hexadecimal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constant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12.34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//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floating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point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constant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" dirty="0">
                          <a:latin typeface="Corbel"/>
                          <a:cs typeface="Corbel"/>
                        </a:rPr>
                        <a:t>“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++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”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/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/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tr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-9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ta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O37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octal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constant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85" dirty="0">
                          <a:latin typeface="Corbel"/>
                          <a:cs typeface="Corbel"/>
                        </a:rPr>
                        <a:t>‘A’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Character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constant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54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L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‘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’</a:t>
                      </a:r>
                      <a:r>
                        <a:rPr sz="18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/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/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wi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de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hara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r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co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tro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d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y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+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+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4458</Words>
  <Application>Microsoft Office PowerPoint</Application>
  <PresentationFormat>Widescreen</PresentationFormat>
  <Paragraphs>865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 Black</vt:lpstr>
      <vt:lpstr>Arial MT</vt:lpstr>
      <vt:lpstr>Calibri</vt:lpstr>
      <vt:lpstr>Corbel</vt:lpstr>
      <vt:lpstr>Microsoft Sans Serif</vt:lpstr>
      <vt:lpstr>Times New Roman</vt:lpstr>
      <vt:lpstr>Trebuchet MS</vt:lpstr>
      <vt:lpstr>Office Theme</vt:lpstr>
      <vt:lpstr>PowerPoint Presentation</vt:lpstr>
      <vt:lpstr>🞄 Input Stream: If the direction of flow of bytes is from device(for  example Keyboard) to the main memory then this process is called  input.</vt:lpstr>
      <vt:lpstr>PowerPoint Presentation</vt:lpstr>
      <vt:lpstr>🞄 The extraction operator (&gt;&gt;) is used along with the object cin for  reading inputs. The extraction operator extracts the data from the  object cin which is entered using the keyboard.</vt:lpstr>
      <vt:lpstr>PowerPoint Presentation</vt:lpstr>
      <vt:lpstr>🞄 In C++, keywords are reserved identifiers which cannot be used as names for the variables in a program.</vt:lpstr>
      <vt:lpstr>Keyword</vt:lpstr>
      <vt:lpstr>PowerPoint Presentation</vt:lpstr>
      <vt:lpstr>🞄 Constants are the items whose value cannot be changed during</vt:lpstr>
      <vt:lpstr>Data Types</vt:lpstr>
      <vt:lpstr>Size and  Range of data  types</vt:lpstr>
      <vt:lpstr>🞄 Syntax:</vt:lpstr>
      <vt:lpstr>PowerPoint Presentation</vt:lpstr>
      <vt:lpstr>name for an existing variable.</vt:lpstr>
      <vt:lpstr>using namespace std;</vt:lpstr>
      <vt:lpstr>PowerPoint Presentation</vt:lpstr>
      <vt:lpstr>Where by default value of Circle is =0 Rect=1 and Tri =2</vt:lpstr>
      <vt:lpstr>PowerPoint Presentation</vt:lpstr>
      <vt:lpstr>Operators</vt:lpstr>
      <vt:lpstr>New  Operators in  C++</vt:lpstr>
      <vt:lpstr>PowerPoint Presentation</vt:lpstr>
      <vt:lpstr>🞄 It extracts (or takes) the value from the keyboard and assigns it to</vt:lpstr>
      <vt:lpstr>🞄 Like C, C++ is also a block-structured language. Blocks and scopes</vt:lpstr>
      <vt:lpstr>#include&lt;iostream&gt; using namespace std;</vt:lpstr>
      <vt:lpstr>🞄 Use2: To access member of class</vt:lpstr>
      <vt:lpstr>🞄 Type conversion occurs when the expression has data of mixed  data types. Example of such expression include converting an  integer value into a float value.</vt:lpstr>
      <vt:lpstr>PowerPoint Presentation</vt:lpstr>
      <vt:lpstr>PowerPoint Presentation</vt:lpstr>
      <vt:lpstr>Control  Structures</vt:lpstr>
      <vt:lpstr>If condition</vt:lpstr>
      <vt:lpstr>If Else  Condition</vt:lpstr>
      <vt:lpstr>Nested if else</vt:lpstr>
      <vt:lpstr>Ladder else if  condition</vt:lpstr>
      <vt:lpstr>statement.</vt:lpstr>
      <vt:lpstr>Switch Case  Condition</vt:lpstr>
      <vt:lpstr>any desired position within a program</vt:lpstr>
      <vt:lpstr>condition satisfied.</vt:lpstr>
      <vt:lpstr>🞄 Two types of Loop structure:</vt:lpstr>
      <vt:lpstr>🞄 It has a loop condition only that is tested before each iteration to decide whether to continue or terminate the loop</vt:lpstr>
      <vt:lpstr>🞄 Initializer is executed at start of loop.</vt:lpstr>
      <vt:lpstr>🞄 Do while has a loop condition only that is tested after each  iteration to decide whether to continue with next iteration or  terminate the loop.</vt:lpstr>
      <vt:lpstr>PowerPoint Presentation</vt:lpstr>
      <vt:lpstr>PowerPoint Presentation</vt:lpstr>
      <vt:lpstr>🞄 We use dynamic allocation techniques when it is not known in advance, how much of memory space is needed.</vt:lpstr>
      <vt:lpstr>delete, as and when required.</vt:lpstr>
      <vt:lpstr>following way:</vt:lpstr>
      <vt:lpstr>pointer-variable = new data-type(value);</vt:lpstr>
      <vt:lpstr>🞄 Example: int *p = new int[10];</vt:lpstr>
      <vt:lpstr>PowerPoint Presentation</vt:lpstr>
      <vt:lpstr>🞄 When a data object is no longer needed. it is destroyed to release the</vt:lpstr>
      <vt:lpstr>p = (int*) malloc(sizeof(int));</vt:lpstr>
      <vt:lpstr>PowerPoint Presentation</vt:lpstr>
      <vt:lpstr>🞄 If we assume the values of the variables as  2597, 14, and 175 respectively, the output will  appear as:</vt:lpstr>
      <vt:lpstr>🞄 Setw manipulator does this job.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omprakash suthar</cp:lastModifiedBy>
  <cp:revision>1</cp:revision>
  <dcterms:created xsi:type="dcterms:W3CDTF">2023-03-12T09:19:58Z</dcterms:created>
  <dcterms:modified xsi:type="dcterms:W3CDTF">2023-03-12T09:24:33Z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2023-03-12T00:00:00Z</vt:filetime>
  </property>
</Properties>
</file>