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6376" y="583133"/>
            <a:ext cx="8699246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8429" y="2055088"/>
            <a:ext cx="7035165" cy="380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28809" y="2873501"/>
            <a:ext cx="25146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0097A2"/>
                </a:solidFill>
                <a:latin typeface="Calibri"/>
                <a:cs typeface="Calibri"/>
              </a:rPr>
              <a:t>Unit-5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rgbClr val="0097A2"/>
                </a:solidFill>
                <a:latin typeface="Calibri"/>
                <a:cs typeface="Calibri"/>
              </a:rPr>
              <a:t>Operator</a:t>
            </a:r>
            <a:r>
              <a:rPr sz="2200" b="1" spc="-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97A2"/>
                </a:solidFill>
                <a:latin typeface="Calibri"/>
                <a:cs typeface="Calibri"/>
              </a:rPr>
              <a:t>overloading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97A2"/>
                </a:solidFill>
                <a:latin typeface="Calibri"/>
                <a:cs typeface="Calibri"/>
              </a:rPr>
              <a:t>OODP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7328" y="2617470"/>
            <a:ext cx="713613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5385" marR="5080" indent="-116332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  <a:latin typeface="Arial Black"/>
                <a:cs typeface="Arial Black"/>
              </a:rPr>
              <a:t>Object</a:t>
            </a:r>
            <a:r>
              <a:rPr sz="4400" spc="-4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Arial Black"/>
                <a:cs typeface="Arial Black"/>
              </a:rPr>
              <a:t>Oriented</a:t>
            </a:r>
            <a:r>
              <a:rPr sz="4400" spc="-5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400" dirty="0">
                <a:solidFill>
                  <a:srgbClr val="000000"/>
                </a:solidFill>
                <a:latin typeface="Arial Black"/>
                <a:cs typeface="Arial Black"/>
              </a:rPr>
              <a:t>Design </a:t>
            </a:r>
            <a:r>
              <a:rPr sz="4400" spc="-145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400" dirty="0">
                <a:solidFill>
                  <a:srgbClr val="000000"/>
                </a:solidFill>
                <a:latin typeface="Arial Black"/>
                <a:cs typeface="Arial Black"/>
              </a:rPr>
              <a:t>&amp;</a:t>
            </a:r>
            <a:r>
              <a:rPr sz="4400" spc="-2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400" spc="20" dirty="0">
                <a:solidFill>
                  <a:srgbClr val="000000"/>
                </a:solidFill>
                <a:latin typeface="Arial Black"/>
                <a:cs typeface="Arial Black"/>
              </a:rPr>
              <a:t>Programming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0736" y="740283"/>
            <a:ext cx="8581390" cy="5349875"/>
            <a:chOff x="3610736" y="740283"/>
            <a:chExt cx="8581390" cy="5349875"/>
          </a:xfrm>
        </p:grpSpPr>
        <p:sp>
          <p:nvSpPr>
            <p:cNvPr id="3" name="object 3"/>
            <p:cNvSpPr/>
            <p:nvPr/>
          </p:nvSpPr>
          <p:spPr>
            <a:xfrm>
              <a:off x="3623436" y="752970"/>
              <a:ext cx="3855720" cy="5320665"/>
            </a:xfrm>
            <a:custGeom>
              <a:avLst/>
              <a:gdLst/>
              <a:ahLst/>
              <a:cxnLst/>
              <a:rect l="l" t="t" r="r" b="b"/>
              <a:pathLst>
                <a:path w="3855720" h="5320665">
                  <a:moveTo>
                    <a:pt x="3855466" y="0"/>
                  </a:moveTo>
                  <a:lnTo>
                    <a:pt x="0" y="0"/>
                  </a:lnTo>
                  <a:lnTo>
                    <a:pt x="0" y="5320284"/>
                  </a:lnTo>
                  <a:lnTo>
                    <a:pt x="3855466" y="5320284"/>
                  </a:lnTo>
                  <a:lnTo>
                    <a:pt x="3855466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3436" y="746633"/>
              <a:ext cx="3855720" cy="5333365"/>
            </a:xfrm>
            <a:custGeom>
              <a:avLst/>
              <a:gdLst/>
              <a:ahLst/>
              <a:cxnLst/>
              <a:rect l="l" t="t" r="r" b="b"/>
              <a:pathLst>
                <a:path w="3855720" h="5333365">
                  <a:moveTo>
                    <a:pt x="0" y="0"/>
                  </a:moveTo>
                  <a:lnTo>
                    <a:pt x="0" y="5332971"/>
                  </a:lnTo>
                </a:path>
                <a:path w="3855720" h="5333365">
                  <a:moveTo>
                    <a:pt x="3855592" y="0"/>
                  </a:moveTo>
                  <a:lnTo>
                    <a:pt x="3855592" y="53329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7086" y="746633"/>
              <a:ext cx="3868420" cy="12700"/>
            </a:xfrm>
            <a:custGeom>
              <a:avLst/>
              <a:gdLst/>
              <a:ahLst/>
              <a:cxnLst/>
              <a:rect l="l" t="t" r="r" b="b"/>
              <a:pathLst>
                <a:path w="3868420" h="12700">
                  <a:moveTo>
                    <a:pt x="0" y="12700"/>
                  </a:moveTo>
                  <a:lnTo>
                    <a:pt x="3868292" y="12700"/>
                  </a:lnTo>
                  <a:lnTo>
                    <a:pt x="386829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7086" y="6073254"/>
              <a:ext cx="3868420" cy="0"/>
            </a:xfrm>
            <a:custGeom>
              <a:avLst/>
              <a:gdLst/>
              <a:ahLst/>
              <a:cxnLst/>
              <a:rect l="l" t="t" r="r" b="b"/>
              <a:pathLst>
                <a:path w="3868420">
                  <a:moveTo>
                    <a:pt x="0" y="0"/>
                  </a:moveTo>
                  <a:lnTo>
                    <a:pt x="386829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1724" y="2834766"/>
            <a:ext cx="232918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Overloading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Una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2811" y="770890"/>
            <a:ext cx="3456304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space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x,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30" dirty="0">
                <a:latin typeface="Corbel"/>
                <a:cs typeface="Corbel"/>
              </a:rPr>
              <a:t>y,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z;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public:</a:t>
            </a:r>
            <a:endParaRPr sz="1800">
              <a:latin typeface="Corbel"/>
              <a:cs typeface="Corbel"/>
            </a:endParaRPr>
          </a:p>
          <a:p>
            <a:pPr marL="196850" marR="3746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void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getdata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(int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a, int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c);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void </a:t>
            </a:r>
            <a:r>
              <a:rPr sz="1800" spc="-5" dirty="0">
                <a:latin typeface="Corbel"/>
                <a:cs typeface="Corbel"/>
              </a:rPr>
              <a:t>display(void);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operator-();</a:t>
            </a:r>
            <a:endParaRPr sz="1800">
              <a:latin typeface="Corbel"/>
              <a:cs typeface="Corbel"/>
            </a:endParaRPr>
          </a:p>
          <a:p>
            <a:pPr marL="2425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//overload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unary </a:t>
            </a:r>
            <a:r>
              <a:rPr sz="1800" dirty="0">
                <a:latin typeface="Corbel"/>
                <a:cs typeface="Corbel"/>
              </a:rPr>
              <a:t>minus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void</a:t>
            </a:r>
            <a:r>
              <a:rPr sz="1800" spc="-5" dirty="0">
                <a:latin typeface="Corbel"/>
                <a:cs typeface="Corbel"/>
              </a:rPr>
              <a:t> space::getdata(int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a,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b,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 marR="2748915" algn="just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x = </a:t>
            </a:r>
            <a:r>
              <a:rPr sz="1800" spc="-5" dirty="0">
                <a:latin typeface="Corbel"/>
                <a:cs typeface="Corbel"/>
              </a:rPr>
              <a:t>a;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z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void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space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 display(void)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&lt;&lt;x&lt;&lt;"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"&lt;&lt;y&lt;&lt;"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"&lt;&lt;z&lt;&lt;</a:t>
            </a:r>
            <a:r>
              <a:rPr sz="1800" dirty="0">
                <a:latin typeface="Corbel"/>
                <a:cs typeface="Corbel"/>
              </a:rPr>
              <a:t> endl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13573" y="746633"/>
            <a:ext cx="4277360" cy="5237480"/>
            <a:chOff x="7513573" y="746633"/>
            <a:chExt cx="4277360" cy="5237480"/>
          </a:xfrm>
        </p:grpSpPr>
        <p:sp>
          <p:nvSpPr>
            <p:cNvPr id="10" name="object 10"/>
            <p:cNvSpPr/>
            <p:nvPr/>
          </p:nvSpPr>
          <p:spPr>
            <a:xfrm>
              <a:off x="7519923" y="752944"/>
              <a:ext cx="4264660" cy="5224780"/>
            </a:xfrm>
            <a:custGeom>
              <a:avLst/>
              <a:gdLst/>
              <a:ahLst/>
              <a:cxnLst/>
              <a:rect l="l" t="t" r="r" b="b"/>
              <a:pathLst>
                <a:path w="4264659" h="5224780">
                  <a:moveTo>
                    <a:pt x="4264152" y="0"/>
                  </a:moveTo>
                  <a:lnTo>
                    <a:pt x="0" y="0"/>
                  </a:lnTo>
                  <a:lnTo>
                    <a:pt x="0" y="5224780"/>
                  </a:lnTo>
                  <a:lnTo>
                    <a:pt x="4264152" y="5224780"/>
                  </a:lnTo>
                  <a:lnTo>
                    <a:pt x="4264152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9923" y="746633"/>
              <a:ext cx="4264660" cy="5237480"/>
            </a:xfrm>
            <a:custGeom>
              <a:avLst/>
              <a:gdLst/>
              <a:ahLst/>
              <a:cxnLst/>
              <a:rect l="l" t="t" r="r" b="b"/>
              <a:pathLst>
                <a:path w="4264659" h="5237480">
                  <a:moveTo>
                    <a:pt x="0" y="0"/>
                  </a:moveTo>
                  <a:lnTo>
                    <a:pt x="0" y="5237441"/>
                  </a:lnTo>
                </a:path>
                <a:path w="4264659" h="5237480">
                  <a:moveTo>
                    <a:pt x="4264152" y="0"/>
                  </a:moveTo>
                  <a:lnTo>
                    <a:pt x="4264152" y="523744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13573" y="746633"/>
              <a:ext cx="4277360" cy="12700"/>
            </a:xfrm>
            <a:custGeom>
              <a:avLst/>
              <a:gdLst/>
              <a:ahLst/>
              <a:cxnLst/>
              <a:rect l="l" t="t" r="r" b="b"/>
              <a:pathLst>
                <a:path w="4277359" h="12700">
                  <a:moveTo>
                    <a:pt x="0" y="12700"/>
                  </a:moveTo>
                  <a:lnTo>
                    <a:pt x="4276852" y="12700"/>
                  </a:lnTo>
                  <a:lnTo>
                    <a:pt x="427685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13573" y="5977724"/>
              <a:ext cx="4277360" cy="0"/>
            </a:xfrm>
            <a:custGeom>
              <a:avLst/>
              <a:gdLst/>
              <a:ahLst/>
              <a:cxnLst/>
              <a:rect l="l" t="t" r="r" b="b"/>
              <a:pathLst>
                <a:path w="4277359">
                  <a:moveTo>
                    <a:pt x="0" y="0"/>
                  </a:moveTo>
                  <a:lnTo>
                    <a:pt x="427685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9680" y="770890"/>
            <a:ext cx="314769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void</a:t>
            </a:r>
            <a:r>
              <a:rPr sz="1800" spc="-5" dirty="0">
                <a:latin typeface="Corbel"/>
                <a:cs typeface="Corbel"/>
              </a:rPr>
              <a:t> space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 operator-()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x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-x;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y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-y;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z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-z;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0500" marR="939165" indent="57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space </a:t>
            </a:r>
            <a:r>
              <a:rPr sz="1800" dirty="0">
                <a:latin typeface="Corbel"/>
                <a:cs typeface="Corbel"/>
              </a:rPr>
              <a:t>S;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S.getdata(10, </a:t>
            </a:r>
            <a:r>
              <a:rPr sz="1800" spc="-15" dirty="0">
                <a:latin typeface="Corbel"/>
                <a:cs typeface="Corbel"/>
              </a:rPr>
              <a:t>20, </a:t>
            </a:r>
            <a:r>
              <a:rPr sz="1800" spc="-5" dirty="0">
                <a:latin typeface="Corbel"/>
                <a:cs typeface="Corbel"/>
              </a:rPr>
              <a:t>30);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cout&lt;&lt;"S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:";</a:t>
            </a:r>
            <a:endParaRPr sz="1800">
              <a:latin typeface="Corbel"/>
              <a:cs typeface="Corbel"/>
            </a:endParaRPr>
          </a:p>
          <a:p>
            <a:pPr marL="1905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S.display();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5" dirty="0">
                <a:latin typeface="Corbel"/>
                <a:cs typeface="Corbel"/>
              </a:rPr>
              <a:t> activates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operator-()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function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-S;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cout&lt;&lt;"S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:";</a:t>
            </a:r>
            <a:endParaRPr sz="1800">
              <a:latin typeface="Corbel"/>
              <a:cs typeface="Corbel"/>
            </a:endParaRPr>
          </a:p>
          <a:p>
            <a:pPr marL="12700" marR="1898650" indent="1778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S</a:t>
            </a:r>
            <a:r>
              <a:rPr sz="1800" spc="5" dirty="0">
                <a:latin typeface="Corbel"/>
                <a:cs typeface="Corbel"/>
              </a:rPr>
              <a:t>.</a:t>
            </a:r>
            <a:r>
              <a:rPr sz="1800" dirty="0">
                <a:latin typeface="Corbel"/>
                <a:cs typeface="Corbel"/>
              </a:rPr>
              <a:t>dis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la</a:t>
            </a:r>
            <a:r>
              <a:rPr sz="1800" spc="-5" dirty="0">
                <a:latin typeface="Corbel"/>
                <a:cs typeface="Corbel"/>
              </a:rPr>
              <a:t>y</a:t>
            </a:r>
            <a:r>
              <a:rPr sz="1800" dirty="0">
                <a:latin typeface="Corbel"/>
                <a:cs typeface="Corbel"/>
              </a:rPr>
              <a:t>();  return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32918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Overloading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Una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848995"/>
            <a:ext cx="36817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18995" algn="l"/>
              </a:tabLst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S2</a:t>
            </a:r>
            <a:r>
              <a:rPr sz="2000" spc="4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-S1;	//will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work.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429" y="1275410"/>
            <a:ext cx="7139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because,</a:t>
            </a:r>
            <a:r>
              <a:rPr spc="10" dirty="0"/>
              <a:t> </a:t>
            </a:r>
            <a:r>
              <a:rPr spc="-5" dirty="0"/>
              <a:t>the function</a:t>
            </a:r>
            <a:r>
              <a:rPr spc="-20" dirty="0"/>
              <a:t> </a:t>
            </a:r>
            <a:r>
              <a:rPr dirty="0"/>
              <a:t>operator-()</a:t>
            </a:r>
            <a:r>
              <a:rPr spc="-15" dirty="0"/>
              <a:t> </a:t>
            </a:r>
            <a:r>
              <a:rPr b="1" spc="-5" dirty="0">
                <a:latin typeface="Corbel"/>
                <a:cs typeface="Corbel"/>
              </a:rPr>
              <a:t>does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not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return</a:t>
            </a:r>
            <a:r>
              <a:rPr b="1" spc="10" dirty="0">
                <a:latin typeface="Corbel"/>
                <a:cs typeface="Corbel"/>
              </a:rPr>
              <a:t> </a:t>
            </a:r>
            <a:r>
              <a:rPr dirty="0"/>
              <a:t>any</a:t>
            </a:r>
            <a:r>
              <a:rPr spc="-10" dirty="0"/>
              <a:t> </a:t>
            </a:r>
            <a:r>
              <a:rPr dirty="0"/>
              <a:t>value.</a:t>
            </a:r>
            <a:r>
              <a:rPr spc="-5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spc="-5" dirty="0"/>
              <a:t>can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8429" y="1428978"/>
            <a:ext cx="6663055" cy="11531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work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modified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return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is possible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overload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unary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minus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 using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friend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follows: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56202" y="2968879"/>
            <a:ext cx="6004560" cy="2762885"/>
            <a:chOff x="4156202" y="2968879"/>
            <a:chExt cx="6004560" cy="2762885"/>
          </a:xfrm>
        </p:grpSpPr>
        <p:sp>
          <p:nvSpPr>
            <p:cNvPr id="7" name="object 7"/>
            <p:cNvSpPr/>
            <p:nvPr/>
          </p:nvSpPr>
          <p:spPr>
            <a:xfrm>
              <a:off x="4162552" y="2975216"/>
              <a:ext cx="5991860" cy="2750185"/>
            </a:xfrm>
            <a:custGeom>
              <a:avLst/>
              <a:gdLst/>
              <a:ahLst/>
              <a:cxnLst/>
              <a:rect l="l" t="t" r="r" b="b"/>
              <a:pathLst>
                <a:path w="5991859" h="2750185">
                  <a:moveTo>
                    <a:pt x="5991352" y="0"/>
                  </a:moveTo>
                  <a:lnTo>
                    <a:pt x="0" y="0"/>
                  </a:lnTo>
                  <a:lnTo>
                    <a:pt x="0" y="2749804"/>
                  </a:lnTo>
                  <a:lnTo>
                    <a:pt x="5991352" y="2749804"/>
                  </a:lnTo>
                  <a:lnTo>
                    <a:pt x="5991352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2552" y="2968879"/>
              <a:ext cx="5991860" cy="2762885"/>
            </a:xfrm>
            <a:custGeom>
              <a:avLst/>
              <a:gdLst/>
              <a:ahLst/>
              <a:cxnLst/>
              <a:rect l="l" t="t" r="r" b="b"/>
              <a:pathLst>
                <a:path w="5991859" h="2762885">
                  <a:moveTo>
                    <a:pt x="0" y="0"/>
                  </a:moveTo>
                  <a:lnTo>
                    <a:pt x="0" y="2762491"/>
                  </a:lnTo>
                </a:path>
                <a:path w="5991859" h="2762885">
                  <a:moveTo>
                    <a:pt x="5991352" y="0"/>
                  </a:moveTo>
                  <a:lnTo>
                    <a:pt x="5991352" y="276249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6202" y="2968879"/>
              <a:ext cx="6004560" cy="12700"/>
            </a:xfrm>
            <a:custGeom>
              <a:avLst/>
              <a:gdLst/>
              <a:ahLst/>
              <a:cxnLst/>
              <a:rect l="l" t="t" r="r" b="b"/>
              <a:pathLst>
                <a:path w="6004559" h="12700">
                  <a:moveTo>
                    <a:pt x="0" y="12700"/>
                  </a:moveTo>
                  <a:lnTo>
                    <a:pt x="6004052" y="12700"/>
                  </a:lnTo>
                  <a:lnTo>
                    <a:pt x="600405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6202" y="5725020"/>
              <a:ext cx="6004560" cy="0"/>
            </a:xfrm>
            <a:custGeom>
              <a:avLst/>
              <a:gdLst/>
              <a:ahLst/>
              <a:cxnLst/>
              <a:rect l="l" t="t" r="r" b="b"/>
              <a:pathLst>
                <a:path w="6004559">
                  <a:moveTo>
                    <a:pt x="0" y="0"/>
                  </a:moveTo>
                  <a:lnTo>
                    <a:pt x="600405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54753" y="2993516"/>
            <a:ext cx="299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friend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void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operator-(space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&amp;s);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4210" y="2993516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//declaration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1619" y="3542538"/>
            <a:ext cx="1049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//definition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4753" y="3542538"/>
            <a:ext cx="23298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operator-(space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&amp;s)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144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s.x=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-s.x;</a:t>
            </a:r>
            <a:endParaRPr sz="1800">
              <a:latin typeface="Corbel"/>
              <a:cs typeface="Corbel"/>
            </a:endParaRPr>
          </a:p>
          <a:p>
            <a:pPr marL="9144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</a:t>
            </a:r>
            <a:r>
              <a:rPr sz="1800" spc="-40" dirty="0">
                <a:latin typeface="Corbel"/>
                <a:cs typeface="Corbel"/>
              </a:rPr>
              <a:t>.</a:t>
            </a:r>
            <a:r>
              <a:rPr sz="1800" dirty="0">
                <a:latin typeface="Corbel"/>
                <a:cs typeface="Corbel"/>
              </a:rPr>
              <a:t>y=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-</a:t>
            </a:r>
            <a:r>
              <a:rPr sz="1800" spc="-5" dirty="0">
                <a:latin typeface="Corbel"/>
                <a:cs typeface="Corbel"/>
              </a:rPr>
              <a:t>s</a:t>
            </a:r>
            <a:r>
              <a:rPr sz="1800" spc="-40" dirty="0">
                <a:latin typeface="Corbel"/>
                <a:cs typeface="Corbel"/>
              </a:rPr>
              <a:t>.</a:t>
            </a:r>
            <a:r>
              <a:rPr sz="1800" dirty="0">
                <a:latin typeface="Corbel"/>
                <a:cs typeface="Corbel"/>
              </a:rPr>
              <a:t>y;</a:t>
            </a:r>
            <a:endParaRPr sz="1800">
              <a:latin typeface="Corbel"/>
              <a:cs typeface="Corbel"/>
            </a:endParaRPr>
          </a:p>
          <a:p>
            <a:pPr marL="9144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s.z=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-s.z;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2853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Binary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972667"/>
            <a:ext cx="316039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ime</a:t>
            </a:r>
            <a:r>
              <a:rPr sz="2000" spc="-1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 1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ho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4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min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tes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ime</a:t>
            </a:r>
            <a:r>
              <a:rPr sz="2000" spc="-1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2 =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2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hou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45 min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374519"/>
            <a:ext cx="2578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Tim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sum(T1,</a:t>
            </a:r>
            <a:r>
              <a:rPr sz="2000" b="1" spc="-1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2)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7560" y="2374519"/>
            <a:ext cx="2608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//through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8429" y="3227958"/>
            <a:ext cx="1962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Tim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spc="-1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T1+T2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3072" y="3227958"/>
            <a:ext cx="32785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//through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overloading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8429" y="3960342"/>
            <a:ext cx="5876925" cy="1732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houl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owin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feat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nction: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receives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time1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explicitly.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returns 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time1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a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time1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40990"/>
            <a:ext cx="2285365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Binary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58489" y="740283"/>
            <a:ext cx="3710304" cy="5329555"/>
            <a:chOff x="3658489" y="740283"/>
            <a:chExt cx="3710304" cy="5329555"/>
          </a:xfrm>
        </p:grpSpPr>
        <p:sp>
          <p:nvSpPr>
            <p:cNvPr id="4" name="object 4"/>
            <p:cNvSpPr/>
            <p:nvPr/>
          </p:nvSpPr>
          <p:spPr>
            <a:xfrm>
              <a:off x="3671189" y="752995"/>
              <a:ext cx="3684904" cy="5303520"/>
            </a:xfrm>
            <a:custGeom>
              <a:avLst/>
              <a:gdLst/>
              <a:ahLst/>
              <a:cxnLst/>
              <a:rect l="l" t="t" r="r" b="b"/>
              <a:pathLst>
                <a:path w="3684904" h="5303520">
                  <a:moveTo>
                    <a:pt x="3684905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3684905" y="5303520"/>
                  </a:lnTo>
                  <a:lnTo>
                    <a:pt x="3684905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1189" y="746633"/>
              <a:ext cx="3684904" cy="5316855"/>
            </a:xfrm>
            <a:custGeom>
              <a:avLst/>
              <a:gdLst/>
              <a:ahLst/>
              <a:cxnLst/>
              <a:rect l="l" t="t" r="r" b="b"/>
              <a:pathLst>
                <a:path w="3684904" h="5316855">
                  <a:moveTo>
                    <a:pt x="0" y="0"/>
                  </a:moveTo>
                  <a:lnTo>
                    <a:pt x="0" y="5316232"/>
                  </a:lnTo>
                </a:path>
                <a:path w="3684904" h="5316855">
                  <a:moveTo>
                    <a:pt x="3684905" y="0"/>
                  </a:moveTo>
                  <a:lnTo>
                    <a:pt x="3684905" y="531623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4839" y="746633"/>
              <a:ext cx="3697604" cy="12700"/>
            </a:xfrm>
            <a:custGeom>
              <a:avLst/>
              <a:gdLst/>
              <a:ahLst/>
              <a:cxnLst/>
              <a:rect l="l" t="t" r="r" b="b"/>
              <a:pathLst>
                <a:path w="3697604" h="12700">
                  <a:moveTo>
                    <a:pt x="0" y="12700"/>
                  </a:moveTo>
                  <a:lnTo>
                    <a:pt x="3697605" y="12700"/>
                  </a:lnTo>
                  <a:lnTo>
                    <a:pt x="369760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4839" y="6056515"/>
              <a:ext cx="3697604" cy="0"/>
            </a:xfrm>
            <a:custGeom>
              <a:avLst/>
              <a:gdLst/>
              <a:ahLst/>
              <a:cxnLst/>
              <a:rect l="l" t="t" r="r" b="b"/>
              <a:pathLst>
                <a:path w="3697604">
                  <a:moveTo>
                    <a:pt x="0" y="0"/>
                  </a:moveTo>
                  <a:lnTo>
                    <a:pt x="369760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50309" y="770890"/>
            <a:ext cx="332041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time1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hours,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minutes;</a:t>
            </a:r>
            <a:endParaRPr sz="1800">
              <a:latin typeface="Corbel"/>
              <a:cs typeface="Corbel"/>
            </a:endParaRPr>
          </a:p>
          <a:p>
            <a:pPr marL="196850" marR="2439035" indent="-18478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public: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tim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1()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time1(int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h,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m)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81635" marR="170370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hours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h; </a:t>
            </a:r>
            <a:r>
              <a:rPr sz="1800" dirty="0">
                <a:latin typeface="Corbel"/>
                <a:cs typeface="Corbel"/>
              </a:rPr>
              <a:t> minutes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void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puttime()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81635" marR="50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cout&lt;&lt;hours&lt;&lt;"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hours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and ";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cout&lt;&lt;minutes&lt;&lt;"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minutes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\n";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time1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operator+(time1);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77048" y="746633"/>
            <a:ext cx="4257675" cy="5264785"/>
            <a:chOff x="7377048" y="746633"/>
            <a:chExt cx="4257675" cy="5264785"/>
          </a:xfrm>
        </p:grpSpPr>
        <p:sp>
          <p:nvSpPr>
            <p:cNvPr id="10" name="object 10"/>
            <p:cNvSpPr/>
            <p:nvPr/>
          </p:nvSpPr>
          <p:spPr>
            <a:xfrm>
              <a:off x="7383398" y="753059"/>
              <a:ext cx="4244975" cy="5252085"/>
            </a:xfrm>
            <a:custGeom>
              <a:avLst/>
              <a:gdLst/>
              <a:ahLst/>
              <a:cxnLst/>
              <a:rect l="l" t="t" r="r" b="b"/>
              <a:pathLst>
                <a:path w="4244975" h="5252085">
                  <a:moveTo>
                    <a:pt x="4244466" y="0"/>
                  </a:moveTo>
                  <a:lnTo>
                    <a:pt x="0" y="0"/>
                  </a:lnTo>
                  <a:lnTo>
                    <a:pt x="0" y="5251958"/>
                  </a:lnTo>
                  <a:lnTo>
                    <a:pt x="4244466" y="5251958"/>
                  </a:lnTo>
                  <a:lnTo>
                    <a:pt x="4244466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3398" y="746633"/>
              <a:ext cx="4244975" cy="5264785"/>
            </a:xfrm>
            <a:custGeom>
              <a:avLst/>
              <a:gdLst/>
              <a:ahLst/>
              <a:cxnLst/>
              <a:rect l="l" t="t" r="r" b="b"/>
              <a:pathLst>
                <a:path w="4244975" h="5264785">
                  <a:moveTo>
                    <a:pt x="0" y="0"/>
                  </a:moveTo>
                  <a:lnTo>
                    <a:pt x="0" y="5264734"/>
                  </a:lnTo>
                </a:path>
                <a:path w="4244975" h="5264785">
                  <a:moveTo>
                    <a:pt x="4244467" y="0"/>
                  </a:moveTo>
                  <a:lnTo>
                    <a:pt x="4244467" y="526473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7048" y="746633"/>
              <a:ext cx="4257675" cy="12700"/>
            </a:xfrm>
            <a:custGeom>
              <a:avLst/>
              <a:gdLst/>
              <a:ahLst/>
              <a:cxnLst/>
              <a:rect l="l" t="t" r="r" b="b"/>
              <a:pathLst>
                <a:path w="4257675" h="12700">
                  <a:moveTo>
                    <a:pt x="0" y="12700"/>
                  </a:moveTo>
                  <a:lnTo>
                    <a:pt x="4257167" y="12700"/>
                  </a:lnTo>
                  <a:lnTo>
                    <a:pt x="425716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77048" y="6005017"/>
              <a:ext cx="4257675" cy="0"/>
            </a:xfrm>
            <a:custGeom>
              <a:avLst/>
              <a:gdLst/>
              <a:ahLst/>
              <a:cxnLst/>
              <a:rect l="l" t="t" r="r" b="b"/>
              <a:pathLst>
                <a:path w="4257675">
                  <a:moveTo>
                    <a:pt x="0" y="0"/>
                  </a:moveTo>
                  <a:lnTo>
                    <a:pt x="425716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63155" y="770890"/>
            <a:ext cx="343027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time1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time1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operator+(time1 t1)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time1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t3;</a:t>
            </a:r>
            <a:endParaRPr sz="1800">
              <a:latin typeface="Corbel"/>
              <a:cs typeface="Corbel"/>
            </a:endParaRPr>
          </a:p>
          <a:p>
            <a:pPr marL="196850" marR="50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t3. </a:t>
            </a:r>
            <a:r>
              <a:rPr sz="1800" dirty="0">
                <a:latin typeface="Corbel"/>
                <a:cs typeface="Corbel"/>
              </a:rPr>
              <a:t>minutes = </a:t>
            </a:r>
            <a:r>
              <a:rPr sz="1800" spc="-5" dirty="0">
                <a:latin typeface="Corbel"/>
                <a:cs typeface="Corbel"/>
              </a:rPr>
              <a:t>t1.minutes+minutes;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hours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t3.minutes/60;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t3.minutes </a:t>
            </a:r>
            <a:r>
              <a:rPr sz="1800" dirty="0">
                <a:latin typeface="Corbel"/>
                <a:cs typeface="Corbel"/>
              </a:rPr>
              <a:t>= t3.minutes%60;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t3.hours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+=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t1.hours+hours;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return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81610" marR="1645285" indent="15240" algn="just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time</a:t>
            </a:r>
            <a:r>
              <a:rPr sz="1800" dirty="0">
                <a:latin typeface="Corbel"/>
                <a:cs typeface="Corbel"/>
              </a:rPr>
              <a:t>1</a:t>
            </a:r>
            <a:r>
              <a:rPr sz="1800" spc="-1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10" dirty="0">
                <a:latin typeface="Corbel"/>
                <a:cs typeface="Corbel"/>
              </a:rPr>
              <a:t>1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14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T2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T3;  T1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time1(1,45);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T2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time1(2,45); </a:t>
            </a:r>
            <a:r>
              <a:rPr sz="1800" spc="-3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3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10" dirty="0">
                <a:latin typeface="Corbel"/>
                <a:cs typeface="Corbel"/>
              </a:rPr>
              <a:t>1</a:t>
            </a:r>
            <a:r>
              <a:rPr sz="1800" dirty="0">
                <a:latin typeface="Corbel"/>
                <a:cs typeface="Corbel"/>
              </a:rPr>
              <a:t>+T2;</a:t>
            </a:r>
            <a:endParaRPr sz="1800">
              <a:latin typeface="Corbel"/>
              <a:cs typeface="Corbel"/>
            </a:endParaRPr>
          </a:p>
          <a:p>
            <a:pPr marL="12700" marR="1995170" indent="1689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T3.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uttime();  return 0;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2853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Binary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140307"/>
            <a:ext cx="7098665" cy="43853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2366010" algn="l"/>
              </a:tabLst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T3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spc="-1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T1+</a:t>
            </a:r>
            <a:r>
              <a:rPr sz="2000" b="1" spc="-1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T2;	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invokes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operator+()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spc="-1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1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T2,</a:t>
            </a:r>
            <a:r>
              <a:rPr sz="2000" spc="-1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T3 are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objec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ime1.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expected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add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time1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return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time1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result.</a:t>
            </a:r>
            <a:endParaRPr sz="2000">
              <a:latin typeface="Corbel"/>
              <a:cs typeface="Corbel"/>
            </a:endParaRPr>
          </a:p>
          <a:p>
            <a:pPr marL="195580" marR="317500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receives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only one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 as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argument.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Where does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other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value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from?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2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invoked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only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the same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21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Here,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T1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takes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responsibility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invoking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T2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plays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role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passed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r>
              <a:rPr sz="2000" spc="-1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above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invocation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equivalent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3414395" algn="l"/>
              </a:tabLst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9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T3</a:t>
            </a:r>
            <a:r>
              <a:rPr sz="2000" b="1" spc="4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spc="-1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T1.operator+(T2);	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usual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call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syntax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2853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Binary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2161158"/>
            <a:ext cx="148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Corbel"/>
                <a:cs typeface="Corbel"/>
              </a:rPr>
              <a:t>T</a:t>
            </a:r>
            <a:r>
              <a:rPr b="1" dirty="0">
                <a:latin typeface="Corbel"/>
                <a:cs typeface="Corbel"/>
              </a:rPr>
              <a:t>3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=</a:t>
            </a:r>
            <a:r>
              <a:rPr b="1" spc="-14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T1</a:t>
            </a:r>
            <a:r>
              <a:rPr b="1" dirty="0">
                <a:latin typeface="Corbel"/>
                <a:cs typeface="Corbel"/>
              </a:rPr>
              <a:t>+</a:t>
            </a:r>
            <a:r>
              <a:rPr b="1" spc="-16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T</a:t>
            </a:r>
            <a:r>
              <a:rPr b="1" dirty="0">
                <a:latin typeface="Corbel"/>
                <a:cs typeface="Corbel"/>
              </a:rPr>
              <a:t>2;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3660" y="2161158"/>
            <a:ext cx="3181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invokes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operator+()</a:t>
            </a:r>
            <a:r>
              <a:rPr sz="20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2466568"/>
            <a:ext cx="2693670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qu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ivalents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3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spc="-1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T1.operat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r+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2);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067" y="3014599"/>
            <a:ext cx="2833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usual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call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syntax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8429" y="3746982"/>
            <a:ext cx="6675755" cy="13055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rule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ing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inary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left-hand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operand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invoke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operator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right-hand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passed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40990"/>
            <a:ext cx="2702560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Overloading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binary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133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As stated </a:t>
            </a:r>
            <a:r>
              <a:rPr spc="-15" dirty="0"/>
              <a:t>earlier, </a:t>
            </a:r>
            <a:r>
              <a:rPr dirty="0"/>
              <a:t>friend </a:t>
            </a:r>
            <a:r>
              <a:rPr spc="-5" dirty="0"/>
              <a:t>function may be </a:t>
            </a:r>
            <a:r>
              <a:rPr dirty="0"/>
              <a:t>used in </a:t>
            </a:r>
            <a:r>
              <a:rPr spc="-5" dirty="0"/>
              <a:t>the </a:t>
            </a:r>
            <a:r>
              <a:rPr dirty="0"/>
              <a:t>place </a:t>
            </a:r>
            <a:r>
              <a:rPr spc="-5" dirty="0"/>
              <a:t>of </a:t>
            </a:r>
            <a:r>
              <a:rPr dirty="0"/>
              <a:t> </a:t>
            </a:r>
            <a:r>
              <a:rPr spc="-5" dirty="0"/>
              <a:t>member functions </a:t>
            </a:r>
            <a:r>
              <a:rPr dirty="0"/>
              <a:t>for overloading a binary </a:t>
            </a:r>
            <a:r>
              <a:rPr spc="-15" dirty="0"/>
              <a:t>operator, </a:t>
            </a:r>
            <a:r>
              <a:rPr spc="-5" dirty="0"/>
              <a:t>the only </a:t>
            </a:r>
            <a:r>
              <a:rPr dirty="0"/>
              <a:t> difference </a:t>
            </a:r>
            <a:r>
              <a:rPr spc="-5" dirty="0"/>
              <a:t>being</a:t>
            </a:r>
            <a:r>
              <a:rPr spc="5" dirty="0"/>
              <a:t> </a:t>
            </a:r>
            <a:r>
              <a:rPr spc="-5" dirty="0"/>
              <a:t>that</a:t>
            </a:r>
            <a:r>
              <a:rPr dirty="0"/>
              <a:t> a</a:t>
            </a:r>
            <a:r>
              <a:rPr spc="-5" dirty="0"/>
              <a:t> </a:t>
            </a:r>
            <a:r>
              <a:rPr dirty="0"/>
              <a:t>friend</a:t>
            </a:r>
            <a:r>
              <a:rPr spc="-5" dirty="0"/>
              <a:t> function</a:t>
            </a:r>
            <a:r>
              <a:rPr spc="5" dirty="0"/>
              <a:t> </a:t>
            </a:r>
            <a:r>
              <a:rPr spc="-5" dirty="0"/>
              <a:t>requires</a:t>
            </a:r>
            <a:r>
              <a:rPr spc="15" dirty="0"/>
              <a:t> </a:t>
            </a:r>
            <a:r>
              <a:rPr spc="-5" dirty="0"/>
              <a:t>two </a:t>
            </a:r>
            <a:r>
              <a:rPr dirty="0"/>
              <a:t>arguments</a:t>
            </a:r>
            <a:r>
              <a:rPr spc="5" dirty="0"/>
              <a:t> </a:t>
            </a:r>
            <a:r>
              <a:rPr spc="-5" dirty="0"/>
              <a:t>to </a:t>
            </a:r>
            <a:r>
              <a:rPr spc="-385" dirty="0"/>
              <a:t> </a:t>
            </a:r>
            <a:r>
              <a:rPr spc="-5" dirty="0"/>
              <a:t>be</a:t>
            </a:r>
            <a:r>
              <a:rPr spc="5" dirty="0"/>
              <a:t> </a:t>
            </a:r>
            <a:r>
              <a:rPr dirty="0"/>
              <a:t>explicitly</a:t>
            </a:r>
            <a:r>
              <a:rPr spc="-20" dirty="0"/>
              <a:t> </a:t>
            </a:r>
            <a:r>
              <a:rPr dirty="0"/>
              <a:t>passed</a:t>
            </a:r>
            <a:r>
              <a:rPr spc="5" dirty="0"/>
              <a:t> </a:t>
            </a:r>
            <a:r>
              <a:rPr spc="-5" dirty="0"/>
              <a:t>to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while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member</a:t>
            </a:r>
            <a:r>
              <a:rPr spc="35" dirty="0"/>
              <a:t> </a:t>
            </a:r>
            <a:r>
              <a:rPr spc="-5" dirty="0"/>
              <a:t>function requires</a:t>
            </a:r>
            <a:r>
              <a:rPr spc="25" dirty="0"/>
              <a:t> </a:t>
            </a:r>
            <a:r>
              <a:rPr spc="-5" dirty="0"/>
              <a:t>only </a:t>
            </a:r>
            <a:r>
              <a:rPr dirty="0"/>
              <a:t> </a:t>
            </a:r>
            <a:r>
              <a:rPr spc="-5" dirty="0"/>
              <a:t>one.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429" y="3853052"/>
            <a:ext cx="6674484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previous program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 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modified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friend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40990"/>
            <a:ext cx="2285365" cy="25495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Binary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(+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)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us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3475" marR="5080" indent="-182880">
              <a:lnSpc>
                <a:spcPts val="2160"/>
              </a:lnSpc>
              <a:spcBef>
                <a:spcPts val="37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pr</a:t>
            </a:r>
            <a:r>
              <a:rPr spc="-10" dirty="0"/>
              <a:t>e</a:t>
            </a:r>
            <a:r>
              <a:rPr dirty="0"/>
              <a:t>vious progr</a:t>
            </a:r>
            <a:r>
              <a:rPr spc="5" dirty="0"/>
              <a:t>a</a:t>
            </a:r>
            <a:r>
              <a:rPr dirty="0"/>
              <a:t>m,</a:t>
            </a:r>
            <a:r>
              <a:rPr spc="-25" dirty="0"/>
              <a:t> </a:t>
            </a:r>
            <a:r>
              <a:rPr dirty="0"/>
              <a:t>we </a:t>
            </a:r>
            <a:r>
              <a:rPr spc="-5" dirty="0"/>
              <a:t>overload</a:t>
            </a:r>
            <a:r>
              <a:rPr spc="-10" dirty="0"/>
              <a:t>e</a:t>
            </a:r>
            <a:r>
              <a:rPr dirty="0"/>
              <a:t>d</a:t>
            </a:r>
            <a:r>
              <a:rPr spc="-5" dirty="0"/>
              <a:t> 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+</a:t>
            </a:r>
            <a:r>
              <a:rPr spc="5" dirty="0"/>
              <a:t> </a:t>
            </a:r>
            <a:r>
              <a:rPr spc="-5" dirty="0"/>
              <a:t>operato</a:t>
            </a:r>
            <a:r>
              <a:rPr dirty="0"/>
              <a:t>r</a:t>
            </a:r>
            <a:r>
              <a:rPr spc="-20" dirty="0"/>
              <a:t> </a:t>
            </a:r>
            <a:r>
              <a:rPr spc="-5" dirty="0"/>
              <a:t>through  member</a:t>
            </a:r>
            <a:r>
              <a:rPr spc="25" dirty="0"/>
              <a:t> </a:t>
            </a:r>
            <a:r>
              <a:rPr spc="-5" dirty="0"/>
              <a:t>function.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55160" y="1277493"/>
            <a:ext cx="6351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through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given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below: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63186" y="1969642"/>
            <a:ext cx="7218680" cy="2909570"/>
            <a:chOff x="4163186" y="1969642"/>
            <a:chExt cx="7218680" cy="2909570"/>
          </a:xfrm>
        </p:grpSpPr>
        <p:sp>
          <p:nvSpPr>
            <p:cNvPr id="6" name="object 6"/>
            <p:cNvSpPr/>
            <p:nvPr/>
          </p:nvSpPr>
          <p:spPr>
            <a:xfrm>
              <a:off x="4169536" y="1975865"/>
              <a:ext cx="7205980" cy="2897505"/>
            </a:xfrm>
            <a:custGeom>
              <a:avLst/>
              <a:gdLst/>
              <a:ahLst/>
              <a:cxnLst/>
              <a:rect l="l" t="t" r="r" b="b"/>
              <a:pathLst>
                <a:path w="7205980" h="2897504">
                  <a:moveTo>
                    <a:pt x="7205980" y="0"/>
                  </a:moveTo>
                  <a:lnTo>
                    <a:pt x="0" y="0"/>
                  </a:lnTo>
                  <a:lnTo>
                    <a:pt x="0" y="2896997"/>
                  </a:lnTo>
                  <a:lnTo>
                    <a:pt x="7205980" y="2896997"/>
                  </a:lnTo>
                  <a:lnTo>
                    <a:pt x="720598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69536" y="1969642"/>
              <a:ext cx="7205980" cy="2909570"/>
            </a:xfrm>
            <a:custGeom>
              <a:avLst/>
              <a:gdLst/>
              <a:ahLst/>
              <a:cxnLst/>
              <a:rect l="l" t="t" r="r" b="b"/>
              <a:pathLst>
                <a:path w="7205980" h="2909570">
                  <a:moveTo>
                    <a:pt x="0" y="0"/>
                  </a:moveTo>
                  <a:lnTo>
                    <a:pt x="0" y="2909570"/>
                  </a:lnTo>
                </a:path>
                <a:path w="7205980" h="2909570">
                  <a:moveTo>
                    <a:pt x="7205980" y="0"/>
                  </a:moveTo>
                  <a:lnTo>
                    <a:pt x="7205980" y="29095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3186" y="1969642"/>
              <a:ext cx="7218680" cy="12700"/>
            </a:xfrm>
            <a:custGeom>
              <a:avLst/>
              <a:gdLst/>
              <a:ahLst/>
              <a:cxnLst/>
              <a:rect l="l" t="t" r="r" b="b"/>
              <a:pathLst>
                <a:path w="7218680" h="12700">
                  <a:moveTo>
                    <a:pt x="0" y="12700"/>
                  </a:moveTo>
                  <a:lnTo>
                    <a:pt x="7218680" y="12700"/>
                  </a:lnTo>
                  <a:lnTo>
                    <a:pt x="721868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3186" y="4872863"/>
              <a:ext cx="7218680" cy="0"/>
            </a:xfrm>
            <a:custGeom>
              <a:avLst/>
              <a:gdLst/>
              <a:ahLst/>
              <a:cxnLst/>
              <a:rect l="l" t="t" r="r" b="b"/>
              <a:pathLst>
                <a:path w="7218680">
                  <a:moveTo>
                    <a:pt x="0" y="0"/>
                  </a:moveTo>
                  <a:lnTo>
                    <a:pt x="721868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4307" y="1994153"/>
            <a:ext cx="120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//declaration</a:t>
            </a:r>
            <a:endParaRPr sz="1800">
              <a:latin typeface="Corbel"/>
              <a:cs typeface="Corbel"/>
            </a:endParaRPr>
          </a:p>
          <a:p>
            <a:pPr marL="952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//definition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58" y="1994153"/>
            <a:ext cx="362775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3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friend </a:t>
            </a:r>
            <a:r>
              <a:rPr sz="1800" spc="-5" dirty="0">
                <a:latin typeface="Corbel"/>
                <a:cs typeface="Corbel"/>
              </a:rPr>
              <a:t>time1 operator+(time1, time1);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time1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operator+(time1 t1,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time1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t2)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841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time1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t3;</a:t>
            </a:r>
            <a:endParaRPr sz="1800">
              <a:latin typeface="Corbel"/>
              <a:cs typeface="Corbel"/>
            </a:endParaRPr>
          </a:p>
          <a:p>
            <a:pPr marL="184150" marR="50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t3.minutes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t1.minutes+t2.minutes;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t3.hours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t3.minutes/60;</a:t>
            </a:r>
            <a:endParaRPr sz="1800">
              <a:latin typeface="Corbel"/>
              <a:cs typeface="Corbel"/>
            </a:endParaRPr>
          </a:p>
          <a:p>
            <a:pPr marL="90805" marR="593090" indent="927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t3.minutes </a:t>
            </a:r>
            <a:r>
              <a:rPr sz="1800" dirty="0">
                <a:latin typeface="Corbel"/>
                <a:cs typeface="Corbel"/>
              </a:rPr>
              <a:t>= t3.minutes%60;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t3.hours </a:t>
            </a:r>
            <a:r>
              <a:rPr sz="1800" dirty="0">
                <a:latin typeface="Corbel"/>
                <a:cs typeface="Corbel"/>
              </a:rPr>
              <a:t>+= </a:t>
            </a:r>
            <a:r>
              <a:rPr sz="1800" spc="-5" dirty="0">
                <a:latin typeface="Corbel"/>
                <a:cs typeface="Corbel"/>
              </a:rPr>
              <a:t>t1.hours+t2.hours; </a:t>
            </a:r>
            <a:r>
              <a:rPr sz="1800" dirty="0">
                <a:latin typeface="Corbel"/>
                <a:cs typeface="Corbel"/>
              </a:rPr>
              <a:t> return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6485" y="5046091"/>
            <a:ext cx="238125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T3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Tl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+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T2;</a:t>
            </a:r>
            <a:endParaRPr sz="1800">
              <a:latin typeface="Times New Roman"/>
              <a:cs typeface="Times New Roman"/>
            </a:endParaRPr>
          </a:p>
          <a:p>
            <a:pPr marR="36830" algn="ctr">
              <a:lnSpc>
                <a:spcPts val="2135"/>
              </a:lnSpc>
            </a:pP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equivalent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R="34290" algn="ctr">
              <a:lnSpc>
                <a:spcPts val="2135"/>
              </a:lnSpc>
            </a:pPr>
            <a:r>
              <a:rPr sz="1800" b="1" dirty="0">
                <a:latin typeface="Times New Roman"/>
                <a:cs typeface="Times New Roman"/>
              </a:rPr>
              <a:t>T3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operator+(Tl,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T2);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328238"/>
            <a:ext cx="2486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Wh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124457"/>
            <a:ext cx="6901180" cy="45383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 algn="just">
              <a:lnSpc>
                <a:spcPts val="2160"/>
              </a:lnSpc>
              <a:spcBef>
                <a:spcPts val="37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most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ses,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we will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get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sam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results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 use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either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 friend 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nctio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functi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1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Why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ive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made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available?</a:t>
            </a:r>
            <a:endParaRPr sz="2000">
              <a:latin typeface="Corbel"/>
              <a:cs typeface="Corbel"/>
            </a:endParaRPr>
          </a:p>
          <a:p>
            <a:pPr marL="195580" marR="128270" indent="-182880" algn="just">
              <a:lnSpc>
                <a:spcPts val="2160"/>
              </a:lnSpc>
              <a:spcBef>
                <a:spcPts val="120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There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certain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situations where we would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like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use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friend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rather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000">
              <a:latin typeface="Corbel"/>
              <a:cs typeface="Corbel"/>
            </a:endParaRPr>
          </a:p>
          <a:p>
            <a:pPr marL="195580" marR="379095" indent="-182880">
              <a:lnSpc>
                <a:spcPts val="2160"/>
              </a:lnSpc>
              <a:spcBef>
                <a:spcPts val="11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For instance, consider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situation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where we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need to use two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different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operands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 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binary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operator,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say,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built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shown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below,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B+2;</a:t>
            </a:r>
            <a:endParaRPr sz="2000">
              <a:latin typeface="Corbel"/>
              <a:cs typeface="Corbel"/>
            </a:endParaRPr>
          </a:p>
          <a:p>
            <a:pPr marL="41910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B*2;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Where</a:t>
            </a:r>
            <a:r>
              <a:rPr sz="2000" spc="-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This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work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for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2486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Wh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688338"/>
            <a:ext cx="6026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62679" algn="l"/>
              </a:tabLst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But,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statement</a:t>
            </a:r>
            <a:r>
              <a:rPr spc="-7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2</a:t>
            </a:r>
            <a:r>
              <a:rPr spc="5" dirty="0"/>
              <a:t> </a:t>
            </a:r>
            <a:r>
              <a:rPr dirty="0"/>
              <a:t>+</a:t>
            </a:r>
            <a:r>
              <a:rPr spc="10" dirty="0"/>
              <a:t> </a:t>
            </a:r>
            <a:r>
              <a:rPr dirty="0"/>
              <a:t>B</a:t>
            </a:r>
            <a:r>
              <a:rPr spc="-10" dirty="0"/>
              <a:t> </a:t>
            </a:r>
            <a:r>
              <a:rPr b="1" spc="5" dirty="0">
                <a:latin typeface="Corbel"/>
                <a:cs typeface="Corbel"/>
              </a:rPr>
              <a:t>OR	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/>
              <a:t>2*B</a:t>
            </a:r>
            <a:r>
              <a:rPr spc="27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spc="-5" dirty="0"/>
              <a:t>not</a:t>
            </a:r>
            <a:r>
              <a:rPr spc="-30" dirty="0"/>
              <a:t> </a:t>
            </a:r>
            <a:r>
              <a:rPr dirty="0"/>
              <a:t>work.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429" y="2542158"/>
            <a:ext cx="684022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Because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left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hand operand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which is responsible for invoking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same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3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However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function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allows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approaches.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3944492"/>
            <a:ext cx="6892290" cy="11537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may 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recalled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 needed to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invoke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friend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 but can 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passed as 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argument.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Thus, we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 use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friend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built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left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hand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operand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right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hand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operand.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2853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414018"/>
            <a:ext cx="6553834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Opera</a:t>
            </a:r>
            <a:r>
              <a:rPr dirty="0"/>
              <a:t>t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 o</a:t>
            </a:r>
            <a:r>
              <a:rPr spc="-10" dirty="0"/>
              <a:t>v</a:t>
            </a:r>
            <a:r>
              <a:rPr dirty="0"/>
              <a:t>erloading</a:t>
            </a:r>
            <a:r>
              <a:rPr spc="-2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5" dirty="0"/>
              <a:t>on</a:t>
            </a:r>
            <a:r>
              <a:rPr dirty="0"/>
              <a:t>e</a:t>
            </a:r>
            <a:r>
              <a:rPr spc="-1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0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s</a:t>
            </a:r>
            <a:r>
              <a:rPr spc="-5" dirty="0"/>
              <a:t>trikin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feat</a:t>
            </a:r>
            <a:r>
              <a:rPr spc="-10" dirty="0"/>
              <a:t>u</a:t>
            </a:r>
            <a:r>
              <a:rPr dirty="0"/>
              <a:t>res</a:t>
            </a:r>
            <a:r>
              <a:rPr spc="1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95" dirty="0"/>
              <a:t> </a:t>
            </a:r>
            <a:r>
              <a:rPr spc="15" dirty="0"/>
              <a:t>C</a:t>
            </a:r>
            <a:r>
              <a:rPr spc="5" dirty="0"/>
              <a:t>++  </a:t>
            </a:r>
            <a:r>
              <a:rPr dirty="0"/>
              <a:t>language. It is an important </a:t>
            </a:r>
            <a:r>
              <a:rPr spc="-5" dirty="0"/>
              <a:t>technique that has </a:t>
            </a:r>
            <a:r>
              <a:rPr dirty="0"/>
              <a:t>enhanced </a:t>
            </a:r>
            <a:r>
              <a:rPr spc="-5" dirty="0"/>
              <a:t>the </a:t>
            </a:r>
            <a:r>
              <a:rPr spc="-390" dirty="0"/>
              <a:t> </a:t>
            </a:r>
            <a:r>
              <a:rPr dirty="0"/>
              <a:t>power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extensibility</a:t>
            </a:r>
            <a:r>
              <a:rPr spc="-1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C++.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429" y="2816479"/>
            <a:ext cx="7110095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4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tries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make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user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behave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much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same way as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built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types. For instance, C++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permits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add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two variables 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defined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with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same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syntax 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applied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the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basic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types.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4493133"/>
            <a:ext cx="699071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This means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C++ had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ability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provide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operators with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special meaning for 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type.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mechanism 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giving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such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special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meaning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operator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overloading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449195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ng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using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2115438"/>
            <a:ext cx="6779259" cy="11537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 algn="just">
              <a:lnSpc>
                <a:spcPts val="2160"/>
              </a:lnSpc>
              <a:spcBef>
                <a:spcPts val="37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There </a:t>
            </a:r>
            <a:r>
              <a:rPr dirty="0"/>
              <a:t>are </a:t>
            </a:r>
            <a:r>
              <a:rPr spc="-5" dirty="0"/>
              <a:t>no operators </a:t>
            </a:r>
            <a:r>
              <a:rPr dirty="0"/>
              <a:t>for manipulating </a:t>
            </a:r>
            <a:r>
              <a:rPr spc="-5" dirty="0"/>
              <a:t>the strings. One of the </a:t>
            </a:r>
            <a:r>
              <a:rPr dirty="0"/>
              <a:t> main</a:t>
            </a:r>
            <a:r>
              <a:rPr spc="-25" dirty="0"/>
              <a:t> </a:t>
            </a:r>
            <a:r>
              <a:rPr dirty="0"/>
              <a:t>drawbacks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string</a:t>
            </a:r>
            <a:r>
              <a:rPr spc="-10" dirty="0"/>
              <a:t> </a:t>
            </a:r>
            <a:r>
              <a:rPr dirty="0"/>
              <a:t>manipulations</a:t>
            </a:r>
            <a:r>
              <a:rPr spc="-3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C</a:t>
            </a:r>
            <a:r>
              <a:rPr spc="-1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whenever a </a:t>
            </a:r>
            <a:r>
              <a:rPr spc="-390" dirty="0"/>
              <a:t> </a:t>
            </a:r>
            <a:r>
              <a:rPr spc="-5" dirty="0"/>
              <a:t>string </a:t>
            </a:r>
            <a:r>
              <a:rPr dirty="0"/>
              <a:t>is </a:t>
            </a:r>
            <a:r>
              <a:rPr spc="-5" dirty="0"/>
              <a:t>to be </a:t>
            </a:r>
            <a:r>
              <a:rPr dirty="0"/>
              <a:t>copied, </a:t>
            </a:r>
            <a:r>
              <a:rPr spc="-5" dirty="0"/>
              <a:t>the </a:t>
            </a:r>
            <a:r>
              <a:rPr dirty="0"/>
              <a:t>programmer </a:t>
            </a:r>
            <a:r>
              <a:rPr spc="-5" dirty="0"/>
              <a:t>must </a:t>
            </a:r>
            <a:r>
              <a:rPr dirty="0"/>
              <a:t>first </a:t>
            </a:r>
            <a:r>
              <a:rPr spc="-5" dirty="0"/>
              <a:t>determine </a:t>
            </a:r>
            <a:r>
              <a:rPr dirty="0"/>
              <a:t>its </a:t>
            </a:r>
            <a:r>
              <a:rPr spc="5" dirty="0"/>
              <a:t> </a:t>
            </a:r>
            <a:r>
              <a:rPr dirty="0"/>
              <a:t>length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allocate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required</a:t>
            </a:r>
            <a:r>
              <a:rPr spc="20" dirty="0"/>
              <a:t> </a:t>
            </a:r>
            <a:r>
              <a:rPr spc="-5" dirty="0"/>
              <a:t>amount of</a:t>
            </a:r>
            <a:r>
              <a:rPr dirty="0"/>
              <a:t> </a:t>
            </a:r>
            <a:r>
              <a:rPr spc="-15" dirty="0"/>
              <a:t>memory.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429" y="3792092"/>
            <a:ext cx="705485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Although these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limitations exist 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 well, it permits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 our own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definitions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manipulate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strings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very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much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similar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decimal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numbers.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92144" y="617727"/>
            <a:ext cx="7628255" cy="5591175"/>
            <a:chOff x="3692144" y="617727"/>
            <a:chExt cx="7628255" cy="5591175"/>
          </a:xfrm>
        </p:grpSpPr>
        <p:sp>
          <p:nvSpPr>
            <p:cNvPr id="4" name="object 4"/>
            <p:cNvSpPr/>
            <p:nvPr/>
          </p:nvSpPr>
          <p:spPr>
            <a:xfrm>
              <a:off x="3698494" y="624128"/>
              <a:ext cx="7615555" cy="5577840"/>
            </a:xfrm>
            <a:custGeom>
              <a:avLst/>
              <a:gdLst/>
              <a:ahLst/>
              <a:cxnLst/>
              <a:rect l="l" t="t" r="r" b="b"/>
              <a:pathLst>
                <a:path w="7615555" h="5577840">
                  <a:moveTo>
                    <a:pt x="7615428" y="0"/>
                  </a:moveTo>
                  <a:lnTo>
                    <a:pt x="0" y="0"/>
                  </a:lnTo>
                  <a:lnTo>
                    <a:pt x="0" y="5577840"/>
                  </a:lnTo>
                  <a:lnTo>
                    <a:pt x="7615428" y="5577840"/>
                  </a:lnTo>
                  <a:lnTo>
                    <a:pt x="7615428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98494" y="617727"/>
              <a:ext cx="7615555" cy="5591175"/>
            </a:xfrm>
            <a:custGeom>
              <a:avLst/>
              <a:gdLst/>
              <a:ahLst/>
              <a:cxnLst/>
              <a:rect l="l" t="t" r="r" b="b"/>
              <a:pathLst>
                <a:path w="7615555" h="5591175">
                  <a:moveTo>
                    <a:pt x="0" y="0"/>
                  </a:moveTo>
                  <a:lnTo>
                    <a:pt x="0" y="5590590"/>
                  </a:lnTo>
                </a:path>
                <a:path w="7615555" h="5591175">
                  <a:moveTo>
                    <a:pt x="7615555" y="0"/>
                  </a:moveTo>
                  <a:lnTo>
                    <a:pt x="7615555" y="55905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2144" y="617727"/>
              <a:ext cx="7628255" cy="12700"/>
            </a:xfrm>
            <a:custGeom>
              <a:avLst/>
              <a:gdLst/>
              <a:ahLst/>
              <a:cxnLst/>
              <a:rect l="l" t="t" r="r" b="b"/>
              <a:pathLst>
                <a:path w="7628255" h="12700">
                  <a:moveTo>
                    <a:pt x="0" y="12700"/>
                  </a:moveTo>
                  <a:lnTo>
                    <a:pt x="7628255" y="12700"/>
                  </a:lnTo>
                  <a:lnTo>
                    <a:pt x="762825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92144" y="6201968"/>
              <a:ext cx="7628255" cy="0"/>
            </a:xfrm>
            <a:custGeom>
              <a:avLst/>
              <a:gdLst/>
              <a:ahLst/>
              <a:cxnLst/>
              <a:rect l="l" t="t" r="r" b="b"/>
              <a:pathLst>
                <a:path w="7628255">
                  <a:moveTo>
                    <a:pt x="0" y="0"/>
                  </a:moveTo>
                  <a:lnTo>
                    <a:pt x="762825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82837" y="2013965"/>
            <a:ext cx="171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//create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null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0441" y="641984"/>
            <a:ext cx="115379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84150" marR="19812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char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*p;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int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len;</a:t>
            </a:r>
            <a:endParaRPr sz="1800">
              <a:latin typeface="Corbel"/>
              <a:cs typeface="Corbel"/>
            </a:endParaRPr>
          </a:p>
          <a:p>
            <a:pPr marL="184150" marR="178435" indent="-18478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public: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-5" dirty="0">
                <a:latin typeface="Corbel"/>
                <a:cs typeface="Corbel"/>
              </a:rPr>
              <a:t>1()</a:t>
            </a:r>
            <a:endParaRPr sz="1800">
              <a:latin typeface="Corbel"/>
              <a:cs typeface="Corbel"/>
            </a:endParaRPr>
          </a:p>
          <a:p>
            <a:pPr marL="1841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551180" marR="95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len=0;  p=0;</a:t>
            </a:r>
            <a:endParaRPr sz="1800">
              <a:latin typeface="Corbel"/>
              <a:cs typeface="Corbel"/>
            </a:endParaRPr>
          </a:p>
          <a:p>
            <a:pPr marL="1841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846" y="3385820"/>
            <a:ext cx="67735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67890">
              <a:lnSpc>
                <a:spcPct val="100000"/>
              </a:lnSpc>
              <a:spcBef>
                <a:spcPts val="100"/>
              </a:spcBef>
              <a:tabLst>
                <a:tab pos="2250440" algn="l"/>
              </a:tabLst>
            </a:pPr>
            <a:r>
              <a:rPr sz="1800" spc="-10" dirty="0">
                <a:latin typeface="Corbel"/>
                <a:cs typeface="Corbel"/>
              </a:rPr>
              <a:t>string1(const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*s);	</a:t>
            </a:r>
            <a:r>
              <a:rPr sz="1800" spc="-5" dirty="0">
                <a:latin typeface="Corbel"/>
                <a:cs typeface="Corbel"/>
              </a:rPr>
              <a:t>//create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from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array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string1(const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&amp;s);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//copy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constructor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~string1()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841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delete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R="5080" algn="just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friend </a:t>
            </a:r>
            <a:r>
              <a:rPr sz="1800" spc="-5" dirty="0">
                <a:latin typeface="Corbel"/>
                <a:cs typeface="Corbel"/>
              </a:rPr>
              <a:t>string1 </a:t>
            </a:r>
            <a:r>
              <a:rPr sz="1800" spc="-10" dirty="0">
                <a:latin typeface="Corbel"/>
                <a:cs typeface="Corbel"/>
              </a:rPr>
              <a:t>operator+(const </a:t>
            </a:r>
            <a:r>
              <a:rPr sz="1800" spc="-5" dirty="0">
                <a:latin typeface="Corbel"/>
                <a:cs typeface="Corbel"/>
              </a:rPr>
              <a:t>string1 &amp;s, const string1 &amp;t);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//+ operator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friend int </a:t>
            </a:r>
            <a:r>
              <a:rPr sz="1800" spc="-5" dirty="0">
                <a:latin typeface="Corbel"/>
                <a:cs typeface="Corbel"/>
              </a:rPr>
              <a:t>operator&lt;=(const string1 &amp;s, const string1 &amp;t);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//&lt;= operator </a:t>
            </a:r>
            <a:r>
              <a:rPr sz="1800" dirty="0">
                <a:latin typeface="Corbel"/>
                <a:cs typeface="Corbel"/>
              </a:rPr>
              <a:t> friend</a:t>
            </a:r>
            <a:r>
              <a:rPr sz="1800" spc="-5" dirty="0">
                <a:latin typeface="Corbel"/>
                <a:cs typeface="Corbel"/>
              </a:rPr>
              <a:t> void </a:t>
            </a:r>
            <a:r>
              <a:rPr sz="1800" spc="-10" dirty="0">
                <a:latin typeface="Corbel"/>
                <a:cs typeface="Corbel"/>
              </a:rPr>
              <a:t>show(const</a:t>
            </a:r>
            <a:r>
              <a:rPr sz="1800" spc="-5" dirty="0">
                <a:latin typeface="Corbel"/>
                <a:cs typeface="Corbel"/>
              </a:rPr>
              <a:t> string1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0441" y="5855309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7600" y="405765"/>
            <a:ext cx="7001509" cy="612648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string1(const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*s)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 marR="491363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len=strlen(s); </a:t>
            </a:r>
            <a:r>
              <a:rPr sz="1800" dirty="0">
                <a:latin typeface="Corbel"/>
                <a:cs typeface="Corbel"/>
              </a:rPr>
              <a:t> p=new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char[len+1];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strcpy(p,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string1(const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&amp;s)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len=s.len;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p=new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char[len+1];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spc="-10" dirty="0">
                <a:latin typeface="Corbel"/>
                <a:cs typeface="Corbel"/>
              </a:rPr>
              <a:t>strcpy(p,s.p);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//overloading </a:t>
            </a:r>
            <a:r>
              <a:rPr sz="1800" dirty="0">
                <a:latin typeface="Corbel"/>
                <a:cs typeface="Corbel"/>
              </a:rPr>
              <a:t>+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operator+(const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 &amp;s, const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&amp;t)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 marR="456501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70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temp;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temp.len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s.len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+t.len;</a:t>
            </a:r>
            <a:endParaRPr sz="1800">
              <a:latin typeface="Corbel"/>
              <a:cs typeface="Corbel"/>
            </a:endParaRPr>
          </a:p>
          <a:p>
            <a:pPr marL="276225" marR="37846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temp.p=new char[temp.len+1];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strcpy(temp.p,</a:t>
            </a:r>
            <a:r>
              <a:rPr sz="1800" spc="-15" dirty="0">
                <a:latin typeface="Corbel"/>
                <a:cs typeface="Corbel"/>
              </a:rPr>
              <a:t> s.p);</a:t>
            </a:r>
            <a:endParaRPr sz="1800">
              <a:latin typeface="Corbel"/>
              <a:cs typeface="Corbel"/>
            </a:endParaRPr>
          </a:p>
          <a:p>
            <a:pPr marL="276225" marR="492887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strcat(temp.p, </a:t>
            </a:r>
            <a:r>
              <a:rPr sz="1800" spc="-10" dirty="0">
                <a:latin typeface="Corbel"/>
                <a:cs typeface="Corbel"/>
              </a:rPr>
              <a:t>t.p);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return(temp);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0522" y="1098422"/>
            <a:ext cx="6087110" cy="462661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//overloading</a:t>
            </a:r>
            <a:r>
              <a:rPr sz="1800" dirty="0">
                <a:latin typeface="Corbel"/>
                <a:cs typeface="Corbel"/>
              </a:rPr>
              <a:t> &lt;=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operator&lt;=(const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&amp;s,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const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&amp;t)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 marR="4192904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 </a:t>
            </a:r>
            <a:r>
              <a:rPr sz="1800" spc="-10" dirty="0">
                <a:latin typeface="Corbel"/>
                <a:cs typeface="Corbel"/>
              </a:rPr>
              <a:t>m=strlen(s.p);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int </a:t>
            </a:r>
            <a:r>
              <a:rPr sz="1800" spc="-5" dirty="0">
                <a:latin typeface="Corbel"/>
                <a:cs typeface="Corbel"/>
              </a:rPr>
              <a:t>n=strlen(t.p);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if(m&lt;=n)</a:t>
            </a:r>
            <a:endParaRPr sz="1800">
              <a:latin typeface="Corbel"/>
              <a:cs typeface="Corbel"/>
            </a:endParaRPr>
          </a:p>
          <a:p>
            <a:pPr marL="276225" marR="4686935" indent="1841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return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(1);  </a:t>
            </a:r>
            <a:r>
              <a:rPr sz="1800" spc="-5" dirty="0">
                <a:latin typeface="Corbel"/>
                <a:cs typeface="Corbel"/>
              </a:rPr>
              <a:t>else</a:t>
            </a:r>
            <a:endParaRPr sz="1800">
              <a:latin typeface="Corbel"/>
              <a:cs typeface="Corbel"/>
            </a:endParaRPr>
          </a:p>
          <a:p>
            <a:pPr marL="4603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return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(0);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void</a:t>
            </a:r>
            <a:r>
              <a:rPr sz="1800" spc="-10" dirty="0">
                <a:latin typeface="Corbel"/>
                <a:cs typeface="Corbel"/>
              </a:rPr>
              <a:t> show(const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s)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cout&lt;&lt;s.p;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401" y="1123822"/>
            <a:ext cx="3890010" cy="450786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 marR="1833880" algn="just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string1 s1="New";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 </a:t>
            </a:r>
            <a:r>
              <a:rPr sz="1800" spc="-20" dirty="0">
                <a:latin typeface="Corbel"/>
                <a:cs typeface="Corbel"/>
              </a:rPr>
              <a:t>s2="York"; 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s3="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Delhi";</a:t>
            </a:r>
            <a:endParaRPr sz="1800">
              <a:latin typeface="Corbel"/>
              <a:cs typeface="Corbel"/>
            </a:endParaRPr>
          </a:p>
          <a:p>
            <a:pPr marL="276225" marR="19545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//string1 t1,t2,t3;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 t1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-5" dirty="0">
                <a:latin typeface="Corbel"/>
                <a:cs typeface="Corbel"/>
              </a:rPr>
              <a:t>s1;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 t2 </a:t>
            </a:r>
            <a:r>
              <a:rPr sz="1800" dirty="0">
                <a:latin typeface="Corbel"/>
                <a:cs typeface="Corbel"/>
              </a:rPr>
              <a:t>= s2;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t3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s1+s3;</a:t>
            </a:r>
            <a:endParaRPr sz="1800">
              <a:latin typeface="Corbel"/>
              <a:cs typeface="Corbel"/>
            </a:endParaRPr>
          </a:p>
          <a:p>
            <a:pPr marL="276225" marR="1242060" algn="just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cout&lt;&lt;"\nt1= "; show(t1);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cout&lt;&lt;"\nt2= "; show(t2);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cout&lt;&lt;"\nt3=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";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show(t3);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cout&lt;&lt;"\n";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9257" y="1123822"/>
            <a:ext cx="3698875" cy="447230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if(t1&lt;=t3)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1009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show(t1);</a:t>
            </a:r>
            <a:endParaRPr sz="1800">
              <a:latin typeface="Corbel"/>
              <a:cs typeface="Corbel"/>
            </a:endParaRPr>
          </a:p>
          <a:p>
            <a:pPr marL="461009" marR="10604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cout&lt;&lt;"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Smaller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than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show(t3);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else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100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show(t3);</a:t>
            </a:r>
            <a:endParaRPr sz="1800">
              <a:latin typeface="Corbel"/>
              <a:cs typeface="Corbel"/>
            </a:endParaRPr>
          </a:p>
          <a:p>
            <a:pPr marL="461009" marR="10604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cout&lt;&lt;"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Smaller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than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show(t1);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65557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tfa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926338"/>
            <a:ext cx="686054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Although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looks simple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redefine the operators,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there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certain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restrictions and limitations 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overloading them Some of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them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 listed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below: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429" y="1901393"/>
            <a:ext cx="674750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>
                <a:solidFill>
                  <a:srgbClr val="40B9D2"/>
                </a:solidFill>
              </a:rPr>
              <a:t>1.	</a:t>
            </a:r>
            <a:r>
              <a:rPr spc="-5" dirty="0"/>
              <a:t>Only</a:t>
            </a:r>
            <a:r>
              <a:rPr spc="-15" dirty="0"/>
              <a:t> </a:t>
            </a:r>
            <a:r>
              <a:rPr b="1" dirty="0">
                <a:latin typeface="Corbel"/>
                <a:cs typeface="Corbel"/>
              </a:rPr>
              <a:t>existing</a:t>
            </a:r>
            <a:r>
              <a:rPr b="1" spc="-5" dirty="0">
                <a:latin typeface="Corbel"/>
                <a:cs typeface="Corbel"/>
              </a:rPr>
              <a:t> operators</a:t>
            </a:r>
            <a:r>
              <a:rPr b="1" spc="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can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be </a:t>
            </a:r>
            <a:r>
              <a:rPr b="1" spc="-5" dirty="0">
                <a:latin typeface="Corbel"/>
                <a:cs typeface="Corbel"/>
              </a:rPr>
              <a:t>overloaded</a:t>
            </a:r>
            <a:r>
              <a:rPr spc="-5" dirty="0"/>
              <a:t>. New</a:t>
            </a:r>
            <a:r>
              <a:rPr spc="5" dirty="0"/>
              <a:t> </a:t>
            </a:r>
            <a:r>
              <a:rPr dirty="0"/>
              <a:t>operators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60"/>
              </a:spcBef>
            </a:pPr>
            <a:r>
              <a:rPr spc="-5" dirty="0"/>
              <a:t>cannot</a:t>
            </a:r>
            <a:r>
              <a:rPr spc="-40" dirty="0"/>
              <a:t> </a:t>
            </a:r>
            <a:r>
              <a:rPr spc="-5" dirty="0"/>
              <a:t>be created</a:t>
            </a:r>
          </a:p>
          <a:p>
            <a:pPr marL="469900" marR="5080" indent="-457200">
              <a:lnSpc>
                <a:spcPts val="2160"/>
              </a:lnSpc>
              <a:spcBef>
                <a:spcPts val="1230"/>
              </a:spcBef>
              <a:buClr>
                <a:srgbClr val="40B9D2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overloaded operator must</a:t>
            </a:r>
            <a:r>
              <a:rPr spc="5" dirty="0"/>
              <a:t> </a:t>
            </a:r>
            <a:r>
              <a:rPr spc="-5" dirty="0"/>
              <a:t>have</a:t>
            </a:r>
            <a:r>
              <a:rPr spc="20" dirty="0"/>
              <a:t> </a:t>
            </a:r>
            <a:r>
              <a:rPr b="1" dirty="0">
                <a:latin typeface="Corbel"/>
                <a:cs typeface="Corbel"/>
              </a:rPr>
              <a:t>at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least</a:t>
            </a:r>
            <a:r>
              <a:rPr b="1" spc="-2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one</a:t>
            </a:r>
            <a:r>
              <a:rPr b="1" spc="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operand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that </a:t>
            </a:r>
            <a:r>
              <a:rPr b="1" spc="-40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is </a:t>
            </a:r>
            <a:r>
              <a:rPr b="1" spc="-10" dirty="0">
                <a:latin typeface="Corbel"/>
                <a:cs typeface="Corbel"/>
              </a:rPr>
              <a:t>of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user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defined</a:t>
            </a:r>
            <a:r>
              <a:rPr b="1" spc="-2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type.</a:t>
            </a:r>
          </a:p>
          <a:p>
            <a:pPr marL="469900" marR="39370" indent="-457200" algn="just">
              <a:lnSpc>
                <a:spcPct val="90000"/>
              </a:lnSpc>
              <a:spcBef>
                <a:spcPts val="1170"/>
              </a:spcBef>
              <a:buClr>
                <a:srgbClr val="40B9D2"/>
              </a:buClr>
              <a:buAutoNum type="arabicPeriod" startAt="2"/>
              <a:tabLst>
                <a:tab pos="469900" algn="l"/>
              </a:tabLst>
            </a:pPr>
            <a:r>
              <a:rPr spc="-40" dirty="0"/>
              <a:t>We </a:t>
            </a:r>
            <a:r>
              <a:rPr b="1" dirty="0">
                <a:latin typeface="Corbel"/>
                <a:cs typeface="Corbel"/>
              </a:rPr>
              <a:t>cannot change </a:t>
            </a:r>
            <a:r>
              <a:rPr b="1" spc="-5" dirty="0">
                <a:latin typeface="Corbel"/>
                <a:cs typeface="Corbel"/>
              </a:rPr>
              <a:t>the basic meaning of </a:t>
            </a:r>
            <a:r>
              <a:rPr b="1" dirty="0">
                <a:latin typeface="Corbel"/>
                <a:cs typeface="Corbel"/>
              </a:rPr>
              <a:t>an </a:t>
            </a:r>
            <a:r>
              <a:rPr b="1" spc="-15" dirty="0">
                <a:latin typeface="Corbel"/>
                <a:cs typeface="Corbel"/>
              </a:rPr>
              <a:t>operator. </a:t>
            </a:r>
            <a:r>
              <a:rPr spc="-5" dirty="0"/>
              <a:t>That </a:t>
            </a:r>
            <a:r>
              <a:rPr dirty="0"/>
              <a:t>is </a:t>
            </a:r>
            <a:r>
              <a:rPr spc="5" dirty="0"/>
              <a:t> </a:t>
            </a:r>
            <a:r>
              <a:rPr spc="-5" dirty="0"/>
              <a:t>to </a:t>
            </a:r>
            <a:r>
              <a:rPr spc="-15" dirty="0"/>
              <a:t>say, </a:t>
            </a:r>
            <a:r>
              <a:rPr dirty="0"/>
              <a:t>we </a:t>
            </a:r>
            <a:r>
              <a:rPr spc="-5" dirty="0"/>
              <a:t>cannot </a:t>
            </a:r>
            <a:r>
              <a:rPr dirty="0"/>
              <a:t>redefine the plus(+) operator </a:t>
            </a:r>
            <a:r>
              <a:rPr spc="-5" dirty="0"/>
              <a:t>to subtract one </a:t>
            </a:r>
            <a:r>
              <a:rPr spc="-390" dirty="0"/>
              <a:t> </a:t>
            </a:r>
            <a:r>
              <a:rPr dirty="0"/>
              <a:t>value</a:t>
            </a:r>
            <a:r>
              <a:rPr spc="-10" dirty="0"/>
              <a:t> </a:t>
            </a:r>
            <a:r>
              <a:rPr dirty="0"/>
              <a:t>from </a:t>
            </a:r>
            <a:r>
              <a:rPr spc="-5" dirty="0"/>
              <a:t>the </a:t>
            </a:r>
            <a:r>
              <a:rPr spc="-20" dirty="0"/>
              <a:t>other.</a:t>
            </a:r>
          </a:p>
          <a:p>
            <a:pPr marL="469900" marR="347345" indent="-457200">
              <a:lnSpc>
                <a:spcPts val="2160"/>
              </a:lnSpc>
              <a:spcBef>
                <a:spcPts val="1230"/>
              </a:spcBef>
              <a:buClr>
                <a:srgbClr val="40B9D2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pc="-5" dirty="0"/>
              <a:t>Overloaded operators </a:t>
            </a:r>
            <a:r>
              <a:rPr dirty="0"/>
              <a:t>follow </a:t>
            </a:r>
            <a:r>
              <a:rPr spc="-5" dirty="0"/>
              <a:t>the </a:t>
            </a:r>
            <a:r>
              <a:rPr dirty="0"/>
              <a:t>syntax rules </a:t>
            </a:r>
            <a:r>
              <a:rPr spc="-5" dirty="0"/>
              <a:t>of the original </a:t>
            </a:r>
            <a:r>
              <a:rPr spc="-390" dirty="0"/>
              <a:t> </a:t>
            </a:r>
            <a:r>
              <a:rPr spc="-5" dirty="0"/>
              <a:t>operator</a:t>
            </a:r>
            <a:r>
              <a:rPr spc="5" dirty="0"/>
              <a:t>s</a:t>
            </a:r>
            <a:r>
              <a:rPr dirty="0"/>
              <a:t>.</a:t>
            </a:r>
            <a:r>
              <a:rPr spc="-165" dirty="0"/>
              <a:t> </a:t>
            </a:r>
            <a:r>
              <a:rPr spc="-5" dirty="0"/>
              <a:t>Th</a:t>
            </a:r>
            <a:r>
              <a:rPr spc="-10" dirty="0"/>
              <a:t>e</a:t>
            </a:r>
            <a:r>
              <a:rPr dirty="0"/>
              <a:t>y </a:t>
            </a:r>
            <a:r>
              <a:rPr spc="-5" dirty="0"/>
              <a:t>canno</a:t>
            </a:r>
            <a:r>
              <a:rPr dirty="0"/>
              <a:t>t</a:t>
            </a:r>
            <a:r>
              <a:rPr spc="-25" dirty="0"/>
              <a:t> </a:t>
            </a:r>
            <a:r>
              <a:rPr spc="-10" dirty="0"/>
              <a:t>b</a:t>
            </a:r>
            <a:r>
              <a:rPr dirty="0"/>
              <a:t>e </a:t>
            </a:r>
            <a:r>
              <a:rPr spc="-5" dirty="0"/>
              <a:t>overrid</a:t>
            </a:r>
            <a:r>
              <a:rPr spc="-10" dirty="0"/>
              <a:t>d</a:t>
            </a:r>
            <a:r>
              <a:rPr dirty="0"/>
              <a:t>en.</a:t>
            </a:r>
          </a:p>
          <a:p>
            <a:pPr marL="469900" marR="163830" indent="-457200">
              <a:lnSpc>
                <a:spcPct val="90100"/>
              </a:lnSpc>
              <a:spcBef>
                <a:spcPts val="1165"/>
              </a:spcBef>
              <a:buClr>
                <a:srgbClr val="40B9D2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pc="-40" dirty="0"/>
              <a:t>We</a:t>
            </a:r>
            <a:r>
              <a:rPr spc="-5" dirty="0"/>
              <a:t> cannot</a:t>
            </a:r>
            <a:r>
              <a:rPr spc="-15" dirty="0"/>
              <a:t> </a:t>
            </a:r>
            <a:r>
              <a:rPr spc="-5" dirty="0"/>
              <a:t>use</a:t>
            </a:r>
            <a:r>
              <a:rPr spc="10" dirty="0"/>
              <a:t> </a:t>
            </a:r>
            <a:r>
              <a:rPr dirty="0"/>
              <a:t>friend</a:t>
            </a:r>
            <a:r>
              <a:rPr spc="-10" dirty="0"/>
              <a:t> </a:t>
            </a:r>
            <a:r>
              <a:rPr spc="-5" dirty="0"/>
              <a:t>functions</a:t>
            </a:r>
            <a:r>
              <a:rPr spc="-1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overload</a:t>
            </a:r>
            <a:r>
              <a:rPr spc="-25" dirty="0"/>
              <a:t> </a:t>
            </a:r>
            <a:r>
              <a:rPr spc="-5" dirty="0"/>
              <a:t>certain</a:t>
            </a:r>
            <a:r>
              <a:rPr spc="25" dirty="0"/>
              <a:t> </a:t>
            </a:r>
            <a:r>
              <a:rPr spc="-5" dirty="0"/>
              <a:t>operators. </a:t>
            </a:r>
            <a:r>
              <a:rPr spc="-385" dirty="0"/>
              <a:t> </a:t>
            </a:r>
            <a:r>
              <a:rPr spc="-15" dirty="0"/>
              <a:t>However,</a:t>
            </a:r>
            <a:r>
              <a:rPr spc="5" dirty="0"/>
              <a:t> </a:t>
            </a:r>
            <a:r>
              <a:rPr spc="-5" dirty="0"/>
              <a:t>member</a:t>
            </a:r>
            <a:r>
              <a:rPr spc="30" dirty="0"/>
              <a:t> </a:t>
            </a:r>
            <a:r>
              <a:rPr spc="-5" dirty="0"/>
              <a:t>functions</a:t>
            </a:r>
            <a:r>
              <a:rPr spc="-15" dirty="0"/>
              <a:t> </a:t>
            </a:r>
            <a:r>
              <a:rPr spc="-5" dirty="0"/>
              <a:t>can</a:t>
            </a:r>
            <a:r>
              <a:rPr spc="-20" dirty="0"/>
              <a:t> </a:t>
            </a:r>
            <a:r>
              <a:rPr spc="-5" dirty="0"/>
              <a:t>be</a:t>
            </a:r>
            <a:r>
              <a:rPr dirty="0"/>
              <a:t> used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overload</a:t>
            </a:r>
            <a:r>
              <a:rPr spc="-25" dirty="0"/>
              <a:t> </a:t>
            </a:r>
            <a:r>
              <a:rPr spc="-5" dirty="0"/>
              <a:t>them. </a:t>
            </a:r>
            <a:r>
              <a:rPr dirty="0"/>
              <a:t> (=,</a:t>
            </a:r>
            <a:r>
              <a:rPr spc="-20" dirty="0"/>
              <a:t> </a:t>
            </a:r>
            <a:r>
              <a:rPr dirty="0"/>
              <a:t>(), [</a:t>
            </a:r>
            <a:r>
              <a:rPr spc="-15" dirty="0"/>
              <a:t> </a:t>
            </a:r>
            <a:r>
              <a:rPr spc="-5" dirty="0"/>
              <a:t>],</a:t>
            </a:r>
            <a:r>
              <a:rPr spc="-10" dirty="0"/>
              <a:t> </a:t>
            </a:r>
            <a:r>
              <a:rPr dirty="0"/>
              <a:t>-&gt;)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19519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386586"/>
            <a:ext cx="748284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2000" dirty="0">
                <a:solidFill>
                  <a:srgbClr val="40B9D2"/>
                </a:solidFill>
                <a:latin typeface="Corbel"/>
                <a:cs typeface="Corbel"/>
              </a:rPr>
              <a:t>6.	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Unary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operators,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overloaded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means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member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function,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take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explicit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 return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explicit values,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but those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overloaded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means of 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friend,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take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one reference argument (the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relevant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class).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429" y="2627503"/>
            <a:ext cx="730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pc="-5" dirty="0">
                <a:solidFill>
                  <a:srgbClr val="40B9D2"/>
                </a:solidFill>
              </a:rPr>
              <a:t>7.	</a:t>
            </a:r>
            <a:r>
              <a:rPr spc="-5" dirty="0"/>
              <a:t>Following</a:t>
            </a:r>
            <a:r>
              <a:rPr spc="-40" dirty="0"/>
              <a:t> </a:t>
            </a:r>
            <a:r>
              <a:rPr spc="-5" dirty="0"/>
              <a:t>operators</a:t>
            </a:r>
            <a:r>
              <a:rPr spc="-10" dirty="0"/>
              <a:t> </a:t>
            </a:r>
            <a:r>
              <a:rPr spc="-5" dirty="0"/>
              <a:t>cannot</a:t>
            </a:r>
            <a:r>
              <a:rPr spc="-15" dirty="0"/>
              <a:t> </a:t>
            </a:r>
            <a:r>
              <a:rPr spc="-5" dirty="0"/>
              <a:t>be</a:t>
            </a:r>
            <a:r>
              <a:rPr spc="30" dirty="0"/>
              <a:t> </a:t>
            </a:r>
            <a:r>
              <a:rPr spc="-5" dirty="0"/>
              <a:t>overloaded</a:t>
            </a:r>
            <a:r>
              <a:rPr dirty="0"/>
              <a:t> (</a:t>
            </a:r>
            <a:r>
              <a:rPr spc="5" dirty="0"/>
              <a:t> </a:t>
            </a:r>
            <a:r>
              <a:rPr sz="2400" b="1" dirty="0">
                <a:latin typeface="Corbel"/>
                <a:cs typeface="Corbel"/>
              </a:rPr>
              <a:t>.,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.*,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::,</a:t>
            </a:r>
            <a:r>
              <a:rPr sz="2400" b="1" spc="-10" dirty="0">
                <a:latin typeface="Corbel"/>
                <a:cs typeface="Corbel"/>
              </a:rPr>
              <a:t> sizeof,</a:t>
            </a:r>
            <a:r>
              <a:rPr sz="2400" b="1" spc="-3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?:</a:t>
            </a:r>
            <a:r>
              <a:rPr dirty="0"/>
              <a:t>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3118231"/>
            <a:ext cx="7636509" cy="15811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marR="193675" indent="-457200">
              <a:lnSpc>
                <a:spcPct val="90000"/>
              </a:lnSpc>
              <a:spcBef>
                <a:spcPts val="340"/>
              </a:spcBef>
              <a:buClr>
                <a:srgbClr val="40B9D2"/>
              </a:buClr>
              <a:buAutoNum type="arabicPeriod" startAt="8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Binary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operators overloaded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through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take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explicit argument and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those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which are overloaded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through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friend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take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two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explicit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arguments.</a:t>
            </a:r>
            <a:endParaRPr sz="2000">
              <a:latin typeface="Corbel"/>
              <a:cs typeface="Corbel"/>
            </a:endParaRPr>
          </a:p>
          <a:p>
            <a:pPr marL="469900" marR="5080" indent="-457200">
              <a:lnSpc>
                <a:spcPts val="2160"/>
              </a:lnSpc>
              <a:spcBef>
                <a:spcPts val="1235"/>
              </a:spcBef>
              <a:buClr>
                <a:srgbClr val="40B9D2"/>
              </a:buClr>
              <a:buAutoNum type="arabicPeriod" startAt="8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binary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 overloaded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through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function,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left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hand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relevant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8429" y="4794884"/>
            <a:ext cx="7306309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dirty="0">
                <a:solidFill>
                  <a:srgbClr val="40B9D2"/>
                </a:solidFill>
                <a:latin typeface="Corbel"/>
                <a:cs typeface="Corbel"/>
              </a:rPr>
              <a:t>10.	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Binary arithmetic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operators such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explicitly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return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value.</a:t>
            </a:r>
            <a:endParaRPr sz="2000">
              <a:latin typeface="Corbel"/>
              <a:cs typeface="Corbel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attempt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change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their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own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arguments.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884" y="1123187"/>
            <a:ext cx="8215883" cy="43357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61239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</a:rPr>
              <a:t>Operat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65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dirty="0">
                <a:solidFill>
                  <a:srgbClr val="FFFFFF"/>
                </a:solidFill>
              </a:rPr>
              <a:t>n  </a:t>
            </a:r>
            <a:r>
              <a:rPr sz="3600" spc="-45" dirty="0">
                <a:solidFill>
                  <a:srgbClr val="FFFFFF"/>
                </a:solidFill>
              </a:rPr>
              <a:t>not </a:t>
            </a:r>
            <a:r>
              <a:rPr sz="3600" spc="-30" dirty="0">
                <a:solidFill>
                  <a:srgbClr val="FFFFFF"/>
                </a:solidFill>
              </a:rPr>
              <a:t>be </a:t>
            </a:r>
            <a:r>
              <a:rPr sz="3600" spc="-25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overloaded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207962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Type 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ers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337818"/>
            <a:ext cx="704151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40" dirty="0"/>
              <a:t>We </a:t>
            </a:r>
            <a:r>
              <a:rPr dirty="0"/>
              <a:t>know </a:t>
            </a:r>
            <a:r>
              <a:rPr spc="-5" dirty="0"/>
              <a:t>that </a:t>
            </a:r>
            <a:r>
              <a:rPr dirty="0"/>
              <a:t>when </a:t>
            </a:r>
            <a:r>
              <a:rPr spc="-5" dirty="0"/>
              <a:t>constants </a:t>
            </a:r>
            <a:r>
              <a:rPr dirty="0"/>
              <a:t>and variables </a:t>
            </a:r>
            <a:r>
              <a:rPr spc="-5" dirty="0"/>
              <a:t>of </a:t>
            </a:r>
            <a:r>
              <a:rPr dirty="0"/>
              <a:t>different types are </a:t>
            </a:r>
            <a:r>
              <a:rPr spc="5" dirty="0"/>
              <a:t> </a:t>
            </a:r>
            <a:r>
              <a:rPr dirty="0"/>
              <a:t>mixed in an expression, </a:t>
            </a:r>
            <a:r>
              <a:rPr spc="-5" dirty="0"/>
              <a:t>C/C++ </a:t>
            </a:r>
            <a:r>
              <a:rPr dirty="0"/>
              <a:t>applies automatic </a:t>
            </a:r>
            <a:r>
              <a:rPr spc="-5" dirty="0"/>
              <a:t>type conversion </a:t>
            </a:r>
            <a:r>
              <a:rPr dirty="0"/>
              <a:t> to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operands</a:t>
            </a:r>
            <a:r>
              <a:rPr spc="-1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per </a:t>
            </a:r>
            <a:r>
              <a:rPr spc="-5" dirty="0"/>
              <a:t>certain</a:t>
            </a:r>
            <a:r>
              <a:rPr spc="-20" dirty="0"/>
              <a:t> </a:t>
            </a:r>
            <a:r>
              <a:rPr dirty="0"/>
              <a:t>rules.</a:t>
            </a:r>
            <a:r>
              <a:rPr spc="-135" dirty="0"/>
              <a:t> </a:t>
            </a:r>
            <a:r>
              <a:rPr spc="-5" dirty="0"/>
              <a:t>This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for basic</a:t>
            </a:r>
            <a:r>
              <a:rPr spc="-10" dirty="0"/>
              <a:t> </a:t>
            </a:r>
            <a:r>
              <a:rPr dirty="0"/>
              <a:t>data types.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429" y="2313558"/>
            <a:ext cx="7101840" cy="31356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Similar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7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as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ig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nm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cause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auto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atic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  conversion. The type of data to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right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assignment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automatically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converted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left.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For Example,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30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b="1" spc="-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m;</a:t>
            </a:r>
            <a:endParaRPr sz="2000">
              <a:latin typeface="Corbel"/>
              <a:cs typeface="Corbel"/>
            </a:endParaRPr>
          </a:p>
          <a:p>
            <a:pPr marL="927100" marR="4384040">
              <a:lnSpc>
                <a:spcPct val="14000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float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 =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3.14159; </a:t>
            </a:r>
            <a:r>
              <a:rPr sz="2000" spc="-3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x;</a:t>
            </a:r>
            <a:endParaRPr sz="2000">
              <a:latin typeface="Corbel"/>
              <a:cs typeface="Corbel"/>
            </a:endParaRPr>
          </a:p>
          <a:p>
            <a:pPr marL="195580" marR="10795" indent="-182880">
              <a:lnSpc>
                <a:spcPts val="2160"/>
              </a:lnSpc>
              <a:spcBef>
                <a:spcPts val="12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 to integer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before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assignment.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Thus,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fractional part is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truncated.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078989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Type 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rs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748993"/>
            <a:ext cx="683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The compiler</a:t>
            </a:r>
            <a:r>
              <a:rPr spc="-2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unknown</a:t>
            </a:r>
            <a:r>
              <a:rPr spc="-25" dirty="0"/>
              <a:t> </a:t>
            </a:r>
            <a:r>
              <a:rPr spc="-5" dirty="0"/>
              <a:t>about</a:t>
            </a:r>
            <a:r>
              <a:rPr dirty="0"/>
              <a:t> </a:t>
            </a:r>
            <a:r>
              <a:rPr spc="-5" dirty="0"/>
              <a:t>the user</a:t>
            </a:r>
            <a:r>
              <a:rPr spc="5" dirty="0"/>
              <a:t> </a:t>
            </a:r>
            <a:r>
              <a:rPr dirty="0"/>
              <a:t>defined</a:t>
            </a:r>
            <a:r>
              <a:rPr spc="20" dirty="0"/>
              <a:t> </a:t>
            </a:r>
            <a:r>
              <a:rPr dirty="0"/>
              <a:t>data </a:t>
            </a:r>
            <a:r>
              <a:rPr spc="-5" dirty="0"/>
              <a:t>types</a:t>
            </a:r>
            <a:r>
              <a:rPr spc="10" dirty="0"/>
              <a:t> </a:t>
            </a:r>
            <a:r>
              <a:rPr dirty="0"/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429" y="1902688"/>
            <a:ext cx="6748780" cy="14274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about their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conversions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types.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programmer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should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write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code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basic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 to user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defined and visa versa.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Three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situations for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incompatible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matches: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3731742"/>
            <a:ext cx="4790440" cy="13055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built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built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in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72351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Operat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cannot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overloaded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923391"/>
            <a:ext cx="5557520" cy="1732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operator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except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follow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ng: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ces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,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.*)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Scope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reso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tio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Size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perator(sizeo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751836"/>
            <a:ext cx="2713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operator(?:)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3483711"/>
            <a:ext cx="7017384" cy="2281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Semantic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exten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ed</a:t>
            </a:r>
            <a:endParaRPr sz="2000">
              <a:latin typeface="Corbel"/>
              <a:cs typeface="Corbel"/>
            </a:endParaRPr>
          </a:p>
          <a:p>
            <a:pPr marL="195580" marR="86995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cannot change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its syntax,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grammatical rules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govern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 such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number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operands, precedence and 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associativity.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operator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overloaded,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original meaning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lost.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overloading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compile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time polymorphism.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277368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</a:rPr>
              <a:t>B</a:t>
            </a:r>
            <a:r>
              <a:rPr sz="3600" spc="-65" dirty="0">
                <a:solidFill>
                  <a:srgbClr val="FFFFFF"/>
                </a:solidFill>
              </a:rPr>
              <a:t>u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spc="-70" dirty="0">
                <a:solidFill>
                  <a:srgbClr val="FFFFFF"/>
                </a:solidFill>
              </a:rPr>
              <a:t>t</a:t>
            </a:r>
            <a:r>
              <a:rPr sz="3600" spc="-60" dirty="0">
                <a:solidFill>
                  <a:srgbClr val="FFFFFF"/>
                </a:solidFill>
              </a:rPr>
              <a:t>-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dirty="0">
                <a:solidFill>
                  <a:srgbClr val="FFFFFF"/>
                </a:solidFill>
              </a:rPr>
              <a:t>n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as</a:t>
            </a:r>
            <a:r>
              <a:rPr sz="3600" dirty="0">
                <a:solidFill>
                  <a:srgbClr val="FFFFFF"/>
                </a:solidFill>
              </a:rPr>
              <a:t>s  </a:t>
            </a:r>
            <a:r>
              <a:rPr sz="3600" spc="-50" dirty="0">
                <a:solidFill>
                  <a:srgbClr val="FFFFFF"/>
                </a:solidFill>
              </a:rPr>
              <a:t>type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7338" y="585216"/>
            <a:ext cx="8161564" cy="56784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77368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934338"/>
            <a:ext cx="7011034" cy="34099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106045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perform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 conversion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from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argument’s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constructor’s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0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Constructors to convert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from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basic types to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types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quite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common.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conversion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take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single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whose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be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converted.</a:t>
            </a:r>
            <a:endParaRPr sz="2000">
              <a:latin typeface="Corbel"/>
              <a:cs typeface="Corbel"/>
            </a:endParaRPr>
          </a:p>
          <a:p>
            <a:pPr marL="195580" marR="135890" indent="-182880">
              <a:lnSpc>
                <a:spcPts val="2160"/>
              </a:lnSpc>
              <a:spcBef>
                <a:spcPts val="12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above example,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left-hand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operand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=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is always a 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Therefore,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we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accomplish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conversion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overloaded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operator.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0148" y="4740909"/>
            <a:ext cx="1975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Here, the conversion </a:t>
            </a:r>
            <a:r>
              <a:rPr sz="1800" spc="-3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from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char*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type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type.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4585715"/>
            <a:ext cx="2916936" cy="15300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50698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3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9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conversion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472541"/>
            <a:ext cx="7643495" cy="56959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does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support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conversion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basic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But, C++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allows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define an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overloaded casting operator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could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convert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basic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 general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form 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overloaded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casting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usually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referred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conversion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i="1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type_name(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………..</a:t>
            </a:r>
            <a:endParaRPr sz="20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statements;</a:t>
            </a:r>
            <a:endParaRPr sz="20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……….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Exam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ple: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double()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converts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 to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double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int(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converts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 class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 to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, and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50698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3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9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conversion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3095625"/>
            <a:ext cx="7146925" cy="12153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 marR="5080" indent="-182880">
              <a:lnSpc>
                <a:spcPct val="80100"/>
              </a:lnSpc>
              <a:spcBef>
                <a:spcPts val="58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 converts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vector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the corresponding scalar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magnitude.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[Magnitude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 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vector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square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root 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sum 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squares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components.]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double()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used as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follows: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3210" y="4285748"/>
            <a:ext cx="2924175" cy="12141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double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length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double(V1);</a:t>
            </a:r>
            <a:endParaRPr sz="2000">
              <a:latin typeface="Corbel"/>
              <a:cs typeface="Corbel"/>
            </a:endParaRPr>
          </a:p>
          <a:p>
            <a:pPr marR="833119" algn="ctr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R="885825" algn="ctr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length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1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273" y="4376165"/>
            <a:ext cx="2896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V1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je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vector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8429" y="5565140"/>
            <a:ext cx="656082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95580" marR="5080" indent="-182880">
              <a:lnSpc>
                <a:spcPts val="1920"/>
              </a:lnSpc>
              <a:spcBef>
                <a:spcPts val="56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Here,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V1 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 of type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vector.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Both these statements have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exactly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same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effect.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69309" y="891158"/>
            <a:ext cx="6625590" cy="2011680"/>
          </a:xfrm>
          <a:custGeom>
            <a:avLst/>
            <a:gdLst/>
            <a:ahLst/>
            <a:cxnLst/>
            <a:rect l="l" t="t" r="r" b="b"/>
            <a:pathLst>
              <a:path w="6625590" h="2011680">
                <a:moveTo>
                  <a:pt x="6625208" y="0"/>
                </a:moveTo>
                <a:lnTo>
                  <a:pt x="0" y="0"/>
                </a:lnTo>
                <a:lnTo>
                  <a:pt x="0" y="2011680"/>
                </a:lnTo>
                <a:lnTo>
                  <a:pt x="6625208" y="2011680"/>
                </a:lnTo>
                <a:lnTo>
                  <a:pt x="6625208" y="0"/>
                </a:lnTo>
                <a:close/>
              </a:path>
            </a:pathLst>
          </a:custGeom>
          <a:solidFill>
            <a:srgbClr val="CE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69309" y="891158"/>
            <a:ext cx="6625590" cy="201168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orbel"/>
                <a:cs typeface="Corbel"/>
              </a:rPr>
              <a:t>vector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operator</a:t>
            </a:r>
            <a:r>
              <a:rPr sz="1800" b="1" spc="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double</a:t>
            </a:r>
            <a:r>
              <a:rPr sz="1800" spc="-5" dirty="0">
                <a:latin typeface="Corbel"/>
                <a:cs typeface="Corbel"/>
              </a:rPr>
              <a:t>()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367030" marR="413321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double</a:t>
            </a:r>
            <a:r>
              <a:rPr sz="1800" dirty="0">
                <a:latin typeface="Corbel"/>
                <a:cs typeface="Corbel"/>
              </a:rPr>
              <a:t> sum =</a:t>
            </a:r>
            <a:r>
              <a:rPr sz="1800" spc="3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for(int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=0;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i&lt;size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;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i++)</a:t>
            </a:r>
            <a:endParaRPr sz="1800">
              <a:latin typeface="Corbel"/>
              <a:cs typeface="Corbel"/>
            </a:endParaRPr>
          </a:p>
          <a:p>
            <a:pPr marL="367030" marR="3644900" indent="59880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sum=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sum+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v[i]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v[i];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return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sqrt(sum);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7035" y="1932432"/>
            <a:ext cx="2561844" cy="4831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50698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-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3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9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conversion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55850" marR="5080" indent="-182880">
              <a:lnSpc>
                <a:spcPct val="90100"/>
              </a:lnSpc>
              <a:spcBef>
                <a:spcPts val="340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When </a:t>
            </a:r>
            <a:r>
              <a:rPr spc="-5" dirty="0"/>
              <a:t>the </a:t>
            </a:r>
            <a:r>
              <a:rPr dirty="0"/>
              <a:t>compiler </a:t>
            </a:r>
            <a:r>
              <a:rPr spc="-5" dirty="0"/>
              <a:t>encounters </a:t>
            </a:r>
            <a:r>
              <a:rPr dirty="0"/>
              <a:t>a </a:t>
            </a:r>
            <a:r>
              <a:rPr spc="-5" dirty="0"/>
              <a:t>statement that </a:t>
            </a:r>
            <a:r>
              <a:rPr dirty="0"/>
              <a:t>requires </a:t>
            </a:r>
            <a:r>
              <a:rPr spc="-5" dirty="0"/>
              <a:t>the </a:t>
            </a:r>
            <a:r>
              <a:rPr dirty="0"/>
              <a:t> </a:t>
            </a:r>
            <a:r>
              <a:rPr spc="-5" dirty="0"/>
              <a:t>conversion of </a:t>
            </a:r>
            <a:r>
              <a:rPr dirty="0"/>
              <a:t>a </a:t>
            </a:r>
            <a:r>
              <a:rPr spc="-5" dirty="0"/>
              <a:t>class type to </a:t>
            </a:r>
            <a:r>
              <a:rPr dirty="0"/>
              <a:t>a basic </a:t>
            </a:r>
            <a:r>
              <a:rPr spc="-5" dirty="0"/>
              <a:t>type, </a:t>
            </a:r>
            <a:r>
              <a:rPr dirty="0"/>
              <a:t>it </a:t>
            </a:r>
            <a:r>
              <a:rPr spc="-5" dirty="0"/>
              <a:t>quietly calls the </a:t>
            </a:r>
            <a:r>
              <a:rPr dirty="0"/>
              <a:t> </a:t>
            </a:r>
            <a:r>
              <a:rPr spc="-5" dirty="0"/>
              <a:t>casting</a:t>
            </a:r>
            <a:r>
              <a:rPr spc="-30" dirty="0"/>
              <a:t> </a:t>
            </a:r>
            <a:r>
              <a:rPr spc="-5" dirty="0"/>
              <a:t>operator function</a:t>
            </a:r>
            <a:r>
              <a:rPr spc="-20" dirty="0"/>
              <a:t> </a:t>
            </a:r>
            <a:r>
              <a:rPr spc="-5" dirty="0"/>
              <a:t>to do the job.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7663" y="1559178"/>
            <a:ext cx="621919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casting operator function should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satisfy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following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conditions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7663" y="2138265"/>
            <a:ext cx="4043045" cy="13068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6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specify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return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type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7663" y="3540633"/>
            <a:ext cx="710184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4945" marR="5080" indent="-182880">
              <a:lnSpc>
                <a:spcPct val="90000"/>
              </a:lnSpc>
              <a:spcBef>
                <a:spcPts val="34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Since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nction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invo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 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therefore,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 conversion inside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functions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elongs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obj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invo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nction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1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why 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nction  do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need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any argument.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0522" y="4844922"/>
            <a:ext cx="2743200" cy="137858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 char*(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13384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return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(p);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3428" y="4844922"/>
            <a:ext cx="2743200" cy="137858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orbel"/>
                <a:cs typeface="Corbel"/>
              </a:rPr>
              <a:t>string1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::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operator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int(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13384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return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(len);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11004" y="4918329"/>
            <a:ext cx="17989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This </a:t>
            </a:r>
            <a:r>
              <a:rPr sz="1800" dirty="0">
                <a:latin typeface="Corbel"/>
                <a:cs typeface="Corbel"/>
              </a:rPr>
              <a:t>is </a:t>
            </a:r>
            <a:r>
              <a:rPr sz="1800" spc="-5" dirty="0">
                <a:latin typeface="Corbel"/>
                <a:cs typeface="Corbel"/>
              </a:rPr>
              <a:t>how </a:t>
            </a:r>
            <a:r>
              <a:rPr sz="1800" dirty="0">
                <a:latin typeface="Corbel"/>
                <a:cs typeface="Corbel"/>
              </a:rPr>
              <a:t>we </a:t>
            </a:r>
            <a:r>
              <a:rPr sz="1800" spc="-5" dirty="0">
                <a:latin typeface="Corbel"/>
                <a:cs typeface="Corbel"/>
              </a:rPr>
              <a:t>can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write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the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functions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 </a:t>
            </a:r>
            <a:r>
              <a:rPr sz="1800" spc="-5" dirty="0">
                <a:latin typeface="Corbel"/>
                <a:cs typeface="Corbel"/>
              </a:rPr>
              <a:t>our previous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example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41935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anot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3210" y="1185418"/>
            <a:ext cx="1353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objX=</a:t>
            </a:r>
            <a:r>
              <a:rPr sz="2000" b="1" spc="3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2468" y="1185418"/>
            <a:ext cx="2790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//objects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types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1490447"/>
            <a:ext cx="2733040" cy="13068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Where:</a:t>
            </a:r>
            <a:endParaRPr sz="2000">
              <a:latin typeface="Corbel"/>
              <a:cs typeface="Corbel"/>
            </a:endParaRPr>
          </a:p>
          <a:p>
            <a:pPr marL="12700" marR="5080">
              <a:lnSpc>
                <a:spcPct val="14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objX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----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 of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class X 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bj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--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bje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-229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9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8429" y="3319094"/>
            <a:ext cx="7019925" cy="22828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4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 class 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data 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converted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class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data and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converted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 is assigned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the objX.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Since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conversion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takes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place from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class X, Y 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known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source class </a:t>
            </a:r>
            <a:r>
              <a:rPr sz="2000" b="1" spc="-4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destination class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onvers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etween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j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ect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ifferent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ses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carried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out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either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conversion function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Ho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ide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h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m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use?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13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Example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54221" y="241681"/>
          <a:ext cx="8147050" cy="641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invent2;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249805" algn="l"/>
                        </a:tabLst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invent1	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//source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tabLst>
                          <a:tab pos="1967230" algn="l"/>
                        </a:tabLst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code;	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code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tabLst>
                          <a:tab pos="1990089" algn="l"/>
                        </a:tabLst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items;	//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no. of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items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 marR="151765" indent="184150">
                        <a:lnSpc>
                          <a:spcPct val="100000"/>
                        </a:lnSpc>
                        <a:tabLst>
                          <a:tab pos="2021205" algn="l"/>
                        </a:tabLst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price;	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//cost of each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invent1(int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a,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b,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c)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0375" marR="262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code=a;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items=b;  price=c;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putdata()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0375" marR="662940" algn="just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cout&lt;&lt;"Code:"&lt;&lt;code&lt;&lt;endl;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cout&lt;&lt;"Item:"&lt;&lt;items&lt;&lt;endl;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cout&lt;&lt;"Price:"&lt;&lt;price&lt;&lt;endl;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getcode()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03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code;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getitems()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items;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getprice()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price;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 marR="1000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//Class to basic type conversion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float()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return(items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*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price);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//class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type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conversion (invent1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invent2)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/*operator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invent2()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1384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invent2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temp;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temp.code=code;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temp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.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lu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=price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*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tems; 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(temp);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*/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13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Example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40505" y="235584"/>
          <a:ext cx="8236584" cy="641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849120" algn="l"/>
                        </a:tabLst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invent2	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//destination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788035">
                        <a:lnSpc>
                          <a:spcPct val="100000"/>
                        </a:lnSpc>
                        <a:tabLst>
                          <a:tab pos="1830705" algn="l"/>
                        </a:tabLst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code;	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code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value;	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//Total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cost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2607945" indent="-1847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public: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inv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nt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2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2473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code=0;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lue=0;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invent2(int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x, float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y)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code=x;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value=y;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putdata()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cout&lt;&lt;"Code:"&lt;&lt;code&lt;&lt;endl;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cout&lt;&lt;"Value:"&lt;&lt;value&lt;&lt;endl;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//constructor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conversion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from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invent1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to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invent2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invent2(invent1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p)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8509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code=p.getcode();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value=p.getitems()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*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p.getprice();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197421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invent1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s1(100,5,140.0);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invent2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d1;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2585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total_value;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total_value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s1;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d1=s1;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3854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cout&lt;&lt;"Product details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invent1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type: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\n“;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s1.putdata();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42608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cout&lt;&lt;"Stock value"&lt;&lt;endl;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cout&lt;&lt;"Value="&lt;&lt;total_value&lt;&lt;endl;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cout&lt;&lt;"Product details Invent2:"&lt;&lt;endl;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d1.putdata();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0;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41935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anot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926947"/>
            <a:ext cx="7005320" cy="48120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ers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nction: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conversion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b="1" spc="409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typename</a:t>
            </a:r>
            <a:r>
              <a:rPr sz="20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built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 user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endParaRPr sz="2000">
              <a:latin typeface="Corbel"/>
              <a:cs typeface="Corbel"/>
            </a:endParaRPr>
          </a:p>
          <a:p>
            <a:pPr marL="195580" marR="762000" indent="-182880">
              <a:lnSpc>
                <a:spcPts val="2160"/>
              </a:lnSpc>
              <a:spcBef>
                <a:spcPts val="123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conversio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etween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ses,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typenam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refers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 destination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name.</a:t>
            </a:r>
            <a:endParaRPr sz="2000">
              <a:latin typeface="Corbel"/>
              <a:cs typeface="Corbel"/>
            </a:endParaRPr>
          </a:p>
          <a:p>
            <a:pPr marL="195580" marR="401955" indent="-182880">
              <a:lnSpc>
                <a:spcPts val="2160"/>
              </a:lnSpc>
              <a:spcBef>
                <a:spcPts val="120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Therefore,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 need to be converted, casting operator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 (Source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class).</a:t>
            </a:r>
            <a:endParaRPr sz="2000">
              <a:latin typeface="Corbel"/>
              <a:cs typeface="Corbel"/>
            </a:endParaRPr>
          </a:p>
          <a:p>
            <a:pPr marL="195580" marR="407670" indent="-182880">
              <a:lnSpc>
                <a:spcPts val="2160"/>
              </a:lnSpc>
              <a:spcBef>
                <a:spcPts val="120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So,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conversion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takes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place 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source class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 result is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given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destination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belongs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source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passes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destination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conversion.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So,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conversion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placed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destination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41935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</a:rPr>
              <a:t>On</a:t>
            </a:r>
            <a:r>
              <a:rPr sz="3600" dirty="0">
                <a:solidFill>
                  <a:srgbClr val="FFFFFF"/>
                </a:solidFill>
              </a:rPr>
              <a:t>e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as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o  </a:t>
            </a:r>
            <a:r>
              <a:rPr sz="3600" spc="-65" dirty="0">
                <a:solidFill>
                  <a:srgbClr val="FFFFFF"/>
                </a:solidFill>
              </a:rPr>
              <a:t>anot</a:t>
            </a:r>
            <a:r>
              <a:rPr sz="3600" spc="-60" dirty="0">
                <a:solidFill>
                  <a:srgbClr val="FFFFFF"/>
                </a:solidFill>
              </a:rPr>
              <a:t>h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r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dirty="0">
                <a:solidFill>
                  <a:srgbClr val="FFFFFF"/>
                </a:solidFill>
              </a:rPr>
              <a:t>s  </a:t>
            </a:r>
            <a:r>
              <a:rPr sz="3600" spc="-50" dirty="0">
                <a:solidFill>
                  <a:srgbClr val="FFFFFF"/>
                </a:solidFill>
              </a:rPr>
              <a:t>type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1123278"/>
            <a:ext cx="7587874" cy="41863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2853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Defining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246377"/>
            <a:ext cx="700722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define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additional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task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operator,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specify what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means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relation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which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operator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applied.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429" y="1947113"/>
            <a:ext cx="6332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1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This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done</a:t>
            </a:r>
            <a:r>
              <a:rPr spc="-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help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special</a:t>
            </a:r>
            <a:r>
              <a:rPr spc="-30" dirty="0"/>
              <a:t> </a:t>
            </a:r>
            <a:r>
              <a:rPr spc="-5" dirty="0"/>
              <a:t>function, called </a:t>
            </a:r>
            <a:r>
              <a:rPr dirty="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8429" y="2100808"/>
            <a:ext cx="6864350" cy="34397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return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class-name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::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op(arg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list)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  <a:tabLst>
                <a:tab pos="3950335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body	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//task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Return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returned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specified operation.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eing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ywor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41935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</a:rPr>
              <a:t>On</a:t>
            </a:r>
            <a:r>
              <a:rPr sz="3600" dirty="0">
                <a:solidFill>
                  <a:srgbClr val="FFFFFF"/>
                </a:solidFill>
              </a:rPr>
              <a:t>e</a:t>
            </a:r>
            <a:r>
              <a:rPr sz="3600" spc="-254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as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o  </a:t>
            </a:r>
            <a:r>
              <a:rPr sz="3600" spc="-65" dirty="0">
                <a:solidFill>
                  <a:srgbClr val="FFFFFF"/>
                </a:solidFill>
              </a:rPr>
              <a:t>anot</a:t>
            </a:r>
            <a:r>
              <a:rPr sz="3600" spc="-60" dirty="0">
                <a:solidFill>
                  <a:srgbClr val="FFFFFF"/>
                </a:solidFill>
              </a:rPr>
              <a:t>h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r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dirty="0">
                <a:solidFill>
                  <a:srgbClr val="FFFFFF"/>
                </a:solidFill>
              </a:rPr>
              <a:t>s  </a:t>
            </a:r>
            <a:r>
              <a:rPr sz="3600" spc="-50" dirty="0">
                <a:solidFill>
                  <a:srgbClr val="FFFFFF"/>
                </a:solidFill>
              </a:rPr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59200" y="3769233"/>
            <a:ext cx="7593965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Note: 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 use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both approaches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(constructor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casting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operator)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 class type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another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 type conversion. But use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only one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 time,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don’t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both at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same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time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 class-to-class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 conversion,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since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this introduces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ambiguity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how 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conversion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should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performed.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959" y="932774"/>
            <a:ext cx="8259761" cy="19094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997" y="2675966"/>
            <a:ext cx="44196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" dirty="0"/>
              <a:t>Thank</a:t>
            </a:r>
            <a:r>
              <a:rPr sz="8000" spc="-70" dirty="0"/>
              <a:t> </a:t>
            </a:r>
            <a:r>
              <a:rPr sz="8000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170751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337818"/>
            <a:ext cx="7150100" cy="41116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 function must 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either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 functions (non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static)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friend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functions.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ic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ifference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etween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195580" marR="102870" indent="-182880">
              <a:lnSpc>
                <a:spcPts val="2160"/>
              </a:lnSpc>
              <a:spcBef>
                <a:spcPts val="1230"/>
              </a:spcBef>
              <a:buClr>
                <a:srgbClr val="40B9D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friend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will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have only one argument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unary operators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binary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operators.</a:t>
            </a:r>
            <a:endParaRPr sz="2000">
              <a:latin typeface="Corbel"/>
              <a:cs typeface="Corbel"/>
            </a:endParaRPr>
          </a:p>
          <a:p>
            <a:pPr marL="215265" indent="-203200">
              <a:lnSpc>
                <a:spcPts val="2280"/>
              </a:lnSpc>
              <a:spcBef>
                <a:spcPts val="930"/>
              </a:spcBef>
              <a:buClr>
                <a:srgbClr val="40B9D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unary operators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binary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operators.</a:t>
            </a:r>
            <a:endParaRPr sz="2000">
              <a:latin typeface="Corbel"/>
              <a:cs typeface="Corbel"/>
            </a:endParaRPr>
          </a:p>
          <a:p>
            <a:pPr marL="195580" marR="218440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because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 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invoke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member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passed implicitly and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therefore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available for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member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function.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This 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case with friend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functions. Arguments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may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passed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either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by value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 by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reference.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operator.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707514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</a:rPr>
              <a:t>Operat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r  </a:t>
            </a:r>
            <a:r>
              <a:rPr sz="3600" spc="-55" dirty="0">
                <a:solidFill>
                  <a:srgbClr val="FFFFFF"/>
                </a:solidFill>
              </a:rPr>
              <a:t>function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358132" y="4973192"/>
            <a:ext cx="3261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ata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typ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23945" y="1117472"/>
          <a:ext cx="7894320" cy="3352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0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vector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operator+(vector)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Vector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addition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vector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operator-()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Unary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minus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friend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vector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operator+(vector,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vector)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Vector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addition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friend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vector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operator-(vector)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Unary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minus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vector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operator-(vector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&amp;)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Subtraction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operator==(vector)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Comparison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friend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operator==(vector,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vector)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Comparison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19519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tep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2039238"/>
            <a:ext cx="6031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process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overloadin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involves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follow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tep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465958"/>
            <a:ext cx="7148195" cy="2282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5080" indent="-457200">
              <a:lnSpc>
                <a:spcPts val="2160"/>
              </a:lnSpc>
              <a:spcBef>
                <a:spcPts val="37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defines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data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used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overloading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operation</a:t>
            </a:r>
            <a:endParaRPr sz="2000">
              <a:latin typeface="Corbel"/>
              <a:cs typeface="Corbel"/>
            </a:endParaRPr>
          </a:p>
          <a:p>
            <a:pPr marL="469900" marR="183515" indent="-457200">
              <a:lnSpc>
                <a:spcPct val="90000"/>
              </a:lnSpc>
              <a:spcBef>
                <a:spcPts val="117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Declare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op( )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part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class.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may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either a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member function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or a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friend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endParaRPr sz="2000">
              <a:latin typeface="Corbel"/>
              <a:cs typeface="Corbel"/>
            </a:endParaRPr>
          </a:p>
          <a:p>
            <a:pPr marL="469900" marR="869315" indent="-457200">
              <a:lnSpc>
                <a:spcPts val="2160"/>
              </a:lnSpc>
              <a:spcBef>
                <a:spcPts val="123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Define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implement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required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328238"/>
            <a:ext cx="2320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Ho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383538"/>
            <a:ext cx="4726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Unary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nction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invo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3210" y="1809953"/>
            <a:ext cx="2399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5360" algn="l"/>
                <a:tab pos="1922145" algn="l"/>
              </a:tabLst>
            </a:pPr>
            <a:r>
              <a:rPr b="1" spc="-5" dirty="0">
                <a:latin typeface="Corbel"/>
                <a:cs typeface="Corbel"/>
              </a:rPr>
              <a:t>op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x	</a:t>
            </a:r>
            <a:r>
              <a:rPr dirty="0"/>
              <a:t>OR	</a:t>
            </a:r>
            <a:r>
              <a:rPr b="1" dirty="0">
                <a:latin typeface="Corbel"/>
                <a:cs typeface="Corbel"/>
              </a:rPr>
              <a:t>x</a:t>
            </a:r>
            <a:r>
              <a:rPr b="1" spc="-8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8429" y="2116048"/>
            <a:ext cx="6661784" cy="32873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Binary operator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 can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invoked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(or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op)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interpreted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op(x)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Similarly,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expression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op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y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interpreted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x.operator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op(y)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case 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op(x,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y)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case of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0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2853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Unary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917928"/>
            <a:ext cx="7143750" cy="32569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Example:</a:t>
            </a:r>
            <a:r>
              <a:rPr sz="2000" b="1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Unar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minu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perat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min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sed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nar</a:t>
            </a:r>
            <a:r>
              <a:rPr sz="2000" spc="-7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ta</a:t>
            </a:r>
            <a:r>
              <a:rPr sz="2000" b="1" spc="-4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es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just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ne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perand.</a:t>
            </a:r>
            <a:endParaRPr sz="2000">
              <a:latin typeface="Corbel"/>
              <a:cs typeface="Corbel"/>
            </a:endParaRPr>
          </a:p>
          <a:p>
            <a:pPr marL="195580" marR="180340" indent="-182880">
              <a:lnSpc>
                <a:spcPts val="2160"/>
              </a:lnSpc>
              <a:spcBef>
                <a:spcPts val="12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changes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sign of an operand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 applied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basic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item.</a:t>
            </a:r>
            <a:endParaRPr sz="2000">
              <a:latin typeface="Corbel"/>
              <a:cs typeface="Corbel"/>
            </a:endParaRPr>
          </a:p>
          <a:p>
            <a:pPr marL="195580" marR="690245" indent="-182880">
              <a:lnSpc>
                <a:spcPts val="2160"/>
              </a:lnSpc>
              <a:spcBef>
                <a:spcPts val="120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How to overload this operator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 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applied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much the same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way as is applied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float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variable.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unary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minus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applied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should change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sign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items.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3963</Words>
  <Application>Microsoft Office PowerPoint</Application>
  <PresentationFormat>Widescreen</PresentationFormat>
  <Paragraphs>461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 Black</vt:lpstr>
      <vt:lpstr>Calibri</vt:lpstr>
      <vt:lpstr>Corbel</vt:lpstr>
      <vt:lpstr>Microsoft Sans Serif</vt:lpstr>
      <vt:lpstr>Times New Roman</vt:lpstr>
      <vt:lpstr>Wingdings</vt:lpstr>
      <vt:lpstr>Office Theme</vt:lpstr>
      <vt:lpstr>Object Oriented Design  &amp; Programming</vt:lpstr>
      <vt:lpstr>🞄 Operator overloading is one of the striking features of C++  language. It is an important technique that has enhanced the  power of extensibility of C++.</vt:lpstr>
      <vt:lpstr>PowerPoint Presentation</vt:lpstr>
      <vt:lpstr>🞄 This is done with help of a special function, called operator</vt:lpstr>
      <vt:lpstr>PowerPoint Presentation</vt:lpstr>
      <vt:lpstr>Operator  function</vt:lpstr>
      <vt:lpstr>PowerPoint Presentation</vt:lpstr>
      <vt:lpstr>op x OR x op</vt:lpstr>
      <vt:lpstr>PowerPoint Presentation</vt:lpstr>
      <vt:lpstr>PowerPoint Presentation</vt:lpstr>
      <vt:lpstr>🞄 because, the function operator-() does not return any value. It can</vt:lpstr>
      <vt:lpstr>PowerPoint Presentation</vt:lpstr>
      <vt:lpstr>PowerPoint Presentation</vt:lpstr>
      <vt:lpstr>PowerPoint Presentation</vt:lpstr>
      <vt:lpstr>🞄 T3 = T1+ T2;</vt:lpstr>
      <vt:lpstr>PowerPoint Presentation</vt:lpstr>
      <vt:lpstr>🞄 In previous program, we overloaded the + operator through  member function.</vt:lpstr>
      <vt:lpstr>PowerPoint Presentation</vt:lpstr>
      <vt:lpstr>🞄 But, the statement A = 2 + B OR A = 2*B Will not work.</vt:lpstr>
      <vt:lpstr>🞄 There are no operators for manipulating the strings. One of the  main drawbacks of string manipulations in C is that whenever a  string is to be copied, the programmer must first determine its  length and allocate the required amount of memory.</vt:lpstr>
      <vt:lpstr>PowerPoint Presentation</vt:lpstr>
      <vt:lpstr>PowerPoint Presentation</vt:lpstr>
      <vt:lpstr>PowerPoint Presentation</vt:lpstr>
      <vt:lpstr>PowerPoint Presentation</vt:lpstr>
      <vt:lpstr>1. Only existing operators can be overloaded. New operators</vt:lpstr>
      <vt:lpstr>7. Following operators cannot be overloaded ( ., .*, ::, sizeof, ?:)</vt:lpstr>
      <vt:lpstr>Operators can  not be  overloaded</vt:lpstr>
      <vt:lpstr>🞄 We know that when constants and variables of different types are  mixed in an expression, C/C++ applies automatic type conversion  to the operands as per certain rules. This is for basic data types.</vt:lpstr>
      <vt:lpstr>🞄 The compiler is unknown about the user defined data types and</vt:lpstr>
      <vt:lpstr>Built-in to class  type</vt:lpstr>
      <vt:lpstr>PowerPoint Presentation</vt:lpstr>
      <vt:lpstr>PowerPoint Presentation</vt:lpstr>
      <vt:lpstr>PowerPoint Presentation</vt:lpstr>
      <vt:lpstr>🞄 When the compiler encounters a statement that requires the  conversion of a class type to a basic type, it quietly calls the  casting operator function to do the job.</vt:lpstr>
      <vt:lpstr>PowerPoint Presentation</vt:lpstr>
      <vt:lpstr>Example</vt:lpstr>
      <vt:lpstr>Example</vt:lpstr>
      <vt:lpstr>PowerPoint Presentation</vt:lpstr>
      <vt:lpstr>One Class to  another class  type</vt:lpstr>
      <vt:lpstr>One Class to  another class  type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omprakash suthar</cp:lastModifiedBy>
  <cp:revision>1</cp:revision>
  <dcterms:created xsi:type="dcterms:W3CDTF">2023-03-12T09:21:32Z</dcterms:created>
  <dcterms:modified xsi:type="dcterms:W3CDTF">2023-03-12T09:26:00Z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2023-03-12T00:00:00Z</vt:filetime>
  </property>
</Properties>
</file>