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7095" y="758951"/>
            <a:ext cx="375285" cy="5331460"/>
          </a:xfrm>
          <a:custGeom>
            <a:avLst/>
            <a:gdLst/>
            <a:ahLst/>
            <a:cxnLst/>
            <a:rect l="l" t="t" r="r" b="b"/>
            <a:pathLst>
              <a:path w="375284" h="5331460">
                <a:moveTo>
                  <a:pt x="0" y="5330952"/>
                </a:moveTo>
                <a:lnTo>
                  <a:pt x="374903" y="5330952"/>
                </a:lnTo>
                <a:lnTo>
                  <a:pt x="374903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8404" y="1397888"/>
            <a:ext cx="9775190" cy="12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065" y="1503883"/>
            <a:ext cx="7111365" cy="395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9953" y="2872867"/>
            <a:ext cx="206756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Unit-7 </a:t>
            </a:r>
            <a:r>
              <a:rPr sz="2200" b="1" spc="5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Polymorphism </a:t>
            </a:r>
            <a:r>
              <a:rPr sz="2200" b="1" spc="5" dirty="0">
                <a:solidFill>
                  <a:srgbClr val="0097A2"/>
                </a:solidFill>
                <a:latin typeface="Candara"/>
                <a:cs typeface="Candara"/>
              </a:rPr>
              <a:t> OODP</a:t>
            </a:r>
            <a:endParaRPr sz="22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900" y="2621102"/>
            <a:ext cx="71266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9830" marR="5080" indent="-116776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Arial Black"/>
                <a:cs typeface="Arial Black"/>
              </a:rPr>
              <a:t>Object</a:t>
            </a:r>
            <a:r>
              <a:rPr sz="4400" spc="-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Oriented</a:t>
            </a:r>
            <a:r>
              <a:rPr sz="4400" spc="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Design </a:t>
            </a:r>
            <a:r>
              <a:rPr sz="4400" spc="-1450" dirty="0">
                <a:latin typeface="Arial Black"/>
                <a:cs typeface="Arial Black"/>
              </a:rPr>
              <a:t> </a:t>
            </a:r>
            <a:r>
              <a:rPr sz="4400" spc="-5" dirty="0">
                <a:latin typeface="Arial Black"/>
                <a:cs typeface="Arial Black"/>
              </a:rPr>
              <a:t>&amp;</a:t>
            </a:r>
            <a:r>
              <a:rPr sz="4400" spc="-25" dirty="0">
                <a:latin typeface="Arial Black"/>
                <a:cs typeface="Arial Black"/>
              </a:rPr>
              <a:t> </a:t>
            </a:r>
            <a:r>
              <a:rPr sz="4400" spc="10" dirty="0"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744B6F-DE48-41C9-F638-08C0AA5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Pointer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92376"/>
            <a:ext cx="7129780" cy="38055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139065" indent="-182880">
              <a:lnSpc>
                <a:spcPct val="90000"/>
              </a:lnSpc>
              <a:spcBef>
                <a:spcPts val="3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use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void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i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generic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void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types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Null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Pointers.</a:t>
            </a:r>
            <a:endParaRPr sz="2000">
              <a:latin typeface="Corbel"/>
              <a:cs typeface="Corbel"/>
            </a:endParaRPr>
          </a:p>
          <a:p>
            <a:pPr marL="195580" marR="324485" indent="-182880">
              <a:lnSpc>
                <a:spcPts val="2160"/>
              </a:lnSpc>
              <a:spcBef>
                <a:spcPts val="12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i.e.,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‘0'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address.</a:t>
            </a:r>
            <a:endParaRPr sz="2000">
              <a:latin typeface="Corbel"/>
              <a:cs typeface="Corbel"/>
            </a:endParaRPr>
          </a:p>
          <a:p>
            <a:pPr marL="195580" marR="97790" indent="-182880">
              <a:lnSpc>
                <a:spcPct val="90000"/>
              </a:lnSpc>
              <a:spcBef>
                <a:spcPts val="117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dereferencing</a:t>
            </a:r>
            <a:r>
              <a:rPr sz="2000" spc="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pointer,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 is essential 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 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 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pointer.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 attempt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dereference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uninitialized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pointer,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cause runtime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error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referring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i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location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memory.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64477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118" rIns="0" bIns="0" rtlCol="0">
            <a:spAutoFit/>
          </a:bodyPr>
          <a:lstStyle/>
          <a:p>
            <a:pPr marL="2936240" marR="5080" indent="-182880">
              <a:lnSpc>
                <a:spcPct val="90000"/>
              </a:lnSpc>
              <a:spcBef>
                <a:spcPts val="3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/>
              <a:t>Th</a:t>
            </a:r>
            <a:r>
              <a:rPr sz="2000" spc="-20" dirty="0"/>
              <a:t>e</a:t>
            </a:r>
            <a:r>
              <a:rPr sz="2000" spc="-5" dirty="0"/>
              <a:t>re</a:t>
            </a:r>
            <a:r>
              <a:rPr sz="2000" spc="50" dirty="0"/>
              <a:t> </a:t>
            </a:r>
            <a:r>
              <a:rPr sz="2000" spc="-15" dirty="0"/>
              <a:t>i</a:t>
            </a:r>
            <a:r>
              <a:rPr sz="2000" spc="-5" dirty="0"/>
              <a:t>s</a:t>
            </a:r>
            <a:r>
              <a:rPr sz="2000" spc="20" dirty="0"/>
              <a:t> </a:t>
            </a:r>
            <a:r>
              <a:rPr sz="2000" b="1" spc="-5" dirty="0">
                <a:latin typeface="Corbel"/>
                <a:cs typeface="Corbel"/>
              </a:rPr>
              <a:t>no error</a:t>
            </a:r>
            <a:r>
              <a:rPr sz="2000" b="1" spc="1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c</a:t>
            </a:r>
            <a:r>
              <a:rPr sz="2000" b="1" spc="-20" dirty="0">
                <a:latin typeface="Corbel"/>
                <a:cs typeface="Corbel"/>
              </a:rPr>
              <a:t>h</a:t>
            </a:r>
            <a:r>
              <a:rPr sz="2000" b="1" dirty="0">
                <a:latin typeface="Corbel"/>
                <a:cs typeface="Corbel"/>
              </a:rPr>
              <a:t>ec</a:t>
            </a:r>
            <a:r>
              <a:rPr sz="2000" b="1" spc="-10" dirty="0">
                <a:latin typeface="Corbel"/>
                <a:cs typeface="Corbel"/>
              </a:rPr>
              <a:t>k</a:t>
            </a:r>
            <a:r>
              <a:rPr sz="2000" b="1" dirty="0">
                <a:latin typeface="Corbel"/>
                <a:cs typeface="Corbel"/>
              </a:rPr>
              <a:t>i</a:t>
            </a:r>
            <a:r>
              <a:rPr sz="2000" b="1" spc="-5" dirty="0">
                <a:latin typeface="Corbel"/>
                <a:cs typeface="Corbel"/>
              </a:rPr>
              <a:t>ng</a:t>
            </a:r>
            <a:r>
              <a:rPr sz="2000" b="1" spc="2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of</a:t>
            </a:r>
            <a:r>
              <a:rPr sz="2000" b="1" spc="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array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spc="-15" dirty="0">
                <a:latin typeface="Corbel"/>
                <a:cs typeface="Corbel"/>
              </a:rPr>
              <a:t>b</a:t>
            </a:r>
            <a:r>
              <a:rPr sz="2000" b="1" spc="-5" dirty="0">
                <a:latin typeface="Corbel"/>
                <a:cs typeface="Corbel"/>
              </a:rPr>
              <a:t>ou</a:t>
            </a:r>
            <a:r>
              <a:rPr sz="2000" b="1" spc="-15" dirty="0">
                <a:latin typeface="Corbel"/>
                <a:cs typeface="Corbel"/>
              </a:rPr>
              <a:t>nd</a:t>
            </a:r>
            <a:r>
              <a:rPr sz="2000" b="1" spc="-5" dirty="0">
                <a:latin typeface="Corbel"/>
                <a:cs typeface="Corbel"/>
              </a:rPr>
              <a:t>s</a:t>
            </a:r>
            <a:r>
              <a:rPr sz="2000" b="1" spc="60" dirty="0">
                <a:latin typeface="Corbel"/>
                <a:cs typeface="Corbel"/>
              </a:rPr>
              <a:t> </a:t>
            </a:r>
            <a:r>
              <a:rPr sz="2000" spc="-15" dirty="0"/>
              <a:t>i</a:t>
            </a:r>
            <a:r>
              <a:rPr sz="2000" spc="-5" dirty="0"/>
              <a:t>n</a:t>
            </a:r>
            <a:r>
              <a:rPr sz="2000" spc="-65" dirty="0"/>
              <a:t> </a:t>
            </a:r>
            <a:r>
              <a:rPr sz="2000" spc="-10" dirty="0"/>
              <a:t>C</a:t>
            </a:r>
            <a:r>
              <a:rPr sz="2000" dirty="0"/>
              <a:t>++</a:t>
            </a:r>
            <a:r>
              <a:rPr sz="2000" spc="-5" dirty="0"/>
              <a:t>.</a:t>
            </a:r>
            <a:r>
              <a:rPr sz="2000" spc="-65" dirty="0"/>
              <a:t> </a:t>
            </a:r>
            <a:r>
              <a:rPr sz="2000" spc="-5" dirty="0"/>
              <a:t>Suppose</a:t>
            </a:r>
            <a:r>
              <a:rPr sz="2000" spc="20" dirty="0"/>
              <a:t> </a:t>
            </a:r>
            <a:r>
              <a:rPr sz="2000" spc="-5" dirty="0"/>
              <a:t>we  </a:t>
            </a:r>
            <a:r>
              <a:rPr sz="2000" spc="-10" dirty="0"/>
              <a:t>declare</a:t>
            </a:r>
            <a:r>
              <a:rPr sz="2000" spc="45" dirty="0"/>
              <a:t> </a:t>
            </a:r>
            <a:r>
              <a:rPr sz="2000" spc="-5" dirty="0"/>
              <a:t>an</a:t>
            </a:r>
            <a:r>
              <a:rPr sz="2000" spc="-15" dirty="0"/>
              <a:t> </a:t>
            </a:r>
            <a:r>
              <a:rPr sz="2000" spc="-5" dirty="0"/>
              <a:t>array</a:t>
            </a:r>
            <a:r>
              <a:rPr sz="2000" spc="10" dirty="0"/>
              <a:t> </a:t>
            </a:r>
            <a:r>
              <a:rPr sz="2000" spc="-10" dirty="0"/>
              <a:t>of</a:t>
            </a:r>
            <a:r>
              <a:rPr sz="2000" spc="-5" dirty="0"/>
              <a:t> size</a:t>
            </a:r>
            <a:r>
              <a:rPr sz="2000" spc="25" dirty="0"/>
              <a:t> </a:t>
            </a:r>
            <a:r>
              <a:rPr sz="2000" spc="-25" dirty="0"/>
              <a:t>25.</a:t>
            </a:r>
            <a:r>
              <a:rPr sz="2000" spc="-135" dirty="0"/>
              <a:t> </a:t>
            </a:r>
            <a:r>
              <a:rPr sz="2000" spc="-10" dirty="0"/>
              <a:t>The</a:t>
            </a:r>
            <a:r>
              <a:rPr sz="2000" spc="20" dirty="0"/>
              <a:t> </a:t>
            </a:r>
            <a:r>
              <a:rPr sz="2000" spc="-10" dirty="0"/>
              <a:t>compiler</a:t>
            </a:r>
            <a:r>
              <a:rPr sz="2000" spc="55" dirty="0"/>
              <a:t> </a:t>
            </a:r>
            <a:r>
              <a:rPr sz="2000" spc="-5" dirty="0"/>
              <a:t>issues</a:t>
            </a:r>
            <a:r>
              <a:rPr sz="2000" spc="15" dirty="0"/>
              <a:t> </a:t>
            </a:r>
            <a:r>
              <a:rPr sz="2000" spc="-10" dirty="0"/>
              <a:t>no</a:t>
            </a:r>
            <a:r>
              <a:rPr sz="2000" dirty="0"/>
              <a:t> </a:t>
            </a:r>
            <a:r>
              <a:rPr sz="2000" spc="-10" dirty="0"/>
              <a:t>warnings</a:t>
            </a:r>
            <a:r>
              <a:rPr sz="2000" spc="10" dirty="0"/>
              <a:t> </a:t>
            </a:r>
            <a:r>
              <a:rPr sz="2000" spc="-10" dirty="0"/>
              <a:t>if</a:t>
            </a:r>
            <a:r>
              <a:rPr sz="2000" spc="-5" dirty="0"/>
              <a:t> we </a:t>
            </a:r>
            <a:r>
              <a:rPr sz="2000" spc="-385" dirty="0"/>
              <a:t> </a:t>
            </a:r>
            <a:r>
              <a:rPr sz="2000" spc="-5" dirty="0"/>
              <a:t>attempt</a:t>
            </a:r>
            <a:r>
              <a:rPr sz="2000" spc="35" dirty="0"/>
              <a:t> </a:t>
            </a:r>
            <a:r>
              <a:rPr sz="2000" spc="-10" dirty="0"/>
              <a:t>to</a:t>
            </a:r>
            <a:r>
              <a:rPr sz="2000" dirty="0"/>
              <a:t> </a:t>
            </a:r>
            <a:r>
              <a:rPr sz="2000" spc="-15" dirty="0"/>
              <a:t>access</a:t>
            </a:r>
            <a:r>
              <a:rPr sz="2000" spc="15" dirty="0"/>
              <a:t> </a:t>
            </a:r>
            <a:r>
              <a:rPr sz="2000" spc="-10" dirty="0"/>
              <a:t>26th</a:t>
            </a:r>
            <a:r>
              <a:rPr sz="2000" spc="25" dirty="0"/>
              <a:t> </a:t>
            </a:r>
            <a:r>
              <a:rPr sz="2000" spc="-10" dirty="0"/>
              <a:t>location.</a:t>
            </a:r>
            <a:r>
              <a:rPr sz="2000" spc="30" dirty="0"/>
              <a:t> </a:t>
            </a:r>
            <a:r>
              <a:rPr sz="2000" spc="-10" dirty="0"/>
              <a:t>It</a:t>
            </a:r>
            <a:r>
              <a:rPr sz="2000" spc="5" dirty="0"/>
              <a:t> </a:t>
            </a:r>
            <a:r>
              <a:rPr sz="2000" spc="-10" dirty="0"/>
              <a:t>is</a:t>
            </a:r>
            <a:r>
              <a:rPr sz="2000" spc="20" dirty="0"/>
              <a:t> </a:t>
            </a:r>
            <a:r>
              <a:rPr sz="2000" spc="-10" dirty="0"/>
              <a:t>the</a:t>
            </a:r>
            <a:r>
              <a:rPr sz="2000" spc="-5" dirty="0"/>
              <a:t> programmer's</a:t>
            </a:r>
            <a:r>
              <a:rPr sz="2000" spc="60" dirty="0"/>
              <a:t> </a:t>
            </a:r>
            <a:r>
              <a:rPr sz="2000" spc="-5" dirty="0"/>
              <a:t>task </a:t>
            </a:r>
            <a:r>
              <a:rPr sz="2000" spc="-10" dirty="0"/>
              <a:t>to </a:t>
            </a:r>
            <a:r>
              <a:rPr sz="2000" spc="-5" dirty="0"/>
              <a:t> </a:t>
            </a:r>
            <a:r>
              <a:rPr sz="2000" spc="-15" dirty="0"/>
              <a:t>cheek</a:t>
            </a:r>
            <a:r>
              <a:rPr sz="2000" spc="35" dirty="0"/>
              <a:t> </a:t>
            </a:r>
            <a:r>
              <a:rPr sz="2000" spc="-10" dirty="0"/>
              <a:t>the</a:t>
            </a:r>
            <a:r>
              <a:rPr sz="2000" spc="20" dirty="0"/>
              <a:t> </a:t>
            </a:r>
            <a:r>
              <a:rPr sz="2000" spc="-5" dirty="0"/>
              <a:t>array</a:t>
            </a:r>
            <a:r>
              <a:rPr sz="2000" dirty="0"/>
              <a:t> </a:t>
            </a:r>
            <a:r>
              <a:rPr sz="2000" spc="-5" dirty="0"/>
              <a:t>limits.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91345"/>
            <a:ext cx="5217795" cy="21609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ays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ws: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*nptr;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nptr=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&amp;number[0]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588770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nptr=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724" y="2587244"/>
            <a:ext cx="216725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ssi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Pointer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Arithmetic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83864" y="206502"/>
          <a:ext cx="8721090" cy="618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070">
                <a:tc>
                  <a:txBody>
                    <a:bodyPr/>
                    <a:lstStyle/>
                    <a:p>
                      <a:pPr marL="92075" marR="2413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&lt;iostream&gt;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using namespace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std;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num[]={56,75,22,18,90};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*ptr;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cout&lt;&lt;"The</a:t>
                      </a:r>
                      <a:r>
                        <a:rPr sz="18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array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values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are:"&lt;&lt;endl;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for(i=0;i&lt;5;i++)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cout&lt;&lt;num[i]&lt;&lt;endl;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//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Initializing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base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address</a:t>
                      </a:r>
                      <a:r>
                        <a:rPr sz="18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array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ptr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ptr=num;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ptr:"&lt;&lt;*ptr&lt;&lt;endl;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ptr++;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ptr++:"&lt;&lt;*ptr&lt;&lt;endl;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ptr--;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592455" indent="-182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 of ptr--:"&lt;&lt;*ptr&lt;&lt;endl;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ptr=ptr+2;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ptr+2:"&lt;&lt;*ptr&lt;&lt;endl;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ptr=ptr-1;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ptr-1:"&lt;&lt;*ptr&lt;&lt;endl;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ptr=ptr+3;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44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ptr+3:"&lt;&lt;*ptr&lt;&lt;endl;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ptr=ptr-2;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ptr-2:"&lt;&lt;*ptr&lt;&lt;endl;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3078479"/>
            <a:ext cx="2563368" cy="3063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6687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77137"/>
            <a:ext cx="62166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4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represents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collection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903552"/>
            <a:ext cx="68897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/>
              <a:t>B</a:t>
            </a:r>
            <a:r>
              <a:rPr sz="2000" spc="-5" dirty="0"/>
              <a:t>y</a:t>
            </a:r>
            <a:r>
              <a:rPr sz="2000" spc="10" dirty="0"/>
              <a:t> </a:t>
            </a:r>
            <a:r>
              <a:rPr sz="2000" spc="-20" dirty="0"/>
              <a:t>d</a:t>
            </a:r>
            <a:r>
              <a:rPr sz="2000" spc="-15" dirty="0"/>
              <a:t>e</a:t>
            </a:r>
            <a:r>
              <a:rPr sz="2000" spc="-20" dirty="0"/>
              <a:t>c</a:t>
            </a:r>
            <a:r>
              <a:rPr sz="2000" spc="-15" dirty="0"/>
              <a:t>l</a:t>
            </a:r>
            <a:r>
              <a:rPr sz="2000" spc="-5" dirty="0"/>
              <a:t>aring</a:t>
            </a:r>
            <a:r>
              <a:rPr sz="2000" spc="50" dirty="0"/>
              <a:t> </a:t>
            </a:r>
            <a:r>
              <a:rPr sz="2000" spc="-5" dirty="0"/>
              <a:t>ar</a:t>
            </a:r>
            <a:r>
              <a:rPr sz="2000" dirty="0"/>
              <a:t>r</a:t>
            </a:r>
            <a:r>
              <a:rPr sz="2000" spc="-5" dirty="0"/>
              <a:t>ay</a:t>
            </a:r>
            <a:r>
              <a:rPr sz="2000" spc="-15" dirty="0"/>
              <a:t> o</a:t>
            </a:r>
            <a:r>
              <a:rPr sz="2000" spc="-5" dirty="0"/>
              <a:t>f</a:t>
            </a:r>
            <a:r>
              <a:rPr sz="2000" spc="20" dirty="0"/>
              <a:t> </a:t>
            </a:r>
            <a:r>
              <a:rPr sz="2000" spc="-5" dirty="0"/>
              <a:t>p</a:t>
            </a:r>
            <a:r>
              <a:rPr sz="2000" spc="-15" dirty="0"/>
              <a:t>oi</a:t>
            </a:r>
            <a:r>
              <a:rPr sz="2000" spc="-10" dirty="0"/>
              <a:t>n</a:t>
            </a:r>
            <a:r>
              <a:rPr sz="2000" dirty="0"/>
              <a:t>t</a:t>
            </a:r>
            <a:r>
              <a:rPr sz="2000" spc="-15" dirty="0"/>
              <a:t>e</a:t>
            </a:r>
            <a:r>
              <a:rPr sz="2000" spc="-5" dirty="0"/>
              <a:t>r</a:t>
            </a:r>
            <a:r>
              <a:rPr sz="2000" spc="5" dirty="0"/>
              <a:t>s</a:t>
            </a:r>
            <a:r>
              <a:rPr sz="2000" spc="-5" dirty="0"/>
              <a:t>,</a:t>
            </a:r>
            <a:r>
              <a:rPr sz="2000" spc="30" dirty="0"/>
              <a:t> </a:t>
            </a:r>
            <a:r>
              <a:rPr sz="2000" spc="-5" dirty="0"/>
              <a:t>we</a:t>
            </a:r>
            <a:r>
              <a:rPr sz="2000" spc="15" dirty="0"/>
              <a:t> </a:t>
            </a:r>
            <a:r>
              <a:rPr sz="2000" spc="-20" dirty="0"/>
              <a:t>c</a:t>
            </a:r>
            <a:r>
              <a:rPr sz="2000" spc="-5" dirty="0"/>
              <a:t>an</a:t>
            </a:r>
            <a:r>
              <a:rPr sz="2000" spc="-15" dirty="0"/>
              <a:t> </a:t>
            </a:r>
            <a:r>
              <a:rPr sz="2000" dirty="0"/>
              <a:t>s</a:t>
            </a:r>
            <a:r>
              <a:rPr sz="2000" spc="-5" dirty="0"/>
              <a:t>a</a:t>
            </a:r>
            <a:r>
              <a:rPr sz="2000" spc="-15" dirty="0"/>
              <a:t>v</a:t>
            </a:r>
            <a:r>
              <a:rPr sz="2000" spc="-5" dirty="0"/>
              <a:t>e a</a:t>
            </a:r>
            <a:r>
              <a:rPr sz="2000" spc="10" dirty="0"/>
              <a:t> </a:t>
            </a:r>
            <a:r>
              <a:rPr sz="2000" dirty="0"/>
              <a:t>s</a:t>
            </a:r>
            <a:r>
              <a:rPr sz="2000" spc="-5" dirty="0"/>
              <a:t>u</a:t>
            </a:r>
            <a:r>
              <a:rPr sz="2000" spc="-20" dirty="0"/>
              <a:t>b</a:t>
            </a:r>
            <a:r>
              <a:rPr sz="2000" dirty="0"/>
              <a:t>s</a:t>
            </a:r>
            <a:r>
              <a:rPr sz="2000" spc="-10" dirty="0"/>
              <a:t>t</a:t>
            </a:r>
            <a:r>
              <a:rPr sz="2000" dirty="0"/>
              <a:t>a</a:t>
            </a:r>
            <a:r>
              <a:rPr sz="2000" spc="-10" dirty="0"/>
              <a:t>n</a:t>
            </a:r>
            <a:r>
              <a:rPr sz="2000" dirty="0"/>
              <a:t>t</a:t>
            </a:r>
            <a:r>
              <a:rPr sz="2000" spc="-15" dirty="0"/>
              <a:t>i</a:t>
            </a:r>
            <a:r>
              <a:rPr sz="2000" spc="-5" dirty="0"/>
              <a:t>al</a:t>
            </a:r>
            <a:r>
              <a:rPr sz="2000" dirty="0"/>
              <a:t> </a:t>
            </a:r>
            <a:r>
              <a:rPr sz="2000" spc="-5" dirty="0"/>
              <a:t>amount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055871"/>
            <a:ext cx="7078345" cy="19767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space.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items.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item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array.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items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directly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dereferencing</a:t>
            </a:r>
            <a:r>
              <a:rPr sz="2000" spc="1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array.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reorganize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without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affecting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items.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433101"/>
            <a:ext cx="2492375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*array[10];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66687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4635" y="655078"/>
            <a:ext cx="8128000" cy="5577840"/>
          </a:xfrm>
          <a:custGeom>
            <a:avLst/>
            <a:gdLst/>
            <a:ahLst/>
            <a:cxnLst/>
            <a:rect l="l" t="t" r="r" b="b"/>
            <a:pathLst>
              <a:path w="8128000" h="5577840">
                <a:moveTo>
                  <a:pt x="8128000" y="0"/>
                </a:moveTo>
                <a:lnTo>
                  <a:pt x="0" y="0"/>
                </a:lnTo>
                <a:lnTo>
                  <a:pt x="0" y="5577840"/>
                </a:lnTo>
                <a:lnTo>
                  <a:pt x="8128000" y="5577840"/>
                </a:lnTo>
                <a:lnTo>
                  <a:pt x="8128000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4635" y="655066"/>
            <a:ext cx="8128000" cy="55784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600202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#include </a:t>
            </a:r>
            <a:r>
              <a:rPr sz="1800" spc="-10" dirty="0">
                <a:latin typeface="Corbel"/>
                <a:cs typeface="Corbel"/>
              </a:rPr>
              <a:t>&lt;iostream&gt; </a:t>
            </a:r>
            <a:r>
              <a:rPr sz="1800" spc="-5" dirty="0">
                <a:latin typeface="Corbel"/>
                <a:cs typeface="Corbel"/>
              </a:rPr>
              <a:t> using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  <a:p>
            <a:pPr marL="92075" marR="6331585">
              <a:lnSpc>
                <a:spcPct val="2001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const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MAX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3;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()</a:t>
            </a:r>
            <a:r>
              <a:rPr sz="1800" dirty="0">
                <a:latin typeface="Corbel"/>
                <a:cs typeface="Corbel"/>
              </a:rPr>
              <a:t> {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var[MAX]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{10,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100,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200};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*ptr[MAX];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for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(int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0;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&lt; MAX;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i++)</a:t>
            </a:r>
            <a:r>
              <a:rPr sz="1800" dirty="0">
                <a:latin typeface="Corbel"/>
                <a:cs typeface="Corbel"/>
              </a:rPr>
              <a:t> 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ptr[i]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&amp;var[i];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//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assign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integer.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for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(int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0;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&lt; MAX;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i++)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dirty="0">
                <a:latin typeface="Corbel"/>
                <a:cs typeface="Corbel"/>
              </a:rPr>
              <a:t> "Value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var["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"]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";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*ptr[i]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endl;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240" y="4791455"/>
            <a:ext cx="2444496" cy="9326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9552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Strings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71041"/>
            <a:ext cx="26504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 nu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[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]  =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"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"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924888"/>
            <a:ext cx="36029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Corbel"/>
                <a:cs typeface="Corbel"/>
              </a:rPr>
              <a:t>Const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c</a:t>
            </a:r>
            <a:r>
              <a:rPr b="1" spc="-10" dirty="0">
                <a:latin typeface="Corbel"/>
                <a:cs typeface="Corbel"/>
              </a:rPr>
              <a:t>ha</a:t>
            </a:r>
            <a:r>
              <a:rPr b="1" dirty="0">
                <a:latin typeface="Corbel"/>
                <a:cs typeface="Corbel"/>
              </a:rPr>
              <a:t>r</a:t>
            </a:r>
            <a:r>
              <a:rPr b="1" spc="10" dirty="0">
                <a:latin typeface="Corbel"/>
                <a:cs typeface="Corbel"/>
              </a:rPr>
              <a:t> *</a:t>
            </a:r>
            <a:r>
              <a:rPr b="1" spc="5" dirty="0">
                <a:latin typeface="Corbel"/>
                <a:cs typeface="Corbel"/>
              </a:rPr>
              <a:t>n</a:t>
            </a:r>
            <a:r>
              <a:rPr b="1" spc="-5" dirty="0">
                <a:latin typeface="Corbel"/>
                <a:cs typeface="Corbel"/>
              </a:rPr>
              <a:t>u</a:t>
            </a:r>
            <a:r>
              <a:rPr b="1" spc="-10" dirty="0">
                <a:latin typeface="Corbel"/>
                <a:cs typeface="Corbel"/>
              </a:rPr>
              <a:t>m</a:t>
            </a:r>
            <a:r>
              <a:rPr b="1" spc="10" dirty="0">
                <a:latin typeface="Corbel"/>
                <a:cs typeface="Corbel"/>
              </a:rPr>
              <a:t>p</a:t>
            </a:r>
            <a:r>
              <a:rPr b="1" spc="-5" dirty="0">
                <a:latin typeface="Corbel"/>
                <a:cs typeface="Corbel"/>
              </a:rPr>
              <a:t>tr</a:t>
            </a:r>
            <a:r>
              <a:rPr b="1" spc="5" dirty="0">
                <a:latin typeface="Corbel"/>
                <a:cs typeface="Corbel"/>
              </a:rPr>
              <a:t>=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“one”;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834131"/>
            <a:ext cx="6687820" cy="2478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declaration creates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four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characters,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contains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characters,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'o’,'n','e',’\0’,</a:t>
            </a:r>
            <a:r>
              <a:rPr sz="22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arati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ates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abl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e,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first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character,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i.e.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'o'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string.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numerous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handling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available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375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C++.</a:t>
            </a:r>
            <a:r>
              <a:rPr sz="2200" spc="-1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available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header file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&lt;cstring&gt;.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29489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229" dirty="0">
                <a:solidFill>
                  <a:srgbClr val="FFFFFF"/>
                </a:solidFill>
              </a:rPr>
              <a:t>P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nt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7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d  </a:t>
            </a:r>
            <a:r>
              <a:rPr sz="3600" spc="-65" dirty="0">
                <a:solidFill>
                  <a:srgbClr val="FFFFFF"/>
                </a:solidFill>
              </a:rPr>
              <a:t>Strings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1113" y="534543"/>
          <a:ext cx="8147050" cy="449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5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bool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compare(char *str1,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char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*str2)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while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(*str1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==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*str2)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3890" marR="301625" indent="-183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if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(*str1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==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'\0'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&amp;&amp;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*str2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==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'\0')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true;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str1++;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str2++;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false;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5590" marR="981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Declare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Initialize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two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strings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char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str1[10],str2[10];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cout&lt;&lt;"Enter</a:t>
                      </a:r>
                      <a:r>
                        <a:rPr sz="18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first string:";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cin&gt;&gt;str1;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cout&lt;&lt;"Enter</a:t>
                      </a:r>
                      <a:r>
                        <a:rPr sz="18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second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string:";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cin&gt;&gt;str2;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(compare(str1,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str2)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==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1)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str1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str2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are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Equal";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else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str1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str2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are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not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Equal";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8735" y="5215128"/>
            <a:ext cx="2932175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996439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24888"/>
            <a:ext cx="692848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In</a:t>
            </a:r>
            <a:r>
              <a:rPr spc="-125" dirty="0"/>
              <a:t> </a:t>
            </a:r>
            <a:r>
              <a:rPr spc="-5" dirty="0"/>
              <a:t>C/C++,</a:t>
            </a:r>
            <a:r>
              <a:rPr spc="15" dirty="0"/>
              <a:t> </a:t>
            </a:r>
            <a:r>
              <a:rPr spc="-15" dirty="0"/>
              <a:t>like</a:t>
            </a:r>
            <a:r>
              <a:rPr spc="20" dirty="0"/>
              <a:t> </a:t>
            </a:r>
            <a:r>
              <a:rPr dirty="0"/>
              <a:t>normal</a:t>
            </a:r>
            <a:r>
              <a:rPr spc="-40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pointers</a:t>
            </a:r>
            <a:r>
              <a:rPr spc="-45" dirty="0"/>
              <a:t> </a:t>
            </a:r>
            <a:r>
              <a:rPr spc="-5" dirty="0"/>
              <a:t>(int*,char*,etc),</a:t>
            </a:r>
            <a:r>
              <a:rPr spc="-30" dirty="0"/>
              <a:t> </a:t>
            </a:r>
            <a:r>
              <a:rPr spc="10" dirty="0"/>
              <a:t>we</a:t>
            </a:r>
            <a:r>
              <a:rPr spc="5" dirty="0"/>
              <a:t> </a:t>
            </a:r>
            <a:r>
              <a:rPr dirty="0"/>
              <a:t>can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109419"/>
            <a:ext cx="7357109" cy="27489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35"/>
              </a:spcBef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Unlike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normal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pointers, a function pointer points 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code,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not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data.</a:t>
            </a:r>
            <a:r>
              <a:rPr sz="2200" spc="-1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Typically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stores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start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executable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code.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8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Unlike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normal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pointers,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allocate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de-allocate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function’s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 used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function’s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address.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888312"/>
            <a:ext cx="10566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latin typeface="Corbel"/>
                <a:cs typeface="Corbel"/>
              </a:rPr>
              <a:t>S</a:t>
            </a:r>
            <a:r>
              <a:rPr sz="2000" b="1" dirty="0">
                <a:latin typeface="Corbel"/>
                <a:cs typeface="Corbel"/>
              </a:rPr>
              <a:t>y</a:t>
            </a:r>
            <a:r>
              <a:rPr sz="2000" b="1" spc="-5" dirty="0">
                <a:latin typeface="Corbel"/>
                <a:cs typeface="Corbel"/>
              </a:rPr>
              <a:t>n</a:t>
            </a:r>
            <a:r>
              <a:rPr sz="2000" b="1" spc="-20" dirty="0">
                <a:latin typeface="Corbel"/>
                <a:cs typeface="Corbel"/>
              </a:rPr>
              <a:t>t</a:t>
            </a:r>
            <a:r>
              <a:rPr sz="2000" b="1" spc="-5" dirty="0">
                <a:latin typeface="Corbel"/>
                <a:cs typeface="Corbel"/>
              </a:rPr>
              <a:t>a</a:t>
            </a:r>
            <a:r>
              <a:rPr sz="2000" b="1" spc="-10" dirty="0">
                <a:latin typeface="Corbel"/>
                <a:cs typeface="Corbel"/>
              </a:rPr>
              <a:t>x</a:t>
            </a:r>
            <a:r>
              <a:rPr sz="2000" b="1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192324"/>
            <a:ext cx="4305300" cy="13061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data_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(*function_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name)(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(*num_function(int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x));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022801"/>
            <a:ext cx="7147559" cy="878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 algn="just">
              <a:lnSpc>
                <a:spcPct val="90100"/>
              </a:lnSpc>
              <a:spcBef>
                <a:spcPts val="3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 pointers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widely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dynamic binding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event-based applications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concept of pointer to function acts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99771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4763" y="315340"/>
            <a:ext cx="8153400" cy="5877560"/>
            <a:chOff x="3564763" y="315340"/>
            <a:chExt cx="8153400" cy="5877560"/>
          </a:xfrm>
        </p:grpSpPr>
        <p:sp>
          <p:nvSpPr>
            <p:cNvPr id="4" name="object 4"/>
            <p:cNvSpPr/>
            <p:nvPr/>
          </p:nvSpPr>
          <p:spPr>
            <a:xfrm>
              <a:off x="3577463" y="327990"/>
              <a:ext cx="8128000" cy="5852160"/>
            </a:xfrm>
            <a:custGeom>
              <a:avLst/>
              <a:gdLst/>
              <a:ahLst/>
              <a:cxnLst/>
              <a:rect l="l" t="t" r="r" b="b"/>
              <a:pathLst>
                <a:path w="8128000" h="5852160">
                  <a:moveTo>
                    <a:pt x="8128000" y="0"/>
                  </a:moveTo>
                  <a:lnTo>
                    <a:pt x="0" y="0"/>
                  </a:lnTo>
                  <a:lnTo>
                    <a:pt x="0" y="5852159"/>
                  </a:lnTo>
                  <a:lnTo>
                    <a:pt x="8128000" y="5852159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7463" y="321690"/>
              <a:ext cx="8128000" cy="5864860"/>
            </a:xfrm>
            <a:custGeom>
              <a:avLst/>
              <a:gdLst/>
              <a:ahLst/>
              <a:cxnLst/>
              <a:rect l="l" t="t" r="r" b="b"/>
              <a:pathLst>
                <a:path w="8128000" h="5864860">
                  <a:moveTo>
                    <a:pt x="0" y="0"/>
                  </a:moveTo>
                  <a:lnTo>
                    <a:pt x="0" y="5864809"/>
                  </a:lnTo>
                </a:path>
                <a:path w="8128000" h="5864860">
                  <a:moveTo>
                    <a:pt x="8128000" y="0"/>
                  </a:moveTo>
                  <a:lnTo>
                    <a:pt x="8128000" y="58648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1113" y="321690"/>
              <a:ext cx="8140700" cy="12700"/>
            </a:xfrm>
            <a:custGeom>
              <a:avLst/>
              <a:gdLst/>
              <a:ahLst/>
              <a:cxnLst/>
              <a:rect l="l" t="t" r="r" b="b"/>
              <a:pathLst>
                <a:path w="8140700" h="12700">
                  <a:moveTo>
                    <a:pt x="0" y="12700"/>
                  </a:moveTo>
                  <a:lnTo>
                    <a:pt x="8140700" y="12700"/>
                  </a:lnTo>
                  <a:lnTo>
                    <a:pt x="8140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1113" y="6180150"/>
              <a:ext cx="8140700" cy="0"/>
            </a:xfrm>
            <a:custGeom>
              <a:avLst/>
              <a:gdLst/>
              <a:ahLst/>
              <a:cxnLst/>
              <a:rect l="l" t="t" r="r" b="b"/>
              <a:pathLst>
                <a:path w="8140700">
                  <a:moveTo>
                    <a:pt x="0" y="0"/>
                  </a:moveTo>
                  <a:lnTo>
                    <a:pt x="8140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57091" y="346075"/>
            <a:ext cx="1971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#include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&lt;iostream&gt;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57091" y="620090"/>
            <a:ext cx="205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using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namespace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std;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657091" y="1168984"/>
            <a:ext cx="296037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typedef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(*FunPtr </a:t>
            </a:r>
            <a:r>
              <a:rPr sz="1800" spc="-10" dirty="0">
                <a:latin typeface="Corbel"/>
                <a:cs typeface="Corbel"/>
              </a:rPr>
              <a:t>)(int,int);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orbel"/>
                <a:cs typeface="Corbel"/>
              </a:rPr>
              <a:t>v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, i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 j)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cout&lt;&lt;i&lt;&lt;"+"&lt;&lt;j&lt;&lt;"="&lt;&lt;i+j;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Subtract(int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i,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j)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cout&lt;&lt;i&lt;&lt;"-"&lt;&lt;j&lt;&lt;"="&lt;&lt;i-j;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 marR="13354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FunPtr ptr;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ptr=&amp;Add;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ptr(1,2);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cout&lt;&lt;endl;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ptr</a:t>
            </a:r>
            <a:r>
              <a:rPr sz="1800" spc="-15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&amp;</a:t>
            </a:r>
            <a:r>
              <a:rPr sz="1800" spc="-1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ubt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t;  ptr(3,2);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9111" y="4885944"/>
            <a:ext cx="139903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72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Polymorphism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074242"/>
            <a:ext cx="7135495" cy="6305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635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5" dirty="0"/>
              <a:t>Polymorphism </a:t>
            </a:r>
            <a:r>
              <a:rPr spc="-5" dirty="0"/>
              <a:t>is </a:t>
            </a:r>
            <a:r>
              <a:rPr spc="5" dirty="0"/>
              <a:t>one </a:t>
            </a:r>
            <a:r>
              <a:rPr dirty="0"/>
              <a:t>of the </a:t>
            </a:r>
            <a:r>
              <a:rPr spc="-5" dirty="0"/>
              <a:t>crucial </a:t>
            </a:r>
            <a:r>
              <a:rPr dirty="0"/>
              <a:t>features of </a:t>
            </a:r>
            <a:r>
              <a:rPr spc="-70" dirty="0"/>
              <a:t>OOP. </a:t>
            </a:r>
            <a:r>
              <a:rPr spc="5" dirty="0"/>
              <a:t>It </a:t>
            </a:r>
            <a:r>
              <a:rPr spc="-5" dirty="0"/>
              <a:t>simply </a:t>
            </a:r>
            <a:r>
              <a:rPr dirty="0"/>
              <a:t> means</a:t>
            </a:r>
            <a:r>
              <a:rPr spc="-45" dirty="0"/>
              <a:t> </a:t>
            </a:r>
            <a:r>
              <a:rPr b="1" dirty="0">
                <a:latin typeface="Corbel"/>
                <a:cs typeface="Corbel"/>
              </a:rPr>
              <a:t>‘one name multiple</a:t>
            </a:r>
            <a:r>
              <a:rPr b="1" spc="-30" dirty="0">
                <a:latin typeface="Corbel"/>
                <a:cs typeface="Corbel"/>
              </a:rPr>
              <a:t> </a:t>
            </a:r>
            <a:r>
              <a:rPr b="1" spc="-15" dirty="0">
                <a:latin typeface="Corbel"/>
                <a:cs typeface="Corbel"/>
              </a:rPr>
              <a:t>forms’.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763344"/>
            <a:ext cx="7353934" cy="3924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Polymorphism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implemented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375"/>
              </a:lnSpc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overloading.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110"/>
              </a:lnSpc>
              <a:spcBef>
                <a:spcPts val="118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overloaded member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invoking by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matching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number.</a:t>
            </a:r>
            <a:r>
              <a:rPr sz="2200" spc="-20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information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known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compiler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compile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time.</a:t>
            </a:r>
            <a:endParaRPr sz="2200">
              <a:latin typeface="Corbel"/>
              <a:cs typeface="Corbel"/>
            </a:endParaRPr>
          </a:p>
          <a:p>
            <a:pPr marL="195580" marR="99060" indent="-182880" algn="just">
              <a:lnSpc>
                <a:spcPts val="2110"/>
              </a:lnSpc>
              <a:spcBef>
                <a:spcPts val="12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Therefore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compiler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able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select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appropriate function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 particular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 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compile time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itself.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 is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compile</a:t>
            </a:r>
            <a:r>
              <a:rPr sz="2200" b="1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time polymorphism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2700" algn="just">
              <a:lnSpc>
                <a:spcPts val="2375"/>
              </a:lnSpc>
              <a:spcBef>
                <a:spcPts val="6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early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binding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binding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375"/>
              </a:lnSpc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linking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95580" marR="402590" indent="-182880">
              <a:lnSpc>
                <a:spcPts val="2110"/>
              </a:lnSpc>
              <a:spcBef>
                <a:spcPts val="118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bind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ing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ea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je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ou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  call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compile</a:t>
            </a:r>
            <a:r>
              <a:rPr sz="2200" b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98117"/>
            <a:ext cx="68326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callback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999563"/>
            <a:ext cx="61023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can</a:t>
            </a:r>
            <a:r>
              <a:rPr spc="-10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pointers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refer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20" dirty="0"/>
              <a:t> </a:t>
            </a:r>
            <a:r>
              <a:rPr dirty="0"/>
              <a:t>function.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908807"/>
            <a:ext cx="653669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pointers,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allow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spc="-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select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dynamically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run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time.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119498"/>
            <a:ext cx="6591934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pass a function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an argument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another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spc="-1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dereferenced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774012"/>
            <a:ext cx="64166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C++</a:t>
            </a:r>
            <a:r>
              <a:rPr spc="-20" dirty="0"/>
              <a:t> </a:t>
            </a:r>
            <a:r>
              <a:rPr spc="-5" dirty="0"/>
              <a:t>also</a:t>
            </a:r>
            <a:r>
              <a:rPr spc="-15" dirty="0"/>
              <a:t> </a:t>
            </a:r>
            <a:r>
              <a:rPr dirty="0"/>
              <a:t>allows</a:t>
            </a:r>
            <a:r>
              <a:rPr spc="-20" dirty="0"/>
              <a:t> </a:t>
            </a:r>
            <a:r>
              <a:rPr spc="5" dirty="0"/>
              <a:t>us</a:t>
            </a:r>
            <a:r>
              <a:rPr spc="-15" dirty="0"/>
              <a:t> </a:t>
            </a:r>
            <a:r>
              <a:rPr dirty="0"/>
              <a:t>to </a:t>
            </a:r>
            <a:r>
              <a:rPr b="1" dirty="0">
                <a:latin typeface="Corbel"/>
                <a:cs typeface="Corbel"/>
              </a:rPr>
              <a:t>compare</a:t>
            </a:r>
            <a:r>
              <a:rPr b="1" spc="-3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two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function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pointers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228849"/>
            <a:ext cx="6886575" cy="27800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419734" indent="-182880">
              <a:lnSpc>
                <a:spcPct val="90000"/>
              </a:lnSpc>
              <a:spcBef>
                <a:spcPts val="37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tw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tio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ointer</a:t>
            </a:r>
            <a:r>
              <a:rPr sz="2200" b="1" spc="2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  pointers that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point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to static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Pointers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 to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non-static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functions.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These two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incompatible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other.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non-static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requires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hidden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argument.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99563"/>
            <a:ext cx="7076440" cy="9664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 algn="just">
              <a:lnSpc>
                <a:spcPct val="90100"/>
              </a:lnSpc>
              <a:spcBef>
                <a:spcPts val="37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Object </a:t>
            </a:r>
            <a:r>
              <a:rPr dirty="0"/>
              <a:t>pointers are useful </a:t>
            </a:r>
            <a:r>
              <a:rPr spc="-5" dirty="0"/>
              <a:t>in </a:t>
            </a:r>
            <a:r>
              <a:rPr dirty="0"/>
              <a:t>creating </a:t>
            </a:r>
            <a:r>
              <a:rPr spc="-5" dirty="0"/>
              <a:t>objects </a:t>
            </a:r>
            <a:r>
              <a:rPr dirty="0"/>
              <a:t>at </a:t>
            </a:r>
            <a:r>
              <a:rPr spc="5" dirty="0"/>
              <a:t>run </a:t>
            </a:r>
            <a:r>
              <a:rPr spc="-5" dirty="0"/>
              <a:t>time </a:t>
            </a:r>
            <a:r>
              <a:rPr spc="-35" dirty="0"/>
              <a:t>We </a:t>
            </a:r>
            <a:r>
              <a:rPr spc="-30" dirty="0"/>
              <a:t> </a:t>
            </a:r>
            <a:r>
              <a:rPr dirty="0"/>
              <a:t>can </a:t>
            </a:r>
            <a:r>
              <a:rPr spc="-5" dirty="0"/>
              <a:t>also </a:t>
            </a:r>
            <a:r>
              <a:rPr dirty="0"/>
              <a:t>use an </a:t>
            </a:r>
            <a:r>
              <a:rPr spc="-5" dirty="0"/>
              <a:t>object </a:t>
            </a:r>
            <a:r>
              <a:rPr dirty="0"/>
              <a:t>pointer to </a:t>
            </a:r>
            <a:r>
              <a:rPr spc="-5" dirty="0"/>
              <a:t>access </a:t>
            </a:r>
            <a:r>
              <a:rPr dirty="0"/>
              <a:t>the </a:t>
            </a:r>
            <a:r>
              <a:rPr spc="-5" dirty="0"/>
              <a:t>public </a:t>
            </a:r>
            <a:r>
              <a:rPr dirty="0"/>
              <a:t>members </a:t>
            </a:r>
            <a:r>
              <a:rPr spc="-4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5" dirty="0"/>
              <a:t>an</a:t>
            </a:r>
            <a:r>
              <a:rPr dirty="0"/>
              <a:t> </a:t>
            </a:r>
            <a:r>
              <a:rPr spc="-5" dirty="0"/>
              <a:t>objects.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3057855"/>
            <a:ext cx="684593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848744"/>
            <a:ext cx="6847205" cy="93471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dot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(.)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object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arrow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(-&gt;)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object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</a:rPr>
              <a:t>P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0" dirty="0">
                <a:solidFill>
                  <a:srgbClr val="FFFFFF"/>
                </a:solidFill>
              </a:rPr>
              <a:t>nt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o  </a:t>
            </a:r>
            <a:r>
              <a:rPr sz="3600" spc="-6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2504" y="764666"/>
          <a:ext cx="8147050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34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&lt;iostream&gt;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item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 marR="2766695" indent="1828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price;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getdata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(int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b)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code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price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show(void)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&lt;&lt;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"Code: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"Price: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price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item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790064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item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*ptr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&amp;x;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x.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(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100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7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5.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5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0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)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; 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x.show();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36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//Equivalent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(*ptr).getdata(100,75.50);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(*ptr).show();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//Equivalent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ptr-&gt;getdata(100,75.50);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ptr-&gt;show();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392" y="4520184"/>
            <a:ext cx="1569720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3465" y="1471041"/>
            <a:ext cx="16871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(*ptr).show();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924888"/>
            <a:ext cx="6769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parentheses</a:t>
            </a:r>
            <a:r>
              <a:rPr spc="-5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necessary</a:t>
            </a:r>
            <a:r>
              <a:rPr spc="-30" dirty="0"/>
              <a:t> </a:t>
            </a:r>
            <a:r>
              <a:rPr dirty="0"/>
              <a:t>because</a:t>
            </a:r>
            <a:r>
              <a:rPr spc="-3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b="1" dirty="0">
                <a:latin typeface="Corbel"/>
                <a:cs typeface="Corbel"/>
              </a:rPr>
              <a:t>dot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109419"/>
            <a:ext cx="6957695" cy="32029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35"/>
              </a:spcBef>
            </a:pP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has higher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precedence</a:t>
            </a:r>
            <a:r>
              <a:rPr sz="2200" b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indirection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*.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objects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follows: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item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*ptr=</a:t>
            </a:r>
            <a:r>
              <a:rPr sz="2200" b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item;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ct val="90100"/>
              </a:lnSpc>
              <a:spcBef>
                <a:spcPts val="12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statement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allocates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enough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memory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data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assigns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space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ptr.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ptr-&gt;</a:t>
            </a:r>
            <a:r>
              <a:rPr sz="2200" b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show();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66366"/>
            <a:ext cx="7118984" cy="30511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item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ptr=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item[10];//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200" b="1" i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of 10 objects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suc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es,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structors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contain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empty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constructor.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If 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objects or a class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contain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character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strings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would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 of the same size.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such cases,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define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 used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individual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5163388"/>
            <a:ext cx="19373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item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tr[1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];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6595" y="5163388"/>
            <a:ext cx="34931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//array</a:t>
            </a:r>
            <a:r>
              <a:rPr sz="2200" b="1" i="1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b="1" i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10</a:t>
            </a:r>
            <a:r>
              <a:rPr sz="2200" b="1" i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b="1" i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i="1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items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265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547241"/>
            <a:ext cx="7138034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 algn="just">
              <a:lnSpc>
                <a:spcPct val="90100"/>
              </a:lnSpc>
              <a:spcBef>
                <a:spcPts val="37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C++ </a:t>
            </a:r>
            <a:r>
              <a:rPr dirty="0"/>
              <a:t>uses a unique </a:t>
            </a:r>
            <a:r>
              <a:rPr spc="-5" dirty="0"/>
              <a:t>keyword called </a:t>
            </a:r>
            <a:r>
              <a:rPr b="1" spc="-5" dirty="0">
                <a:latin typeface="Corbel"/>
                <a:cs typeface="Corbel"/>
              </a:rPr>
              <a:t>this </a:t>
            </a:r>
            <a:r>
              <a:rPr dirty="0"/>
              <a:t>to </a:t>
            </a:r>
            <a:r>
              <a:rPr spc="5" dirty="0"/>
              <a:t>represent </a:t>
            </a:r>
            <a:r>
              <a:rPr dirty="0"/>
              <a:t>an </a:t>
            </a:r>
            <a:r>
              <a:rPr spc="-5" dirty="0"/>
              <a:t>object </a:t>
            </a:r>
            <a:r>
              <a:rPr dirty="0"/>
              <a:t> that </a:t>
            </a:r>
            <a:r>
              <a:rPr spc="-5" dirty="0"/>
              <a:t>invokes </a:t>
            </a:r>
            <a:r>
              <a:rPr spc="5" dirty="0"/>
              <a:t>a </a:t>
            </a:r>
            <a:r>
              <a:rPr dirty="0"/>
              <a:t>member function. </a:t>
            </a:r>
            <a:r>
              <a:rPr b="1" spc="-5" dirty="0">
                <a:latin typeface="Corbel"/>
                <a:cs typeface="Corbel"/>
              </a:rPr>
              <a:t>this </a:t>
            </a:r>
            <a:r>
              <a:rPr spc="-5" dirty="0"/>
              <a:t>is </a:t>
            </a:r>
            <a:r>
              <a:rPr spc="5" dirty="0"/>
              <a:t>a pointer </a:t>
            </a:r>
            <a:r>
              <a:rPr dirty="0"/>
              <a:t>that points </a:t>
            </a:r>
            <a:r>
              <a:rPr spc="-4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object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5" dirty="0"/>
              <a:t> </a:t>
            </a:r>
            <a:r>
              <a:rPr dirty="0"/>
              <a:t>function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called.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3059379"/>
            <a:ext cx="6409055" cy="664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starting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structure.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270375"/>
            <a:ext cx="7082790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unique pointer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automatically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passed to a member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called.</a:t>
            </a:r>
            <a:r>
              <a:rPr sz="2200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acts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implicit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26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670814"/>
            <a:ext cx="1168400" cy="229679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200" b="1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356870">
              <a:lnSpc>
                <a:spcPct val="100000"/>
              </a:lnSpc>
              <a:spcBef>
                <a:spcPts val="940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200" b="1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a;</a:t>
            </a:r>
            <a:endParaRPr sz="2200">
              <a:latin typeface="Corbel"/>
              <a:cs typeface="Corbel"/>
            </a:endParaRPr>
          </a:p>
          <a:p>
            <a:pPr marL="356870">
              <a:lnSpc>
                <a:spcPct val="100000"/>
              </a:lnSpc>
              <a:spcBef>
                <a:spcPts val="935"/>
              </a:spcBef>
            </a:pP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…….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941405"/>
            <a:ext cx="6837045" cy="184340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‘a’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accessed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ways: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&gt;a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200" spc="-80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  <a:p>
            <a:pPr marR="5850890" algn="r">
              <a:lnSpc>
                <a:spcPct val="100000"/>
              </a:lnSpc>
              <a:spcBef>
                <a:spcPts val="935"/>
              </a:spcBef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200">
              <a:latin typeface="Corbel"/>
              <a:cs typeface="Corbel"/>
            </a:endParaRPr>
          </a:p>
          <a:p>
            <a:pPr marR="5781040" algn="r">
              <a:lnSpc>
                <a:spcPct val="100000"/>
              </a:lnSpc>
              <a:spcBef>
                <a:spcPts val="9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200" spc="-80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5331053"/>
            <a:ext cx="611441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implicitly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pointer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26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19606"/>
            <a:ext cx="66560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When</a:t>
            </a:r>
            <a:r>
              <a:rPr spc="-25" dirty="0"/>
              <a:t> </a:t>
            </a:r>
            <a:r>
              <a:rPr spc="5" dirty="0"/>
              <a:t>a</a:t>
            </a:r>
            <a:r>
              <a:rPr spc="-10" dirty="0"/>
              <a:t> </a:t>
            </a:r>
            <a:r>
              <a:rPr b="1" dirty="0">
                <a:latin typeface="Corbel"/>
                <a:cs typeface="Corbel"/>
              </a:rPr>
              <a:t>binary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operator</a:t>
            </a:r>
            <a:r>
              <a:rPr b="1" spc="-3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is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overloaded</a:t>
            </a:r>
            <a:r>
              <a:rPr b="1" spc="-4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using</a:t>
            </a:r>
            <a:r>
              <a:rPr b="1" spc="5" dirty="0">
                <a:latin typeface="Corbel"/>
                <a:cs typeface="Corbel"/>
              </a:rPr>
              <a:t> a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member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35"/>
              </a:spcBef>
            </a:pPr>
            <a:r>
              <a:rPr b="1" dirty="0">
                <a:latin typeface="Corbel"/>
                <a:cs typeface="Corbel"/>
              </a:rPr>
              <a:t>function,</a:t>
            </a:r>
            <a:r>
              <a:rPr b="1" spc="-3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we pass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only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one argument to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the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function</a:t>
            </a:r>
            <a:r>
              <a:rPr dirty="0"/>
              <a:t>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The </a:t>
            </a:r>
            <a:r>
              <a:rPr spc="-5" dirty="0"/>
              <a:t>other</a:t>
            </a:r>
            <a:r>
              <a:rPr spc="5" dirty="0"/>
              <a:t> argument</a:t>
            </a:r>
            <a:r>
              <a:rPr spc="-80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implicitly</a:t>
            </a:r>
            <a:r>
              <a:rPr dirty="0"/>
              <a:t> passed</a:t>
            </a:r>
            <a:r>
              <a:rPr spc="-40" dirty="0"/>
              <a:t> </a:t>
            </a:r>
            <a:r>
              <a:rPr dirty="0"/>
              <a:t>using </a:t>
            </a:r>
            <a:r>
              <a:rPr b="1" spc="-5" dirty="0">
                <a:latin typeface="Corbel"/>
                <a:cs typeface="Corbel"/>
              </a:rPr>
              <a:t>this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spc="-15" dirty="0"/>
              <a:t>pointer.</a:t>
            </a: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One important</a:t>
            </a:r>
            <a:r>
              <a:rPr spc="-55" dirty="0"/>
              <a:t> </a:t>
            </a:r>
            <a:r>
              <a:rPr spc="-5" dirty="0"/>
              <a:t>application</a:t>
            </a:r>
            <a:r>
              <a:rPr spc="-2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pointer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return</a:t>
            </a:r>
            <a:r>
              <a:rPr spc="-40" dirty="0"/>
              <a:t> </a:t>
            </a:r>
            <a:r>
              <a:rPr spc="-5" dirty="0"/>
              <a:t>the</a:t>
            </a:r>
          </a:p>
          <a:p>
            <a:pPr marL="195580">
              <a:lnSpc>
                <a:spcPts val="2510"/>
              </a:lnSpc>
            </a:pPr>
            <a:r>
              <a:rPr spc="-5" dirty="0"/>
              <a:t>object</a:t>
            </a:r>
            <a:r>
              <a:rPr spc="-25" dirty="0"/>
              <a:t> </a:t>
            </a:r>
            <a:r>
              <a:rPr spc="-5" dirty="0"/>
              <a:t>it</a:t>
            </a:r>
            <a:r>
              <a:rPr spc="-20" dirty="0"/>
              <a:t> </a:t>
            </a:r>
            <a:r>
              <a:rPr dirty="0"/>
              <a:t>points</a:t>
            </a:r>
            <a:r>
              <a:rPr spc="-45" dirty="0"/>
              <a:t> </a:t>
            </a:r>
            <a:r>
              <a:rPr spc="-5" dirty="0"/>
              <a:t>to.</a:t>
            </a: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b="1" dirty="0">
                <a:latin typeface="Corbel"/>
                <a:cs typeface="Corbel"/>
              </a:rPr>
              <a:t>return</a:t>
            </a:r>
            <a:r>
              <a:rPr b="1" spc="-4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*this;</a:t>
            </a: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Above</a:t>
            </a:r>
            <a:r>
              <a:rPr spc="-5" dirty="0"/>
              <a:t> </a:t>
            </a:r>
            <a:r>
              <a:rPr dirty="0"/>
              <a:t>statement</a:t>
            </a:r>
            <a:r>
              <a:rPr spc="-60" dirty="0"/>
              <a:t> </a:t>
            </a:r>
            <a:r>
              <a:rPr spc="-5" dirty="0"/>
              <a:t>inside </a:t>
            </a:r>
            <a:r>
              <a:rPr spc="5" dirty="0"/>
              <a:t>a</a:t>
            </a:r>
            <a:r>
              <a:rPr spc="-10" dirty="0"/>
              <a:t> </a:t>
            </a:r>
            <a:r>
              <a:rPr dirty="0"/>
              <a:t>member</a:t>
            </a:r>
            <a:r>
              <a:rPr spc="-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dirty="0"/>
              <a:t>return</a:t>
            </a:r>
            <a:r>
              <a:rPr spc="-40" dirty="0"/>
              <a:t> </a:t>
            </a:r>
            <a:r>
              <a:rPr spc="-5" dirty="0"/>
              <a:t>the</a:t>
            </a:r>
          </a:p>
          <a:p>
            <a:pPr marL="195580">
              <a:lnSpc>
                <a:spcPts val="2510"/>
              </a:lnSpc>
            </a:pPr>
            <a:r>
              <a:rPr spc="-5" dirty="0"/>
              <a:t>object</a:t>
            </a:r>
            <a:r>
              <a:rPr spc="-20" dirty="0"/>
              <a:t> </a:t>
            </a:r>
            <a:r>
              <a:rPr spc="-5" dirty="0"/>
              <a:t>that</a:t>
            </a:r>
            <a:r>
              <a:rPr spc="-35" dirty="0"/>
              <a:t> </a:t>
            </a:r>
            <a:r>
              <a:rPr spc="-5" dirty="0"/>
              <a:t>invoked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function.</a:t>
            </a:r>
          </a:p>
          <a:p>
            <a:pPr marL="195580" marR="50165" indent="-182880">
              <a:lnSpc>
                <a:spcPct val="90000"/>
              </a:lnSpc>
              <a:spcBef>
                <a:spcPts val="120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This </a:t>
            </a:r>
            <a:r>
              <a:rPr dirty="0"/>
              <a:t>statement assumes importance when </a:t>
            </a:r>
            <a:r>
              <a:rPr spc="5" dirty="0"/>
              <a:t>we want </a:t>
            </a:r>
            <a:r>
              <a:rPr spc="-5" dirty="0"/>
              <a:t>to </a:t>
            </a:r>
            <a:r>
              <a:rPr dirty="0"/>
              <a:t> compare</a:t>
            </a:r>
            <a:r>
              <a:rPr spc="-30" dirty="0"/>
              <a:t> </a:t>
            </a:r>
            <a:r>
              <a:rPr spc="5" dirty="0"/>
              <a:t>two</a:t>
            </a:r>
            <a:r>
              <a:rPr spc="-40" dirty="0"/>
              <a:t> </a:t>
            </a:r>
            <a:r>
              <a:rPr dirty="0"/>
              <a:t>or</a:t>
            </a:r>
            <a:r>
              <a:rPr spc="-5" dirty="0"/>
              <a:t> more objects</a:t>
            </a:r>
            <a:r>
              <a:rPr spc="-15" dirty="0"/>
              <a:t> </a:t>
            </a:r>
            <a:r>
              <a:rPr spc="-5" dirty="0"/>
              <a:t>inside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member</a:t>
            </a:r>
            <a:r>
              <a:rPr spc="-30" dirty="0"/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spc="5" dirty="0"/>
              <a:t>and </a:t>
            </a:r>
            <a:r>
              <a:rPr spc="-425" dirty="0"/>
              <a:t> </a:t>
            </a:r>
            <a:r>
              <a:rPr dirty="0"/>
              <a:t>return</a:t>
            </a:r>
            <a:r>
              <a:rPr spc="-5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b="1" dirty="0">
                <a:latin typeface="Corbel"/>
                <a:cs typeface="Corbel"/>
              </a:rPr>
              <a:t>invoking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object</a:t>
            </a:r>
            <a:r>
              <a:rPr b="1" spc="-40" dirty="0">
                <a:latin typeface="Corbel"/>
                <a:cs typeface="Corbel"/>
              </a:rPr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5" dirty="0"/>
              <a:t>a</a:t>
            </a:r>
            <a:r>
              <a:rPr spc="10" dirty="0"/>
              <a:t> </a:t>
            </a:r>
            <a:r>
              <a:rPr spc="-5" dirty="0"/>
              <a:t>result.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650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87546" y="217550"/>
            <a:ext cx="8168005" cy="6426835"/>
            <a:chOff x="3487546" y="217550"/>
            <a:chExt cx="8168005" cy="6426835"/>
          </a:xfrm>
        </p:grpSpPr>
        <p:sp>
          <p:nvSpPr>
            <p:cNvPr id="4" name="object 4"/>
            <p:cNvSpPr/>
            <p:nvPr/>
          </p:nvSpPr>
          <p:spPr>
            <a:xfrm>
              <a:off x="3500246" y="230263"/>
              <a:ext cx="8142605" cy="6400800"/>
            </a:xfrm>
            <a:custGeom>
              <a:avLst/>
              <a:gdLst/>
              <a:ahLst/>
              <a:cxnLst/>
              <a:rect l="l" t="t" r="r" b="b"/>
              <a:pathLst>
                <a:path w="8142605" h="6400800">
                  <a:moveTo>
                    <a:pt x="8142351" y="0"/>
                  </a:moveTo>
                  <a:lnTo>
                    <a:pt x="4085463" y="0"/>
                  </a:lnTo>
                  <a:lnTo>
                    <a:pt x="0" y="0"/>
                  </a:lnTo>
                  <a:lnTo>
                    <a:pt x="0" y="6400800"/>
                  </a:lnTo>
                  <a:lnTo>
                    <a:pt x="4085463" y="6400800"/>
                  </a:lnTo>
                  <a:lnTo>
                    <a:pt x="8142351" y="6400800"/>
                  </a:lnTo>
                  <a:lnTo>
                    <a:pt x="8142351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3896" y="223900"/>
              <a:ext cx="8155305" cy="6414135"/>
            </a:xfrm>
            <a:custGeom>
              <a:avLst/>
              <a:gdLst/>
              <a:ahLst/>
              <a:cxnLst/>
              <a:rect l="l" t="t" r="r" b="b"/>
              <a:pathLst>
                <a:path w="8155305" h="6414134">
                  <a:moveTo>
                    <a:pt x="4091812" y="0"/>
                  </a:moveTo>
                  <a:lnTo>
                    <a:pt x="4091812" y="6413512"/>
                  </a:lnTo>
                </a:path>
                <a:path w="8155305" h="6414134">
                  <a:moveTo>
                    <a:pt x="6350" y="0"/>
                  </a:moveTo>
                  <a:lnTo>
                    <a:pt x="6350" y="6413512"/>
                  </a:lnTo>
                </a:path>
                <a:path w="8155305" h="6414134">
                  <a:moveTo>
                    <a:pt x="8148574" y="0"/>
                  </a:moveTo>
                  <a:lnTo>
                    <a:pt x="8148574" y="6413512"/>
                  </a:lnTo>
                </a:path>
                <a:path w="8155305" h="6414134">
                  <a:moveTo>
                    <a:pt x="0" y="6350"/>
                  </a:moveTo>
                  <a:lnTo>
                    <a:pt x="8154924" y="6350"/>
                  </a:lnTo>
                </a:path>
                <a:path w="8155305" h="6414134">
                  <a:moveTo>
                    <a:pt x="0" y="6407162"/>
                  </a:moveTo>
                  <a:lnTo>
                    <a:pt x="8154924" y="640716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80003" y="247853"/>
            <a:ext cx="3622040" cy="633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person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name[20];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age;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person(char *s,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a)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strcpy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(name,s);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age=a;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person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greater(person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x)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if(x.age&gt;=age)</a:t>
            </a:r>
            <a:endParaRPr sz="1800">
              <a:latin typeface="Corbel"/>
              <a:cs typeface="Corbel"/>
            </a:endParaRPr>
          </a:p>
          <a:p>
            <a:pPr marL="381000" marR="2251075" indent="1828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else</a:t>
            </a:r>
            <a:endParaRPr sz="1800">
              <a:latin typeface="Corbel"/>
              <a:cs typeface="Corbel"/>
            </a:endParaRPr>
          </a:p>
          <a:p>
            <a:pPr marL="5638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 </a:t>
            </a:r>
            <a:r>
              <a:rPr sz="1800" spc="-10" dirty="0">
                <a:latin typeface="Corbel"/>
                <a:cs typeface="Corbel"/>
              </a:rPr>
              <a:t>*this;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display()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name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&lt;&lt;"\n"&lt;&lt;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"Age: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"&lt;&lt;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age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&lt;&lt;endl;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6481" y="247853"/>
            <a:ext cx="277368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person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P1("John",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37.50);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person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P2("Ahmed",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29.0);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person </a:t>
            </a:r>
            <a:r>
              <a:rPr sz="1800" spc="-10" dirty="0">
                <a:latin typeface="Corbel"/>
                <a:cs typeface="Corbel"/>
              </a:rPr>
              <a:t>P3("Hebber",40.25);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9361" y="1895094"/>
            <a:ext cx="2473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person</a:t>
            </a:r>
            <a:r>
              <a:rPr sz="1800" dirty="0">
                <a:latin typeface="Corbel"/>
                <a:cs typeface="Corbel"/>
              </a:rPr>
              <a:t> P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P1.greater(P3);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cout&lt;&lt;"Elder</a:t>
            </a:r>
            <a:r>
              <a:rPr sz="1800" spc="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person </a:t>
            </a:r>
            <a:r>
              <a:rPr sz="1800" spc="-10" dirty="0">
                <a:latin typeface="Corbel"/>
                <a:cs typeface="Corbel"/>
              </a:rPr>
              <a:t>is:";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P.display();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6481" y="2992323"/>
            <a:ext cx="25241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P = </a:t>
            </a:r>
            <a:r>
              <a:rPr sz="1800" spc="-5" dirty="0">
                <a:latin typeface="Corbel"/>
                <a:cs typeface="Corbel"/>
              </a:rPr>
              <a:t>P1.greater(P2);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cout&lt;&lt;"Elder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person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is:";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P.display();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7447" y="4623815"/>
            <a:ext cx="2886455" cy="1240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161"/>
            <a:ext cx="267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Polymorphism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5115" y="932052"/>
            <a:ext cx="4599940" cy="5042535"/>
            <a:chOff x="3595115" y="932052"/>
            <a:chExt cx="4599940" cy="5042535"/>
          </a:xfrm>
        </p:grpSpPr>
        <p:sp>
          <p:nvSpPr>
            <p:cNvPr id="4" name="object 4"/>
            <p:cNvSpPr/>
            <p:nvPr/>
          </p:nvSpPr>
          <p:spPr>
            <a:xfrm>
              <a:off x="3601465" y="938415"/>
              <a:ext cx="4587240" cy="5029200"/>
            </a:xfrm>
            <a:custGeom>
              <a:avLst/>
              <a:gdLst/>
              <a:ahLst/>
              <a:cxnLst/>
              <a:rect l="l" t="t" r="r" b="b"/>
              <a:pathLst>
                <a:path w="4587240" h="5029200">
                  <a:moveTo>
                    <a:pt x="4587113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4587113" y="5029200"/>
                  </a:lnTo>
                  <a:lnTo>
                    <a:pt x="4587113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1465" y="932052"/>
              <a:ext cx="4587240" cy="5042535"/>
            </a:xfrm>
            <a:custGeom>
              <a:avLst/>
              <a:gdLst/>
              <a:ahLst/>
              <a:cxnLst/>
              <a:rect l="l" t="t" r="r" b="b"/>
              <a:pathLst>
                <a:path w="4587240" h="5042535">
                  <a:moveTo>
                    <a:pt x="0" y="0"/>
                  </a:moveTo>
                  <a:lnTo>
                    <a:pt x="0" y="5041912"/>
                  </a:lnTo>
                </a:path>
                <a:path w="4587240" h="5042535">
                  <a:moveTo>
                    <a:pt x="4587240" y="0"/>
                  </a:moveTo>
                  <a:lnTo>
                    <a:pt x="4587240" y="50419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5115" y="932052"/>
              <a:ext cx="4599940" cy="12700"/>
            </a:xfrm>
            <a:custGeom>
              <a:avLst/>
              <a:gdLst/>
              <a:ahLst/>
              <a:cxnLst/>
              <a:rect l="l" t="t" r="r" b="b"/>
              <a:pathLst>
                <a:path w="4599940" h="12700">
                  <a:moveTo>
                    <a:pt x="0" y="12700"/>
                  </a:moveTo>
                  <a:lnTo>
                    <a:pt x="4599940" y="12700"/>
                  </a:lnTo>
                  <a:lnTo>
                    <a:pt x="45999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5115" y="5967615"/>
              <a:ext cx="4599940" cy="0"/>
            </a:xfrm>
            <a:custGeom>
              <a:avLst/>
              <a:gdLst/>
              <a:ahLst/>
              <a:cxnLst/>
              <a:rect l="l" t="t" r="r" b="b"/>
              <a:pathLst>
                <a:path w="4599940">
                  <a:moveTo>
                    <a:pt x="0" y="0"/>
                  </a:moveTo>
                  <a:lnTo>
                    <a:pt x="459994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53372" y="2054174"/>
            <a:ext cx="2070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 </a:t>
            </a:r>
            <a:r>
              <a:rPr sz="1800" spc="-10" dirty="0">
                <a:latin typeface="Corbel"/>
                <a:cs typeface="Corbel"/>
              </a:rPr>
              <a:t>show(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in</a:t>
            </a:r>
            <a:r>
              <a:rPr sz="1800" spc="-5" dirty="0">
                <a:latin typeface="Corbel"/>
                <a:cs typeface="Corbel"/>
              </a:rPr>
              <a:t> base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5654" y="4524502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10" dirty="0">
                <a:latin typeface="Corbel"/>
                <a:cs typeface="Corbel"/>
              </a:rPr>
              <a:t> show(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derived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3921" y="956817"/>
            <a:ext cx="154432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969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……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ass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ub</a:t>
            </a:r>
            <a:r>
              <a:rPr sz="1800" spc="-15" dirty="0">
                <a:latin typeface="Corbel"/>
                <a:cs typeface="Corbel"/>
              </a:rPr>
              <a:t>li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511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……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8926" y="2547874"/>
            <a:ext cx="2061845" cy="170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5" dirty="0">
                <a:latin typeface="Corbel"/>
                <a:cs typeface="Corbel"/>
              </a:rPr>
              <a:t>Show( </a:t>
            </a:r>
            <a:r>
              <a:rPr sz="2200" dirty="0">
                <a:latin typeface="Corbel"/>
                <a:cs typeface="Corbel"/>
              </a:rPr>
              <a:t>) </a:t>
            </a:r>
            <a:r>
              <a:rPr sz="2200" spc="-5" dirty="0">
                <a:latin typeface="Corbel"/>
                <a:cs typeface="Corbel"/>
              </a:rPr>
              <a:t>is </a:t>
            </a:r>
            <a:r>
              <a:rPr sz="2200" dirty="0">
                <a:latin typeface="Corbel"/>
                <a:cs typeface="Corbel"/>
              </a:rPr>
              <a:t>not 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overloaded </a:t>
            </a:r>
            <a:r>
              <a:rPr sz="2200" spc="5" dirty="0">
                <a:latin typeface="Corbel"/>
                <a:cs typeface="Corbel"/>
              </a:rPr>
              <a:t> and </a:t>
            </a:r>
            <a:r>
              <a:rPr sz="2200" dirty="0">
                <a:latin typeface="Corbel"/>
                <a:cs typeface="Corbel"/>
              </a:rPr>
              <a:t>therefore 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static </a:t>
            </a:r>
            <a:r>
              <a:rPr sz="2200" dirty="0">
                <a:latin typeface="Corbel"/>
                <a:cs typeface="Corbel"/>
              </a:rPr>
              <a:t>binding 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does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spc="5" dirty="0">
                <a:latin typeface="Corbel"/>
                <a:cs typeface="Corbel"/>
              </a:rPr>
              <a:t>not</a:t>
            </a:r>
            <a:r>
              <a:rPr sz="2200" spc="-7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apply.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334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17244"/>
            <a:ext cx="67875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use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118692"/>
            <a:ext cx="42703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also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objects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derived</a:t>
            </a:r>
            <a:r>
              <a:rPr spc="-90" dirty="0"/>
              <a:t> </a:t>
            </a:r>
            <a:r>
              <a:rPr spc="-5" dirty="0"/>
              <a:t>classes.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573530"/>
            <a:ext cx="6963409" cy="1420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objects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compatible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gle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belonging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classes.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43375" y="3263391"/>
            <a:ext cx="7047865" cy="2590165"/>
            <a:chOff x="4143375" y="3263391"/>
            <a:chExt cx="7047865" cy="2590165"/>
          </a:xfrm>
        </p:grpSpPr>
        <p:sp>
          <p:nvSpPr>
            <p:cNvPr id="7" name="object 7"/>
            <p:cNvSpPr/>
            <p:nvPr/>
          </p:nvSpPr>
          <p:spPr>
            <a:xfrm>
              <a:off x="4149725" y="3269665"/>
              <a:ext cx="7035165" cy="2577465"/>
            </a:xfrm>
            <a:custGeom>
              <a:avLst/>
              <a:gdLst/>
              <a:ahLst/>
              <a:cxnLst/>
              <a:rect l="l" t="t" r="r" b="b"/>
              <a:pathLst>
                <a:path w="7035165" h="2577465">
                  <a:moveTo>
                    <a:pt x="7034783" y="0"/>
                  </a:moveTo>
                  <a:lnTo>
                    <a:pt x="0" y="0"/>
                  </a:lnTo>
                  <a:lnTo>
                    <a:pt x="0" y="2577338"/>
                  </a:lnTo>
                  <a:lnTo>
                    <a:pt x="7034783" y="2577338"/>
                  </a:lnTo>
                  <a:lnTo>
                    <a:pt x="7034783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9725" y="3263391"/>
              <a:ext cx="7035165" cy="2590165"/>
            </a:xfrm>
            <a:custGeom>
              <a:avLst/>
              <a:gdLst/>
              <a:ahLst/>
              <a:cxnLst/>
              <a:rect l="l" t="t" r="r" b="b"/>
              <a:pathLst>
                <a:path w="7035165" h="2590165">
                  <a:moveTo>
                    <a:pt x="0" y="0"/>
                  </a:moveTo>
                  <a:lnTo>
                    <a:pt x="0" y="2589961"/>
                  </a:lnTo>
                </a:path>
                <a:path w="7035165" h="2590165">
                  <a:moveTo>
                    <a:pt x="7034783" y="0"/>
                  </a:moveTo>
                  <a:lnTo>
                    <a:pt x="7034783" y="258996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3375" y="3263391"/>
              <a:ext cx="7047865" cy="12700"/>
            </a:xfrm>
            <a:custGeom>
              <a:avLst/>
              <a:gdLst/>
              <a:ahLst/>
              <a:cxnLst/>
              <a:rect l="l" t="t" r="r" b="b"/>
              <a:pathLst>
                <a:path w="7047865" h="12700">
                  <a:moveTo>
                    <a:pt x="0" y="12700"/>
                  </a:moveTo>
                  <a:lnTo>
                    <a:pt x="7047483" y="12700"/>
                  </a:lnTo>
                  <a:lnTo>
                    <a:pt x="704748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3375" y="5847003"/>
              <a:ext cx="7047865" cy="0"/>
            </a:xfrm>
            <a:custGeom>
              <a:avLst/>
              <a:gdLst/>
              <a:ahLst/>
              <a:cxnLst/>
              <a:rect l="l" t="t" r="r" b="b"/>
              <a:pathLst>
                <a:path w="7047865">
                  <a:moveTo>
                    <a:pt x="0" y="0"/>
                  </a:moveTo>
                  <a:lnTo>
                    <a:pt x="704748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42180" y="3289172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For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Example,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180" y="3837508"/>
            <a:ext cx="9556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*bptr;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D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bptr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&amp;b;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5214" y="3837508"/>
            <a:ext cx="30524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//Pointer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type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variable</a:t>
            </a:r>
            <a:endParaRPr sz="1800">
              <a:latin typeface="Corbel"/>
              <a:cs typeface="Corbel"/>
            </a:endParaRPr>
          </a:p>
          <a:p>
            <a:pPr marL="88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//Base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endParaRPr sz="1800">
              <a:latin typeface="Corbel"/>
              <a:cs typeface="Corbel"/>
            </a:endParaRPr>
          </a:p>
          <a:p>
            <a:pPr marL="26034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//Derived</a:t>
            </a:r>
            <a:r>
              <a:rPr sz="1800" spc="-10" dirty="0">
                <a:latin typeface="Corbel"/>
                <a:cs typeface="Corbel"/>
              </a:rPr>
              <a:t> object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//bptr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points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 object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2180" y="4935423"/>
            <a:ext cx="5095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orbel"/>
                <a:cs typeface="Corbel"/>
              </a:rPr>
              <a:t>We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make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bptr to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point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derived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 as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follows: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2332355" algn="l"/>
              </a:tabLst>
            </a:pPr>
            <a:r>
              <a:rPr sz="1800" dirty="0">
                <a:latin typeface="Corbel"/>
                <a:cs typeface="Corbel"/>
              </a:rPr>
              <a:t>bptr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&amp;d;	</a:t>
            </a:r>
            <a:r>
              <a:rPr sz="1800" spc="-10" dirty="0">
                <a:latin typeface="Corbel"/>
                <a:cs typeface="Corbel"/>
              </a:rPr>
              <a:t>//bptr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points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object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342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36240" marR="5080" indent="-182880">
              <a:lnSpc>
                <a:spcPct val="90000"/>
              </a:lnSpc>
              <a:spcBef>
                <a:spcPts val="37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B</a:t>
            </a:r>
            <a:r>
              <a:rPr dirty="0"/>
              <a:t>ecause</a:t>
            </a:r>
            <a:r>
              <a:rPr spc="-60" dirty="0"/>
              <a:t> </a:t>
            </a:r>
            <a:r>
              <a:rPr spc="-10" dirty="0"/>
              <a:t>b</a:t>
            </a:r>
            <a:r>
              <a:rPr dirty="0"/>
              <a:t>ptr</a:t>
            </a:r>
            <a:r>
              <a:rPr spc="-2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d</a:t>
            </a:r>
            <a:r>
              <a:rPr dirty="0"/>
              <a:t>ec</a:t>
            </a:r>
            <a:r>
              <a:rPr spc="-15" dirty="0"/>
              <a:t>l</a:t>
            </a:r>
            <a:r>
              <a:rPr dirty="0"/>
              <a:t>ar</a:t>
            </a:r>
            <a:r>
              <a:rPr spc="5" dirty="0"/>
              <a:t>e</a:t>
            </a:r>
            <a:r>
              <a:rPr dirty="0"/>
              <a:t>d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poin</a:t>
            </a:r>
            <a:r>
              <a:rPr spc="-5" dirty="0"/>
              <a:t>te</a:t>
            </a:r>
            <a:r>
              <a:rPr dirty="0"/>
              <a:t>r</a:t>
            </a:r>
            <a:r>
              <a:rPr spc="-5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10" dirty="0"/>
              <a:t> cl</a:t>
            </a:r>
            <a:r>
              <a:rPr dirty="0"/>
              <a:t>as</a:t>
            </a:r>
            <a:r>
              <a:rPr spc="-15" dirty="0"/>
              <a:t>s</a:t>
            </a:r>
            <a:r>
              <a:rPr dirty="0"/>
              <a:t>.</a:t>
            </a:r>
            <a:r>
              <a:rPr spc="-15" dirty="0"/>
              <a:t> </a:t>
            </a:r>
            <a:r>
              <a:rPr spc="-5" dirty="0"/>
              <a:t>Now  </a:t>
            </a:r>
            <a:r>
              <a:rPr dirty="0"/>
              <a:t>when </a:t>
            </a:r>
            <a:r>
              <a:rPr spc="-5" dirty="0"/>
              <a:t>it </a:t>
            </a:r>
            <a:r>
              <a:rPr dirty="0"/>
              <a:t>pointes to derived </a:t>
            </a:r>
            <a:r>
              <a:rPr spc="-5" dirty="0"/>
              <a:t>class, it </a:t>
            </a:r>
            <a:r>
              <a:rPr dirty="0"/>
              <a:t>can </a:t>
            </a:r>
            <a:r>
              <a:rPr spc="-5" dirty="0"/>
              <a:t>access </a:t>
            </a:r>
            <a:r>
              <a:rPr dirty="0"/>
              <a:t>only </a:t>
            </a:r>
            <a:r>
              <a:rPr spc="-5" dirty="0"/>
              <a:t>those </a:t>
            </a:r>
            <a:r>
              <a:rPr dirty="0"/>
              <a:t> members</a:t>
            </a:r>
            <a:r>
              <a:rPr spc="-25" dirty="0"/>
              <a:t> </a:t>
            </a:r>
            <a:r>
              <a:rPr dirty="0"/>
              <a:t>which</a:t>
            </a:r>
            <a:r>
              <a:rPr spc="-35" dirty="0"/>
              <a:t> </a:t>
            </a:r>
            <a:r>
              <a:rPr dirty="0"/>
              <a:t>are </a:t>
            </a:r>
            <a:r>
              <a:rPr b="1" dirty="0">
                <a:latin typeface="Corbel"/>
                <a:cs typeface="Corbel"/>
              </a:rPr>
              <a:t>inherited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from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B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spc="5" dirty="0"/>
              <a:t>and</a:t>
            </a:r>
            <a:r>
              <a:rPr spc="-4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the members </a:t>
            </a:r>
            <a:r>
              <a:rPr spc="-430" dirty="0"/>
              <a:t> </a:t>
            </a:r>
            <a:r>
              <a:rPr spc="-5" dirty="0"/>
              <a:t>that originally</a:t>
            </a:r>
            <a:r>
              <a:rPr spc="-30" dirty="0"/>
              <a:t> </a:t>
            </a:r>
            <a:r>
              <a:rPr b="1" spc="-5" dirty="0">
                <a:latin typeface="Corbel"/>
                <a:cs typeface="Corbel"/>
              </a:rPr>
              <a:t>belong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to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D</a:t>
            </a:r>
            <a:r>
              <a:rPr spc="5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4848" rIns="0" bIns="0" rtlCol="0">
            <a:spAutoFit/>
          </a:bodyPr>
          <a:lstStyle/>
          <a:p>
            <a:pPr marL="195580" marR="175895" indent="-182880">
              <a:lnSpc>
                <a:spcPts val="2380"/>
              </a:lnSpc>
              <a:spcBef>
                <a:spcPts val="40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I</a:t>
            </a:r>
            <a:r>
              <a:rPr dirty="0"/>
              <a:t>n</a:t>
            </a:r>
            <a:r>
              <a:rPr spc="-25" dirty="0"/>
              <a:t> </a:t>
            </a:r>
            <a:r>
              <a:rPr spc="-10" dirty="0"/>
              <a:t>c</a:t>
            </a:r>
            <a:r>
              <a:rPr dirty="0"/>
              <a:t>ase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5" dirty="0"/>
              <a:t>me</a:t>
            </a:r>
            <a:r>
              <a:rPr spc="-5" dirty="0"/>
              <a:t>mb</a:t>
            </a:r>
            <a:r>
              <a:rPr dirty="0"/>
              <a:t>er</a:t>
            </a:r>
            <a:r>
              <a:rPr spc="-5" dirty="0"/>
              <a:t> o</a:t>
            </a:r>
            <a:r>
              <a:rPr dirty="0"/>
              <a:t>f</a:t>
            </a:r>
            <a:r>
              <a:rPr spc="-15" dirty="0"/>
              <a:t> </a:t>
            </a:r>
            <a:r>
              <a:rPr spc="5" dirty="0"/>
              <a:t>D</a:t>
            </a:r>
            <a:r>
              <a:rPr dirty="0"/>
              <a:t> </a:t>
            </a:r>
            <a:r>
              <a:rPr spc="-5" dirty="0"/>
              <a:t>ha</a:t>
            </a:r>
            <a:r>
              <a:rPr dirty="0"/>
              <a:t>s</a:t>
            </a:r>
            <a:r>
              <a:rPr spc="-20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30" dirty="0"/>
              <a:t> </a:t>
            </a:r>
            <a:r>
              <a:rPr spc="-5" dirty="0"/>
              <a:t>sa</a:t>
            </a:r>
            <a:r>
              <a:rPr spc="-10" dirty="0"/>
              <a:t>m</a:t>
            </a:r>
            <a:r>
              <a:rPr dirty="0"/>
              <a:t>e na</a:t>
            </a:r>
            <a:r>
              <a:rPr spc="-5" dirty="0"/>
              <a:t>m</a:t>
            </a:r>
            <a:r>
              <a:rPr dirty="0"/>
              <a:t>e </a:t>
            </a:r>
            <a:r>
              <a:rPr spc="-10" dirty="0"/>
              <a:t>a</a:t>
            </a:r>
            <a:r>
              <a:rPr dirty="0"/>
              <a:t>s</a:t>
            </a:r>
            <a:r>
              <a:rPr spc="-15" dirty="0"/>
              <a:t> </a:t>
            </a:r>
            <a:r>
              <a:rPr spc="-5" dirty="0"/>
              <a:t>o</a:t>
            </a:r>
            <a:r>
              <a:rPr spc="5" dirty="0"/>
              <a:t>n</a:t>
            </a:r>
            <a:r>
              <a:rPr dirty="0"/>
              <a:t>e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5" dirty="0"/>
              <a:t> </a:t>
            </a:r>
            <a:r>
              <a:rPr spc="-5" dirty="0"/>
              <a:t>the 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B.</a:t>
            </a:r>
            <a:r>
              <a:rPr spc="-185" dirty="0"/>
              <a:t> </a:t>
            </a:r>
            <a:r>
              <a:rPr dirty="0"/>
              <a:t>Then</a:t>
            </a:r>
            <a:r>
              <a:rPr spc="-5" dirty="0"/>
              <a:t> </a:t>
            </a:r>
            <a:r>
              <a:rPr spc="5" dirty="0"/>
              <a:t>any</a:t>
            </a:r>
            <a:r>
              <a:rPr spc="-40" dirty="0"/>
              <a:t> </a:t>
            </a:r>
            <a:r>
              <a:rPr dirty="0"/>
              <a:t>reference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member</a:t>
            </a:r>
            <a:r>
              <a:rPr spc="-5" dirty="0"/>
              <a:t> </a:t>
            </a:r>
            <a:r>
              <a:rPr dirty="0"/>
              <a:t>by</a:t>
            </a:r>
            <a:r>
              <a:rPr spc="20" dirty="0"/>
              <a:t> </a:t>
            </a:r>
            <a:r>
              <a:rPr dirty="0"/>
              <a:t>bptr </a:t>
            </a:r>
            <a:r>
              <a:rPr spc="-425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dirty="0"/>
              <a:t>always</a:t>
            </a:r>
            <a:r>
              <a:rPr spc="-45" dirty="0"/>
              <a:t> </a:t>
            </a:r>
            <a:r>
              <a:rPr spc="-5" dirty="0"/>
              <a:t>access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base</a:t>
            </a:r>
            <a:r>
              <a:rPr spc="-1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15" dirty="0"/>
              <a:t>member.</a:t>
            </a:r>
          </a:p>
          <a:p>
            <a:pPr marL="195580" marR="5080" indent="-182880">
              <a:lnSpc>
                <a:spcPct val="90000"/>
              </a:lnSpc>
              <a:spcBef>
                <a:spcPts val="116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Al</a:t>
            </a:r>
            <a:r>
              <a:rPr dirty="0"/>
              <a:t>thou</a:t>
            </a:r>
            <a:r>
              <a:rPr spc="10" dirty="0"/>
              <a:t>g</a:t>
            </a:r>
            <a:r>
              <a:rPr spc="5" dirty="0"/>
              <a:t>h</a:t>
            </a:r>
            <a:r>
              <a:rPr spc="-110" dirty="0"/>
              <a:t> </a:t>
            </a:r>
            <a:r>
              <a:rPr dirty="0"/>
              <a:t>C</a:t>
            </a:r>
            <a:r>
              <a:rPr spc="-10" dirty="0"/>
              <a:t>+</a:t>
            </a:r>
            <a:r>
              <a:rPr spc="5" dirty="0"/>
              <a:t>+</a:t>
            </a:r>
            <a:r>
              <a:rPr spc="-15" dirty="0"/>
              <a:t> </a:t>
            </a:r>
            <a:r>
              <a:rPr spc="5" dirty="0"/>
              <a:t>per</a:t>
            </a:r>
            <a:r>
              <a:rPr spc="-5" dirty="0"/>
              <a:t>mi</a:t>
            </a:r>
            <a:r>
              <a:rPr dirty="0"/>
              <a:t>t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-5" dirty="0"/>
              <a:t>b</a:t>
            </a:r>
            <a:r>
              <a:rPr spc="5" dirty="0"/>
              <a:t>a</a:t>
            </a:r>
            <a:r>
              <a:rPr spc="-10" dirty="0"/>
              <a:t>s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5" dirty="0"/>
              <a:t>po</a:t>
            </a:r>
            <a:r>
              <a:rPr spc="-10" dirty="0"/>
              <a:t>i</a:t>
            </a:r>
            <a:r>
              <a:rPr spc="10" dirty="0"/>
              <a:t>n</a:t>
            </a:r>
            <a:r>
              <a:rPr spc="-5" dirty="0"/>
              <a:t>te</a:t>
            </a:r>
            <a:r>
              <a:rPr dirty="0"/>
              <a:t>r</a:t>
            </a:r>
            <a:r>
              <a:rPr spc="-30" dirty="0"/>
              <a:t> 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5" dirty="0"/>
              <a:t> </a:t>
            </a:r>
            <a:r>
              <a:rPr spc="5" dirty="0"/>
              <a:t>po</a:t>
            </a:r>
            <a:r>
              <a:rPr spc="-10" dirty="0"/>
              <a:t>i</a:t>
            </a:r>
            <a:r>
              <a:rPr spc="10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10" dirty="0"/>
              <a:t>n</a:t>
            </a:r>
            <a:r>
              <a:rPr spc="5" dirty="0"/>
              <a:t>y</a:t>
            </a:r>
            <a:r>
              <a:rPr spc="-40" dirty="0"/>
              <a:t> </a:t>
            </a:r>
            <a:r>
              <a:rPr dirty="0"/>
              <a:t>o</a:t>
            </a:r>
            <a:r>
              <a:rPr spc="-10" dirty="0"/>
              <a:t>b</a:t>
            </a:r>
            <a:r>
              <a:rPr spc="-5" dirty="0"/>
              <a:t>je</a:t>
            </a:r>
            <a:r>
              <a:rPr spc="-10" dirty="0"/>
              <a:t>c</a:t>
            </a:r>
            <a:r>
              <a:rPr dirty="0"/>
              <a:t>t  derived from </a:t>
            </a:r>
            <a:r>
              <a:rPr spc="-5" dirty="0"/>
              <a:t>that </a:t>
            </a:r>
            <a:r>
              <a:rPr dirty="0"/>
              <a:t>base, the pointer cannot </a:t>
            </a:r>
            <a:r>
              <a:rPr spc="-5" dirty="0"/>
              <a:t>be directly </a:t>
            </a:r>
            <a:r>
              <a:rPr dirty="0"/>
              <a:t>used </a:t>
            </a:r>
            <a:r>
              <a:rPr spc="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access</a:t>
            </a:r>
            <a:r>
              <a:rPr spc="-20" dirty="0"/>
              <a:t> </a:t>
            </a: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the members</a:t>
            </a:r>
            <a:r>
              <a:rPr spc="-2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the derived</a:t>
            </a:r>
            <a:r>
              <a:rPr spc="-40" dirty="0"/>
              <a:t> </a:t>
            </a:r>
            <a:r>
              <a:rPr spc="-5" dirty="0"/>
              <a:t>class.</a:t>
            </a:r>
            <a:r>
              <a:rPr spc="-140" dirty="0"/>
              <a:t> </a:t>
            </a:r>
            <a:r>
              <a:rPr spc="-35" dirty="0"/>
              <a:t>We</a:t>
            </a:r>
            <a:r>
              <a:rPr spc="-5" dirty="0"/>
              <a:t> </a:t>
            </a:r>
            <a:r>
              <a:rPr dirty="0"/>
              <a:t>may</a:t>
            </a:r>
            <a:r>
              <a:rPr spc="-40" dirty="0"/>
              <a:t> </a:t>
            </a:r>
            <a:r>
              <a:rPr dirty="0"/>
              <a:t>have </a:t>
            </a:r>
            <a:r>
              <a:rPr spc="-425" dirty="0"/>
              <a:t> </a:t>
            </a:r>
            <a:r>
              <a:rPr dirty="0"/>
              <a:t>to use another pointer declared as pointer to the derived </a:t>
            </a:r>
            <a:r>
              <a:rPr spc="5" dirty="0"/>
              <a:t> </a:t>
            </a:r>
            <a:r>
              <a:rPr dirty="0"/>
              <a:t>type.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342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848688"/>
            <a:ext cx="6527800" cy="9664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7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Al</a:t>
            </a:r>
            <a:r>
              <a:rPr dirty="0"/>
              <a:t>thou</a:t>
            </a:r>
            <a:r>
              <a:rPr spc="10" dirty="0"/>
              <a:t>g</a:t>
            </a:r>
            <a:r>
              <a:rPr spc="5" dirty="0"/>
              <a:t>h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-5" dirty="0"/>
              <a:t>b</a:t>
            </a:r>
            <a:r>
              <a:rPr spc="5" dirty="0"/>
              <a:t>a</a:t>
            </a:r>
            <a:r>
              <a:rPr spc="-10" dirty="0"/>
              <a:t>s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5" dirty="0"/>
              <a:t>po</a:t>
            </a:r>
            <a:r>
              <a:rPr spc="-10" dirty="0"/>
              <a:t>i</a:t>
            </a:r>
            <a:r>
              <a:rPr spc="10" dirty="0"/>
              <a:t>n</a:t>
            </a:r>
            <a:r>
              <a:rPr spc="-5" dirty="0"/>
              <a:t>te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c</a:t>
            </a:r>
            <a:r>
              <a:rPr spc="5" dirty="0"/>
              <a:t>an</a:t>
            </a:r>
            <a:r>
              <a:rPr spc="-5" dirty="0"/>
              <a:t> b</a:t>
            </a:r>
            <a:r>
              <a:rPr spc="5" dirty="0"/>
              <a:t>e</a:t>
            </a:r>
            <a:r>
              <a:rPr spc="-5" dirty="0"/>
              <a:t> m</a:t>
            </a:r>
            <a:r>
              <a:rPr spc="5" dirty="0"/>
              <a:t>a</a:t>
            </a:r>
            <a:r>
              <a:rPr spc="-10" dirty="0"/>
              <a:t>d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5" dirty="0"/>
              <a:t> </a:t>
            </a:r>
            <a:r>
              <a:rPr spc="5" dirty="0"/>
              <a:t>po</a:t>
            </a:r>
            <a:r>
              <a:rPr spc="-10" dirty="0"/>
              <a:t>i</a:t>
            </a:r>
            <a:r>
              <a:rPr spc="10" dirty="0"/>
              <a:t>n</a:t>
            </a:r>
            <a:r>
              <a:rPr dirty="0"/>
              <a:t>t</a:t>
            </a:r>
            <a:r>
              <a:rPr spc="-10" dirty="0"/>
              <a:t> 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10" dirty="0"/>
              <a:t>n</a:t>
            </a:r>
            <a:r>
              <a:rPr dirty="0"/>
              <a:t>y  number of derived </a:t>
            </a:r>
            <a:r>
              <a:rPr spc="-5" dirty="0"/>
              <a:t>objects, it </a:t>
            </a:r>
            <a:r>
              <a:rPr dirty="0"/>
              <a:t>cannot </a:t>
            </a:r>
            <a:r>
              <a:rPr spc="-5" dirty="0"/>
              <a:t>directly access the </a:t>
            </a:r>
            <a:r>
              <a:rPr spc="-430" dirty="0"/>
              <a:t> </a:t>
            </a:r>
            <a:r>
              <a:rPr dirty="0"/>
              <a:t>members</a:t>
            </a:r>
            <a:r>
              <a:rPr spc="-25" dirty="0"/>
              <a:t> </a:t>
            </a:r>
            <a:r>
              <a:rPr dirty="0"/>
              <a:t>defined</a:t>
            </a:r>
            <a:r>
              <a:rPr spc="-4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dirty="0"/>
              <a:t>derived</a:t>
            </a:r>
            <a:r>
              <a:rPr spc="-40" dirty="0"/>
              <a:t> </a:t>
            </a:r>
            <a:r>
              <a:rPr spc="-5" dirty="0"/>
              <a:t>class.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907283"/>
            <a:ext cx="7091680" cy="111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so,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casting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sho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w(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3465" y="4000754"/>
            <a:ext cx="2535555" cy="9334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bptr-&gt;</a:t>
            </a:r>
            <a:r>
              <a:rPr sz="2200" b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show();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((D*)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bptr)</a:t>
            </a:r>
            <a:r>
              <a:rPr sz="2200" b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-&gt;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show();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7500" y="4000754"/>
            <a:ext cx="3064510" cy="9334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30"/>
              </a:spcBef>
            </a:pP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//will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show()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cast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bptr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45332" y="238379"/>
            <a:ext cx="8140700" cy="6413500"/>
            <a:chOff x="3545332" y="238379"/>
            <a:chExt cx="8140700" cy="6413500"/>
          </a:xfrm>
        </p:grpSpPr>
        <p:sp>
          <p:nvSpPr>
            <p:cNvPr id="4" name="object 4"/>
            <p:cNvSpPr/>
            <p:nvPr/>
          </p:nvSpPr>
          <p:spPr>
            <a:xfrm>
              <a:off x="3551682" y="244703"/>
              <a:ext cx="8128000" cy="6400800"/>
            </a:xfrm>
            <a:custGeom>
              <a:avLst/>
              <a:gdLst/>
              <a:ahLst/>
              <a:cxnLst/>
              <a:rect l="l" t="t" r="r" b="b"/>
              <a:pathLst>
                <a:path w="8128000" h="6400800">
                  <a:moveTo>
                    <a:pt x="8128000" y="0"/>
                  </a:moveTo>
                  <a:lnTo>
                    <a:pt x="3480181" y="0"/>
                  </a:lnTo>
                  <a:lnTo>
                    <a:pt x="0" y="0"/>
                  </a:lnTo>
                  <a:lnTo>
                    <a:pt x="0" y="6400800"/>
                  </a:lnTo>
                  <a:lnTo>
                    <a:pt x="3480181" y="6400800"/>
                  </a:lnTo>
                  <a:lnTo>
                    <a:pt x="8128000" y="6400800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5332" y="238379"/>
              <a:ext cx="8140700" cy="6413500"/>
            </a:xfrm>
            <a:custGeom>
              <a:avLst/>
              <a:gdLst/>
              <a:ahLst/>
              <a:cxnLst/>
              <a:rect l="l" t="t" r="r" b="b"/>
              <a:pathLst>
                <a:path w="8140700" h="6413500">
                  <a:moveTo>
                    <a:pt x="3486531" y="0"/>
                  </a:moveTo>
                  <a:lnTo>
                    <a:pt x="3486531" y="6413474"/>
                  </a:lnTo>
                </a:path>
                <a:path w="8140700" h="6413500">
                  <a:moveTo>
                    <a:pt x="6350" y="0"/>
                  </a:moveTo>
                  <a:lnTo>
                    <a:pt x="6350" y="6413474"/>
                  </a:lnTo>
                </a:path>
                <a:path w="8140700" h="6413500">
                  <a:moveTo>
                    <a:pt x="8134350" y="0"/>
                  </a:moveTo>
                  <a:lnTo>
                    <a:pt x="8134350" y="6413474"/>
                  </a:lnTo>
                </a:path>
                <a:path w="8140700" h="6413500">
                  <a:moveTo>
                    <a:pt x="0" y="6350"/>
                  </a:moveTo>
                  <a:lnTo>
                    <a:pt x="8140700" y="6350"/>
                  </a:lnTo>
                </a:path>
                <a:path w="8140700" h="6413500">
                  <a:moveTo>
                    <a:pt x="0" y="6407124"/>
                  </a:moveTo>
                  <a:lnTo>
                    <a:pt x="8140700" y="64071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31438" y="262890"/>
            <a:ext cx="2503170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BC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show()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cout&lt;&lt;"b="&lt;&lt;b&lt;&lt;endl;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class DC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BC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show()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cout&lt;&lt;"b="&lt;&lt;b&lt;&lt;endl;</a:t>
            </a:r>
            <a:endParaRPr sz="1800">
              <a:latin typeface="Corbel"/>
              <a:cs typeface="Corbel"/>
            </a:endParaRPr>
          </a:p>
          <a:p>
            <a:pPr marL="3810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cout&lt;&lt;"d="&lt;&lt;d&lt;&lt;endl;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3361" y="1360119"/>
            <a:ext cx="136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//base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254" y="262890"/>
            <a:ext cx="14395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4945" marR="679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BC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*bptr;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BC </a:t>
            </a:r>
            <a:r>
              <a:rPr sz="1800" spc="-10" dirty="0">
                <a:latin typeface="Corbel"/>
                <a:cs typeface="Corbel"/>
              </a:rPr>
              <a:t>base; </a:t>
            </a:r>
            <a:r>
              <a:rPr sz="1800" spc="-5" dirty="0">
                <a:latin typeface="Corbel"/>
                <a:cs typeface="Corbel"/>
              </a:rPr>
              <a:t> b</a:t>
            </a:r>
            <a:r>
              <a:rPr sz="1800" dirty="0">
                <a:latin typeface="Corbel"/>
                <a:cs typeface="Corbel"/>
              </a:rPr>
              <a:t>pt</a:t>
            </a:r>
            <a:r>
              <a:rPr sz="1800" spc="-5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&amp;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as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bptr-&gt;b=100;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5133" y="1909317"/>
            <a:ext cx="373316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cout&lt;&lt;"bptr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points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base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\n";</a:t>
            </a:r>
            <a:endParaRPr sz="1800">
              <a:latin typeface="Corbel"/>
              <a:cs typeface="Corbel"/>
            </a:endParaRPr>
          </a:p>
          <a:p>
            <a:pPr marL="12700" marR="227901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bptr-&gt;show(); </a:t>
            </a:r>
            <a:r>
              <a:rPr sz="1800" spc="-5" dirty="0">
                <a:latin typeface="Corbel"/>
                <a:cs typeface="Corbel"/>
              </a:rPr>
              <a:t> DC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derived;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pt</a:t>
            </a:r>
            <a:r>
              <a:rPr sz="1800" spc="-5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&amp;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5" dirty="0">
                <a:latin typeface="Corbel"/>
                <a:cs typeface="Corbel"/>
              </a:rPr>
              <a:t>v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-10" dirty="0">
                <a:latin typeface="Corbel"/>
                <a:cs typeface="Corbel"/>
              </a:rPr>
              <a:t>bptr-&gt;b=200;</a:t>
            </a:r>
            <a:endParaRPr sz="18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//bptr-&gt;d=300;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will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not</a:t>
            </a:r>
            <a:r>
              <a:rPr sz="1800" spc="-5" dirty="0">
                <a:latin typeface="Corbel"/>
                <a:cs typeface="Corbel"/>
              </a:rPr>
              <a:t> work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here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cout&lt;&lt;"\n\n\nbptr to derived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\n";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bptr-&gt;show();</a:t>
            </a:r>
            <a:endParaRPr sz="1800">
              <a:latin typeface="Corbel"/>
              <a:cs typeface="Corbel"/>
            </a:endParaRPr>
          </a:p>
          <a:p>
            <a:pPr marL="12700" marR="22790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DC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*dptr; </a:t>
            </a:r>
            <a:r>
              <a:rPr sz="1800" dirty="0">
                <a:latin typeface="Corbel"/>
                <a:cs typeface="Corbel"/>
              </a:rPr>
              <a:t> dpt</a:t>
            </a:r>
            <a:r>
              <a:rPr sz="1800" spc="-5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=</a:t>
            </a:r>
            <a:r>
              <a:rPr sz="1800" spc="-5" dirty="0">
                <a:latin typeface="Corbel"/>
                <a:cs typeface="Corbel"/>
              </a:rPr>
              <a:t>&amp;</a:t>
            </a:r>
            <a:r>
              <a:rPr sz="1800" spc="-10" dirty="0">
                <a:latin typeface="Corbel"/>
                <a:cs typeface="Corbel"/>
              </a:rPr>
              <a:t>de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5" dirty="0">
                <a:latin typeface="Corbel"/>
                <a:cs typeface="Corbel"/>
              </a:rPr>
              <a:t>v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d;  </a:t>
            </a:r>
            <a:r>
              <a:rPr sz="1800" spc="-5" dirty="0">
                <a:latin typeface="Corbel"/>
                <a:cs typeface="Corbel"/>
              </a:rPr>
              <a:t>dptr-&gt;d=300;</a:t>
            </a:r>
            <a:endParaRPr sz="1800">
              <a:latin typeface="Corbel"/>
              <a:cs typeface="Corbel"/>
            </a:endParaRPr>
          </a:p>
          <a:p>
            <a:pPr marL="12700" marR="508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cout&lt;&lt;"dptr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is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derived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type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pointer</a:t>
            </a:r>
            <a:r>
              <a:rPr sz="1800" dirty="0">
                <a:latin typeface="Corbel"/>
                <a:cs typeface="Corbel"/>
              </a:rPr>
              <a:t> \n";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dptr-&gt;show();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cout&lt;&lt;"Using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(DC*)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bptr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\n";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((DC*)bptr)-&gt;d=400;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((DC*)bptr)-&gt;show();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254" y="6300622"/>
            <a:ext cx="9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9895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21130"/>
            <a:ext cx="6831965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7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As </a:t>
            </a:r>
            <a:r>
              <a:rPr dirty="0"/>
              <a:t>essential requirement of </a:t>
            </a:r>
            <a:r>
              <a:rPr spc="-5" dirty="0"/>
              <a:t>polymorphism is </a:t>
            </a:r>
            <a:r>
              <a:rPr dirty="0"/>
              <a:t>the </a:t>
            </a:r>
            <a:r>
              <a:rPr spc="-5" dirty="0"/>
              <a:t>ability to </a:t>
            </a:r>
            <a:r>
              <a:rPr dirty="0"/>
              <a:t> refer to </a:t>
            </a:r>
            <a:r>
              <a:rPr spc="-5" dirty="0"/>
              <a:t>objects </a:t>
            </a:r>
            <a:r>
              <a:rPr dirty="0"/>
              <a:t>without </a:t>
            </a:r>
            <a:r>
              <a:rPr spc="5" dirty="0"/>
              <a:t>any </a:t>
            </a:r>
            <a:r>
              <a:rPr dirty="0"/>
              <a:t>regard to </a:t>
            </a:r>
            <a:r>
              <a:rPr spc="-5" dirty="0"/>
              <a:t>their classes </a:t>
            </a:r>
            <a:r>
              <a:rPr spc="-40" dirty="0"/>
              <a:t>.This </a:t>
            </a:r>
            <a:r>
              <a:rPr spc="-35" dirty="0"/>
              <a:t> </a:t>
            </a:r>
            <a:r>
              <a:rPr dirty="0"/>
              <a:t>necessitates</a:t>
            </a:r>
            <a:r>
              <a:rPr spc="-40" dirty="0"/>
              <a:t> </a:t>
            </a:r>
            <a:r>
              <a:rPr dirty="0"/>
              <a:t>the use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a</a:t>
            </a:r>
            <a:r>
              <a:rPr spc="10" dirty="0"/>
              <a:t> </a:t>
            </a:r>
            <a:r>
              <a:rPr dirty="0"/>
              <a:t>single</a:t>
            </a:r>
            <a:r>
              <a:rPr spc="-30" dirty="0"/>
              <a:t> </a:t>
            </a:r>
            <a:r>
              <a:rPr dirty="0"/>
              <a:t>pointer</a:t>
            </a:r>
            <a:r>
              <a:rPr spc="-25" dirty="0"/>
              <a:t> </a:t>
            </a:r>
            <a:r>
              <a:rPr dirty="0"/>
              <a:t>variable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refer</a:t>
            </a:r>
            <a:r>
              <a:rPr spc="-5" dirty="0"/>
              <a:t> to </a:t>
            </a:r>
            <a:r>
              <a:rPr spc="-425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spc="-5" dirty="0"/>
              <a:t>Objects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different</a:t>
            </a:r>
            <a:r>
              <a:rPr spc="-35" dirty="0"/>
              <a:t> </a:t>
            </a:r>
            <a:r>
              <a:rPr spc="-5" dirty="0"/>
              <a:t>classes.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681731"/>
            <a:ext cx="6894195" cy="27800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Here,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 the pointer to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refer 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 the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just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discovered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even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when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 is made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contain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address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always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executes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95580" marR="3937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compiler simply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ignores the contents of pointer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choose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member 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 matches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type of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pointer.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How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then achieve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polymorphism?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rt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9895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4930"/>
            <a:ext cx="6543040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7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When</a:t>
            </a:r>
            <a:r>
              <a:rPr spc="-25" dirty="0"/>
              <a:t> </a:t>
            </a:r>
            <a:r>
              <a:rPr spc="15" dirty="0"/>
              <a:t>w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10" dirty="0"/>
              <a:t>u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10" dirty="0"/>
              <a:t> </a:t>
            </a:r>
            <a:r>
              <a:rPr spc="-5" dirty="0"/>
              <a:t>sa</a:t>
            </a:r>
            <a:r>
              <a:rPr spc="-10" dirty="0"/>
              <a:t>m</a:t>
            </a:r>
            <a:r>
              <a:rPr spc="5" dirty="0"/>
              <a:t>e</a:t>
            </a:r>
            <a:r>
              <a:rPr dirty="0"/>
              <a:t> </a:t>
            </a:r>
            <a:r>
              <a:rPr spc="-15" dirty="0"/>
              <a:t>f</a:t>
            </a:r>
            <a:r>
              <a:rPr spc="10" dirty="0"/>
              <a:t>u</a:t>
            </a:r>
            <a:r>
              <a:rPr spc="15" dirty="0"/>
              <a:t>n</a:t>
            </a:r>
            <a:r>
              <a:rPr spc="-5" dirty="0"/>
              <a:t>ct</a:t>
            </a:r>
            <a:r>
              <a:rPr spc="-15" dirty="0"/>
              <a:t>i</a:t>
            </a:r>
            <a:r>
              <a:rPr dirty="0"/>
              <a:t>o</a:t>
            </a:r>
            <a:r>
              <a:rPr spc="5" dirty="0"/>
              <a:t>n</a:t>
            </a:r>
            <a:r>
              <a:rPr spc="-25" dirty="0"/>
              <a:t> </a:t>
            </a:r>
            <a:r>
              <a:rPr spc="15" dirty="0"/>
              <a:t>n</a:t>
            </a:r>
            <a:r>
              <a:rPr spc="5" dirty="0"/>
              <a:t>a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 </a:t>
            </a:r>
            <a:r>
              <a:rPr spc="5" dirty="0"/>
              <a:t>both</a:t>
            </a:r>
            <a:r>
              <a:rPr spc="-10" dirty="0"/>
              <a:t> </a:t>
            </a:r>
            <a:r>
              <a:rPr spc="-5" dirty="0"/>
              <a:t>th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5" dirty="0"/>
              <a:t>b</a:t>
            </a:r>
            <a:r>
              <a:rPr spc="-5" dirty="0"/>
              <a:t>as</a:t>
            </a:r>
            <a:r>
              <a:rPr spc="5" dirty="0"/>
              <a:t>e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15" dirty="0"/>
              <a:t>n</a:t>
            </a:r>
            <a:r>
              <a:rPr dirty="0"/>
              <a:t>d  derived </a:t>
            </a:r>
            <a:r>
              <a:rPr spc="-5" dirty="0"/>
              <a:t>classes, </a:t>
            </a:r>
            <a:r>
              <a:rPr dirty="0"/>
              <a:t>the function </a:t>
            </a:r>
            <a:r>
              <a:rPr spc="-5" dirty="0"/>
              <a:t>in </a:t>
            </a:r>
            <a:r>
              <a:rPr dirty="0"/>
              <a:t>base </a:t>
            </a:r>
            <a:r>
              <a:rPr spc="-5" dirty="0"/>
              <a:t>class is </a:t>
            </a:r>
            <a:r>
              <a:rPr dirty="0"/>
              <a:t>declared as </a:t>
            </a:r>
            <a:r>
              <a:rPr spc="-430" dirty="0"/>
              <a:t> </a:t>
            </a:r>
            <a:r>
              <a:rPr b="1" spc="-5" dirty="0">
                <a:latin typeface="Corbel"/>
                <a:cs typeface="Corbel"/>
              </a:rPr>
              <a:t>virtual </a:t>
            </a:r>
            <a:r>
              <a:rPr dirty="0"/>
              <a:t>using the </a:t>
            </a:r>
            <a:r>
              <a:rPr spc="-5" dirty="0"/>
              <a:t>keyword </a:t>
            </a:r>
            <a:r>
              <a:rPr b="1" spc="-5" dirty="0">
                <a:latin typeface="Corbel"/>
                <a:cs typeface="Corbel"/>
              </a:rPr>
              <a:t>virtual </a:t>
            </a:r>
            <a:r>
              <a:rPr dirty="0"/>
              <a:t>preceding </a:t>
            </a:r>
            <a:r>
              <a:rPr spc="-5" dirty="0"/>
              <a:t>its </a:t>
            </a:r>
            <a:r>
              <a:rPr dirty="0"/>
              <a:t>normal </a:t>
            </a:r>
            <a:r>
              <a:rPr spc="5" dirty="0"/>
              <a:t> </a:t>
            </a:r>
            <a:r>
              <a:rPr dirty="0"/>
              <a:t>declaration.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3059379"/>
            <a:ext cx="6773545" cy="12680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When 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made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virtual,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determines which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 to use at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run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based on the type of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pointed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pointer.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874133"/>
            <a:ext cx="6956425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Thus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making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objects,</a:t>
            </a:r>
            <a:endParaRPr sz="2200">
              <a:latin typeface="Corbel"/>
              <a:cs typeface="Corbel"/>
            </a:endParaRPr>
          </a:p>
          <a:p>
            <a:pPr marR="54610" algn="ctr">
              <a:lnSpc>
                <a:spcPts val="2510"/>
              </a:lnSpc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execute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versions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9895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36240" marR="5080" indent="-182880">
              <a:lnSpc>
                <a:spcPts val="2380"/>
              </a:lnSpc>
              <a:spcBef>
                <a:spcPts val="40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One important point to remember </a:t>
            </a:r>
            <a:r>
              <a:rPr spc="-5" dirty="0"/>
              <a:t>is that, </a:t>
            </a:r>
            <a:r>
              <a:rPr spc="5" dirty="0"/>
              <a:t>we </a:t>
            </a:r>
            <a:r>
              <a:rPr dirty="0"/>
              <a:t>must </a:t>
            </a:r>
            <a:r>
              <a:rPr spc="-5" dirty="0"/>
              <a:t>access </a:t>
            </a:r>
            <a:r>
              <a:rPr dirty="0"/>
              <a:t> virtual function through the use of a pointer declared as </a:t>
            </a:r>
            <a:r>
              <a:rPr spc="5" dirty="0"/>
              <a:t> </a:t>
            </a:r>
            <a:r>
              <a:rPr dirty="0"/>
              <a:t>pointer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base</a:t>
            </a:r>
            <a:r>
              <a:rPr spc="-30" dirty="0"/>
              <a:t> </a:t>
            </a:r>
            <a:r>
              <a:rPr spc="-5" dirty="0"/>
              <a:t>class.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908807"/>
            <a:ext cx="6814820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Why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can't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 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name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(with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dot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operator)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same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way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other member function 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 the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virtual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420946"/>
            <a:ext cx="7134225" cy="9664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6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n,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,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tim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pol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ym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orp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ism</a:t>
            </a:r>
            <a:r>
              <a:rPr sz="2200" b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is  achieved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x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5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86353" y="334899"/>
          <a:ext cx="8147050" cy="593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0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Base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display()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&lt;&lt;"\nDisplay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base";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virtual void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&lt;&lt;"\nshow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base";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 Derived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Base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display()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&lt;&lt;"\nDisplay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derived";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&lt;&lt;"\nshow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derived";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1889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Base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B; 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Derived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Base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*bptr;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&lt;&lt;"\nbptr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points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Base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bptr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&amp;B;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97510">
                        <a:lnSpc>
                          <a:spcPct val="100000"/>
                        </a:lnSpc>
                        <a:tabLst>
                          <a:tab pos="1979930" algn="l"/>
                          <a:tab pos="2004060" algn="l"/>
                        </a:tabLst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bptr-&gt;display();	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//Calls the base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version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bptr-&gt;show();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//Calls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base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version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cout&lt;&lt;"\n\nbptr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points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Derived</a:t>
                      </a:r>
                      <a:r>
                        <a:rPr sz="18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\n";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bptr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&amp;D;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004060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bptr-&gt;display();	//Calls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base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version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tabLst>
                          <a:tab pos="1979295" algn="l"/>
                        </a:tabLst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bptr-&gt;show();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//Calls the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derived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version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62306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706627"/>
            <a:ext cx="6759575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40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When </a:t>
            </a:r>
            <a:r>
              <a:rPr spc="5" dirty="0"/>
              <a:t>virtual </a:t>
            </a:r>
            <a:r>
              <a:rPr dirty="0"/>
              <a:t>functions are created for implementing late </a:t>
            </a:r>
            <a:r>
              <a:rPr spc="5" dirty="0"/>
              <a:t> </a:t>
            </a:r>
            <a:r>
              <a:rPr dirty="0"/>
              <a:t>binding, </a:t>
            </a:r>
            <a:r>
              <a:rPr spc="5" dirty="0"/>
              <a:t>we </a:t>
            </a:r>
            <a:r>
              <a:rPr dirty="0"/>
              <a:t>should observe </a:t>
            </a:r>
            <a:r>
              <a:rPr spc="-5" dirty="0"/>
              <a:t>some </a:t>
            </a:r>
            <a:r>
              <a:rPr b="1" spc="-5" dirty="0">
                <a:latin typeface="Corbel"/>
                <a:cs typeface="Corbel"/>
              </a:rPr>
              <a:t>basic rules that satisfy </a:t>
            </a:r>
            <a:r>
              <a:rPr b="1" spc="-44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the </a:t>
            </a:r>
            <a:r>
              <a:rPr b="1" dirty="0">
                <a:latin typeface="Corbel"/>
                <a:cs typeface="Corbel"/>
              </a:rPr>
              <a:t>compiler</a:t>
            </a:r>
            <a:r>
              <a:rPr b="1" spc="-5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requirements: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646564"/>
            <a:ext cx="7017384" cy="426148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must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some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static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ts val="251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virtual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class must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defined,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even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though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used.</a:t>
            </a:r>
            <a:endParaRPr sz="2200">
              <a:latin typeface="Corbel"/>
              <a:cs typeface="Corbel"/>
            </a:endParaRPr>
          </a:p>
          <a:p>
            <a:pPr marL="469900" marR="5080" indent="-457200">
              <a:lnSpc>
                <a:spcPct val="90000"/>
              </a:lnSpc>
              <a:spcBef>
                <a:spcPts val="1200"/>
              </a:spcBef>
              <a:buClr>
                <a:srgbClr val="40B9D2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prototypes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version of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versions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must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identical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If two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 with 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same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name have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ototypes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ed  functions,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virtual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mechanism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ignored.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62306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68806"/>
            <a:ext cx="68249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00" spc="-5" dirty="0">
                <a:solidFill>
                  <a:srgbClr val="40B9D2"/>
                </a:solidFill>
                <a:latin typeface="Corbel"/>
                <a:cs typeface="Corbel"/>
              </a:rPr>
              <a:t>7.	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6265" y="1170254"/>
            <a:ext cx="23190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5" dirty="0">
                <a:latin typeface="Corbel"/>
                <a:cs typeface="Corbel"/>
              </a:rPr>
              <a:t>virtual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destructors.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624964"/>
            <a:ext cx="6959600" cy="32315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370"/>
              </a:spcBef>
              <a:buClr>
                <a:srgbClr val="40B9D2"/>
              </a:buClr>
              <a:buAutoNum type="arabicPeriod" startAt="8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While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point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object,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reverse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not true. That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say,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cannot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use a pointer to a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 to access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base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type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469900" marR="52069" indent="-457200">
              <a:lnSpc>
                <a:spcPct val="90000"/>
              </a:lnSpc>
              <a:spcBef>
                <a:spcPts val="1200"/>
              </a:spcBef>
              <a:buClr>
                <a:srgbClr val="40B9D2"/>
              </a:buClr>
              <a:buAutoNum type="arabicPeriod" startAt="8"/>
              <a:tabLst>
                <a:tab pos="469265" algn="l"/>
                <a:tab pos="469900" algn="l"/>
              </a:tabLst>
            </a:pP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While a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pointer points to a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class,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incrementing or decrementing it will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not 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make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 to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point to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next object of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derived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 It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incremented or decremented only relative 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r>
              <a:rPr sz="2200" spc="-1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Therefore,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should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move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next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948809"/>
            <a:ext cx="7132320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370"/>
              </a:spcBef>
            </a:pPr>
            <a:r>
              <a:rPr sz="2200" spc="-5" dirty="0">
                <a:solidFill>
                  <a:srgbClr val="40B9D2"/>
                </a:solidFill>
                <a:latin typeface="Corbel"/>
                <a:cs typeface="Corbel"/>
              </a:rPr>
              <a:t>10.</a:t>
            </a:r>
            <a:r>
              <a:rPr sz="2200" dirty="0">
                <a:solidFill>
                  <a:srgbClr val="40B9D2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If a virtual 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defined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class, it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need not </a:t>
            </a:r>
            <a:r>
              <a:rPr sz="2200" b="1" spc="-4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be necessarily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redefined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derived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such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cases,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invoke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72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Polymorphism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06246"/>
            <a:ext cx="7025005" cy="96646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405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In</a:t>
            </a:r>
            <a:r>
              <a:rPr spc="-25" dirty="0"/>
              <a:t> </a:t>
            </a:r>
            <a:r>
              <a:rPr spc="-5" dirty="0"/>
              <a:t>suc</a:t>
            </a:r>
            <a:r>
              <a:rPr spc="5" dirty="0"/>
              <a:t>h</a:t>
            </a:r>
            <a:r>
              <a:rPr spc="-20" dirty="0"/>
              <a:t> 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5" dirty="0"/>
              <a:t>t</a:t>
            </a:r>
            <a:r>
              <a:rPr spc="10" dirty="0"/>
              <a:t>u</a:t>
            </a:r>
            <a:r>
              <a:rPr dirty="0"/>
              <a:t>at</a:t>
            </a:r>
            <a:r>
              <a:rPr spc="-15" dirty="0"/>
              <a:t>i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,</a:t>
            </a:r>
            <a:r>
              <a:rPr spc="-50" dirty="0"/>
              <a:t> </a:t>
            </a:r>
            <a:r>
              <a:rPr spc="10" dirty="0"/>
              <a:t>w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-5" dirty="0"/>
              <a:t>m</a:t>
            </a:r>
            <a:r>
              <a:rPr spc="5" dirty="0"/>
              <a:t>ay</a:t>
            </a:r>
            <a:r>
              <a:rPr spc="-20" dirty="0"/>
              <a:t> </a:t>
            </a:r>
            <a:r>
              <a:rPr spc="10" dirty="0"/>
              <a:t>u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35" dirty="0"/>
              <a:t> </a:t>
            </a:r>
            <a:r>
              <a:rPr spc="-5" dirty="0"/>
              <a:t>th</a:t>
            </a:r>
            <a:r>
              <a:rPr spc="5" dirty="0"/>
              <a:t>e</a:t>
            </a:r>
            <a:r>
              <a:rPr dirty="0"/>
              <a:t> </a:t>
            </a:r>
            <a:r>
              <a:rPr spc="-15" dirty="0"/>
              <a:t>c</a:t>
            </a:r>
            <a:r>
              <a:rPr spc="-10" dirty="0"/>
              <a:t>l</a:t>
            </a:r>
            <a:r>
              <a:rPr spc="5" dirty="0"/>
              <a:t>a</a:t>
            </a:r>
            <a:r>
              <a:rPr spc="-10" dirty="0"/>
              <a:t>s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re</a:t>
            </a:r>
            <a:r>
              <a:rPr spc="-5" dirty="0"/>
              <a:t>s</a:t>
            </a:r>
            <a:r>
              <a:rPr spc="-10" dirty="0"/>
              <a:t>ol</a:t>
            </a:r>
            <a:r>
              <a:rPr spc="10" dirty="0"/>
              <a:t>u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o</a:t>
            </a:r>
            <a:r>
              <a:rPr spc="5" dirty="0"/>
              <a:t>n</a:t>
            </a:r>
            <a:r>
              <a:rPr spc="-30" dirty="0"/>
              <a:t> </a:t>
            </a:r>
            <a:r>
              <a:rPr dirty="0"/>
              <a:t>operator  </a:t>
            </a:r>
            <a:r>
              <a:rPr spc="-5" dirty="0"/>
              <a:t>(::) </a:t>
            </a:r>
            <a:r>
              <a:rPr dirty="0"/>
              <a:t>to </a:t>
            </a:r>
            <a:r>
              <a:rPr spc="-5" dirty="0"/>
              <a:t>specify </a:t>
            </a:r>
            <a:r>
              <a:rPr dirty="0"/>
              <a:t>the </a:t>
            </a:r>
            <a:r>
              <a:rPr spc="-5" dirty="0"/>
              <a:t>class while </a:t>
            </a:r>
            <a:r>
              <a:rPr dirty="0"/>
              <a:t>invoking the functions with </a:t>
            </a:r>
            <a:r>
              <a:rPr spc="-5" dirty="0"/>
              <a:t>the </a:t>
            </a:r>
            <a:r>
              <a:rPr spc="-434" dirty="0"/>
              <a:t> </a:t>
            </a:r>
            <a:r>
              <a:rPr dirty="0"/>
              <a:t>derived</a:t>
            </a:r>
            <a:r>
              <a:rPr spc="-40" dirty="0"/>
              <a:t> </a:t>
            </a:r>
            <a:r>
              <a:rPr spc="-5" dirty="0"/>
              <a:t>class</a:t>
            </a:r>
            <a:r>
              <a:rPr dirty="0"/>
              <a:t> </a:t>
            </a:r>
            <a:r>
              <a:rPr spc="-5" dirty="0"/>
              <a:t>objects.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618688"/>
            <a:ext cx="6836409" cy="96646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40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ppr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opriat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ould  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selected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running.</a:t>
            </a:r>
            <a:r>
              <a:rPr sz="2200" spc="-20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run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time polymorphism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014470"/>
            <a:ext cx="6650355" cy="123571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happ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?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supports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mechanism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achieve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run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 polymorphism.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31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19606"/>
            <a:ext cx="68389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It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normal</a:t>
            </a:r>
            <a:r>
              <a:rPr spc="-20" dirty="0"/>
              <a:t> </a:t>
            </a:r>
            <a:r>
              <a:rPr dirty="0"/>
              <a:t>practice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declare </a:t>
            </a:r>
            <a:r>
              <a:rPr spc="5" dirty="0"/>
              <a:t>a</a:t>
            </a:r>
            <a:r>
              <a:rPr spc="-20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virtual</a:t>
            </a:r>
            <a:r>
              <a:rPr spc="-65" dirty="0"/>
              <a:t> </a:t>
            </a:r>
            <a:r>
              <a:rPr spc="-5" dirty="0"/>
              <a:t>inside 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503883"/>
            <a:ext cx="7055484" cy="39598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35"/>
              </a:spcBef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redefined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the 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inside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is seldom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(rarely) used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performing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task.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serves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placeholder.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375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“media”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therefore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375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has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‘empty’.</a:t>
            </a:r>
            <a:r>
              <a:rPr sz="22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“do-nothing”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“do-nothing”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follows: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void</a:t>
            </a:r>
            <a:r>
              <a:rPr sz="2200" spc="409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function-name(</a:t>
            </a:r>
            <a:r>
              <a:rPr sz="22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0;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pure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functions.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31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72564"/>
            <a:ext cx="71431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pure virtual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virtual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774012"/>
            <a:ext cx="69437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5" dirty="0">
                <a:latin typeface="Corbel"/>
                <a:cs typeface="Corbel"/>
              </a:rPr>
              <a:t>base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class </a:t>
            </a:r>
            <a:r>
              <a:rPr b="1" spc="-5" dirty="0">
                <a:latin typeface="Corbel"/>
                <a:cs typeface="Corbel"/>
              </a:rPr>
              <a:t>that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has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5" dirty="0">
                <a:latin typeface="Corbel"/>
                <a:cs typeface="Corbel"/>
              </a:rPr>
              <a:t>no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definition </a:t>
            </a:r>
            <a:r>
              <a:rPr b="1" spc="-5" dirty="0">
                <a:latin typeface="Corbel"/>
                <a:cs typeface="Corbel"/>
              </a:rPr>
              <a:t>relative</a:t>
            </a:r>
            <a:r>
              <a:rPr b="1" spc="-3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to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the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base </a:t>
            </a:r>
            <a:r>
              <a:rPr b="1" dirty="0">
                <a:latin typeface="Corbel"/>
                <a:cs typeface="Corbel"/>
              </a:rPr>
              <a:t>class.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228849"/>
            <a:ext cx="6701790" cy="3082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13970" indent="-182880" algn="just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such cases, 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compiler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requires each derived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to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either define the function or redeclare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pure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  <a:p>
            <a:pPr marL="195580" marR="100330" indent="-182880">
              <a:lnSpc>
                <a:spcPct val="90000"/>
              </a:lnSpc>
              <a:spcBef>
                <a:spcPts val="116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rt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  cannot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 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declare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own.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Such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are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abstract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b="1" i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main objective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abstract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provide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some traits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the derived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create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required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achieving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run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polymorphism.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0914" y="282956"/>
            <a:ext cx="6375400" cy="61264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virtual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s()</a:t>
            </a:r>
            <a:r>
              <a:rPr sz="1800" spc="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//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Pure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Virtual Function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D:public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s()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0673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"Virtual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Derived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class\n";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*b;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dobj;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&amp;dobj;</a:t>
            </a:r>
            <a:endParaRPr sz="1800">
              <a:latin typeface="Corbel"/>
              <a:cs typeface="Corbel"/>
            </a:endParaRPr>
          </a:p>
          <a:p>
            <a:pPr marL="22923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b-&gt;s();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5" y="2678633"/>
            <a:ext cx="44164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0" dirty="0"/>
              <a:t>Thank</a:t>
            </a:r>
            <a:r>
              <a:rPr sz="8000" spc="-60" dirty="0"/>
              <a:t> </a:t>
            </a:r>
            <a:r>
              <a:rPr sz="8000" spc="-5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2672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</a:rPr>
              <a:t>Polymorphism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032" y="1124711"/>
            <a:ext cx="798271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7208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3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36240" marR="5080" indent="-182880">
              <a:lnSpc>
                <a:spcPts val="2380"/>
              </a:lnSpc>
              <a:spcBef>
                <a:spcPts val="400"/>
              </a:spcBef>
            </a:pPr>
            <a:r>
              <a:rPr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At </a:t>
            </a:r>
            <a:r>
              <a:rPr spc="5" dirty="0"/>
              <a:t>run </a:t>
            </a:r>
            <a:r>
              <a:rPr spc="-5" dirty="0"/>
              <a:t>time, </a:t>
            </a:r>
            <a:r>
              <a:rPr dirty="0"/>
              <a:t>when </a:t>
            </a:r>
            <a:r>
              <a:rPr spc="-5" dirty="0"/>
              <a:t>it is </a:t>
            </a:r>
            <a:r>
              <a:rPr spc="5" dirty="0"/>
              <a:t>known </a:t>
            </a:r>
            <a:r>
              <a:rPr dirty="0"/>
              <a:t>what </a:t>
            </a:r>
            <a:r>
              <a:rPr spc="-5" dirty="0"/>
              <a:t>class objects </a:t>
            </a:r>
            <a:r>
              <a:rPr dirty="0"/>
              <a:t>are under </a:t>
            </a:r>
            <a:r>
              <a:rPr spc="5" dirty="0"/>
              <a:t> </a:t>
            </a:r>
            <a:r>
              <a:rPr dirty="0"/>
              <a:t>consideration, the appropriate version of the function </a:t>
            </a:r>
            <a:r>
              <a:rPr spc="-5" dirty="0"/>
              <a:t>is </a:t>
            </a:r>
            <a:r>
              <a:rPr dirty="0"/>
              <a:t> </a:t>
            </a:r>
            <a:r>
              <a:rPr spc="-5" dirty="0"/>
              <a:t>invoked.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908807"/>
            <a:ext cx="7092315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Since the function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linked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with a particular </a:t>
            </a:r>
            <a:r>
              <a:rPr sz="2200" i="1" spc="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much later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after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compilation. This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process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termed as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late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binding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420946"/>
            <a:ext cx="6912609" cy="9664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also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dynamic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binding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because 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selection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appropriate function is done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dynamically at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run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517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659510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0" dirty="0">
                <a:latin typeface="Corbel"/>
                <a:cs typeface="Corbel"/>
              </a:rPr>
              <a:t>Pointer</a:t>
            </a:r>
            <a:r>
              <a:rPr sz="2000" b="1" spc="4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is</a:t>
            </a:r>
            <a:r>
              <a:rPr sz="2000" b="1" spc="-5" dirty="0">
                <a:latin typeface="Corbel"/>
                <a:cs typeface="Corbel"/>
              </a:rPr>
              <a:t> derived</a:t>
            </a:r>
            <a:r>
              <a:rPr sz="2000" b="1" spc="15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data</a:t>
            </a:r>
            <a:r>
              <a:rPr sz="2000" b="1" spc="20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type</a:t>
            </a:r>
            <a:r>
              <a:rPr sz="2000" b="1" spc="30" dirty="0">
                <a:latin typeface="Corbel"/>
                <a:cs typeface="Corbel"/>
              </a:rPr>
              <a:t> </a:t>
            </a:r>
            <a:r>
              <a:rPr sz="2000" spc="-10" dirty="0"/>
              <a:t>that</a:t>
            </a:r>
            <a:r>
              <a:rPr sz="2000" dirty="0"/>
              <a:t> </a:t>
            </a:r>
            <a:r>
              <a:rPr sz="2000" spc="-10" dirty="0"/>
              <a:t>refer</a:t>
            </a:r>
            <a:r>
              <a:rPr sz="2000" spc="60" dirty="0"/>
              <a:t> </a:t>
            </a:r>
            <a:r>
              <a:rPr sz="2000" spc="-5" dirty="0"/>
              <a:t>to</a:t>
            </a:r>
            <a:r>
              <a:rPr sz="2000" spc="5" dirty="0"/>
              <a:t> </a:t>
            </a:r>
            <a:r>
              <a:rPr sz="2000" spc="-10" dirty="0"/>
              <a:t>another</a:t>
            </a:r>
            <a:r>
              <a:rPr sz="2000" spc="30" dirty="0"/>
              <a:t> </a:t>
            </a:r>
            <a:r>
              <a:rPr sz="2000" spc="-10" dirty="0"/>
              <a:t>variable</a:t>
            </a:r>
            <a:r>
              <a:rPr sz="2000" spc="25" dirty="0"/>
              <a:t> </a:t>
            </a:r>
            <a:r>
              <a:rPr sz="2000" spc="-15" dirty="0"/>
              <a:t>by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400170"/>
            <a:ext cx="7071995" cy="11531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storing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variable’s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instead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actual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data.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954578"/>
            <a:ext cx="3931285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data-type</a:t>
            </a:r>
            <a:r>
              <a:rPr sz="2000" spc="4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pointer-variable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235374"/>
            <a:ext cx="3443604" cy="13061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a,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*ptr;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  <a:tabLst>
                <a:tab pos="193167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ptr=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&amp;a;	//</a:t>
            </a:r>
            <a:r>
              <a:rPr sz="20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4364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Pointers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87729"/>
            <a:ext cx="3592829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-------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fer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&amp;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-------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fer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391918"/>
            <a:ext cx="6785609" cy="2006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Dereferencing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allows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content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location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to.</a:t>
            </a:r>
            <a:endParaRPr sz="2000">
              <a:latin typeface="Corbel"/>
              <a:cs typeface="Corbel"/>
            </a:endParaRPr>
          </a:p>
          <a:p>
            <a:pPr marL="195580" marR="400685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After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pointer,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change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dereference</a:t>
            </a:r>
            <a:r>
              <a:rPr sz="2000" spc="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change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contents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memory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location.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6209" y="4873918"/>
            <a:ext cx="4731247" cy="1663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0909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Pointer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9551" y="719696"/>
            <a:ext cx="8162925" cy="5353685"/>
          </a:xfrm>
          <a:custGeom>
            <a:avLst/>
            <a:gdLst/>
            <a:ahLst/>
            <a:cxnLst/>
            <a:rect l="l" t="t" r="r" b="b"/>
            <a:pathLst>
              <a:path w="8162925" h="5353685">
                <a:moveTo>
                  <a:pt x="8162925" y="0"/>
                </a:moveTo>
                <a:lnTo>
                  <a:pt x="0" y="0"/>
                </a:lnTo>
                <a:lnTo>
                  <a:pt x="0" y="5353558"/>
                </a:lnTo>
                <a:lnTo>
                  <a:pt x="8162925" y="5353558"/>
                </a:lnTo>
                <a:lnTo>
                  <a:pt x="8162925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9551" y="719708"/>
            <a:ext cx="8162925" cy="53536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603694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#include </a:t>
            </a:r>
            <a:r>
              <a:rPr sz="1800" spc="-10" dirty="0">
                <a:latin typeface="Corbel"/>
                <a:cs typeface="Corbel"/>
              </a:rPr>
              <a:t>&lt;iostream&gt; </a:t>
            </a:r>
            <a:r>
              <a:rPr sz="1800" spc="-5" dirty="0">
                <a:latin typeface="Corbel"/>
                <a:cs typeface="Corbel"/>
              </a:rPr>
              <a:t> using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 marR="56343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15,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*ptr1,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**ptr2;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ptr1 =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&amp;a;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ptr2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&amp;ptr1;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"&lt;&lt;ptr1;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cout&lt;&lt;endl;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value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*ptr1&lt;&lt;endl;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 </a:t>
            </a:r>
            <a:r>
              <a:rPr sz="1800" dirty="0">
                <a:latin typeface="Corbel"/>
                <a:cs typeface="Corbel"/>
              </a:rPr>
              <a:t>ptr1: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"</a:t>
            </a:r>
            <a:r>
              <a:rPr sz="1800" spc="-10" dirty="0">
                <a:latin typeface="Corbel"/>
                <a:cs typeface="Corbel"/>
              </a:rPr>
              <a:t> &lt;&lt;ptr2&lt;&lt;endl;</a:t>
            </a:r>
            <a:endParaRPr sz="1800">
              <a:latin typeface="Corbel"/>
              <a:cs typeface="Corbel"/>
            </a:endParaRPr>
          </a:p>
          <a:p>
            <a:pPr marL="274955" marR="27089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"After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incrementing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values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"&lt;&lt;endl;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ptr1+=4;</a:t>
            </a:r>
            <a:endParaRPr sz="1800">
              <a:latin typeface="Corbel"/>
              <a:cs typeface="Corbel"/>
            </a:endParaRPr>
          </a:p>
          <a:p>
            <a:pPr marL="274955" marR="405384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 </a:t>
            </a:r>
            <a:r>
              <a:rPr sz="1800" dirty="0">
                <a:latin typeface="Corbel"/>
                <a:cs typeface="Corbel"/>
              </a:rPr>
              <a:t>a: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"&lt;&lt;ptr1&lt;&lt;endl;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value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a: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"&lt;&lt;*ptr1&lt;&lt;endl;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ptr2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+=4;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"The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address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ptr1: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"</a:t>
            </a:r>
            <a:r>
              <a:rPr sz="1800" spc="-10" dirty="0">
                <a:latin typeface="Corbel"/>
                <a:cs typeface="Corbel"/>
              </a:rPr>
              <a:t> &lt;&lt;ptr2;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7576" y="947927"/>
            <a:ext cx="3575303" cy="163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4126</Words>
  <Application>Microsoft Office PowerPoint</Application>
  <PresentationFormat>Widescreen</PresentationFormat>
  <Paragraphs>493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Black</vt:lpstr>
      <vt:lpstr>Arial MT</vt:lpstr>
      <vt:lpstr>Calibri</vt:lpstr>
      <vt:lpstr>Candara</vt:lpstr>
      <vt:lpstr>Corbel</vt:lpstr>
      <vt:lpstr>Microsoft Sans Serif</vt:lpstr>
      <vt:lpstr>Times New Roman</vt:lpstr>
      <vt:lpstr>Office Theme</vt:lpstr>
      <vt:lpstr>PowerPoint Presentation</vt:lpstr>
      <vt:lpstr>🞄 Polymorphism is one of the crucial features of OOP. It simply  means ‘one name multiple forms’.</vt:lpstr>
      <vt:lpstr>PowerPoint Presentation</vt:lpstr>
      <vt:lpstr>🞄 In such situations, we may use the class resolution operator  (::) to specify the class while invoking the functions with the  derived class objects.</vt:lpstr>
      <vt:lpstr>Polymorphism</vt:lpstr>
      <vt:lpstr>🞄 At run time, when it is known what class objects are under  consideration, the appropriate version of the function is  invoked.</vt:lpstr>
      <vt:lpstr>🞄 Pointer is derived data type that refer to another variable by</vt:lpstr>
      <vt:lpstr>PowerPoint Presentation</vt:lpstr>
      <vt:lpstr>PowerPoint Presentation</vt:lpstr>
      <vt:lpstr>PowerPoint Presentation</vt:lpstr>
      <vt:lpstr>🞄 There is no error checking of array bounds in C++. Suppose we  declare an array of size 25. The compiler issues no warnings if we  attempt to access 26th location. It is the programmer's task to  cheek the array limits.</vt:lpstr>
      <vt:lpstr>PowerPoint Presentation</vt:lpstr>
      <vt:lpstr>🞄 By declaring array of pointers, we can save a substantial amount</vt:lpstr>
      <vt:lpstr>PowerPoint Presentation</vt:lpstr>
      <vt:lpstr>🞄 Const char *numptr= “one”;</vt:lpstr>
      <vt:lpstr>Pointers and  Strings  Example</vt:lpstr>
      <vt:lpstr>🞄 In C/C++, like normal data pointers (int*,char*,etc), we can</vt:lpstr>
      <vt:lpstr>🞄 Syntax:</vt:lpstr>
      <vt:lpstr>using namespace std;</vt:lpstr>
      <vt:lpstr>can use these function pointers to refer to a function.</vt:lpstr>
      <vt:lpstr>🞄 C++ also allows us to compare two function pointers.</vt:lpstr>
      <vt:lpstr>🞄 Object pointers are useful in creating objects at run time We  can also use an object pointer to access the public members  of an objects.</vt:lpstr>
      <vt:lpstr>Pointers to  Objects</vt:lpstr>
      <vt:lpstr>🞄 The parentheses are necessary because the dot operator</vt:lpstr>
      <vt:lpstr>PowerPoint Presentation</vt:lpstr>
      <vt:lpstr>🞄 C++ uses a unique keyword called this to represent an object  that invokes a member function. this is a pointer that points  to the object for which this function is called.</vt:lpstr>
      <vt:lpstr>PowerPoint Presentation</vt:lpstr>
      <vt:lpstr>🞄 When a binary operator is overloaded using a member</vt:lpstr>
      <vt:lpstr>PowerPoint Presentation</vt:lpstr>
      <vt:lpstr>also to the objects of derived classes.</vt:lpstr>
      <vt:lpstr>🞄 Because bptr is declared as the pointer of base class. Now  when it pointes to derived class, it can access only those  members which are inherited from B and not the members  that originally belong to D.</vt:lpstr>
      <vt:lpstr>🞄 Although a base pointer can be made to point to any  number of derived objects, it cannot directly access the  members defined by a derived class.</vt:lpstr>
      <vt:lpstr>PowerPoint Presentation</vt:lpstr>
      <vt:lpstr>🞄 As essential requirement of polymorphism is the ability to  refer to objects without any regard to their classes .This  necessitates the use of a single pointer variable to refer to  the Objects of different classes.</vt:lpstr>
      <vt:lpstr>🞄 When we use same function name in both the base and  derived classes, the function in base class is declared as  virtual using the keyword virtual preceding its normal  declaration.</vt:lpstr>
      <vt:lpstr>🞄 One important point to remember is that, we must access  virtual function through the use of a pointer declared as  pointer to the base class.</vt:lpstr>
      <vt:lpstr>Example</vt:lpstr>
      <vt:lpstr>🞄 When virtual functions are created for implementing late  binding, we should observe some basic rules that satisfy  the compiler requirements:</vt:lpstr>
      <vt:lpstr>virtual destructors.</vt:lpstr>
      <vt:lpstr>🞄 It is normal practice to declare a function virtual inside the</vt:lpstr>
      <vt:lpstr>base class that has no definition relative to the base class.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omprakash suthar</cp:lastModifiedBy>
  <cp:revision>1</cp:revision>
  <dcterms:created xsi:type="dcterms:W3CDTF">2023-03-12T09:22:17Z</dcterms:created>
  <dcterms:modified xsi:type="dcterms:W3CDTF">2023-03-12T09:26:59Z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