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53944" y="564642"/>
            <a:ext cx="7484110" cy="32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06804" y="4029583"/>
            <a:ext cx="9978390" cy="965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58951"/>
            <a:ext cx="3444240" cy="5331460"/>
          </a:xfrm>
          <a:custGeom>
            <a:avLst/>
            <a:gdLst/>
            <a:ahLst/>
            <a:cxnLst/>
            <a:rect l="l" t="t" r="r" b="b"/>
            <a:pathLst>
              <a:path w="3444240" h="5331460">
                <a:moveTo>
                  <a:pt x="3444240" y="0"/>
                </a:moveTo>
                <a:lnTo>
                  <a:pt x="0" y="0"/>
                </a:lnTo>
                <a:lnTo>
                  <a:pt x="0" y="5330952"/>
                </a:lnTo>
                <a:lnTo>
                  <a:pt x="3444240" y="5330952"/>
                </a:lnTo>
                <a:lnTo>
                  <a:pt x="3444240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817095" y="758951"/>
            <a:ext cx="375285" cy="5331460"/>
          </a:xfrm>
          <a:custGeom>
            <a:avLst/>
            <a:gdLst/>
            <a:ahLst/>
            <a:cxnLst/>
            <a:rect l="l" t="t" r="r" b="b"/>
            <a:pathLst>
              <a:path w="375284" h="5331460">
                <a:moveTo>
                  <a:pt x="0" y="5330952"/>
                </a:moveTo>
                <a:lnTo>
                  <a:pt x="374903" y="5330952"/>
                </a:lnTo>
                <a:lnTo>
                  <a:pt x="374903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31945" y="1308938"/>
            <a:ext cx="3917315" cy="329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49065" y="1355344"/>
            <a:ext cx="7145020" cy="425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0"/>
            <a:ext cx="9141460" cy="5334000"/>
          </a:xfrm>
          <a:custGeom>
            <a:avLst/>
            <a:gdLst/>
            <a:ahLst/>
            <a:cxnLst/>
            <a:rect l="l" t="t" r="r" b="b"/>
            <a:pathLst>
              <a:path w="9141460" h="5334000">
                <a:moveTo>
                  <a:pt x="9140952" y="0"/>
                </a:moveTo>
                <a:lnTo>
                  <a:pt x="0" y="0"/>
                </a:lnTo>
                <a:lnTo>
                  <a:pt x="0" y="5334000"/>
                </a:lnTo>
                <a:lnTo>
                  <a:pt x="9140952" y="5334000"/>
                </a:lnTo>
                <a:lnTo>
                  <a:pt x="9140952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29953" y="2872867"/>
            <a:ext cx="2067560" cy="1033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0097A2"/>
                </a:solidFill>
                <a:latin typeface="Candara"/>
                <a:cs typeface="Candara"/>
              </a:rPr>
              <a:t>Unit-6 </a:t>
            </a:r>
            <a:r>
              <a:rPr sz="2200" b="1" spc="5" dirty="0">
                <a:solidFill>
                  <a:srgbClr val="0097A2"/>
                </a:solidFill>
                <a:latin typeface="Candara"/>
                <a:cs typeface="Candara"/>
              </a:rPr>
              <a:t> </a:t>
            </a:r>
            <a:r>
              <a:rPr sz="2200" b="1" dirty="0">
                <a:solidFill>
                  <a:srgbClr val="0097A2"/>
                </a:solidFill>
                <a:latin typeface="Candara"/>
                <a:cs typeface="Candara"/>
              </a:rPr>
              <a:t>Inheritance </a:t>
            </a:r>
            <a:r>
              <a:rPr sz="2200" b="1" spc="5" dirty="0">
                <a:solidFill>
                  <a:srgbClr val="0097A2"/>
                </a:solidFill>
                <a:latin typeface="Candara"/>
                <a:cs typeface="Candara"/>
              </a:rPr>
              <a:t> OODP</a:t>
            </a:r>
            <a:endParaRPr sz="2200" dirty="0">
              <a:latin typeface="Candara"/>
              <a:cs typeface="Canda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1900" y="2621102"/>
            <a:ext cx="712660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79830" marR="5080" indent="-1167765">
              <a:lnSpc>
                <a:spcPct val="100000"/>
              </a:lnSpc>
              <a:spcBef>
                <a:spcPts val="95"/>
              </a:spcBef>
            </a:pPr>
            <a:r>
              <a:rPr sz="4400" spc="-10" dirty="0">
                <a:latin typeface="Arial Black"/>
                <a:cs typeface="Arial Black"/>
              </a:rPr>
              <a:t>Object</a:t>
            </a:r>
            <a:r>
              <a:rPr sz="4400" spc="-5" dirty="0">
                <a:latin typeface="Arial Black"/>
                <a:cs typeface="Arial Black"/>
              </a:rPr>
              <a:t> </a:t>
            </a:r>
            <a:r>
              <a:rPr sz="4400" spc="-10" dirty="0">
                <a:latin typeface="Arial Black"/>
                <a:cs typeface="Arial Black"/>
              </a:rPr>
              <a:t>Oriented</a:t>
            </a:r>
            <a:r>
              <a:rPr sz="4400" spc="5" dirty="0">
                <a:latin typeface="Arial Black"/>
                <a:cs typeface="Arial Black"/>
              </a:rPr>
              <a:t> </a:t>
            </a:r>
            <a:r>
              <a:rPr sz="4400" spc="-10" dirty="0">
                <a:latin typeface="Arial Black"/>
                <a:cs typeface="Arial Black"/>
              </a:rPr>
              <a:t>Design </a:t>
            </a:r>
            <a:r>
              <a:rPr sz="4400" spc="-1450" dirty="0">
                <a:latin typeface="Arial Black"/>
                <a:cs typeface="Arial Black"/>
              </a:rPr>
              <a:t> </a:t>
            </a:r>
            <a:r>
              <a:rPr sz="4400" spc="-5" dirty="0">
                <a:latin typeface="Arial Black"/>
                <a:cs typeface="Arial Black"/>
              </a:rPr>
              <a:t>&amp;</a:t>
            </a:r>
            <a:r>
              <a:rPr sz="4400" spc="-25" dirty="0">
                <a:latin typeface="Arial Black"/>
                <a:cs typeface="Arial Black"/>
              </a:rPr>
              <a:t> </a:t>
            </a:r>
            <a:r>
              <a:rPr sz="4400" spc="10" dirty="0">
                <a:latin typeface="Arial Black"/>
                <a:cs typeface="Arial Black"/>
              </a:rPr>
              <a:t>Programming</a:t>
            </a:r>
            <a:endParaRPr sz="4400">
              <a:latin typeface="Arial Black"/>
              <a:cs typeface="Arial Black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BBEFDF8-EAA2-B018-7424-8E838DE5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268605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114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2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ont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l 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Inheritance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547241"/>
            <a:ext cx="614489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li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b="1" spc="-15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itance</a:t>
            </a:r>
            <a:r>
              <a:rPr sz="22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30" dirty="0">
                <a:solidFill>
                  <a:srgbClr val="585858"/>
                </a:solidFill>
                <a:latin typeface="Corbel"/>
                <a:cs typeface="Corbel"/>
              </a:rPr>
              <a:t>(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200" b="1" spc="-15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en</a:t>
            </a:r>
            <a:r>
              <a:rPr sz="2200" b="1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e 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ba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se cl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ss is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 p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li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ly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945" y="1848688"/>
            <a:ext cx="134937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latin typeface="Corbel"/>
                <a:cs typeface="Corbel"/>
              </a:rPr>
              <a:t>inherited)</a:t>
            </a:r>
            <a:r>
              <a:rPr sz="2200" b="1" spc="-75" dirty="0">
                <a:latin typeface="Corbel"/>
                <a:cs typeface="Corbel"/>
              </a:rPr>
              <a:t> </a:t>
            </a:r>
            <a:r>
              <a:rPr sz="2200" b="1" dirty="0">
                <a:latin typeface="Corbel"/>
                <a:cs typeface="Corbel"/>
              </a:rPr>
              <a:t>: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2757931"/>
            <a:ext cx="7108190" cy="247840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5580" marR="103505" indent="-182880" algn="just">
              <a:lnSpc>
                <a:spcPts val="2380"/>
              </a:lnSpc>
              <a:spcBef>
                <a:spcPts val="40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Public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members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 the base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become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public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members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derived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and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therefore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they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are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accessible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spc="-4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objects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derived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200">
              <a:latin typeface="Corbel"/>
              <a:cs typeface="Corbel"/>
            </a:endParaRPr>
          </a:p>
          <a:p>
            <a:pPr marL="12700" algn="just">
              <a:lnSpc>
                <a:spcPts val="2510"/>
              </a:lnSpc>
              <a:spcBef>
                <a:spcPts val="894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Protected</a:t>
            </a:r>
            <a:r>
              <a:rPr sz="2200" b="1" spc="-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members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base class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become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protected</a:t>
            </a:r>
            <a:endParaRPr sz="2200">
              <a:latin typeface="Corbel"/>
              <a:cs typeface="Corbel"/>
            </a:endParaRPr>
          </a:p>
          <a:p>
            <a:pPr marL="195580" algn="just">
              <a:lnSpc>
                <a:spcPts val="2510"/>
              </a:lnSpc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members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derived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200">
              <a:latin typeface="Corbel"/>
              <a:cs typeface="Corbel"/>
            </a:endParaRPr>
          </a:p>
          <a:p>
            <a:pPr marL="12700" algn="just">
              <a:lnSpc>
                <a:spcPts val="2510"/>
              </a:lnSpc>
              <a:spcBef>
                <a:spcPts val="93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base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class's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private</a:t>
            </a:r>
            <a:r>
              <a:rPr sz="22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members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never</a:t>
            </a:r>
            <a:r>
              <a:rPr sz="2200" b="1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accessible directly</a:t>
            </a:r>
            <a:endParaRPr sz="2200">
              <a:latin typeface="Corbel"/>
              <a:cs typeface="Corbel"/>
            </a:endParaRPr>
          </a:p>
          <a:p>
            <a:pPr marL="195580" algn="just">
              <a:lnSpc>
                <a:spcPts val="2510"/>
              </a:lnSpc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derived</a:t>
            </a:r>
            <a:r>
              <a:rPr sz="22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587244"/>
            <a:ext cx="268605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85" dirty="0">
                <a:solidFill>
                  <a:srgbClr val="FFFFFF"/>
                </a:solidFill>
              </a:rPr>
              <a:t>A</a:t>
            </a:r>
            <a:r>
              <a:rPr sz="3600" spc="-114" dirty="0">
                <a:solidFill>
                  <a:srgbClr val="FFFFFF"/>
                </a:solidFill>
              </a:rPr>
              <a:t>c</a:t>
            </a:r>
            <a:r>
              <a:rPr sz="3600" spc="-70" dirty="0">
                <a:solidFill>
                  <a:srgbClr val="FFFFFF"/>
                </a:solidFill>
              </a:rPr>
              <a:t>c</a:t>
            </a:r>
            <a:r>
              <a:rPr sz="3600" spc="-65" dirty="0">
                <a:solidFill>
                  <a:srgbClr val="FFFFFF"/>
                </a:solidFill>
              </a:rPr>
              <a:t>es</a:t>
            </a:r>
            <a:r>
              <a:rPr sz="3600" dirty="0">
                <a:solidFill>
                  <a:srgbClr val="FFFFFF"/>
                </a:solidFill>
              </a:rPr>
              <a:t>s</a:t>
            </a:r>
            <a:r>
              <a:rPr sz="3600" spc="-235" dirty="0">
                <a:solidFill>
                  <a:srgbClr val="FFFFFF"/>
                </a:solidFill>
              </a:rPr>
              <a:t> </a:t>
            </a:r>
            <a:r>
              <a:rPr sz="3600" spc="-85" dirty="0">
                <a:solidFill>
                  <a:srgbClr val="FFFFFF"/>
                </a:solidFill>
              </a:rPr>
              <a:t>C</a:t>
            </a:r>
            <a:r>
              <a:rPr sz="3600" spc="-75" dirty="0">
                <a:solidFill>
                  <a:srgbClr val="FFFFFF"/>
                </a:solidFill>
              </a:rPr>
              <a:t>ont</a:t>
            </a:r>
            <a:r>
              <a:rPr sz="3600" spc="-80" dirty="0">
                <a:solidFill>
                  <a:srgbClr val="FFFFFF"/>
                </a:solidFill>
              </a:rPr>
              <a:t>r</a:t>
            </a:r>
            <a:r>
              <a:rPr sz="3600" spc="-75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l  </a:t>
            </a:r>
            <a:r>
              <a:rPr sz="3600" spc="-60" dirty="0">
                <a:solidFill>
                  <a:srgbClr val="FFFFFF"/>
                </a:solidFill>
              </a:rPr>
              <a:t>and </a:t>
            </a:r>
            <a:r>
              <a:rPr sz="3600" spc="-55" dirty="0">
                <a:solidFill>
                  <a:srgbClr val="FFFFFF"/>
                </a:solidFill>
              </a:rPr>
              <a:t> </a:t>
            </a:r>
            <a:r>
              <a:rPr sz="3600" spc="-70" dirty="0">
                <a:solidFill>
                  <a:srgbClr val="FFFFFF"/>
                </a:solidFill>
              </a:rPr>
              <a:t>Inheritance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949065" y="2076449"/>
            <a:ext cx="6819265" cy="66421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5580" marR="5080" indent="-182880">
              <a:lnSpc>
                <a:spcPts val="2380"/>
              </a:lnSpc>
              <a:spcBef>
                <a:spcPts val="40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Protected Inheritance (When deriving from a protected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class):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3286455"/>
            <a:ext cx="7084695" cy="14204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1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public</a:t>
            </a:r>
            <a:r>
              <a:rPr sz="2200" b="1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protected</a:t>
            </a:r>
            <a:r>
              <a:rPr sz="2200" b="1" spc="-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members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become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protected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members</a:t>
            </a:r>
            <a:r>
              <a:rPr sz="22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 the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derived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200">
              <a:latin typeface="Corbel"/>
              <a:cs typeface="Corbel"/>
            </a:endParaRPr>
          </a:p>
          <a:p>
            <a:pPr marL="195580" marR="5080" indent="-182880">
              <a:lnSpc>
                <a:spcPts val="2380"/>
              </a:lnSpc>
              <a:spcBef>
                <a:spcPts val="123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base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class's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private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members are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never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accessible directly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from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derived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268605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114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2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ont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l 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Inheritance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396364"/>
            <a:ext cx="7139940" cy="39909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5580" marR="378460" indent="-182880">
              <a:lnSpc>
                <a:spcPts val="2380"/>
              </a:lnSpc>
              <a:spcBef>
                <a:spcPts val="400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ri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va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b="1" spc="-15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itance (W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en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riving</a:t>
            </a:r>
            <a:r>
              <a:rPr sz="22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om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 a</a:t>
            </a:r>
            <a:r>
              <a:rPr sz="22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ri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va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200" b="1" spc="-2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se  class)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ts val="2510"/>
              </a:lnSpc>
              <a:spcBef>
                <a:spcPts val="90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public</a:t>
            </a:r>
            <a:r>
              <a:rPr sz="2200" b="1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protected</a:t>
            </a:r>
            <a:r>
              <a:rPr sz="2200" b="1" spc="-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members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base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become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private</a:t>
            </a:r>
            <a:r>
              <a:rPr sz="2200" spc="-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members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derived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200">
              <a:latin typeface="Corbel"/>
              <a:cs typeface="Corbel"/>
            </a:endParaRPr>
          </a:p>
          <a:p>
            <a:pPr marL="195580" marR="5080" indent="-182880">
              <a:lnSpc>
                <a:spcPts val="2380"/>
              </a:lnSpc>
              <a:spcBef>
                <a:spcPts val="1235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efore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li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b="1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me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mb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ase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cl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ass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an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b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 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es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ed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em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er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un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th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er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ved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cl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r>
              <a:rPr sz="2200" spc="-1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They 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inaccessible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to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objects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derived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ts val="2510"/>
              </a:lnSpc>
              <a:spcBef>
                <a:spcPts val="894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eme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-9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bli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em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er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cl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ca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cesse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its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own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objects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using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dot 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operator.</a:t>
            </a:r>
            <a:endParaRPr sz="2200">
              <a:latin typeface="Corbel"/>
              <a:cs typeface="Corbel"/>
            </a:endParaRPr>
          </a:p>
          <a:p>
            <a:pPr marL="195580" marR="235585" indent="-182880">
              <a:lnSpc>
                <a:spcPts val="2380"/>
              </a:lnSpc>
              <a:spcBef>
                <a:spcPts val="1235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sul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tha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me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mb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er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o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ase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cl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ass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ess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bl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  to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objects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derived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3080715"/>
            <a:ext cx="1609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</a:rPr>
              <a:t>E</a:t>
            </a:r>
            <a:r>
              <a:rPr sz="3600" spc="-80" dirty="0">
                <a:solidFill>
                  <a:srgbClr val="FFFFFF"/>
                </a:solidFill>
              </a:rPr>
              <a:t>x</a:t>
            </a:r>
            <a:r>
              <a:rPr sz="3600" spc="-90" dirty="0">
                <a:solidFill>
                  <a:srgbClr val="FFFFFF"/>
                </a:solidFill>
              </a:rPr>
              <a:t>a</a:t>
            </a:r>
            <a:r>
              <a:rPr sz="3600" spc="-85" dirty="0">
                <a:solidFill>
                  <a:srgbClr val="FFFFFF"/>
                </a:solidFill>
              </a:rPr>
              <a:t>m</a:t>
            </a:r>
            <a:r>
              <a:rPr sz="3600" spc="-65" dirty="0">
                <a:solidFill>
                  <a:srgbClr val="FFFFFF"/>
                </a:solidFill>
              </a:rPr>
              <a:t>p</a:t>
            </a:r>
            <a:r>
              <a:rPr sz="3600" spc="-70" dirty="0">
                <a:solidFill>
                  <a:srgbClr val="FFFFFF"/>
                </a:solidFill>
              </a:rPr>
              <a:t>l</a:t>
            </a:r>
            <a:r>
              <a:rPr sz="3600" dirty="0">
                <a:solidFill>
                  <a:srgbClr val="FFFFFF"/>
                </a:solidFill>
              </a:rPr>
              <a:t>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95115" y="746633"/>
          <a:ext cx="8147050" cy="5469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593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10" dirty="0">
                          <a:latin typeface="Corbel"/>
                          <a:cs typeface="Corbel"/>
                        </a:rPr>
                        <a:t>cl</a:t>
                      </a:r>
                      <a:r>
                        <a:rPr sz="2200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2200" spc="-10" dirty="0">
                          <a:latin typeface="Corbel"/>
                          <a:cs typeface="Corbel"/>
                        </a:rPr>
                        <a:t>s</a:t>
                      </a:r>
                      <a:r>
                        <a:rPr sz="2200" dirty="0">
                          <a:latin typeface="Corbel"/>
                          <a:cs typeface="Corbel"/>
                        </a:rPr>
                        <a:t>s</a:t>
                      </a:r>
                      <a:r>
                        <a:rPr sz="2200" spc="-114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dirty="0">
                          <a:latin typeface="Corbel"/>
                          <a:cs typeface="Corbel"/>
                        </a:rPr>
                        <a:t>A</a:t>
                      </a:r>
                      <a:endParaRPr sz="22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dirty="0">
                          <a:latin typeface="Corbel"/>
                          <a:cs typeface="Corbel"/>
                        </a:rPr>
                        <a:t>{</a:t>
                      </a:r>
                      <a:endParaRPr sz="22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Corbel"/>
                          <a:cs typeface="Corbel"/>
                        </a:rPr>
                        <a:t>public</a:t>
                      </a:r>
                      <a:r>
                        <a:rPr sz="2200" dirty="0">
                          <a:latin typeface="Corbel"/>
                          <a:cs typeface="Corbel"/>
                        </a:rPr>
                        <a:t>:</a:t>
                      </a:r>
                      <a:endParaRPr sz="2200">
                        <a:latin typeface="Corbel"/>
                        <a:cs typeface="Corbel"/>
                      </a:endParaRPr>
                    </a:p>
                    <a:p>
                      <a:pPr marL="64706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22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spc="-5" dirty="0">
                          <a:latin typeface="Corbel"/>
                          <a:cs typeface="Corbel"/>
                        </a:rPr>
                        <a:t>x;</a:t>
                      </a:r>
                      <a:endParaRPr sz="22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Corbel"/>
                          <a:cs typeface="Corbel"/>
                        </a:rPr>
                        <a:t>protected</a:t>
                      </a:r>
                      <a:r>
                        <a:rPr sz="2200" dirty="0">
                          <a:latin typeface="Corbel"/>
                          <a:cs typeface="Corbel"/>
                        </a:rPr>
                        <a:t>:</a:t>
                      </a:r>
                      <a:endParaRPr sz="2200">
                        <a:latin typeface="Corbel"/>
                        <a:cs typeface="Corbel"/>
                      </a:endParaRPr>
                    </a:p>
                    <a:p>
                      <a:pPr marL="6470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22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dirty="0">
                          <a:latin typeface="Corbel"/>
                          <a:cs typeface="Corbel"/>
                        </a:rPr>
                        <a:t>y;</a:t>
                      </a:r>
                      <a:endParaRPr sz="22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Corbel"/>
                          <a:cs typeface="Corbel"/>
                        </a:rPr>
                        <a:t>private</a:t>
                      </a:r>
                      <a:r>
                        <a:rPr sz="2200" dirty="0">
                          <a:latin typeface="Corbel"/>
                          <a:cs typeface="Corbel"/>
                        </a:rPr>
                        <a:t>:</a:t>
                      </a:r>
                      <a:endParaRPr sz="2200">
                        <a:latin typeface="Corbel"/>
                        <a:cs typeface="Corbel"/>
                      </a:endParaRPr>
                    </a:p>
                    <a:p>
                      <a:pPr marL="64706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22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spc="-5" dirty="0">
                          <a:latin typeface="Corbel"/>
                          <a:cs typeface="Corbel"/>
                        </a:rPr>
                        <a:t>z;</a:t>
                      </a:r>
                      <a:endParaRPr sz="22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200" spc="5" dirty="0">
                          <a:latin typeface="Corbel"/>
                          <a:cs typeface="Corbel"/>
                        </a:rPr>
                        <a:t>};</a:t>
                      </a:r>
                      <a:endParaRPr sz="22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orbel"/>
                          <a:cs typeface="Corbel"/>
                        </a:rPr>
                        <a:t>class</a:t>
                      </a:r>
                      <a:r>
                        <a:rPr sz="22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spc="5" dirty="0">
                          <a:latin typeface="Corbel"/>
                          <a:cs typeface="Corbel"/>
                        </a:rPr>
                        <a:t>B</a:t>
                      </a:r>
                      <a:r>
                        <a:rPr sz="22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dirty="0">
                          <a:latin typeface="Corbel"/>
                          <a:cs typeface="Corbel"/>
                        </a:rPr>
                        <a:t>:</a:t>
                      </a:r>
                      <a:r>
                        <a:rPr sz="22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b="1" dirty="0">
                          <a:latin typeface="Corbel"/>
                          <a:cs typeface="Corbel"/>
                        </a:rPr>
                        <a:t>public</a:t>
                      </a:r>
                      <a:r>
                        <a:rPr sz="2200" b="1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spc="5" dirty="0">
                          <a:latin typeface="Corbel"/>
                          <a:cs typeface="Corbel"/>
                        </a:rPr>
                        <a:t>A</a:t>
                      </a:r>
                      <a:endParaRPr sz="22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Corbel"/>
                          <a:cs typeface="Corbel"/>
                        </a:rPr>
                        <a:t>{</a:t>
                      </a:r>
                      <a:endParaRPr sz="2200">
                        <a:latin typeface="Corbel"/>
                        <a:cs typeface="Corbel"/>
                      </a:endParaRPr>
                    </a:p>
                    <a:p>
                      <a:pPr marL="591820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orbel"/>
                          <a:cs typeface="Corbel"/>
                        </a:rPr>
                        <a:t>//</a:t>
                      </a:r>
                      <a:r>
                        <a:rPr sz="22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dirty="0">
                          <a:latin typeface="Corbel"/>
                          <a:cs typeface="Corbel"/>
                        </a:rPr>
                        <a:t>x</a:t>
                      </a:r>
                      <a:r>
                        <a:rPr sz="22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spc="-5" dirty="0">
                          <a:latin typeface="Corbel"/>
                          <a:cs typeface="Corbel"/>
                        </a:rPr>
                        <a:t>is</a:t>
                      </a:r>
                      <a:r>
                        <a:rPr sz="22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dirty="0">
                          <a:latin typeface="Corbel"/>
                          <a:cs typeface="Corbel"/>
                        </a:rPr>
                        <a:t>public</a:t>
                      </a:r>
                      <a:endParaRPr sz="2200">
                        <a:latin typeface="Corbel"/>
                        <a:cs typeface="Corbel"/>
                      </a:endParaRPr>
                    </a:p>
                    <a:p>
                      <a:pPr marL="591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latin typeface="Corbel"/>
                          <a:cs typeface="Corbel"/>
                        </a:rPr>
                        <a:t>//</a:t>
                      </a:r>
                      <a:r>
                        <a:rPr sz="22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dirty="0">
                          <a:latin typeface="Corbel"/>
                          <a:cs typeface="Corbel"/>
                        </a:rPr>
                        <a:t>y</a:t>
                      </a:r>
                      <a:r>
                        <a:rPr sz="22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spc="-5" dirty="0">
                          <a:latin typeface="Corbel"/>
                          <a:cs typeface="Corbel"/>
                        </a:rPr>
                        <a:t>is</a:t>
                      </a:r>
                      <a:r>
                        <a:rPr sz="22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dirty="0">
                          <a:latin typeface="Corbel"/>
                          <a:cs typeface="Corbel"/>
                        </a:rPr>
                        <a:t>protected</a:t>
                      </a:r>
                      <a:endParaRPr sz="2200">
                        <a:latin typeface="Corbel"/>
                        <a:cs typeface="Corbel"/>
                      </a:endParaRPr>
                    </a:p>
                    <a:p>
                      <a:pPr marL="591820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orbel"/>
                          <a:cs typeface="Corbel"/>
                        </a:rPr>
                        <a:t>//</a:t>
                      </a:r>
                      <a:r>
                        <a:rPr sz="22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dirty="0">
                          <a:latin typeface="Corbel"/>
                          <a:cs typeface="Corbel"/>
                        </a:rPr>
                        <a:t>z</a:t>
                      </a:r>
                      <a:r>
                        <a:rPr sz="22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spc="-5" dirty="0">
                          <a:latin typeface="Corbel"/>
                          <a:cs typeface="Corbel"/>
                        </a:rPr>
                        <a:t>is </a:t>
                      </a:r>
                      <a:r>
                        <a:rPr sz="2200" dirty="0">
                          <a:latin typeface="Corbel"/>
                          <a:cs typeface="Corbel"/>
                        </a:rPr>
                        <a:t>not</a:t>
                      </a:r>
                      <a:r>
                        <a:rPr sz="22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spc="-5" dirty="0">
                          <a:latin typeface="Corbel"/>
                          <a:cs typeface="Corbel"/>
                        </a:rPr>
                        <a:t>accessible</a:t>
                      </a:r>
                      <a:endParaRPr sz="22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200" spc="5" dirty="0">
                          <a:latin typeface="Corbel"/>
                          <a:cs typeface="Corbel"/>
                        </a:rPr>
                        <a:t>};</a:t>
                      </a:r>
                      <a:endParaRPr sz="2200">
                        <a:latin typeface="Corbel"/>
                        <a:cs typeface="Corbe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5" dirty="0">
                          <a:latin typeface="Corbel"/>
                          <a:cs typeface="Corbel"/>
                        </a:rPr>
                        <a:t>class</a:t>
                      </a:r>
                      <a:r>
                        <a:rPr sz="2200" spc="-1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spc="5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22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dirty="0">
                          <a:latin typeface="Corbel"/>
                          <a:cs typeface="Corbel"/>
                        </a:rPr>
                        <a:t>:</a:t>
                      </a:r>
                      <a:r>
                        <a:rPr sz="22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b="1" dirty="0">
                          <a:latin typeface="Corbel"/>
                          <a:cs typeface="Corbel"/>
                        </a:rPr>
                        <a:t>protected</a:t>
                      </a:r>
                      <a:r>
                        <a:rPr sz="2200" b="1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spc="5" dirty="0">
                          <a:latin typeface="Corbel"/>
                          <a:cs typeface="Corbel"/>
                        </a:rPr>
                        <a:t>A</a:t>
                      </a:r>
                      <a:endParaRPr sz="22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dirty="0">
                          <a:latin typeface="Corbel"/>
                          <a:cs typeface="Corbel"/>
                        </a:rPr>
                        <a:t>{</a:t>
                      </a:r>
                      <a:endParaRPr sz="2200">
                        <a:latin typeface="Corbel"/>
                        <a:cs typeface="Corbel"/>
                      </a:endParaRPr>
                    </a:p>
                    <a:p>
                      <a:pPr marL="647700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orbel"/>
                          <a:cs typeface="Corbel"/>
                        </a:rPr>
                        <a:t>//</a:t>
                      </a:r>
                      <a:r>
                        <a:rPr sz="22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dirty="0">
                          <a:latin typeface="Corbel"/>
                          <a:cs typeface="Corbel"/>
                        </a:rPr>
                        <a:t>x</a:t>
                      </a:r>
                      <a:r>
                        <a:rPr sz="22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spc="-5" dirty="0">
                          <a:latin typeface="Corbel"/>
                          <a:cs typeface="Corbel"/>
                        </a:rPr>
                        <a:t>is</a:t>
                      </a:r>
                      <a:r>
                        <a:rPr sz="22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dirty="0">
                          <a:latin typeface="Corbel"/>
                          <a:cs typeface="Corbel"/>
                        </a:rPr>
                        <a:t>protected</a:t>
                      </a:r>
                      <a:endParaRPr sz="2200">
                        <a:latin typeface="Corbel"/>
                        <a:cs typeface="Corbel"/>
                      </a:endParaRPr>
                    </a:p>
                    <a:p>
                      <a:pPr marL="647700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orbel"/>
                          <a:cs typeface="Corbel"/>
                        </a:rPr>
                        <a:t>//</a:t>
                      </a:r>
                      <a:r>
                        <a:rPr sz="22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dirty="0">
                          <a:latin typeface="Corbel"/>
                          <a:cs typeface="Corbel"/>
                        </a:rPr>
                        <a:t>y</a:t>
                      </a:r>
                      <a:r>
                        <a:rPr sz="22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spc="-5" dirty="0">
                          <a:latin typeface="Corbel"/>
                          <a:cs typeface="Corbel"/>
                        </a:rPr>
                        <a:t>is</a:t>
                      </a:r>
                      <a:r>
                        <a:rPr sz="22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dirty="0">
                          <a:latin typeface="Corbel"/>
                          <a:cs typeface="Corbel"/>
                        </a:rPr>
                        <a:t>protected</a:t>
                      </a:r>
                      <a:endParaRPr sz="2200">
                        <a:latin typeface="Corbel"/>
                        <a:cs typeface="Corbel"/>
                      </a:endParaRPr>
                    </a:p>
                    <a:p>
                      <a:pPr marL="647700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orbel"/>
                          <a:cs typeface="Corbel"/>
                        </a:rPr>
                        <a:t>//</a:t>
                      </a:r>
                      <a:r>
                        <a:rPr sz="22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dirty="0">
                          <a:latin typeface="Corbel"/>
                          <a:cs typeface="Corbel"/>
                        </a:rPr>
                        <a:t>z</a:t>
                      </a:r>
                      <a:r>
                        <a:rPr sz="22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spc="-5" dirty="0">
                          <a:latin typeface="Corbel"/>
                          <a:cs typeface="Corbel"/>
                        </a:rPr>
                        <a:t>is </a:t>
                      </a:r>
                      <a:r>
                        <a:rPr sz="2200" dirty="0">
                          <a:latin typeface="Corbel"/>
                          <a:cs typeface="Corbel"/>
                        </a:rPr>
                        <a:t>not</a:t>
                      </a:r>
                      <a:r>
                        <a:rPr sz="22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spc="-5" dirty="0">
                          <a:latin typeface="Corbel"/>
                          <a:cs typeface="Corbel"/>
                        </a:rPr>
                        <a:t>accessible</a:t>
                      </a:r>
                      <a:endParaRPr sz="22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5" dirty="0">
                          <a:latin typeface="Corbel"/>
                          <a:cs typeface="Corbel"/>
                        </a:rPr>
                        <a:t>};</a:t>
                      </a:r>
                      <a:endParaRPr sz="22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dirty="0">
                          <a:latin typeface="Corbel"/>
                          <a:cs typeface="Corbel"/>
                        </a:rPr>
                        <a:t>-----------------------------------------</a:t>
                      </a:r>
                      <a:endParaRPr sz="22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orbel"/>
                          <a:cs typeface="Corbel"/>
                        </a:rPr>
                        <a:t>class</a:t>
                      </a:r>
                      <a:r>
                        <a:rPr sz="22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spc="5" dirty="0">
                          <a:latin typeface="Corbel"/>
                          <a:cs typeface="Corbel"/>
                        </a:rPr>
                        <a:t>D</a:t>
                      </a:r>
                      <a:r>
                        <a:rPr sz="22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dirty="0">
                          <a:latin typeface="Corbel"/>
                          <a:cs typeface="Corbel"/>
                        </a:rPr>
                        <a:t>:</a:t>
                      </a:r>
                      <a:r>
                        <a:rPr sz="22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b="1" dirty="0">
                          <a:latin typeface="Corbel"/>
                          <a:cs typeface="Corbel"/>
                        </a:rPr>
                        <a:t>private</a:t>
                      </a:r>
                      <a:r>
                        <a:rPr sz="2200" b="1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spc="5" dirty="0">
                          <a:latin typeface="Corbel"/>
                          <a:cs typeface="Corbel"/>
                        </a:rPr>
                        <a:t>A</a:t>
                      </a:r>
                      <a:endParaRPr sz="22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Corbel"/>
                          <a:cs typeface="Corbel"/>
                        </a:rPr>
                        <a:t>{</a:t>
                      </a:r>
                      <a:endParaRPr sz="2200">
                        <a:latin typeface="Corbel"/>
                        <a:cs typeface="Corbel"/>
                      </a:endParaRPr>
                    </a:p>
                    <a:p>
                      <a:pPr marL="647700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orbel"/>
                          <a:cs typeface="Corbel"/>
                        </a:rPr>
                        <a:t>//</a:t>
                      </a:r>
                      <a:r>
                        <a:rPr sz="22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dirty="0">
                          <a:latin typeface="Corbel"/>
                          <a:cs typeface="Corbel"/>
                        </a:rPr>
                        <a:t>x</a:t>
                      </a:r>
                      <a:r>
                        <a:rPr sz="2200" spc="-5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spc="-5" dirty="0">
                          <a:latin typeface="Corbel"/>
                          <a:cs typeface="Corbel"/>
                        </a:rPr>
                        <a:t>is</a:t>
                      </a:r>
                      <a:r>
                        <a:rPr sz="22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dirty="0">
                          <a:latin typeface="Corbel"/>
                          <a:cs typeface="Corbel"/>
                        </a:rPr>
                        <a:t>private</a:t>
                      </a:r>
                      <a:endParaRPr sz="2200">
                        <a:latin typeface="Corbel"/>
                        <a:cs typeface="Corbel"/>
                      </a:endParaRPr>
                    </a:p>
                    <a:p>
                      <a:pPr marL="647700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orbel"/>
                          <a:cs typeface="Corbel"/>
                        </a:rPr>
                        <a:t>//</a:t>
                      </a:r>
                      <a:r>
                        <a:rPr sz="22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spc="5" dirty="0">
                          <a:latin typeface="Corbel"/>
                          <a:cs typeface="Corbel"/>
                        </a:rPr>
                        <a:t>y</a:t>
                      </a:r>
                      <a:r>
                        <a:rPr sz="22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spc="-5" dirty="0">
                          <a:latin typeface="Corbel"/>
                          <a:cs typeface="Corbel"/>
                        </a:rPr>
                        <a:t>is</a:t>
                      </a:r>
                      <a:r>
                        <a:rPr sz="2200" spc="-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spc="5" dirty="0">
                          <a:latin typeface="Corbel"/>
                          <a:cs typeface="Corbel"/>
                        </a:rPr>
                        <a:t>private</a:t>
                      </a:r>
                      <a:endParaRPr sz="2200">
                        <a:latin typeface="Corbel"/>
                        <a:cs typeface="Corbel"/>
                      </a:endParaRPr>
                    </a:p>
                    <a:p>
                      <a:pPr marL="6477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latin typeface="Corbel"/>
                          <a:cs typeface="Corbel"/>
                        </a:rPr>
                        <a:t>//</a:t>
                      </a:r>
                      <a:r>
                        <a:rPr sz="22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dirty="0">
                          <a:latin typeface="Corbel"/>
                          <a:cs typeface="Corbel"/>
                        </a:rPr>
                        <a:t>z</a:t>
                      </a:r>
                      <a:r>
                        <a:rPr sz="22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spc="-5" dirty="0">
                          <a:latin typeface="Corbel"/>
                          <a:cs typeface="Corbel"/>
                        </a:rPr>
                        <a:t>is</a:t>
                      </a:r>
                      <a:r>
                        <a:rPr sz="22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spc="5" dirty="0">
                          <a:latin typeface="Corbel"/>
                          <a:cs typeface="Corbel"/>
                        </a:rPr>
                        <a:t>not</a:t>
                      </a:r>
                      <a:r>
                        <a:rPr sz="2200" spc="-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200" spc="-5" dirty="0">
                          <a:latin typeface="Corbel"/>
                          <a:cs typeface="Corbel"/>
                        </a:rPr>
                        <a:t>accessible</a:t>
                      </a:r>
                      <a:endParaRPr sz="22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2200" spc="5" dirty="0">
                          <a:latin typeface="Corbel"/>
                          <a:cs typeface="Corbel"/>
                        </a:rPr>
                        <a:t>};</a:t>
                      </a:r>
                      <a:endParaRPr sz="2200">
                        <a:latin typeface="Corbel"/>
                        <a:cs typeface="Corbe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693921" y="4012101"/>
            <a:ext cx="3754120" cy="0"/>
          </a:xfrm>
          <a:custGeom>
            <a:avLst/>
            <a:gdLst/>
            <a:ahLst/>
            <a:cxnLst/>
            <a:rect l="l" t="t" r="r" b="b"/>
            <a:pathLst>
              <a:path w="3754120">
                <a:moveTo>
                  <a:pt x="0" y="0"/>
                </a:moveTo>
                <a:lnTo>
                  <a:pt x="3753619" y="0"/>
                </a:lnTo>
              </a:path>
            </a:pathLst>
          </a:custGeom>
          <a:ln w="1990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268605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114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2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ont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l 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Inheritance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999563"/>
            <a:ext cx="6448425" cy="664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1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/>
              <a:t>A</a:t>
            </a:r>
            <a:r>
              <a:rPr sz="2200" dirty="0"/>
              <a:t> derived</a:t>
            </a:r>
            <a:r>
              <a:rPr sz="2200" spc="-40" dirty="0"/>
              <a:t> </a:t>
            </a:r>
            <a:r>
              <a:rPr sz="2200" spc="-5" dirty="0"/>
              <a:t>class</a:t>
            </a:r>
            <a:r>
              <a:rPr sz="2200" spc="-20" dirty="0"/>
              <a:t> </a:t>
            </a:r>
            <a:r>
              <a:rPr sz="2200" dirty="0"/>
              <a:t>inherits</a:t>
            </a:r>
            <a:r>
              <a:rPr sz="2200" spc="-15" dirty="0"/>
              <a:t> </a:t>
            </a:r>
            <a:r>
              <a:rPr sz="2200" spc="-5" dirty="0"/>
              <a:t>all</a:t>
            </a:r>
            <a:r>
              <a:rPr sz="2200" spc="-15" dirty="0"/>
              <a:t> </a:t>
            </a:r>
            <a:r>
              <a:rPr sz="2200" dirty="0"/>
              <a:t>base</a:t>
            </a:r>
            <a:r>
              <a:rPr sz="2200" spc="-5" dirty="0"/>
              <a:t> class</a:t>
            </a:r>
            <a:r>
              <a:rPr sz="2200" spc="5" dirty="0"/>
              <a:t> </a:t>
            </a:r>
            <a:r>
              <a:rPr sz="2200" dirty="0"/>
              <a:t>methods</a:t>
            </a:r>
            <a:r>
              <a:rPr sz="2200" spc="-40" dirty="0"/>
              <a:t> </a:t>
            </a:r>
            <a:r>
              <a:rPr sz="2200" dirty="0"/>
              <a:t>with</a:t>
            </a:r>
            <a:r>
              <a:rPr sz="2200" spc="-10" dirty="0"/>
              <a:t> </a:t>
            </a:r>
            <a:r>
              <a:rPr sz="2200" spc="-5" dirty="0"/>
              <a:t>the</a:t>
            </a:r>
            <a:endParaRPr sz="2200">
              <a:latin typeface="Microsoft Sans Serif"/>
              <a:cs typeface="Microsoft Sans Serif"/>
            </a:endParaRPr>
          </a:p>
          <a:p>
            <a:pPr marL="195580">
              <a:lnSpc>
                <a:spcPts val="2510"/>
              </a:lnSpc>
            </a:pPr>
            <a:r>
              <a:rPr sz="2200" dirty="0"/>
              <a:t>following</a:t>
            </a:r>
            <a:r>
              <a:rPr sz="2200" spc="-55" dirty="0"/>
              <a:t> </a:t>
            </a:r>
            <a:r>
              <a:rPr sz="2200" b="1" dirty="0">
                <a:latin typeface="Corbel"/>
                <a:cs typeface="Corbel"/>
              </a:rPr>
              <a:t>exceptions</a:t>
            </a:r>
            <a:r>
              <a:rPr sz="2200" dirty="0"/>
              <a:t>: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3210255"/>
            <a:ext cx="6734809" cy="15735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 indent="-457200">
              <a:lnSpc>
                <a:spcPts val="2510"/>
              </a:lnSpc>
              <a:spcBef>
                <a:spcPts val="11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Constructors,</a:t>
            </a:r>
            <a:r>
              <a:rPr sz="2200" spc="-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destructors</a:t>
            </a:r>
            <a:r>
              <a:rPr sz="22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2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copy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constructors</a:t>
            </a:r>
            <a:r>
              <a:rPr sz="2200" spc="-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endParaRPr sz="2200">
              <a:latin typeface="Corbel"/>
              <a:cs typeface="Corbel"/>
            </a:endParaRPr>
          </a:p>
          <a:p>
            <a:pPr marL="469900">
              <a:lnSpc>
                <a:spcPts val="2510"/>
              </a:lnSpc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2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35"/>
              </a:spcBef>
              <a:buClr>
                <a:srgbClr val="40B9D2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Overloaded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operators</a:t>
            </a:r>
            <a:r>
              <a:rPr sz="2200" spc="-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40"/>
              </a:spcBef>
              <a:buClr>
                <a:srgbClr val="40B9D2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friend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functions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base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class.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328161"/>
            <a:ext cx="2070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Inheritance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2215133"/>
            <a:ext cx="7108825" cy="126809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95580" marR="5080" indent="-182880">
              <a:lnSpc>
                <a:spcPct val="90000"/>
              </a:lnSpc>
              <a:spcBef>
                <a:spcPts val="370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itance, so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b="1" spc="-15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200" b="1" spc="-2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se cl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ss 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da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ents</a:t>
            </a:r>
            <a:r>
              <a:rPr sz="22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nd 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member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functions</a:t>
            </a:r>
            <a:r>
              <a:rPr sz="22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'inherited’</a:t>
            </a:r>
            <a:r>
              <a:rPr sz="2200" b="1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into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derived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r>
              <a:rPr sz="2200" spc="-114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We </a:t>
            </a:r>
            <a:r>
              <a:rPr sz="2200" spc="-4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can add our own data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member functions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thus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extend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functionality</a:t>
            </a:r>
            <a:r>
              <a:rPr sz="2200" spc="-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 the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037840" marR="5080" indent="-182880">
              <a:lnSpc>
                <a:spcPts val="2380"/>
              </a:lnSpc>
              <a:spcBef>
                <a:spcPts val="400"/>
              </a:spcBef>
            </a:pPr>
            <a:r>
              <a:rPr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5" dirty="0"/>
              <a:t>I</a:t>
            </a:r>
            <a:r>
              <a:rPr spc="10" dirty="0"/>
              <a:t>n</a:t>
            </a:r>
            <a:r>
              <a:rPr spc="-5" dirty="0"/>
              <a:t>he</a:t>
            </a:r>
            <a:r>
              <a:rPr spc="5" dirty="0"/>
              <a:t>r</a:t>
            </a:r>
            <a:r>
              <a:rPr spc="-10" dirty="0"/>
              <a:t>i</a:t>
            </a:r>
            <a:r>
              <a:rPr spc="-5" dirty="0"/>
              <a:t>ta</a:t>
            </a:r>
            <a:r>
              <a:rPr spc="10" dirty="0"/>
              <a:t>n</a:t>
            </a:r>
            <a:r>
              <a:rPr spc="-10" dirty="0"/>
              <a:t>c</a:t>
            </a:r>
            <a:r>
              <a:rPr dirty="0"/>
              <a:t>e,</a:t>
            </a:r>
            <a:r>
              <a:rPr spc="-60" dirty="0"/>
              <a:t> </a:t>
            </a:r>
            <a:r>
              <a:rPr spc="10" dirty="0"/>
              <a:t>w</a:t>
            </a:r>
            <a:r>
              <a:rPr spc="-5" dirty="0"/>
              <a:t>he</a:t>
            </a:r>
            <a:r>
              <a:rPr dirty="0"/>
              <a:t>n</a:t>
            </a:r>
            <a:r>
              <a:rPr spc="-45" dirty="0"/>
              <a:t> </a:t>
            </a:r>
            <a:r>
              <a:rPr spc="5" dirty="0"/>
              <a:t>u</a:t>
            </a:r>
            <a:r>
              <a:rPr spc="-5" dirty="0"/>
              <a:t>se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t</a:t>
            </a:r>
            <a:r>
              <a:rPr dirty="0"/>
              <a:t>o</a:t>
            </a:r>
            <a:r>
              <a:rPr spc="-10" dirty="0"/>
              <a:t> </a:t>
            </a:r>
            <a:r>
              <a:rPr spc="5" dirty="0"/>
              <a:t>m</a:t>
            </a:r>
            <a:r>
              <a:rPr spc="-10" dirty="0"/>
              <a:t>odi</a:t>
            </a:r>
            <a:r>
              <a:rPr dirty="0"/>
              <a:t>fy</a:t>
            </a:r>
            <a:r>
              <a:rPr spc="-20" dirty="0"/>
              <a:t> </a:t>
            </a:r>
            <a:r>
              <a:rPr dirty="0"/>
              <a:t>a</a:t>
            </a:r>
            <a:r>
              <a:rPr spc="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dirty="0"/>
              <a:t>e</a:t>
            </a:r>
            <a:r>
              <a:rPr spc="5" dirty="0"/>
              <a:t>x</a:t>
            </a:r>
            <a:r>
              <a:rPr spc="-5" dirty="0"/>
              <a:t>te</a:t>
            </a:r>
            <a:r>
              <a:rPr spc="15" dirty="0"/>
              <a:t>n</a:t>
            </a:r>
            <a:r>
              <a:rPr dirty="0"/>
              <a:t>d</a:t>
            </a:r>
            <a:r>
              <a:rPr spc="-65" dirty="0"/>
              <a:t> </a:t>
            </a:r>
            <a:r>
              <a:rPr spc="-5" dirty="0"/>
              <a:t>the   capabilities </a:t>
            </a:r>
            <a:r>
              <a:rPr dirty="0"/>
              <a:t>of the existing </a:t>
            </a:r>
            <a:r>
              <a:rPr spc="-5" dirty="0"/>
              <a:t>classes, </a:t>
            </a:r>
            <a:r>
              <a:rPr dirty="0"/>
              <a:t>becomes a </a:t>
            </a:r>
            <a:r>
              <a:rPr b="1" dirty="0">
                <a:latin typeface="Corbel"/>
                <a:cs typeface="Corbel"/>
              </a:rPr>
              <a:t>very powerful </a:t>
            </a:r>
            <a:r>
              <a:rPr b="1" spc="-440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tool</a:t>
            </a:r>
            <a:r>
              <a:rPr b="1" spc="-35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for</a:t>
            </a:r>
            <a:r>
              <a:rPr b="1" spc="-35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incremental program</a:t>
            </a:r>
            <a:r>
              <a:rPr b="1" spc="-10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development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070100" cy="15627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Single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  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sz="3600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public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4160" y="696087"/>
            <a:ext cx="3304540" cy="5418455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000" b="1" spc="-5" dirty="0">
                <a:latin typeface="Corbel"/>
                <a:cs typeface="Corbel"/>
              </a:rPr>
              <a:t>class</a:t>
            </a:r>
            <a:r>
              <a:rPr sz="2000" b="1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</a:t>
            </a:r>
            <a:endParaRPr sz="20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396875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int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a;</a:t>
            </a:r>
            <a:endParaRPr sz="20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000" b="1" spc="-5" dirty="0">
                <a:latin typeface="Corbel"/>
                <a:cs typeface="Corbel"/>
              </a:rPr>
              <a:t>public</a:t>
            </a:r>
            <a:r>
              <a:rPr sz="2000" spc="-5" dirty="0"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39687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orbel"/>
                <a:cs typeface="Corbel"/>
              </a:rPr>
              <a:t>int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b;</a:t>
            </a:r>
            <a:endParaRPr sz="2000">
              <a:latin typeface="Corbel"/>
              <a:cs typeface="Corbel"/>
            </a:endParaRPr>
          </a:p>
          <a:p>
            <a:pPr marL="396875" marR="1377315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void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get_ab(); 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int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get_a(); 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void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show_a();</a:t>
            </a:r>
            <a:endParaRPr sz="20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rbel"/>
                <a:cs typeface="Corbel"/>
              </a:rPr>
              <a:t>};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000" b="1" spc="-5" dirty="0">
                <a:latin typeface="Corbel"/>
                <a:cs typeface="Corbel"/>
              </a:rPr>
              <a:t>class</a:t>
            </a:r>
            <a:r>
              <a:rPr sz="2000" b="1" spc="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D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: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b="1" spc="-10" dirty="0">
                <a:latin typeface="Corbel"/>
                <a:cs typeface="Corbel"/>
              </a:rPr>
              <a:t>public</a:t>
            </a:r>
            <a:r>
              <a:rPr sz="2000" b="1" spc="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</a:t>
            </a:r>
            <a:endParaRPr sz="20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396875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int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c;</a:t>
            </a:r>
            <a:endParaRPr sz="20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000" b="1" spc="-5" dirty="0">
                <a:latin typeface="Corbel"/>
                <a:cs typeface="Corbel"/>
              </a:rPr>
              <a:t>public</a:t>
            </a:r>
            <a:r>
              <a:rPr sz="2000" spc="-5" dirty="0"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396875" marR="144589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Corbel"/>
                <a:cs typeface="Corbel"/>
              </a:rPr>
              <a:t>void</a:t>
            </a:r>
            <a:r>
              <a:rPr sz="2000" spc="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mul(); 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void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display();</a:t>
            </a:r>
            <a:endParaRPr sz="20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};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9967" y="765067"/>
            <a:ext cx="4342611" cy="53492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2069464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Single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  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private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16705" y="719708"/>
            <a:ext cx="3316604" cy="5422265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000" b="1" spc="-5" dirty="0">
                <a:latin typeface="Corbel"/>
                <a:cs typeface="Corbel"/>
              </a:rPr>
              <a:t>class</a:t>
            </a:r>
            <a:r>
              <a:rPr sz="2000" b="1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</a:t>
            </a:r>
            <a:endParaRPr sz="20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396875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int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a;</a:t>
            </a:r>
            <a:endParaRPr sz="20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000" b="1" spc="-5" dirty="0">
                <a:latin typeface="Corbel"/>
                <a:cs typeface="Corbel"/>
              </a:rPr>
              <a:t>public</a:t>
            </a:r>
            <a:r>
              <a:rPr sz="2000" spc="-5" dirty="0"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396875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int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b;</a:t>
            </a:r>
            <a:endParaRPr sz="2000">
              <a:latin typeface="Corbel"/>
              <a:cs typeface="Corbel"/>
            </a:endParaRPr>
          </a:p>
          <a:p>
            <a:pPr marL="396875" marR="138938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Corbel"/>
                <a:cs typeface="Corbel"/>
              </a:rPr>
              <a:t>void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get_ab(); 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int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get_a(); 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void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show_a();</a:t>
            </a:r>
            <a:endParaRPr sz="20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};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000" b="1" spc="-5" dirty="0">
                <a:latin typeface="Corbel"/>
                <a:cs typeface="Corbel"/>
              </a:rPr>
              <a:t>class</a:t>
            </a:r>
            <a:r>
              <a:rPr sz="2000" b="1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: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private</a:t>
            </a:r>
            <a:r>
              <a:rPr sz="2000" b="1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</a:t>
            </a:r>
            <a:endParaRPr sz="20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396875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int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c;</a:t>
            </a:r>
            <a:endParaRPr sz="20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orbel"/>
                <a:cs typeface="Corbel"/>
              </a:rPr>
              <a:t>public</a:t>
            </a:r>
            <a:r>
              <a:rPr sz="2000" spc="-5" dirty="0"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396875" marR="1457960">
              <a:lnSpc>
                <a:spcPct val="100000"/>
              </a:lnSpc>
            </a:pPr>
            <a:r>
              <a:rPr sz="2000" spc="-15" dirty="0">
                <a:latin typeface="Corbel"/>
                <a:cs typeface="Corbel"/>
              </a:rPr>
              <a:t>void</a:t>
            </a:r>
            <a:r>
              <a:rPr sz="2000" spc="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mul(); 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void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display();</a:t>
            </a:r>
            <a:endParaRPr sz="20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};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0983" y="685910"/>
            <a:ext cx="4501816" cy="54677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587244"/>
            <a:ext cx="2069464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0" dirty="0">
                <a:solidFill>
                  <a:srgbClr val="FFFFFF"/>
                </a:solidFill>
              </a:rPr>
              <a:t>Single </a:t>
            </a:r>
            <a:r>
              <a:rPr sz="3600" spc="-55" dirty="0">
                <a:solidFill>
                  <a:srgbClr val="FFFFFF"/>
                </a:solidFill>
              </a:rPr>
              <a:t> </a:t>
            </a:r>
            <a:r>
              <a:rPr sz="3600" spc="-70" dirty="0">
                <a:solidFill>
                  <a:srgbClr val="FFFFFF"/>
                </a:solidFill>
              </a:rPr>
              <a:t>I</a:t>
            </a:r>
            <a:r>
              <a:rPr sz="3600" spc="-80" dirty="0">
                <a:solidFill>
                  <a:srgbClr val="FFFFFF"/>
                </a:solidFill>
              </a:rPr>
              <a:t>n</a:t>
            </a:r>
            <a:r>
              <a:rPr sz="3600" spc="-70" dirty="0">
                <a:solidFill>
                  <a:srgbClr val="FFFFFF"/>
                </a:solidFill>
              </a:rPr>
              <a:t>h</a:t>
            </a:r>
            <a:r>
              <a:rPr sz="3600" spc="-65" dirty="0">
                <a:solidFill>
                  <a:srgbClr val="FFFFFF"/>
                </a:solidFill>
              </a:rPr>
              <a:t>e</a:t>
            </a:r>
            <a:r>
              <a:rPr sz="3600" spc="-80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i</a:t>
            </a:r>
            <a:r>
              <a:rPr sz="3600" spc="-80" dirty="0">
                <a:solidFill>
                  <a:srgbClr val="FFFFFF"/>
                </a:solidFill>
              </a:rPr>
              <a:t>t</a:t>
            </a:r>
            <a:r>
              <a:rPr sz="3600" spc="-90" dirty="0">
                <a:solidFill>
                  <a:srgbClr val="FFFFFF"/>
                </a:solidFill>
              </a:rPr>
              <a:t>a</a:t>
            </a:r>
            <a:r>
              <a:rPr sz="3600" spc="-80" dirty="0">
                <a:solidFill>
                  <a:srgbClr val="FFFFFF"/>
                </a:solidFill>
              </a:rPr>
              <a:t>n</a:t>
            </a:r>
            <a:r>
              <a:rPr sz="3600" spc="-70" dirty="0">
                <a:solidFill>
                  <a:srgbClr val="FFFFFF"/>
                </a:solidFill>
              </a:rPr>
              <a:t>c</a:t>
            </a:r>
            <a:r>
              <a:rPr sz="3600" dirty="0">
                <a:solidFill>
                  <a:srgbClr val="FFFFFF"/>
                </a:solidFill>
              </a:rPr>
              <a:t>e  </a:t>
            </a:r>
            <a:r>
              <a:rPr sz="3600" spc="-65" dirty="0">
                <a:solidFill>
                  <a:srgbClr val="FFFFFF"/>
                </a:solidFill>
              </a:rPr>
              <a:t>Example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13201" y="94614"/>
          <a:ext cx="8147050" cy="6688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7514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class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B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3695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a;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public: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3695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b;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369570" marR="232219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void get_ab();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int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get_a();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void</a:t>
                      </a:r>
                      <a:r>
                        <a:rPr sz="1800" spc="-6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show_a();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10" dirty="0">
                          <a:latin typeface="Corbel"/>
                          <a:cs typeface="Corbel"/>
                        </a:rPr>
                        <a:t>};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class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D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: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public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B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3695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c;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public: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36957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18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mul();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36957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18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display();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10" dirty="0">
                          <a:latin typeface="Corbel"/>
                          <a:cs typeface="Corbel"/>
                        </a:rPr>
                        <a:t>};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B::get_ab()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  <a:tabLst>
                          <a:tab pos="859790" algn="l"/>
                        </a:tabLst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a=5;	b=10;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B::get_a()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return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B::show_a()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cout&lt;&lt;"a="&lt;&lt;a&lt;&lt;endl;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D::mul()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  <a:tabLst>
                          <a:tab pos="2072005" algn="l"/>
                        </a:tabLst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c=b*get_a();	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//b*a;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D::display()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 marR="112522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u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&lt;&lt;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"a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=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"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&lt;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&lt;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get_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()&lt;&lt;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e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n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d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l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; 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cout&lt;&lt;"b="&lt;&lt;b&lt;&lt;endl;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cout&lt;&lt;"c="&lt;&lt;c&lt;&lt;endl;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main()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 marR="27412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D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d;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d.get_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b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();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d.mul();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d.display();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d.b=20;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d.mul();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d.display();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760345" cy="15627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Making Private </a:t>
            </a:r>
            <a:r>
              <a:rPr sz="3600" spc="-7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Member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Inheritable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609724"/>
            <a:ext cx="6985634" cy="126809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95580" marR="5080" indent="-182880">
              <a:lnSpc>
                <a:spcPct val="90000"/>
              </a:lnSpc>
              <a:spcBef>
                <a:spcPts val="37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5" dirty="0">
                <a:latin typeface="Corbel"/>
                <a:cs typeface="Corbel"/>
              </a:rPr>
              <a:t>Private </a:t>
            </a:r>
            <a:r>
              <a:rPr sz="2200" dirty="0"/>
              <a:t>data members are </a:t>
            </a:r>
            <a:r>
              <a:rPr sz="2200" spc="5" dirty="0"/>
              <a:t>not </a:t>
            </a:r>
            <a:r>
              <a:rPr sz="2200" spc="-5" dirty="0"/>
              <a:t>inheritable so </a:t>
            </a:r>
            <a:r>
              <a:rPr sz="2200" dirty="0"/>
              <a:t>to </a:t>
            </a:r>
            <a:r>
              <a:rPr sz="2200" spc="-10" dirty="0"/>
              <a:t>make </a:t>
            </a:r>
            <a:r>
              <a:rPr sz="2200" spc="-5" dirty="0"/>
              <a:t> </a:t>
            </a:r>
            <a:r>
              <a:rPr sz="2200" spc="5" dirty="0"/>
              <a:t>private</a:t>
            </a:r>
            <a:r>
              <a:rPr sz="2200" spc="-60" dirty="0"/>
              <a:t> </a:t>
            </a:r>
            <a:r>
              <a:rPr sz="2200" dirty="0"/>
              <a:t>variables</a:t>
            </a:r>
            <a:r>
              <a:rPr sz="2200" spc="420" dirty="0"/>
              <a:t> </a:t>
            </a:r>
            <a:r>
              <a:rPr sz="2200" spc="-5" dirty="0"/>
              <a:t>accessible in </a:t>
            </a:r>
            <a:r>
              <a:rPr sz="2200" dirty="0"/>
              <a:t>the derived</a:t>
            </a:r>
            <a:r>
              <a:rPr sz="2200" spc="-30" dirty="0"/>
              <a:t> </a:t>
            </a:r>
            <a:r>
              <a:rPr sz="2200" spc="-5" dirty="0"/>
              <a:t>class,</a:t>
            </a:r>
            <a:r>
              <a:rPr sz="2200" spc="-25" dirty="0"/>
              <a:t> </a:t>
            </a:r>
            <a:r>
              <a:rPr sz="2200" spc="5" dirty="0"/>
              <a:t>we</a:t>
            </a:r>
            <a:r>
              <a:rPr sz="2200" spc="-25" dirty="0"/>
              <a:t> </a:t>
            </a:r>
            <a:r>
              <a:rPr sz="2200" dirty="0"/>
              <a:t>have</a:t>
            </a:r>
            <a:r>
              <a:rPr sz="2200" spc="-30" dirty="0"/>
              <a:t> </a:t>
            </a:r>
            <a:r>
              <a:rPr sz="2200" spc="-5" dirty="0"/>
              <a:t>to </a:t>
            </a:r>
            <a:r>
              <a:rPr sz="2200" spc="-425" dirty="0"/>
              <a:t> </a:t>
            </a:r>
            <a:r>
              <a:rPr sz="2200" spc="-5" dirty="0"/>
              <a:t>modify its visibility </a:t>
            </a:r>
            <a:r>
              <a:rPr sz="2200" dirty="0"/>
              <a:t>level </a:t>
            </a:r>
            <a:r>
              <a:rPr sz="2200" spc="5" dirty="0"/>
              <a:t>and </a:t>
            </a:r>
            <a:r>
              <a:rPr sz="2200" spc="-10" dirty="0"/>
              <a:t>make it </a:t>
            </a:r>
            <a:r>
              <a:rPr sz="2200" b="1" dirty="0">
                <a:latin typeface="Corbel"/>
                <a:cs typeface="Corbel"/>
              </a:rPr>
              <a:t>protected instead of </a:t>
            </a:r>
            <a:r>
              <a:rPr sz="2200" b="1" spc="5" dirty="0">
                <a:latin typeface="Corbel"/>
                <a:cs typeface="Corbel"/>
              </a:rPr>
              <a:t> </a:t>
            </a:r>
            <a:r>
              <a:rPr sz="2200" b="1" dirty="0">
                <a:latin typeface="Corbel"/>
                <a:cs typeface="Corbel"/>
              </a:rPr>
              <a:t>private</a:t>
            </a:r>
            <a:r>
              <a:rPr sz="2200" dirty="0"/>
              <a:t>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3424173"/>
            <a:ext cx="6995159" cy="96583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95580" marR="5080" indent="-182880" algn="just">
              <a:lnSpc>
                <a:spcPct val="90100"/>
              </a:lnSpc>
              <a:spcBef>
                <a:spcPts val="370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me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mb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er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ec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ar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otecte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ess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bl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 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me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mb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er  functions within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its class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and any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 immediately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derived </a:t>
            </a:r>
            <a:r>
              <a:rPr sz="2200" spc="-434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it.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4936616"/>
            <a:ext cx="6678295" cy="664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cannot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accessed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functions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outside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these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two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classes.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01231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Reusability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2215133"/>
            <a:ext cx="6832600" cy="9658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5580" marR="5080" indent="-182880">
              <a:lnSpc>
                <a:spcPts val="2380"/>
              </a:lnSpc>
              <a:spcBef>
                <a:spcPts val="40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5" dirty="0">
                <a:latin typeface="Corbel"/>
                <a:cs typeface="Corbel"/>
              </a:rPr>
              <a:t>Reusability: </a:t>
            </a:r>
            <a:r>
              <a:rPr sz="2200" spc="-5" dirty="0"/>
              <a:t>is </a:t>
            </a:r>
            <a:r>
              <a:rPr sz="2200" dirty="0"/>
              <a:t>one of the important feature of </a:t>
            </a:r>
            <a:r>
              <a:rPr sz="2200" spc="-70" dirty="0"/>
              <a:t>OOP. </a:t>
            </a:r>
            <a:r>
              <a:rPr sz="2200" dirty="0"/>
              <a:t>It </a:t>
            </a:r>
            <a:r>
              <a:rPr sz="2200" spc="-5" dirty="0"/>
              <a:t>is </a:t>
            </a:r>
            <a:r>
              <a:rPr sz="2200" dirty="0"/>
              <a:t> always</a:t>
            </a:r>
            <a:r>
              <a:rPr sz="2200" spc="-40" dirty="0"/>
              <a:t> </a:t>
            </a:r>
            <a:r>
              <a:rPr sz="2200" dirty="0"/>
              <a:t>nice</a:t>
            </a:r>
            <a:r>
              <a:rPr sz="2200" spc="-5" dirty="0"/>
              <a:t> if</a:t>
            </a:r>
            <a:r>
              <a:rPr sz="2200" spc="5" dirty="0"/>
              <a:t> we</a:t>
            </a:r>
            <a:r>
              <a:rPr sz="2200" spc="-30" dirty="0"/>
              <a:t> </a:t>
            </a:r>
            <a:r>
              <a:rPr sz="2200" spc="-5" dirty="0"/>
              <a:t>could</a:t>
            </a:r>
            <a:r>
              <a:rPr sz="2200" spc="-25" dirty="0"/>
              <a:t> </a:t>
            </a:r>
            <a:r>
              <a:rPr sz="2200" dirty="0"/>
              <a:t>reuse</a:t>
            </a:r>
            <a:r>
              <a:rPr sz="2200" spc="-30" dirty="0"/>
              <a:t> </a:t>
            </a:r>
            <a:r>
              <a:rPr sz="2200" dirty="0"/>
              <a:t>something</a:t>
            </a:r>
            <a:r>
              <a:rPr sz="2200" spc="-25" dirty="0"/>
              <a:t> </a:t>
            </a:r>
            <a:r>
              <a:rPr sz="2200" dirty="0"/>
              <a:t>that</a:t>
            </a:r>
            <a:r>
              <a:rPr sz="2200" spc="-35" dirty="0"/>
              <a:t> </a:t>
            </a:r>
            <a:r>
              <a:rPr sz="2200" dirty="0"/>
              <a:t>already</a:t>
            </a:r>
            <a:r>
              <a:rPr sz="2200" spc="-15" dirty="0"/>
              <a:t> </a:t>
            </a:r>
            <a:r>
              <a:rPr sz="2200" dirty="0"/>
              <a:t>exist </a:t>
            </a:r>
            <a:r>
              <a:rPr sz="2200" spc="-425" dirty="0"/>
              <a:t> </a:t>
            </a:r>
            <a:r>
              <a:rPr sz="2200" dirty="0"/>
              <a:t>rather</a:t>
            </a:r>
            <a:r>
              <a:rPr sz="2200" spc="-30" dirty="0"/>
              <a:t> </a:t>
            </a:r>
            <a:r>
              <a:rPr sz="2200" dirty="0"/>
              <a:t>than</a:t>
            </a:r>
            <a:r>
              <a:rPr sz="2200" spc="-25" dirty="0"/>
              <a:t> </a:t>
            </a:r>
            <a:r>
              <a:rPr sz="2200" spc="-5" dirty="0"/>
              <a:t>trying</a:t>
            </a:r>
            <a:r>
              <a:rPr sz="2200" spc="-25" dirty="0"/>
              <a:t> </a:t>
            </a:r>
            <a:r>
              <a:rPr sz="2200" dirty="0"/>
              <a:t>to</a:t>
            </a:r>
            <a:r>
              <a:rPr sz="2200" spc="-10" dirty="0"/>
              <a:t> </a:t>
            </a:r>
            <a:r>
              <a:rPr sz="2200" dirty="0"/>
              <a:t>create</a:t>
            </a:r>
            <a:r>
              <a:rPr sz="2200" spc="-30" dirty="0"/>
              <a:t> </a:t>
            </a:r>
            <a:r>
              <a:rPr sz="2200" dirty="0"/>
              <a:t>the </a:t>
            </a:r>
            <a:r>
              <a:rPr sz="2200" spc="-5" dirty="0"/>
              <a:t>same</a:t>
            </a:r>
            <a:r>
              <a:rPr sz="2200" dirty="0"/>
              <a:t> </a:t>
            </a:r>
            <a:r>
              <a:rPr sz="2200" spc="-5" dirty="0"/>
              <a:t>all</a:t>
            </a:r>
            <a:r>
              <a:rPr sz="2200" spc="5" dirty="0"/>
              <a:t> </a:t>
            </a:r>
            <a:r>
              <a:rPr sz="2200" dirty="0"/>
              <a:t>over</a:t>
            </a:r>
            <a:r>
              <a:rPr sz="2200" spc="-25" dirty="0"/>
              <a:t> </a:t>
            </a:r>
            <a:r>
              <a:rPr sz="2200" dirty="0"/>
              <a:t>again.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3272738"/>
            <a:ext cx="6565900" cy="17227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1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would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only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save</a:t>
            </a:r>
            <a:r>
              <a:rPr sz="22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time and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money</a:t>
            </a:r>
            <a:r>
              <a:rPr sz="2200" b="1" spc="-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but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also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reduce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frustration</a:t>
            </a:r>
            <a:r>
              <a:rPr sz="2200" spc="-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increase</a:t>
            </a:r>
            <a:r>
              <a:rPr sz="22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reliability.</a:t>
            </a:r>
            <a:endParaRPr sz="2200">
              <a:latin typeface="Corbel"/>
              <a:cs typeface="Corbel"/>
            </a:endParaRPr>
          </a:p>
          <a:p>
            <a:pPr marL="195580" marR="46355" indent="-182880">
              <a:lnSpc>
                <a:spcPts val="2380"/>
              </a:lnSpc>
              <a:spcBef>
                <a:spcPts val="123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For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instance, the reuse of a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 that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has already been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tested,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debugged</a:t>
            </a:r>
            <a:r>
              <a:rPr sz="2200" spc="-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many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times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save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us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spc="-4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effort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developing</a:t>
            </a:r>
            <a:r>
              <a:rPr sz="2200" spc="-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testing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same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again.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02882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Visibility </a:t>
            </a:r>
            <a:r>
              <a:rPr sz="3600" spc="-40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3600" spc="-7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Members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4010" y="965327"/>
            <a:ext cx="7233284" cy="4890135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2200" b="1" dirty="0">
                <a:latin typeface="Corbel"/>
                <a:cs typeface="Corbel"/>
              </a:rPr>
              <a:t>class</a:t>
            </a:r>
            <a:r>
              <a:rPr sz="2200" b="1" spc="-3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alpha</a:t>
            </a:r>
            <a:endParaRPr sz="22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200" dirty="0">
                <a:latin typeface="Corbel"/>
                <a:cs typeface="Corbel"/>
              </a:rPr>
              <a:t>{</a:t>
            </a:r>
            <a:endParaRPr sz="2200">
              <a:latin typeface="Corbel"/>
              <a:cs typeface="Corbel"/>
            </a:endParaRPr>
          </a:p>
          <a:p>
            <a:pPr marL="549275">
              <a:lnSpc>
                <a:spcPct val="100000"/>
              </a:lnSpc>
            </a:pPr>
            <a:r>
              <a:rPr sz="2200" b="1" dirty="0">
                <a:latin typeface="Corbel"/>
                <a:cs typeface="Corbel"/>
              </a:rPr>
              <a:t>private</a:t>
            </a:r>
            <a:r>
              <a:rPr sz="2200" dirty="0">
                <a:latin typeface="Corbel"/>
                <a:cs typeface="Corbel"/>
              </a:rPr>
              <a:t>:</a:t>
            </a:r>
            <a:r>
              <a:rPr sz="2200" spc="-4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//</a:t>
            </a:r>
            <a:r>
              <a:rPr sz="2200" spc="-4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optional</a:t>
            </a:r>
            <a:endParaRPr sz="2200">
              <a:latin typeface="Corbel"/>
              <a:cs typeface="Corbel"/>
            </a:endParaRPr>
          </a:p>
          <a:p>
            <a:pPr marL="591820">
              <a:lnSpc>
                <a:spcPct val="100000"/>
              </a:lnSpc>
              <a:spcBef>
                <a:spcPts val="5"/>
              </a:spcBef>
              <a:tabLst>
                <a:tab pos="1713230" algn="l"/>
              </a:tabLst>
            </a:pPr>
            <a:r>
              <a:rPr sz="2200" dirty="0">
                <a:latin typeface="Corbel"/>
                <a:cs typeface="Corbel"/>
              </a:rPr>
              <a:t>………….	</a:t>
            </a:r>
            <a:r>
              <a:rPr sz="2200" spc="-5" dirty="0">
                <a:latin typeface="Corbel"/>
                <a:cs typeface="Corbel"/>
              </a:rPr>
              <a:t>//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visible </a:t>
            </a:r>
            <a:r>
              <a:rPr sz="2200" dirty="0">
                <a:latin typeface="Corbel"/>
                <a:cs typeface="Corbel"/>
              </a:rPr>
              <a:t>to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member</a:t>
            </a:r>
            <a:r>
              <a:rPr sz="2200" spc="-3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functions</a:t>
            </a:r>
            <a:r>
              <a:rPr sz="2200" spc="-4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within</a:t>
            </a:r>
            <a:r>
              <a:rPr sz="2200" spc="-3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its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class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orbel"/>
              <a:cs typeface="Corbel"/>
            </a:endParaRPr>
          </a:p>
          <a:p>
            <a:pPr marL="549275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latin typeface="Corbel"/>
                <a:cs typeface="Corbel"/>
              </a:rPr>
              <a:t>protected</a:t>
            </a:r>
            <a:r>
              <a:rPr sz="2200" dirty="0">
                <a:latin typeface="Corbel"/>
                <a:cs typeface="Corbel"/>
              </a:rPr>
              <a:t>:</a:t>
            </a:r>
            <a:endParaRPr sz="2200">
              <a:latin typeface="Corbel"/>
              <a:cs typeface="Corbel"/>
            </a:endParaRPr>
          </a:p>
          <a:p>
            <a:pPr marL="591820">
              <a:lnSpc>
                <a:spcPct val="100000"/>
              </a:lnSpc>
            </a:pPr>
            <a:r>
              <a:rPr sz="2200" dirty="0">
                <a:latin typeface="Corbel"/>
                <a:cs typeface="Corbel"/>
              </a:rPr>
              <a:t>…………</a:t>
            </a:r>
            <a:r>
              <a:rPr sz="2200" spc="36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//</a:t>
            </a:r>
            <a:r>
              <a:rPr sz="2200" spc="-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visible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to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member</a:t>
            </a:r>
            <a:r>
              <a:rPr sz="2200" spc="-3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functions</a:t>
            </a:r>
            <a:endParaRPr sz="2200">
              <a:latin typeface="Corbel"/>
              <a:cs typeface="Corbel"/>
            </a:endParaRPr>
          </a:p>
          <a:p>
            <a:pPr marL="591820">
              <a:lnSpc>
                <a:spcPct val="100000"/>
              </a:lnSpc>
            </a:pPr>
            <a:r>
              <a:rPr sz="2200" spc="5" dirty="0">
                <a:latin typeface="Corbel"/>
                <a:cs typeface="Corbel"/>
              </a:rPr>
              <a:t>…………</a:t>
            </a:r>
            <a:r>
              <a:rPr sz="2200" spc="36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//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of </a:t>
            </a:r>
            <a:r>
              <a:rPr sz="2200" spc="-5" dirty="0">
                <a:latin typeface="Corbel"/>
                <a:cs typeface="Corbel"/>
              </a:rPr>
              <a:t>its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own</a:t>
            </a:r>
            <a:r>
              <a:rPr sz="2200" spc="-30" dirty="0">
                <a:latin typeface="Corbel"/>
                <a:cs typeface="Corbel"/>
              </a:rPr>
              <a:t> </a:t>
            </a:r>
            <a:r>
              <a:rPr sz="2200" spc="5" dirty="0">
                <a:latin typeface="Corbel"/>
                <a:cs typeface="Corbel"/>
              </a:rPr>
              <a:t>and</a:t>
            </a:r>
            <a:r>
              <a:rPr sz="2200" spc="-4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derived</a:t>
            </a:r>
            <a:r>
              <a:rPr sz="2200" spc="-4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class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orbel"/>
              <a:cs typeface="Corbel"/>
            </a:endParaRPr>
          </a:p>
          <a:p>
            <a:pPr marL="549275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latin typeface="Corbel"/>
                <a:cs typeface="Corbel"/>
              </a:rPr>
              <a:t>public</a:t>
            </a:r>
            <a:r>
              <a:rPr sz="2200" dirty="0">
                <a:latin typeface="Corbel"/>
                <a:cs typeface="Corbel"/>
              </a:rPr>
              <a:t>:</a:t>
            </a:r>
            <a:endParaRPr sz="2200">
              <a:latin typeface="Corbel"/>
              <a:cs typeface="Corbel"/>
            </a:endParaRPr>
          </a:p>
          <a:p>
            <a:pPr marL="591820">
              <a:lnSpc>
                <a:spcPct val="100000"/>
              </a:lnSpc>
            </a:pPr>
            <a:r>
              <a:rPr sz="2200" dirty="0">
                <a:latin typeface="Corbel"/>
                <a:cs typeface="Corbel"/>
              </a:rPr>
              <a:t>…………</a:t>
            </a:r>
            <a:r>
              <a:rPr sz="2200" spc="-6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//</a:t>
            </a:r>
            <a:r>
              <a:rPr sz="2200" spc="-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visible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to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all </a:t>
            </a:r>
            <a:r>
              <a:rPr sz="2200" dirty="0">
                <a:latin typeface="Corbel"/>
                <a:cs typeface="Corbel"/>
              </a:rPr>
              <a:t>functions</a:t>
            </a:r>
            <a:endParaRPr sz="2200">
              <a:latin typeface="Corbel"/>
              <a:cs typeface="Corbel"/>
            </a:endParaRPr>
          </a:p>
          <a:p>
            <a:pPr marL="591820">
              <a:lnSpc>
                <a:spcPct val="100000"/>
              </a:lnSpc>
            </a:pPr>
            <a:r>
              <a:rPr sz="2200" spc="5" dirty="0">
                <a:latin typeface="Corbel"/>
                <a:cs typeface="Corbel"/>
              </a:rPr>
              <a:t>…………</a:t>
            </a:r>
            <a:r>
              <a:rPr sz="2200" spc="-7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//</a:t>
            </a:r>
            <a:r>
              <a:rPr sz="2200" spc="-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in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the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program</a:t>
            </a:r>
            <a:endParaRPr sz="2200">
              <a:latin typeface="Corbel"/>
              <a:cs typeface="Corbel"/>
            </a:endParaRPr>
          </a:p>
          <a:p>
            <a:pPr marL="92075">
              <a:lnSpc>
                <a:spcPct val="100000"/>
              </a:lnSpc>
            </a:pPr>
            <a:r>
              <a:rPr sz="2200" spc="5" dirty="0">
                <a:latin typeface="Corbel"/>
                <a:cs typeface="Corbel"/>
              </a:rPr>
              <a:t>};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339797"/>
            <a:ext cx="2068195" cy="205676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5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Visibility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40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private</a:t>
            </a:r>
            <a:r>
              <a:rPr sz="3600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3600" spc="-7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protected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Members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471041"/>
            <a:ext cx="676084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Various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functions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have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access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private</a:t>
            </a:r>
            <a:r>
              <a:rPr sz="22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945" y="1772488"/>
            <a:ext cx="362204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latin typeface="Corbel"/>
                <a:cs typeface="Corbel"/>
              </a:rPr>
              <a:t>protected</a:t>
            </a:r>
            <a:r>
              <a:rPr sz="2200" b="1" spc="-65" dirty="0">
                <a:latin typeface="Corbel"/>
                <a:cs typeface="Corbel"/>
              </a:rPr>
              <a:t> </a:t>
            </a:r>
            <a:r>
              <a:rPr sz="2200" dirty="0"/>
              <a:t>members</a:t>
            </a:r>
            <a:r>
              <a:rPr sz="2200" spc="-20" dirty="0"/>
              <a:t> </a:t>
            </a:r>
            <a:r>
              <a:rPr sz="2200" dirty="0"/>
              <a:t>of</a:t>
            </a:r>
            <a:r>
              <a:rPr sz="2200" spc="-25" dirty="0"/>
              <a:t> </a:t>
            </a:r>
            <a:r>
              <a:rPr sz="2200" spc="5" dirty="0"/>
              <a:t>a</a:t>
            </a:r>
            <a:r>
              <a:rPr sz="2200" spc="-20" dirty="0"/>
              <a:t> </a:t>
            </a:r>
            <a:r>
              <a:rPr sz="2200" spc="-5" dirty="0"/>
              <a:t>class:-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2109419"/>
            <a:ext cx="6851015" cy="138874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35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that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friend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 the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endParaRPr sz="2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4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member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class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friend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class</a:t>
            </a:r>
            <a:endParaRPr sz="2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35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derived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9065" y="4044823"/>
            <a:ext cx="6788150" cy="12674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95580" marR="5080" indent="-182880" algn="just">
              <a:lnSpc>
                <a:spcPct val="90000"/>
              </a:lnSpc>
              <a:spcBef>
                <a:spcPts val="37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While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friend functions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member functions of a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friend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can have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direct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access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both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private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200" spc="-4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protected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data,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member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functions</a:t>
            </a:r>
            <a:r>
              <a:rPr sz="22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 a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derived</a:t>
            </a:r>
            <a:r>
              <a:rPr sz="2200" b="1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class </a:t>
            </a:r>
            <a:r>
              <a:rPr sz="2200" b="1" spc="-4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directly</a:t>
            </a:r>
            <a:r>
              <a:rPr sz="2200" b="1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access</a:t>
            </a:r>
            <a:r>
              <a:rPr sz="2200" b="1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only</a:t>
            </a:r>
            <a:r>
              <a:rPr sz="2200" b="1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 protected</a:t>
            </a:r>
            <a:r>
              <a:rPr sz="2200" b="1" spc="-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data.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339797"/>
            <a:ext cx="2068195" cy="205676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5"/>
              </a:spcBef>
            </a:pPr>
            <a:r>
              <a:rPr sz="3600" spc="-70" dirty="0">
                <a:solidFill>
                  <a:srgbClr val="FFFFFF"/>
                </a:solidFill>
              </a:rPr>
              <a:t>Visibility</a:t>
            </a:r>
            <a:r>
              <a:rPr sz="3600" spc="-65" dirty="0">
                <a:solidFill>
                  <a:srgbClr val="FFFFFF"/>
                </a:solidFill>
              </a:rPr>
              <a:t> </a:t>
            </a:r>
            <a:r>
              <a:rPr sz="3600" spc="-40" dirty="0">
                <a:solidFill>
                  <a:srgbClr val="FFFFFF"/>
                </a:solidFill>
              </a:rPr>
              <a:t>of </a:t>
            </a:r>
            <a:r>
              <a:rPr sz="3600" spc="-705" dirty="0">
                <a:solidFill>
                  <a:srgbClr val="FFFFFF"/>
                </a:solidFill>
              </a:rPr>
              <a:t> </a:t>
            </a:r>
            <a:r>
              <a:rPr sz="3600" spc="-70" dirty="0">
                <a:solidFill>
                  <a:srgbClr val="FFFFFF"/>
                </a:solidFill>
              </a:rPr>
              <a:t>private</a:t>
            </a:r>
            <a:r>
              <a:rPr sz="3600" spc="-100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and </a:t>
            </a:r>
            <a:r>
              <a:rPr sz="3600" spc="-705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protected </a:t>
            </a:r>
            <a:r>
              <a:rPr sz="3600" spc="-60" dirty="0">
                <a:solidFill>
                  <a:srgbClr val="FFFFFF"/>
                </a:solidFill>
              </a:rPr>
              <a:t> </a:t>
            </a:r>
            <a:r>
              <a:rPr sz="3600" spc="-70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5869" y="313993"/>
            <a:ext cx="6129368" cy="605894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587244"/>
            <a:ext cx="2028825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75" dirty="0">
                <a:solidFill>
                  <a:srgbClr val="FFFFFF"/>
                </a:solidFill>
              </a:rPr>
              <a:t>V</a:t>
            </a:r>
            <a:r>
              <a:rPr sz="3600" spc="-70" dirty="0">
                <a:solidFill>
                  <a:srgbClr val="FFFFFF"/>
                </a:solidFill>
              </a:rPr>
              <a:t>i</a:t>
            </a:r>
            <a:r>
              <a:rPr sz="3600" spc="-65" dirty="0">
                <a:solidFill>
                  <a:srgbClr val="FFFFFF"/>
                </a:solidFill>
              </a:rPr>
              <a:t>s</a:t>
            </a:r>
            <a:r>
              <a:rPr sz="3600" spc="-70" dirty="0">
                <a:solidFill>
                  <a:srgbClr val="FFFFFF"/>
                </a:solidFill>
              </a:rPr>
              <a:t>i</a:t>
            </a:r>
            <a:r>
              <a:rPr sz="3600" spc="-85" dirty="0">
                <a:solidFill>
                  <a:srgbClr val="FFFFFF"/>
                </a:solidFill>
              </a:rPr>
              <a:t>b</a:t>
            </a:r>
            <a:r>
              <a:rPr sz="3600" spc="-70" dirty="0">
                <a:solidFill>
                  <a:srgbClr val="FFFFFF"/>
                </a:solidFill>
              </a:rPr>
              <a:t>ili</a:t>
            </a:r>
            <a:r>
              <a:rPr sz="3600" spc="-75" dirty="0">
                <a:solidFill>
                  <a:srgbClr val="FFFFFF"/>
                </a:solidFill>
              </a:rPr>
              <a:t>t</a:t>
            </a:r>
            <a:r>
              <a:rPr sz="3600" dirty="0">
                <a:solidFill>
                  <a:srgbClr val="FFFFFF"/>
                </a:solidFill>
              </a:rPr>
              <a:t>y</a:t>
            </a:r>
            <a:r>
              <a:rPr sz="3600" spc="-30" dirty="0">
                <a:solidFill>
                  <a:srgbClr val="FFFFFF"/>
                </a:solidFill>
              </a:rPr>
              <a:t> </a:t>
            </a:r>
            <a:r>
              <a:rPr sz="3600" spc="-75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f  </a:t>
            </a:r>
            <a:r>
              <a:rPr sz="3600" spc="-65" dirty="0">
                <a:solidFill>
                  <a:srgbClr val="FFFFFF"/>
                </a:solidFill>
              </a:rPr>
              <a:t>Inherited </a:t>
            </a:r>
            <a:r>
              <a:rPr sz="3600" spc="-60" dirty="0">
                <a:solidFill>
                  <a:srgbClr val="FFFFFF"/>
                </a:solidFill>
              </a:rPr>
              <a:t> </a:t>
            </a:r>
            <a:r>
              <a:rPr sz="3600" spc="-70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0544" y="2130583"/>
            <a:ext cx="8109438" cy="27463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587244"/>
            <a:ext cx="2028825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75" dirty="0">
                <a:solidFill>
                  <a:srgbClr val="FFFFFF"/>
                </a:solidFill>
              </a:rPr>
              <a:t>V</a:t>
            </a:r>
            <a:r>
              <a:rPr sz="3600" spc="-70" dirty="0">
                <a:solidFill>
                  <a:srgbClr val="FFFFFF"/>
                </a:solidFill>
              </a:rPr>
              <a:t>i</a:t>
            </a:r>
            <a:r>
              <a:rPr sz="3600" spc="-65" dirty="0">
                <a:solidFill>
                  <a:srgbClr val="FFFFFF"/>
                </a:solidFill>
              </a:rPr>
              <a:t>s</a:t>
            </a:r>
            <a:r>
              <a:rPr sz="3600" spc="-70" dirty="0">
                <a:solidFill>
                  <a:srgbClr val="FFFFFF"/>
                </a:solidFill>
              </a:rPr>
              <a:t>i</a:t>
            </a:r>
            <a:r>
              <a:rPr sz="3600" spc="-85" dirty="0">
                <a:solidFill>
                  <a:srgbClr val="FFFFFF"/>
                </a:solidFill>
              </a:rPr>
              <a:t>b</a:t>
            </a:r>
            <a:r>
              <a:rPr sz="3600" spc="-70" dirty="0">
                <a:solidFill>
                  <a:srgbClr val="FFFFFF"/>
                </a:solidFill>
              </a:rPr>
              <a:t>ili</a:t>
            </a:r>
            <a:r>
              <a:rPr sz="3600" spc="-75" dirty="0">
                <a:solidFill>
                  <a:srgbClr val="FFFFFF"/>
                </a:solidFill>
              </a:rPr>
              <a:t>t</a:t>
            </a:r>
            <a:r>
              <a:rPr sz="3600" dirty="0">
                <a:solidFill>
                  <a:srgbClr val="FFFFFF"/>
                </a:solidFill>
              </a:rPr>
              <a:t>y</a:t>
            </a:r>
            <a:r>
              <a:rPr sz="3600" spc="-30" dirty="0">
                <a:solidFill>
                  <a:srgbClr val="FFFFFF"/>
                </a:solidFill>
              </a:rPr>
              <a:t> </a:t>
            </a:r>
            <a:r>
              <a:rPr sz="3600" spc="-75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f  </a:t>
            </a:r>
            <a:r>
              <a:rPr sz="3600" spc="-65" dirty="0">
                <a:solidFill>
                  <a:srgbClr val="FFFFFF"/>
                </a:solidFill>
              </a:rPr>
              <a:t>Inherited </a:t>
            </a:r>
            <a:r>
              <a:rPr sz="3600" spc="-60" dirty="0">
                <a:solidFill>
                  <a:srgbClr val="FFFFFF"/>
                </a:solidFill>
              </a:rPr>
              <a:t> </a:t>
            </a:r>
            <a:r>
              <a:rPr sz="3600" spc="-70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4383" y="246688"/>
            <a:ext cx="7150442" cy="629127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587244"/>
            <a:ext cx="2560955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70" dirty="0">
                <a:solidFill>
                  <a:srgbClr val="FFFFFF"/>
                </a:solidFill>
              </a:rPr>
              <a:t>Access </a:t>
            </a:r>
            <a:r>
              <a:rPr sz="3600" spc="-65" dirty="0">
                <a:solidFill>
                  <a:srgbClr val="FFFFFF"/>
                </a:solidFill>
              </a:rPr>
              <a:t> </a:t>
            </a:r>
            <a:r>
              <a:rPr sz="3600" spc="-70" dirty="0">
                <a:solidFill>
                  <a:srgbClr val="FFFFFF"/>
                </a:solidFill>
              </a:rPr>
              <a:t>Mechanism </a:t>
            </a:r>
            <a:r>
              <a:rPr sz="3600" spc="-35" dirty="0">
                <a:solidFill>
                  <a:srgbClr val="FFFFFF"/>
                </a:solidFill>
              </a:rPr>
              <a:t>in </a:t>
            </a:r>
            <a:r>
              <a:rPr sz="3600" spc="-715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Classes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4381" y="1487517"/>
            <a:ext cx="7686641" cy="390398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069464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Multilevel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244930"/>
            <a:ext cx="3571875" cy="126809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95580" marR="5080" indent="-182880">
              <a:lnSpc>
                <a:spcPct val="90100"/>
              </a:lnSpc>
              <a:spcBef>
                <a:spcPts val="370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/>
              <a:t>Th</a:t>
            </a:r>
            <a:r>
              <a:rPr sz="2200" spc="5" dirty="0"/>
              <a:t>e</a:t>
            </a:r>
            <a:r>
              <a:rPr sz="2200" spc="-10" dirty="0"/>
              <a:t> cl</a:t>
            </a:r>
            <a:r>
              <a:rPr sz="2200" spc="5" dirty="0"/>
              <a:t>a</a:t>
            </a:r>
            <a:r>
              <a:rPr sz="2200" spc="-10" dirty="0"/>
              <a:t>s</a:t>
            </a:r>
            <a:r>
              <a:rPr sz="2200" dirty="0"/>
              <a:t>s</a:t>
            </a:r>
            <a:r>
              <a:rPr sz="2200" spc="-114" dirty="0"/>
              <a:t> </a:t>
            </a:r>
            <a:r>
              <a:rPr sz="2200" spc="5" dirty="0"/>
              <a:t>A</a:t>
            </a:r>
            <a:r>
              <a:rPr sz="2200" dirty="0"/>
              <a:t> </a:t>
            </a:r>
            <a:r>
              <a:rPr sz="2200" spc="-5" dirty="0"/>
              <a:t>ser</a:t>
            </a:r>
            <a:r>
              <a:rPr sz="2200" spc="10" dirty="0"/>
              <a:t>v</a:t>
            </a:r>
            <a:r>
              <a:rPr sz="2200" dirty="0"/>
              <a:t>es</a:t>
            </a:r>
            <a:r>
              <a:rPr sz="2200" spc="-35" dirty="0"/>
              <a:t> </a:t>
            </a:r>
            <a:r>
              <a:rPr sz="2200" dirty="0"/>
              <a:t>as</a:t>
            </a:r>
            <a:r>
              <a:rPr sz="2200" spc="-20" dirty="0"/>
              <a:t> </a:t>
            </a:r>
            <a:r>
              <a:rPr sz="2200" spc="5" dirty="0"/>
              <a:t>a</a:t>
            </a:r>
            <a:r>
              <a:rPr sz="2200" spc="-15" dirty="0"/>
              <a:t> </a:t>
            </a:r>
            <a:r>
              <a:rPr sz="2200" spc="-5" dirty="0"/>
              <a:t>b</a:t>
            </a:r>
            <a:r>
              <a:rPr sz="2200" spc="5" dirty="0"/>
              <a:t>a</a:t>
            </a:r>
            <a:r>
              <a:rPr sz="2200" spc="-10" dirty="0"/>
              <a:t>s</a:t>
            </a:r>
            <a:r>
              <a:rPr sz="2200" dirty="0"/>
              <a:t>e  </a:t>
            </a:r>
            <a:r>
              <a:rPr sz="2200" spc="-5" dirty="0"/>
              <a:t>class for </a:t>
            </a:r>
            <a:r>
              <a:rPr sz="2200" dirty="0"/>
              <a:t>the derived </a:t>
            </a:r>
            <a:r>
              <a:rPr sz="2200" spc="-5" dirty="0"/>
              <a:t>class </a:t>
            </a:r>
            <a:r>
              <a:rPr sz="2200" spc="5" dirty="0"/>
              <a:t>B, </a:t>
            </a:r>
            <a:r>
              <a:rPr sz="2200" spc="10" dirty="0"/>
              <a:t> </a:t>
            </a:r>
            <a:r>
              <a:rPr sz="2200" dirty="0"/>
              <a:t>which</a:t>
            </a:r>
            <a:r>
              <a:rPr sz="2200" spc="-25" dirty="0"/>
              <a:t> </a:t>
            </a:r>
            <a:r>
              <a:rPr sz="2200" spc="-5" dirty="0"/>
              <a:t>in</a:t>
            </a:r>
            <a:r>
              <a:rPr sz="2200" spc="-10" dirty="0"/>
              <a:t> </a:t>
            </a:r>
            <a:r>
              <a:rPr sz="2200" dirty="0"/>
              <a:t>turn</a:t>
            </a:r>
            <a:r>
              <a:rPr sz="2200" spc="-50" dirty="0"/>
              <a:t> </a:t>
            </a:r>
            <a:r>
              <a:rPr sz="2200" dirty="0"/>
              <a:t>serves</a:t>
            </a:r>
            <a:r>
              <a:rPr sz="2200" spc="-40" dirty="0"/>
              <a:t> </a:t>
            </a:r>
            <a:r>
              <a:rPr sz="2200" dirty="0"/>
              <a:t>as</a:t>
            </a:r>
            <a:r>
              <a:rPr sz="2200" spc="-25" dirty="0"/>
              <a:t> </a:t>
            </a:r>
            <a:r>
              <a:rPr sz="2200" spc="5" dirty="0"/>
              <a:t>a</a:t>
            </a:r>
            <a:r>
              <a:rPr sz="2200" spc="-25" dirty="0"/>
              <a:t> </a:t>
            </a:r>
            <a:r>
              <a:rPr sz="2200" dirty="0"/>
              <a:t>base </a:t>
            </a:r>
            <a:r>
              <a:rPr sz="2200" spc="-425" dirty="0"/>
              <a:t> </a:t>
            </a:r>
            <a:r>
              <a:rPr sz="2200" spc="-10" dirty="0"/>
              <a:t>cl</a:t>
            </a:r>
            <a:r>
              <a:rPr sz="2200" dirty="0"/>
              <a:t>ass</a:t>
            </a:r>
            <a:r>
              <a:rPr sz="2200" spc="-20" dirty="0"/>
              <a:t> </a:t>
            </a:r>
            <a:r>
              <a:rPr sz="2200" dirty="0"/>
              <a:t>f</a:t>
            </a:r>
            <a:r>
              <a:rPr sz="2200" spc="-10" dirty="0"/>
              <a:t>o</a:t>
            </a:r>
            <a:r>
              <a:rPr sz="2200" dirty="0"/>
              <a:t>r</a:t>
            </a:r>
            <a:r>
              <a:rPr sz="2200" spc="15" dirty="0"/>
              <a:t> </a:t>
            </a:r>
            <a:r>
              <a:rPr sz="2200" spc="-5" dirty="0"/>
              <a:t>th</a:t>
            </a:r>
            <a:r>
              <a:rPr sz="2200" dirty="0"/>
              <a:t>e</a:t>
            </a:r>
            <a:r>
              <a:rPr sz="2200" spc="-30" dirty="0"/>
              <a:t> </a:t>
            </a:r>
            <a:r>
              <a:rPr sz="2200" spc="-10" dirty="0"/>
              <a:t>d</a:t>
            </a:r>
            <a:r>
              <a:rPr sz="2200" dirty="0"/>
              <a:t>e</a:t>
            </a:r>
            <a:r>
              <a:rPr sz="2200" spc="5" dirty="0"/>
              <a:t>r</a:t>
            </a:r>
            <a:r>
              <a:rPr sz="2200" spc="-10" dirty="0"/>
              <a:t>i</a:t>
            </a:r>
            <a:r>
              <a:rPr sz="2200" spc="5" dirty="0"/>
              <a:t>v</a:t>
            </a:r>
            <a:r>
              <a:rPr sz="2200" dirty="0"/>
              <a:t>ed</a:t>
            </a:r>
            <a:r>
              <a:rPr sz="2200" spc="-110" dirty="0"/>
              <a:t> </a:t>
            </a:r>
            <a:r>
              <a:rPr sz="2200" spc="5" dirty="0"/>
              <a:t>C</a:t>
            </a:r>
            <a:r>
              <a:rPr sz="2200" dirty="0"/>
              <a:t>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3059379"/>
            <a:ext cx="3768725" cy="12680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5080" indent="-182880">
              <a:lnSpc>
                <a:spcPct val="90000"/>
              </a:lnSpc>
              <a:spcBef>
                <a:spcPts val="375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cl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B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k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as  intermediate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since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it </a:t>
            </a:r>
            <a:r>
              <a:rPr sz="2200" spc="-4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provides a link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for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inheritance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et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een</a:t>
            </a:r>
            <a:r>
              <a:rPr sz="2200" spc="-1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200" spc="-1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4874133"/>
            <a:ext cx="3253104" cy="664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5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ha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9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k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inheritance</a:t>
            </a:r>
            <a:r>
              <a:rPr sz="2200" spc="-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path.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2604" y="1679581"/>
            <a:ext cx="3433162" cy="380661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069464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Multilevel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923363"/>
            <a:ext cx="6917690" cy="664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1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b="1" spc="5" dirty="0">
                <a:latin typeface="Corbel"/>
                <a:cs typeface="Corbel"/>
              </a:rPr>
              <a:t>A</a:t>
            </a:r>
            <a:r>
              <a:rPr sz="2200" b="1" spc="-1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derived </a:t>
            </a:r>
            <a:r>
              <a:rPr sz="2200" b="1" dirty="0">
                <a:latin typeface="Corbel"/>
                <a:cs typeface="Corbel"/>
              </a:rPr>
              <a:t>class</a:t>
            </a:r>
            <a:r>
              <a:rPr sz="2200" b="1" spc="5" dirty="0">
                <a:latin typeface="Corbel"/>
                <a:cs typeface="Corbel"/>
              </a:rPr>
              <a:t> </a:t>
            </a:r>
            <a:r>
              <a:rPr sz="2200" b="1" dirty="0">
                <a:latin typeface="Corbel"/>
                <a:cs typeface="Corbel"/>
              </a:rPr>
              <a:t>with</a:t>
            </a:r>
            <a:r>
              <a:rPr sz="2200" b="1" spc="-3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multilevel</a:t>
            </a:r>
            <a:r>
              <a:rPr sz="2200" b="1" spc="-50" dirty="0">
                <a:latin typeface="Corbel"/>
                <a:cs typeface="Corbel"/>
              </a:rPr>
              <a:t> </a:t>
            </a:r>
            <a:r>
              <a:rPr sz="2200" b="1" dirty="0">
                <a:latin typeface="Corbel"/>
                <a:cs typeface="Corbel"/>
              </a:rPr>
              <a:t>inheritance is</a:t>
            </a:r>
            <a:r>
              <a:rPr sz="2200" b="1" spc="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declared as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b="1" spc="-5" dirty="0">
                <a:latin typeface="Corbel"/>
                <a:cs typeface="Corbel"/>
              </a:rPr>
              <a:t>follows: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3016081"/>
            <a:ext cx="3112135" cy="138938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cl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-114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{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…….}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;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cl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ass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bli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-114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{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..........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}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;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cl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ass</a:t>
            </a:r>
            <a:r>
              <a:rPr sz="2200" spc="-9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bli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{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..........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}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;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96530" y="3016081"/>
            <a:ext cx="2092325" cy="138938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40"/>
              </a:spcBef>
            </a:pPr>
            <a:r>
              <a:rPr sz="2200" i="1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200" i="1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i="1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200" i="1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i="1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endParaRPr sz="2200">
              <a:latin typeface="Corbel"/>
              <a:cs typeface="Corbel"/>
            </a:endParaRPr>
          </a:p>
          <a:p>
            <a:pPr marL="24765">
              <a:lnSpc>
                <a:spcPct val="100000"/>
              </a:lnSpc>
              <a:spcBef>
                <a:spcPts val="935"/>
              </a:spcBef>
            </a:pPr>
            <a:r>
              <a:rPr sz="2200" i="1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200" i="1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i="1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200" i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i="1" dirty="0">
                <a:solidFill>
                  <a:srgbClr val="585858"/>
                </a:solidFill>
                <a:latin typeface="Corbel"/>
                <a:cs typeface="Corbel"/>
              </a:rPr>
              <a:t>derived</a:t>
            </a:r>
            <a:r>
              <a:rPr sz="2200" i="1" spc="-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i="1" spc="-5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2200" i="1" spc="-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i="1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200" i="1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200" i="1" spc="-10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i="1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i="1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i="1" dirty="0">
                <a:solidFill>
                  <a:srgbClr val="585858"/>
                </a:solidFill>
                <a:latin typeface="Corbel"/>
                <a:cs typeface="Corbel"/>
              </a:rPr>
              <a:t>derived</a:t>
            </a:r>
            <a:r>
              <a:rPr sz="2200" i="1" spc="-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i="1" spc="-5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2200" i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i="1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9065" y="4951857"/>
            <a:ext cx="638810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This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process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extended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any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number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levels.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297" y="293877"/>
          <a:ext cx="12185015" cy="6505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1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22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class student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protected: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29527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2000" spc="-6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r_no;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public: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29527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void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get_no(int);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2952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put_no();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};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2000" spc="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student::</a:t>
                      </a:r>
                      <a:r>
                        <a:rPr sz="2000" spc="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get_no(int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a)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2952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r_no=a;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student::put_no()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295275">
                        <a:lnSpc>
                          <a:spcPct val="100000"/>
                        </a:lnSpc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cout&lt;&lt;"Roll</a:t>
                      </a:r>
                      <a:r>
                        <a:rPr sz="2000" spc="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No:"&lt;&lt;r_no&lt;&lt;endl;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class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test :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public</a:t>
                      </a:r>
                      <a:r>
                        <a:rPr sz="2000" spc="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student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protected: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29654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float sub1,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sub2;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public: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29654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20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get_marks(float,float);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2965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put_marks();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};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2000" spc="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test::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get_marks(float</a:t>
                      </a:r>
                      <a:r>
                        <a:rPr sz="2000" spc="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x,float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y)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296545" marR="28638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sub1=x; </a:t>
                      </a:r>
                      <a:r>
                        <a:rPr sz="2000" spc="-39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s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u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2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=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y;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2000" spc="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test::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put_marks()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 marR="1628139" indent="-142875" algn="ctr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cout&lt;&lt;"Marks</a:t>
                      </a:r>
                      <a:r>
                        <a:rPr sz="2000" spc="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in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sub1="&lt;&lt;sub1&lt;&lt;endl; </a:t>
                      </a:r>
                      <a:r>
                        <a:rPr sz="2000" spc="-39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cout&lt;&lt;"Marks</a:t>
                      </a:r>
                      <a:r>
                        <a:rPr sz="2000" spc="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in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sub2="&lt;&lt;sub2&lt;&lt;endl;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R="371538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class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result</a:t>
                      </a:r>
                      <a:r>
                        <a:rPr sz="20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:</a:t>
                      </a:r>
                      <a:r>
                        <a:rPr sz="20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public</a:t>
                      </a:r>
                      <a:r>
                        <a:rPr sz="2000" spc="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test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29781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float</a:t>
                      </a:r>
                      <a:r>
                        <a:rPr sz="20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total;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public: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297815">
                        <a:lnSpc>
                          <a:spcPct val="100000"/>
                        </a:lnSpc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20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display();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};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2000" spc="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result:: display()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297815" marR="170624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tot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l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=s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u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1+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s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u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2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; 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put_no();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put_marks();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2978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cout&lt;&lt;"Total="&lt;&lt;total&lt;&lt;endl;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20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main()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297815" marR="39052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result</a:t>
                      </a:r>
                      <a:r>
                        <a:rPr sz="2000" spc="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student1;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student1.get_no(001);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student1.get_marks(75,</a:t>
                      </a:r>
                      <a:r>
                        <a:rPr sz="2000" spc="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59.5); </a:t>
                      </a:r>
                      <a:r>
                        <a:rPr sz="2000" spc="-38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student1.display();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069464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Multiple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858774"/>
            <a:ext cx="710565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can inherit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attributes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two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or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more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classes.</a:t>
            </a:r>
            <a:r>
              <a:rPr sz="2200" spc="-1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This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945" y="1160221"/>
            <a:ext cx="389890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-5" dirty="0"/>
              <a:t>is</a:t>
            </a:r>
            <a:r>
              <a:rPr sz="2200" spc="-10" dirty="0"/>
              <a:t> </a:t>
            </a:r>
            <a:r>
              <a:rPr sz="2200" spc="5" dirty="0"/>
              <a:t>known</a:t>
            </a:r>
            <a:r>
              <a:rPr sz="2200" spc="-60" dirty="0"/>
              <a:t> </a:t>
            </a:r>
            <a:r>
              <a:rPr sz="2200" dirty="0"/>
              <a:t>as</a:t>
            </a:r>
            <a:r>
              <a:rPr sz="2200" spc="-20" dirty="0"/>
              <a:t> </a:t>
            </a:r>
            <a:r>
              <a:rPr sz="2200" b="1" dirty="0">
                <a:latin typeface="Corbel"/>
                <a:cs typeface="Corbel"/>
              </a:rPr>
              <a:t>multiple</a:t>
            </a:r>
            <a:r>
              <a:rPr sz="2200" b="1" spc="-70" dirty="0">
                <a:latin typeface="Corbel"/>
                <a:cs typeface="Corbel"/>
              </a:rPr>
              <a:t> </a:t>
            </a:r>
            <a:r>
              <a:rPr sz="2200" b="1" dirty="0">
                <a:latin typeface="Corbel"/>
                <a:cs typeface="Corbel"/>
              </a:rPr>
              <a:t>inheritance</a:t>
            </a:r>
            <a:r>
              <a:rPr sz="2200" i="1" dirty="0">
                <a:latin typeface="Corbel"/>
                <a:cs typeface="Corbel"/>
              </a:rPr>
              <a:t>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1614931"/>
            <a:ext cx="7079615" cy="17221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5580" marR="198120" indent="-182880">
              <a:lnSpc>
                <a:spcPts val="2380"/>
              </a:lnSpc>
              <a:spcBef>
                <a:spcPts val="40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Multiple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inheritance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allows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us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combine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features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several</a:t>
            </a:r>
            <a:r>
              <a:rPr sz="22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existing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classes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starting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point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for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defining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new </a:t>
            </a:r>
            <a:r>
              <a:rPr sz="2200" spc="-4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classes.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ts val="2510"/>
              </a:lnSpc>
              <a:spcBef>
                <a:spcPts val="900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li</a:t>
            </a:r>
            <a:r>
              <a:rPr sz="2200" spc="-45" dirty="0">
                <a:solidFill>
                  <a:srgbClr val="585858"/>
                </a:solidFill>
                <a:latin typeface="Corbel"/>
                <a:cs typeface="Corbel"/>
              </a:rPr>
              <a:t>k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c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il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he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tin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g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phys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al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featu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es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 pare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200" spc="-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intelligence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another.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9431" y="3669809"/>
            <a:ext cx="5391559" cy="26913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06946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Inheritance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547241"/>
            <a:ext cx="588835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ort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un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atel</a:t>
            </a:r>
            <a:r>
              <a:rPr sz="2200" spc="-80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200" spc="-1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+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+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stro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gly</a:t>
            </a:r>
            <a:r>
              <a:rPr sz="2200" spc="-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su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por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-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945" y="1848688"/>
            <a:ext cx="377952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latin typeface="Corbel"/>
                <a:cs typeface="Corbel"/>
              </a:rPr>
              <a:t>reusability</a:t>
            </a:r>
            <a:r>
              <a:rPr sz="2200" b="1" spc="-40" dirty="0">
                <a:latin typeface="Corbel"/>
                <a:cs typeface="Corbel"/>
              </a:rPr>
              <a:t> </a:t>
            </a:r>
            <a:r>
              <a:rPr sz="2200" dirty="0"/>
              <a:t>through</a:t>
            </a:r>
            <a:r>
              <a:rPr sz="2200" spc="-75" dirty="0"/>
              <a:t> </a:t>
            </a:r>
            <a:r>
              <a:rPr sz="2200" b="1" dirty="0">
                <a:latin typeface="Corbel"/>
                <a:cs typeface="Corbel"/>
              </a:rPr>
              <a:t>inheritance</a:t>
            </a:r>
            <a:r>
              <a:rPr sz="2200" i="1" dirty="0">
                <a:latin typeface="Corbel"/>
                <a:cs typeface="Corbel"/>
              </a:rPr>
              <a:t>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2303525"/>
            <a:ext cx="6769734" cy="664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mechanism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deriving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new</a:t>
            </a:r>
            <a:r>
              <a:rPr sz="22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from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old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one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called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inheritance</a:t>
            </a:r>
            <a:r>
              <a:rPr sz="2200" b="1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i="1" spc="-15" dirty="0">
                <a:solidFill>
                  <a:srgbClr val="585858"/>
                </a:solidFill>
                <a:latin typeface="Corbel"/>
                <a:cs typeface="Corbel"/>
              </a:rPr>
              <a:t>(or</a:t>
            </a:r>
            <a:r>
              <a:rPr sz="2200" i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derivation</a:t>
            </a:r>
            <a:r>
              <a:rPr sz="2200" i="1" spc="-5" dirty="0">
                <a:solidFill>
                  <a:srgbClr val="585858"/>
                </a:solidFill>
                <a:latin typeface="Corbel"/>
                <a:cs typeface="Corbel"/>
              </a:rPr>
              <a:t>).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9065" y="3059379"/>
            <a:ext cx="6994525" cy="2176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1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old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referred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base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new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one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called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derived</a:t>
            </a:r>
            <a:r>
              <a:rPr sz="22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subclass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ts val="2510"/>
              </a:lnSpc>
              <a:spcBef>
                <a:spcPts val="93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derived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inherits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some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or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all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traits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2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ts val="2510"/>
              </a:lnSpc>
              <a:spcBef>
                <a:spcPts val="93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can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also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inherit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properties</a:t>
            </a:r>
            <a:r>
              <a:rPr sz="2200" spc="-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more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than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one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more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than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one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level.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069464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Multiple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171778"/>
            <a:ext cx="642493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10" dirty="0"/>
              <a:t>The</a:t>
            </a:r>
            <a:r>
              <a:rPr spc="20" dirty="0"/>
              <a:t> </a:t>
            </a:r>
            <a:r>
              <a:rPr spc="-5" dirty="0"/>
              <a:t>syntax</a:t>
            </a:r>
            <a:r>
              <a:rPr spc="-15" dirty="0"/>
              <a:t> </a:t>
            </a:r>
            <a:r>
              <a:rPr spc="-10" dirty="0"/>
              <a:t>of</a:t>
            </a:r>
            <a:r>
              <a:rPr spc="25" dirty="0"/>
              <a:t>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-10" dirty="0"/>
              <a:t>derived</a:t>
            </a:r>
            <a:r>
              <a:rPr spc="70" dirty="0"/>
              <a:t> </a:t>
            </a:r>
            <a:r>
              <a:rPr spc="-10" dirty="0"/>
              <a:t>class</a:t>
            </a:r>
            <a:r>
              <a:rPr spc="10" dirty="0"/>
              <a:t> </a:t>
            </a:r>
            <a:r>
              <a:rPr spc="-10" dirty="0"/>
              <a:t>with</a:t>
            </a:r>
            <a:r>
              <a:rPr spc="30" dirty="0"/>
              <a:t> </a:t>
            </a:r>
            <a:r>
              <a:rPr spc="-5" dirty="0"/>
              <a:t>multiple</a:t>
            </a:r>
            <a:r>
              <a:rPr spc="45" dirty="0"/>
              <a:t> </a:t>
            </a:r>
            <a:r>
              <a:rPr spc="-10" dirty="0"/>
              <a:t>base</a:t>
            </a:r>
            <a:r>
              <a:rPr spc="25" dirty="0"/>
              <a:t> </a:t>
            </a:r>
            <a:r>
              <a:rPr spc="-10" dirty="0"/>
              <a:t>classes</a:t>
            </a:r>
            <a:r>
              <a:rPr spc="10" dirty="0"/>
              <a:t> </a:t>
            </a:r>
            <a:r>
              <a:rPr spc="-10" dirty="0"/>
              <a:t>is</a:t>
            </a:r>
            <a:r>
              <a:rPr spc="15" dirty="0"/>
              <a:t> </a:t>
            </a:r>
            <a:r>
              <a:rPr spc="-5" dirty="0"/>
              <a:t>as</a:t>
            </a:r>
          </a:p>
          <a:p>
            <a:pPr marL="195580">
              <a:lnSpc>
                <a:spcPts val="2280"/>
              </a:lnSpc>
            </a:pPr>
            <a:r>
              <a:rPr spc="-15" dirty="0"/>
              <a:t>follows</a:t>
            </a:r>
            <a:r>
              <a:rPr spc="35" dirty="0"/>
              <a:t> </a:t>
            </a:r>
            <a:r>
              <a:rPr spc="-5" dirty="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9065" y="4007561"/>
            <a:ext cx="47383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mm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5308" y="1929475"/>
            <a:ext cx="5536697" cy="19045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3752" y="4462259"/>
            <a:ext cx="3770010" cy="191102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1609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81527" y="171069"/>
            <a:ext cx="8140700" cy="6504940"/>
            <a:chOff x="3581527" y="171069"/>
            <a:chExt cx="8140700" cy="6504940"/>
          </a:xfrm>
        </p:grpSpPr>
        <p:sp>
          <p:nvSpPr>
            <p:cNvPr id="4" name="object 4"/>
            <p:cNvSpPr/>
            <p:nvPr/>
          </p:nvSpPr>
          <p:spPr>
            <a:xfrm>
              <a:off x="3587877" y="177418"/>
              <a:ext cx="8128000" cy="6492240"/>
            </a:xfrm>
            <a:custGeom>
              <a:avLst/>
              <a:gdLst/>
              <a:ahLst/>
              <a:cxnLst/>
              <a:rect l="l" t="t" r="r" b="b"/>
              <a:pathLst>
                <a:path w="8128000" h="6492240">
                  <a:moveTo>
                    <a:pt x="8128000" y="0"/>
                  </a:moveTo>
                  <a:lnTo>
                    <a:pt x="4064000" y="0"/>
                  </a:lnTo>
                  <a:lnTo>
                    <a:pt x="0" y="0"/>
                  </a:lnTo>
                  <a:lnTo>
                    <a:pt x="0" y="6492240"/>
                  </a:lnTo>
                  <a:lnTo>
                    <a:pt x="4064000" y="6492240"/>
                  </a:lnTo>
                  <a:lnTo>
                    <a:pt x="8128000" y="6492240"/>
                  </a:lnTo>
                  <a:lnTo>
                    <a:pt x="8128000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527" y="171069"/>
              <a:ext cx="8140700" cy="6504940"/>
            </a:xfrm>
            <a:custGeom>
              <a:avLst/>
              <a:gdLst/>
              <a:ahLst/>
              <a:cxnLst/>
              <a:rect l="l" t="t" r="r" b="b"/>
              <a:pathLst>
                <a:path w="8140700" h="6504940">
                  <a:moveTo>
                    <a:pt x="4070350" y="0"/>
                  </a:moveTo>
                  <a:lnTo>
                    <a:pt x="4070350" y="6504939"/>
                  </a:lnTo>
                </a:path>
                <a:path w="8140700" h="6504940">
                  <a:moveTo>
                    <a:pt x="6350" y="0"/>
                  </a:moveTo>
                  <a:lnTo>
                    <a:pt x="6350" y="6504939"/>
                  </a:lnTo>
                </a:path>
                <a:path w="8140700" h="6504940">
                  <a:moveTo>
                    <a:pt x="8134350" y="0"/>
                  </a:moveTo>
                  <a:lnTo>
                    <a:pt x="8134350" y="6504939"/>
                  </a:lnTo>
                </a:path>
                <a:path w="8140700" h="6504940">
                  <a:moveTo>
                    <a:pt x="0" y="6350"/>
                  </a:moveTo>
                  <a:lnTo>
                    <a:pt x="8140700" y="6350"/>
                  </a:lnTo>
                </a:path>
                <a:path w="8140700" h="6504940">
                  <a:moveTo>
                    <a:pt x="0" y="6498590"/>
                  </a:moveTo>
                  <a:lnTo>
                    <a:pt x="8140700" y="649859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67505" y="195452"/>
            <a:ext cx="2754630" cy="5817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orbel"/>
                <a:cs typeface="Corbel"/>
              </a:rPr>
              <a:t>class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M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orbel"/>
                <a:cs typeface="Corbel"/>
              </a:rPr>
              <a:t>protected:</a:t>
            </a:r>
            <a:endParaRPr sz="2000">
              <a:latin typeface="Corbel"/>
              <a:cs typeface="Corbel"/>
            </a:endParaRPr>
          </a:p>
          <a:p>
            <a:pPr marL="216535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int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public:</a:t>
            </a:r>
            <a:endParaRPr sz="2000">
              <a:latin typeface="Corbel"/>
              <a:cs typeface="Corbel"/>
            </a:endParaRPr>
          </a:p>
          <a:p>
            <a:pPr marL="216535">
              <a:lnSpc>
                <a:spcPct val="100000"/>
              </a:lnSpc>
            </a:pPr>
            <a:r>
              <a:rPr sz="2000" spc="-15" dirty="0">
                <a:latin typeface="Corbel"/>
                <a:cs typeface="Corbel"/>
              </a:rPr>
              <a:t>void</a:t>
            </a:r>
            <a:r>
              <a:rPr sz="2000" spc="-5" dirty="0">
                <a:latin typeface="Corbel"/>
                <a:cs typeface="Corbel"/>
              </a:rPr>
              <a:t> get_m(int);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rbel"/>
                <a:cs typeface="Corbel"/>
              </a:rPr>
              <a:t>};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class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N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protected:</a:t>
            </a:r>
            <a:endParaRPr sz="2000">
              <a:latin typeface="Corbel"/>
              <a:cs typeface="Corbel"/>
            </a:endParaRPr>
          </a:p>
          <a:p>
            <a:pPr marR="1996439" algn="r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int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n;</a:t>
            </a:r>
            <a:endParaRPr sz="2000">
              <a:latin typeface="Corbel"/>
              <a:cs typeface="Corbel"/>
            </a:endParaRPr>
          </a:p>
          <a:p>
            <a:pPr marR="2041525" algn="r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pu</a:t>
            </a:r>
            <a:r>
              <a:rPr sz="2000" spc="-20" dirty="0">
                <a:latin typeface="Corbel"/>
                <a:cs typeface="Corbel"/>
              </a:rPr>
              <a:t>b</a:t>
            </a:r>
            <a:r>
              <a:rPr sz="2000" spc="-15" dirty="0">
                <a:latin typeface="Corbel"/>
                <a:cs typeface="Corbel"/>
              </a:rPr>
              <a:t>lic</a:t>
            </a:r>
            <a:r>
              <a:rPr sz="2000" spc="-5" dirty="0"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216535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void </a:t>
            </a:r>
            <a:r>
              <a:rPr sz="2000" spc="-5" dirty="0">
                <a:latin typeface="Corbel"/>
                <a:cs typeface="Corbel"/>
              </a:rPr>
              <a:t>get_n(int);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rbel"/>
                <a:cs typeface="Corbel"/>
              </a:rPr>
              <a:t>};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class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P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: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public</a:t>
            </a:r>
            <a:r>
              <a:rPr sz="2000" spc="3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M,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public</a:t>
            </a:r>
            <a:r>
              <a:rPr sz="2000" spc="3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Corbel"/>
                <a:cs typeface="Corbel"/>
              </a:rPr>
              <a:t>public:</a:t>
            </a:r>
            <a:endParaRPr sz="2000">
              <a:latin typeface="Corbel"/>
              <a:cs typeface="Corbel"/>
            </a:endParaRPr>
          </a:p>
          <a:p>
            <a:pPr marL="216535">
              <a:lnSpc>
                <a:spcPct val="100000"/>
              </a:lnSpc>
            </a:pPr>
            <a:r>
              <a:rPr sz="2000" spc="-15" dirty="0">
                <a:latin typeface="Corbel"/>
                <a:cs typeface="Corbel"/>
              </a:rPr>
              <a:t>void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display();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};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32521" y="195452"/>
            <a:ext cx="3271520" cy="6428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Corbel"/>
                <a:cs typeface="Corbel"/>
              </a:rPr>
              <a:t>void</a:t>
            </a:r>
            <a:r>
              <a:rPr sz="2000" spc="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M::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get_m(int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x)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21653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rbel"/>
                <a:cs typeface="Corbel"/>
              </a:rPr>
              <a:t>m=x;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orbel"/>
                <a:cs typeface="Corbel"/>
              </a:rPr>
              <a:t>void</a:t>
            </a:r>
            <a:r>
              <a:rPr sz="2000" spc="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N::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get_n(int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y)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21653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rbel"/>
                <a:cs typeface="Corbel"/>
              </a:rPr>
              <a:t>n=y;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void</a:t>
            </a:r>
            <a:r>
              <a:rPr sz="2000" spc="2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P::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display()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216535" marR="5080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cout&lt;&lt;"m="&lt;&lt;m&lt;&lt;endl; 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cout&lt;&lt;"n="&lt;&lt;n&lt;&lt;endl; 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spc="-20" dirty="0">
                <a:latin typeface="Corbel"/>
                <a:cs typeface="Corbel"/>
              </a:rPr>
              <a:t>c</a:t>
            </a:r>
            <a:r>
              <a:rPr sz="2000" spc="-15" dirty="0">
                <a:latin typeface="Corbel"/>
                <a:cs typeface="Corbel"/>
              </a:rPr>
              <a:t>o</a:t>
            </a:r>
            <a:r>
              <a:rPr sz="2000" spc="-5" dirty="0">
                <a:latin typeface="Corbel"/>
                <a:cs typeface="Corbel"/>
              </a:rPr>
              <a:t>ut</a:t>
            </a:r>
            <a:r>
              <a:rPr sz="2000" spc="5" dirty="0">
                <a:latin typeface="Corbel"/>
                <a:cs typeface="Corbel"/>
              </a:rPr>
              <a:t>&lt;</a:t>
            </a:r>
            <a:r>
              <a:rPr sz="2000" dirty="0">
                <a:latin typeface="Corbel"/>
                <a:cs typeface="Corbel"/>
              </a:rPr>
              <a:t>&lt;</a:t>
            </a:r>
            <a:r>
              <a:rPr sz="2000" spc="-10" dirty="0">
                <a:latin typeface="Corbel"/>
                <a:cs typeface="Corbel"/>
              </a:rPr>
              <a:t>"m</a:t>
            </a:r>
            <a:r>
              <a:rPr sz="2000" dirty="0">
                <a:latin typeface="Corbel"/>
                <a:cs typeface="Corbel"/>
              </a:rPr>
              <a:t>*</a:t>
            </a:r>
            <a:r>
              <a:rPr sz="2000" spc="-10" dirty="0">
                <a:latin typeface="Corbel"/>
                <a:cs typeface="Corbel"/>
              </a:rPr>
              <a:t>n</a:t>
            </a:r>
            <a:r>
              <a:rPr sz="2000" spc="5" dirty="0">
                <a:latin typeface="Corbel"/>
                <a:cs typeface="Corbel"/>
              </a:rPr>
              <a:t>=</a:t>
            </a:r>
            <a:r>
              <a:rPr sz="2000" spc="-10" dirty="0">
                <a:latin typeface="Corbel"/>
                <a:cs typeface="Corbel"/>
              </a:rPr>
              <a:t>"</a:t>
            </a:r>
            <a:r>
              <a:rPr sz="2000" spc="-5" dirty="0">
                <a:latin typeface="Corbel"/>
                <a:cs typeface="Corbel"/>
              </a:rPr>
              <a:t>&lt;</a:t>
            </a:r>
            <a:r>
              <a:rPr sz="2000" dirty="0">
                <a:latin typeface="Corbel"/>
                <a:cs typeface="Corbel"/>
              </a:rPr>
              <a:t>&lt;</a:t>
            </a:r>
            <a:r>
              <a:rPr sz="2000" spc="-5" dirty="0">
                <a:latin typeface="Corbel"/>
                <a:cs typeface="Corbel"/>
              </a:rPr>
              <a:t>m</a:t>
            </a:r>
            <a:r>
              <a:rPr sz="2000" dirty="0">
                <a:latin typeface="Corbel"/>
                <a:cs typeface="Corbel"/>
              </a:rPr>
              <a:t>*</a:t>
            </a:r>
            <a:r>
              <a:rPr sz="2000" spc="-10" dirty="0">
                <a:latin typeface="Corbel"/>
                <a:cs typeface="Corbel"/>
              </a:rPr>
              <a:t>n</a:t>
            </a:r>
            <a:r>
              <a:rPr sz="2000" spc="5" dirty="0">
                <a:latin typeface="Corbel"/>
                <a:cs typeface="Corbel"/>
              </a:rPr>
              <a:t>&lt;</a:t>
            </a:r>
            <a:r>
              <a:rPr sz="2000" dirty="0">
                <a:latin typeface="Corbel"/>
                <a:cs typeface="Corbel"/>
              </a:rPr>
              <a:t>&lt;</a:t>
            </a:r>
            <a:r>
              <a:rPr sz="2000" spc="-15" dirty="0">
                <a:latin typeface="Corbel"/>
                <a:cs typeface="Corbel"/>
              </a:rPr>
              <a:t>e</a:t>
            </a:r>
            <a:r>
              <a:rPr sz="2000" spc="-10" dirty="0">
                <a:latin typeface="Corbel"/>
                <a:cs typeface="Corbel"/>
              </a:rPr>
              <a:t>n</a:t>
            </a:r>
            <a:r>
              <a:rPr sz="2000" spc="-15" dirty="0">
                <a:latin typeface="Corbel"/>
                <a:cs typeface="Corbel"/>
              </a:rPr>
              <a:t>dl</a:t>
            </a:r>
            <a:r>
              <a:rPr sz="2000" spc="-5" dirty="0">
                <a:latin typeface="Corbel"/>
                <a:cs typeface="Corbel"/>
              </a:rPr>
              <a:t>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int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main()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{</a:t>
            </a:r>
            <a:endParaRPr sz="2000">
              <a:latin typeface="Corbel"/>
              <a:cs typeface="Corbel"/>
            </a:endParaRPr>
          </a:p>
          <a:p>
            <a:pPr marL="216535" marR="15036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rbel"/>
                <a:cs typeface="Corbel"/>
              </a:rPr>
              <a:t>P </a:t>
            </a:r>
            <a:r>
              <a:rPr sz="2000" spc="-10" dirty="0">
                <a:latin typeface="Corbel"/>
                <a:cs typeface="Corbel"/>
              </a:rPr>
              <a:t>obj; 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o</a:t>
            </a:r>
            <a:r>
              <a:rPr sz="2000" spc="-25" dirty="0">
                <a:latin typeface="Corbel"/>
                <a:cs typeface="Corbel"/>
              </a:rPr>
              <a:t>b</a:t>
            </a:r>
            <a:r>
              <a:rPr sz="2000" spc="-10" dirty="0">
                <a:latin typeface="Corbel"/>
                <a:cs typeface="Corbel"/>
              </a:rPr>
              <a:t>j.g</a:t>
            </a:r>
            <a:r>
              <a:rPr sz="2000" spc="-15" dirty="0">
                <a:latin typeface="Corbel"/>
                <a:cs typeface="Corbel"/>
              </a:rPr>
              <a:t>e</a:t>
            </a:r>
            <a:r>
              <a:rPr sz="2000" spc="-10" dirty="0">
                <a:latin typeface="Corbel"/>
                <a:cs typeface="Corbel"/>
              </a:rPr>
              <a:t>t</a:t>
            </a:r>
            <a:r>
              <a:rPr sz="2000" spc="5" dirty="0">
                <a:latin typeface="Corbel"/>
                <a:cs typeface="Corbel"/>
              </a:rPr>
              <a:t>_m</a:t>
            </a:r>
            <a:r>
              <a:rPr sz="2000" spc="-5" dirty="0">
                <a:latin typeface="Corbel"/>
                <a:cs typeface="Corbel"/>
              </a:rPr>
              <a:t>(10);  </a:t>
            </a:r>
            <a:r>
              <a:rPr sz="2000" spc="-10" dirty="0">
                <a:latin typeface="Corbel"/>
                <a:cs typeface="Corbel"/>
              </a:rPr>
              <a:t>obj.get_n(20); 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obj.display();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}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381250" cy="15627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Ambiguity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4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es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 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Inheritance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654557"/>
            <a:ext cx="6597015" cy="8782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65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4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ll</a:t>
            </a:r>
            <a:r>
              <a:rPr sz="2000" spc="-65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ro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b="1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ng</a:t>
            </a:r>
            <a:r>
              <a:rPr sz="2000" b="1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mul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ip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le 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inheritance,</a:t>
            </a:r>
            <a:r>
              <a:rPr sz="2000" b="1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when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function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with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same name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appears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more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than one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class.</a:t>
            </a:r>
            <a:r>
              <a:rPr sz="2000" spc="-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Consider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following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two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classes.</a:t>
            </a:r>
            <a:endParaRPr sz="2000">
              <a:latin typeface="Corbel"/>
              <a:cs typeface="Corbe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62959" y="1800351"/>
          <a:ext cx="7636509" cy="229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8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class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M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public: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3238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display(void)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3238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6438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“Class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M</a:t>
                      </a:r>
                      <a:r>
                        <a:rPr sz="1800" spc="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\n”;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3238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10" dirty="0">
                          <a:latin typeface="Corbel"/>
                          <a:cs typeface="Corbel"/>
                        </a:rPr>
                        <a:t>};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class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N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public: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3244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display(void)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3244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6445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 “Class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N</a:t>
                      </a:r>
                      <a:r>
                        <a:rPr sz="1800" spc="3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\n”;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3244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spc="10" dirty="0">
                          <a:latin typeface="Corbel"/>
                          <a:cs typeface="Corbel"/>
                        </a:rPr>
                        <a:t>};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261355" y="4336288"/>
            <a:ext cx="5220335" cy="1232535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latin typeface="Corbel"/>
                <a:cs typeface="Corbel"/>
              </a:rPr>
              <a:t>class</a:t>
            </a:r>
            <a:r>
              <a:rPr sz="1800" dirty="0">
                <a:latin typeface="Corbel"/>
                <a:cs typeface="Corbel"/>
              </a:rPr>
              <a:t> P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: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public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M,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public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N</a:t>
            </a:r>
            <a:endParaRPr sz="1800">
              <a:latin typeface="Corbel"/>
              <a:cs typeface="Corbel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59817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rbel"/>
                <a:cs typeface="Corbel"/>
              </a:rPr>
              <a:t>…….</a:t>
            </a:r>
            <a:endParaRPr sz="1800">
              <a:latin typeface="Corbel"/>
              <a:cs typeface="Corbel"/>
            </a:endParaRPr>
          </a:p>
          <a:p>
            <a:pPr marL="9271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8078" y="5845251"/>
            <a:ext cx="634365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latin typeface="Corbel"/>
                <a:cs typeface="Corbel"/>
              </a:rPr>
              <a:t>Which</a:t>
            </a:r>
            <a:r>
              <a:rPr sz="2200" b="1" spc="-30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display()</a:t>
            </a:r>
            <a:r>
              <a:rPr sz="2200" b="1" spc="-25" dirty="0">
                <a:latin typeface="Corbel"/>
                <a:cs typeface="Corbel"/>
              </a:rPr>
              <a:t> </a:t>
            </a:r>
            <a:r>
              <a:rPr sz="2200" b="1" dirty="0">
                <a:latin typeface="Corbel"/>
                <a:cs typeface="Corbel"/>
              </a:rPr>
              <a:t>function</a:t>
            </a:r>
            <a:r>
              <a:rPr sz="2200" b="1" spc="-15" dirty="0">
                <a:latin typeface="Corbel"/>
                <a:cs typeface="Corbel"/>
              </a:rPr>
              <a:t> </a:t>
            </a:r>
            <a:r>
              <a:rPr sz="2200" b="1" dirty="0">
                <a:latin typeface="Corbel"/>
                <a:cs typeface="Corbel"/>
              </a:rPr>
              <a:t>is</a:t>
            </a:r>
            <a:r>
              <a:rPr sz="2200" b="1" spc="5" dirty="0">
                <a:latin typeface="Corbel"/>
                <a:cs typeface="Corbel"/>
              </a:rPr>
              <a:t> </a:t>
            </a:r>
            <a:r>
              <a:rPr sz="2200" b="1" dirty="0">
                <a:latin typeface="Corbel"/>
                <a:cs typeface="Corbel"/>
              </a:rPr>
              <a:t>used</a:t>
            </a:r>
            <a:r>
              <a:rPr sz="2200" b="1" spc="-15" dirty="0">
                <a:latin typeface="Corbel"/>
                <a:cs typeface="Corbel"/>
              </a:rPr>
              <a:t> </a:t>
            </a:r>
            <a:r>
              <a:rPr sz="2200" b="1" dirty="0">
                <a:latin typeface="Corbel"/>
                <a:cs typeface="Corbel"/>
              </a:rPr>
              <a:t>by</a:t>
            </a:r>
            <a:r>
              <a:rPr sz="2200" b="1" spc="-5" dirty="0">
                <a:latin typeface="Corbel"/>
                <a:cs typeface="Corbel"/>
              </a:rPr>
              <a:t> the</a:t>
            </a:r>
            <a:r>
              <a:rPr sz="2200" b="1" spc="-20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derived </a:t>
            </a:r>
            <a:r>
              <a:rPr sz="2200" b="1" dirty="0">
                <a:latin typeface="Corbel"/>
                <a:cs typeface="Corbel"/>
              </a:rPr>
              <a:t>class?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587244"/>
            <a:ext cx="238125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70" dirty="0">
                <a:solidFill>
                  <a:srgbClr val="FFFFFF"/>
                </a:solidFill>
              </a:rPr>
              <a:t>Ambiguity </a:t>
            </a:r>
            <a:r>
              <a:rPr sz="3600" spc="-65" dirty="0">
                <a:solidFill>
                  <a:srgbClr val="FFFFFF"/>
                </a:solidFill>
              </a:rPr>
              <a:t> </a:t>
            </a:r>
            <a:r>
              <a:rPr sz="3600" spc="-140" dirty="0">
                <a:solidFill>
                  <a:srgbClr val="FFFFFF"/>
                </a:solidFill>
              </a:rPr>
              <a:t>R</a:t>
            </a:r>
            <a:r>
              <a:rPr sz="3600" spc="-65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s</a:t>
            </a:r>
            <a:r>
              <a:rPr sz="3600" spc="-75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l</a:t>
            </a:r>
            <a:r>
              <a:rPr sz="3600" spc="-65" dirty="0">
                <a:solidFill>
                  <a:srgbClr val="FFFFFF"/>
                </a:solidFill>
              </a:rPr>
              <a:t>u</a:t>
            </a:r>
            <a:r>
              <a:rPr sz="3600" spc="-80" dirty="0">
                <a:solidFill>
                  <a:srgbClr val="FFFFFF"/>
                </a:solidFill>
              </a:rPr>
              <a:t>t</a:t>
            </a:r>
            <a:r>
              <a:rPr sz="3600" spc="-70" dirty="0">
                <a:solidFill>
                  <a:srgbClr val="FFFFFF"/>
                </a:solidFill>
              </a:rPr>
              <a:t>i</a:t>
            </a:r>
            <a:r>
              <a:rPr sz="3600" spc="-75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n</a:t>
            </a:r>
            <a:r>
              <a:rPr sz="3600" spc="-60" dirty="0">
                <a:solidFill>
                  <a:srgbClr val="FFFFFF"/>
                </a:solidFill>
              </a:rPr>
              <a:t> </a:t>
            </a:r>
            <a:r>
              <a:rPr sz="3600" spc="-70" dirty="0">
                <a:solidFill>
                  <a:srgbClr val="FFFFFF"/>
                </a:solidFill>
              </a:rPr>
              <a:t>i</a:t>
            </a:r>
            <a:r>
              <a:rPr sz="3600" dirty="0">
                <a:solidFill>
                  <a:srgbClr val="FFFFFF"/>
                </a:solidFill>
              </a:rPr>
              <a:t>n  </a:t>
            </a:r>
            <a:r>
              <a:rPr sz="3600" spc="-70" dirty="0">
                <a:solidFill>
                  <a:srgbClr val="FFFFFF"/>
                </a:solidFill>
              </a:rPr>
              <a:t>Inheritance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963670" y="1949957"/>
            <a:ext cx="7452359" cy="3161030"/>
            <a:chOff x="3963670" y="1949957"/>
            <a:chExt cx="7452359" cy="3161030"/>
          </a:xfrm>
        </p:grpSpPr>
        <p:sp>
          <p:nvSpPr>
            <p:cNvPr id="4" name="object 4"/>
            <p:cNvSpPr/>
            <p:nvPr/>
          </p:nvSpPr>
          <p:spPr>
            <a:xfrm>
              <a:off x="3970020" y="1956307"/>
              <a:ext cx="7439659" cy="3148330"/>
            </a:xfrm>
            <a:custGeom>
              <a:avLst/>
              <a:gdLst/>
              <a:ahLst/>
              <a:cxnLst/>
              <a:rect l="l" t="t" r="r" b="b"/>
              <a:pathLst>
                <a:path w="7439659" h="3148329">
                  <a:moveTo>
                    <a:pt x="7439533" y="0"/>
                  </a:moveTo>
                  <a:lnTo>
                    <a:pt x="0" y="0"/>
                  </a:lnTo>
                  <a:lnTo>
                    <a:pt x="0" y="3147949"/>
                  </a:lnTo>
                  <a:lnTo>
                    <a:pt x="7439533" y="3147949"/>
                  </a:lnTo>
                  <a:lnTo>
                    <a:pt x="7439533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70020" y="1949957"/>
              <a:ext cx="7439659" cy="3161030"/>
            </a:xfrm>
            <a:custGeom>
              <a:avLst/>
              <a:gdLst/>
              <a:ahLst/>
              <a:cxnLst/>
              <a:rect l="l" t="t" r="r" b="b"/>
              <a:pathLst>
                <a:path w="7439659" h="3161029">
                  <a:moveTo>
                    <a:pt x="0" y="0"/>
                  </a:moveTo>
                  <a:lnTo>
                    <a:pt x="0" y="3160648"/>
                  </a:lnTo>
                </a:path>
                <a:path w="7439659" h="3161029">
                  <a:moveTo>
                    <a:pt x="7439533" y="0"/>
                  </a:moveTo>
                  <a:lnTo>
                    <a:pt x="7439533" y="316064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63670" y="1949957"/>
              <a:ext cx="7452359" cy="12700"/>
            </a:xfrm>
            <a:custGeom>
              <a:avLst/>
              <a:gdLst/>
              <a:ahLst/>
              <a:cxnLst/>
              <a:rect l="l" t="t" r="r" b="b"/>
              <a:pathLst>
                <a:path w="7452359" h="12700">
                  <a:moveTo>
                    <a:pt x="0" y="12700"/>
                  </a:moveTo>
                  <a:lnTo>
                    <a:pt x="7452233" y="12700"/>
                  </a:lnTo>
                  <a:lnTo>
                    <a:pt x="7452233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63670" y="5104256"/>
              <a:ext cx="7452359" cy="0"/>
            </a:xfrm>
            <a:custGeom>
              <a:avLst/>
              <a:gdLst/>
              <a:ahLst/>
              <a:cxnLst/>
              <a:rect l="l" t="t" r="r" b="b"/>
              <a:pathLst>
                <a:path w="7452359">
                  <a:moveTo>
                    <a:pt x="0" y="0"/>
                  </a:moveTo>
                  <a:lnTo>
                    <a:pt x="7452233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62348" y="1972183"/>
            <a:ext cx="224917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rbel"/>
                <a:cs typeface="Corbel"/>
              </a:rPr>
              <a:t>int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main(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)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2400" dirty="0">
                <a:latin typeface="Corbel"/>
                <a:cs typeface="Corbel"/>
              </a:rPr>
              <a:t>{</a:t>
            </a:r>
            <a:endParaRPr sz="2400">
              <a:latin typeface="Corbel"/>
              <a:cs typeface="Corbel"/>
            </a:endParaRPr>
          </a:p>
          <a:p>
            <a:pPr marL="481330">
              <a:lnSpc>
                <a:spcPct val="100000"/>
              </a:lnSpc>
            </a:pPr>
            <a:r>
              <a:rPr sz="2400" dirty="0">
                <a:latin typeface="Corbel"/>
                <a:cs typeface="Corbel"/>
              </a:rPr>
              <a:t>P</a:t>
            </a:r>
            <a:r>
              <a:rPr sz="2400" spc="-4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obj;</a:t>
            </a:r>
            <a:endParaRPr sz="2400">
              <a:latin typeface="Corbel"/>
              <a:cs typeface="Corbel"/>
            </a:endParaRPr>
          </a:p>
          <a:p>
            <a:pPr marL="48133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rbel"/>
                <a:cs typeface="Corbel"/>
              </a:rPr>
              <a:t>obj.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display(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);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21377" y="3070097"/>
            <a:ext cx="4101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orbel"/>
                <a:cs typeface="Corbel"/>
              </a:rPr>
              <a:t>/</a:t>
            </a:r>
            <a:r>
              <a:rPr sz="2400" dirty="0">
                <a:latin typeface="Corbel"/>
                <a:cs typeface="Corbel"/>
              </a:rPr>
              <a:t>/</a:t>
            </a:r>
            <a:r>
              <a:rPr sz="2400" spc="-110" dirty="0">
                <a:latin typeface="Corbel"/>
                <a:cs typeface="Corbel"/>
              </a:rPr>
              <a:t> </a:t>
            </a:r>
            <a:r>
              <a:rPr sz="2400" spc="5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m</a:t>
            </a:r>
            <a:r>
              <a:rPr sz="2400" spc="10" dirty="0">
                <a:latin typeface="Corbel"/>
                <a:cs typeface="Corbel"/>
              </a:rPr>
              <a:t>b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0" dirty="0">
                <a:latin typeface="Corbel"/>
                <a:cs typeface="Corbel"/>
              </a:rPr>
              <a:t>g</a:t>
            </a:r>
            <a:r>
              <a:rPr sz="2400" dirty="0">
                <a:latin typeface="Corbel"/>
                <a:cs typeface="Corbel"/>
              </a:rPr>
              <a:t>ui</a:t>
            </a:r>
            <a:r>
              <a:rPr sz="2400" spc="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y </a:t>
            </a:r>
            <a:r>
              <a:rPr sz="2400" spc="5" dirty="0">
                <a:latin typeface="Corbel"/>
                <a:cs typeface="Corbel"/>
              </a:rPr>
              <a:t>d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s</a:t>
            </a:r>
            <a:r>
              <a:rPr sz="2400" dirty="0">
                <a:latin typeface="Corbel"/>
                <a:cs typeface="Corbel"/>
              </a:rPr>
              <a:t>p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ay()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f M 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r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?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2348" y="3435553"/>
            <a:ext cx="614235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33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rbel"/>
                <a:cs typeface="Corbel"/>
              </a:rPr>
              <a:t>obj.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::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display(</a:t>
            </a:r>
            <a:r>
              <a:rPr sz="2400" spc="4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);</a:t>
            </a:r>
            <a:r>
              <a:rPr sz="2400" spc="46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//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invokes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 display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of</a:t>
            </a:r>
            <a:r>
              <a:rPr sz="2400" dirty="0">
                <a:latin typeface="Corbel"/>
                <a:cs typeface="Corbel"/>
              </a:rPr>
              <a:t> M</a:t>
            </a:r>
            <a:endParaRPr sz="2400">
              <a:latin typeface="Corbel"/>
              <a:cs typeface="Corbel"/>
            </a:endParaRPr>
          </a:p>
          <a:p>
            <a:pPr marR="83820" indent="481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rbel"/>
                <a:cs typeface="Corbel"/>
              </a:rPr>
              <a:t>obj.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N </a:t>
            </a:r>
            <a:r>
              <a:rPr sz="2400" spc="-5" dirty="0">
                <a:latin typeface="Corbel"/>
                <a:cs typeface="Corbel"/>
              </a:rPr>
              <a:t>::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display(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);</a:t>
            </a:r>
            <a:r>
              <a:rPr sz="2400" spc="45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//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invokes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display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N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return</a:t>
            </a:r>
            <a:r>
              <a:rPr sz="2400" spc="-5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0;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2400" dirty="0">
                <a:latin typeface="Corbel"/>
                <a:cs typeface="Corbel"/>
              </a:rPr>
              <a:t>}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381250" cy="15627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Ambiguity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14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es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 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Inheritance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7916" y="708406"/>
            <a:ext cx="69259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Ambiguity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may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also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arise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single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inheritance</a:t>
            </a:r>
            <a:r>
              <a:rPr sz="2000" b="1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applications.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90796" y="982421"/>
            <a:ext cx="43910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instance,</a:t>
            </a:r>
            <a:r>
              <a:rPr spc="15" dirty="0"/>
              <a:t> </a:t>
            </a:r>
            <a:r>
              <a:rPr spc="-10" dirty="0"/>
              <a:t>consider</a:t>
            </a:r>
            <a:r>
              <a:rPr spc="65" dirty="0"/>
              <a:t> </a:t>
            </a:r>
            <a:r>
              <a:rPr spc="-5" dirty="0"/>
              <a:t>the</a:t>
            </a:r>
            <a:r>
              <a:rPr spc="25" dirty="0"/>
              <a:t> </a:t>
            </a:r>
            <a:r>
              <a:rPr spc="-10" dirty="0"/>
              <a:t>following</a:t>
            </a:r>
            <a:r>
              <a:rPr spc="60" dirty="0"/>
              <a:t> </a:t>
            </a:r>
            <a:r>
              <a:rPr spc="-5" dirty="0"/>
              <a:t>situation: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21938" y="1508505"/>
          <a:ext cx="8037195" cy="498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2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cl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as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s</a:t>
                      </a:r>
                      <a:r>
                        <a:rPr sz="2000" spc="-8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A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public: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44894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void display()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448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753745">
                        <a:lnSpc>
                          <a:spcPct val="100000"/>
                        </a:lnSpc>
                        <a:tabLst>
                          <a:tab pos="1930400" algn="l"/>
                        </a:tabLst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cout&lt;&lt;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65" dirty="0">
                          <a:latin typeface="Corbel"/>
                          <a:cs typeface="Corbel"/>
                        </a:rPr>
                        <a:t>“A	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\n”;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44894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};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class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B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:</a:t>
                      </a:r>
                      <a:r>
                        <a:rPr sz="20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public</a:t>
                      </a:r>
                      <a:r>
                        <a:rPr sz="20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A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public: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448945">
                        <a:lnSpc>
                          <a:spcPct val="100000"/>
                        </a:lnSpc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display()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44894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75374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cout&lt;&lt;</a:t>
                      </a:r>
                      <a:r>
                        <a:rPr sz="20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“B\n”;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44894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};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20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main()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{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449580" marR="599440">
                        <a:lnSpc>
                          <a:spcPct val="100000"/>
                        </a:lnSpc>
                        <a:tabLst>
                          <a:tab pos="2282825" algn="l"/>
                          <a:tab pos="2304415" algn="l"/>
                        </a:tabLst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B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ob;		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//</a:t>
                      </a:r>
                      <a:r>
                        <a:rPr sz="20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derived</a:t>
                      </a:r>
                      <a:r>
                        <a:rPr sz="2000" spc="7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class</a:t>
                      </a:r>
                      <a:r>
                        <a:rPr sz="20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object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 ob.display();		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//invokes</a:t>
                      </a:r>
                      <a:r>
                        <a:rPr sz="20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display()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in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B </a:t>
                      </a:r>
                      <a:r>
                        <a:rPr sz="2000" spc="-38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o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.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::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d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s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p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l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ay(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)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;	 /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/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nv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o</a:t>
                      </a:r>
                      <a:r>
                        <a:rPr sz="2000" spc="-60" dirty="0">
                          <a:latin typeface="Corbel"/>
                          <a:cs typeface="Corbel"/>
                        </a:rPr>
                        <a:t>k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e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s</a:t>
                      </a:r>
                      <a:r>
                        <a:rPr sz="2000" spc="6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d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s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p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l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ay()</a:t>
                      </a:r>
                      <a:r>
                        <a:rPr sz="2000" spc="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n</a:t>
                      </a:r>
                      <a:r>
                        <a:rPr sz="2000" spc="-8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A 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ob.B::display();	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//invokes</a:t>
                      </a:r>
                      <a:r>
                        <a:rPr sz="2000" spc="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display()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in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B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return 0;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}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17360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chic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l 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Inheritance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013282"/>
            <a:ext cx="7102475" cy="8782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6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Many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programming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problems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be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cast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into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hierarchy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where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certain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features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level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shared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many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others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below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 </a:t>
            </a:r>
            <a:r>
              <a:rPr sz="2000" spc="-3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level.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8511" y="2307312"/>
            <a:ext cx="6074531" cy="405203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833827"/>
            <a:ext cx="217360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80" dirty="0">
                <a:solidFill>
                  <a:srgbClr val="FFFFFF"/>
                </a:solidFill>
              </a:rPr>
              <a:t>H</a:t>
            </a:r>
            <a:r>
              <a:rPr sz="3600" spc="-70" dirty="0">
                <a:solidFill>
                  <a:srgbClr val="FFFFFF"/>
                </a:solidFill>
              </a:rPr>
              <a:t>i</a:t>
            </a:r>
            <a:r>
              <a:rPr sz="3600" spc="-65" dirty="0">
                <a:solidFill>
                  <a:srgbClr val="FFFFFF"/>
                </a:solidFill>
              </a:rPr>
              <a:t>e</a:t>
            </a:r>
            <a:r>
              <a:rPr sz="3600" spc="-80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a</a:t>
            </a:r>
            <a:r>
              <a:rPr sz="3600" spc="-80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chic</a:t>
            </a:r>
            <a:r>
              <a:rPr sz="3600" spc="-90" dirty="0">
                <a:solidFill>
                  <a:srgbClr val="FFFFFF"/>
                </a:solidFill>
              </a:rPr>
              <a:t>a</a:t>
            </a:r>
            <a:r>
              <a:rPr sz="3600" dirty="0">
                <a:solidFill>
                  <a:srgbClr val="FFFFFF"/>
                </a:solidFill>
              </a:rPr>
              <a:t>l  </a:t>
            </a:r>
            <a:r>
              <a:rPr sz="3600" spc="-70" dirty="0">
                <a:solidFill>
                  <a:srgbClr val="FFFFFF"/>
                </a:solidFill>
              </a:rPr>
              <a:t>Inheritance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6135" y="886960"/>
            <a:ext cx="6689995" cy="533705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07010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Hybrid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954786"/>
            <a:ext cx="67087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There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could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situations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where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need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apply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two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more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945" y="1228801"/>
            <a:ext cx="43199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types</a:t>
            </a:r>
            <a:r>
              <a:rPr spc="30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-10" dirty="0"/>
              <a:t>inheritance</a:t>
            </a:r>
            <a:r>
              <a:rPr spc="35" dirty="0"/>
              <a:t> </a:t>
            </a:r>
            <a:r>
              <a:rPr spc="-5" dirty="0"/>
              <a:t>to</a:t>
            </a:r>
            <a:r>
              <a:rPr dirty="0"/>
              <a:t> </a:t>
            </a:r>
            <a:r>
              <a:rPr spc="-10" dirty="0"/>
              <a:t>design</a:t>
            </a:r>
            <a:r>
              <a:rPr spc="30" dirty="0"/>
              <a:t> </a:t>
            </a:r>
            <a:r>
              <a:rPr spc="-5" dirty="0"/>
              <a:t>a</a:t>
            </a:r>
            <a:r>
              <a:rPr spc="10" dirty="0"/>
              <a:t> </a:t>
            </a:r>
            <a:r>
              <a:rPr spc="-5" dirty="0"/>
              <a:t>program.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9065" y="1532686"/>
            <a:ext cx="6931659" cy="142811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x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am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195580" marR="5080" indent="-182880">
              <a:lnSpc>
                <a:spcPts val="2160"/>
              </a:lnSpc>
              <a:spcBef>
                <a:spcPts val="123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Processing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student’s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result.</a:t>
            </a:r>
            <a:r>
              <a:rPr sz="2000" spc="-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Assume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have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give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weightage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sports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before</a:t>
            </a:r>
            <a:r>
              <a:rPr sz="2000" spc="9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finalizing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results.</a:t>
            </a:r>
            <a:r>
              <a:rPr sz="2000" spc="-1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weightage </a:t>
            </a:r>
            <a:r>
              <a:rPr sz="2000" spc="-3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sports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stored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separate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called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sports.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3751" y="3304001"/>
            <a:ext cx="4534831" cy="301433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19710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Virtual</a:t>
            </a:r>
            <a:r>
              <a:rPr sz="3600" spc="-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Base </a:t>
            </a:r>
            <a:r>
              <a:rPr sz="3600" spc="-7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Class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128217"/>
            <a:ext cx="706500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10" dirty="0"/>
              <a:t>The</a:t>
            </a:r>
            <a:r>
              <a:rPr spc="20" dirty="0"/>
              <a:t> </a:t>
            </a:r>
            <a:r>
              <a:rPr spc="-5" dirty="0"/>
              <a:t>'grandparent’</a:t>
            </a:r>
            <a:r>
              <a:rPr spc="25" dirty="0"/>
              <a:t> </a:t>
            </a:r>
            <a:r>
              <a:rPr spc="-10" dirty="0"/>
              <a:t>is</a:t>
            </a:r>
            <a:r>
              <a:rPr spc="10" dirty="0"/>
              <a:t> </a:t>
            </a:r>
            <a:r>
              <a:rPr spc="-10" dirty="0"/>
              <a:t>sometimes</a:t>
            </a:r>
            <a:r>
              <a:rPr spc="65" dirty="0"/>
              <a:t> </a:t>
            </a:r>
            <a:r>
              <a:rPr spc="-10" dirty="0"/>
              <a:t>referred</a:t>
            </a:r>
            <a:r>
              <a:rPr spc="70" dirty="0"/>
              <a:t> </a:t>
            </a:r>
            <a:r>
              <a:rPr spc="-5" dirty="0"/>
              <a:t>to</a:t>
            </a:r>
            <a:r>
              <a:rPr dirty="0"/>
              <a:t> </a:t>
            </a:r>
            <a:r>
              <a:rPr spc="-5" dirty="0"/>
              <a:t>as</a:t>
            </a:r>
            <a:r>
              <a:rPr spc="65" dirty="0"/>
              <a:t> </a:t>
            </a:r>
            <a:r>
              <a:rPr b="1" spc="-5" dirty="0">
                <a:latin typeface="Corbel"/>
                <a:cs typeface="Corbel"/>
              </a:rPr>
              <a:t>indirect</a:t>
            </a:r>
            <a:r>
              <a:rPr b="1" spc="10" dirty="0">
                <a:latin typeface="Corbel"/>
                <a:cs typeface="Corbel"/>
              </a:rPr>
              <a:t> </a:t>
            </a:r>
            <a:r>
              <a:rPr b="1" spc="-10" dirty="0">
                <a:latin typeface="Corbel"/>
                <a:cs typeface="Corbel"/>
              </a:rPr>
              <a:t>base</a:t>
            </a:r>
            <a:r>
              <a:rPr b="1" spc="5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class</a:t>
            </a:r>
            <a:r>
              <a:rPr b="1" i="1" spc="-5" dirty="0">
                <a:latin typeface="Corbel"/>
                <a:cs typeface="Corbel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9065" y="1555495"/>
            <a:ext cx="694626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ts val="228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9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‘Child’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would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have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duplicate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sets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members</a:t>
            </a:r>
            <a:r>
              <a:rPr sz="2000" spc="9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inherited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endParaRPr sz="2000">
              <a:latin typeface="Corbel"/>
              <a:cs typeface="Corbel"/>
            </a:endParaRPr>
          </a:p>
          <a:p>
            <a:pPr marR="29209" algn="r">
              <a:lnSpc>
                <a:spcPts val="2280"/>
              </a:lnSpc>
            </a:pP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'grandparent'.</a:t>
            </a:r>
            <a:r>
              <a:rPr sz="2000" spc="-1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This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introduces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ambiguity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should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avoided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1103" y="2755379"/>
            <a:ext cx="6531644" cy="307220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0715"/>
            <a:ext cx="219710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Virtual</a:t>
            </a:r>
            <a:r>
              <a:rPr sz="3600" spc="-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Base </a:t>
            </a:r>
            <a:r>
              <a:rPr sz="3600" spc="-7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Class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547241"/>
            <a:ext cx="7084695" cy="96583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95580" marR="5080" indent="-182880">
              <a:lnSpc>
                <a:spcPct val="90100"/>
              </a:lnSpc>
              <a:spcBef>
                <a:spcPts val="370"/>
              </a:spcBef>
            </a:pPr>
            <a:r>
              <a:rPr sz="2200"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/>
              <a:t>Th</a:t>
            </a:r>
            <a:r>
              <a:rPr sz="2200" dirty="0"/>
              <a:t>e</a:t>
            </a:r>
            <a:r>
              <a:rPr sz="2200" spc="-5" dirty="0"/>
              <a:t> </a:t>
            </a:r>
            <a:r>
              <a:rPr sz="2200" b="1" spc="-10" dirty="0">
                <a:latin typeface="Corbel"/>
                <a:cs typeface="Corbel"/>
              </a:rPr>
              <a:t>d</a:t>
            </a:r>
            <a:r>
              <a:rPr sz="2200" b="1" dirty="0">
                <a:latin typeface="Corbel"/>
                <a:cs typeface="Corbel"/>
              </a:rPr>
              <a:t>upli</a:t>
            </a:r>
            <a:r>
              <a:rPr sz="2200" b="1" spc="10" dirty="0">
                <a:latin typeface="Corbel"/>
                <a:cs typeface="Corbel"/>
              </a:rPr>
              <a:t>c</a:t>
            </a:r>
            <a:r>
              <a:rPr sz="2200" b="1" spc="-10" dirty="0">
                <a:latin typeface="Corbel"/>
                <a:cs typeface="Corbel"/>
              </a:rPr>
              <a:t>a</a:t>
            </a:r>
            <a:r>
              <a:rPr sz="2200" b="1" spc="-5" dirty="0">
                <a:latin typeface="Corbel"/>
                <a:cs typeface="Corbel"/>
              </a:rPr>
              <a:t>tio</a:t>
            </a:r>
            <a:r>
              <a:rPr sz="2200" b="1" dirty="0">
                <a:latin typeface="Corbel"/>
                <a:cs typeface="Corbel"/>
              </a:rPr>
              <a:t>n</a:t>
            </a:r>
            <a:r>
              <a:rPr sz="2200" b="1" spc="-20" dirty="0">
                <a:latin typeface="Corbel"/>
                <a:cs typeface="Corbel"/>
              </a:rPr>
              <a:t> </a:t>
            </a:r>
            <a:r>
              <a:rPr sz="2200" b="1" dirty="0">
                <a:latin typeface="Corbel"/>
                <a:cs typeface="Corbel"/>
              </a:rPr>
              <a:t>of</a:t>
            </a:r>
            <a:r>
              <a:rPr sz="2200" b="1" spc="-25" dirty="0">
                <a:latin typeface="Corbel"/>
                <a:cs typeface="Corbel"/>
              </a:rPr>
              <a:t> </a:t>
            </a:r>
            <a:r>
              <a:rPr sz="2200" b="1" dirty="0">
                <a:latin typeface="Corbel"/>
                <a:cs typeface="Corbel"/>
              </a:rPr>
              <a:t>in</a:t>
            </a:r>
            <a:r>
              <a:rPr sz="2200" b="1" spc="-10" dirty="0">
                <a:latin typeface="Corbel"/>
                <a:cs typeface="Corbel"/>
              </a:rPr>
              <a:t>h</a:t>
            </a:r>
            <a:r>
              <a:rPr sz="2200" b="1" dirty="0">
                <a:latin typeface="Corbel"/>
                <a:cs typeface="Corbel"/>
              </a:rPr>
              <a:t>e</a:t>
            </a:r>
            <a:r>
              <a:rPr sz="2200" b="1" spc="-10" dirty="0">
                <a:latin typeface="Corbel"/>
                <a:cs typeface="Corbel"/>
              </a:rPr>
              <a:t>r</a:t>
            </a:r>
            <a:r>
              <a:rPr sz="2200" b="1" dirty="0">
                <a:latin typeface="Corbel"/>
                <a:cs typeface="Corbel"/>
              </a:rPr>
              <a:t>ited</a:t>
            </a:r>
            <a:r>
              <a:rPr sz="2200" b="1" spc="-5" dirty="0">
                <a:latin typeface="Corbel"/>
                <a:cs typeface="Corbel"/>
              </a:rPr>
              <a:t> m</a:t>
            </a:r>
            <a:r>
              <a:rPr sz="2200" b="1" dirty="0">
                <a:latin typeface="Corbel"/>
                <a:cs typeface="Corbel"/>
              </a:rPr>
              <a:t>e</a:t>
            </a:r>
            <a:r>
              <a:rPr sz="2200" b="1" spc="-10" dirty="0">
                <a:latin typeface="Corbel"/>
                <a:cs typeface="Corbel"/>
              </a:rPr>
              <a:t>m</a:t>
            </a:r>
            <a:r>
              <a:rPr sz="2200" b="1" spc="-5" dirty="0">
                <a:latin typeface="Corbel"/>
                <a:cs typeface="Corbel"/>
              </a:rPr>
              <a:t>b</a:t>
            </a:r>
            <a:r>
              <a:rPr sz="2200" b="1" spc="-15" dirty="0">
                <a:latin typeface="Corbel"/>
                <a:cs typeface="Corbel"/>
              </a:rPr>
              <a:t>e</a:t>
            </a:r>
            <a:r>
              <a:rPr sz="2200" b="1" dirty="0">
                <a:latin typeface="Corbel"/>
                <a:cs typeface="Corbel"/>
              </a:rPr>
              <a:t>rs</a:t>
            </a:r>
            <a:r>
              <a:rPr sz="2200" b="1" spc="10" dirty="0">
                <a:latin typeface="Corbel"/>
                <a:cs typeface="Corbel"/>
              </a:rPr>
              <a:t> </a:t>
            </a:r>
            <a:r>
              <a:rPr sz="2200" spc="-10" dirty="0"/>
              <a:t>d</a:t>
            </a:r>
            <a:r>
              <a:rPr sz="2200" spc="5" dirty="0"/>
              <a:t>u</a:t>
            </a:r>
            <a:r>
              <a:rPr sz="2200" dirty="0"/>
              <a:t>e</a:t>
            </a:r>
            <a:r>
              <a:rPr sz="2200" spc="-30" dirty="0"/>
              <a:t> </a:t>
            </a:r>
            <a:r>
              <a:rPr sz="2200" spc="-5" dirty="0"/>
              <a:t>t</a:t>
            </a:r>
            <a:r>
              <a:rPr sz="2200" dirty="0"/>
              <a:t>o</a:t>
            </a:r>
            <a:r>
              <a:rPr sz="2200" spc="-10" dirty="0"/>
              <a:t> </a:t>
            </a:r>
            <a:r>
              <a:rPr sz="2200" spc="-5" dirty="0"/>
              <a:t>th</a:t>
            </a:r>
            <a:r>
              <a:rPr sz="2200" dirty="0"/>
              <a:t>e</a:t>
            </a:r>
            <a:r>
              <a:rPr sz="2200" spc="-5" dirty="0"/>
              <a:t>se  </a:t>
            </a:r>
            <a:r>
              <a:rPr sz="2200" dirty="0"/>
              <a:t>multiple</a:t>
            </a:r>
            <a:r>
              <a:rPr sz="2200" spc="-15" dirty="0"/>
              <a:t> </a:t>
            </a:r>
            <a:r>
              <a:rPr sz="2200" dirty="0"/>
              <a:t>paths</a:t>
            </a:r>
            <a:r>
              <a:rPr sz="2200" spc="-40" dirty="0"/>
              <a:t> </a:t>
            </a:r>
            <a:r>
              <a:rPr sz="2200" dirty="0"/>
              <a:t>can</a:t>
            </a:r>
            <a:r>
              <a:rPr sz="2200" spc="-5" dirty="0"/>
              <a:t> </a:t>
            </a:r>
            <a:r>
              <a:rPr sz="2200" dirty="0"/>
              <a:t>be </a:t>
            </a:r>
            <a:r>
              <a:rPr sz="2200" b="1" spc="-5" dirty="0">
                <a:latin typeface="Corbel"/>
                <a:cs typeface="Corbel"/>
              </a:rPr>
              <a:t>avoided</a:t>
            </a:r>
            <a:r>
              <a:rPr sz="2200" b="1" spc="-40" dirty="0">
                <a:latin typeface="Corbel"/>
                <a:cs typeface="Corbel"/>
              </a:rPr>
              <a:t> </a:t>
            </a:r>
            <a:r>
              <a:rPr sz="2200" b="1" dirty="0">
                <a:latin typeface="Corbel"/>
                <a:cs typeface="Corbel"/>
              </a:rPr>
              <a:t>by </a:t>
            </a:r>
            <a:r>
              <a:rPr sz="2200" dirty="0"/>
              <a:t>making</a:t>
            </a:r>
            <a:r>
              <a:rPr sz="2200" spc="-20" dirty="0"/>
              <a:t> </a:t>
            </a:r>
            <a:r>
              <a:rPr sz="2200" dirty="0"/>
              <a:t>the</a:t>
            </a:r>
            <a:r>
              <a:rPr sz="2200" spc="-30" dirty="0"/>
              <a:t> </a:t>
            </a:r>
            <a:r>
              <a:rPr sz="2200" spc="-5" dirty="0"/>
              <a:t>common </a:t>
            </a:r>
            <a:r>
              <a:rPr sz="2200" dirty="0"/>
              <a:t>base </a:t>
            </a:r>
            <a:r>
              <a:rPr sz="2200" spc="-425" dirty="0"/>
              <a:t> </a:t>
            </a:r>
            <a:r>
              <a:rPr sz="2200" spc="-5" dirty="0"/>
              <a:t>class</a:t>
            </a:r>
            <a:r>
              <a:rPr sz="2200" spc="-20" dirty="0"/>
              <a:t> </a:t>
            </a:r>
            <a:r>
              <a:rPr sz="2200" dirty="0"/>
              <a:t>(ancestor</a:t>
            </a:r>
            <a:r>
              <a:rPr sz="2200" spc="-30" dirty="0"/>
              <a:t> </a:t>
            </a:r>
            <a:r>
              <a:rPr sz="2200" spc="-5" dirty="0"/>
              <a:t>class) </a:t>
            </a:r>
            <a:r>
              <a:rPr sz="2200" dirty="0"/>
              <a:t>as</a:t>
            </a:r>
            <a:r>
              <a:rPr sz="2200" spc="-20" dirty="0"/>
              <a:t> </a:t>
            </a:r>
            <a:r>
              <a:rPr sz="2200" b="1" spc="-5" dirty="0">
                <a:latin typeface="Corbel"/>
                <a:cs typeface="Corbel"/>
              </a:rPr>
              <a:t>virtual base</a:t>
            </a:r>
            <a:r>
              <a:rPr sz="2200" b="1" dirty="0">
                <a:latin typeface="Corbel"/>
                <a:cs typeface="Corbel"/>
              </a:rPr>
              <a:t> class</a:t>
            </a:r>
            <a:r>
              <a:rPr sz="2200" i="1" dirty="0">
                <a:latin typeface="Corbel"/>
                <a:cs typeface="Corbel"/>
              </a:rPr>
              <a:t>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3059379"/>
            <a:ext cx="6850380" cy="12680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5080" indent="-182880">
              <a:lnSpc>
                <a:spcPct val="90000"/>
              </a:lnSpc>
              <a:spcBef>
                <a:spcPts val="37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When a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 is made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as virtual base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class, C++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takes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necessary care to see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that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only one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copy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that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class is 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inherited,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regardless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how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many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inheritance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paths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exist </a:t>
            </a:r>
            <a:r>
              <a:rPr sz="2200" spc="-4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between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virtual</a:t>
            </a:r>
            <a:r>
              <a:rPr sz="22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and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derived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4874133"/>
            <a:ext cx="7093584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keywords</a:t>
            </a:r>
            <a:r>
              <a:rPr sz="2200" spc="-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virtual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public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may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be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either 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order.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07010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32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f 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937766"/>
            <a:ext cx="34994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69265" algn="l"/>
              </a:tabLst>
            </a:pPr>
            <a:r>
              <a:rPr sz="3200" spc="-5" dirty="0">
                <a:solidFill>
                  <a:srgbClr val="40B9D2"/>
                </a:solidFill>
                <a:latin typeface="Corbel"/>
                <a:cs typeface="Corbel"/>
              </a:rPr>
              <a:t>1.	</a:t>
            </a:r>
            <a:r>
              <a:rPr sz="3200" spc="-5" dirty="0">
                <a:solidFill>
                  <a:srgbClr val="585858"/>
                </a:solidFill>
                <a:latin typeface="Corbel"/>
                <a:cs typeface="Corbel"/>
              </a:rPr>
              <a:t>Single</a:t>
            </a:r>
            <a:r>
              <a:rPr sz="3200" spc="-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3200" spc="-10" dirty="0">
                <a:solidFill>
                  <a:srgbClr val="585858"/>
                </a:solidFill>
                <a:latin typeface="Corbel"/>
                <a:cs typeface="Corbel"/>
              </a:rPr>
              <a:t>Inheritance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9065" y="2528773"/>
            <a:ext cx="384111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3200" spc="-5" dirty="0">
                <a:solidFill>
                  <a:srgbClr val="40B9D2"/>
                </a:solidFill>
              </a:rPr>
              <a:t>2.	</a:t>
            </a:r>
            <a:r>
              <a:rPr sz="3200" spc="-5" dirty="0"/>
              <a:t>Multiple</a:t>
            </a:r>
            <a:r>
              <a:rPr sz="3200" spc="-45" dirty="0"/>
              <a:t> </a:t>
            </a:r>
            <a:r>
              <a:rPr sz="3200" spc="-10" dirty="0"/>
              <a:t>Inheritance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3949065" y="3015600"/>
            <a:ext cx="4453890" cy="1800225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20"/>
              </a:spcBef>
              <a:buClr>
                <a:srgbClr val="40B9D2"/>
              </a:buClr>
              <a:buAutoNum type="arabicPeriod" startAt="3"/>
              <a:tabLst>
                <a:tab pos="469265" algn="l"/>
                <a:tab pos="469900" algn="l"/>
              </a:tabLst>
            </a:pPr>
            <a:r>
              <a:rPr sz="3200" spc="-5" dirty="0">
                <a:solidFill>
                  <a:srgbClr val="585858"/>
                </a:solidFill>
                <a:latin typeface="Corbel"/>
                <a:cs typeface="Corbel"/>
              </a:rPr>
              <a:t>Hierarchical</a:t>
            </a:r>
            <a:r>
              <a:rPr sz="3200" spc="-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rgbClr val="585858"/>
                </a:solidFill>
                <a:latin typeface="Corbel"/>
                <a:cs typeface="Corbel"/>
              </a:rPr>
              <a:t>Inheritance</a:t>
            </a:r>
            <a:endParaRPr sz="3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Clr>
                <a:srgbClr val="40B9D2"/>
              </a:buClr>
              <a:buAutoNum type="arabicPeriod" startAt="3"/>
              <a:tabLst>
                <a:tab pos="469265" algn="l"/>
                <a:tab pos="469900" algn="l"/>
              </a:tabLst>
            </a:pPr>
            <a:r>
              <a:rPr sz="3200" spc="-10" dirty="0">
                <a:solidFill>
                  <a:srgbClr val="585858"/>
                </a:solidFill>
                <a:latin typeface="Corbel"/>
                <a:cs typeface="Corbel"/>
              </a:rPr>
              <a:t>Multilevel</a:t>
            </a:r>
            <a:r>
              <a:rPr sz="3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rgbClr val="585858"/>
                </a:solidFill>
                <a:latin typeface="Corbel"/>
                <a:cs typeface="Corbel"/>
              </a:rPr>
              <a:t>Inheritance</a:t>
            </a:r>
            <a:endParaRPr sz="3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819"/>
              </a:spcBef>
              <a:buClr>
                <a:srgbClr val="40B9D2"/>
              </a:buClr>
              <a:buAutoNum type="arabicPeriod" startAt="3"/>
              <a:tabLst>
                <a:tab pos="469265" algn="l"/>
                <a:tab pos="469900" algn="l"/>
              </a:tabLst>
            </a:pPr>
            <a:r>
              <a:rPr sz="3200" spc="-10" dirty="0">
                <a:solidFill>
                  <a:srgbClr val="585858"/>
                </a:solidFill>
                <a:latin typeface="Corbel"/>
                <a:cs typeface="Corbel"/>
              </a:rPr>
              <a:t>Hybrid</a:t>
            </a:r>
            <a:r>
              <a:rPr sz="3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3200" spc="-10" dirty="0">
                <a:solidFill>
                  <a:srgbClr val="585858"/>
                </a:solidFill>
                <a:latin typeface="Corbel"/>
                <a:cs typeface="Corbel"/>
              </a:rPr>
              <a:t>Inheritance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833827"/>
            <a:ext cx="219710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</a:rPr>
              <a:t>Virtual</a:t>
            </a:r>
            <a:r>
              <a:rPr sz="3600" spc="-105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Base </a:t>
            </a:r>
            <a:r>
              <a:rPr sz="3600" spc="-710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Class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0351" y="743754"/>
            <a:ext cx="5933894" cy="523094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833827"/>
            <a:ext cx="219710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70" dirty="0">
                <a:solidFill>
                  <a:srgbClr val="FFFFFF"/>
                </a:solidFill>
              </a:rPr>
              <a:t>Virtual</a:t>
            </a:r>
            <a:r>
              <a:rPr sz="3600" spc="-105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Base </a:t>
            </a:r>
            <a:r>
              <a:rPr sz="3600" spc="-710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Class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8975" y="1356358"/>
            <a:ext cx="7047099" cy="4136137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328161"/>
            <a:ext cx="2576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Ab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1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911172"/>
            <a:ext cx="704088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/>
              <a:t>Abstract</a:t>
            </a:r>
            <a:r>
              <a:rPr sz="2200" spc="-10" dirty="0"/>
              <a:t> </a:t>
            </a:r>
            <a:r>
              <a:rPr sz="2200" spc="-5" dirty="0"/>
              <a:t>class</a:t>
            </a:r>
            <a:r>
              <a:rPr sz="2200" spc="-20" dirty="0"/>
              <a:t> </a:t>
            </a:r>
            <a:r>
              <a:rPr sz="2200" spc="-5" dirty="0"/>
              <a:t>is</a:t>
            </a:r>
            <a:r>
              <a:rPr sz="2200" spc="10" dirty="0"/>
              <a:t> </a:t>
            </a:r>
            <a:r>
              <a:rPr sz="2200" dirty="0"/>
              <a:t>the</a:t>
            </a:r>
            <a:r>
              <a:rPr sz="2200" spc="-30" dirty="0"/>
              <a:t> </a:t>
            </a:r>
            <a:r>
              <a:rPr sz="2200" spc="5" dirty="0"/>
              <a:t>one</a:t>
            </a:r>
            <a:r>
              <a:rPr sz="2200" dirty="0"/>
              <a:t> which</a:t>
            </a:r>
            <a:r>
              <a:rPr sz="2200" spc="-15" dirty="0"/>
              <a:t> </a:t>
            </a:r>
            <a:r>
              <a:rPr sz="2200" spc="-5" dirty="0"/>
              <a:t>is</a:t>
            </a:r>
            <a:r>
              <a:rPr sz="2200" spc="-15" dirty="0"/>
              <a:t> </a:t>
            </a:r>
            <a:r>
              <a:rPr sz="2200" dirty="0"/>
              <a:t>not</a:t>
            </a:r>
            <a:r>
              <a:rPr sz="2200" spc="-15" dirty="0"/>
              <a:t> </a:t>
            </a:r>
            <a:r>
              <a:rPr sz="2200" dirty="0"/>
              <a:t>used</a:t>
            </a:r>
            <a:r>
              <a:rPr sz="2200" spc="-45" dirty="0"/>
              <a:t> </a:t>
            </a:r>
            <a:r>
              <a:rPr sz="2200" dirty="0"/>
              <a:t>to</a:t>
            </a:r>
            <a:r>
              <a:rPr sz="2200" spc="-10" dirty="0"/>
              <a:t> </a:t>
            </a:r>
            <a:r>
              <a:rPr sz="2200" dirty="0"/>
              <a:t>create</a:t>
            </a:r>
            <a:r>
              <a:rPr sz="2200" spc="-35" dirty="0"/>
              <a:t> </a:t>
            </a:r>
            <a:r>
              <a:rPr sz="2200" spc="-5" dirty="0"/>
              <a:t>objects.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1945" y="2213610"/>
            <a:ext cx="6643370" cy="664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5"/>
              </a:spcBef>
            </a:pP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abstract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designed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only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act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(to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ts val="2510"/>
              </a:lnSpc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inherited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other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classes).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3424173"/>
            <a:ext cx="7044690" cy="664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design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concept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program</a:t>
            </a:r>
            <a:r>
              <a:rPr sz="2200" spc="-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development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provides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upon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which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other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classes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may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built.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9065" y="4634306"/>
            <a:ext cx="6851650" cy="6642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1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previous</a:t>
            </a:r>
            <a:r>
              <a:rPr sz="2200" spc="-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example,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student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was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abstract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since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was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create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any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objects.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278384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Constructors </a:t>
            </a:r>
            <a:r>
              <a:rPr sz="3600" spc="-35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3600" spc="-7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Derived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Classes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170254"/>
            <a:ext cx="683704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/>
              <a:t>As</a:t>
            </a:r>
            <a:r>
              <a:rPr sz="2200" spc="5" dirty="0"/>
              <a:t> </a:t>
            </a:r>
            <a:r>
              <a:rPr sz="2200" dirty="0"/>
              <a:t>long</a:t>
            </a:r>
            <a:r>
              <a:rPr sz="2200" spc="-30" dirty="0"/>
              <a:t> </a:t>
            </a:r>
            <a:r>
              <a:rPr sz="2200" dirty="0"/>
              <a:t>as</a:t>
            </a:r>
            <a:r>
              <a:rPr sz="2200" spc="-20" dirty="0"/>
              <a:t> </a:t>
            </a:r>
            <a:r>
              <a:rPr sz="2200" spc="5" dirty="0"/>
              <a:t>no</a:t>
            </a:r>
            <a:r>
              <a:rPr sz="2200" spc="-15" dirty="0"/>
              <a:t> </a:t>
            </a:r>
            <a:r>
              <a:rPr sz="2200" dirty="0"/>
              <a:t>base</a:t>
            </a:r>
            <a:r>
              <a:rPr sz="2200" spc="-25" dirty="0"/>
              <a:t> </a:t>
            </a:r>
            <a:r>
              <a:rPr sz="2200" spc="-5" dirty="0"/>
              <a:t>class</a:t>
            </a:r>
            <a:r>
              <a:rPr sz="2200" spc="5" dirty="0"/>
              <a:t> </a:t>
            </a:r>
            <a:r>
              <a:rPr sz="2200" dirty="0"/>
              <a:t>constructor</a:t>
            </a:r>
            <a:r>
              <a:rPr sz="2200" spc="-60" dirty="0"/>
              <a:t> </a:t>
            </a:r>
            <a:r>
              <a:rPr sz="2200" spc="-10" dirty="0"/>
              <a:t>takes </a:t>
            </a:r>
            <a:r>
              <a:rPr sz="2200" spc="5" dirty="0"/>
              <a:t>any</a:t>
            </a:r>
            <a:r>
              <a:rPr sz="2200" spc="-40" dirty="0"/>
              <a:t> </a:t>
            </a:r>
            <a:r>
              <a:rPr sz="2200" dirty="0"/>
              <a:t>arguments,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30"/>
              </a:spcBef>
            </a:pPr>
            <a:r>
              <a:rPr dirty="0"/>
              <a:t>the</a:t>
            </a:r>
            <a:r>
              <a:rPr spc="-5" dirty="0"/>
              <a:t> </a:t>
            </a:r>
            <a:r>
              <a:rPr dirty="0"/>
              <a:t>derived</a:t>
            </a:r>
            <a:r>
              <a:rPr spc="-30" dirty="0"/>
              <a:t> </a:t>
            </a:r>
            <a:r>
              <a:rPr spc="-5" dirty="0"/>
              <a:t>class</a:t>
            </a:r>
            <a:r>
              <a:rPr spc="-15" dirty="0"/>
              <a:t> </a:t>
            </a:r>
            <a:r>
              <a:rPr spc="5" dirty="0"/>
              <a:t>need</a:t>
            </a:r>
            <a:r>
              <a:rPr spc="-10" dirty="0"/>
              <a:t> </a:t>
            </a:r>
            <a:r>
              <a:rPr spc="5" dirty="0"/>
              <a:t>not</a:t>
            </a:r>
            <a:r>
              <a:rPr spc="-35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</a:t>
            </a:r>
            <a:r>
              <a:rPr spc="-5" dirty="0"/>
              <a:t> constructor</a:t>
            </a:r>
            <a:r>
              <a:rPr spc="-50" dirty="0"/>
              <a:t> </a:t>
            </a:r>
            <a:r>
              <a:rPr dirty="0"/>
              <a:t>function.</a:t>
            </a:r>
          </a:p>
          <a:p>
            <a:pPr marL="195580" marR="5080" indent="-182880">
              <a:lnSpc>
                <a:spcPct val="90100"/>
              </a:lnSpc>
              <a:spcBef>
                <a:spcPts val="1195"/>
              </a:spcBef>
            </a:pPr>
            <a:r>
              <a:rPr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10" dirty="0"/>
              <a:t>H</a:t>
            </a:r>
            <a:r>
              <a:rPr dirty="0"/>
              <a:t>o</a:t>
            </a:r>
            <a:r>
              <a:rPr spc="10" dirty="0"/>
              <a:t>w</a:t>
            </a:r>
            <a:r>
              <a:rPr spc="5" dirty="0"/>
              <a:t>e</a:t>
            </a:r>
            <a:r>
              <a:rPr spc="10" dirty="0"/>
              <a:t>v</a:t>
            </a:r>
            <a:r>
              <a:rPr spc="5" dirty="0"/>
              <a:t>e</a:t>
            </a:r>
            <a:r>
              <a:rPr spc="-90" dirty="0"/>
              <a:t>r</a:t>
            </a:r>
            <a:r>
              <a:rPr dirty="0"/>
              <a:t>,</a:t>
            </a:r>
            <a:r>
              <a:rPr spc="-90" dirty="0"/>
              <a:t> </a:t>
            </a:r>
            <a:r>
              <a:rPr spc="-10" dirty="0"/>
              <a:t>i</a:t>
            </a:r>
            <a:r>
              <a:rPr dirty="0"/>
              <a:t>f</a:t>
            </a:r>
            <a:r>
              <a:rPr spc="5" dirty="0"/>
              <a:t> a</a:t>
            </a:r>
            <a:r>
              <a:rPr spc="10" dirty="0"/>
              <a:t>n</a:t>
            </a:r>
            <a:r>
              <a:rPr spc="5" dirty="0"/>
              <a:t>y</a:t>
            </a:r>
            <a:r>
              <a:rPr spc="-40" dirty="0"/>
              <a:t> </a:t>
            </a:r>
            <a:r>
              <a:rPr spc="-5" dirty="0"/>
              <a:t>b</a:t>
            </a:r>
            <a:r>
              <a:rPr spc="5" dirty="0"/>
              <a:t>a</a:t>
            </a:r>
            <a:r>
              <a:rPr spc="-10" dirty="0"/>
              <a:t>s</a:t>
            </a:r>
            <a:r>
              <a:rPr spc="5" dirty="0"/>
              <a:t>e</a:t>
            </a:r>
            <a:r>
              <a:rPr spc="-5" dirty="0"/>
              <a:t> </a:t>
            </a:r>
            <a:r>
              <a:rPr spc="-10" dirty="0"/>
              <a:t>cl</a:t>
            </a:r>
            <a:r>
              <a:rPr spc="5" dirty="0"/>
              <a:t>a</a:t>
            </a:r>
            <a:r>
              <a:rPr spc="-10" dirty="0"/>
              <a:t>s</a:t>
            </a:r>
            <a:r>
              <a:rPr dirty="0"/>
              <a:t>s</a:t>
            </a:r>
            <a:r>
              <a:rPr spc="-20" dirty="0"/>
              <a:t> </a:t>
            </a:r>
            <a:r>
              <a:rPr spc="-10" dirty="0"/>
              <a:t>c</a:t>
            </a:r>
            <a:r>
              <a:rPr dirty="0"/>
              <a:t>o</a:t>
            </a:r>
            <a:r>
              <a:rPr spc="10" dirty="0"/>
              <a:t>n</a:t>
            </a:r>
            <a:r>
              <a:rPr spc="-5" dirty="0"/>
              <a:t>ta</a:t>
            </a:r>
            <a:r>
              <a:rPr spc="-15" dirty="0"/>
              <a:t>i</a:t>
            </a:r>
            <a:r>
              <a:rPr spc="10" dirty="0"/>
              <a:t>n</a:t>
            </a:r>
            <a:r>
              <a:rPr dirty="0"/>
              <a:t>s</a:t>
            </a:r>
            <a:r>
              <a:rPr spc="-40" dirty="0"/>
              <a:t> </a:t>
            </a:r>
            <a:r>
              <a:rPr spc="5" dirty="0"/>
              <a:t>a</a:t>
            </a:r>
            <a:r>
              <a:rPr spc="-15" dirty="0"/>
              <a:t> </a:t>
            </a:r>
            <a:r>
              <a:rPr spc="-10" dirty="0"/>
              <a:t>c</a:t>
            </a:r>
            <a:r>
              <a:rPr dirty="0"/>
              <a:t>o</a:t>
            </a:r>
            <a:r>
              <a:rPr spc="10" dirty="0"/>
              <a:t>n</a:t>
            </a:r>
            <a:r>
              <a:rPr spc="-5" dirty="0"/>
              <a:t>structo</a:t>
            </a:r>
            <a:r>
              <a:rPr dirty="0"/>
              <a:t>r</a:t>
            </a:r>
            <a:r>
              <a:rPr spc="-60" dirty="0"/>
              <a:t> </a:t>
            </a:r>
            <a:r>
              <a:rPr spc="10" dirty="0"/>
              <a:t>w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5" dirty="0"/>
              <a:t>h</a:t>
            </a:r>
            <a:r>
              <a:rPr spc="-10" dirty="0"/>
              <a:t> </a:t>
            </a:r>
            <a:r>
              <a:rPr dirty="0"/>
              <a:t>o</a:t>
            </a:r>
            <a:r>
              <a:rPr spc="10" dirty="0"/>
              <a:t>n</a:t>
            </a:r>
            <a:r>
              <a:rPr spc="5" dirty="0"/>
              <a:t>e</a:t>
            </a:r>
            <a:r>
              <a:rPr spc="-30" dirty="0"/>
              <a:t> </a:t>
            </a:r>
            <a:r>
              <a:rPr spc="-5" dirty="0"/>
              <a:t>or  </a:t>
            </a:r>
            <a:r>
              <a:rPr dirty="0"/>
              <a:t>more arguments, then </a:t>
            </a:r>
            <a:r>
              <a:rPr spc="-5" dirty="0"/>
              <a:t>it is </a:t>
            </a:r>
            <a:r>
              <a:rPr b="1" spc="-5" dirty="0">
                <a:latin typeface="Corbel"/>
                <a:cs typeface="Corbel"/>
              </a:rPr>
              <a:t>mandatory </a:t>
            </a:r>
            <a:r>
              <a:rPr dirty="0"/>
              <a:t>for the derived </a:t>
            </a:r>
            <a:r>
              <a:rPr spc="-5" dirty="0"/>
              <a:t>class </a:t>
            </a:r>
            <a:r>
              <a:rPr dirty="0"/>
              <a:t> to have </a:t>
            </a:r>
            <a:r>
              <a:rPr spc="5" dirty="0"/>
              <a:t>a </a:t>
            </a:r>
            <a:r>
              <a:rPr dirty="0"/>
              <a:t>constructor </a:t>
            </a:r>
            <a:r>
              <a:rPr spc="5" dirty="0"/>
              <a:t>and </a:t>
            </a:r>
            <a:r>
              <a:rPr dirty="0"/>
              <a:t>pass the arguments to the </a:t>
            </a:r>
            <a:r>
              <a:rPr spc="-5" dirty="0"/>
              <a:t>base </a:t>
            </a:r>
            <a:r>
              <a:rPr dirty="0"/>
              <a:t> </a:t>
            </a:r>
            <a:r>
              <a:rPr spc="-5" dirty="0"/>
              <a:t>class</a:t>
            </a:r>
            <a:r>
              <a:rPr spc="-25" dirty="0"/>
              <a:t> </a:t>
            </a:r>
            <a:r>
              <a:rPr spc="-5" dirty="0"/>
              <a:t>constructors.</a:t>
            </a:r>
          </a:p>
          <a:p>
            <a:pPr marL="195580" marR="160020" indent="-182880">
              <a:lnSpc>
                <a:spcPct val="90100"/>
              </a:lnSpc>
              <a:spcBef>
                <a:spcPts val="1200"/>
              </a:spcBef>
            </a:pPr>
            <a:r>
              <a:rPr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55" dirty="0"/>
              <a:t>R</a:t>
            </a:r>
            <a:r>
              <a:rPr spc="5" dirty="0"/>
              <a:t>eme</a:t>
            </a:r>
            <a:r>
              <a:rPr spc="-10" dirty="0"/>
              <a:t>m</a:t>
            </a:r>
            <a:r>
              <a:rPr spc="-5" dirty="0"/>
              <a:t>b</a:t>
            </a:r>
            <a:r>
              <a:rPr spc="5" dirty="0"/>
              <a:t>e</a:t>
            </a:r>
            <a:r>
              <a:rPr spc="-90" dirty="0"/>
              <a:t>r</a:t>
            </a:r>
            <a:r>
              <a:rPr dirty="0"/>
              <a:t>,</a:t>
            </a:r>
            <a:r>
              <a:rPr spc="-40" dirty="0"/>
              <a:t> </a:t>
            </a:r>
            <a:r>
              <a:rPr spc="10" dirty="0"/>
              <a:t>w</a:t>
            </a:r>
            <a:r>
              <a:rPr dirty="0"/>
              <a:t>h</a:t>
            </a:r>
            <a:r>
              <a:rPr spc="-10" dirty="0"/>
              <a:t>il</a:t>
            </a:r>
            <a:r>
              <a:rPr spc="5" dirty="0"/>
              <a:t>e</a:t>
            </a:r>
            <a:r>
              <a:rPr spc="-5" dirty="0"/>
              <a:t> </a:t>
            </a:r>
            <a:r>
              <a:rPr spc="5" dirty="0"/>
              <a:t>app</a:t>
            </a:r>
            <a:r>
              <a:rPr spc="-10" dirty="0"/>
              <a:t>l</a:t>
            </a:r>
            <a:r>
              <a:rPr spc="5" dirty="0"/>
              <a:t>y</a:t>
            </a:r>
            <a:r>
              <a:rPr spc="-15" dirty="0"/>
              <a:t>i</a:t>
            </a:r>
            <a:r>
              <a:rPr spc="10" dirty="0"/>
              <a:t>n</a:t>
            </a:r>
            <a:r>
              <a:rPr spc="5" dirty="0"/>
              <a:t>g</a:t>
            </a:r>
            <a:r>
              <a:rPr spc="-55" dirty="0"/>
              <a:t> </a:t>
            </a:r>
            <a:r>
              <a:rPr spc="-10" dirty="0"/>
              <a:t>i</a:t>
            </a:r>
            <a:r>
              <a:rPr spc="10" dirty="0"/>
              <a:t>n</a:t>
            </a:r>
            <a:r>
              <a:rPr dirty="0"/>
              <a:t>her</a:t>
            </a:r>
            <a:r>
              <a:rPr spc="-10" dirty="0"/>
              <a:t>i</a:t>
            </a:r>
            <a:r>
              <a:rPr spc="-5" dirty="0"/>
              <a:t>ta</a:t>
            </a:r>
            <a:r>
              <a:rPr spc="10" dirty="0"/>
              <a:t>n</a:t>
            </a:r>
            <a:r>
              <a:rPr spc="-10" dirty="0"/>
              <a:t>c</a:t>
            </a:r>
            <a:r>
              <a:rPr spc="5" dirty="0"/>
              <a:t>e</a:t>
            </a:r>
            <a:r>
              <a:rPr spc="-30" dirty="0"/>
              <a:t> </a:t>
            </a:r>
            <a:r>
              <a:rPr spc="10" dirty="0"/>
              <a:t>w</a:t>
            </a:r>
            <a:r>
              <a:rPr spc="5" dirty="0"/>
              <a:t>e</a:t>
            </a:r>
            <a:r>
              <a:rPr spc="-30" dirty="0"/>
              <a:t> </a:t>
            </a:r>
            <a:r>
              <a:rPr spc="10" dirty="0"/>
              <a:t>u</a:t>
            </a:r>
            <a:r>
              <a:rPr spc="-5" dirty="0"/>
              <a:t>sua</a:t>
            </a:r>
            <a:r>
              <a:rPr spc="-10" dirty="0"/>
              <a:t>ll</a:t>
            </a:r>
            <a:r>
              <a:rPr spc="5" dirty="0"/>
              <a:t>y</a:t>
            </a:r>
            <a:r>
              <a:rPr spc="-15" dirty="0"/>
              <a:t> </a:t>
            </a:r>
            <a:r>
              <a:rPr spc="-10" dirty="0"/>
              <a:t>c</a:t>
            </a:r>
            <a:r>
              <a:rPr dirty="0"/>
              <a:t>reate  </a:t>
            </a:r>
            <a:r>
              <a:rPr spc="-5" dirty="0"/>
              <a:t>objects</a:t>
            </a:r>
            <a:r>
              <a:rPr spc="-15" dirty="0"/>
              <a:t> </a:t>
            </a:r>
            <a:r>
              <a:rPr dirty="0"/>
              <a:t>using</a:t>
            </a:r>
            <a:r>
              <a:rPr spc="-2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derived</a:t>
            </a:r>
            <a:r>
              <a:rPr spc="-30" dirty="0"/>
              <a:t> </a:t>
            </a:r>
            <a:r>
              <a:rPr spc="-5" dirty="0"/>
              <a:t>class.</a:t>
            </a:r>
            <a:r>
              <a:rPr spc="-140" dirty="0"/>
              <a:t> </a:t>
            </a:r>
            <a:r>
              <a:rPr dirty="0"/>
              <a:t>Thus,</a:t>
            </a:r>
            <a:r>
              <a:rPr spc="-40" dirty="0"/>
              <a:t> </a:t>
            </a:r>
            <a:r>
              <a:rPr spc="-5" dirty="0"/>
              <a:t>it</a:t>
            </a:r>
            <a:r>
              <a:rPr spc="-10" dirty="0"/>
              <a:t> makes</a:t>
            </a:r>
            <a:r>
              <a:rPr spc="-5" dirty="0"/>
              <a:t> </a:t>
            </a:r>
            <a:r>
              <a:rPr dirty="0"/>
              <a:t>sense</a:t>
            </a:r>
            <a:r>
              <a:rPr spc="-5" dirty="0"/>
              <a:t> for</a:t>
            </a:r>
            <a:r>
              <a:rPr dirty="0"/>
              <a:t> </a:t>
            </a:r>
            <a:r>
              <a:rPr spc="-5" dirty="0"/>
              <a:t>the </a:t>
            </a:r>
            <a:r>
              <a:rPr spc="-425" dirty="0"/>
              <a:t> </a:t>
            </a:r>
            <a:r>
              <a:rPr dirty="0"/>
              <a:t>derived </a:t>
            </a:r>
            <a:r>
              <a:rPr spc="-5" dirty="0"/>
              <a:t>class </a:t>
            </a:r>
            <a:r>
              <a:rPr dirty="0"/>
              <a:t>to pass </a:t>
            </a:r>
            <a:r>
              <a:rPr spc="5" dirty="0"/>
              <a:t>arguments </a:t>
            </a:r>
            <a:r>
              <a:rPr dirty="0"/>
              <a:t>to the base </a:t>
            </a:r>
            <a:r>
              <a:rPr spc="-5" dirty="0"/>
              <a:t>class </a:t>
            </a:r>
            <a:r>
              <a:rPr dirty="0"/>
              <a:t> </a:t>
            </a:r>
            <a:r>
              <a:rPr spc="-10" dirty="0"/>
              <a:t>constructor.</a:t>
            </a:r>
          </a:p>
          <a:p>
            <a:pPr marL="195580" marR="69850" indent="-182880">
              <a:lnSpc>
                <a:spcPts val="2380"/>
              </a:lnSpc>
              <a:spcBef>
                <a:spcPts val="1230"/>
              </a:spcBef>
            </a:pPr>
            <a:r>
              <a:rPr spc="-140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5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5" dirty="0"/>
              <a:t>When</a:t>
            </a:r>
            <a:r>
              <a:rPr spc="-25" dirty="0"/>
              <a:t> </a:t>
            </a:r>
            <a:r>
              <a:rPr spc="-5" dirty="0"/>
              <a:t>bot</a:t>
            </a:r>
            <a:r>
              <a:rPr spc="5" dirty="0"/>
              <a:t>h</a:t>
            </a:r>
            <a:r>
              <a:rPr spc="-15" dirty="0"/>
              <a:t> </a:t>
            </a:r>
            <a:r>
              <a:rPr spc="-5" dirty="0"/>
              <a:t>th</a:t>
            </a:r>
            <a:r>
              <a:rPr spc="5" dirty="0"/>
              <a:t>e</a:t>
            </a:r>
            <a:r>
              <a:rPr dirty="0"/>
              <a:t> </a:t>
            </a:r>
            <a:r>
              <a:rPr spc="-10" dirty="0"/>
              <a:t>d</a:t>
            </a:r>
            <a:r>
              <a:rPr spc="5" dirty="0"/>
              <a:t>er</a:t>
            </a:r>
            <a:r>
              <a:rPr spc="-10" dirty="0"/>
              <a:t>i</a:t>
            </a:r>
            <a:r>
              <a:rPr spc="5" dirty="0"/>
              <a:t>ved</a:t>
            </a:r>
            <a:r>
              <a:rPr spc="-40" dirty="0"/>
              <a:t> </a:t>
            </a:r>
            <a:r>
              <a:rPr spc="5" dirty="0"/>
              <a:t>a</a:t>
            </a:r>
            <a:r>
              <a:rPr spc="10" dirty="0"/>
              <a:t>n</a:t>
            </a:r>
            <a:r>
              <a:rPr spc="5" dirty="0"/>
              <a:t>d</a:t>
            </a:r>
            <a:r>
              <a:rPr spc="-40" dirty="0"/>
              <a:t> </a:t>
            </a:r>
            <a:r>
              <a:rPr spc="-5" dirty="0"/>
              <a:t>b</a:t>
            </a:r>
            <a:r>
              <a:rPr spc="5" dirty="0"/>
              <a:t>a</a:t>
            </a:r>
            <a:r>
              <a:rPr spc="-10" dirty="0"/>
              <a:t>s</a:t>
            </a:r>
            <a:r>
              <a:rPr spc="5" dirty="0"/>
              <a:t>e</a:t>
            </a:r>
            <a:r>
              <a:rPr spc="-5" dirty="0"/>
              <a:t> </a:t>
            </a:r>
            <a:r>
              <a:rPr spc="-10" dirty="0"/>
              <a:t>cl</a:t>
            </a:r>
            <a:r>
              <a:rPr spc="5" dirty="0"/>
              <a:t>a</a:t>
            </a:r>
            <a:r>
              <a:rPr spc="-10" dirty="0"/>
              <a:t>s</a:t>
            </a:r>
            <a:r>
              <a:rPr spc="-5" dirty="0"/>
              <a:t>se</a:t>
            </a:r>
            <a:r>
              <a:rPr dirty="0"/>
              <a:t>s</a:t>
            </a:r>
            <a:r>
              <a:rPr spc="-20" dirty="0"/>
              <a:t> </a:t>
            </a:r>
            <a:r>
              <a:rPr spc="-10" dirty="0"/>
              <a:t>c</a:t>
            </a:r>
            <a:r>
              <a:rPr dirty="0"/>
              <a:t>o</a:t>
            </a:r>
            <a:r>
              <a:rPr spc="10" dirty="0"/>
              <a:t>n</a:t>
            </a:r>
            <a:r>
              <a:rPr spc="-5" dirty="0"/>
              <a:t>ta</a:t>
            </a:r>
            <a:r>
              <a:rPr spc="-15" dirty="0"/>
              <a:t>i</a:t>
            </a:r>
            <a:r>
              <a:rPr dirty="0"/>
              <a:t>n  </a:t>
            </a:r>
            <a:r>
              <a:rPr spc="-5" dirty="0"/>
              <a:t>constructors,</a:t>
            </a:r>
            <a:r>
              <a:rPr spc="-60" dirty="0"/>
              <a:t> </a:t>
            </a:r>
            <a:r>
              <a:rPr dirty="0"/>
              <a:t>the base</a:t>
            </a:r>
            <a:r>
              <a:rPr spc="-5" dirty="0"/>
              <a:t> constructor</a:t>
            </a:r>
            <a:r>
              <a:rPr spc="-5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spc="5" dirty="0"/>
              <a:t>executed</a:t>
            </a:r>
            <a:r>
              <a:rPr spc="-30" dirty="0"/>
              <a:t> </a:t>
            </a:r>
            <a:r>
              <a:rPr spc="-5" dirty="0"/>
              <a:t>first</a:t>
            </a:r>
            <a:r>
              <a:rPr dirty="0"/>
              <a:t> </a:t>
            </a:r>
            <a:r>
              <a:rPr spc="5" dirty="0"/>
              <a:t>and</a:t>
            </a:r>
            <a:r>
              <a:rPr spc="-10" dirty="0"/>
              <a:t> </a:t>
            </a:r>
            <a:r>
              <a:rPr dirty="0"/>
              <a:t>then </a:t>
            </a:r>
            <a:r>
              <a:rPr spc="-42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constructor</a:t>
            </a:r>
            <a:r>
              <a:rPr spc="-60" dirty="0"/>
              <a:t> </a:t>
            </a:r>
            <a:r>
              <a:rPr spc="-5" dirty="0"/>
              <a:t>in </a:t>
            </a:r>
            <a:r>
              <a:rPr dirty="0"/>
              <a:t>the derived</a:t>
            </a:r>
            <a:r>
              <a:rPr spc="-40" dirty="0"/>
              <a:t> </a:t>
            </a:r>
            <a:r>
              <a:rPr spc="-5" dirty="0"/>
              <a:t>class</a:t>
            </a:r>
            <a:r>
              <a:rPr spc="-20" dirty="0"/>
              <a:t> </a:t>
            </a:r>
            <a:r>
              <a:rPr spc="-5" dirty="0"/>
              <a:t>is</a:t>
            </a:r>
            <a:r>
              <a:rPr spc="5" dirty="0"/>
              <a:t> executed.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278384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Constructors </a:t>
            </a:r>
            <a:r>
              <a:rPr sz="3600" spc="-35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3600" spc="-7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Derived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Classes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553337"/>
            <a:ext cx="7119620" cy="87820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95580" marR="5080" indent="-182880">
              <a:lnSpc>
                <a:spcPct val="90100"/>
              </a:lnSpc>
              <a:spcBef>
                <a:spcPts val="330"/>
              </a:spcBef>
            </a:pPr>
            <a:r>
              <a:rPr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10" dirty="0"/>
              <a:t>In</a:t>
            </a:r>
            <a:r>
              <a:rPr spc="5" dirty="0"/>
              <a:t> </a:t>
            </a:r>
            <a:r>
              <a:rPr spc="-5" dirty="0"/>
              <a:t>case </a:t>
            </a:r>
            <a:r>
              <a:rPr spc="-10" dirty="0"/>
              <a:t>of</a:t>
            </a:r>
            <a:r>
              <a:rPr spc="30" dirty="0"/>
              <a:t> </a:t>
            </a:r>
            <a:r>
              <a:rPr b="1" spc="-5" dirty="0">
                <a:latin typeface="Corbel"/>
                <a:cs typeface="Corbel"/>
              </a:rPr>
              <a:t>multiple</a:t>
            </a:r>
            <a:r>
              <a:rPr b="1" spc="-15" dirty="0">
                <a:latin typeface="Corbel"/>
                <a:cs typeface="Corbel"/>
              </a:rPr>
              <a:t> </a:t>
            </a:r>
            <a:r>
              <a:rPr spc="-5" dirty="0"/>
              <a:t>inheritance,</a:t>
            </a:r>
            <a:r>
              <a:rPr spc="60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base</a:t>
            </a:r>
            <a:r>
              <a:rPr spc="30" dirty="0"/>
              <a:t> </a:t>
            </a:r>
            <a:r>
              <a:rPr spc="-5" dirty="0"/>
              <a:t>classes</a:t>
            </a:r>
            <a:r>
              <a:rPr spc="10" dirty="0"/>
              <a:t> </a:t>
            </a:r>
            <a:r>
              <a:rPr spc="-5" dirty="0"/>
              <a:t>are</a:t>
            </a:r>
            <a:r>
              <a:rPr dirty="0"/>
              <a:t> </a:t>
            </a:r>
            <a:r>
              <a:rPr spc="-5" dirty="0"/>
              <a:t>constructed</a:t>
            </a:r>
            <a:r>
              <a:rPr spc="5" dirty="0"/>
              <a:t> </a:t>
            </a:r>
            <a:r>
              <a:rPr b="1" spc="-5" dirty="0">
                <a:latin typeface="Corbel"/>
                <a:cs typeface="Corbel"/>
              </a:rPr>
              <a:t>in </a:t>
            </a:r>
            <a:r>
              <a:rPr b="1" dirty="0">
                <a:latin typeface="Corbel"/>
                <a:cs typeface="Corbel"/>
              </a:rPr>
              <a:t> </a:t>
            </a:r>
            <a:r>
              <a:rPr b="1" spc="-15" dirty="0">
                <a:latin typeface="Corbel"/>
                <a:cs typeface="Corbel"/>
              </a:rPr>
              <a:t>the</a:t>
            </a:r>
            <a:r>
              <a:rPr b="1" spc="40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order</a:t>
            </a:r>
            <a:r>
              <a:rPr b="1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in</a:t>
            </a:r>
            <a:r>
              <a:rPr b="1" spc="15" dirty="0">
                <a:latin typeface="Corbel"/>
                <a:cs typeface="Corbel"/>
              </a:rPr>
              <a:t> </a:t>
            </a:r>
            <a:r>
              <a:rPr b="1" spc="-10" dirty="0">
                <a:latin typeface="Corbel"/>
                <a:cs typeface="Corbel"/>
              </a:rPr>
              <a:t>which,</a:t>
            </a:r>
            <a:r>
              <a:rPr b="1" spc="55" dirty="0">
                <a:latin typeface="Corbel"/>
                <a:cs typeface="Corbel"/>
              </a:rPr>
              <a:t> </a:t>
            </a:r>
            <a:r>
              <a:rPr b="1" spc="-10" dirty="0">
                <a:latin typeface="Corbel"/>
                <a:cs typeface="Corbel"/>
              </a:rPr>
              <a:t>they</a:t>
            </a:r>
            <a:r>
              <a:rPr b="1" spc="20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appear</a:t>
            </a:r>
            <a:r>
              <a:rPr b="1" spc="-25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in</a:t>
            </a:r>
            <a:r>
              <a:rPr b="1" spc="-5" dirty="0">
                <a:latin typeface="Corbel"/>
                <a:cs typeface="Corbel"/>
              </a:rPr>
              <a:t> </a:t>
            </a:r>
            <a:r>
              <a:rPr b="1" spc="-15" dirty="0">
                <a:latin typeface="Corbel"/>
                <a:cs typeface="Corbel"/>
              </a:rPr>
              <a:t>the</a:t>
            </a:r>
            <a:r>
              <a:rPr b="1" spc="45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declaration</a:t>
            </a:r>
            <a:r>
              <a:rPr b="1" spc="15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of</a:t>
            </a:r>
            <a:r>
              <a:rPr b="1" spc="10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derived </a:t>
            </a:r>
            <a:r>
              <a:rPr b="1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class</a:t>
            </a:r>
            <a:r>
              <a:rPr spc="-5" dirty="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9065" y="2528773"/>
            <a:ext cx="6971030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multilevel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inheritance,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will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executed</a:t>
            </a:r>
            <a:r>
              <a:rPr sz="2000" spc="9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order of Inheritance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Here,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derived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taking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responsibility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supplying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initial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values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 its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Ho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ri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ve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ass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at</a:t>
            </a:r>
            <a:r>
              <a:rPr sz="2000" b="1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job?</a:t>
            </a:r>
            <a:endParaRPr sz="2000">
              <a:latin typeface="Corbel"/>
              <a:cs typeface="Corbel"/>
            </a:endParaRPr>
          </a:p>
          <a:p>
            <a:pPr marL="195580" marR="5080" indent="-182880">
              <a:lnSpc>
                <a:spcPct val="90000"/>
              </a:lnSpc>
              <a:spcBef>
                <a:spcPts val="120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derived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receives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entire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list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values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arguments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pass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them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on 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 </a:t>
            </a:r>
            <a:r>
              <a:rPr sz="2000" spc="-3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order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which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they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declared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derived</a:t>
            </a:r>
            <a:r>
              <a:rPr sz="2000" spc="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278384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Constructors </a:t>
            </a:r>
            <a:r>
              <a:rPr sz="3600" spc="-35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3600" spc="-7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Derived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Classes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07820">
              <a:lnSpc>
                <a:spcPct val="100000"/>
              </a:lnSpc>
              <a:spcBef>
                <a:spcPts val="90"/>
              </a:spcBef>
            </a:pPr>
            <a:r>
              <a:rPr b="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b="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General</a:t>
            </a:r>
            <a:r>
              <a:rPr dirty="0"/>
              <a:t> </a:t>
            </a:r>
            <a:r>
              <a:rPr spc="-10" dirty="0"/>
              <a:t>form</a:t>
            </a:r>
            <a:r>
              <a:rPr spc="25" dirty="0"/>
              <a:t> </a:t>
            </a:r>
            <a:r>
              <a:rPr spc="-5" dirty="0"/>
              <a:t>of</a:t>
            </a:r>
            <a:r>
              <a:rPr spc="15" dirty="0"/>
              <a:t> </a:t>
            </a:r>
            <a:r>
              <a:rPr spc="-10" dirty="0"/>
              <a:t>defining</a:t>
            </a:r>
            <a:r>
              <a:rPr spc="25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5" dirty="0"/>
              <a:t>derived</a:t>
            </a:r>
            <a:r>
              <a:rPr spc="10" dirty="0"/>
              <a:t> </a:t>
            </a:r>
            <a:r>
              <a:rPr spc="-5" dirty="0"/>
              <a:t>class</a:t>
            </a:r>
            <a:r>
              <a:rPr spc="-10" dirty="0"/>
              <a:t> constructor: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7911" y="1124792"/>
            <a:ext cx="7754081" cy="255395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67911" y="3971531"/>
            <a:ext cx="5991937" cy="221788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278384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Constructors </a:t>
            </a:r>
            <a:r>
              <a:rPr sz="3600" spc="-35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3600" spc="-7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Derived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Classes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1034923"/>
            <a:ext cx="65735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Here,</a:t>
            </a:r>
            <a:r>
              <a:rPr sz="20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A(a1,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a2)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invokes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A()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B(b1,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b2)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invokes</a:t>
            </a:r>
            <a:r>
              <a:rPr spc="55" dirty="0"/>
              <a:t> </a:t>
            </a:r>
            <a:r>
              <a:rPr spc="-10" dirty="0"/>
              <a:t>another</a:t>
            </a:r>
            <a:r>
              <a:rPr spc="30" dirty="0"/>
              <a:t> </a:t>
            </a:r>
            <a:r>
              <a:rPr spc="-10" dirty="0"/>
              <a:t>base</a:t>
            </a:r>
            <a:r>
              <a:rPr spc="-5" dirty="0"/>
              <a:t> </a:t>
            </a:r>
            <a:r>
              <a:rPr spc="-10" dirty="0"/>
              <a:t>constructor</a:t>
            </a:r>
            <a:r>
              <a:rPr spc="50" dirty="0"/>
              <a:t> </a:t>
            </a:r>
            <a:r>
              <a:rPr spc="-5" dirty="0"/>
              <a:t>B().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9065" y="1736217"/>
            <a:ext cx="6825615" cy="14579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D()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supplies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values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these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four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arguments.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addition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has one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argument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own.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So,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constructor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D()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has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total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5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arguments.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D()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v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70" dirty="0">
                <a:solidFill>
                  <a:srgbClr val="585858"/>
                </a:solidFill>
                <a:latin typeface="Corbel"/>
                <a:cs typeface="Corbel"/>
              </a:rPr>
              <a:t>k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27119" y="3425948"/>
            <a:ext cx="7797165" cy="2407920"/>
            <a:chOff x="3627119" y="3425948"/>
            <a:chExt cx="7797165" cy="24079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2099" y="3425948"/>
              <a:ext cx="3348540" cy="7620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7119" y="4053855"/>
              <a:ext cx="7796573" cy="17799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8623" y="1527139"/>
            <a:ext cx="8564390" cy="334648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724" y="2587244"/>
            <a:ext cx="229489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70" dirty="0">
                <a:solidFill>
                  <a:srgbClr val="FFFFFF"/>
                </a:solidFill>
              </a:rPr>
              <a:t>E</a:t>
            </a:r>
            <a:r>
              <a:rPr sz="3600" spc="-80" dirty="0">
                <a:solidFill>
                  <a:srgbClr val="FFFFFF"/>
                </a:solidFill>
              </a:rPr>
              <a:t>x</a:t>
            </a:r>
            <a:r>
              <a:rPr sz="3600" spc="-65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c</a:t>
            </a:r>
            <a:r>
              <a:rPr sz="3600" spc="-65" dirty="0">
                <a:solidFill>
                  <a:srgbClr val="FFFFFF"/>
                </a:solidFill>
              </a:rPr>
              <a:t>u</a:t>
            </a:r>
            <a:r>
              <a:rPr sz="3600" spc="-75" dirty="0">
                <a:solidFill>
                  <a:srgbClr val="FFFFFF"/>
                </a:solidFill>
              </a:rPr>
              <a:t>t</a:t>
            </a:r>
            <a:r>
              <a:rPr sz="3600" spc="-70" dirty="0">
                <a:solidFill>
                  <a:srgbClr val="FFFFFF"/>
                </a:solidFill>
              </a:rPr>
              <a:t>i</a:t>
            </a:r>
            <a:r>
              <a:rPr sz="3600" spc="-75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n</a:t>
            </a:r>
            <a:r>
              <a:rPr sz="3600" spc="-55" dirty="0">
                <a:solidFill>
                  <a:srgbClr val="FFFFFF"/>
                </a:solidFill>
              </a:rPr>
              <a:t> </a:t>
            </a:r>
            <a:r>
              <a:rPr sz="3600" spc="-75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f  </a:t>
            </a:r>
            <a:r>
              <a:rPr sz="3600" spc="-65" dirty="0">
                <a:solidFill>
                  <a:srgbClr val="FFFFFF"/>
                </a:solidFill>
              </a:rPr>
              <a:t>base </a:t>
            </a:r>
            <a:r>
              <a:rPr sz="3600" spc="-60" dirty="0">
                <a:solidFill>
                  <a:srgbClr val="FFFFFF"/>
                </a:solidFill>
              </a:rPr>
              <a:t>class </a:t>
            </a:r>
            <a:r>
              <a:rPr sz="3600" spc="-55" dirty="0">
                <a:solidFill>
                  <a:srgbClr val="FFFFFF"/>
                </a:solidFill>
              </a:rPr>
              <a:t> </a:t>
            </a:r>
            <a:r>
              <a:rPr sz="3600" spc="-70" dirty="0">
                <a:solidFill>
                  <a:srgbClr val="FFFFFF"/>
                </a:solidFill>
              </a:rPr>
              <a:t>constructors</a:t>
            </a:r>
            <a:endParaRPr sz="3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17095" y="758951"/>
            <a:ext cx="375285" cy="5331460"/>
          </a:xfrm>
          <a:custGeom>
            <a:avLst/>
            <a:gdLst/>
            <a:ahLst/>
            <a:cxnLst/>
            <a:rect l="l" t="t" r="r" b="b"/>
            <a:pathLst>
              <a:path w="375284" h="5331460">
                <a:moveTo>
                  <a:pt x="0" y="5330952"/>
                </a:moveTo>
                <a:lnTo>
                  <a:pt x="374903" y="5330952"/>
                </a:lnTo>
                <a:lnTo>
                  <a:pt x="374903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6350" y="194690"/>
          <a:ext cx="11797030" cy="6414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class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latin typeface="Corbel"/>
                          <a:cs typeface="Corbel"/>
                        </a:rPr>
                        <a:t>alpha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x;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320" marR="2633980" indent="-1828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public: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alpha(int</a:t>
                      </a:r>
                      <a:r>
                        <a:rPr sz="18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i)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597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x=i;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5974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orbel"/>
                          <a:cs typeface="Corbel"/>
                        </a:rPr>
                        <a:t>cout&lt;&lt;"Aplha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Initialized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\n";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3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show_x()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597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cout&lt;&lt;"X=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"&lt;&lt;x&lt;&lt;endl;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10" dirty="0">
                          <a:latin typeface="Corbel"/>
                          <a:cs typeface="Corbel"/>
                        </a:rPr>
                        <a:t>};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class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10" dirty="0">
                          <a:latin typeface="Corbel"/>
                          <a:cs typeface="Corbel"/>
                        </a:rPr>
                        <a:t>beta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float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y;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public: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3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beta(int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j)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597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y=j;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597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cout&lt;&lt;"Beta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Initialized</a:t>
                      </a:r>
                      <a:r>
                        <a:rPr sz="1800" spc="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\n";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show_y()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cout&lt;&lt;"Y=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"&lt;&lt;y&lt;&lt;endl;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10" dirty="0">
                          <a:latin typeface="Corbel"/>
                          <a:cs typeface="Corbel"/>
                        </a:rPr>
                        <a:t>};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class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latin typeface="Corbel"/>
                          <a:cs typeface="Corbel"/>
                        </a:rPr>
                        <a:t>gamma</a:t>
                      </a:r>
                      <a:r>
                        <a:rPr sz="1800" b="1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: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public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beta, public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alpha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 marR="2865755" indent="18288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m,</a:t>
                      </a:r>
                      <a:r>
                        <a:rPr sz="18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n; </a:t>
                      </a:r>
                      <a:r>
                        <a:rPr sz="1800" spc="-3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public: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gamma(int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a,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float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b,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int c,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int d)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: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alpha(a),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beta(b)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 marR="29908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m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=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c;  n=d;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cout&lt;&lt;"Gamma</a:t>
                      </a:r>
                      <a:r>
                        <a:rPr sz="18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Initialized</a:t>
                      </a:r>
                      <a:r>
                        <a:rPr sz="1800" spc="6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\n";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show_mn()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cout&lt;&lt;"m=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"&lt;&lt;m&lt;&lt;endl;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cout&lt;&lt;"n=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"&lt;&lt;n&lt;&lt;endl;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10" dirty="0">
                          <a:latin typeface="Corbel"/>
                          <a:cs typeface="Corbel"/>
                        </a:rPr>
                        <a:t>};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main()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gamma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g(5,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10.75,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20,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30);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 marR="25514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cout&lt;&lt;"\n";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g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.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s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ho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w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_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x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();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g.show_y();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g.show_mn();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539115" marR="392430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538480" algn="l"/>
                          <a:tab pos="539115" algn="l"/>
                        </a:tabLst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Beta is</a:t>
                      </a:r>
                      <a:r>
                        <a:rPr sz="2000" b="1" spc="1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initialized</a:t>
                      </a:r>
                      <a:r>
                        <a:rPr sz="2000" b="1" spc="-1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first,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although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it appears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second </a:t>
                      </a:r>
                      <a:r>
                        <a:rPr sz="2000" b="1" spc="-4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in derived </a:t>
                      </a:r>
                      <a:r>
                        <a:rPr sz="2000" b="1" spc="-1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constructor. 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This </a:t>
                      </a:r>
                      <a:r>
                        <a:rPr sz="2000" b="1" spc="-4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is</a:t>
                      </a:r>
                      <a:r>
                        <a:rPr sz="2000" b="1" spc="-1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because</a:t>
                      </a:r>
                      <a:r>
                        <a:rPr sz="2000" b="1" spc="2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it 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has</a:t>
                      </a:r>
                      <a:r>
                        <a:rPr sz="2000" b="1" spc="1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been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declared</a:t>
                      </a:r>
                      <a:r>
                        <a:rPr sz="2000" b="1" spc="-2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first</a:t>
                      </a:r>
                      <a:r>
                        <a:rPr sz="2000" b="1" spc="1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in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b="1" spc="-1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the</a:t>
                      </a:r>
                      <a:r>
                        <a:rPr sz="2000" b="1" spc="4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derived </a:t>
                      </a:r>
                      <a:r>
                        <a:rPr sz="2000" b="1" spc="-4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class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header line.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  <a:buClr>
                          <a:srgbClr val="FF0000"/>
                        </a:buClr>
                        <a:buFont typeface="Arial MT"/>
                        <a:buChar char="•"/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539115" marR="523875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538480" algn="l"/>
                          <a:tab pos="539115" algn="l"/>
                        </a:tabLst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Here, alpha(a) and </a:t>
                      </a:r>
                      <a:r>
                        <a:rPr sz="2000" b="1" spc="-1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beta(b) </a:t>
                      </a:r>
                      <a:r>
                        <a:rPr sz="2000" b="1" spc="-40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are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constructor</a:t>
                      </a:r>
                      <a:r>
                        <a:rPr sz="2000" b="1" spc="8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call</a:t>
                      </a:r>
                      <a:r>
                        <a:rPr sz="2000" b="1" spc="-3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from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gamma</a:t>
                      </a:r>
                      <a:r>
                        <a:rPr sz="2000" b="1" spc="-30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rbel"/>
                          <a:cs typeface="Corbel"/>
                        </a:rPr>
                        <a:t>class.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339797"/>
            <a:ext cx="2362835" cy="205676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5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w</a:t>
            </a:r>
            <a:r>
              <a:rPr sz="3600" spc="-9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  </a:t>
            </a:r>
            <a:r>
              <a:rPr sz="3600" spc="-4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initialize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 values </a:t>
            </a:r>
            <a:r>
              <a:rPr sz="3600" spc="-35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36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311861"/>
            <a:ext cx="60604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Assignment</a:t>
            </a:r>
            <a:r>
              <a:rPr spc="35" dirty="0"/>
              <a:t> </a:t>
            </a:r>
            <a:r>
              <a:rPr spc="-10" dirty="0"/>
              <a:t>section</a:t>
            </a:r>
            <a:r>
              <a:rPr spc="35" dirty="0"/>
              <a:t> </a:t>
            </a:r>
            <a:r>
              <a:rPr spc="-10" dirty="0"/>
              <a:t>is</a:t>
            </a:r>
            <a:r>
              <a:rPr spc="15" dirty="0"/>
              <a:t> </a:t>
            </a:r>
            <a:r>
              <a:rPr spc="-15" dirty="0"/>
              <a:t>body</a:t>
            </a:r>
            <a:r>
              <a:rPr spc="35" dirty="0"/>
              <a:t> </a:t>
            </a:r>
            <a:r>
              <a:rPr spc="-5" dirty="0"/>
              <a:t>part</a:t>
            </a:r>
            <a:r>
              <a:rPr spc="5" dirty="0"/>
              <a:t> </a:t>
            </a:r>
            <a:r>
              <a:rPr spc="-10" dirty="0"/>
              <a:t>of</a:t>
            </a:r>
            <a:r>
              <a:rPr spc="25" dirty="0"/>
              <a:t> </a:t>
            </a:r>
            <a:r>
              <a:rPr spc="-10" dirty="0"/>
              <a:t>constructor</a:t>
            </a:r>
            <a:r>
              <a:rPr spc="30" dirty="0"/>
              <a:t> </a:t>
            </a:r>
            <a:r>
              <a:rPr spc="-10" dirty="0"/>
              <a:t>function.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9065" y="739267"/>
            <a:ext cx="6635750" cy="1304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part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immediately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after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colon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known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initialization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section.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can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this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section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provide</a:t>
            </a:r>
            <a:r>
              <a:rPr sz="2000" spc="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initial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values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4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constructors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also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initialize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own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members.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14281" y="2167105"/>
            <a:ext cx="7440930" cy="4480560"/>
            <a:chOff x="4014281" y="2167105"/>
            <a:chExt cx="7440930" cy="44805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4281" y="3313180"/>
              <a:ext cx="4683833" cy="33344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6063" y="2167105"/>
              <a:ext cx="5608963" cy="153306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347961" y="5575198"/>
            <a:ext cx="2189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This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will</a:t>
            </a:r>
            <a:r>
              <a:rPr sz="1800" spc="2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initialize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to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2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and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b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to 6.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07010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32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f 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6242" y="1311910"/>
            <a:ext cx="680339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900" algn="l"/>
              </a:tabLst>
            </a:pPr>
            <a:r>
              <a:rPr sz="2200" dirty="0">
                <a:solidFill>
                  <a:srgbClr val="40B9D2"/>
                </a:solidFill>
                <a:latin typeface="Corbel"/>
                <a:cs typeface="Corbel"/>
              </a:rPr>
              <a:t>a)	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derived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with only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one base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class,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called</a:t>
            </a:r>
            <a:r>
              <a:rPr sz="22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single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33696" y="1613357"/>
            <a:ext cx="147447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latin typeface="Corbel"/>
                <a:cs typeface="Corbel"/>
              </a:rPr>
              <a:t>in</a:t>
            </a:r>
            <a:r>
              <a:rPr sz="2200" b="1" spc="-10" dirty="0">
                <a:latin typeface="Corbel"/>
                <a:cs typeface="Corbel"/>
              </a:rPr>
              <a:t>h</a:t>
            </a:r>
            <a:r>
              <a:rPr sz="2200" b="1" spc="5" dirty="0">
                <a:latin typeface="Corbel"/>
                <a:cs typeface="Corbel"/>
              </a:rPr>
              <a:t>e</a:t>
            </a:r>
            <a:r>
              <a:rPr sz="2200" b="1" spc="-15" dirty="0">
                <a:latin typeface="Corbel"/>
                <a:cs typeface="Corbel"/>
              </a:rPr>
              <a:t>r</a:t>
            </a:r>
            <a:r>
              <a:rPr sz="2200" b="1" dirty="0">
                <a:latin typeface="Corbel"/>
                <a:cs typeface="Corbel"/>
              </a:rPr>
              <a:t>ita</a:t>
            </a:r>
            <a:r>
              <a:rPr sz="2200" b="1" spc="-5" dirty="0">
                <a:latin typeface="Corbel"/>
                <a:cs typeface="Corbel"/>
              </a:rPr>
              <a:t>n</a:t>
            </a:r>
            <a:r>
              <a:rPr sz="2200" b="1" spc="5" dirty="0">
                <a:latin typeface="Corbel"/>
                <a:cs typeface="Corbel"/>
              </a:rPr>
              <a:t>c</a:t>
            </a:r>
            <a:r>
              <a:rPr sz="2200" b="1" dirty="0">
                <a:latin typeface="Corbel"/>
                <a:cs typeface="Corbel"/>
              </a:rPr>
              <a:t>e.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6242" y="2068194"/>
            <a:ext cx="6916420" cy="9658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69900" marR="5080" indent="-457834">
              <a:lnSpc>
                <a:spcPts val="2380"/>
              </a:lnSpc>
              <a:spcBef>
                <a:spcPts val="400"/>
              </a:spcBef>
              <a:tabLst>
                <a:tab pos="469900" algn="l"/>
              </a:tabLst>
            </a:pPr>
            <a:r>
              <a:rPr sz="2200" spc="-5" dirty="0">
                <a:solidFill>
                  <a:srgbClr val="40B9D2"/>
                </a:solidFill>
                <a:latin typeface="Corbel"/>
                <a:cs typeface="Corbel"/>
              </a:rPr>
              <a:t>b)	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derived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with several base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class, is called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Multiple </a:t>
            </a:r>
            <a:r>
              <a:rPr sz="2200" b="1" spc="-4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inheritance.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It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means that </a:t>
            </a:r>
            <a:r>
              <a:rPr sz="2200" i="1" spc="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can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also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inherit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properties</a:t>
            </a:r>
            <a:r>
              <a:rPr sz="2200" spc="-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more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than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one classes.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0999" y="3779501"/>
            <a:ext cx="2239929" cy="223107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2943" y="3645367"/>
            <a:ext cx="2355783" cy="236487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8505" y="2678633"/>
            <a:ext cx="4416425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10" dirty="0"/>
              <a:t>Thank</a:t>
            </a:r>
            <a:r>
              <a:rPr sz="8000" spc="-60" dirty="0"/>
              <a:t> </a:t>
            </a:r>
            <a:r>
              <a:rPr sz="8000" spc="-5" dirty="0"/>
              <a:t>you</a:t>
            </a:r>
            <a:endParaRPr sz="8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7111" y="3276633"/>
            <a:ext cx="2907410" cy="268006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1724" y="2833827"/>
            <a:ext cx="207010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32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f 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9065" y="438988"/>
            <a:ext cx="6667500" cy="96646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69900" marR="5080" indent="-457200">
              <a:lnSpc>
                <a:spcPct val="90100"/>
              </a:lnSpc>
              <a:spcBef>
                <a:spcPts val="370"/>
              </a:spcBef>
              <a:tabLst>
                <a:tab pos="469265" algn="l"/>
              </a:tabLst>
            </a:pPr>
            <a:r>
              <a:rPr sz="2200" spc="-5" dirty="0">
                <a:solidFill>
                  <a:srgbClr val="40B9D2"/>
                </a:solidFill>
              </a:rPr>
              <a:t>c)	</a:t>
            </a:r>
            <a:r>
              <a:rPr sz="2200" dirty="0"/>
              <a:t>Properties</a:t>
            </a:r>
            <a:r>
              <a:rPr sz="2200" spc="-40" dirty="0"/>
              <a:t> </a:t>
            </a:r>
            <a:r>
              <a:rPr sz="2200" dirty="0"/>
              <a:t>of</a:t>
            </a:r>
            <a:r>
              <a:rPr sz="2200" spc="-20" dirty="0"/>
              <a:t> </a:t>
            </a:r>
            <a:r>
              <a:rPr sz="2200" spc="5" dirty="0"/>
              <a:t>one</a:t>
            </a:r>
            <a:r>
              <a:rPr sz="2200" spc="-5" dirty="0"/>
              <a:t> class</a:t>
            </a:r>
            <a:r>
              <a:rPr sz="2200" spc="-25" dirty="0"/>
              <a:t> </a:t>
            </a:r>
            <a:r>
              <a:rPr sz="2200" dirty="0"/>
              <a:t>may</a:t>
            </a:r>
            <a:r>
              <a:rPr sz="2200" spc="-20" dirty="0"/>
              <a:t> </a:t>
            </a:r>
            <a:r>
              <a:rPr sz="2200" dirty="0"/>
              <a:t>be</a:t>
            </a:r>
            <a:r>
              <a:rPr sz="2200" spc="-5" dirty="0"/>
              <a:t> </a:t>
            </a:r>
            <a:r>
              <a:rPr sz="2200" dirty="0"/>
              <a:t>inherited</a:t>
            </a:r>
            <a:r>
              <a:rPr sz="2200" spc="-40" dirty="0"/>
              <a:t> </a:t>
            </a:r>
            <a:r>
              <a:rPr sz="2200" dirty="0"/>
              <a:t>by</a:t>
            </a:r>
            <a:r>
              <a:rPr sz="2200" spc="-20" dirty="0"/>
              <a:t> </a:t>
            </a:r>
            <a:r>
              <a:rPr sz="2200" dirty="0"/>
              <a:t>more </a:t>
            </a:r>
            <a:r>
              <a:rPr sz="2200" spc="-5" dirty="0"/>
              <a:t>than </a:t>
            </a:r>
            <a:r>
              <a:rPr sz="2200" spc="-425" dirty="0"/>
              <a:t> </a:t>
            </a:r>
            <a:r>
              <a:rPr sz="2200" dirty="0"/>
              <a:t>one </a:t>
            </a:r>
            <a:r>
              <a:rPr sz="2200" spc="-5" dirty="0"/>
              <a:t>classes. This </a:t>
            </a:r>
            <a:r>
              <a:rPr sz="2200" dirty="0"/>
              <a:t>process </a:t>
            </a:r>
            <a:r>
              <a:rPr sz="2200" spc="-5" dirty="0"/>
              <a:t>is </a:t>
            </a:r>
            <a:r>
              <a:rPr sz="2200" spc="5" dirty="0"/>
              <a:t>known </a:t>
            </a:r>
            <a:r>
              <a:rPr sz="2200" dirty="0"/>
              <a:t>as </a:t>
            </a:r>
            <a:r>
              <a:rPr sz="2200" b="1" dirty="0">
                <a:latin typeface="Corbel"/>
                <a:cs typeface="Corbel"/>
              </a:rPr>
              <a:t>hierarchical </a:t>
            </a:r>
            <a:r>
              <a:rPr sz="2200" b="1" spc="5" dirty="0">
                <a:latin typeface="Corbel"/>
                <a:cs typeface="Corbel"/>
              </a:rPr>
              <a:t> </a:t>
            </a:r>
            <a:r>
              <a:rPr sz="2200" b="1" dirty="0">
                <a:latin typeface="Corbel"/>
                <a:cs typeface="Corbel"/>
              </a:rPr>
              <a:t>inheritance</a:t>
            </a:r>
            <a:r>
              <a:rPr sz="2200" i="1" dirty="0">
                <a:latin typeface="Corbel"/>
                <a:cs typeface="Corbel"/>
              </a:rPr>
              <a:t>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1497583"/>
            <a:ext cx="7039609" cy="172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ts val="2510"/>
              </a:lnSpc>
              <a:spcBef>
                <a:spcPts val="105"/>
              </a:spcBef>
              <a:buClr>
                <a:srgbClr val="40B9D2"/>
              </a:buClr>
              <a:buAutoNum type="alphaLcParenR" startAt="4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mechanism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deriving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from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another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“derived</a:t>
            </a:r>
            <a:endParaRPr sz="2200">
              <a:latin typeface="Corbel"/>
              <a:cs typeface="Corbel"/>
            </a:endParaRPr>
          </a:p>
          <a:p>
            <a:pPr marL="469900">
              <a:lnSpc>
                <a:spcPts val="2510"/>
              </a:lnSpc>
            </a:pP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class”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known</a:t>
            </a:r>
            <a:r>
              <a:rPr sz="2200" spc="-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multilevel</a:t>
            </a:r>
            <a:r>
              <a:rPr sz="22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inheritance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200">
              <a:latin typeface="Corbel"/>
              <a:cs typeface="Corbel"/>
            </a:endParaRPr>
          </a:p>
          <a:p>
            <a:pPr marL="469900" marR="5080" indent="-457200">
              <a:lnSpc>
                <a:spcPct val="90100"/>
              </a:lnSpc>
              <a:spcBef>
                <a:spcPts val="1200"/>
              </a:spcBef>
              <a:buClr>
                <a:srgbClr val="40B9D2"/>
              </a:buClr>
              <a:buAutoNum type="alphaLcParenR" startAt="5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There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could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a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situation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where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we need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apply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two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or </a:t>
            </a:r>
            <a:r>
              <a:rPr sz="2200" spc="-4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mor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ty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pes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her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ta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e.</a:t>
            </a:r>
            <a:r>
              <a:rPr sz="2200" spc="-1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ed</a:t>
            </a:r>
            <a:r>
              <a:rPr sz="22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yb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rid  inheritance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63696" y="3706359"/>
            <a:ext cx="2550223" cy="21484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50151" y="3425987"/>
            <a:ext cx="2141903" cy="24290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1581785" cy="15627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 algn="just">
              <a:lnSpc>
                <a:spcPts val="3890"/>
              </a:lnSpc>
              <a:spcBef>
                <a:spcPts val="59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Def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Derived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Classes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973962"/>
            <a:ext cx="6876415" cy="8782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5080" indent="-182880" algn="just">
              <a:lnSpc>
                <a:spcPts val="2160"/>
              </a:lnSpc>
              <a:spcBef>
                <a:spcPts val="365"/>
              </a:spcBef>
            </a:pPr>
            <a:r>
              <a:rPr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10" dirty="0"/>
              <a:t>A derived class can be </a:t>
            </a:r>
            <a:r>
              <a:rPr spc="-15" dirty="0"/>
              <a:t>defined by </a:t>
            </a:r>
            <a:r>
              <a:rPr spc="-10" dirty="0"/>
              <a:t>specifying its relationship with </a:t>
            </a:r>
            <a:r>
              <a:rPr spc="-5" dirty="0"/>
              <a:t> </a:t>
            </a:r>
            <a:r>
              <a:rPr spc="-10" dirty="0"/>
              <a:t>the base class in </a:t>
            </a:r>
            <a:r>
              <a:rPr spc="-15" dirty="0"/>
              <a:t>addition </a:t>
            </a:r>
            <a:r>
              <a:rPr spc="-5" dirty="0"/>
              <a:t>to </a:t>
            </a:r>
            <a:r>
              <a:rPr spc="-10" dirty="0"/>
              <a:t>its own details. The general form of </a:t>
            </a:r>
            <a:r>
              <a:rPr spc="-5" dirty="0"/>
              <a:t> </a:t>
            </a:r>
            <a:r>
              <a:rPr spc="-15" dirty="0"/>
              <a:t>defining</a:t>
            </a:r>
            <a:r>
              <a:rPr spc="45" dirty="0"/>
              <a:t> </a:t>
            </a:r>
            <a:r>
              <a:rPr spc="-5" dirty="0"/>
              <a:t>a</a:t>
            </a:r>
            <a:r>
              <a:rPr spc="-10" dirty="0"/>
              <a:t> derived</a:t>
            </a:r>
            <a:r>
              <a:rPr spc="90" dirty="0"/>
              <a:t> </a:t>
            </a:r>
            <a:r>
              <a:rPr spc="-10" dirty="0"/>
              <a:t>class</a:t>
            </a:r>
            <a:r>
              <a:rPr spc="15" dirty="0"/>
              <a:t> </a:t>
            </a:r>
            <a:r>
              <a:rPr dirty="0"/>
              <a:t>is: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9065" y="4084446"/>
            <a:ext cx="6859270" cy="17316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410845" indent="-182880">
              <a:lnSpc>
                <a:spcPts val="2160"/>
              </a:lnSpc>
              <a:spcBef>
                <a:spcPts val="3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visibility-mode</a:t>
            </a:r>
            <a:r>
              <a:rPr sz="2000" spc="1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optional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and,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if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present,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may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either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private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protected</a:t>
            </a:r>
            <a:r>
              <a:rPr sz="2000" spc="9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public.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private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default.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000" spc="-128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Co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ic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ri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ve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cl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ri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ve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rom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cl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5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Visibility</a:t>
            </a:r>
            <a:r>
              <a:rPr sz="2000" spc="5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mode</a:t>
            </a:r>
            <a:r>
              <a:rPr sz="20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specifies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how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the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features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 is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derived.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4527" y="2127550"/>
            <a:ext cx="6604832" cy="17767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244"/>
            <a:ext cx="1581785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ts val="3890"/>
              </a:lnSpc>
              <a:spcBef>
                <a:spcPts val="585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Def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 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Derived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Classes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9065" y="4700396"/>
            <a:ext cx="7189470" cy="1030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0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5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Visibility</a:t>
            </a:r>
            <a:r>
              <a:rPr sz="2000" spc="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mode</a:t>
            </a:r>
            <a:r>
              <a:rPr sz="2000" spc="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specifies</a:t>
            </a:r>
            <a:r>
              <a:rPr sz="2000" spc="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whether</a:t>
            </a:r>
            <a:r>
              <a:rPr sz="2000" spc="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features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privately derived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protectedly</a:t>
            </a:r>
            <a:r>
              <a:rPr sz="2000" b="1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derived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000" b="1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publicly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derived.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3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this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example: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XYZ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base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ABC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is the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derived</a:t>
            </a:r>
            <a:r>
              <a:rPr sz="2000" b="1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92626" y="754633"/>
            <a:ext cx="7198359" cy="3564890"/>
            <a:chOff x="3992626" y="754633"/>
            <a:chExt cx="7198359" cy="3564890"/>
          </a:xfrm>
        </p:grpSpPr>
        <p:sp>
          <p:nvSpPr>
            <p:cNvPr id="5" name="object 5"/>
            <p:cNvSpPr/>
            <p:nvPr/>
          </p:nvSpPr>
          <p:spPr>
            <a:xfrm>
              <a:off x="3998976" y="760983"/>
              <a:ext cx="7185659" cy="3552190"/>
            </a:xfrm>
            <a:custGeom>
              <a:avLst/>
              <a:gdLst/>
              <a:ahLst/>
              <a:cxnLst/>
              <a:rect l="l" t="t" r="r" b="b"/>
              <a:pathLst>
                <a:path w="7185659" h="3552190">
                  <a:moveTo>
                    <a:pt x="7185533" y="0"/>
                  </a:moveTo>
                  <a:lnTo>
                    <a:pt x="0" y="0"/>
                  </a:lnTo>
                  <a:lnTo>
                    <a:pt x="0" y="3551682"/>
                  </a:lnTo>
                  <a:lnTo>
                    <a:pt x="7185533" y="3551682"/>
                  </a:lnTo>
                  <a:lnTo>
                    <a:pt x="7185533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98976" y="754633"/>
              <a:ext cx="7185659" cy="3564890"/>
            </a:xfrm>
            <a:custGeom>
              <a:avLst/>
              <a:gdLst/>
              <a:ahLst/>
              <a:cxnLst/>
              <a:rect l="l" t="t" r="r" b="b"/>
              <a:pathLst>
                <a:path w="7185659" h="3564890">
                  <a:moveTo>
                    <a:pt x="0" y="0"/>
                  </a:moveTo>
                  <a:lnTo>
                    <a:pt x="0" y="3564381"/>
                  </a:lnTo>
                </a:path>
                <a:path w="7185659" h="3564890">
                  <a:moveTo>
                    <a:pt x="7185533" y="0"/>
                  </a:moveTo>
                  <a:lnTo>
                    <a:pt x="7185533" y="356438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92626" y="754633"/>
              <a:ext cx="7198359" cy="12700"/>
            </a:xfrm>
            <a:custGeom>
              <a:avLst/>
              <a:gdLst/>
              <a:ahLst/>
              <a:cxnLst/>
              <a:rect l="l" t="t" r="r" b="b"/>
              <a:pathLst>
                <a:path w="7198359" h="12700">
                  <a:moveTo>
                    <a:pt x="0" y="12700"/>
                  </a:moveTo>
                  <a:lnTo>
                    <a:pt x="7198233" y="12700"/>
                  </a:lnTo>
                  <a:lnTo>
                    <a:pt x="7198233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92626" y="4312666"/>
              <a:ext cx="7198359" cy="0"/>
            </a:xfrm>
            <a:custGeom>
              <a:avLst/>
              <a:gdLst/>
              <a:ahLst/>
              <a:cxnLst/>
              <a:rect l="l" t="t" r="r" b="b"/>
              <a:pathLst>
                <a:path w="7198359">
                  <a:moveTo>
                    <a:pt x="0" y="0"/>
                  </a:moveTo>
                  <a:lnTo>
                    <a:pt x="7198233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40786" y="778840"/>
            <a:ext cx="18884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//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Private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Derivation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8866" y="1877059"/>
            <a:ext cx="21558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orbel"/>
                <a:cs typeface="Corbel"/>
              </a:rPr>
              <a:t>//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Public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derivation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//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Protected </a:t>
            </a:r>
            <a:r>
              <a:rPr sz="1800" spc="-10" dirty="0">
                <a:latin typeface="Corbel"/>
                <a:cs typeface="Corbel"/>
              </a:rPr>
              <a:t>Derivation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91304" y="778840"/>
            <a:ext cx="2519045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c</a:t>
            </a:r>
            <a:r>
              <a:rPr sz="1800" spc="-10" dirty="0">
                <a:latin typeface="Corbel"/>
                <a:cs typeface="Corbel"/>
              </a:rPr>
              <a:t>l</a:t>
            </a:r>
            <a:r>
              <a:rPr sz="1800" dirty="0">
                <a:latin typeface="Corbel"/>
                <a:cs typeface="Corbel"/>
              </a:rPr>
              <a:t>ass</a:t>
            </a:r>
            <a:r>
              <a:rPr sz="1800" spc="-8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5" dirty="0">
                <a:latin typeface="Corbel"/>
                <a:cs typeface="Corbel"/>
              </a:rPr>
              <a:t>B</a:t>
            </a:r>
            <a:r>
              <a:rPr sz="1800" spc="-10" dirty="0">
                <a:latin typeface="Corbel"/>
                <a:cs typeface="Corbel"/>
              </a:rPr>
              <a:t>C</a:t>
            </a:r>
            <a:r>
              <a:rPr sz="1800" dirty="0">
                <a:latin typeface="Corbel"/>
                <a:cs typeface="Corbel"/>
              </a:rPr>
              <a:t>:</a:t>
            </a:r>
            <a:r>
              <a:rPr sz="1800" spc="-20" dirty="0">
                <a:latin typeface="Corbel"/>
                <a:cs typeface="Corbel"/>
              </a:rPr>
              <a:t> </a:t>
            </a:r>
            <a:r>
              <a:rPr sz="1800" b="1" spc="-10" dirty="0">
                <a:latin typeface="Corbel"/>
                <a:cs typeface="Corbel"/>
              </a:rPr>
              <a:t>pr</a:t>
            </a:r>
            <a:r>
              <a:rPr sz="1800" b="1" spc="5" dirty="0">
                <a:latin typeface="Corbel"/>
                <a:cs typeface="Corbel"/>
              </a:rPr>
              <a:t>i</a:t>
            </a:r>
            <a:r>
              <a:rPr sz="1800" b="1" spc="-5" dirty="0">
                <a:latin typeface="Corbel"/>
                <a:cs typeface="Corbel"/>
              </a:rPr>
              <a:t>v</a:t>
            </a:r>
            <a:r>
              <a:rPr sz="1800" b="1" spc="5" dirty="0">
                <a:latin typeface="Corbel"/>
                <a:cs typeface="Corbel"/>
              </a:rPr>
              <a:t>a</a:t>
            </a:r>
            <a:r>
              <a:rPr sz="1800" b="1" spc="-15" dirty="0">
                <a:latin typeface="Corbel"/>
                <a:cs typeface="Corbel"/>
              </a:rPr>
              <a:t>t</a:t>
            </a:r>
            <a:r>
              <a:rPr sz="1800" b="1" dirty="0">
                <a:latin typeface="Corbel"/>
                <a:cs typeface="Corbel"/>
              </a:rPr>
              <a:t>e</a:t>
            </a:r>
            <a:r>
              <a:rPr sz="1800" b="1" spc="-6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X</a:t>
            </a:r>
            <a:r>
              <a:rPr sz="1800" spc="10" dirty="0">
                <a:latin typeface="Corbel"/>
                <a:cs typeface="Corbel"/>
              </a:rPr>
              <a:t>Y</a:t>
            </a:r>
            <a:r>
              <a:rPr sz="1800" dirty="0">
                <a:latin typeface="Corbel"/>
                <a:cs typeface="Corbel"/>
              </a:rPr>
              <a:t>Z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9144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m</a:t>
            </a:r>
            <a:r>
              <a:rPr sz="1800" spc="-1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m</a:t>
            </a:r>
            <a:r>
              <a:rPr sz="1800" spc="-10" dirty="0">
                <a:latin typeface="Corbel"/>
                <a:cs typeface="Corbel"/>
              </a:rPr>
              <a:t>be</a:t>
            </a:r>
            <a:r>
              <a:rPr sz="1800" dirty="0">
                <a:latin typeface="Corbel"/>
                <a:cs typeface="Corbel"/>
              </a:rPr>
              <a:t>rs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</a:t>
            </a:r>
            <a:r>
              <a:rPr sz="1800" dirty="0">
                <a:latin typeface="Corbel"/>
                <a:cs typeface="Corbel"/>
              </a:rPr>
              <a:t>f</a:t>
            </a:r>
            <a:r>
              <a:rPr sz="1800" spc="-70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A</a:t>
            </a:r>
            <a:r>
              <a:rPr sz="1800" spc="10" dirty="0">
                <a:latin typeface="Corbel"/>
                <a:cs typeface="Corbel"/>
              </a:rPr>
              <a:t>B</a:t>
            </a:r>
            <a:r>
              <a:rPr sz="1800" dirty="0">
                <a:latin typeface="Corbel"/>
                <a:cs typeface="Corbel"/>
              </a:rPr>
              <a:t>C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</a:t>
            </a:r>
            <a:r>
              <a:rPr sz="1800" spc="-10" dirty="0">
                <a:latin typeface="Corbel"/>
                <a:cs typeface="Corbel"/>
              </a:rPr>
              <a:t>l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-10" dirty="0">
                <a:latin typeface="Corbel"/>
                <a:cs typeface="Corbel"/>
              </a:rPr>
              <a:t>s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85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A</a:t>
            </a:r>
            <a:r>
              <a:rPr sz="1800" spc="10" dirty="0">
                <a:latin typeface="Corbel"/>
                <a:cs typeface="Corbel"/>
              </a:rPr>
              <a:t>B</a:t>
            </a:r>
            <a:r>
              <a:rPr sz="1800" spc="-5" dirty="0">
                <a:latin typeface="Corbel"/>
                <a:cs typeface="Corbel"/>
              </a:rPr>
              <a:t>C</a:t>
            </a:r>
            <a:r>
              <a:rPr sz="1800" dirty="0">
                <a:latin typeface="Corbel"/>
                <a:cs typeface="Corbel"/>
              </a:rPr>
              <a:t>: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p</a:t>
            </a:r>
            <a:r>
              <a:rPr sz="1800" b="1" dirty="0">
                <a:latin typeface="Corbel"/>
                <a:cs typeface="Corbel"/>
              </a:rPr>
              <a:t>u</a:t>
            </a:r>
            <a:r>
              <a:rPr sz="1800" b="1" spc="5" dirty="0">
                <a:latin typeface="Corbel"/>
                <a:cs typeface="Corbel"/>
              </a:rPr>
              <a:t>b</a:t>
            </a:r>
            <a:r>
              <a:rPr sz="1800" b="1" spc="-5" dirty="0">
                <a:latin typeface="Corbel"/>
                <a:cs typeface="Corbel"/>
              </a:rPr>
              <a:t>l</a:t>
            </a:r>
            <a:r>
              <a:rPr sz="1800" b="1" spc="5" dirty="0">
                <a:latin typeface="Corbel"/>
                <a:cs typeface="Corbel"/>
              </a:rPr>
              <a:t>i</a:t>
            </a:r>
            <a:r>
              <a:rPr sz="1800" b="1" dirty="0">
                <a:latin typeface="Corbel"/>
                <a:cs typeface="Corbel"/>
              </a:rPr>
              <a:t>c</a:t>
            </a:r>
            <a:r>
              <a:rPr sz="1800" b="1" spc="-110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X</a:t>
            </a:r>
            <a:r>
              <a:rPr sz="1800" spc="10" dirty="0">
                <a:latin typeface="Corbel"/>
                <a:cs typeface="Corbel"/>
              </a:rPr>
              <a:t>Y</a:t>
            </a:r>
            <a:r>
              <a:rPr sz="1800" dirty="0">
                <a:latin typeface="Corbel"/>
                <a:cs typeface="Corbel"/>
              </a:rPr>
              <a:t>Z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9144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m</a:t>
            </a:r>
            <a:r>
              <a:rPr sz="1800" spc="-1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m</a:t>
            </a:r>
            <a:r>
              <a:rPr sz="1800" spc="-10" dirty="0">
                <a:latin typeface="Corbel"/>
                <a:cs typeface="Corbel"/>
              </a:rPr>
              <a:t>be</a:t>
            </a:r>
            <a:r>
              <a:rPr sz="1800" dirty="0">
                <a:latin typeface="Corbel"/>
                <a:cs typeface="Corbel"/>
              </a:rPr>
              <a:t>rs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</a:t>
            </a:r>
            <a:r>
              <a:rPr sz="1800" dirty="0">
                <a:latin typeface="Corbel"/>
                <a:cs typeface="Corbel"/>
              </a:rPr>
              <a:t>f</a:t>
            </a:r>
            <a:r>
              <a:rPr sz="1800" spc="-70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A</a:t>
            </a:r>
            <a:r>
              <a:rPr sz="1800" spc="10" dirty="0">
                <a:latin typeface="Corbel"/>
                <a:cs typeface="Corbel"/>
              </a:rPr>
              <a:t>B</a:t>
            </a:r>
            <a:r>
              <a:rPr sz="1800" dirty="0">
                <a:latin typeface="Corbel"/>
                <a:cs typeface="Corbel"/>
              </a:rPr>
              <a:t>C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</a:t>
            </a:r>
            <a:r>
              <a:rPr sz="1800" spc="-10" dirty="0">
                <a:latin typeface="Corbel"/>
                <a:cs typeface="Corbel"/>
              </a:rPr>
              <a:t>l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-10" dirty="0">
                <a:latin typeface="Corbel"/>
                <a:cs typeface="Corbel"/>
              </a:rPr>
              <a:t>s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85" dirty="0">
                <a:latin typeface="Corbel"/>
                <a:cs typeface="Corbel"/>
              </a:rPr>
              <a:t> </a:t>
            </a:r>
            <a:r>
              <a:rPr sz="1800" spc="5" dirty="0">
                <a:latin typeface="Corbel"/>
                <a:cs typeface="Corbel"/>
              </a:rPr>
              <a:t>A</a:t>
            </a:r>
            <a:r>
              <a:rPr sz="1800" spc="10" dirty="0">
                <a:latin typeface="Corbel"/>
                <a:cs typeface="Corbel"/>
              </a:rPr>
              <a:t>B</a:t>
            </a:r>
            <a:r>
              <a:rPr sz="1800" spc="-5" dirty="0">
                <a:latin typeface="Corbel"/>
                <a:cs typeface="Corbel"/>
              </a:rPr>
              <a:t>C</a:t>
            </a:r>
            <a:r>
              <a:rPr sz="1800" dirty="0">
                <a:latin typeface="Corbel"/>
                <a:cs typeface="Corbel"/>
              </a:rPr>
              <a:t>: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pr</a:t>
            </a:r>
            <a:r>
              <a:rPr sz="1800" b="1" spc="5" dirty="0">
                <a:latin typeface="Corbel"/>
                <a:cs typeface="Corbel"/>
              </a:rPr>
              <a:t>o</a:t>
            </a:r>
            <a:r>
              <a:rPr sz="1800" b="1" spc="-15" dirty="0">
                <a:latin typeface="Corbel"/>
                <a:cs typeface="Corbel"/>
              </a:rPr>
              <a:t>te</a:t>
            </a:r>
            <a:r>
              <a:rPr sz="1800" b="1" dirty="0">
                <a:latin typeface="Corbel"/>
                <a:cs typeface="Corbel"/>
              </a:rPr>
              <a:t>c</a:t>
            </a:r>
            <a:r>
              <a:rPr sz="1800" b="1" spc="-15" dirty="0">
                <a:latin typeface="Corbel"/>
                <a:cs typeface="Corbel"/>
              </a:rPr>
              <a:t>te</a:t>
            </a:r>
            <a:r>
              <a:rPr sz="1800" b="1" dirty="0">
                <a:latin typeface="Corbel"/>
                <a:cs typeface="Corbel"/>
              </a:rPr>
              <a:t>d</a:t>
            </a:r>
            <a:r>
              <a:rPr sz="1800" b="1" spc="-3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X</a:t>
            </a:r>
            <a:r>
              <a:rPr sz="1800" spc="10" dirty="0">
                <a:latin typeface="Corbel"/>
                <a:cs typeface="Corbel"/>
              </a:rPr>
              <a:t>Y</a:t>
            </a:r>
            <a:r>
              <a:rPr sz="1800" dirty="0">
                <a:latin typeface="Corbel"/>
                <a:cs typeface="Corbel"/>
              </a:rPr>
              <a:t>Z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91440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m</a:t>
            </a:r>
            <a:r>
              <a:rPr sz="1800" spc="-10" dirty="0">
                <a:latin typeface="Corbel"/>
                <a:cs typeface="Corbel"/>
              </a:rPr>
              <a:t>e</a:t>
            </a:r>
            <a:r>
              <a:rPr sz="1800" spc="-5" dirty="0">
                <a:latin typeface="Corbel"/>
                <a:cs typeface="Corbel"/>
              </a:rPr>
              <a:t>mb</a:t>
            </a:r>
            <a:r>
              <a:rPr sz="1800" spc="-10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rs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</a:t>
            </a:r>
            <a:r>
              <a:rPr sz="1800" dirty="0">
                <a:latin typeface="Corbel"/>
                <a:cs typeface="Corbel"/>
              </a:rPr>
              <a:t>f</a:t>
            </a:r>
            <a:r>
              <a:rPr sz="1800" spc="-7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5" dirty="0">
                <a:latin typeface="Corbel"/>
                <a:cs typeface="Corbel"/>
              </a:rPr>
              <a:t>B</a:t>
            </a:r>
            <a:r>
              <a:rPr sz="1800" dirty="0">
                <a:latin typeface="Corbel"/>
                <a:cs typeface="Corbel"/>
              </a:rPr>
              <a:t>C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latin typeface="Corbel"/>
                <a:cs typeface="Corbel"/>
              </a:rPr>
              <a:t>};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3827"/>
            <a:ext cx="2685415" cy="15627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12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2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80" dirty="0">
                <a:solidFill>
                  <a:srgbClr val="FFFFFF"/>
                </a:solidFill>
                <a:latin typeface="Corbel"/>
                <a:cs typeface="Corbel"/>
              </a:rPr>
              <a:t>ntr</a:t>
            </a:r>
            <a:r>
              <a:rPr sz="3600" spc="-7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l 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Inheritance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9065" y="1396364"/>
            <a:ext cx="6964680" cy="126809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95580" marR="5080" indent="-182880">
              <a:lnSpc>
                <a:spcPct val="90000"/>
              </a:lnSpc>
              <a:spcBef>
                <a:spcPts val="37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/>
              <a:t>When deriving a </a:t>
            </a:r>
            <a:r>
              <a:rPr sz="2200" spc="-5" dirty="0"/>
              <a:t>class </a:t>
            </a:r>
            <a:r>
              <a:rPr sz="2200" dirty="0"/>
              <a:t>from a base </a:t>
            </a:r>
            <a:r>
              <a:rPr sz="2200" spc="-5" dirty="0"/>
              <a:t>class, </a:t>
            </a:r>
            <a:r>
              <a:rPr sz="2200" dirty="0"/>
              <a:t>the base </a:t>
            </a:r>
            <a:r>
              <a:rPr sz="2200" spc="-5" dirty="0"/>
              <a:t>class </a:t>
            </a:r>
            <a:r>
              <a:rPr sz="2200" dirty="0"/>
              <a:t>may </a:t>
            </a:r>
            <a:r>
              <a:rPr sz="2200" spc="5" dirty="0"/>
              <a:t> </a:t>
            </a:r>
            <a:r>
              <a:rPr sz="2200" spc="-5" dirty="0"/>
              <a:t>be </a:t>
            </a:r>
            <a:r>
              <a:rPr sz="2200" dirty="0"/>
              <a:t>inherited through </a:t>
            </a:r>
            <a:r>
              <a:rPr sz="2200" b="1" dirty="0">
                <a:latin typeface="Corbel"/>
                <a:cs typeface="Corbel"/>
              </a:rPr>
              <a:t>public, protected </a:t>
            </a:r>
            <a:r>
              <a:rPr sz="2200" dirty="0"/>
              <a:t>or </a:t>
            </a:r>
            <a:r>
              <a:rPr sz="2200" b="1" spc="-5" dirty="0">
                <a:latin typeface="Corbel"/>
                <a:cs typeface="Corbel"/>
              </a:rPr>
              <a:t>private </a:t>
            </a:r>
            <a:r>
              <a:rPr sz="2200" b="1" dirty="0">
                <a:latin typeface="Corbel"/>
                <a:cs typeface="Corbel"/>
              </a:rPr>
              <a:t> </a:t>
            </a:r>
            <a:r>
              <a:rPr sz="2200" dirty="0"/>
              <a:t>inheritance. The type of inheritance </a:t>
            </a:r>
            <a:r>
              <a:rPr sz="2200" spc="-5" dirty="0"/>
              <a:t>is specified </a:t>
            </a:r>
            <a:r>
              <a:rPr sz="2200" dirty="0"/>
              <a:t>by </a:t>
            </a:r>
            <a:r>
              <a:rPr sz="2200" spc="-5" dirty="0"/>
              <a:t>the </a:t>
            </a:r>
            <a:r>
              <a:rPr sz="2200" dirty="0"/>
              <a:t> </a:t>
            </a:r>
            <a:r>
              <a:rPr sz="2200" spc="-5" dirty="0"/>
              <a:t>access</a:t>
            </a:r>
            <a:r>
              <a:rPr sz="2200" spc="-25" dirty="0"/>
              <a:t> </a:t>
            </a:r>
            <a:r>
              <a:rPr sz="2200" spc="-15" dirty="0"/>
              <a:t>specifier.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9065" y="3210255"/>
            <a:ext cx="6894195" cy="6642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1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hardly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use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protected</a:t>
            </a:r>
            <a:r>
              <a:rPr sz="2200" b="1" spc="-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private</a:t>
            </a:r>
            <a:r>
              <a:rPr sz="2200" b="1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inheritance,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but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public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inheritance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2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commonly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used.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065" y="4420946"/>
            <a:ext cx="6935470" cy="96646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5080" indent="-182880">
              <a:lnSpc>
                <a:spcPct val="90000"/>
              </a:lnSpc>
              <a:spcBef>
                <a:spcPts val="37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keywords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private, protected,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public may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appear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any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order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any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number of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times in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the declaration of a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3314</Words>
  <Application>Microsoft Office PowerPoint</Application>
  <PresentationFormat>Widescreen</PresentationFormat>
  <Paragraphs>511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 Black</vt:lpstr>
      <vt:lpstr>Arial MT</vt:lpstr>
      <vt:lpstr>Calibri</vt:lpstr>
      <vt:lpstr>Candara</vt:lpstr>
      <vt:lpstr>Corbel</vt:lpstr>
      <vt:lpstr>Microsoft Sans Serif</vt:lpstr>
      <vt:lpstr>Times New Roman</vt:lpstr>
      <vt:lpstr>Office Theme</vt:lpstr>
      <vt:lpstr>PowerPoint Presentation</vt:lpstr>
      <vt:lpstr>🞄 Reusability: is one of the important feature of OOP. It is  always nice if we could reuse something that already exist  rather than trying to create the same all over again.</vt:lpstr>
      <vt:lpstr>reusability through inheritance.</vt:lpstr>
      <vt:lpstr>2. Multiple Inheritance</vt:lpstr>
      <vt:lpstr>inheritance.</vt:lpstr>
      <vt:lpstr>c) Properties of one class may be inherited by more than  one classes. This process is known as hierarchical  inheritance.</vt:lpstr>
      <vt:lpstr>🞄 A derived class can be defined by specifying its relationship with  the base class in addition to its own details. The general form of  defining a derived class is:</vt:lpstr>
      <vt:lpstr>PowerPoint Presentation</vt:lpstr>
      <vt:lpstr>🞄 When deriving a class from a base class, the base class may  be inherited through public, protected or private  inheritance. The type of inheritance is specified by the  access specifier.</vt:lpstr>
      <vt:lpstr>inherited) :</vt:lpstr>
      <vt:lpstr>Access Control  and  Inheritance</vt:lpstr>
      <vt:lpstr>PowerPoint Presentation</vt:lpstr>
      <vt:lpstr>Example</vt:lpstr>
      <vt:lpstr>🞄 A derived class inherits all base class methods with the following exceptions:</vt:lpstr>
      <vt:lpstr>PowerPoint Presentation</vt:lpstr>
      <vt:lpstr>PowerPoint Presentation</vt:lpstr>
      <vt:lpstr>PowerPoint Presentation</vt:lpstr>
      <vt:lpstr>Single  Inheritance  Example</vt:lpstr>
      <vt:lpstr>🞄 Private data members are not inheritable so to make  private variables accessible in the derived class, we have to  modify its visibility level and make it protected instead of  private.</vt:lpstr>
      <vt:lpstr>PowerPoint Presentation</vt:lpstr>
      <vt:lpstr>protected members of a class:-</vt:lpstr>
      <vt:lpstr>Visibility of  private and  protected  Members</vt:lpstr>
      <vt:lpstr>Visibility of  Inherited  Members</vt:lpstr>
      <vt:lpstr>Visibility of  Inherited  Members</vt:lpstr>
      <vt:lpstr>Access  Mechanism in  Classes</vt:lpstr>
      <vt:lpstr>🞄 The class A serves as a base  class for the derived class B,  which in turn serves as a base  class for the derived C.</vt:lpstr>
      <vt:lpstr>🞄 A derived class with multilevel inheritance is declared as follows:</vt:lpstr>
      <vt:lpstr>PowerPoint Presentation</vt:lpstr>
      <vt:lpstr>is known as multiple inheritance.</vt:lpstr>
      <vt:lpstr>🞄 The syntax of a derived class with multiple base classes is as follows :</vt:lpstr>
      <vt:lpstr>PowerPoint Presentation</vt:lpstr>
      <vt:lpstr>PowerPoint Presentation</vt:lpstr>
      <vt:lpstr>Ambiguity  Resolution in  Inheritance</vt:lpstr>
      <vt:lpstr>instance, consider the following situation:</vt:lpstr>
      <vt:lpstr>PowerPoint Presentation</vt:lpstr>
      <vt:lpstr>Hierarchical  Inheritance</vt:lpstr>
      <vt:lpstr>types of inheritance to design a program.</vt:lpstr>
      <vt:lpstr>🞄 The 'grandparent’ is sometimes referred to as indirect base class.</vt:lpstr>
      <vt:lpstr>🞄 The duplication of inherited members due to these  multiple paths can be avoided by making the common base  class (ancestor class) as virtual base class.</vt:lpstr>
      <vt:lpstr>Virtual Base  Class</vt:lpstr>
      <vt:lpstr>Virtual Base  Class</vt:lpstr>
      <vt:lpstr>🞄 Abstract class is the one which is not used to create objects.</vt:lpstr>
      <vt:lpstr>🞄 As long as no base class constructor takes any arguments,</vt:lpstr>
      <vt:lpstr>🞄 In case of multiple inheritance, the base classes are constructed in  the order in which, they appear in the declaration of derived  class.</vt:lpstr>
      <vt:lpstr>🞄 General form of defining a derived class constructor:</vt:lpstr>
      <vt:lpstr>invokes another base constructor B().</vt:lpstr>
      <vt:lpstr>Execution of  base class  constructors</vt:lpstr>
      <vt:lpstr>PowerPoint Presentation</vt:lpstr>
      <vt:lpstr>🞄 Assignment section is body part of constructor function.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omprakash suthar</cp:lastModifiedBy>
  <cp:revision>1</cp:revision>
  <dcterms:created xsi:type="dcterms:W3CDTF">2023-03-12T09:21:55Z</dcterms:created>
  <dcterms:modified xsi:type="dcterms:W3CDTF">2023-03-12T09:26:30Z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2023-03-12T00:00:00Z</vt:filetime>
  </property>
</Properties>
</file>