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4635" y="1485722"/>
            <a:ext cx="5062728" cy="32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7095" y="758951"/>
            <a:ext cx="375285" cy="5331460"/>
          </a:xfrm>
          <a:custGeom>
            <a:avLst/>
            <a:gdLst/>
            <a:ahLst/>
            <a:cxnLst/>
            <a:rect l="l" t="t" r="r" b="b"/>
            <a:pathLst>
              <a:path w="375284" h="5331460">
                <a:moveTo>
                  <a:pt x="0" y="5330952"/>
                </a:moveTo>
                <a:lnTo>
                  <a:pt x="374903" y="5330952"/>
                </a:lnTo>
                <a:lnTo>
                  <a:pt x="374903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6690" y="1373835"/>
            <a:ext cx="2278379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9065" y="2192324"/>
            <a:ext cx="6882765" cy="325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9140952" y="0"/>
                </a:moveTo>
                <a:lnTo>
                  <a:pt x="0" y="0"/>
                </a:lnTo>
                <a:lnTo>
                  <a:pt x="0" y="5334000"/>
                </a:lnTo>
                <a:lnTo>
                  <a:pt x="9140952" y="5334000"/>
                </a:lnTo>
                <a:lnTo>
                  <a:pt x="914095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29953" y="2872867"/>
            <a:ext cx="2243455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0097A2"/>
                </a:solidFill>
                <a:latin typeface="Candara"/>
                <a:cs typeface="Candara"/>
              </a:rPr>
              <a:t>Unit-4</a:t>
            </a:r>
            <a:endParaRPr sz="220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097A2"/>
                </a:solidFill>
                <a:latin typeface="Candara"/>
                <a:cs typeface="Candara"/>
              </a:rPr>
              <a:t>Object</a:t>
            </a:r>
            <a:r>
              <a:rPr sz="2200" b="1" spc="-40" dirty="0">
                <a:solidFill>
                  <a:srgbClr val="0097A2"/>
                </a:solidFill>
                <a:latin typeface="Candara"/>
                <a:cs typeface="Candara"/>
              </a:rPr>
              <a:t> </a:t>
            </a:r>
            <a:r>
              <a:rPr sz="2200" b="1" dirty="0">
                <a:solidFill>
                  <a:srgbClr val="0097A2"/>
                </a:solidFill>
                <a:latin typeface="Candara"/>
                <a:cs typeface="Candara"/>
              </a:rPr>
              <a:t>and</a:t>
            </a:r>
            <a:r>
              <a:rPr sz="2200" b="1" spc="-70" dirty="0">
                <a:solidFill>
                  <a:srgbClr val="0097A2"/>
                </a:solidFill>
                <a:latin typeface="Candara"/>
                <a:cs typeface="Candara"/>
              </a:rPr>
              <a:t> </a:t>
            </a:r>
            <a:r>
              <a:rPr sz="2200" b="1" dirty="0">
                <a:solidFill>
                  <a:srgbClr val="0097A2"/>
                </a:solidFill>
                <a:latin typeface="Candara"/>
                <a:cs typeface="Candara"/>
              </a:rPr>
              <a:t>Classes</a:t>
            </a:r>
            <a:endParaRPr sz="220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5" dirty="0">
                <a:solidFill>
                  <a:srgbClr val="0097A2"/>
                </a:solidFill>
                <a:latin typeface="Candara"/>
                <a:cs typeface="Candara"/>
              </a:rPr>
              <a:t>OODP</a:t>
            </a:r>
            <a:r>
              <a:rPr sz="2200" b="1" spc="-30" dirty="0">
                <a:solidFill>
                  <a:srgbClr val="0097A2"/>
                </a:solidFill>
                <a:latin typeface="Candara"/>
                <a:cs typeface="Candara"/>
              </a:rPr>
              <a:t> </a:t>
            </a:r>
            <a:endParaRPr sz="2200" dirty="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900" y="2621102"/>
            <a:ext cx="71266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9830" marR="5080" indent="-1167765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latin typeface="Arial Black"/>
                <a:cs typeface="Arial Black"/>
              </a:rPr>
              <a:t>Object</a:t>
            </a:r>
            <a:r>
              <a:rPr sz="4400" spc="-5" dirty="0">
                <a:latin typeface="Arial Black"/>
                <a:cs typeface="Arial Black"/>
              </a:rPr>
              <a:t> </a:t>
            </a:r>
            <a:r>
              <a:rPr sz="4400" spc="-10" dirty="0">
                <a:latin typeface="Arial Black"/>
                <a:cs typeface="Arial Black"/>
              </a:rPr>
              <a:t>Oriented</a:t>
            </a:r>
            <a:r>
              <a:rPr sz="4400" spc="5" dirty="0">
                <a:latin typeface="Arial Black"/>
                <a:cs typeface="Arial Black"/>
              </a:rPr>
              <a:t> </a:t>
            </a:r>
            <a:r>
              <a:rPr sz="4400" spc="-10" dirty="0">
                <a:latin typeface="Arial Black"/>
                <a:cs typeface="Arial Black"/>
              </a:rPr>
              <a:t>Design </a:t>
            </a:r>
            <a:r>
              <a:rPr sz="4400" spc="-1450" dirty="0">
                <a:latin typeface="Arial Black"/>
                <a:cs typeface="Arial Black"/>
              </a:rPr>
              <a:t> </a:t>
            </a:r>
            <a:r>
              <a:rPr sz="4400" spc="-5" dirty="0">
                <a:latin typeface="Arial Black"/>
                <a:cs typeface="Arial Black"/>
              </a:rPr>
              <a:t>&amp;</a:t>
            </a:r>
            <a:r>
              <a:rPr sz="4400" spc="-25" dirty="0">
                <a:latin typeface="Arial Black"/>
                <a:cs typeface="Arial Black"/>
              </a:rPr>
              <a:t> </a:t>
            </a:r>
            <a:r>
              <a:rPr sz="4400" spc="10" dirty="0">
                <a:latin typeface="Arial Black"/>
                <a:cs typeface="Arial Black"/>
              </a:rPr>
              <a:t>Programming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734C1B-0DB9-8D26-B435-E4B3607B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04234" y="925322"/>
            <a:ext cx="7327265" cy="5237480"/>
            <a:chOff x="3904234" y="925322"/>
            <a:chExt cx="7327265" cy="5237480"/>
          </a:xfrm>
        </p:grpSpPr>
        <p:sp>
          <p:nvSpPr>
            <p:cNvPr id="4" name="object 4"/>
            <p:cNvSpPr/>
            <p:nvPr/>
          </p:nvSpPr>
          <p:spPr>
            <a:xfrm>
              <a:off x="3916934" y="938022"/>
              <a:ext cx="7301865" cy="5212080"/>
            </a:xfrm>
            <a:custGeom>
              <a:avLst/>
              <a:gdLst/>
              <a:ahLst/>
              <a:cxnLst/>
              <a:rect l="l" t="t" r="r" b="b"/>
              <a:pathLst>
                <a:path w="7301865" h="5212080">
                  <a:moveTo>
                    <a:pt x="7301610" y="0"/>
                  </a:moveTo>
                  <a:lnTo>
                    <a:pt x="0" y="0"/>
                  </a:lnTo>
                  <a:lnTo>
                    <a:pt x="0" y="5212080"/>
                  </a:lnTo>
                  <a:lnTo>
                    <a:pt x="7301610" y="5212080"/>
                  </a:lnTo>
                  <a:lnTo>
                    <a:pt x="730161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6934" y="931672"/>
              <a:ext cx="7301865" cy="5224780"/>
            </a:xfrm>
            <a:custGeom>
              <a:avLst/>
              <a:gdLst/>
              <a:ahLst/>
              <a:cxnLst/>
              <a:rect l="l" t="t" r="r" b="b"/>
              <a:pathLst>
                <a:path w="7301865" h="5224780">
                  <a:moveTo>
                    <a:pt x="0" y="0"/>
                  </a:moveTo>
                  <a:lnTo>
                    <a:pt x="0" y="5224780"/>
                  </a:lnTo>
                </a:path>
                <a:path w="7301865" h="5224780">
                  <a:moveTo>
                    <a:pt x="7301484" y="0"/>
                  </a:moveTo>
                  <a:lnTo>
                    <a:pt x="7301484" y="52247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0584" y="931672"/>
              <a:ext cx="7314565" cy="12700"/>
            </a:xfrm>
            <a:custGeom>
              <a:avLst/>
              <a:gdLst/>
              <a:ahLst/>
              <a:cxnLst/>
              <a:rect l="l" t="t" r="r" b="b"/>
              <a:pathLst>
                <a:path w="7314565" h="12700">
                  <a:moveTo>
                    <a:pt x="0" y="12700"/>
                  </a:moveTo>
                  <a:lnTo>
                    <a:pt x="7314184" y="12700"/>
                  </a:lnTo>
                  <a:lnTo>
                    <a:pt x="731418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0584" y="6150101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18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class</a:t>
            </a:r>
            <a:r>
              <a:rPr spc="-50" dirty="0"/>
              <a:t> </a:t>
            </a:r>
            <a:r>
              <a:rPr dirty="0"/>
              <a:t>Employee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96690" y="1801113"/>
            <a:ext cx="3967479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{</a:t>
            </a:r>
            <a:endParaRPr sz="2800">
              <a:latin typeface="Corbel"/>
              <a:cs typeface="Corbel"/>
            </a:endParaRPr>
          </a:p>
          <a:p>
            <a:pPr marL="51244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private:</a:t>
            </a:r>
            <a:endParaRPr sz="2800">
              <a:latin typeface="Corbel"/>
              <a:cs typeface="Corbel"/>
            </a:endParaRPr>
          </a:p>
          <a:p>
            <a:pPr marL="1798955" marR="5080" indent="-7048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orbel"/>
                <a:cs typeface="Corbel"/>
              </a:rPr>
              <a:t>char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name[20];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int </a:t>
            </a:r>
            <a:r>
              <a:rPr sz="2800" spc="-5" dirty="0">
                <a:latin typeface="Corbel"/>
                <a:cs typeface="Corbel"/>
              </a:rPr>
              <a:t>age;</a:t>
            </a:r>
            <a:endParaRPr sz="2800">
              <a:latin typeface="Corbel"/>
              <a:cs typeface="Corbel"/>
            </a:endParaRPr>
          </a:p>
          <a:p>
            <a:pPr marL="179895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int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salary;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390" y="4362704"/>
            <a:ext cx="401574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public:</a:t>
            </a:r>
            <a:endParaRPr sz="2800">
              <a:latin typeface="Corbel"/>
              <a:cs typeface="Corbel"/>
            </a:endParaRPr>
          </a:p>
          <a:p>
            <a:pPr marL="1715770" marR="5080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getData(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putData(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rbel"/>
                <a:cs typeface="Corbel"/>
              </a:rPr>
              <a:t>};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35269" y="1143066"/>
            <a:ext cx="4979035" cy="1633855"/>
            <a:chOff x="5835269" y="1143066"/>
            <a:chExt cx="4979035" cy="1633855"/>
          </a:xfrm>
        </p:grpSpPr>
        <p:sp>
          <p:nvSpPr>
            <p:cNvPr id="12" name="object 12"/>
            <p:cNvSpPr/>
            <p:nvPr/>
          </p:nvSpPr>
          <p:spPr>
            <a:xfrm>
              <a:off x="5867400" y="1149162"/>
              <a:ext cx="3877310" cy="871855"/>
            </a:xfrm>
            <a:custGeom>
              <a:avLst/>
              <a:gdLst/>
              <a:ahLst/>
              <a:cxnLst/>
              <a:rect l="l" t="t" r="r" b="b"/>
              <a:pathLst>
                <a:path w="3877309" h="871855">
                  <a:moveTo>
                    <a:pt x="0" y="311464"/>
                  </a:moveTo>
                  <a:lnTo>
                    <a:pt x="13512" y="257357"/>
                  </a:lnTo>
                  <a:lnTo>
                    <a:pt x="30143" y="204724"/>
                  </a:lnTo>
                  <a:lnTo>
                    <a:pt x="53006" y="155036"/>
                  </a:lnTo>
                  <a:lnTo>
                    <a:pt x="85213" y="109760"/>
                  </a:lnTo>
                  <a:lnTo>
                    <a:pt x="129874" y="70365"/>
                  </a:lnTo>
                  <a:lnTo>
                    <a:pt x="190104" y="38320"/>
                  </a:lnTo>
                  <a:lnTo>
                    <a:pt x="227029" y="25513"/>
                  </a:lnTo>
                  <a:lnTo>
                    <a:pt x="269014" y="15093"/>
                  </a:lnTo>
                  <a:lnTo>
                    <a:pt x="316446" y="7246"/>
                  </a:lnTo>
                  <a:lnTo>
                    <a:pt x="369716" y="2153"/>
                  </a:lnTo>
                  <a:lnTo>
                    <a:pt x="429211" y="0"/>
                  </a:lnTo>
                  <a:lnTo>
                    <a:pt x="495322" y="968"/>
                  </a:lnTo>
                  <a:lnTo>
                    <a:pt x="568436" y="5243"/>
                  </a:lnTo>
                  <a:lnTo>
                    <a:pt x="648944" y="13007"/>
                  </a:lnTo>
                  <a:lnTo>
                    <a:pt x="737234" y="24444"/>
                  </a:lnTo>
                  <a:lnTo>
                    <a:pt x="801505" y="34655"/>
                  </a:lnTo>
                  <a:lnTo>
                    <a:pt x="872834" y="47666"/>
                  </a:lnTo>
                  <a:lnTo>
                    <a:pt x="910993" y="55168"/>
                  </a:lnTo>
                  <a:lnTo>
                    <a:pt x="950733" y="63304"/>
                  </a:lnTo>
                  <a:lnTo>
                    <a:pt x="991995" y="72053"/>
                  </a:lnTo>
                  <a:lnTo>
                    <a:pt x="1034716" y="81392"/>
                  </a:lnTo>
                  <a:lnTo>
                    <a:pt x="1078836" y="91301"/>
                  </a:lnTo>
                  <a:lnTo>
                    <a:pt x="1124294" y="101757"/>
                  </a:lnTo>
                  <a:lnTo>
                    <a:pt x="1171030" y="112738"/>
                  </a:lnTo>
                  <a:lnTo>
                    <a:pt x="1218981" y="124222"/>
                  </a:lnTo>
                  <a:lnTo>
                    <a:pt x="1268088" y="136187"/>
                  </a:lnTo>
                  <a:lnTo>
                    <a:pt x="1318289" y="148612"/>
                  </a:lnTo>
                  <a:lnTo>
                    <a:pt x="1369524" y="161475"/>
                  </a:lnTo>
                  <a:lnTo>
                    <a:pt x="1421731" y="174753"/>
                  </a:lnTo>
                  <a:lnTo>
                    <a:pt x="1474849" y="188425"/>
                  </a:lnTo>
                  <a:lnTo>
                    <a:pt x="1528818" y="202468"/>
                  </a:lnTo>
                  <a:lnTo>
                    <a:pt x="1583577" y="216862"/>
                  </a:lnTo>
                  <a:lnTo>
                    <a:pt x="1639065" y="231584"/>
                  </a:lnTo>
                  <a:lnTo>
                    <a:pt x="1695220" y="246611"/>
                  </a:lnTo>
                  <a:lnTo>
                    <a:pt x="1751982" y="261924"/>
                  </a:lnTo>
                  <a:lnTo>
                    <a:pt x="1809290" y="277498"/>
                  </a:lnTo>
                  <a:lnTo>
                    <a:pt x="1867083" y="293313"/>
                  </a:lnTo>
                  <a:lnTo>
                    <a:pt x="1925301" y="309346"/>
                  </a:lnTo>
                  <a:lnTo>
                    <a:pt x="1983881" y="325576"/>
                  </a:lnTo>
                  <a:lnTo>
                    <a:pt x="2042764" y="341981"/>
                  </a:lnTo>
                  <a:lnTo>
                    <a:pt x="2101887" y="358539"/>
                  </a:lnTo>
                  <a:lnTo>
                    <a:pt x="2161192" y="375227"/>
                  </a:lnTo>
                  <a:lnTo>
                    <a:pt x="2220616" y="392025"/>
                  </a:lnTo>
                  <a:lnTo>
                    <a:pt x="2280098" y="408910"/>
                  </a:lnTo>
                  <a:lnTo>
                    <a:pt x="2339578" y="425860"/>
                  </a:lnTo>
                  <a:lnTo>
                    <a:pt x="2398994" y="442853"/>
                  </a:lnTo>
                  <a:lnTo>
                    <a:pt x="2458286" y="459868"/>
                  </a:lnTo>
                  <a:lnTo>
                    <a:pt x="2517393" y="476882"/>
                  </a:lnTo>
                  <a:lnTo>
                    <a:pt x="2576254" y="493874"/>
                  </a:lnTo>
                  <a:lnTo>
                    <a:pt x="2634808" y="510822"/>
                  </a:lnTo>
                  <a:lnTo>
                    <a:pt x="2692994" y="527703"/>
                  </a:lnTo>
                  <a:lnTo>
                    <a:pt x="2750751" y="544497"/>
                  </a:lnTo>
                  <a:lnTo>
                    <a:pt x="2808018" y="561181"/>
                  </a:lnTo>
                  <a:lnTo>
                    <a:pt x="2864734" y="577732"/>
                  </a:lnTo>
                  <a:lnTo>
                    <a:pt x="2920839" y="594130"/>
                  </a:lnTo>
                  <a:lnTo>
                    <a:pt x="2976271" y="610353"/>
                  </a:lnTo>
                  <a:lnTo>
                    <a:pt x="3030969" y="626377"/>
                  </a:lnTo>
                  <a:lnTo>
                    <a:pt x="3084873" y="642183"/>
                  </a:lnTo>
                  <a:lnTo>
                    <a:pt x="3137921" y="657747"/>
                  </a:lnTo>
                  <a:lnTo>
                    <a:pt x="3190053" y="673047"/>
                  </a:lnTo>
                  <a:lnTo>
                    <a:pt x="3241208" y="688063"/>
                  </a:lnTo>
                  <a:lnTo>
                    <a:pt x="3291325" y="702772"/>
                  </a:lnTo>
                  <a:lnTo>
                    <a:pt x="3340342" y="717151"/>
                  </a:lnTo>
                  <a:lnTo>
                    <a:pt x="3388200" y="731180"/>
                  </a:lnTo>
                  <a:lnTo>
                    <a:pt x="3434836" y="744836"/>
                  </a:lnTo>
                  <a:lnTo>
                    <a:pt x="3480190" y="758097"/>
                  </a:lnTo>
                  <a:lnTo>
                    <a:pt x="3524202" y="770942"/>
                  </a:lnTo>
                  <a:lnTo>
                    <a:pt x="3566810" y="783348"/>
                  </a:lnTo>
                  <a:lnTo>
                    <a:pt x="3607953" y="795294"/>
                  </a:lnTo>
                  <a:lnTo>
                    <a:pt x="3647570" y="806758"/>
                  </a:lnTo>
                  <a:lnTo>
                    <a:pt x="3685601" y="817717"/>
                  </a:lnTo>
                  <a:lnTo>
                    <a:pt x="3756659" y="838037"/>
                  </a:lnTo>
                  <a:lnTo>
                    <a:pt x="3820640" y="856076"/>
                  </a:lnTo>
                  <a:lnTo>
                    <a:pt x="3849824" y="864187"/>
                  </a:lnTo>
                  <a:lnTo>
                    <a:pt x="3877055" y="871661"/>
                  </a:lnTo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5269" y="1254887"/>
              <a:ext cx="107568" cy="23444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51976" y="2020824"/>
              <a:ext cx="1856739" cy="749935"/>
            </a:xfrm>
            <a:custGeom>
              <a:avLst/>
              <a:gdLst/>
              <a:ahLst/>
              <a:cxnLst/>
              <a:rect l="l" t="t" r="r" b="b"/>
              <a:pathLst>
                <a:path w="1856740" h="749935">
                  <a:moveTo>
                    <a:pt x="1731264" y="0"/>
                  </a:moveTo>
                  <a:lnTo>
                    <a:pt x="124968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7"/>
                  </a:lnTo>
                  <a:lnTo>
                    <a:pt x="0" y="624839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8" y="749808"/>
                  </a:lnTo>
                  <a:lnTo>
                    <a:pt x="1731264" y="749808"/>
                  </a:lnTo>
                  <a:lnTo>
                    <a:pt x="1779883" y="739979"/>
                  </a:lnTo>
                  <a:lnTo>
                    <a:pt x="1819608" y="713184"/>
                  </a:lnTo>
                  <a:lnTo>
                    <a:pt x="1846403" y="673459"/>
                  </a:lnTo>
                  <a:lnTo>
                    <a:pt x="1856231" y="624839"/>
                  </a:lnTo>
                  <a:lnTo>
                    <a:pt x="1856231" y="124967"/>
                  </a:lnTo>
                  <a:lnTo>
                    <a:pt x="1846403" y="76348"/>
                  </a:lnTo>
                  <a:lnTo>
                    <a:pt x="1819608" y="36623"/>
                  </a:lnTo>
                  <a:lnTo>
                    <a:pt x="1779883" y="9828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51976" y="2020824"/>
              <a:ext cx="1856739" cy="749935"/>
            </a:xfrm>
            <a:custGeom>
              <a:avLst/>
              <a:gdLst/>
              <a:ahLst/>
              <a:cxnLst/>
              <a:rect l="l" t="t" r="r" b="b"/>
              <a:pathLst>
                <a:path w="1856740" h="749935">
                  <a:moveTo>
                    <a:pt x="0" y="124967"/>
                  </a:move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lnTo>
                    <a:pt x="1731264" y="0"/>
                  </a:lnTo>
                  <a:lnTo>
                    <a:pt x="1779883" y="9828"/>
                  </a:lnTo>
                  <a:lnTo>
                    <a:pt x="1819608" y="36623"/>
                  </a:lnTo>
                  <a:lnTo>
                    <a:pt x="1846403" y="76348"/>
                  </a:lnTo>
                  <a:lnTo>
                    <a:pt x="1856231" y="124967"/>
                  </a:lnTo>
                  <a:lnTo>
                    <a:pt x="1856231" y="624839"/>
                  </a:lnTo>
                  <a:lnTo>
                    <a:pt x="1846403" y="673459"/>
                  </a:lnTo>
                  <a:lnTo>
                    <a:pt x="1819608" y="713184"/>
                  </a:lnTo>
                  <a:lnTo>
                    <a:pt x="1779883" y="739979"/>
                  </a:lnTo>
                  <a:lnTo>
                    <a:pt x="1731264" y="749808"/>
                  </a:lnTo>
                  <a:lnTo>
                    <a:pt x="124968" y="749808"/>
                  </a:lnTo>
                  <a:lnTo>
                    <a:pt x="76348" y="739979"/>
                  </a:lnTo>
                  <a:lnTo>
                    <a:pt x="36623" y="713184"/>
                  </a:lnTo>
                  <a:lnTo>
                    <a:pt x="9828" y="673459"/>
                  </a:lnTo>
                  <a:lnTo>
                    <a:pt x="0" y="624839"/>
                  </a:lnTo>
                  <a:lnTo>
                    <a:pt x="0" y="124967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44889" y="2182495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Name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6934" y="938022"/>
            <a:ext cx="7301865" cy="5212080"/>
          </a:xfrm>
          <a:custGeom>
            <a:avLst/>
            <a:gdLst/>
            <a:ahLst/>
            <a:cxnLst/>
            <a:rect l="l" t="t" r="r" b="b"/>
            <a:pathLst>
              <a:path w="7301865" h="5212080">
                <a:moveTo>
                  <a:pt x="7301610" y="0"/>
                </a:moveTo>
                <a:lnTo>
                  <a:pt x="0" y="0"/>
                </a:lnTo>
                <a:lnTo>
                  <a:pt x="0" y="5212080"/>
                </a:lnTo>
                <a:lnTo>
                  <a:pt x="7301610" y="5212080"/>
                </a:lnTo>
                <a:lnTo>
                  <a:pt x="7301610" y="0"/>
                </a:lnTo>
                <a:close/>
              </a:path>
            </a:pathLst>
          </a:custGeom>
          <a:solidFill>
            <a:srgbClr val="CE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08932" y="2308860"/>
            <a:ext cx="3862070" cy="3416935"/>
          </a:xfrm>
          <a:prstGeom prst="rect">
            <a:avLst/>
          </a:prstGeom>
          <a:solidFill>
            <a:srgbClr val="CEE7ED"/>
          </a:solidFill>
          <a:ln w="914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800" dirty="0">
                <a:latin typeface="Corbel"/>
                <a:cs typeface="Corbel"/>
              </a:rPr>
              <a:t>private:</a:t>
            </a:r>
            <a:endParaRPr sz="2800">
              <a:latin typeface="Corbel"/>
              <a:cs typeface="Corbel"/>
            </a:endParaRPr>
          </a:p>
          <a:p>
            <a:pPr marL="1386205" marR="311785" indent="-7048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char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name[20];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int </a:t>
            </a:r>
            <a:r>
              <a:rPr sz="2800" spc="-5" dirty="0">
                <a:latin typeface="Corbel"/>
                <a:cs typeface="Corbel"/>
              </a:rPr>
              <a:t>age;</a:t>
            </a:r>
            <a:endParaRPr sz="2800">
              <a:latin typeface="Corbel"/>
              <a:cs typeface="Corbel"/>
            </a:endParaRPr>
          </a:p>
          <a:p>
            <a:pPr marL="138620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orbel"/>
                <a:cs typeface="Corbel"/>
              </a:rPr>
              <a:t>int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salary;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rbel"/>
              <a:cs typeface="Corbel"/>
            </a:endParaRPr>
          </a:p>
          <a:p>
            <a:pPr marL="17335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public:</a:t>
            </a:r>
            <a:endParaRPr sz="2800">
              <a:latin typeface="Corbel"/>
              <a:cs typeface="Corbel"/>
            </a:endParaRPr>
          </a:p>
          <a:p>
            <a:pPr marL="1316355" marR="250190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getData(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putData(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70747" y="3557015"/>
            <a:ext cx="2559050" cy="856615"/>
            <a:chOff x="8270747" y="3557015"/>
            <a:chExt cx="2559050" cy="856615"/>
          </a:xfrm>
        </p:grpSpPr>
        <p:sp>
          <p:nvSpPr>
            <p:cNvPr id="6" name="object 6"/>
            <p:cNvSpPr/>
            <p:nvPr/>
          </p:nvSpPr>
          <p:spPr>
            <a:xfrm>
              <a:off x="8270748" y="3563111"/>
              <a:ext cx="2552700" cy="844550"/>
            </a:xfrm>
            <a:custGeom>
              <a:avLst/>
              <a:gdLst/>
              <a:ahLst/>
              <a:cxnLst/>
              <a:rect l="l" t="t" r="r" b="b"/>
              <a:pathLst>
                <a:path w="2552700" h="844550">
                  <a:moveTo>
                    <a:pt x="723392" y="428498"/>
                  </a:moveTo>
                  <a:lnTo>
                    <a:pt x="723265" y="415798"/>
                  </a:lnTo>
                  <a:lnTo>
                    <a:pt x="76073" y="428015"/>
                  </a:lnTo>
                  <a:lnTo>
                    <a:pt x="75438" y="396240"/>
                  </a:lnTo>
                  <a:lnTo>
                    <a:pt x="0" y="435737"/>
                  </a:lnTo>
                  <a:lnTo>
                    <a:pt x="76962" y="472440"/>
                  </a:lnTo>
                  <a:lnTo>
                    <a:pt x="76327" y="440944"/>
                  </a:lnTo>
                  <a:lnTo>
                    <a:pt x="76327" y="440715"/>
                  </a:lnTo>
                  <a:lnTo>
                    <a:pt x="723392" y="428498"/>
                  </a:lnTo>
                  <a:close/>
                </a:path>
                <a:path w="2552700" h="844550">
                  <a:moveTo>
                    <a:pt x="2552700" y="140716"/>
                  </a:moveTo>
                  <a:lnTo>
                    <a:pt x="2545524" y="96240"/>
                  </a:lnTo>
                  <a:lnTo>
                    <a:pt x="2525547" y="57607"/>
                  </a:lnTo>
                  <a:lnTo>
                    <a:pt x="2495092" y="27152"/>
                  </a:lnTo>
                  <a:lnTo>
                    <a:pt x="2456459" y="7175"/>
                  </a:lnTo>
                  <a:lnTo>
                    <a:pt x="2411984" y="0"/>
                  </a:lnTo>
                  <a:lnTo>
                    <a:pt x="864616" y="0"/>
                  </a:lnTo>
                  <a:lnTo>
                    <a:pt x="820127" y="7175"/>
                  </a:lnTo>
                  <a:lnTo>
                    <a:pt x="781507" y="27152"/>
                  </a:lnTo>
                  <a:lnTo>
                    <a:pt x="751039" y="57607"/>
                  </a:lnTo>
                  <a:lnTo>
                    <a:pt x="731062" y="96240"/>
                  </a:lnTo>
                  <a:lnTo>
                    <a:pt x="723900" y="140716"/>
                  </a:lnTo>
                  <a:lnTo>
                    <a:pt x="723900" y="703580"/>
                  </a:lnTo>
                  <a:lnTo>
                    <a:pt x="731062" y="748068"/>
                  </a:lnTo>
                  <a:lnTo>
                    <a:pt x="751039" y="786701"/>
                  </a:lnTo>
                  <a:lnTo>
                    <a:pt x="781507" y="817156"/>
                  </a:lnTo>
                  <a:lnTo>
                    <a:pt x="820127" y="837133"/>
                  </a:lnTo>
                  <a:lnTo>
                    <a:pt x="864616" y="844296"/>
                  </a:lnTo>
                  <a:lnTo>
                    <a:pt x="2411984" y="844296"/>
                  </a:lnTo>
                  <a:lnTo>
                    <a:pt x="2456459" y="837133"/>
                  </a:lnTo>
                  <a:lnTo>
                    <a:pt x="2495092" y="817156"/>
                  </a:lnTo>
                  <a:lnTo>
                    <a:pt x="2525547" y="786688"/>
                  </a:lnTo>
                  <a:lnTo>
                    <a:pt x="2545524" y="748068"/>
                  </a:lnTo>
                  <a:lnTo>
                    <a:pt x="2552700" y="703580"/>
                  </a:lnTo>
                  <a:lnTo>
                    <a:pt x="2552700" y="140716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4647" y="3563111"/>
              <a:ext cx="1828800" cy="844550"/>
            </a:xfrm>
            <a:custGeom>
              <a:avLst/>
              <a:gdLst/>
              <a:ahLst/>
              <a:cxnLst/>
              <a:rect l="l" t="t" r="r" b="b"/>
              <a:pathLst>
                <a:path w="1828800" h="844550">
                  <a:moveTo>
                    <a:pt x="0" y="140715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6" y="0"/>
                  </a:lnTo>
                  <a:lnTo>
                    <a:pt x="1688083" y="0"/>
                  </a:lnTo>
                  <a:lnTo>
                    <a:pt x="1732564" y="7172"/>
                  </a:lnTo>
                  <a:lnTo>
                    <a:pt x="1771192" y="27147"/>
                  </a:lnTo>
                  <a:lnTo>
                    <a:pt x="1801652" y="57607"/>
                  </a:lnTo>
                  <a:lnTo>
                    <a:pt x="1821627" y="96235"/>
                  </a:lnTo>
                  <a:lnTo>
                    <a:pt x="1828800" y="140715"/>
                  </a:lnTo>
                  <a:lnTo>
                    <a:pt x="1828800" y="703580"/>
                  </a:lnTo>
                  <a:lnTo>
                    <a:pt x="1821627" y="748060"/>
                  </a:lnTo>
                  <a:lnTo>
                    <a:pt x="1801652" y="786688"/>
                  </a:lnTo>
                  <a:lnTo>
                    <a:pt x="1771192" y="817148"/>
                  </a:lnTo>
                  <a:lnTo>
                    <a:pt x="1732564" y="837123"/>
                  </a:lnTo>
                  <a:lnTo>
                    <a:pt x="1688083" y="844295"/>
                  </a:lnTo>
                  <a:lnTo>
                    <a:pt x="140716" y="844295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80"/>
                  </a:lnTo>
                  <a:lnTo>
                    <a:pt x="0" y="140715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16934" y="938022"/>
            <a:ext cx="7301865" cy="521208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rbel"/>
                <a:cs typeface="Corbel"/>
              </a:rPr>
              <a:t>class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Employee</a:t>
            </a:r>
            <a:endParaRPr sz="2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{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Corbel"/>
              <a:cs typeface="Corbel"/>
            </a:endParaRPr>
          </a:p>
          <a:p>
            <a:pPr marL="5672455" marR="813435" indent="-1651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Body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1625"/>
              </a:spcBef>
            </a:pPr>
            <a:r>
              <a:rPr sz="2800" spc="-5" dirty="0">
                <a:latin typeface="Corbel"/>
                <a:cs typeface="Corbel"/>
              </a:rPr>
              <a:t>};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04234" y="925322"/>
            <a:ext cx="7327265" cy="5237480"/>
            <a:chOff x="3904234" y="925322"/>
            <a:chExt cx="7327265" cy="5237480"/>
          </a:xfrm>
        </p:grpSpPr>
        <p:sp>
          <p:nvSpPr>
            <p:cNvPr id="4" name="object 4"/>
            <p:cNvSpPr/>
            <p:nvPr/>
          </p:nvSpPr>
          <p:spPr>
            <a:xfrm>
              <a:off x="3916934" y="938022"/>
              <a:ext cx="7301865" cy="5212080"/>
            </a:xfrm>
            <a:custGeom>
              <a:avLst/>
              <a:gdLst/>
              <a:ahLst/>
              <a:cxnLst/>
              <a:rect l="l" t="t" r="r" b="b"/>
              <a:pathLst>
                <a:path w="7301865" h="5212080">
                  <a:moveTo>
                    <a:pt x="7301610" y="0"/>
                  </a:moveTo>
                  <a:lnTo>
                    <a:pt x="0" y="0"/>
                  </a:lnTo>
                  <a:lnTo>
                    <a:pt x="0" y="5212080"/>
                  </a:lnTo>
                  <a:lnTo>
                    <a:pt x="7301610" y="5212080"/>
                  </a:lnTo>
                  <a:lnTo>
                    <a:pt x="730161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6934" y="931672"/>
              <a:ext cx="7301865" cy="5224780"/>
            </a:xfrm>
            <a:custGeom>
              <a:avLst/>
              <a:gdLst/>
              <a:ahLst/>
              <a:cxnLst/>
              <a:rect l="l" t="t" r="r" b="b"/>
              <a:pathLst>
                <a:path w="7301865" h="5224780">
                  <a:moveTo>
                    <a:pt x="0" y="0"/>
                  </a:moveTo>
                  <a:lnTo>
                    <a:pt x="0" y="5224780"/>
                  </a:lnTo>
                </a:path>
                <a:path w="7301865" h="5224780">
                  <a:moveTo>
                    <a:pt x="7301484" y="0"/>
                  </a:moveTo>
                  <a:lnTo>
                    <a:pt x="7301484" y="52247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0584" y="931672"/>
              <a:ext cx="7314565" cy="12700"/>
            </a:xfrm>
            <a:custGeom>
              <a:avLst/>
              <a:gdLst/>
              <a:ahLst/>
              <a:cxnLst/>
              <a:rect l="l" t="t" r="r" b="b"/>
              <a:pathLst>
                <a:path w="7314565" h="12700">
                  <a:moveTo>
                    <a:pt x="0" y="12700"/>
                  </a:moveTo>
                  <a:lnTo>
                    <a:pt x="7314184" y="12700"/>
                  </a:lnTo>
                  <a:lnTo>
                    <a:pt x="731418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0584" y="6150101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18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class</a:t>
            </a:r>
            <a:r>
              <a:rPr spc="-50" dirty="0"/>
              <a:t> </a:t>
            </a:r>
            <a:r>
              <a:rPr dirty="0"/>
              <a:t>Employee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96690" y="1801113"/>
            <a:ext cx="3967479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{</a:t>
            </a:r>
            <a:endParaRPr sz="2800">
              <a:latin typeface="Corbel"/>
              <a:cs typeface="Corbel"/>
            </a:endParaRPr>
          </a:p>
          <a:p>
            <a:pPr marL="51244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private:</a:t>
            </a:r>
            <a:endParaRPr sz="2800">
              <a:latin typeface="Corbel"/>
              <a:cs typeface="Corbel"/>
            </a:endParaRPr>
          </a:p>
          <a:p>
            <a:pPr marL="1798955" marR="5080" indent="-7048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orbel"/>
                <a:cs typeface="Corbel"/>
              </a:rPr>
              <a:t>char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name[20];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int </a:t>
            </a:r>
            <a:r>
              <a:rPr sz="2800" spc="-5" dirty="0">
                <a:latin typeface="Corbel"/>
                <a:cs typeface="Corbel"/>
              </a:rPr>
              <a:t>age;</a:t>
            </a:r>
            <a:endParaRPr sz="2800">
              <a:latin typeface="Corbel"/>
              <a:cs typeface="Corbel"/>
            </a:endParaRPr>
          </a:p>
          <a:p>
            <a:pPr marL="179895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int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salary;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390" y="4362704"/>
            <a:ext cx="401574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public:</a:t>
            </a:r>
            <a:endParaRPr sz="2800">
              <a:latin typeface="Corbel"/>
              <a:cs typeface="Corbel"/>
            </a:endParaRPr>
          </a:p>
          <a:p>
            <a:pPr marL="1715770" marR="5080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getData(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putData(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rbel"/>
                <a:cs typeface="Corbel"/>
              </a:rPr>
              <a:t>};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27547" y="1929577"/>
            <a:ext cx="5561330" cy="2968625"/>
            <a:chOff x="5527547" y="1929577"/>
            <a:chExt cx="5561330" cy="2968625"/>
          </a:xfrm>
        </p:grpSpPr>
        <p:sp>
          <p:nvSpPr>
            <p:cNvPr id="12" name="object 12"/>
            <p:cNvSpPr/>
            <p:nvPr/>
          </p:nvSpPr>
          <p:spPr>
            <a:xfrm>
              <a:off x="5541263" y="1935673"/>
              <a:ext cx="4053840" cy="2956560"/>
            </a:xfrm>
            <a:custGeom>
              <a:avLst/>
              <a:gdLst/>
              <a:ahLst/>
              <a:cxnLst/>
              <a:rect l="l" t="t" r="r" b="b"/>
              <a:pathLst>
                <a:path w="4053840" h="2956560">
                  <a:moveTo>
                    <a:pt x="0" y="357692"/>
                  </a:moveTo>
                  <a:lnTo>
                    <a:pt x="50060" y="305195"/>
                  </a:lnTo>
                  <a:lnTo>
                    <a:pt x="101369" y="253711"/>
                  </a:lnTo>
                  <a:lnTo>
                    <a:pt x="155174" y="204256"/>
                  </a:lnTo>
                  <a:lnTo>
                    <a:pt x="212724" y="157842"/>
                  </a:lnTo>
                  <a:lnTo>
                    <a:pt x="275267" y="115483"/>
                  </a:lnTo>
                  <a:lnTo>
                    <a:pt x="308801" y="96141"/>
                  </a:lnTo>
                  <a:lnTo>
                    <a:pt x="344051" y="78193"/>
                  </a:lnTo>
                  <a:lnTo>
                    <a:pt x="381174" y="61766"/>
                  </a:lnTo>
                  <a:lnTo>
                    <a:pt x="420325" y="46986"/>
                  </a:lnTo>
                  <a:lnTo>
                    <a:pt x="461661" y="33980"/>
                  </a:lnTo>
                  <a:lnTo>
                    <a:pt x="505337" y="22875"/>
                  </a:lnTo>
                  <a:lnTo>
                    <a:pt x="551510" y="13798"/>
                  </a:lnTo>
                  <a:lnTo>
                    <a:pt x="600335" y="6875"/>
                  </a:lnTo>
                  <a:lnTo>
                    <a:pt x="651969" y="2234"/>
                  </a:lnTo>
                  <a:lnTo>
                    <a:pt x="706567" y="0"/>
                  </a:lnTo>
                  <a:lnTo>
                    <a:pt x="764287" y="300"/>
                  </a:lnTo>
                  <a:lnTo>
                    <a:pt x="825282" y="3262"/>
                  </a:lnTo>
                  <a:lnTo>
                    <a:pt x="889711" y="9011"/>
                  </a:lnTo>
                  <a:lnTo>
                    <a:pt x="957728" y="17676"/>
                  </a:lnTo>
                  <a:lnTo>
                    <a:pt x="1029491" y="29382"/>
                  </a:lnTo>
                  <a:lnTo>
                    <a:pt x="1105154" y="44256"/>
                  </a:lnTo>
                  <a:lnTo>
                    <a:pt x="1171704" y="59253"/>
                  </a:lnTo>
                  <a:lnTo>
                    <a:pt x="1241016" y="76492"/>
                  </a:lnTo>
                  <a:lnTo>
                    <a:pt x="1312997" y="95899"/>
                  </a:lnTo>
                  <a:lnTo>
                    <a:pt x="1349960" y="106392"/>
                  </a:lnTo>
                  <a:lnTo>
                    <a:pt x="1387556" y="117399"/>
                  </a:lnTo>
                  <a:lnTo>
                    <a:pt x="1425774" y="128910"/>
                  </a:lnTo>
                  <a:lnTo>
                    <a:pt x="1464601" y="140916"/>
                  </a:lnTo>
                  <a:lnTo>
                    <a:pt x="1504026" y="153409"/>
                  </a:lnTo>
                  <a:lnTo>
                    <a:pt x="1544039" y="166378"/>
                  </a:lnTo>
                  <a:lnTo>
                    <a:pt x="1584627" y="179814"/>
                  </a:lnTo>
                  <a:lnTo>
                    <a:pt x="1625778" y="193707"/>
                  </a:lnTo>
                  <a:lnTo>
                    <a:pt x="1667482" y="208050"/>
                  </a:lnTo>
                  <a:lnTo>
                    <a:pt x="1709727" y="222831"/>
                  </a:lnTo>
                  <a:lnTo>
                    <a:pt x="1752501" y="238042"/>
                  </a:lnTo>
                  <a:lnTo>
                    <a:pt x="1795793" y="253674"/>
                  </a:lnTo>
                  <a:lnTo>
                    <a:pt x="1839592" y="269717"/>
                  </a:lnTo>
                  <a:lnTo>
                    <a:pt x="1883885" y="286161"/>
                  </a:lnTo>
                  <a:lnTo>
                    <a:pt x="1928661" y="302998"/>
                  </a:lnTo>
                  <a:lnTo>
                    <a:pt x="1973909" y="320219"/>
                  </a:lnTo>
                  <a:lnTo>
                    <a:pt x="2019618" y="337812"/>
                  </a:lnTo>
                  <a:lnTo>
                    <a:pt x="2065775" y="355771"/>
                  </a:lnTo>
                  <a:lnTo>
                    <a:pt x="2112369" y="374084"/>
                  </a:lnTo>
                  <a:lnTo>
                    <a:pt x="2159389" y="392743"/>
                  </a:lnTo>
                  <a:lnTo>
                    <a:pt x="2206824" y="411739"/>
                  </a:lnTo>
                  <a:lnTo>
                    <a:pt x="2254661" y="431062"/>
                  </a:lnTo>
                  <a:lnTo>
                    <a:pt x="2302890" y="450702"/>
                  </a:lnTo>
                  <a:lnTo>
                    <a:pt x="2351498" y="470651"/>
                  </a:lnTo>
                  <a:lnTo>
                    <a:pt x="2400474" y="490899"/>
                  </a:lnTo>
                  <a:lnTo>
                    <a:pt x="2449807" y="511436"/>
                  </a:lnTo>
                  <a:lnTo>
                    <a:pt x="2499486" y="532254"/>
                  </a:lnTo>
                  <a:lnTo>
                    <a:pt x="2549498" y="553343"/>
                  </a:lnTo>
                  <a:lnTo>
                    <a:pt x="2599832" y="574694"/>
                  </a:lnTo>
                  <a:lnTo>
                    <a:pt x="2650477" y="596297"/>
                  </a:lnTo>
                  <a:lnTo>
                    <a:pt x="2701421" y="618143"/>
                  </a:lnTo>
                  <a:lnTo>
                    <a:pt x="2752653" y="640223"/>
                  </a:lnTo>
                  <a:lnTo>
                    <a:pt x="2804161" y="662527"/>
                  </a:lnTo>
                  <a:lnTo>
                    <a:pt x="2855933" y="685046"/>
                  </a:lnTo>
                  <a:lnTo>
                    <a:pt x="2907959" y="707770"/>
                  </a:lnTo>
                  <a:lnTo>
                    <a:pt x="2960226" y="730691"/>
                  </a:lnTo>
                  <a:lnTo>
                    <a:pt x="3012724" y="753799"/>
                  </a:lnTo>
                  <a:lnTo>
                    <a:pt x="3065440" y="777085"/>
                  </a:lnTo>
                  <a:lnTo>
                    <a:pt x="3118363" y="800539"/>
                  </a:lnTo>
                  <a:lnTo>
                    <a:pt x="3171482" y="824152"/>
                  </a:lnTo>
                  <a:lnTo>
                    <a:pt x="3224785" y="847915"/>
                  </a:lnTo>
                  <a:lnTo>
                    <a:pt x="3278261" y="871817"/>
                  </a:lnTo>
                  <a:lnTo>
                    <a:pt x="3331898" y="895851"/>
                  </a:lnTo>
                  <a:lnTo>
                    <a:pt x="3385684" y="920007"/>
                  </a:lnTo>
                  <a:lnTo>
                    <a:pt x="3439608" y="944274"/>
                  </a:lnTo>
                  <a:lnTo>
                    <a:pt x="3493659" y="968645"/>
                  </a:lnTo>
                  <a:lnTo>
                    <a:pt x="3547825" y="993109"/>
                  </a:lnTo>
                  <a:lnTo>
                    <a:pt x="3602095" y="1017658"/>
                  </a:lnTo>
                  <a:lnTo>
                    <a:pt x="3656457" y="1042281"/>
                  </a:lnTo>
                  <a:lnTo>
                    <a:pt x="3710899" y="1066970"/>
                  </a:lnTo>
                  <a:lnTo>
                    <a:pt x="3765410" y="1091715"/>
                  </a:lnTo>
                  <a:lnTo>
                    <a:pt x="3819979" y="1116507"/>
                  </a:lnTo>
                  <a:lnTo>
                    <a:pt x="3874594" y="1141337"/>
                  </a:lnTo>
                  <a:lnTo>
                    <a:pt x="3929243" y="1166195"/>
                  </a:lnTo>
                  <a:lnTo>
                    <a:pt x="3983916" y="1191071"/>
                  </a:lnTo>
                  <a:lnTo>
                    <a:pt x="4038600" y="1215958"/>
                  </a:lnTo>
                </a:path>
                <a:path w="4053840" h="2956560">
                  <a:moveTo>
                    <a:pt x="137160" y="2773867"/>
                  </a:moveTo>
                  <a:lnTo>
                    <a:pt x="168760" y="2815155"/>
                  </a:lnTo>
                  <a:lnTo>
                    <a:pt x="203657" y="2854525"/>
                  </a:lnTo>
                  <a:lnTo>
                    <a:pt x="245144" y="2890051"/>
                  </a:lnTo>
                  <a:lnTo>
                    <a:pt x="296519" y="2919809"/>
                  </a:lnTo>
                  <a:lnTo>
                    <a:pt x="361076" y="2941872"/>
                  </a:lnTo>
                  <a:lnTo>
                    <a:pt x="399328" y="2949416"/>
                  </a:lnTo>
                  <a:lnTo>
                    <a:pt x="442112" y="2954314"/>
                  </a:lnTo>
                  <a:lnTo>
                    <a:pt x="489839" y="2956326"/>
                  </a:lnTo>
                  <a:lnTo>
                    <a:pt x="542921" y="2955211"/>
                  </a:lnTo>
                  <a:lnTo>
                    <a:pt x="601771" y="2950728"/>
                  </a:lnTo>
                  <a:lnTo>
                    <a:pt x="666800" y="2942636"/>
                  </a:lnTo>
                  <a:lnTo>
                    <a:pt x="738421" y="2930695"/>
                  </a:lnTo>
                  <a:lnTo>
                    <a:pt x="817044" y="2914665"/>
                  </a:lnTo>
                  <a:lnTo>
                    <a:pt x="903083" y="2894303"/>
                  </a:lnTo>
                  <a:lnTo>
                    <a:pt x="996950" y="2869371"/>
                  </a:lnTo>
                  <a:lnTo>
                    <a:pt x="1058750" y="2851681"/>
                  </a:lnTo>
                  <a:lnTo>
                    <a:pt x="1123575" y="2832226"/>
                  </a:lnTo>
                  <a:lnTo>
                    <a:pt x="1191328" y="2811060"/>
                  </a:lnTo>
                  <a:lnTo>
                    <a:pt x="1261913" y="2788241"/>
                  </a:lnTo>
                  <a:lnTo>
                    <a:pt x="1298238" y="2776228"/>
                  </a:lnTo>
                  <a:lnTo>
                    <a:pt x="1335234" y="2763823"/>
                  </a:lnTo>
                  <a:lnTo>
                    <a:pt x="1372891" y="2751033"/>
                  </a:lnTo>
                  <a:lnTo>
                    <a:pt x="1411196" y="2737864"/>
                  </a:lnTo>
                  <a:lnTo>
                    <a:pt x="1450136" y="2724323"/>
                  </a:lnTo>
                  <a:lnTo>
                    <a:pt x="1489701" y="2710419"/>
                  </a:lnTo>
                  <a:lnTo>
                    <a:pt x="1529878" y="2696156"/>
                  </a:lnTo>
                  <a:lnTo>
                    <a:pt x="1570655" y="2681544"/>
                  </a:lnTo>
                  <a:lnTo>
                    <a:pt x="1612019" y="2666588"/>
                  </a:lnTo>
                  <a:lnTo>
                    <a:pt x="1653960" y="2651295"/>
                  </a:lnTo>
                  <a:lnTo>
                    <a:pt x="1696465" y="2635674"/>
                  </a:lnTo>
                  <a:lnTo>
                    <a:pt x="1739522" y="2619730"/>
                  </a:lnTo>
                  <a:lnTo>
                    <a:pt x="1783119" y="2603470"/>
                  </a:lnTo>
                  <a:lnTo>
                    <a:pt x="1827244" y="2586902"/>
                  </a:lnTo>
                  <a:lnTo>
                    <a:pt x="1871885" y="2570033"/>
                  </a:lnTo>
                  <a:lnTo>
                    <a:pt x="1917030" y="2552870"/>
                  </a:lnTo>
                  <a:lnTo>
                    <a:pt x="1962667" y="2535419"/>
                  </a:lnTo>
                  <a:lnTo>
                    <a:pt x="2008784" y="2517688"/>
                  </a:lnTo>
                  <a:lnTo>
                    <a:pt x="2055369" y="2499684"/>
                  </a:lnTo>
                  <a:lnTo>
                    <a:pt x="2102410" y="2481413"/>
                  </a:lnTo>
                  <a:lnTo>
                    <a:pt x="2149895" y="2462884"/>
                  </a:lnTo>
                  <a:lnTo>
                    <a:pt x="2197812" y="2444102"/>
                  </a:lnTo>
                  <a:lnTo>
                    <a:pt x="2246149" y="2425074"/>
                  </a:lnTo>
                  <a:lnTo>
                    <a:pt x="2294895" y="2405809"/>
                  </a:lnTo>
                  <a:lnTo>
                    <a:pt x="2344036" y="2386312"/>
                  </a:lnTo>
                  <a:lnTo>
                    <a:pt x="2393561" y="2366591"/>
                  </a:lnTo>
                  <a:lnTo>
                    <a:pt x="2443458" y="2346653"/>
                  </a:lnTo>
                  <a:lnTo>
                    <a:pt x="2493715" y="2326505"/>
                  </a:lnTo>
                  <a:lnTo>
                    <a:pt x="2544321" y="2306154"/>
                  </a:lnTo>
                  <a:lnTo>
                    <a:pt x="2595262" y="2285606"/>
                  </a:lnTo>
                  <a:lnTo>
                    <a:pt x="2646527" y="2264870"/>
                  </a:lnTo>
                  <a:lnTo>
                    <a:pt x="2698104" y="2243951"/>
                  </a:lnTo>
                  <a:lnTo>
                    <a:pt x="2749982" y="2222857"/>
                  </a:lnTo>
                  <a:lnTo>
                    <a:pt x="2802147" y="2201595"/>
                  </a:lnTo>
                  <a:lnTo>
                    <a:pt x="2854588" y="2180172"/>
                  </a:lnTo>
                  <a:lnTo>
                    <a:pt x="2907294" y="2158595"/>
                  </a:lnTo>
                  <a:lnTo>
                    <a:pt x="2960251" y="2136871"/>
                  </a:lnTo>
                  <a:lnTo>
                    <a:pt x="3013448" y="2115007"/>
                  </a:lnTo>
                  <a:lnTo>
                    <a:pt x="3066874" y="2093009"/>
                  </a:lnTo>
                  <a:lnTo>
                    <a:pt x="3120515" y="2070886"/>
                  </a:lnTo>
                  <a:lnTo>
                    <a:pt x="3174360" y="2048644"/>
                  </a:lnTo>
                  <a:lnTo>
                    <a:pt x="3228398" y="2026289"/>
                  </a:lnTo>
                  <a:lnTo>
                    <a:pt x="3282615" y="2003830"/>
                  </a:lnTo>
                  <a:lnTo>
                    <a:pt x="3337001" y="1981273"/>
                  </a:lnTo>
                  <a:lnTo>
                    <a:pt x="3391542" y="1958624"/>
                  </a:lnTo>
                  <a:lnTo>
                    <a:pt x="3446228" y="1935892"/>
                  </a:lnTo>
                  <a:lnTo>
                    <a:pt x="3501045" y="1913083"/>
                  </a:lnTo>
                  <a:lnTo>
                    <a:pt x="3555982" y="1890204"/>
                  </a:lnTo>
                  <a:lnTo>
                    <a:pt x="3611028" y="1867262"/>
                  </a:lnTo>
                  <a:lnTo>
                    <a:pt x="3666169" y="1844264"/>
                  </a:lnTo>
                  <a:lnTo>
                    <a:pt x="3721395" y="1821217"/>
                  </a:lnTo>
                  <a:lnTo>
                    <a:pt x="3776692" y="1798128"/>
                  </a:lnTo>
                  <a:lnTo>
                    <a:pt x="3832050" y="1775005"/>
                  </a:lnTo>
                  <a:lnTo>
                    <a:pt x="3887455" y="1751853"/>
                  </a:lnTo>
                  <a:lnTo>
                    <a:pt x="3942897" y="1728681"/>
                  </a:lnTo>
                  <a:lnTo>
                    <a:pt x="3998362" y="1705495"/>
                  </a:lnTo>
                  <a:lnTo>
                    <a:pt x="4053840" y="1682302"/>
                  </a:lnTo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7547" y="2152395"/>
              <a:ext cx="141350" cy="1678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70220" y="2962655"/>
              <a:ext cx="5512435" cy="1908175"/>
            </a:xfrm>
            <a:custGeom>
              <a:avLst/>
              <a:gdLst/>
              <a:ahLst/>
              <a:cxnLst/>
              <a:rect l="l" t="t" r="r" b="b"/>
              <a:pathLst>
                <a:path w="5512434" h="1908175">
                  <a:moveTo>
                    <a:pt x="277114" y="1898015"/>
                  </a:moveTo>
                  <a:lnTo>
                    <a:pt x="61683" y="1710931"/>
                  </a:lnTo>
                  <a:lnTo>
                    <a:pt x="68961" y="1702562"/>
                  </a:lnTo>
                  <a:lnTo>
                    <a:pt x="82550" y="1686941"/>
                  </a:lnTo>
                  <a:lnTo>
                    <a:pt x="0" y="1665732"/>
                  </a:lnTo>
                  <a:lnTo>
                    <a:pt x="32512" y="1744472"/>
                  </a:lnTo>
                  <a:lnTo>
                    <a:pt x="53352" y="1720507"/>
                  </a:lnTo>
                  <a:lnTo>
                    <a:pt x="268732" y="1907667"/>
                  </a:lnTo>
                  <a:lnTo>
                    <a:pt x="277114" y="1898015"/>
                  </a:lnTo>
                  <a:close/>
                </a:path>
                <a:path w="5512434" h="1908175">
                  <a:moveTo>
                    <a:pt x="5512308" y="136144"/>
                  </a:moveTo>
                  <a:lnTo>
                    <a:pt x="5505361" y="93116"/>
                  </a:lnTo>
                  <a:lnTo>
                    <a:pt x="5486031" y="55753"/>
                  </a:lnTo>
                  <a:lnTo>
                    <a:pt x="5456555" y="26276"/>
                  </a:lnTo>
                  <a:lnTo>
                    <a:pt x="5419191" y="6946"/>
                  </a:lnTo>
                  <a:lnTo>
                    <a:pt x="5376164" y="0"/>
                  </a:lnTo>
                  <a:lnTo>
                    <a:pt x="4106164" y="0"/>
                  </a:lnTo>
                  <a:lnTo>
                    <a:pt x="4063123" y="6946"/>
                  </a:lnTo>
                  <a:lnTo>
                    <a:pt x="4025760" y="26276"/>
                  </a:lnTo>
                  <a:lnTo>
                    <a:pt x="3996283" y="55753"/>
                  </a:lnTo>
                  <a:lnTo>
                    <a:pt x="3976954" y="93116"/>
                  </a:lnTo>
                  <a:lnTo>
                    <a:pt x="3970020" y="136144"/>
                  </a:lnTo>
                  <a:lnTo>
                    <a:pt x="3970020" y="680720"/>
                  </a:lnTo>
                  <a:lnTo>
                    <a:pt x="3976954" y="723760"/>
                  </a:lnTo>
                  <a:lnTo>
                    <a:pt x="3996283" y="761123"/>
                  </a:lnTo>
                  <a:lnTo>
                    <a:pt x="4025760" y="790600"/>
                  </a:lnTo>
                  <a:lnTo>
                    <a:pt x="4063123" y="809929"/>
                  </a:lnTo>
                  <a:lnTo>
                    <a:pt x="4106164" y="816864"/>
                  </a:lnTo>
                  <a:lnTo>
                    <a:pt x="5376164" y="816864"/>
                  </a:lnTo>
                  <a:lnTo>
                    <a:pt x="5419191" y="809929"/>
                  </a:lnTo>
                  <a:lnTo>
                    <a:pt x="5456555" y="790600"/>
                  </a:lnTo>
                  <a:lnTo>
                    <a:pt x="5486031" y="761123"/>
                  </a:lnTo>
                  <a:lnTo>
                    <a:pt x="5505361" y="723760"/>
                  </a:lnTo>
                  <a:lnTo>
                    <a:pt x="5512308" y="680720"/>
                  </a:lnTo>
                  <a:lnTo>
                    <a:pt x="5512308" y="136144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40239" y="2962655"/>
              <a:ext cx="1542415" cy="817244"/>
            </a:xfrm>
            <a:custGeom>
              <a:avLst/>
              <a:gdLst/>
              <a:ahLst/>
              <a:cxnLst/>
              <a:rect l="l" t="t" r="r" b="b"/>
              <a:pathLst>
                <a:path w="1542415" h="817245">
                  <a:moveTo>
                    <a:pt x="0" y="136144"/>
                  </a:moveTo>
                  <a:lnTo>
                    <a:pt x="6941" y="93114"/>
                  </a:lnTo>
                  <a:lnTo>
                    <a:pt x="26269" y="55741"/>
                  </a:lnTo>
                  <a:lnTo>
                    <a:pt x="55741" y="26269"/>
                  </a:lnTo>
                  <a:lnTo>
                    <a:pt x="93114" y="6941"/>
                  </a:lnTo>
                  <a:lnTo>
                    <a:pt x="136143" y="0"/>
                  </a:lnTo>
                  <a:lnTo>
                    <a:pt x="1406143" y="0"/>
                  </a:lnTo>
                  <a:lnTo>
                    <a:pt x="1449173" y="6941"/>
                  </a:lnTo>
                  <a:lnTo>
                    <a:pt x="1486546" y="26269"/>
                  </a:lnTo>
                  <a:lnTo>
                    <a:pt x="1516018" y="55741"/>
                  </a:lnTo>
                  <a:lnTo>
                    <a:pt x="1535346" y="93114"/>
                  </a:lnTo>
                  <a:lnTo>
                    <a:pt x="1542287" y="136144"/>
                  </a:lnTo>
                  <a:lnTo>
                    <a:pt x="1542287" y="680720"/>
                  </a:lnTo>
                  <a:lnTo>
                    <a:pt x="1535346" y="723749"/>
                  </a:lnTo>
                  <a:lnTo>
                    <a:pt x="1516018" y="761122"/>
                  </a:lnTo>
                  <a:lnTo>
                    <a:pt x="1486546" y="790594"/>
                  </a:lnTo>
                  <a:lnTo>
                    <a:pt x="1449173" y="809922"/>
                  </a:lnTo>
                  <a:lnTo>
                    <a:pt x="1406143" y="816864"/>
                  </a:lnTo>
                  <a:lnTo>
                    <a:pt x="136143" y="816864"/>
                  </a:lnTo>
                  <a:lnTo>
                    <a:pt x="93114" y="809922"/>
                  </a:lnTo>
                  <a:lnTo>
                    <a:pt x="55741" y="790594"/>
                  </a:lnTo>
                  <a:lnTo>
                    <a:pt x="26269" y="761122"/>
                  </a:lnTo>
                  <a:lnTo>
                    <a:pt x="6941" y="723749"/>
                  </a:lnTo>
                  <a:lnTo>
                    <a:pt x="0" y="680720"/>
                  </a:lnTo>
                  <a:lnTo>
                    <a:pt x="0" y="136144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695688" y="2975864"/>
            <a:ext cx="1245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8859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ifie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04234" y="925322"/>
            <a:ext cx="7327265" cy="5237480"/>
            <a:chOff x="3904234" y="925322"/>
            <a:chExt cx="7327265" cy="5237480"/>
          </a:xfrm>
        </p:grpSpPr>
        <p:sp>
          <p:nvSpPr>
            <p:cNvPr id="4" name="object 4"/>
            <p:cNvSpPr/>
            <p:nvPr/>
          </p:nvSpPr>
          <p:spPr>
            <a:xfrm>
              <a:off x="3916934" y="938022"/>
              <a:ext cx="7301865" cy="5212080"/>
            </a:xfrm>
            <a:custGeom>
              <a:avLst/>
              <a:gdLst/>
              <a:ahLst/>
              <a:cxnLst/>
              <a:rect l="l" t="t" r="r" b="b"/>
              <a:pathLst>
                <a:path w="7301865" h="5212080">
                  <a:moveTo>
                    <a:pt x="7301610" y="0"/>
                  </a:moveTo>
                  <a:lnTo>
                    <a:pt x="0" y="0"/>
                  </a:lnTo>
                  <a:lnTo>
                    <a:pt x="0" y="5212080"/>
                  </a:lnTo>
                  <a:lnTo>
                    <a:pt x="7301610" y="5212080"/>
                  </a:lnTo>
                  <a:lnTo>
                    <a:pt x="730161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6934" y="931672"/>
              <a:ext cx="7301865" cy="5224780"/>
            </a:xfrm>
            <a:custGeom>
              <a:avLst/>
              <a:gdLst/>
              <a:ahLst/>
              <a:cxnLst/>
              <a:rect l="l" t="t" r="r" b="b"/>
              <a:pathLst>
                <a:path w="7301865" h="5224780">
                  <a:moveTo>
                    <a:pt x="0" y="0"/>
                  </a:moveTo>
                  <a:lnTo>
                    <a:pt x="0" y="5224780"/>
                  </a:lnTo>
                </a:path>
                <a:path w="7301865" h="5224780">
                  <a:moveTo>
                    <a:pt x="7301484" y="0"/>
                  </a:moveTo>
                  <a:lnTo>
                    <a:pt x="7301484" y="52247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0584" y="931672"/>
              <a:ext cx="7314565" cy="12700"/>
            </a:xfrm>
            <a:custGeom>
              <a:avLst/>
              <a:gdLst/>
              <a:ahLst/>
              <a:cxnLst/>
              <a:rect l="l" t="t" r="r" b="b"/>
              <a:pathLst>
                <a:path w="7314565" h="12700">
                  <a:moveTo>
                    <a:pt x="0" y="12700"/>
                  </a:moveTo>
                  <a:lnTo>
                    <a:pt x="7314184" y="12700"/>
                  </a:lnTo>
                  <a:lnTo>
                    <a:pt x="731418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0584" y="6150101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18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class</a:t>
            </a:r>
            <a:r>
              <a:rPr spc="-50" dirty="0"/>
              <a:t> </a:t>
            </a:r>
            <a:r>
              <a:rPr dirty="0"/>
              <a:t>Employee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96690" y="1801113"/>
            <a:ext cx="3967479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{</a:t>
            </a:r>
            <a:endParaRPr sz="2800">
              <a:latin typeface="Corbel"/>
              <a:cs typeface="Corbel"/>
            </a:endParaRPr>
          </a:p>
          <a:p>
            <a:pPr marL="51244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private:</a:t>
            </a:r>
            <a:endParaRPr sz="2800">
              <a:latin typeface="Corbel"/>
              <a:cs typeface="Corbel"/>
            </a:endParaRPr>
          </a:p>
          <a:p>
            <a:pPr marL="1798955" marR="5080" indent="-7048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orbel"/>
                <a:cs typeface="Corbel"/>
              </a:rPr>
              <a:t>char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name[20];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int </a:t>
            </a:r>
            <a:r>
              <a:rPr sz="2800" spc="-5" dirty="0">
                <a:latin typeface="Corbel"/>
                <a:cs typeface="Corbel"/>
              </a:rPr>
              <a:t>age;</a:t>
            </a:r>
            <a:endParaRPr sz="2800">
              <a:latin typeface="Corbel"/>
              <a:cs typeface="Corbel"/>
            </a:endParaRPr>
          </a:p>
          <a:p>
            <a:pPr marL="179895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int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salary;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390" y="4362704"/>
            <a:ext cx="401574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public:</a:t>
            </a:r>
            <a:endParaRPr sz="2800">
              <a:latin typeface="Corbel"/>
              <a:cs typeface="Corbel"/>
            </a:endParaRPr>
          </a:p>
          <a:p>
            <a:pPr marL="1715770" marR="5080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getData(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putData(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rbel"/>
                <a:cs typeface="Corbel"/>
              </a:rPr>
              <a:t>};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77200" y="2682239"/>
            <a:ext cx="2725420" cy="1308100"/>
            <a:chOff x="8077200" y="2682239"/>
            <a:chExt cx="2725420" cy="1308100"/>
          </a:xfrm>
        </p:grpSpPr>
        <p:sp>
          <p:nvSpPr>
            <p:cNvPr id="12" name="object 12"/>
            <p:cNvSpPr/>
            <p:nvPr/>
          </p:nvSpPr>
          <p:spPr>
            <a:xfrm>
              <a:off x="8081772" y="2689859"/>
              <a:ext cx="381000" cy="1295400"/>
            </a:xfrm>
            <a:custGeom>
              <a:avLst/>
              <a:gdLst/>
              <a:ahLst/>
              <a:cxnLst/>
              <a:rect l="l" t="t" r="r" b="b"/>
              <a:pathLst>
                <a:path w="381000" h="1295400">
                  <a:moveTo>
                    <a:pt x="0" y="0"/>
                  </a:moveTo>
                  <a:lnTo>
                    <a:pt x="74128" y="2496"/>
                  </a:lnTo>
                  <a:lnTo>
                    <a:pt x="134683" y="9302"/>
                  </a:lnTo>
                  <a:lnTo>
                    <a:pt x="175521" y="19395"/>
                  </a:lnTo>
                  <a:lnTo>
                    <a:pt x="190500" y="31750"/>
                  </a:lnTo>
                  <a:lnTo>
                    <a:pt x="190500" y="629538"/>
                  </a:lnTo>
                  <a:lnTo>
                    <a:pt x="205478" y="641893"/>
                  </a:lnTo>
                  <a:lnTo>
                    <a:pt x="246316" y="651986"/>
                  </a:lnTo>
                  <a:lnTo>
                    <a:pt x="306871" y="658792"/>
                  </a:lnTo>
                  <a:lnTo>
                    <a:pt x="381000" y="661288"/>
                  </a:lnTo>
                  <a:lnTo>
                    <a:pt x="306871" y="663785"/>
                  </a:lnTo>
                  <a:lnTo>
                    <a:pt x="246316" y="670591"/>
                  </a:lnTo>
                  <a:lnTo>
                    <a:pt x="205478" y="680684"/>
                  </a:lnTo>
                  <a:lnTo>
                    <a:pt x="190500" y="693038"/>
                  </a:lnTo>
                  <a:lnTo>
                    <a:pt x="190500" y="1263650"/>
                  </a:lnTo>
                  <a:lnTo>
                    <a:pt x="175521" y="1276004"/>
                  </a:lnTo>
                  <a:lnTo>
                    <a:pt x="134683" y="1286097"/>
                  </a:lnTo>
                  <a:lnTo>
                    <a:pt x="74128" y="1292903"/>
                  </a:lnTo>
                  <a:lnTo>
                    <a:pt x="0" y="1295400"/>
                  </a:lnTo>
                </a:path>
              </a:pathLst>
            </a:custGeom>
            <a:ln w="9144">
              <a:solidFill>
                <a:srgbClr val="40B9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75191" y="2688335"/>
              <a:ext cx="2021205" cy="1295400"/>
            </a:xfrm>
            <a:custGeom>
              <a:avLst/>
              <a:gdLst/>
              <a:ahLst/>
              <a:cxnLst/>
              <a:rect l="l" t="t" r="r" b="b"/>
              <a:pathLst>
                <a:path w="2021204" h="1295400">
                  <a:moveTo>
                    <a:pt x="1804924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500"/>
                  </a:lnTo>
                  <a:lnTo>
                    <a:pt x="5701" y="1129008"/>
                  </a:lnTo>
                  <a:lnTo>
                    <a:pt x="21941" y="1174453"/>
                  </a:lnTo>
                  <a:lnTo>
                    <a:pt x="47426" y="1214540"/>
                  </a:lnTo>
                  <a:lnTo>
                    <a:pt x="80859" y="1247973"/>
                  </a:lnTo>
                  <a:lnTo>
                    <a:pt x="120946" y="1273458"/>
                  </a:lnTo>
                  <a:lnTo>
                    <a:pt x="166391" y="1289698"/>
                  </a:lnTo>
                  <a:lnTo>
                    <a:pt x="215900" y="1295400"/>
                  </a:lnTo>
                  <a:lnTo>
                    <a:pt x="1804924" y="1295400"/>
                  </a:lnTo>
                  <a:lnTo>
                    <a:pt x="1854432" y="1289698"/>
                  </a:lnTo>
                  <a:lnTo>
                    <a:pt x="1899877" y="1273458"/>
                  </a:lnTo>
                  <a:lnTo>
                    <a:pt x="1939964" y="1247973"/>
                  </a:lnTo>
                  <a:lnTo>
                    <a:pt x="1973397" y="1214540"/>
                  </a:lnTo>
                  <a:lnTo>
                    <a:pt x="1998882" y="1174453"/>
                  </a:lnTo>
                  <a:lnTo>
                    <a:pt x="2015122" y="1129008"/>
                  </a:lnTo>
                  <a:lnTo>
                    <a:pt x="2020824" y="1079500"/>
                  </a:lnTo>
                  <a:lnTo>
                    <a:pt x="2020824" y="215900"/>
                  </a:lnTo>
                  <a:lnTo>
                    <a:pt x="2015122" y="166391"/>
                  </a:lnTo>
                  <a:lnTo>
                    <a:pt x="1998882" y="120946"/>
                  </a:lnTo>
                  <a:lnTo>
                    <a:pt x="1973397" y="80859"/>
                  </a:lnTo>
                  <a:lnTo>
                    <a:pt x="1939964" y="47426"/>
                  </a:lnTo>
                  <a:lnTo>
                    <a:pt x="1899877" y="21941"/>
                  </a:lnTo>
                  <a:lnTo>
                    <a:pt x="1854432" y="5701"/>
                  </a:lnTo>
                  <a:lnTo>
                    <a:pt x="1804924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5191" y="2688335"/>
              <a:ext cx="2021205" cy="1295400"/>
            </a:xfrm>
            <a:custGeom>
              <a:avLst/>
              <a:gdLst/>
              <a:ahLst/>
              <a:cxnLst/>
              <a:rect l="l" t="t" r="r" b="b"/>
              <a:pathLst>
                <a:path w="2021204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1" y="120946"/>
                  </a:lnTo>
                  <a:lnTo>
                    <a:pt x="47426" y="80859"/>
                  </a:lnTo>
                  <a:lnTo>
                    <a:pt x="80859" y="47426"/>
                  </a:lnTo>
                  <a:lnTo>
                    <a:pt x="120946" y="21941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1804924" y="0"/>
                  </a:lnTo>
                  <a:lnTo>
                    <a:pt x="1854432" y="5701"/>
                  </a:lnTo>
                  <a:lnTo>
                    <a:pt x="1899877" y="21941"/>
                  </a:lnTo>
                  <a:lnTo>
                    <a:pt x="1939964" y="47426"/>
                  </a:lnTo>
                  <a:lnTo>
                    <a:pt x="1973397" y="80859"/>
                  </a:lnTo>
                  <a:lnTo>
                    <a:pt x="1998882" y="120946"/>
                  </a:lnTo>
                  <a:lnTo>
                    <a:pt x="2015122" y="166391"/>
                  </a:lnTo>
                  <a:lnTo>
                    <a:pt x="2020824" y="215900"/>
                  </a:lnTo>
                  <a:lnTo>
                    <a:pt x="2020824" y="1079500"/>
                  </a:lnTo>
                  <a:lnTo>
                    <a:pt x="2015122" y="1129008"/>
                  </a:lnTo>
                  <a:lnTo>
                    <a:pt x="1998882" y="1174453"/>
                  </a:lnTo>
                  <a:lnTo>
                    <a:pt x="1973397" y="1214540"/>
                  </a:lnTo>
                  <a:lnTo>
                    <a:pt x="1939964" y="1247973"/>
                  </a:lnTo>
                  <a:lnTo>
                    <a:pt x="1899877" y="1273458"/>
                  </a:lnTo>
                  <a:lnTo>
                    <a:pt x="1854432" y="1289698"/>
                  </a:lnTo>
                  <a:lnTo>
                    <a:pt x="1804924" y="1295400"/>
                  </a:lnTo>
                  <a:lnTo>
                    <a:pt x="215900" y="1295400"/>
                  </a:lnTo>
                  <a:lnTo>
                    <a:pt x="166391" y="1289698"/>
                  </a:lnTo>
                  <a:lnTo>
                    <a:pt x="120946" y="1273458"/>
                  </a:lnTo>
                  <a:lnTo>
                    <a:pt x="80859" y="1247973"/>
                  </a:lnTo>
                  <a:lnTo>
                    <a:pt x="47426" y="1214540"/>
                  </a:lnTo>
                  <a:lnTo>
                    <a:pt x="21941" y="1174453"/>
                  </a:lnTo>
                  <a:lnTo>
                    <a:pt x="5701" y="1129008"/>
                  </a:lnTo>
                  <a:lnTo>
                    <a:pt x="0" y="1079500"/>
                  </a:lnTo>
                  <a:lnTo>
                    <a:pt x="0" y="215900"/>
                  </a:lnTo>
                  <a:close/>
                </a:path>
              </a:pathLst>
            </a:custGeom>
            <a:ln w="12191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02903" y="2758262"/>
            <a:ext cx="15792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Private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Members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04234" y="925322"/>
            <a:ext cx="7327265" cy="5237480"/>
            <a:chOff x="3904234" y="925322"/>
            <a:chExt cx="7327265" cy="5237480"/>
          </a:xfrm>
        </p:grpSpPr>
        <p:sp>
          <p:nvSpPr>
            <p:cNvPr id="4" name="object 4"/>
            <p:cNvSpPr/>
            <p:nvPr/>
          </p:nvSpPr>
          <p:spPr>
            <a:xfrm>
              <a:off x="3916934" y="938022"/>
              <a:ext cx="7301865" cy="5212080"/>
            </a:xfrm>
            <a:custGeom>
              <a:avLst/>
              <a:gdLst/>
              <a:ahLst/>
              <a:cxnLst/>
              <a:rect l="l" t="t" r="r" b="b"/>
              <a:pathLst>
                <a:path w="7301865" h="5212080">
                  <a:moveTo>
                    <a:pt x="7301610" y="0"/>
                  </a:moveTo>
                  <a:lnTo>
                    <a:pt x="0" y="0"/>
                  </a:lnTo>
                  <a:lnTo>
                    <a:pt x="0" y="5212080"/>
                  </a:lnTo>
                  <a:lnTo>
                    <a:pt x="7301610" y="5212080"/>
                  </a:lnTo>
                  <a:lnTo>
                    <a:pt x="730161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6934" y="931672"/>
              <a:ext cx="7301865" cy="5224780"/>
            </a:xfrm>
            <a:custGeom>
              <a:avLst/>
              <a:gdLst/>
              <a:ahLst/>
              <a:cxnLst/>
              <a:rect l="l" t="t" r="r" b="b"/>
              <a:pathLst>
                <a:path w="7301865" h="5224780">
                  <a:moveTo>
                    <a:pt x="0" y="0"/>
                  </a:moveTo>
                  <a:lnTo>
                    <a:pt x="0" y="5224780"/>
                  </a:lnTo>
                </a:path>
                <a:path w="7301865" h="5224780">
                  <a:moveTo>
                    <a:pt x="7301484" y="0"/>
                  </a:moveTo>
                  <a:lnTo>
                    <a:pt x="7301484" y="52247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0584" y="931672"/>
              <a:ext cx="7314565" cy="12700"/>
            </a:xfrm>
            <a:custGeom>
              <a:avLst/>
              <a:gdLst/>
              <a:ahLst/>
              <a:cxnLst/>
              <a:rect l="l" t="t" r="r" b="b"/>
              <a:pathLst>
                <a:path w="7314565" h="12700">
                  <a:moveTo>
                    <a:pt x="0" y="12700"/>
                  </a:moveTo>
                  <a:lnTo>
                    <a:pt x="7314184" y="12700"/>
                  </a:lnTo>
                  <a:lnTo>
                    <a:pt x="731418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0584" y="6150101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18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class</a:t>
            </a:r>
            <a:r>
              <a:rPr spc="-50" dirty="0"/>
              <a:t> </a:t>
            </a:r>
            <a:r>
              <a:rPr dirty="0"/>
              <a:t>Employee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96690" y="1801113"/>
            <a:ext cx="3967479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{</a:t>
            </a:r>
            <a:endParaRPr sz="2800">
              <a:latin typeface="Corbel"/>
              <a:cs typeface="Corbel"/>
            </a:endParaRPr>
          </a:p>
          <a:p>
            <a:pPr marL="51244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private:</a:t>
            </a:r>
            <a:endParaRPr sz="2800">
              <a:latin typeface="Corbel"/>
              <a:cs typeface="Corbel"/>
            </a:endParaRPr>
          </a:p>
          <a:p>
            <a:pPr marL="1798955" marR="5080" indent="-7048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orbel"/>
                <a:cs typeface="Corbel"/>
              </a:rPr>
              <a:t>char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name[20];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int </a:t>
            </a:r>
            <a:r>
              <a:rPr sz="2800" spc="-5" dirty="0">
                <a:latin typeface="Corbel"/>
                <a:cs typeface="Corbel"/>
              </a:rPr>
              <a:t>age;</a:t>
            </a:r>
            <a:endParaRPr sz="2800">
              <a:latin typeface="Corbel"/>
              <a:cs typeface="Corbel"/>
            </a:endParaRPr>
          </a:p>
          <a:p>
            <a:pPr marL="179895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int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salary;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2414" y="4362704"/>
            <a:ext cx="9963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public: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5667" y="4789119"/>
            <a:ext cx="229997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getData(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putData(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9390" y="5643473"/>
            <a:ext cx="21462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Corbel"/>
                <a:cs typeface="Corbel"/>
              </a:rPr>
              <a:t>};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293607" y="4648200"/>
            <a:ext cx="2697480" cy="1186180"/>
            <a:chOff x="8293607" y="4648200"/>
            <a:chExt cx="2697480" cy="1186180"/>
          </a:xfrm>
        </p:grpSpPr>
        <p:sp>
          <p:nvSpPr>
            <p:cNvPr id="14" name="object 14"/>
            <p:cNvSpPr/>
            <p:nvPr/>
          </p:nvSpPr>
          <p:spPr>
            <a:xfrm>
              <a:off x="8298179" y="4875275"/>
              <a:ext cx="274320" cy="749935"/>
            </a:xfrm>
            <a:custGeom>
              <a:avLst/>
              <a:gdLst/>
              <a:ahLst/>
              <a:cxnLst/>
              <a:rect l="l" t="t" r="r" b="b"/>
              <a:pathLst>
                <a:path w="274320" h="749935">
                  <a:moveTo>
                    <a:pt x="0" y="0"/>
                  </a:moveTo>
                  <a:lnTo>
                    <a:pt x="53363" y="1803"/>
                  </a:lnTo>
                  <a:lnTo>
                    <a:pt x="96964" y="6715"/>
                  </a:lnTo>
                  <a:lnTo>
                    <a:pt x="126372" y="13983"/>
                  </a:lnTo>
                  <a:lnTo>
                    <a:pt x="137160" y="22860"/>
                  </a:lnTo>
                  <a:lnTo>
                    <a:pt x="137160" y="352044"/>
                  </a:lnTo>
                  <a:lnTo>
                    <a:pt x="147947" y="360920"/>
                  </a:lnTo>
                  <a:lnTo>
                    <a:pt x="177355" y="368188"/>
                  </a:lnTo>
                  <a:lnTo>
                    <a:pt x="220956" y="373100"/>
                  </a:lnTo>
                  <a:lnTo>
                    <a:pt x="274320" y="374904"/>
                  </a:lnTo>
                  <a:lnTo>
                    <a:pt x="220956" y="376707"/>
                  </a:lnTo>
                  <a:lnTo>
                    <a:pt x="177355" y="381619"/>
                  </a:lnTo>
                  <a:lnTo>
                    <a:pt x="147947" y="388887"/>
                  </a:lnTo>
                  <a:lnTo>
                    <a:pt x="137160" y="397764"/>
                  </a:lnTo>
                  <a:lnTo>
                    <a:pt x="137160" y="726948"/>
                  </a:lnTo>
                  <a:lnTo>
                    <a:pt x="126372" y="735845"/>
                  </a:lnTo>
                  <a:lnTo>
                    <a:pt x="96964" y="743111"/>
                  </a:lnTo>
                  <a:lnTo>
                    <a:pt x="53363" y="748011"/>
                  </a:lnTo>
                  <a:lnTo>
                    <a:pt x="0" y="749808"/>
                  </a:lnTo>
                </a:path>
              </a:pathLst>
            </a:custGeom>
            <a:ln w="9144">
              <a:solidFill>
                <a:srgbClr val="40B9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08135" y="4654295"/>
              <a:ext cx="2277110" cy="1173480"/>
            </a:xfrm>
            <a:custGeom>
              <a:avLst/>
              <a:gdLst/>
              <a:ahLst/>
              <a:cxnLst/>
              <a:rect l="l" t="t" r="r" b="b"/>
              <a:pathLst>
                <a:path w="2277109" h="1173479">
                  <a:moveTo>
                    <a:pt x="2081276" y="0"/>
                  </a:moveTo>
                  <a:lnTo>
                    <a:pt x="195580" y="0"/>
                  </a:lnTo>
                  <a:lnTo>
                    <a:pt x="150716" y="5162"/>
                  </a:lnTo>
                  <a:lnTo>
                    <a:pt x="109542" y="19868"/>
                  </a:lnTo>
                  <a:lnTo>
                    <a:pt x="73229" y="42947"/>
                  </a:lnTo>
                  <a:lnTo>
                    <a:pt x="42947" y="73229"/>
                  </a:lnTo>
                  <a:lnTo>
                    <a:pt x="19868" y="109542"/>
                  </a:lnTo>
                  <a:lnTo>
                    <a:pt x="5162" y="150716"/>
                  </a:lnTo>
                  <a:lnTo>
                    <a:pt x="0" y="195579"/>
                  </a:lnTo>
                  <a:lnTo>
                    <a:pt x="0" y="977899"/>
                  </a:lnTo>
                  <a:lnTo>
                    <a:pt x="5162" y="1022743"/>
                  </a:lnTo>
                  <a:lnTo>
                    <a:pt x="19868" y="1063910"/>
                  </a:lnTo>
                  <a:lnTo>
                    <a:pt x="42947" y="1100224"/>
                  </a:lnTo>
                  <a:lnTo>
                    <a:pt x="73229" y="1130512"/>
                  </a:lnTo>
                  <a:lnTo>
                    <a:pt x="109542" y="1153600"/>
                  </a:lnTo>
                  <a:lnTo>
                    <a:pt x="150716" y="1168314"/>
                  </a:lnTo>
                  <a:lnTo>
                    <a:pt x="195580" y="1173479"/>
                  </a:lnTo>
                  <a:lnTo>
                    <a:pt x="2081276" y="1173479"/>
                  </a:lnTo>
                  <a:lnTo>
                    <a:pt x="2126099" y="1168314"/>
                  </a:lnTo>
                  <a:lnTo>
                    <a:pt x="2167258" y="1153600"/>
                  </a:lnTo>
                  <a:lnTo>
                    <a:pt x="2203573" y="1130512"/>
                  </a:lnTo>
                  <a:lnTo>
                    <a:pt x="2233868" y="1100224"/>
                  </a:lnTo>
                  <a:lnTo>
                    <a:pt x="2256965" y="1063910"/>
                  </a:lnTo>
                  <a:lnTo>
                    <a:pt x="2271687" y="1022743"/>
                  </a:lnTo>
                  <a:lnTo>
                    <a:pt x="2276856" y="977899"/>
                  </a:lnTo>
                  <a:lnTo>
                    <a:pt x="2276856" y="195579"/>
                  </a:lnTo>
                  <a:lnTo>
                    <a:pt x="2271687" y="150716"/>
                  </a:lnTo>
                  <a:lnTo>
                    <a:pt x="2256965" y="109542"/>
                  </a:lnTo>
                  <a:lnTo>
                    <a:pt x="2233868" y="73229"/>
                  </a:lnTo>
                  <a:lnTo>
                    <a:pt x="2203573" y="42947"/>
                  </a:lnTo>
                  <a:lnTo>
                    <a:pt x="2167258" y="19868"/>
                  </a:lnTo>
                  <a:lnTo>
                    <a:pt x="2126099" y="5162"/>
                  </a:lnTo>
                  <a:lnTo>
                    <a:pt x="2081276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08135" y="4654295"/>
              <a:ext cx="2277110" cy="1173480"/>
            </a:xfrm>
            <a:custGeom>
              <a:avLst/>
              <a:gdLst/>
              <a:ahLst/>
              <a:cxnLst/>
              <a:rect l="l" t="t" r="r" b="b"/>
              <a:pathLst>
                <a:path w="2277109" h="1173479">
                  <a:moveTo>
                    <a:pt x="0" y="195579"/>
                  </a:moveTo>
                  <a:lnTo>
                    <a:pt x="5162" y="150716"/>
                  </a:lnTo>
                  <a:lnTo>
                    <a:pt x="19868" y="109542"/>
                  </a:lnTo>
                  <a:lnTo>
                    <a:pt x="42947" y="73229"/>
                  </a:lnTo>
                  <a:lnTo>
                    <a:pt x="73229" y="42947"/>
                  </a:lnTo>
                  <a:lnTo>
                    <a:pt x="109542" y="19868"/>
                  </a:lnTo>
                  <a:lnTo>
                    <a:pt x="150716" y="5162"/>
                  </a:lnTo>
                  <a:lnTo>
                    <a:pt x="195580" y="0"/>
                  </a:lnTo>
                  <a:lnTo>
                    <a:pt x="2081276" y="0"/>
                  </a:lnTo>
                  <a:lnTo>
                    <a:pt x="2126099" y="5162"/>
                  </a:lnTo>
                  <a:lnTo>
                    <a:pt x="2167258" y="19868"/>
                  </a:lnTo>
                  <a:lnTo>
                    <a:pt x="2203573" y="42947"/>
                  </a:lnTo>
                  <a:lnTo>
                    <a:pt x="2233868" y="73229"/>
                  </a:lnTo>
                  <a:lnTo>
                    <a:pt x="2256965" y="109542"/>
                  </a:lnTo>
                  <a:lnTo>
                    <a:pt x="2271687" y="150716"/>
                  </a:lnTo>
                  <a:lnTo>
                    <a:pt x="2276856" y="195579"/>
                  </a:lnTo>
                  <a:lnTo>
                    <a:pt x="2276856" y="977899"/>
                  </a:lnTo>
                  <a:lnTo>
                    <a:pt x="2271687" y="1022743"/>
                  </a:lnTo>
                  <a:lnTo>
                    <a:pt x="2256965" y="1063910"/>
                  </a:lnTo>
                  <a:lnTo>
                    <a:pt x="2233868" y="1100224"/>
                  </a:lnTo>
                  <a:lnTo>
                    <a:pt x="2203573" y="1130512"/>
                  </a:lnTo>
                  <a:lnTo>
                    <a:pt x="2167258" y="1153600"/>
                  </a:lnTo>
                  <a:lnTo>
                    <a:pt x="2126099" y="1168314"/>
                  </a:lnTo>
                  <a:lnTo>
                    <a:pt x="2081276" y="1173479"/>
                  </a:lnTo>
                  <a:lnTo>
                    <a:pt x="195580" y="1173479"/>
                  </a:lnTo>
                  <a:lnTo>
                    <a:pt x="150716" y="1168314"/>
                  </a:lnTo>
                  <a:lnTo>
                    <a:pt x="109542" y="1153600"/>
                  </a:lnTo>
                  <a:lnTo>
                    <a:pt x="73229" y="1130512"/>
                  </a:lnTo>
                  <a:lnTo>
                    <a:pt x="42947" y="1100224"/>
                  </a:lnTo>
                  <a:lnTo>
                    <a:pt x="19868" y="1063910"/>
                  </a:lnTo>
                  <a:lnTo>
                    <a:pt x="5162" y="1022743"/>
                  </a:lnTo>
                  <a:lnTo>
                    <a:pt x="0" y="977899"/>
                  </a:lnTo>
                  <a:lnTo>
                    <a:pt x="0" y="195579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894953" y="4663567"/>
            <a:ext cx="1917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Public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Member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functions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04234" y="925322"/>
            <a:ext cx="7327265" cy="5237480"/>
            <a:chOff x="3904234" y="925322"/>
            <a:chExt cx="7327265" cy="5237480"/>
          </a:xfrm>
        </p:grpSpPr>
        <p:sp>
          <p:nvSpPr>
            <p:cNvPr id="4" name="object 4"/>
            <p:cNvSpPr/>
            <p:nvPr/>
          </p:nvSpPr>
          <p:spPr>
            <a:xfrm>
              <a:off x="3916934" y="938022"/>
              <a:ext cx="7301865" cy="5212080"/>
            </a:xfrm>
            <a:custGeom>
              <a:avLst/>
              <a:gdLst/>
              <a:ahLst/>
              <a:cxnLst/>
              <a:rect l="l" t="t" r="r" b="b"/>
              <a:pathLst>
                <a:path w="7301865" h="5212080">
                  <a:moveTo>
                    <a:pt x="7301610" y="0"/>
                  </a:moveTo>
                  <a:lnTo>
                    <a:pt x="0" y="0"/>
                  </a:lnTo>
                  <a:lnTo>
                    <a:pt x="0" y="5212080"/>
                  </a:lnTo>
                  <a:lnTo>
                    <a:pt x="7301610" y="5212080"/>
                  </a:lnTo>
                  <a:lnTo>
                    <a:pt x="730161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6934" y="931672"/>
              <a:ext cx="7301865" cy="5224780"/>
            </a:xfrm>
            <a:custGeom>
              <a:avLst/>
              <a:gdLst/>
              <a:ahLst/>
              <a:cxnLst/>
              <a:rect l="l" t="t" r="r" b="b"/>
              <a:pathLst>
                <a:path w="7301865" h="5224780">
                  <a:moveTo>
                    <a:pt x="0" y="0"/>
                  </a:moveTo>
                  <a:lnTo>
                    <a:pt x="0" y="5224780"/>
                  </a:lnTo>
                </a:path>
                <a:path w="7301865" h="5224780">
                  <a:moveTo>
                    <a:pt x="7301484" y="0"/>
                  </a:moveTo>
                  <a:lnTo>
                    <a:pt x="7301484" y="52247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0584" y="931672"/>
              <a:ext cx="7314565" cy="12700"/>
            </a:xfrm>
            <a:custGeom>
              <a:avLst/>
              <a:gdLst/>
              <a:ahLst/>
              <a:cxnLst/>
              <a:rect l="l" t="t" r="r" b="b"/>
              <a:pathLst>
                <a:path w="7314565" h="12700">
                  <a:moveTo>
                    <a:pt x="0" y="12700"/>
                  </a:moveTo>
                  <a:lnTo>
                    <a:pt x="7314184" y="12700"/>
                  </a:lnTo>
                  <a:lnTo>
                    <a:pt x="731418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0584" y="6150101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18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class</a:t>
            </a:r>
            <a:r>
              <a:rPr spc="-50" dirty="0"/>
              <a:t> </a:t>
            </a:r>
            <a:r>
              <a:rPr dirty="0"/>
              <a:t>Employee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96690" y="1801113"/>
            <a:ext cx="3967479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{</a:t>
            </a:r>
            <a:endParaRPr sz="2800">
              <a:latin typeface="Corbel"/>
              <a:cs typeface="Corbel"/>
            </a:endParaRPr>
          </a:p>
          <a:p>
            <a:pPr marL="51244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private:</a:t>
            </a:r>
            <a:endParaRPr sz="2800">
              <a:latin typeface="Corbel"/>
              <a:cs typeface="Corbel"/>
            </a:endParaRPr>
          </a:p>
          <a:p>
            <a:pPr marL="1798955" marR="5080" indent="-7048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orbel"/>
                <a:cs typeface="Corbel"/>
              </a:rPr>
              <a:t>char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name[20];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int </a:t>
            </a:r>
            <a:r>
              <a:rPr sz="2800" spc="-5" dirty="0">
                <a:latin typeface="Corbel"/>
                <a:cs typeface="Corbel"/>
              </a:rPr>
              <a:t>age;</a:t>
            </a:r>
            <a:endParaRPr sz="2800">
              <a:latin typeface="Corbel"/>
              <a:cs typeface="Corbel"/>
            </a:endParaRPr>
          </a:p>
          <a:p>
            <a:pPr marL="179895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int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salary;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2414" y="4362704"/>
            <a:ext cx="9963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public: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5667" y="4789119"/>
            <a:ext cx="229997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getData(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putData(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9390" y="5643473"/>
            <a:ext cx="21462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Corbel"/>
                <a:cs typeface="Corbel"/>
              </a:rPr>
              <a:t>};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87011" y="4373879"/>
            <a:ext cx="6652259" cy="1628139"/>
            <a:chOff x="4287011" y="4373879"/>
            <a:chExt cx="6652259" cy="1628139"/>
          </a:xfrm>
        </p:grpSpPr>
        <p:sp>
          <p:nvSpPr>
            <p:cNvPr id="14" name="object 14"/>
            <p:cNvSpPr/>
            <p:nvPr/>
          </p:nvSpPr>
          <p:spPr>
            <a:xfrm>
              <a:off x="4407407" y="5364479"/>
              <a:ext cx="4859020" cy="631190"/>
            </a:xfrm>
            <a:custGeom>
              <a:avLst/>
              <a:gdLst/>
              <a:ahLst/>
              <a:cxnLst/>
              <a:rect l="l" t="t" r="r" b="b"/>
              <a:pathLst>
                <a:path w="4859020" h="631189">
                  <a:moveTo>
                    <a:pt x="0" y="545477"/>
                  </a:moveTo>
                  <a:lnTo>
                    <a:pt x="59938" y="548149"/>
                  </a:lnTo>
                  <a:lnTo>
                    <a:pt x="119867" y="550818"/>
                  </a:lnTo>
                  <a:lnTo>
                    <a:pt x="179776" y="553483"/>
                  </a:lnTo>
                  <a:lnTo>
                    <a:pt x="239655" y="556141"/>
                  </a:lnTo>
                  <a:lnTo>
                    <a:pt x="299494" y="558790"/>
                  </a:lnTo>
                  <a:lnTo>
                    <a:pt x="359284" y="561426"/>
                  </a:lnTo>
                  <a:lnTo>
                    <a:pt x="419014" y="564049"/>
                  </a:lnTo>
                  <a:lnTo>
                    <a:pt x="478675" y="566656"/>
                  </a:lnTo>
                  <a:lnTo>
                    <a:pt x="538256" y="569244"/>
                  </a:lnTo>
                  <a:lnTo>
                    <a:pt x="597748" y="571812"/>
                  </a:lnTo>
                  <a:lnTo>
                    <a:pt x="657141" y="574356"/>
                  </a:lnTo>
                  <a:lnTo>
                    <a:pt x="716425" y="576874"/>
                  </a:lnTo>
                  <a:lnTo>
                    <a:pt x="775591" y="579365"/>
                  </a:lnTo>
                  <a:lnTo>
                    <a:pt x="834627" y="581825"/>
                  </a:lnTo>
                  <a:lnTo>
                    <a:pt x="893524" y="584253"/>
                  </a:lnTo>
                  <a:lnTo>
                    <a:pt x="952273" y="586646"/>
                  </a:lnTo>
                  <a:lnTo>
                    <a:pt x="1010864" y="589002"/>
                  </a:lnTo>
                  <a:lnTo>
                    <a:pt x="1069286" y="591319"/>
                  </a:lnTo>
                  <a:lnTo>
                    <a:pt x="1127529" y="593593"/>
                  </a:lnTo>
                  <a:lnTo>
                    <a:pt x="1185585" y="595824"/>
                  </a:lnTo>
                  <a:lnTo>
                    <a:pt x="1243442" y="598008"/>
                  </a:lnTo>
                  <a:lnTo>
                    <a:pt x="1301092" y="600143"/>
                  </a:lnTo>
                  <a:lnTo>
                    <a:pt x="1358523" y="602228"/>
                  </a:lnTo>
                  <a:lnTo>
                    <a:pt x="1415727" y="604259"/>
                  </a:lnTo>
                  <a:lnTo>
                    <a:pt x="1472692" y="606234"/>
                  </a:lnTo>
                  <a:lnTo>
                    <a:pt x="1529411" y="608151"/>
                  </a:lnTo>
                  <a:lnTo>
                    <a:pt x="1585872" y="610007"/>
                  </a:lnTo>
                  <a:lnTo>
                    <a:pt x="1642065" y="611801"/>
                  </a:lnTo>
                  <a:lnTo>
                    <a:pt x="1697981" y="613530"/>
                  </a:lnTo>
                  <a:lnTo>
                    <a:pt x="1753610" y="615192"/>
                  </a:lnTo>
                  <a:lnTo>
                    <a:pt x="1808942" y="616784"/>
                  </a:lnTo>
                  <a:lnTo>
                    <a:pt x="1863967" y="618304"/>
                  </a:lnTo>
                  <a:lnTo>
                    <a:pt x="1918675" y="619750"/>
                  </a:lnTo>
                  <a:lnTo>
                    <a:pt x="1973056" y="621119"/>
                  </a:lnTo>
                  <a:lnTo>
                    <a:pt x="2027100" y="622409"/>
                  </a:lnTo>
                  <a:lnTo>
                    <a:pt x="2080798" y="623617"/>
                  </a:lnTo>
                  <a:lnTo>
                    <a:pt x="2134139" y="624743"/>
                  </a:lnTo>
                  <a:lnTo>
                    <a:pt x="2187114" y="625782"/>
                  </a:lnTo>
                  <a:lnTo>
                    <a:pt x="2239713" y="626733"/>
                  </a:lnTo>
                  <a:lnTo>
                    <a:pt x="2291925" y="627593"/>
                  </a:lnTo>
                  <a:lnTo>
                    <a:pt x="2343742" y="628361"/>
                  </a:lnTo>
                  <a:lnTo>
                    <a:pt x="2395152" y="629033"/>
                  </a:lnTo>
                  <a:lnTo>
                    <a:pt x="2446147" y="629608"/>
                  </a:lnTo>
                  <a:lnTo>
                    <a:pt x="2496715" y="630083"/>
                  </a:lnTo>
                  <a:lnTo>
                    <a:pt x="2546848" y="630456"/>
                  </a:lnTo>
                  <a:lnTo>
                    <a:pt x="2596536" y="630724"/>
                  </a:lnTo>
                  <a:lnTo>
                    <a:pt x="2645768" y="630886"/>
                  </a:lnTo>
                  <a:lnTo>
                    <a:pt x="2694535" y="630938"/>
                  </a:lnTo>
                  <a:lnTo>
                    <a:pt x="2742826" y="630879"/>
                  </a:lnTo>
                  <a:lnTo>
                    <a:pt x="2790632" y="630706"/>
                  </a:lnTo>
                  <a:lnTo>
                    <a:pt x="2837943" y="630417"/>
                  </a:lnTo>
                  <a:lnTo>
                    <a:pt x="2884749" y="630010"/>
                  </a:lnTo>
                  <a:lnTo>
                    <a:pt x="2931041" y="629482"/>
                  </a:lnTo>
                  <a:lnTo>
                    <a:pt x="2976807" y="628831"/>
                  </a:lnTo>
                  <a:lnTo>
                    <a:pt x="3022039" y="628054"/>
                  </a:lnTo>
                  <a:lnTo>
                    <a:pt x="3066726" y="627150"/>
                  </a:lnTo>
                  <a:lnTo>
                    <a:pt x="3110859" y="626115"/>
                  </a:lnTo>
                  <a:lnTo>
                    <a:pt x="3154428" y="624948"/>
                  </a:lnTo>
                  <a:lnTo>
                    <a:pt x="3197422" y="623647"/>
                  </a:lnTo>
                  <a:lnTo>
                    <a:pt x="3239832" y="622208"/>
                  </a:lnTo>
                  <a:lnTo>
                    <a:pt x="3281648" y="620631"/>
                  </a:lnTo>
                  <a:lnTo>
                    <a:pt x="3322860" y="618911"/>
                  </a:lnTo>
                  <a:lnTo>
                    <a:pt x="3363458" y="617048"/>
                  </a:lnTo>
                  <a:lnTo>
                    <a:pt x="3403432" y="615038"/>
                  </a:lnTo>
                  <a:lnTo>
                    <a:pt x="3442773" y="612880"/>
                  </a:lnTo>
                  <a:lnTo>
                    <a:pt x="3481470" y="610571"/>
                  </a:lnTo>
                  <a:lnTo>
                    <a:pt x="3519514" y="608108"/>
                  </a:lnTo>
                  <a:lnTo>
                    <a:pt x="3593602" y="602714"/>
                  </a:lnTo>
                  <a:lnTo>
                    <a:pt x="3664957" y="596679"/>
                  </a:lnTo>
                  <a:lnTo>
                    <a:pt x="3733500" y="589984"/>
                  </a:lnTo>
                  <a:lnTo>
                    <a:pt x="3850764" y="575514"/>
                  </a:lnTo>
                  <a:lnTo>
                    <a:pt x="3929604" y="562493"/>
                  </a:lnTo>
                  <a:lnTo>
                    <a:pt x="4003433" y="547482"/>
                  </a:lnTo>
                  <a:lnTo>
                    <a:pt x="4072467" y="530643"/>
                  </a:lnTo>
                  <a:lnTo>
                    <a:pt x="4136926" y="512140"/>
                  </a:lnTo>
                  <a:lnTo>
                    <a:pt x="4197027" y="492134"/>
                  </a:lnTo>
                  <a:lnTo>
                    <a:pt x="4252989" y="470787"/>
                  </a:lnTo>
                  <a:lnTo>
                    <a:pt x="4305030" y="448261"/>
                  </a:lnTo>
                  <a:lnTo>
                    <a:pt x="4353368" y="424719"/>
                  </a:lnTo>
                  <a:lnTo>
                    <a:pt x="4398222" y="400323"/>
                  </a:lnTo>
                  <a:lnTo>
                    <a:pt x="4439809" y="375235"/>
                  </a:lnTo>
                  <a:lnTo>
                    <a:pt x="4478348" y="349617"/>
                  </a:lnTo>
                  <a:lnTo>
                    <a:pt x="4514058" y="323631"/>
                  </a:lnTo>
                  <a:lnTo>
                    <a:pt x="4547155" y="297440"/>
                  </a:lnTo>
                  <a:lnTo>
                    <a:pt x="4577859" y="271205"/>
                  </a:lnTo>
                  <a:lnTo>
                    <a:pt x="4606388" y="245089"/>
                  </a:lnTo>
                  <a:lnTo>
                    <a:pt x="4657794" y="193863"/>
                  </a:lnTo>
                  <a:lnTo>
                    <a:pt x="4703118" y="145058"/>
                  </a:lnTo>
                  <a:lnTo>
                    <a:pt x="4724044" y="121969"/>
                  </a:lnTo>
                  <a:lnTo>
                    <a:pt x="4744105" y="99972"/>
                  </a:lnTo>
                  <a:lnTo>
                    <a:pt x="4782503" y="59901"/>
                  </a:lnTo>
                  <a:lnTo>
                    <a:pt x="4820056" y="26145"/>
                  </a:lnTo>
                  <a:lnTo>
                    <a:pt x="4839062" y="12040"/>
                  </a:lnTo>
                  <a:lnTo>
                    <a:pt x="4858512" y="0"/>
                  </a:lnTo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7012" y="4379975"/>
              <a:ext cx="6646545" cy="1569720"/>
            </a:xfrm>
            <a:custGeom>
              <a:avLst/>
              <a:gdLst/>
              <a:ahLst/>
              <a:cxnLst/>
              <a:rect l="l" t="t" r="r" b="b"/>
              <a:pathLst>
                <a:path w="6646545" h="1569720">
                  <a:moveTo>
                    <a:pt x="300228" y="1525270"/>
                  </a:moveTo>
                  <a:lnTo>
                    <a:pt x="76200" y="1525270"/>
                  </a:lnTo>
                  <a:lnTo>
                    <a:pt x="76200" y="1493520"/>
                  </a:lnTo>
                  <a:lnTo>
                    <a:pt x="0" y="1531620"/>
                  </a:lnTo>
                  <a:lnTo>
                    <a:pt x="76200" y="1569720"/>
                  </a:lnTo>
                  <a:lnTo>
                    <a:pt x="76200" y="1537970"/>
                  </a:lnTo>
                  <a:lnTo>
                    <a:pt x="300228" y="1537970"/>
                  </a:lnTo>
                  <a:lnTo>
                    <a:pt x="300228" y="1525270"/>
                  </a:lnTo>
                  <a:close/>
                </a:path>
                <a:path w="6646545" h="1569720">
                  <a:moveTo>
                    <a:pt x="6646164" y="182372"/>
                  </a:moveTo>
                  <a:lnTo>
                    <a:pt x="6639636" y="133896"/>
                  </a:lnTo>
                  <a:lnTo>
                    <a:pt x="6621259" y="90335"/>
                  </a:lnTo>
                  <a:lnTo>
                    <a:pt x="6592735" y="53428"/>
                  </a:lnTo>
                  <a:lnTo>
                    <a:pt x="6555829" y="24904"/>
                  </a:lnTo>
                  <a:lnTo>
                    <a:pt x="6512268" y="6527"/>
                  </a:lnTo>
                  <a:lnTo>
                    <a:pt x="6463792" y="0"/>
                  </a:lnTo>
                  <a:lnTo>
                    <a:pt x="4752848" y="0"/>
                  </a:lnTo>
                  <a:lnTo>
                    <a:pt x="4704359" y="6527"/>
                  </a:lnTo>
                  <a:lnTo>
                    <a:pt x="4660798" y="24904"/>
                  </a:lnTo>
                  <a:lnTo>
                    <a:pt x="4623892" y="53428"/>
                  </a:lnTo>
                  <a:lnTo>
                    <a:pt x="4595368" y="90335"/>
                  </a:lnTo>
                  <a:lnTo>
                    <a:pt x="4576991" y="133896"/>
                  </a:lnTo>
                  <a:lnTo>
                    <a:pt x="4570476" y="182372"/>
                  </a:lnTo>
                  <a:lnTo>
                    <a:pt x="4570476" y="911860"/>
                  </a:lnTo>
                  <a:lnTo>
                    <a:pt x="4576991" y="960348"/>
                  </a:lnTo>
                  <a:lnTo>
                    <a:pt x="4595368" y="1003909"/>
                  </a:lnTo>
                  <a:lnTo>
                    <a:pt x="4623892" y="1040815"/>
                  </a:lnTo>
                  <a:lnTo>
                    <a:pt x="4660798" y="1069340"/>
                  </a:lnTo>
                  <a:lnTo>
                    <a:pt x="4704359" y="1087716"/>
                  </a:lnTo>
                  <a:lnTo>
                    <a:pt x="4752848" y="1094232"/>
                  </a:lnTo>
                  <a:lnTo>
                    <a:pt x="6463792" y="1094232"/>
                  </a:lnTo>
                  <a:lnTo>
                    <a:pt x="6512268" y="1087716"/>
                  </a:lnTo>
                  <a:lnTo>
                    <a:pt x="6555829" y="1069340"/>
                  </a:lnTo>
                  <a:lnTo>
                    <a:pt x="6592735" y="1040815"/>
                  </a:lnTo>
                  <a:lnTo>
                    <a:pt x="6621259" y="1003909"/>
                  </a:lnTo>
                  <a:lnTo>
                    <a:pt x="6639636" y="960348"/>
                  </a:lnTo>
                  <a:lnTo>
                    <a:pt x="6646164" y="911860"/>
                  </a:lnTo>
                  <a:lnTo>
                    <a:pt x="6646164" y="182372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57488" y="4379975"/>
              <a:ext cx="2075814" cy="1094740"/>
            </a:xfrm>
            <a:custGeom>
              <a:avLst/>
              <a:gdLst/>
              <a:ahLst/>
              <a:cxnLst/>
              <a:rect l="l" t="t" r="r" b="b"/>
              <a:pathLst>
                <a:path w="2075815" h="1094739">
                  <a:moveTo>
                    <a:pt x="0" y="182372"/>
                  </a:moveTo>
                  <a:lnTo>
                    <a:pt x="6515" y="133893"/>
                  </a:lnTo>
                  <a:lnTo>
                    <a:pt x="24901" y="90329"/>
                  </a:lnTo>
                  <a:lnTo>
                    <a:pt x="53419" y="53419"/>
                  </a:lnTo>
                  <a:lnTo>
                    <a:pt x="90329" y="24901"/>
                  </a:lnTo>
                  <a:lnTo>
                    <a:pt x="133893" y="6515"/>
                  </a:lnTo>
                  <a:lnTo>
                    <a:pt x="182371" y="0"/>
                  </a:lnTo>
                  <a:lnTo>
                    <a:pt x="1893315" y="0"/>
                  </a:lnTo>
                  <a:lnTo>
                    <a:pt x="1941794" y="6515"/>
                  </a:lnTo>
                  <a:lnTo>
                    <a:pt x="1985358" y="24901"/>
                  </a:lnTo>
                  <a:lnTo>
                    <a:pt x="2022268" y="53419"/>
                  </a:lnTo>
                  <a:lnTo>
                    <a:pt x="2050786" y="90329"/>
                  </a:lnTo>
                  <a:lnTo>
                    <a:pt x="2069172" y="133893"/>
                  </a:lnTo>
                  <a:lnTo>
                    <a:pt x="2075687" y="182372"/>
                  </a:lnTo>
                  <a:lnTo>
                    <a:pt x="2075687" y="911860"/>
                  </a:lnTo>
                  <a:lnTo>
                    <a:pt x="2069172" y="960338"/>
                  </a:lnTo>
                  <a:lnTo>
                    <a:pt x="2050786" y="1003902"/>
                  </a:lnTo>
                  <a:lnTo>
                    <a:pt x="2022268" y="1040812"/>
                  </a:lnTo>
                  <a:lnTo>
                    <a:pt x="1985358" y="1069330"/>
                  </a:lnTo>
                  <a:lnTo>
                    <a:pt x="1941794" y="1087716"/>
                  </a:lnTo>
                  <a:lnTo>
                    <a:pt x="1893315" y="1094232"/>
                  </a:lnTo>
                  <a:lnTo>
                    <a:pt x="182371" y="1094232"/>
                  </a:lnTo>
                  <a:lnTo>
                    <a:pt x="133893" y="1087716"/>
                  </a:lnTo>
                  <a:lnTo>
                    <a:pt x="90329" y="1069330"/>
                  </a:lnTo>
                  <a:lnTo>
                    <a:pt x="53419" y="1040812"/>
                  </a:lnTo>
                  <a:lnTo>
                    <a:pt x="24901" y="1003902"/>
                  </a:lnTo>
                  <a:lnTo>
                    <a:pt x="6515" y="960338"/>
                  </a:lnTo>
                  <a:lnTo>
                    <a:pt x="0" y="911860"/>
                  </a:lnTo>
                  <a:lnTo>
                    <a:pt x="0" y="182372"/>
                  </a:lnTo>
                  <a:close/>
                </a:path>
              </a:pathLst>
            </a:custGeom>
            <a:ln w="12191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69272" y="4348937"/>
            <a:ext cx="146748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Semicolon,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end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class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scope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179451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</a:rPr>
              <a:t>Access 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spc="-65" dirty="0">
                <a:solidFill>
                  <a:srgbClr val="FFFFFF"/>
                </a:solidFill>
              </a:rPr>
              <a:t>pe</a:t>
            </a:r>
            <a:r>
              <a:rPr sz="3600" spc="-70" dirty="0">
                <a:solidFill>
                  <a:srgbClr val="FFFFFF"/>
                </a:solidFill>
              </a:rPr>
              <a:t>ci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4967" y="1487505"/>
            <a:ext cx="7312314" cy="36969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79451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345514"/>
            <a:ext cx="47459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</a:t>
            </a:r>
            <a:r>
              <a:rPr sz="2000" spc="-15" dirty="0">
                <a:solidFill>
                  <a:srgbClr val="585858"/>
                </a:solidFill>
              </a:rPr>
              <a:t>he</a:t>
            </a:r>
            <a:r>
              <a:rPr sz="2000" spc="-5" dirty="0">
                <a:solidFill>
                  <a:srgbClr val="585858"/>
                </a:solidFill>
              </a:rPr>
              <a:t>re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c</a:t>
            </a:r>
            <a:r>
              <a:rPr sz="2000" spc="-5" dirty="0">
                <a:solidFill>
                  <a:srgbClr val="585858"/>
                </a:solidFill>
              </a:rPr>
              <a:t>an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b</a:t>
            </a:r>
            <a:r>
              <a:rPr sz="2000" spc="-5" dirty="0">
                <a:solidFill>
                  <a:srgbClr val="585858"/>
                </a:solidFill>
              </a:rPr>
              <a:t>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thr</a:t>
            </a:r>
            <a:r>
              <a:rPr sz="2000" spc="-15" dirty="0">
                <a:solidFill>
                  <a:srgbClr val="585858"/>
                </a:solidFill>
              </a:rPr>
              <a:t>e</a:t>
            </a:r>
            <a:r>
              <a:rPr sz="2000" spc="-5" dirty="0">
                <a:solidFill>
                  <a:srgbClr val="585858"/>
                </a:solidFill>
              </a:rPr>
              <a:t>e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-40" dirty="0">
                <a:solidFill>
                  <a:srgbClr val="585858"/>
                </a:solidFill>
              </a:rPr>
              <a:t>c</a:t>
            </a:r>
            <a:r>
              <a:rPr sz="2000" spc="-20" dirty="0">
                <a:solidFill>
                  <a:srgbClr val="585858"/>
                </a:solidFill>
              </a:rPr>
              <a:t>c</a:t>
            </a:r>
            <a:r>
              <a:rPr sz="2000" spc="-15" dirty="0">
                <a:solidFill>
                  <a:srgbClr val="585858"/>
                </a:solidFill>
              </a:rPr>
              <a:t>e</a:t>
            </a:r>
            <a:r>
              <a:rPr sz="2000" dirty="0">
                <a:solidFill>
                  <a:srgbClr val="585858"/>
                </a:solidFill>
              </a:rPr>
              <a:t>s</a:t>
            </a:r>
            <a:r>
              <a:rPr sz="2000" spc="-5" dirty="0">
                <a:solidFill>
                  <a:srgbClr val="585858"/>
                </a:solidFill>
              </a:rPr>
              <a:t>s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dirty="0">
                <a:solidFill>
                  <a:srgbClr val="585858"/>
                </a:solidFill>
              </a:rPr>
              <a:t>s</a:t>
            </a:r>
            <a:r>
              <a:rPr sz="2000" spc="-5" dirty="0">
                <a:solidFill>
                  <a:srgbClr val="585858"/>
                </a:solidFill>
              </a:rPr>
              <a:t>p</a:t>
            </a:r>
            <a:r>
              <a:rPr sz="2000" spc="-20" dirty="0">
                <a:solidFill>
                  <a:srgbClr val="585858"/>
                </a:solidFill>
              </a:rPr>
              <a:t>ec</a:t>
            </a:r>
            <a:r>
              <a:rPr sz="2000" spc="-15" dirty="0">
                <a:solidFill>
                  <a:srgbClr val="585858"/>
                </a:solidFill>
              </a:rPr>
              <a:t>ifie</a:t>
            </a:r>
            <a:r>
              <a:rPr sz="2000" spc="-5" dirty="0">
                <a:solidFill>
                  <a:srgbClr val="585858"/>
                </a:solidFill>
              </a:rPr>
              <a:t>rs</a:t>
            </a:r>
            <a:r>
              <a:rPr sz="2000" spc="9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i</a:t>
            </a:r>
            <a:r>
              <a:rPr sz="2000" spc="-5" dirty="0">
                <a:solidFill>
                  <a:srgbClr val="585858"/>
                </a:solidFill>
              </a:rPr>
              <a:t>n</a:t>
            </a:r>
            <a:r>
              <a:rPr sz="2000" spc="-8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</a:t>
            </a:r>
            <a:r>
              <a:rPr sz="2000" dirty="0">
                <a:solidFill>
                  <a:srgbClr val="585858"/>
                </a:solidFill>
              </a:rPr>
              <a:t>+</a:t>
            </a:r>
            <a:r>
              <a:rPr sz="2000" spc="-5" dirty="0">
                <a:solidFill>
                  <a:srgbClr val="585858"/>
                </a:solidFill>
              </a:rPr>
              <a:t>+</a:t>
            </a:r>
            <a:r>
              <a:rPr sz="2000" spc="-1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1742312"/>
            <a:ext cx="692150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be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accessed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other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same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friends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779268"/>
            <a:ext cx="6995159" cy="81724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95580" marR="5080" indent="-182880">
              <a:lnSpc>
                <a:spcPct val="80000"/>
              </a:lnSpc>
              <a:spcBef>
                <a:spcPts val="57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4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accessed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class,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also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classes.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060063"/>
            <a:ext cx="7015480" cy="17621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95580" marR="5080" indent="-182880">
              <a:lnSpc>
                <a:spcPct val="80000"/>
              </a:lnSpc>
              <a:spcBef>
                <a:spcPts val="57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accessed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anywhere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through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Private,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Protected,</a:t>
            </a:r>
            <a:r>
              <a:rPr sz="2000" spc="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visibility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labels.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 can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hidden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making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62115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public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95299"/>
            <a:ext cx="676973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under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available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238834"/>
            <a:ext cx="10579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585858"/>
                </a:solidFill>
              </a:rPr>
              <a:t>eve</a:t>
            </a:r>
            <a:r>
              <a:rPr sz="2000" spc="-5" dirty="0">
                <a:solidFill>
                  <a:srgbClr val="585858"/>
                </a:solidFill>
              </a:rPr>
              <a:t>ry</a:t>
            </a:r>
            <a:r>
              <a:rPr sz="2000" spc="-15" dirty="0">
                <a:solidFill>
                  <a:srgbClr val="585858"/>
                </a:solidFill>
              </a:rPr>
              <a:t>o</a:t>
            </a:r>
            <a:r>
              <a:rPr sz="2000" spc="-10" dirty="0">
                <a:solidFill>
                  <a:srgbClr val="585858"/>
                </a:solidFill>
              </a:rPr>
              <a:t>ne.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949065" y="1635632"/>
            <a:ext cx="6974205" cy="136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other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too.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ght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ers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pu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373078"/>
            <a:ext cx="2342515" cy="24034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PublicAccess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7432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public:</a:t>
            </a:r>
            <a:endParaRPr sz="2000">
              <a:latin typeface="Corbel"/>
              <a:cs typeface="Corbel"/>
            </a:endParaRPr>
          </a:p>
          <a:p>
            <a:pPr marL="87503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x;</a:t>
            </a:r>
            <a:endParaRPr sz="2000">
              <a:latin typeface="Corbel"/>
              <a:cs typeface="Corbel"/>
            </a:endParaRPr>
          </a:p>
          <a:p>
            <a:pPr marL="875030">
              <a:lnSpc>
                <a:spcPct val="100000"/>
              </a:lnSpc>
              <a:spcBef>
                <a:spcPts val="720"/>
              </a:spcBef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void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display();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5843" y="4165939"/>
            <a:ext cx="3344545" cy="12141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specifier</a:t>
            </a:r>
            <a:endParaRPr sz="2000">
              <a:latin typeface="Corbel"/>
              <a:cs typeface="Corbel"/>
            </a:endParaRPr>
          </a:p>
          <a:p>
            <a:pPr marL="3492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62115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private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034923"/>
            <a:ext cx="6958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outside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308938"/>
            <a:ext cx="10788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585858"/>
                </a:solidFill>
              </a:rPr>
              <a:t>that</a:t>
            </a:r>
            <a:r>
              <a:rPr sz="2000" spc="-5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class.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949065" y="1736217"/>
            <a:ext cx="6584950" cy="1030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someone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tries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member,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get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compile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error.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private.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167545"/>
            <a:ext cx="2343150" cy="25876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PrivateAccess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74320">
              <a:lnSpc>
                <a:spcPct val="100000"/>
              </a:lnSpc>
              <a:spcBef>
                <a:spcPts val="96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private:</a:t>
            </a:r>
            <a:endParaRPr sz="2000">
              <a:latin typeface="Corbel"/>
              <a:cs typeface="Corbel"/>
            </a:endParaRPr>
          </a:p>
          <a:p>
            <a:pPr marL="87503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x;</a:t>
            </a:r>
            <a:endParaRPr sz="2000">
              <a:latin typeface="Corbel"/>
              <a:cs typeface="Corbel"/>
            </a:endParaRPr>
          </a:p>
          <a:p>
            <a:pPr marL="87503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void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display();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5291" y="4022720"/>
            <a:ext cx="3350260" cy="13055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specifier</a:t>
            </a:r>
            <a:endParaRPr sz="2000">
              <a:latin typeface="Corbel"/>
              <a:cs typeface="Corbel"/>
            </a:endParaRPr>
          </a:p>
          <a:p>
            <a:pPr marL="3492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Member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930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OOP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981276"/>
            <a:ext cx="40735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</a:rPr>
              <a:t>O</a:t>
            </a:r>
            <a:r>
              <a:rPr sz="2000" spc="-20" dirty="0">
                <a:solidFill>
                  <a:srgbClr val="585858"/>
                </a:solidFill>
              </a:rPr>
              <a:t>b</a:t>
            </a:r>
            <a:r>
              <a:rPr sz="2000" spc="-10" dirty="0">
                <a:solidFill>
                  <a:srgbClr val="585858"/>
                </a:solidFill>
              </a:rPr>
              <a:t>j</a:t>
            </a:r>
            <a:r>
              <a:rPr sz="2000" spc="-20" dirty="0">
                <a:solidFill>
                  <a:srgbClr val="585858"/>
                </a:solidFill>
              </a:rPr>
              <a:t>ec</a:t>
            </a:r>
            <a:r>
              <a:rPr sz="2000" spc="-5" dirty="0">
                <a:solidFill>
                  <a:srgbClr val="585858"/>
                </a:solidFill>
              </a:rPr>
              <a:t>t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o</a:t>
            </a:r>
            <a:r>
              <a:rPr sz="2000" spc="-5" dirty="0">
                <a:solidFill>
                  <a:srgbClr val="585858"/>
                </a:solidFill>
              </a:rPr>
              <a:t>ri</a:t>
            </a:r>
            <a:r>
              <a:rPr sz="2000" spc="-20" dirty="0">
                <a:solidFill>
                  <a:srgbClr val="585858"/>
                </a:solidFill>
              </a:rPr>
              <a:t>e</a:t>
            </a:r>
            <a:r>
              <a:rPr sz="2000" spc="-10" dirty="0">
                <a:solidFill>
                  <a:srgbClr val="585858"/>
                </a:solidFill>
              </a:rPr>
              <a:t>n</a:t>
            </a:r>
            <a:r>
              <a:rPr sz="2000" dirty="0">
                <a:solidFill>
                  <a:srgbClr val="585858"/>
                </a:solidFill>
              </a:rPr>
              <a:t>t</a:t>
            </a:r>
            <a:r>
              <a:rPr sz="2000" spc="-15" dirty="0">
                <a:solidFill>
                  <a:srgbClr val="585858"/>
                </a:solidFill>
              </a:rPr>
              <a:t>e</a:t>
            </a:r>
            <a:r>
              <a:rPr sz="2000" spc="-5" dirty="0">
                <a:solidFill>
                  <a:srgbClr val="585858"/>
                </a:solidFill>
              </a:rPr>
              <a:t>d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pr</a:t>
            </a:r>
            <a:r>
              <a:rPr sz="2000" spc="-15" dirty="0">
                <a:solidFill>
                  <a:srgbClr val="585858"/>
                </a:solidFill>
              </a:rPr>
              <a:t>o</a:t>
            </a:r>
            <a:r>
              <a:rPr sz="2000" spc="-5" dirty="0">
                <a:solidFill>
                  <a:srgbClr val="585858"/>
                </a:solidFill>
              </a:rPr>
              <a:t>gr</a:t>
            </a:r>
            <a:r>
              <a:rPr sz="2000" dirty="0">
                <a:solidFill>
                  <a:srgbClr val="585858"/>
                </a:solidFill>
              </a:rPr>
              <a:t>a</a:t>
            </a:r>
            <a:r>
              <a:rPr sz="2000" spc="-5" dirty="0">
                <a:solidFill>
                  <a:srgbClr val="585858"/>
                </a:solidFill>
              </a:rPr>
              <a:t>mming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spc="-75" dirty="0">
                <a:solidFill>
                  <a:srgbClr val="585858"/>
                </a:solidFill>
              </a:rPr>
              <a:t>(</a:t>
            </a:r>
            <a:r>
              <a:rPr sz="2000" dirty="0">
                <a:solidFill>
                  <a:srgbClr val="585858"/>
                </a:solidFill>
              </a:rPr>
              <a:t>OO</a:t>
            </a:r>
            <a:r>
              <a:rPr sz="2000" spc="-15" dirty="0">
                <a:solidFill>
                  <a:srgbClr val="585858"/>
                </a:solidFill>
              </a:rPr>
              <a:t>P</a:t>
            </a:r>
            <a:r>
              <a:rPr sz="2000" spc="-5" dirty="0">
                <a:solidFill>
                  <a:srgbClr val="585858"/>
                </a:solidFill>
              </a:rPr>
              <a:t>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1984" y="2298953"/>
            <a:ext cx="574103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34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800" spc="-9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Encapsulates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18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(attributes)</a:t>
            </a:r>
            <a:r>
              <a:rPr sz="18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18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(behavior)into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ts val="2050"/>
              </a:lnSpc>
            </a:pP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packages</a:t>
            </a:r>
            <a:r>
              <a:rPr sz="18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978912"/>
            <a:ext cx="6702425" cy="1829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efi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(progr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 sz="1800" spc="-34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800" spc="-12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18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(data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members)</a:t>
            </a:r>
            <a:endParaRPr sz="18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85"/>
              </a:spcBef>
            </a:pPr>
            <a:r>
              <a:rPr sz="1800" spc="-34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800" spc="-9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Functions 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(member</a:t>
            </a:r>
            <a:r>
              <a:rPr sz="18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18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methods)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oth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“s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unct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0" dirty="0">
                <a:solidFill>
                  <a:srgbClr val="585858"/>
                </a:solidFill>
                <a:latin typeface="Corbel"/>
                <a:cs typeface="Corbel"/>
              </a:rPr>
              <a:t>”.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81292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Specifier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247978"/>
            <a:ext cx="700468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It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similar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to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private,</a:t>
            </a:r>
            <a:r>
              <a:rPr sz="2000" spc="5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it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makes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class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member</a:t>
            </a:r>
            <a:r>
              <a:rPr sz="2000" spc="6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inaccessible</a:t>
            </a:r>
            <a:r>
              <a:rPr sz="2000" spc="5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outside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1400170"/>
            <a:ext cx="7084695" cy="11531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subclass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(If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inherited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subclass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class</a:t>
            </a:r>
            <a:r>
              <a:rPr sz="2000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A)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954578"/>
            <a:ext cx="2343785" cy="25869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ProtectedAccess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R="914400" algn="r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protected:</a:t>
            </a:r>
            <a:endParaRPr sz="2000">
              <a:latin typeface="Corbel"/>
              <a:cs typeface="Corbel"/>
            </a:endParaRPr>
          </a:p>
          <a:p>
            <a:pPr marR="945515" algn="r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x;</a:t>
            </a:r>
            <a:endParaRPr sz="2000">
              <a:latin typeface="Corbel"/>
              <a:cs typeface="Corbel"/>
            </a:endParaRPr>
          </a:p>
          <a:p>
            <a:pPr marL="875030">
              <a:lnSpc>
                <a:spcPct val="100000"/>
              </a:lnSpc>
              <a:spcBef>
                <a:spcPts val="965"/>
              </a:spcBef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void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display();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5291" y="3807753"/>
            <a:ext cx="3350260" cy="13074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specifier</a:t>
            </a:r>
            <a:endParaRPr sz="2000">
              <a:latin typeface="Corbel"/>
              <a:cs typeface="Corbel"/>
            </a:endParaRPr>
          </a:p>
          <a:p>
            <a:pPr marL="3302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Member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179451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</a:rPr>
              <a:t>Access 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spc="-65" dirty="0">
                <a:solidFill>
                  <a:srgbClr val="FFFFFF"/>
                </a:solidFill>
              </a:rPr>
              <a:t>pe</a:t>
            </a:r>
            <a:r>
              <a:rPr sz="3600" spc="-70" dirty="0">
                <a:solidFill>
                  <a:srgbClr val="FFFFFF"/>
                </a:solidFill>
              </a:rPr>
              <a:t>ci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231" y="1566705"/>
            <a:ext cx="7856584" cy="37153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07518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Private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&amp; </a:t>
            </a:r>
            <a:r>
              <a:rPr sz="3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Public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65421" y="932052"/>
            <a:ext cx="5977255" cy="4997450"/>
            <a:chOff x="4265421" y="932052"/>
            <a:chExt cx="5977255" cy="4997450"/>
          </a:xfrm>
        </p:grpSpPr>
        <p:sp>
          <p:nvSpPr>
            <p:cNvPr id="4" name="object 4"/>
            <p:cNvSpPr/>
            <p:nvPr/>
          </p:nvSpPr>
          <p:spPr>
            <a:xfrm>
              <a:off x="4271771" y="938377"/>
              <a:ext cx="5964555" cy="4984750"/>
            </a:xfrm>
            <a:custGeom>
              <a:avLst/>
              <a:gdLst/>
              <a:ahLst/>
              <a:cxnLst/>
              <a:rect l="l" t="t" r="r" b="b"/>
              <a:pathLst>
                <a:path w="5964555" h="4984750">
                  <a:moveTo>
                    <a:pt x="5964047" y="0"/>
                  </a:moveTo>
                  <a:lnTo>
                    <a:pt x="0" y="0"/>
                  </a:lnTo>
                  <a:lnTo>
                    <a:pt x="0" y="4984750"/>
                  </a:lnTo>
                  <a:lnTo>
                    <a:pt x="5964047" y="4984750"/>
                  </a:lnTo>
                  <a:lnTo>
                    <a:pt x="5964047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71771" y="932052"/>
              <a:ext cx="5964555" cy="4997450"/>
            </a:xfrm>
            <a:custGeom>
              <a:avLst/>
              <a:gdLst/>
              <a:ahLst/>
              <a:cxnLst/>
              <a:rect l="l" t="t" r="r" b="b"/>
              <a:pathLst>
                <a:path w="5964555" h="4997450">
                  <a:moveTo>
                    <a:pt x="0" y="0"/>
                  </a:moveTo>
                  <a:lnTo>
                    <a:pt x="0" y="4997424"/>
                  </a:lnTo>
                </a:path>
                <a:path w="5964555" h="4997450">
                  <a:moveTo>
                    <a:pt x="5964047" y="0"/>
                  </a:moveTo>
                  <a:lnTo>
                    <a:pt x="5964047" y="499742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5421" y="932052"/>
              <a:ext cx="5977255" cy="12700"/>
            </a:xfrm>
            <a:custGeom>
              <a:avLst/>
              <a:gdLst/>
              <a:ahLst/>
              <a:cxnLst/>
              <a:rect l="l" t="t" r="r" b="b"/>
              <a:pathLst>
                <a:path w="5977255" h="12700">
                  <a:moveTo>
                    <a:pt x="0" y="12700"/>
                  </a:moveTo>
                  <a:lnTo>
                    <a:pt x="5976747" y="12700"/>
                  </a:lnTo>
                  <a:lnTo>
                    <a:pt x="597674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5421" y="5923127"/>
              <a:ext cx="5977255" cy="0"/>
            </a:xfrm>
            <a:custGeom>
              <a:avLst/>
              <a:gdLst/>
              <a:ahLst/>
              <a:cxnLst/>
              <a:rect l="l" t="t" r="r" b="b"/>
              <a:pathLst>
                <a:path w="5977255">
                  <a:moveTo>
                    <a:pt x="0" y="0"/>
                  </a:moveTo>
                  <a:lnTo>
                    <a:pt x="597674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64101" y="956817"/>
            <a:ext cx="154051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1465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private:</a:t>
            </a:r>
            <a:endParaRPr sz="1800">
              <a:latin typeface="Corbel"/>
              <a:cs typeface="Corbel"/>
            </a:endParaRPr>
          </a:p>
          <a:p>
            <a:pPr marL="10579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x;</a:t>
            </a:r>
            <a:endParaRPr sz="1800">
              <a:latin typeface="Corbel"/>
              <a:cs typeface="Corbel"/>
            </a:endParaRPr>
          </a:p>
          <a:p>
            <a:pPr marL="41465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10579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y;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4101" y="3152394"/>
            <a:ext cx="10217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6543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A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a;</a:t>
            </a:r>
            <a:endParaRPr sz="1800">
              <a:latin typeface="Corbel"/>
              <a:cs typeface="Corbel"/>
            </a:endParaRPr>
          </a:p>
          <a:p>
            <a:pPr marL="27749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a.x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=10;</a:t>
            </a:r>
            <a:endParaRPr sz="1800">
              <a:latin typeface="Corbel"/>
              <a:cs typeface="Corbel"/>
            </a:endParaRPr>
          </a:p>
          <a:p>
            <a:pPr marL="2774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a</a:t>
            </a:r>
            <a:r>
              <a:rPr sz="1800" spc="-45" dirty="0">
                <a:latin typeface="Corbel"/>
                <a:cs typeface="Corbel"/>
              </a:rPr>
              <a:t>.</a:t>
            </a:r>
            <a:r>
              <a:rPr sz="1800" dirty="0">
                <a:latin typeface="Corbel"/>
                <a:cs typeface="Corbel"/>
              </a:rPr>
              <a:t>y </a:t>
            </a:r>
            <a:r>
              <a:rPr sz="1800" spc="-15" dirty="0">
                <a:latin typeface="Corbel"/>
                <a:cs typeface="Corbel"/>
              </a:rPr>
              <a:t>=</a:t>
            </a:r>
            <a:r>
              <a:rPr sz="1800" spc="-35" dirty="0">
                <a:latin typeface="Corbel"/>
                <a:cs typeface="Corbel"/>
              </a:rPr>
              <a:t>2</a:t>
            </a:r>
            <a:r>
              <a:rPr sz="1800" spc="5" dirty="0">
                <a:latin typeface="Corbel"/>
                <a:cs typeface="Corbel"/>
              </a:rPr>
              <a:t>0</a:t>
            </a:r>
            <a:r>
              <a:rPr sz="1800" dirty="0">
                <a:latin typeface="Corbel"/>
                <a:cs typeface="Corbel"/>
              </a:rPr>
              <a:t>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7875" y="3701288"/>
            <a:ext cx="15976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//Object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creation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rbel"/>
                <a:cs typeface="Corbel"/>
              </a:rPr>
              <a:t>Error</a:t>
            </a:r>
            <a:endParaRPr sz="1800">
              <a:latin typeface="Corbel"/>
              <a:cs typeface="Corbel"/>
            </a:endParaRPr>
          </a:p>
          <a:p>
            <a:pPr marL="9525">
              <a:lnSpc>
                <a:spcPct val="100000"/>
              </a:lnSpc>
            </a:pPr>
            <a:r>
              <a:rPr sz="1800" spc="5" dirty="0">
                <a:latin typeface="Corbel"/>
                <a:cs typeface="Corbel"/>
              </a:rPr>
              <a:t>/</a:t>
            </a:r>
            <a:r>
              <a:rPr sz="1800" dirty="0">
                <a:latin typeface="Corbel"/>
                <a:cs typeface="Corbel"/>
              </a:rPr>
              <a:t>/</a:t>
            </a:r>
            <a:r>
              <a:rPr sz="1800" spc="-114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li</a:t>
            </a:r>
            <a:r>
              <a:rPr sz="1800" dirty="0"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1850" y="4798517"/>
            <a:ext cx="26022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cout&lt;&lt;“Value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is:”&lt;&lt;a.x;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cout&lt;&lt;“Value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y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is:”&lt;&lt;a.y;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5319" y="4798517"/>
            <a:ext cx="6864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rbel"/>
                <a:cs typeface="Corbel"/>
              </a:rPr>
              <a:t>Error</a:t>
            </a:r>
            <a:endParaRPr sz="1800">
              <a:latin typeface="Corbel"/>
              <a:cs typeface="Corbel"/>
            </a:endParaRPr>
          </a:p>
          <a:p>
            <a:pPr marL="508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Corbel"/>
                <a:cs typeface="Corbel"/>
              </a:rPr>
              <a:t>/</a:t>
            </a:r>
            <a:r>
              <a:rPr sz="1800" dirty="0">
                <a:latin typeface="Corbel"/>
                <a:cs typeface="Corbel"/>
              </a:rPr>
              <a:t>/</a:t>
            </a:r>
            <a:r>
              <a:rPr sz="1800" spc="-14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li</a:t>
            </a:r>
            <a:r>
              <a:rPr sz="1800" dirty="0"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4101" y="5347512"/>
            <a:ext cx="81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0715"/>
            <a:ext cx="2623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</a:rPr>
              <a:t>C</a:t>
            </a:r>
            <a:r>
              <a:rPr sz="3600" spc="-70" dirty="0">
                <a:solidFill>
                  <a:srgbClr val="FFFFFF"/>
                </a:solidFill>
              </a:rPr>
              <a:t>l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70" dirty="0">
                <a:solidFill>
                  <a:srgbClr val="FFFFFF"/>
                </a:solidFill>
              </a:rPr>
              <a:t> E</a:t>
            </a:r>
            <a:r>
              <a:rPr sz="3600" spc="-80" dirty="0">
                <a:solidFill>
                  <a:srgbClr val="FFFFFF"/>
                </a:solidFill>
              </a:rPr>
              <a:t>x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5" dirty="0">
                <a:solidFill>
                  <a:srgbClr val="FFFFFF"/>
                </a:solidFill>
              </a:rPr>
              <a:t>m</a:t>
            </a:r>
            <a:r>
              <a:rPr sz="3600" spc="-65" dirty="0">
                <a:solidFill>
                  <a:srgbClr val="FFFFFF"/>
                </a:solidFill>
              </a:rPr>
              <a:t>p</a:t>
            </a:r>
            <a:r>
              <a:rPr sz="3600" spc="-70" dirty="0">
                <a:solidFill>
                  <a:srgbClr val="FFFFFF"/>
                </a:solidFill>
              </a:rPr>
              <a:t>l</a:t>
            </a:r>
            <a:r>
              <a:rPr sz="3600" dirty="0">
                <a:solidFill>
                  <a:srgbClr val="FFFFFF"/>
                </a:solidFill>
              </a:rPr>
              <a:t>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42258" y="1124330"/>
          <a:ext cx="7607300" cy="455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3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#include&lt;iostream&gt;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display()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17">
                <a:tc>
                  <a:txBody>
                    <a:bodyPr/>
                    <a:lstStyle/>
                    <a:p>
                      <a:pPr marL="92075">
                        <a:lnSpc>
                          <a:spcPts val="182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using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namespace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std;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cout&lt;&lt;"Name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is:"&lt;&lt;name&lt;&lt;endl;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99">
                <a:tc>
                  <a:txBody>
                    <a:bodyPr/>
                    <a:lstStyle/>
                    <a:p>
                      <a:pPr marL="92075">
                        <a:lnSpc>
                          <a:spcPts val="182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person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ts val="1935"/>
                        </a:lnSpc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cout&lt;&lt;"Age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is:"&lt;&lt;age;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94">
                <a:tc>
                  <a:txBody>
                    <a:bodyPr/>
                    <a:lstStyle/>
                    <a:p>
                      <a:pPr marL="92075">
                        <a:lnSpc>
                          <a:spcPts val="1825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935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23">
                <a:tc>
                  <a:txBody>
                    <a:bodyPr/>
                    <a:lstStyle/>
                    <a:p>
                      <a:pPr marL="274955">
                        <a:lnSpc>
                          <a:spcPts val="182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char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name[30];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39">
                <a:tc>
                  <a:txBody>
                    <a:bodyPr/>
                    <a:lstStyle/>
                    <a:p>
                      <a:pPr marL="274955">
                        <a:lnSpc>
                          <a:spcPts val="182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age;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418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274955">
                        <a:lnSpc>
                          <a:spcPts val="182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getData()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94">
                <a:tc>
                  <a:txBody>
                    <a:bodyPr/>
                    <a:lstStyle/>
                    <a:p>
                      <a:pPr marL="274955">
                        <a:lnSpc>
                          <a:spcPts val="1825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person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p;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62">
                <a:tc>
                  <a:txBody>
                    <a:bodyPr/>
                    <a:lstStyle/>
                    <a:p>
                      <a:pPr marL="461009">
                        <a:lnSpc>
                          <a:spcPts val="182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cout&lt;&lt;"Enter the name:";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p.getData();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marL="461009">
                        <a:lnSpc>
                          <a:spcPts val="182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cin&gt;&gt;name;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p.display();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560">
                <a:tc>
                  <a:txBody>
                    <a:bodyPr/>
                    <a:lstStyle/>
                    <a:p>
                      <a:pPr marL="461009">
                        <a:lnSpc>
                          <a:spcPts val="182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cout&lt;&lt;"Enter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age:";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93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0;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461009">
                        <a:lnSpc>
                          <a:spcPts val="182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cin&gt;&gt;age;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0715">
                <a:tc>
                  <a:txBody>
                    <a:bodyPr/>
                    <a:lstStyle/>
                    <a:p>
                      <a:pPr marL="274955">
                        <a:lnSpc>
                          <a:spcPts val="1825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63334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Def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12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Specifier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599056"/>
            <a:ext cx="6997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specifier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mentioned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specifier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873072"/>
            <a:ext cx="12344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-25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“Private”.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867911" y="3425952"/>
            <a:ext cx="2612390" cy="2560320"/>
          </a:xfrm>
          <a:prstGeom prst="rect">
            <a:avLst/>
          </a:prstGeom>
          <a:solidFill>
            <a:srgbClr val="40B9D2"/>
          </a:solidFill>
          <a:ln w="12192">
            <a:solidFill>
              <a:srgbClr val="2C879A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455"/>
              </a:spcBef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student</a:t>
            </a:r>
            <a:endParaRPr sz="20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779145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int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no;</a:t>
            </a:r>
            <a:endParaRPr sz="1800">
              <a:latin typeface="Corbel"/>
              <a:cs typeface="Corbel"/>
            </a:endParaRPr>
          </a:p>
          <a:p>
            <a:pPr marL="779145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char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name[20];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  <a:spcBef>
                <a:spcPts val="1245"/>
              </a:spcBef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8095" y="3425952"/>
            <a:ext cx="2926080" cy="2560320"/>
          </a:xfrm>
          <a:prstGeom prst="rect">
            <a:avLst/>
          </a:prstGeom>
          <a:solidFill>
            <a:srgbClr val="40B9D2"/>
          </a:solidFill>
          <a:ln w="12192">
            <a:solidFill>
              <a:srgbClr val="2C87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ts val="226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student</a:t>
            </a:r>
            <a:endParaRPr sz="20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779780">
              <a:lnSpc>
                <a:spcPct val="100000"/>
              </a:lnSpc>
              <a:spcBef>
                <a:spcPts val="75"/>
              </a:spcBef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private:</a:t>
            </a:r>
            <a:endParaRPr sz="2000">
              <a:latin typeface="Corbel"/>
              <a:cs typeface="Corbel"/>
            </a:endParaRPr>
          </a:p>
          <a:p>
            <a:pPr marL="1236980">
              <a:lnSpc>
                <a:spcPct val="100000"/>
              </a:lnSpc>
              <a:spcBef>
                <a:spcPts val="359"/>
              </a:spcBef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no;</a:t>
            </a:r>
            <a:endParaRPr sz="2000">
              <a:latin typeface="Corbel"/>
              <a:cs typeface="Corbel"/>
            </a:endParaRPr>
          </a:p>
          <a:p>
            <a:pPr marL="1236980">
              <a:lnSpc>
                <a:spcPct val="100000"/>
              </a:lnSpc>
              <a:spcBef>
                <a:spcPts val="360"/>
              </a:spcBef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char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name[20];</a:t>
            </a:r>
            <a:endParaRPr sz="20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  <a:spcBef>
                <a:spcPts val="1250"/>
              </a:spcBef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1383" y="4087371"/>
            <a:ext cx="1876655" cy="11704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57556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Different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type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variable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C++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22273"/>
            <a:ext cx="18421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0"/>
              </a:spcBef>
              <a:buClr>
                <a:srgbClr val="40B9D2"/>
              </a:buClr>
              <a:buFont typeface="Wingdings"/>
              <a:buChar char=""/>
              <a:tabLst>
                <a:tab pos="266065" algn="l"/>
              </a:tabLst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local</a:t>
            </a:r>
            <a:r>
              <a:rPr sz="2000" b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b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1818208"/>
            <a:ext cx="64027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variable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that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inside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r>
              <a:rPr sz="2000" b="1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called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local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1970490"/>
            <a:ext cx="7023100" cy="10617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160"/>
              </a:lnSpc>
              <a:spcBef>
                <a:spcPts val="72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local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within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body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within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block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code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contained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within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body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method.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403558"/>
            <a:ext cx="7101840" cy="19462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815"/>
              </a:spcBef>
              <a:buClr>
                <a:srgbClr val="40B9D2"/>
              </a:buClr>
              <a:buFont typeface="Wingdings"/>
              <a:buChar char=""/>
              <a:tabLst>
                <a:tab pos="266065" algn="l"/>
              </a:tabLst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ct val="80100"/>
              </a:lnSpc>
              <a:spcBef>
                <a:spcPts val="120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class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(class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variable/static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variable)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instantiated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(instance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variable).</a:t>
            </a:r>
            <a:endParaRPr sz="2000">
              <a:latin typeface="Corbel"/>
              <a:cs typeface="Corbel"/>
            </a:endParaRPr>
          </a:p>
          <a:p>
            <a:pPr marL="195580" marR="139065" indent="-182880">
              <a:lnSpc>
                <a:spcPts val="1920"/>
              </a:lnSpc>
              <a:spcBef>
                <a:spcPts val="118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within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class,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within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body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class.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39797"/>
            <a:ext cx="2075814" cy="20567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local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variable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4481321"/>
            <a:ext cx="6782434" cy="1304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Member variables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inside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inside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method.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Local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variables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inside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including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7516" y="740029"/>
            <a:ext cx="5656580" cy="3147060"/>
            <a:chOff x="4517516" y="740029"/>
            <a:chExt cx="5656580" cy="3147060"/>
          </a:xfrm>
        </p:grpSpPr>
        <p:sp>
          <p:nvSpPr>
            <p:cNvPr id="5" name="object 5"/>
            <p:cNvSpPr/>
            <p:nvPr/>
          </p:nvSpPr>
          <p:spPr>
            <a:xfrm>
              <a:off x="4523866" y="746506"/>
              <a:ext cx="5643880" cy="3134360"/>
            </a:xfrm>
            <a:custGeom>
              <a:avLst/>
              <a:gdLst/>
              <a:ahLst/>
              <a:cxnLst/>
              <a:rect l="l" t="t" r="r" b="b"/>
              <a:pathLst>
                <a:path w="5643880" h="3134360">
                  <a:moveTo>
                    <a:pt x="5643752" y="0"/>
                  </a:moveTo>
                  <a:lnTo>
                    <a:pt x="0" y="0"/>
                  </a:lnTo>
                  <a:lnTo>
                    <a:pt x="0" y="3134233"/>
                  </a:lnTo>
                  <a:lnTo>
                    <a:pt x="5643752" y="3134233"/>
                  </a:lnTo>
                  <a:lnTo>
                    <a:pt x="5643752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3866" y="740029"/>
              <a:ext cx="5643880" cy="3147060"/>
            </a:xfrm>
            <a:custGeom>
              <a:avLst/>
              <a:gdLst/>
              <a:ahLst/>
              <a:cxnLst/>
              <a:rect l="l" t="t" r="r" b="b"/>
              <a:pathLst>
                <a:path w="5643880" h="3147060">
                  <a:moveTo>
                    <a:pt x="0" y="0"/>
                  </a:moveTo>
                  <a:lnTo>
                    <a:pt x="0" y="3147060"/>
                  </a:lnTo>
                </a:path>
                <a:path w="5643880" h="3147060">
                  <a:moveTo>
                    <a:pt x="5643753" y="0"/>
                  </a:moveTo>
                  <a:lnTo>
                    <a:pt x="5643753" y="31470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7516" y="740029"/>
              <a:ext cx="5656580" cy="12700"/>
            </a:xfrm>
            <a:custGeom>
              <a:avLst/>
              <a:gdLst/>
              <a:ahLst/>
              <a:cxnLst/>
              <a:rect l="l" t="t" r="r" b="b"/>
              <a:pathLst>
                <a:path w="5656580" h="12700">
                  <a:moveTo>
                    <a:pt x="0" y="12700"/>
                  </a:moveTo>
                  <a:lnTo>
                    <a:pt x="5656453" y="12700"/>
                  </a:lnTo>
                  <a:lnTo>
                    <a:pt x="565645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7516" y="3880739"/>
              <a:ext cx="5656580" cy="0"/>
            </a:xfrm>
            <a:custGeom>
              <a:avLst/>
              <a:gdLst/>
              <a:ahLst/>
              <a:cxnLst/>
              <a:rect l="l" t="t" r="r" b="b"/>
              <a:pathLst>
                <a:path w="5656580">
                  <a:moveTo>
                    <a:pt x="0" y="0"/>
                  </a:moveTo>
                  <a:lnTo>
                    <a:pt x="565645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3750" y="761745"/>
            <a:ext cx="14643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/>
              <a:t>class</a:t>
            </a:r>
            <a:r>
              <a:rPr sz="2200" spc="-60" dirty="0"/>
              <a:t> </a:t>
            </a:r>
            <a:r>
              <a:rPr sz="2200" spc="-5" dirty="0"/>
              <a:t>sample</a:t>
            </a:r>
            <a:endParaRPr sz="2200"/>
          </a:p>
        </p:txBody>
      </p:sp>
      <p:sp>
        <p:nvSpPr>
          <p:cNvPr id="10" name="object 10"/>
          <p:cNvSpPr txBox="1"/>
          <p:nvPr/>
        </p:nvSpPr>
        <p:spPr>
          <a:xfrm>
            <a:off x="6999220" y="1432687"/>
            <a:ext cx="226822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-5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member</a:t>
            </a:r>
            <a:r>
              <a:rPr sz="2200" spc="-4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variable</a:t>
            </a:r>
            <a:endParaRPr sz="2200">
              <a:latin typeface="Corbel"/>
              <a:cs typeface="Corbel"/>
            </a:endParaRPr>
          </a:p>
          <a:p>
            <a:pPr marL="54610">
              <a:lnSpc>
                <a:spcPct val="100000"/>
              </a:lnSpc>
            </a:pP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-8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Static</a:t>
            </a:r>
            <a:r>
              <a:rPr sz="2200" spc="-4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variable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member</a:t>
            </a:r>
            <a:r>
              <a:rPr sz="2200" spc="-5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function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0254" y="2774442"/>
            <a:ext cx="18110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-5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Local</a:t>
            </a:r>
            <a:r>
              <a:rPr sz="2200" spc="-6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variable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3750" y="1097025"/>
            <a:ext cx="1981835" cy="2710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  <a:p>
            <a:pPr marL="469900" marR="243204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rbel"/>
                <a:cs typeface="Corbel"/>
              </a:rPr>
              <a:t>int no; 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static</a:t>
            </a:r>
            <a:r>
              <a:rPr sz="2200" spc="-5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int</a:t>
            </a:r>
            <a:r>
              <a:rPr sz="2200" spc="-4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y;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void</a:t>
            </a:r>
            <a:r>
              <a:rPr sz="2200" spc="-6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sum()</a:t>
            </a:r>
            <a:endParaRPr sz="2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  <a:p>
            <a:pPr marL="112522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rbel"/>
                <a:cs typeface="Corbel"/>
              </a:rPr>
              <a:t>int</a:t>
            </a:r>
            <a:r>
              <a:rPr sz="2200" spc="-9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x=5;</a:t>
            </a:r>
            <a:endParaRPr sz="2200">
              <a:latin typeface="Corbel"/>
              <a:cs typeface="Corbel"/>
            </a:endParaRPr>
          </a:p>
          <a:p>
            <a:pPr marL="512445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}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orbel"/>
                <a:cs typeface="Corbel"/>
              </a:rPr>
              <a:t>};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58178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Objects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897762"/>
            <a:ext cx="67913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blue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print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containing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variables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171778"/>
            <a:ext cx="48215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585858"/>
                </a:solidFill>
              </a:rPr>
              <a:t>method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and</a:t>
            </a:r>
            <a:r>
              <a:rPr sz="2000" spc="-10" dirty="0">
                <a:solidFill>
                  <a:srgbClr val="585858"/>
                </a:solidFill>
              </a:rPr>
              <a:t> no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memory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allocated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for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them.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949065" y="1476370"/>
            <a:ext cx="7108190" cy="228155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52705" algn="ctr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ovi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temp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reate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ny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objects.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Once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been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declared,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(like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other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type).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xa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282566"/>
            <a:ext cx="5125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6876" y="3852798"/>
            <a:ext cx="4931410" cy="37084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  <a:tabLst>
                <a:tab pos="1478280" algn="l"/>
              </a:tabLst>
            </a:pPr>
            <a:r>
              <a:rPr sz="1800" spc="-10" dirty="0">
                <a:latin typeface="Corbel"/>
                <a:cs typeface="Corbel"/>
              </a:rPr>
              <a:t>Item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x;	//memory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for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 </a:t>
            </a:r>
            <a:r>
              <a:rPr sz="1800" spc="-5" dirty="0">
                <a:latin typeface="Corbel"/>
                <a:cs typeface="Corbel"/>
              </a:rPr>
              <a:t>is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created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1707" y="4796028"/>
            <a:ext cx="3279775" cy="118872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Item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15" dirty="0">
                <a:latin typeface="Corbel"/>
                <a:cs typeface="Corbel"/>
              </a:rPr>
              <a:t>………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1800" spc="-25" dirty="0">
                <a:latin typeface="Corbel"/>
                <a:cs typeface="Corbel"/>
              </a:rPr>
              <a:t>}x,y,z;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57302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</a:rPr>
              <a:t>Difference 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b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w</a:t>
            </a:r>
            <a:r>
              <a:rPr sz="3600" spc="-65" dirty="0">
                <a:solidFill>
                  <a:srgbClr val="FFFFFF"/>
                </a:solidFill>
              </a:rPr>
              <a:t>ee</a:t>
            </a:r>
            <a:r>
              <a:rPr sz="3600" dirty="0">
                <a:solidFill>
                  <a:srgbClr val="FFFFFF"/>
                </a:solidFill>
              </a:rPr>
              <a:t>n</a:t>
            </a:r>
            <a:r>
              <a:rPr sz="3600" spc="-8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cl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dirty="0">
                <a:solidFill>
                  <a:srgbClr val="FFFFFF"/>
                </a:solidFill>
              </a:rPr>
              <a:t>s  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d</a:t>
            </a:r>
            <a:r>
              <a:rPr sz="3600" spc="-229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O</a:t>
            </a:r>
            <a:r>
              <a:rPr sz="3600" spc="-85" dirty="0">
                <a:solidFill>
                  <a:srgbClr val="FFFFFF"/>
                </a:solidFill>
              </a:rPr>
              <a:t>b</a:t>
            </a:r>
            <a:r>
              <a:rPr sz="3600" spc="-80" dirty="0">
                <a:solidFill>
                  <a:srgbClr val="FFFFFF"/>
                </a:solidFill>
              </a:rPr>
              <a:t>j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c</a:t>
            </a:r>
            <a:r>
              <a:rPr sz="3600" dirty="0">
                <a:solidFill>
                  <a:srgbClr val="FFFFFF"/>
                </a:solidFill>
              </a:rPr>
              <a:t>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4641" y="1286510"/>
          <a:ext cx="6392545" cy="3961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Class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Object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1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349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container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which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is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collection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variables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and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methods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Object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instance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No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memory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allocated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at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the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time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declaration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701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Sufficient memory space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will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be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allocated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for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all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variables of class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at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 time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declaration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00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813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One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class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definition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should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exist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only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once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in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program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079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For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one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class multiple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objects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can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be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created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280860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14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ep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nt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n  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f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C</a:t>
            </a:r>
            <a:r>
              <a:rPr sz="3600" spc="-70" dirty="0">
                <a:solidFill>
                  <a:srgbClr val="FFFFFF"/>
                </a:solidFill>
              </a:rPr>
              <a:t>l</a:t>
            </a:r>
            <a:r>
              <a:rPr sz="3600" spc="-85" dirty="0">
                <a:solidFill>
                  <a:srgbClr val="FFFFFF"/>
                </a:solidFill>
              </a:rPr>
              <a:t>a</a:t>
            </a:r>
            <a:r>
              <a:rPr sz="3600" spc="-65" dirty="0">
                <a:solidFill>
                  <a:srgbClr val="FFFFFF"/>
                </a:solidFill>
              </a:rPr>
              <a:t>s</a:t>
            </a:r>
            <a:r>
              <a:rPr sz="360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455" y="1569848"/>
            <a:ext cx="6467602" cy="3760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73164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Revisited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92376"/>
            <a:ext cx="7105650" cy="11525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11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Structure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unique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feature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‘C’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provides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packing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together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different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types.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structure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convenient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tool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handling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group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(logically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related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items).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2742692"/>
            <a:ext cx="7009765" cy="87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Once</a:t>
            </a:r>
            <a:r>
              <a:rPr sz="2000" spc="-5" dirty="0">
                <a:solidFill>
                  <a:srgbClr val="585858"/>
                </a:solidFill>
              </a:rPr>
              <a:t> structure</a:t>
            </a:r>
            <a:r>
              <a:rPr sz="2000" spc="6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has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been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defined,</a:t>
            </a:r>
            <a:r>
              <a:rPr sz="2000" spc="8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we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create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variables</a:t>
            </a:r>
            <a:r>
              <a:rPr sz="2000" spc="6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of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that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type 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by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using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declarations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that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are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similar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to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built</a:t>
            </a:r>
            <a:r>
              <a:rPr sz="2000" spc="5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in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type 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declarations.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3718305"/>
            <a:ext cx="7141845" cy="1579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supports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features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structures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000" spc="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But</a:t>
            </a:r>
            <a:r>
              <a:rPr sz="20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expanded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capabilities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further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suit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OOP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philosophy.</a:t>
            </a:r>
            <a:endParaRPr sz="2000">
              <a:latin typeface="Corbel"/>
              <a:cs typeface="Corbel"/>
            </a:endParaRPr>
          </a:p>
          <a:p>
            <a:pPr marL="195580" marR="5080" indent="-182880" algn="just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 attempts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 bring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user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 types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closer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possible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built in data types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also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provides facility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hide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data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main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principle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OOP.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77622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Accessing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2102357"/>
            <a:ext cx="6785609" cy="87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main()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can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not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access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number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and </a:t>
            </a:r>
            <a:r>
              <a:rPr sz="2000" spc="-10" dirty="0">
                <a:solidFill>
                  <a:srgbClr val="585858"/>
                </a:solidFill>
              </a:rPr>
              <a:t>cost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variable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of previous </a:t>
            </a:r>
            <a:r>
              <a:rPr sz="2000" spc="-5" dirty="0">
                <a:solidFill>
                  <a:srgbClr val="585858"/>
                </a:solidFill>
              </a:rPr>
              <a:t> example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directly.</a:t>
            </a:r>
            <a:r>
              <a:rPr sz="2000" spc="-6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following</a:t>
            </a:r>
            <a:r>
              <a:rPr sz="2000" spc="5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form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at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for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calling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-10" dirty="0">
                <a:solidFill>
                  <a:srgbClr val="585858"/>
                </a:solidFill>
              </a:rPr>
              <a:t> member </a:t>
            </a:r>
            <a:r>
              <a:rPr sz="2000" spc="-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function:-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2954578"/>
            <a:ext cx="5233035" cy="8794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object_name.function_name</a:t>
            </a:r>
            <a:r>
              <a:rPr sz="2000" spc="1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(actual_arguments);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mpl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358766"/>
            <a:ext cx="11804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Simi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rl</a:t>
            </a:r>
            <a:r>
              <a:rPr sz="2000" spc="-7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6569" y="3948810"/>
            <a:ext cx="3279775" cy="37084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orbel"/>
                <a:cs typeface="Corbel"/>
              </a:rPr>
              <a:t>x.getdata(100,75.5);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1400" y="4821935"/>
            <a:ext cx="3279775" cy="37084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9"/>
              </a:spcBef>
            </a:pPr>
            <a:r>
              <a:rPr sz="1800" spc="-5" dirty="0">
                <a:latin typeface="Corbel"/>
                <a:cs typeface="Corbel"/>
              </a:rPr>
              <a:t>x.putdata();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77749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Accessing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385697"/>
            <a:ext cx="55041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pu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tl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1812112"/>
            <a:ext cx="695070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variable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declared</a:t>
            </a:r>
            <a:r>
              <a:rPr sz="2000" spc="6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private</a:t>
            </a:r>
            <a:r>
              <a:rPr sz="2000" spc="5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can</a:t>
            </a:r>
            <a:r>
              <a:rPr sz="2000" spc="-15" dirty="0">
                <a:solidFill>
                  <a:srgbClr val="585858"/>
                </a:solidFill>
              </a:rPr>
              <a:t> be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accessed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using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public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member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1945" y="2087118"/>
            <a:ext cx="2181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the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4616" y="2606675"/>
            <a:ext cx="3279775" cy="352171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xyz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z;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xyz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p;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  <a:tabLst>
                <a:tab pos="1134110" algn="l"/>
              </a:tabLst>
            </a:pPr>
            <a:r>
              <a:rPr sz="1800" spc="-5" dirty="0">
                <a:latin typeface="Corbel"/>
                <a:cs typeface="Corbel"/>
              </a:rPr>
              <a:t>p.x=0;	</a:t>
            </a:r>
            <a:r>
              <a:rPr sz="1800" spc="-15" dirty="0">
                <a:latin typeface="Corbel"/>
                <a:cs typeface="Corbel"/>
              </a:rPr>
              <a:t>//error, </a:t>
            </a:r>
            <a:r>
              <a:rPr sz="1800" dirty="0">
                <a:latin typeface="Corbel"/>
                <a:cs typeface="Corbel"/>
              </a:rPr>
              <a:t>x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private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  <a:tabLst>
                <a:tab pos="1116330" algn="l"/>
              </a:tabLst>
            </a:pPr>
            <a:r>
              <a:rPr sz="1800" spc="-5" dirty="0">
                <a:latin typeface="Corbel"/>
                <a:cs typeface="Corbel"/>
              </a:rPr>
              <a:t>p.z=1;	//Allowed,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z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is public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798320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Defining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612696"/>
            <a:ext cx="5341620" cy="13068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065"/>
              </a:spcBef>
              <a:buClr>
                <a:srgbClr val="40B9D2"/>
              </a:buClr>
              <a:buFont typeface="Wingdings"/>
              <a:buChar char=""/>
              <a:tabLst>
                <a:tab pos="266065" algn="l"/>
              </a:tabLst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places:-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Outside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definition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efi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niti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321299"/>
            <a:ext cx="6244590" cy="215963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Ou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side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ss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d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fin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on: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return-type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class-name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::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func-name(argument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declaration)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Body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71081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Outside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ef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7540" y="1337436"/>
            <a:ext cx="5365750" cy="384873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200" dirty="0">
                <a:latin typeface="Corbel"/>
                <a:cs typeface="Corbel"/>
              </a:rPr>
              <a:t>void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item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::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getdata(int</a:t>
            </a:r>
            <a:r>
              <a:rPr sz="2200" spc="-6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a,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float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5" dirty="0">
                <a:latin typeface="Corbel"/>
                <a:cs typeface="Corbel"/>
              </a:rPr>
              <a:t>b)</a:t>
            </a:r>
            <a:endParaRPr sz="22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  <a:p>
            <a:pPr marL="59563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rbel"/>
                <a:cs typeface="Corbel"/>
              </a:rPr>
              <a:t>number=a;</a:t>
            </a:r>
            <a:endParaRPr sz="2200">
              <a:latin typeface="Corbel"/>
              <a:cs typeface="Corbel"/>
            </a:endParaRPr>
          </a:p>
          <a:p>
            <a:pPr marL="595630">
              <a:lnSpc>
                <a:spcPct val="100000"/>
              </a:lnSpc>
            </a:pPr>
            <a:r>
              <a:rPr sz="2200" spc="-5" dirty="0">
                <a:latin typeface="Corbel"/>
                <a:cs typeface="Corbel"/>
              </a:rPr>
              <a:t>cost=b;</a:t>
            </a:r>
            <a:endParaRPr sz="22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}</a:t>
            </a:r>
            <a:endParaRPr sz="22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void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item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::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putdata(void)</a:t>
            </a:r>
            <a:endParaRPr sz="22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  <a:p>
            <a:pPr marL="595630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cout&lt;&lt;“Number:”&lt;&lt;number&lt;&lt;“\n”;</a:t>
            </a:r>
            <a:endParaRPr sz="2200">
              <a:latin typeface="Corbel"/>
              <a:cs typeface="Corbel"/>
            </a:endParaRPr>
          </a:p>
          <a:p>
            <a:pPr marL="595630">
              <a:lnSpc>
                <a:spcPct val="100000"/>
              </a:lnSpc>
            </a:pPr>
            <a:r>
              <a:rPr sz="2200" spc="-5" dirty="0">
                <a:latin typeface="Corbel"/>
                <a:cs typeface="Corbel"/>
              </a:rPr>
              <a:t>cout&lt;&lt;“Cost:”&lt;&lt;cost&lt;&lt;“\n”;</a:t>
            </a:r>
            <a:endParaRPr sz="22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}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73431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si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definition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863041"/>
            <a:ext cx="669226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-39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100" spc="-3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585858"/>
                </a:solidFill>
              </a:rPr>
              <a:t>When</a:t>
            </a:r>
            <a:r>
              <a:rPr sz="2100" spc="-45" dirty="0">
                <a:solidFill>
                  <a:srgbClr val="585858"/>
                </a:solidFill>
              </a:rPr>
              <a:t> </a:t>
            </a:r>
            <a:r>
              <a:rPr sz="2100" spc="5" dirty="0">
                <a:solidFill>
                  <a:srgbClr val="585858"/>
                </a:solidFill>
              </a:rPr>
              <a:t>a </a:t>
            </a:r>
            <a:r>
              <a:rPr sz="2100" dirty="0">
                <a:solidFill>
                  <a:srgbClr val="585858"/>
                </a:solidFill>
              </a:rPr>
              <a:t>function</a:t>
            </a:r>
            <a:r>
              <a:rPr sz="2100" spc="-45" dirty="0">
                <a:solidFill>
                  <a:srgbClr val="585858"/>
                </a:solidFill>
              </a:rPr>
              <a:t> </a:t>
            </a:r>
            <a:r>
              <a:rPr sz="2100" spc="-5" dirty="0">
                <a:solidFill>
                  <a:srgbClr val="585858"/>
                </a:solidFill>
              </a:rPr>
              <a:t>is</a:t>
            </a:r>
            <a:r>
              <a:rPr sz="2100" dirty="0">
                <a:solidFill>
                  <a:srgbClr val="585858"/>
                </a:solidFill>
              </a:rPr>
              <a:t> defined</a:t>
            </a:r>
            <a:r>
              <a:rPr sz="2100" spc="10" dirty="0">
                <a:solidFill>
                  <a:srgbClr val="585858"/>
                </a:solidFill>
              </a:rPr>
              <a:t> </a:t>
            </a:r>
            <a:r>
              <a:rPr sz="2100" spc="-5" dirty="0">
                <a:solidFill>
                  <a:srgbClr val="585858"/>
                </a:solidFill>
              </a:rPr>
              <a:t>inside</a:t>
            </a:r>
            <a:r>
              <a:rPr sz="2100" spc="-15" dirty="0">
                <a:solidFill>
                  <a:srgbClr val="585858"/>
                </a:solidFill>
              </a:rPr>
              <a:t> </a:t>
            </a:r>
            <a:r>
              <a:rPr sz="2100" spc="5" dirty="0">
                <a:solidFill>
                  <a:srgbClr val="585858"/>
                </a:solidFill>
              </a:rPr>
              <a:t>a class,</a:t>
            </a:r>
            <a:r>
              <a:rPr sz="2100" spc="-25" dirty="0">
                <a:solidFill>
                  <a:srgbClr val="585858"/>
                </a:solidFill>
              </a:rPr>
              <a:t> </a:t>
            </a:r>
            <a:r>
              <a:rPr sz="2100" b="1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1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100" b="1" dirty="0">
                <a:solidFill>
                  <a:srgbClr val="585858"/>
                </a:solidFill>
                <a:latin typeface="Corbel"/>
                <a:cs typeface="Corbel"/>
              </a:rPr>
              <a:t>is treated as an</a:t>
            </a:r>
            <a:endParaRPr sz="21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1945" y="1153160"/>
            <a:ext cx="176276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spc="5" dirty="0">
                <a:solidFill>
                  <a:srgbClr val="585858"/>
                </a:solidFill>
                <a:latin typeface="Corbel"/>
                <a:cs typeface="Corbel"/>
              </a:rPr>
              <a:t>inline</a:t>
            </a:r>
            <a:r>
              <a:rPr sz="2100" b="1" spc="-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1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9973" y="1681479"/>
            <a:ext cx="6640830" cy="4166235"/>
            <a:chOff x="4109973" y="1681479"/>
            <a:chExt cx="6640830" cy="4166235"/>
          </a:xfrm>
        </p:grpSpPr>
        <p:sp>
          <p:nvSpPr>
            <p:cNvPr id="6" name="object 6"/>
            <p:cNvSpPr/>
            <p:nvPr/>
          </p:nvSpPr>
          <p:spPr>
            <a:xfrm>
              <a:off x="4116323" y="1687829"/>
              <a:ext cx="6628130" cy="4153535"/>
            </a:xfrm>
            <a:custGeom>
              <a:avLst/>
              <a:gdLst/>
              <a:ahLst/>
              <a:cxnLst/>
              <a:rect l="l" t="t" r="r" b="b"/>
              <a:pathLst>
                <a:path w="6628130" h="4153535">
                  <a:moveTo>
                    <a:pt x="6627876" y="0"/>
                  </a:moveTo>
                  <a:lnTo>
                    <a:pt x="0" y="0"/>
                  </a:lnTo>
                  <a:lnTo>
                    <a:pt x="0" y="4153408"/>
                  </a:lnTo>
                  <a:lnTo>
                    <a:pt x="6627876" y="4153408"/>
                  </a:lnTo>
                  <a:lnTo>
                    <a:pt x="6627876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6323" y="1681479"/>
              <a:ext cx="6628130" cy="4166235"/>
            </a:xfrm>
            <a:custGeom>
              <a:avLst/>
              <a:gdLst/>
              <a:ahLst/>
              <a:cxnLst/>
              <a:rect l="l" t="t" r="r" b="b"/>
              <a:pathLst>
                <a:path w="6628130" h="4166235">
                  <a:moveTo>
                    <a:pt x="0" y="0"/>
                  </a:moveTo>
                  <a:lnTo>
                    <a:pt x="0" y="4166108"/>
                  </a:lnTo>
                </a:path>
                <a:path w="6628130" h="4166235">
                  <a:moveTo>
                    <a:pt x="6627876" y="0"/>
                  </a:moveTo>
                  <a:lnTo>
                    <a:pt x="6627876" y="416610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9973" y="1681479"/>
              <a:ext cx="6640830" cy="12700"/>
            </a:xfrm>
            <a:custGeom>
              <a:avLst/>
              <a:gdLst/>
              <a:ahLst/>
              <a:cxnLst/>
              <a:rect l="l" t="t" r="r" b="b"/>
              <a:pathLst>
                <a:path w="6640830" h="12700">
                  <a:moveTo>
                    <a:pt x="0" y="12700"/>
                  </a:moveTo>
                  <a:lnTo>
                    <a:pt x="6640576" y="12700"/>
                  </a:lnTo>
                  <a:lnTo>
                    <a:pt x="6640576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09973" y="5841238"/>
              <a:ext cx="6640830" cy="0"/>
            </a:xfrm>
            <a:custGeom>
              <a:avLst/>
              <a:gdLst/>
              <a:ahLst/>
              <a:cxnLst/>
              <a:rect l="l" t="t" r="r" b="b"/>
              <a:pathLst>
                <a:path w="6640830">
                  <a:moveTo>
                    <a:pt x="0" y="0"/>
                  </a:moveTo>
                  <a:lnTo>
                    <a:pt x="664057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22758" y="2315921"/>
            <a:ext cx="2239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rbel"/>
                <a:cs typeface="Corbel"/>
              </a:rPr>
              <a:t>//variable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declaration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// </a:t>
            </a:r>
            <a:r>
              <a:rPr sz="2000" spc="-10" dirty="0">
                <a:latin typeface="Corbel"/>
                <a:cs typeface="Corbel"/>
              </a:rPr>
              <a:t>private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by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default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8653" y="1706625"/>
            <a:ext cx="219138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orbel"/>
                <a:cs typeface="Corbel"/>
              </a:rPr>
              <a:t>class </a:t>
            </a:r>
            <a:r>
              <a:rPr sz="2000" spc="-15" dirty="0">
                <a:latin typeface="Corbel"/>
                <a:cs typeface="Corbel"/>
              </a:rPr>
              <a:t>item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960119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5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number;</a:t>
            </a:r>
            <a:endParaRPr sz="2000">
              <a:latin typeface="Corbel"/>
              <a:cs typeface="Corbel"/>
            </a:endParaRPr>
          </a:p>
          <a:p>
            <a:pPr marL="960119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rbel"/>
                <a:cs typeface="Corbel"/>
              </a:rPr>
              <a:t>float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cost;</a:t>
            </a:r>
            <a:endParaRPr sz="2000">
              <a:latin typeface="Corbel"/>
              <a:cs typeface="Corbel"/>
            </a:endParaRPr>
          </a:p>
          <a:p>
            <a:pPr marL="252729">
              <a:lnSpc>
                <a:spcPct val="100000"/>
              </a:lnSpc>
            </a:pPr>
            <a:r>
              <a:rPr sz="2000" spc="-15" dirty="0">
                <a:latin typeface="Corbel"/>
                <a:cs typeface="Corbel"/>
              </a:rPr>
              <a:t>public: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3434" y="3231261"/>
            <a:ext cx="27908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3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getdata(int</a:t>
            </a:r>
            <a:r>
              <a:rPr sz="2000" spc="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a,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float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25" dirty="0">
                <a:latin typeface="Corbel"/>
                <a:cs typeface="Corbel"/>
              </a:rPr>
              <a:t>b);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8653" y="3841241"/>
            <a:ext cx="5593715" cy="1853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6469">
              <a:lnSpc>
                <a:spcPct val="100000"/>
              </a:lnSpc>
              <a:spcBef>
                <a:spcPts val="90"/>
              </a:spcBef>
              <a:tabLst>
                <a:tab pos="3952240" algn="l"/>
              </a:tabLst>
            </a:pP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putdata(void)	</a:t>
            </a:r>
            <a:r>
              <a:rPr sz="2000" spc="-5" dirty="0">
                <a:latin typeface="Corbel"/>
                <a:cs typeface="Corbel"/>
              </a:rPr>
              <a:t>// </a:t>
            </a:r>
            <a:r>
              <a:rPr sz="2000" i="1" spc="-5" dirty="0">
                <a:latin typeface="Corbel"/>
                <a:cs typeface="Corbel"/>
              </a:rPr>
              <a:t>inline</a:t>
            </a:r>
            <a:r>
              <a:rPr sz="2000" i="1" spc="-15" dirty="0">
                <a:latin typeface="Corbel"/>
                <a:cs typeface="Corbel"/>
              </a:rPr>
              <a:t> </a:t>
            </a:r>
            <a:r>
              <a:rPr sz="2000" i="1" spc="-10" dirty="0">
                <a:latin typeface="Corbel"/>
                <a:cs typeface="Corbel"/>
              </a:rPr>
              <a:t>function</a:t>
            </a:r>
            <a:endParaRPr sz="2000">
              <a:latin typeface="Corbel"/>
              <a:cs typeface="Corbel"/>
            </a:endParaRPr>
          </a:p>
          <a:p>
            <a:pPr marL="9144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141732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cout&lt;&lt;“Number:”&lt;&lt;number&lt;&lt;“\n”;</a:t>
            </a:r>
            <a:endParaRPr sz="2000">
              <a:latin typeface="Corbel"/>
              <a:cs typeface="Corbel"/>
            </a:endParaRPr>
          </a:p>
          <a:p>
            <a:pPr marL="141732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cout&lt;&lt;“Cost:”&lt;&lt;cost&lt;&lt;“\n”;</a:t>
            </a:r>
            <a:endParaRPr sz="2000">
              <a:latin typeface="Corbel"/>
              <a:cs typeface="Corbel"/>
            </a:endParaRPr>
          </a:p>
          <a:p>
            <a:pPr marL="9144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694305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2041398"/>
            <a:ext cx="6654800" cy="6038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Several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different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name.</a:t>
            </a:r>
            <a:r>
              <a:rPr sz="2000" spc="-11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membership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label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resolve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their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scope.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169107"/>
            <a:ext cx="7087234" cy="87820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34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r>
              <a:rPr sz="2000" spc="-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nonmember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do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so.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(However,</a:t>
            </a:r>
            <a:r>
              <a:rPr sz="2000" spc="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exception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rule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friend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function).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571822"/>
            <a:ext cx="670433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another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directly,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without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dot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operator.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611755" cy="2056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Making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outside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Inline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37634" y="933322"/>
            <a:ext cx="6419215" cy="4462780"/>
            <a:chOff x="4437634" y="933322"/>
            <a:chExt cx="6419215" cy="4462780"/>
          </a:xfrm>
        </p:grpSpPr>
        <p:sp>
          <p:nvSpPr>
            <p:cNvPr id="4" name="object 4"/>
            <p:cNvSpPr/>
            <p:nvPr/>
          </p:nvSpPr>
          <p:spPr>
            <a:xfrm>
              <a:off x="4443984" y="939672"/>
              <a:ext cx="6405880" cy="4450080"/>
            </a:xfrm>
            <a:custGeom>
              <a:avLst/>
              <a:gdLst/>
              <a:ahLst/>
              <a:cxnLst/>
              <a:rect l="l" t="t" r="r" b="b"/>
              <a:pathLst>
                <a:path w="6405880" h="4450080">
                  <a:moveTo>
                    <a:pt x="6405879" y="0"/>
                  </a:moveTo>
                  <a:lnTo>
                    <a:pt x="0" y="0"/>
                  </a:lnTo>
                  <a:lnTo>
                    <a:pt x="0" y="4450080"/>
                  </a:lnTo>
                  <a:lnTo>
                    <a:pt x="6405879" y="4450080"/>
                  </a:lnTo>
                  <a:lnTo>
                    <a:pt x="6405879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43984" y="933322"/>
              <a:ext cx="6406515" cy="4462780"/>
            </a:xfrm>
            <a:custGeom>
              <a:avLst/>
              <a:gdLst/>
              <a:ahLst/>
              <a:cxnLst/>
              <a:rect l="l" t="t" r="r" b="b"/>
              <a:pathLst>
                <a:path w="6406515" h="4462780">
                  <a:moveTo>
                    <a:pt x="0" y="0"/>
                  </a:moveTo>
                  <a:lnTo>
                    <a:pt x="0" y="4462780"/>
                  </a:lnTo>
                </a:path>
                <a:path w="6406515" h="4462780">
                  <a:moveTo>
                    <a:pt x="6406007" y="0"/>
                  </a:moveTo>
                  <a:lnTo>
                    <a:pt x="6406007" y="44627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7634" y="933322"/>
              <a:ext cx="6419215" cy="12700"/>
            </a:xfrm>
            <a:custGeom>
              <a:avLst/>
              <a:gdLst/>
              <a:ahLst/>
              <a:cxnLst/>
              <a:rect l="l" t="t" r="r" b="b"/>
              <a:pathLst>
                <a:path w="6419215" h="12700">
                  <a:moveTo>
                    <a:pt x="0" y="12700"/>
                  </a:moveTo>
                  <a:lnTo>
                    <a:pt x="6418707" y="12700"/>
                  </a:lnTo>
                  <a:lnTo>
                    <a:pt x="641870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7634" y="5389752"/>
              <a:ext cx="6419215" cy="0"/>
            </a:xfrm>
            <a:custGeom>
              <a:avLst/>
              <a:gdLst/>
              <a:ahLst/>
              <a:cxnLst/>
              <a:rect l="l" t="t" r="r" b="b"/>
              <a:pathLst>
                <a:path w="6419215">
                  <a:moveTo>
                    <a:pt x="0" y="0"/>
                  </a:moveTo>
                  <a:lnTo>
                    <a:pt x="641870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36694" y="955039"/>
            <a:ext cx="6211570" cy="237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rbel"/>
                <a:cs typeface="Corbel"/>
              </a:rPr>
              <a:t>class</a:t>
            </a:r>
            <a:r>
              <a:rPr sz="2200" spc="-5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item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  <a:p>
            <a:pPr marL="502284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orbel"/>
                <a:cs typeface="Corbel"/>
              </a:rPr>
              <a:t>……………</a:t>
            </a:r>
            <a:endParaRPr sz="2200">
              <a:latin typeface="Corbel"/>
              <a:cs typeface="Corbel"/>
            </a:endParaRPr>
          </a:p>
          <a:p>
            <a:pPr marL="502284">
              <a:lnSpc>
                <a:spcPct val="100000"/>
              </a:lnSpc>
            </a:pPr>
            <a:r>
              <a:rPr sz="2200" spc="5" dirty="0">
                <a:latin typeface="Corbel"/>
                <a:cs typeface="Corbel"/>
              </a:rPr>
              <a:t>……………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200" spc="-5" dirty="0">
                <a:latin typeface="Corbel"/>
                <a:cs typeface="Corbel"/>
              </a:rPr>
              <a:t>public:</a:t>
            </a:r>
            <a:endParaRPr sz="2200">
              <a:latin typeface="Corbel"/>
              <a:cs typeface="Corbel"/>
            </a:endParaRPr>
          </a:p>
          <a:p>
            <a:pPr marL="502284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void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getdata</a:t>
            </a:r>
            <a:r>
              <a:rPr sz="2200" spc="-6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(int</a:t>
            </a:r>
            <a:r>
              <a:rPr sz="2200" spc="-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a,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float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b);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function</a:t>
            </a:r>
            <a:r>
              <a:rPr sz="2200" spc="-4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declaration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orbel"/>
                <a:cs typeface="Corbel"/>
              </a:rPr>
              <a:t>};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3577" y="3638550"/>
            <a:ext cx="13373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-4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definition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6694" y="3638550"/>
            <a:ext cx="4584065" cy="170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rbel"/>
                <a:cs typeface="Corbel"/>
              </a:rPr>
              <a:t>inline</a:t>
            </a:r>
            <a:r>
              <a:rPr sz="2200" spc="-5" dirty="0">
                <a:latin typeface="Corbel"/>
                <a:cs typeface="Corbel"/>
              </a:rPr>
              <a:t> void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item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::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getdata(</a:t>
            </a:r>
            <a:r>
              <a:rPr sz="2200" spc="-5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int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,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float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25" dirty="0">
                <a:latin typeface="Corbel"/>
                <a:cs typeface="Corbel"/>
              </a:rPr>
              <a:t>b)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  <a:p>
            <a:pPr marL="502284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rbel"/>
                <a:cs typeface="Corbel"/>
              </a:rPr>
              <a:t>number</a:t>
            </a:r>
            <a:r>
              <a:rPr sz="2200" spc="-4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=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a;</a:t>
            </a:r>
            <a:endParaRPr sz="2200">
              <a:latin typeface="Corbel"/>
              <a:cs typeface="Corbel"/>
            </a:endParaRPr>
          </a:p>
          <a:p>
            <a:pPr marL="502284">
              <a:lnSpc>
                <a:spcPct val="100000"/>
              </a:lnSpc>
            </a:pPr>
            <a:r>
              <a:rPr sz="2200" spc="-5" dirty="0">
                <a:latin typeface="Corbel"/>
                <a:cs typeface="Corbel"/>
              </a:rPr>
              <a:t>cost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5" dirty="0">
                <a:latin typeface="Corbel"/>
                <a:cs typeface="Corbel"/>
              </a:rPr>
              <a:t>=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b;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}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41109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16171" y="1117472"/>
            <a:ext cx="7327900" cy="4613910"/>
            <a:chOff x="3916171" y="1117472"/>
            <a:chExt cx="7327900" cy="4613910"/>
          </a:xfrm>
        </p:grpSpPr>
        <p:sp>
          <p:nvSpPr>
            <p:cNvPr id="4" name="object 4"/>
            <p:cNvSpPr/>
            <p:nvPr/>
          </p:nvSpPr>
          <p:spPr>
            <a:xfrm>
              <a:off x="3922521" y="1123810"/>
              <a:ext cx="7315200" cy="4601210"/>
            </a:xfrm>
            <a:custGeom>
              <a:avLst/>
              <a:gdLst/>
              <a:ahLst/>
              <a:cxnLst/>
              <a:rect l="l" t="t" r="r" b="b"/>
              <a:pathLst>
                <a:path w="7315200" h="4601210">
                  <a:moveTo>
                    <a:pt x="7315200" y="0"/>
                  </a:moveTo>
                  <a:lnTo>
                    <a:pt x="0" y="0"/>
                  </a:lnTo>
                  <a:lnTo>
                    <a:pt x="0" y="4601210"/>
                  </a:lnTo>
                  <a:lnTo>
                    <a:pt x="7315200" y="460121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22521" y="1117472"/>
              <a:ext cx="7315200" cy="4613910"/>
            </a:xfrm>
            <a:custGeom>
              <a:avLst/>
              <a:gdLst/>
              <a:ahLst/>
              <a:cxnLst/>
              <a:rect l="l" t="t" r="r" b="b"/>
              <a:pathLst>
                <a:path w="7315200" h="4613910">
                  <a:moveTo>
                    <a:pt x="0" y="0"/>
                  </a:moveTo>
                  <a:lnTo>
                    <a:pt x="0" y="4613897"/>
                  </a:lnTo>
                </a:path>
                <a:path w="7315200" h="4613910">
                  <a:moveTo>
                    <a:pt x="7315200" y="0"/>
                  </a:moveTo>
                  <a:lnTo>
                    <a:pt x="7315200" y="461389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6171" y="1117472"/>
              <a:ext cx="7327900" cy="12700"/>
            </a:xfrm>
            <a:custGeom>
              <a:avLst/>
              <a:gdLst/>
              <a:ahLst/>
              <a:cxnLst/>
              <a:rect l="l" t="t" r="r" b="b"/>
              <a:pathLst>
                <a:path w="7327900" h="12700">
                  <a:moveTo>
                    <a:pt x="0" y="12700"/>
                  </a:moveTo>
                  <a:lnTo>
                    <a:pt x="7327900" y="12700"/>
                  </a:lnTo>
                  <a:lnTo>
                    <a:pt x="73279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6171" y="5725020"/>
              <a:ext cx="7327900" cy="0"/>
            </a:xfrm>
            <a:custGeom>
              <a:avLst/>
              <a:gdLst/>
              <a:ahLst/>
              <a:cxnLst/>
              <a:rect l="l" t="t" r="r" b="b"/>
              <a:pathLst>
                <a:path w="7327900">
                  <a:moveTo>
                    <a:pt x="0" y="0"/>
                  </a:moveTo>
                  <a:lnTo>
                    <a:pt x="7327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02151" y="1141933"/>
            <a:ext cx="948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class</a:t>
            </a:r>
            <a:r>
              <a:rPr sz="1800" spc="-50" dirty="0"/>
              <a:t> </a:t>
            </a:r>
            <a:r>
              <a:rPr sz="1800" spc="-5" dirty="0"/>
              <a:t>emp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4002151" y="1416811"/>
            <a:ext cx="1567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p</a:t>
            </a:r>
            <a:r>
              <a:rPr sz="1800" spc="5" dirty="0">
                <a:latin typeface="Corbel"/>
                <a:cs typeface="Corbel"/>
              </a:rPr>
              <a:t>u</a:t>
            </a:r>
            <a:r>
              <a:rPr sz="1800" dirty="0">
                <a:latin typeface="Corbel"/>
                <a:cs typeface="Corbel"/>
              </a:rPr>
              <a:t>b</a:t>
            </a:r>
            <a:r>
              <a:rPr sz="1800" spc="-15" dirty="0">
                <a:latin typeface="Corbel"/>
                <a:cs typeface="Corbel"/>
              </a:rPr>
              <a:t>l</a:t>
            </a:r>
            <a:r>
              <a:rPr sz="1800" spc="-10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c: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4285" y="1965147"/>
            <a:ext cx="927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salary;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1488" y="1965147"/>
            <a:ext cx="1778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//data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member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//member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function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9504" y="2240026"/>
            <a:ext cx="8521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sal()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4285" y="2789046"/>
            <a:ext cx="25196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rbel"/>
                <a:cs typeface="Corbel"/>
              </a:rPr>
              <a:t>cout&lt;&lt;"Enter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Salary";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cin&gt;&gt;salary;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cout&lt;&lt;"Salary</a:t>
            </a:r>
            <a:r>
              <a:rPr sz="1800" spc="4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is:"&lt;&lt;salary;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9504" y="3612260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4851" y="3886276"/>
            <a:ext cx="925194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9504" y="4710176"/>
            <a:ext cx="65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mp 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;  </a:t>
            </a:r>
            <a:r>
              <a:rPr sz="1800" spc="-10" dirty="0">
                <a:latin typeface="Corbel"/>
                <a:cs typeface="Corbel"/>
              </a:rPr>
              <a:t>e.sal();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6777" y="4710176"/>
            <a:ext cx="4384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Creating </a:t>
            </a:r>
            <a:r>
              <a:rPr sz="1800" dirty="0">
                <a:latin typeface="Corbel"/>
                <a:cs typeface="Corbel"/>
              </a:rPr>
              <a:t>an </a:t>
            </a:r>
            <a:r>
              <a:rPr sz="1800" spc="-10" dirty="0">
                <a:latin typeface="Corbel"/>
                <a:cs typeface="Corbel"/>
              </a:rPr>
              <a:t>object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emp class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calling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function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using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object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 emp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class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4851" y="5258511"/>
            <a:ext cx="81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917064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2467813"/>
            <a:ext cx="6888480" cy="87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 algn="just">
              <a:lnSpc>
                <a:spcPts val="2160"/>
              </a:lnSpc>
              <a:spcBef>
                <a:spcPts val="36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 </a:t>
            </a:r>
            <a:r>
              <a:rPr sz="2000" spc="-10" dirty="0">
                <a:solidFill>
                  <a:srgbClr val="585858"/>
                </a:solidFill>
              </a:rPr>
              <a:t>member function of </a:t>
            </a:r>
            <a:r>
              <a:rPr sz="2000" spc="-5" dirty="0">
                <a:solidFill>
                  <a:srgbClr val="585858"/>
                </a:solidFill>
              </a:rPr>
              <a:t>a </a:t>
            </a:r>
            <a:r>
              <a:rPr sz="2000" spc="-10" dirty="0">
                <a:solidFill>
                  <a:srgbClr val="585858"/>
                </a:solidFill>
              </a:rPr>
              <a:t>class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be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called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only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by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an object of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 using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dot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operator. </a:t>
            </a:r>
            <a:r>
              <a:rPr sz="2000" spc="-15" dirty="0">
                <a:solidFill>
                  <a:srgbClr val="585858"/>
                </a:solidFill>
              </a:rPr>
              <a:t>However </a:t>
            </a:r>
            <a:r>
              <a:rPr sz="2000" spc="-5" dirty="0">
                <a:solidFill>
                  <a:srgbClr val="585858"/>
                </a:solidFill>
              </a:rPr>
              <a:t>there is an </a:t>
            </a:r>
            <a:r>
              <a:rPr sz="2000" spc="-10" dirty="0">
                <a:solidFill>
                  <a:srgbClr val="585858"/>
                </a:solidFill>
              </a:rPr>
              <a:t>exception </a:t>
            </a:r>
            <a:r>
              <a:rPr sz="2000" spc="-5" dirty="0">
                <a:solidFill>
                  <a:srgbClr val="585858"/>
                </a:solidFill>
              </a:rPr>
              <a:t>to 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this.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870401"/>
            <a:ext cx="6946265" cy="878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inside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another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b="1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spc="-1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nesting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68801" y="758951"/>
            <a:ext cx="8323580" cy="5331460"/>
            <a:chOff x="3868801" y="758951"/>
            <a:chExt cx="8323580" cy="5331460"/>
          </a:xfrm>
        </p:grpSpPr>
        <p:sp>
          <p:nvSpPr>
            <p:cNvPr id="3" name="object 3"/>
            <p:cNvSpPr/>
            <p:nvPr/>
          </p:nvSpPr>
          <p:spPr>
            <a:xfrm>
              <a:off x="3868801" y="863586"/>
              <a:ext cx="7936865" cy="4861560"/>
            </a:xfrm>
            <a:custGeom>
              <a:avLst/>
              <a:gdLst/>
              <a:ahLst/>
              <a:cxnLst/>
              <a:rect l="l" t="t" r="r" b="b"/>
              <a:pathLst>
                <a:path w="7936865" h="4861560">
                  <a:moveTo>
                    <a:pt x="7936611" y="0"/>
                  </a:moveTo>
                  <a:lnTo>
                    <a:pt x="3555619" y="0"/>
                  </a:lnTo>
                  <a:lnTo>
                    <a:pt x="0" y="0"/>
                  </a:lnTo>
                  <a:lnTo>
                    <a:pt x="0" y="4861433"/>
                  </a:lnTo>
                  <a:lnTo>
                    <a:pt x="3555619" y="4861433"/>
                  </a:lnTo>
                  <a:lnTo>
                    <a:pt x="7936611" y="4861433"/>
                  </a:lnTo>
                  <a:lnTo>
                    <a:pt x="7936611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05284" y="857249"/>
              <a:ext cx="0" cy="4874260"/>
            </a:xfrm>
            <a:custGeom>
              <a:avLst/>
              <a:gdLst/>
              <a:ahLst/>
              <a:cxnLst/>
              <a:rect l="l" t="t" r="r" b="b"/>
              <a:pathLst>
                <a:path h="4874260">
                  <a:moveTo>
                    <a:pt x="0" y="0"/>
                  </a:moveTo>
                  <a:lnTo>
                    <a:pt x="0" y="48741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4420" y="857249"/>
              <a:ext cx="4387215" cy="12700"/>
            </a:xfrm>
            <a:custGeom>
              <a:avLst/>
              <a:gdLst/>
              <a:ahLst/>
              <a:cxnLst/>
              <a:rect l="l" t="t" r="r" b="b"/>
              <a:pathLst>
                <a:path w="4387215" h="12700">
                  <a:moveTo>
                    <a:pt x="0" y="12700"/>
                  </a:moveTo>
                  <a:lnTo>
                    <a:pt x="4387214" y="12700"/>
                  </a:lnTo>
                  <a:lnTo>
                    <a:pt x="438721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4420" y="5725020"/>
              <a:ext cx="4387215" cy="0"/>
            </a:xfrm>
            <a:custGeom>
              <a:avLst/>
              <a:gdLst/>
              <a:ahLst/>
              <a:cxnLst/>
              <a:rect l="l" t="t" r="r" b="b"/>
              <a:pathLst>
                <a:path w="4387215">
                  <a:moveTo>
                    <a:pt x="0" y="0"/>
                  </a:moveTo>
                  <a:lnTo>
                    <a:pt x="438721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1724" y="2833827"/>
            <a:ext cx="1917064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8429" y="881887"/>
            <a:ext cx="84645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rbel"/>
                <a:cs typeface="Corbel"/>
              </a:rPr>
              <a:t>class</a:t>
            </a:r>
            <a:r>
              <a:rPr sz="1900" spc="-8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set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210" y="1461261"/>
            <a:ext cx="8420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rbel"/>
                <a:cs typeface="Corbel"/>
              </a:rPr>
              <a:t>int</a:t>
            </a:r>
            <a:r>
              <a:rPr sz="1900" spc="-5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m,</a:t>
            </a:r>
            <a:r>
              <a:rPr sz="1900" spc="-35" dirty="0">
                <a:latin typeface="Corbel"/>
                <a:cs typeface="Corbel"/>
              </a:rPr>
              <a:t> </a:t>
            </a:r>
            <a:r>
              <a:rPr sz="1900" dirty="0">
                <a:latin typeface="Corbel"/>
                <a:cs typeface="Corbel"/>
              </a:rPr>
              <a:t>n;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8429" y="1750517"/>
            <a:ext cx="6864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rbel"/>
                <a:cs typeface="Corbel"/>
              </a:rPr>
              <a:t>pu</a:t>
            </a:r>
            <a:r>
              <a:rPr sz="1900" spc="-15" dirty="0">
                <a:latin typeface="Corbel"/>
                <a:cs typeface="Corbel"/>
              </a:rPr>
              <a:t>bli</a:t>
            </a:r>
            <a:r>
              <a:rPr sz="1900" spc="-5" dirty="0">
                <a:latin typeface="Corbel"/>
                <a:cs typeface="Corbel"/>
              </a:rPr>
              <a:t>c: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3210" y="2040762"/>
            <a:ext cx="140589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-15" dirty="0">
                <a:latin typeface="Corbel"/>
                <a:cs typeface="Corbel"/>
              </a:rPr>
              <a:t>void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input(); 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void</a:t>
            </a:r>
            <a:r>
              <a:rPr sz="1900" spc="-6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display(); </a:t>
            </a:r>
            <a:r>
              <a:rPr sz="1900" spc="-36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int</a:t>
            </a:r>
            <a:r>
              <a:rPr sz="1900" spc="-3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largest();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8429" y="2909392"/>
            <a:ext cx="2922270" cy="234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rbel"/>
                <a:cs typeface="Corbel"/>
              </a:rPr>
              <a:t>};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rbel"/>
                <a:cs typeface="Corbel"/>
              </a:rPr>
              <a:t>int</a:t>
            </a:r>
            <a:r>
              <a:rPr sz="1900" spc="-3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set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::</a:t>
            </a:r>
            <a:r>
              <a:rPr sz="1900" spc="-2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largest()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</a:pPr>
            <a:r>
              <a:rPr sz="1900" spc="-10" dirty="0">
                <a:latin typeface="Corbel"/>
                <a:cs typeface="Corbel"/>
              </a:rPr>
              <a:t>if(m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dirty="0">
                <a:latin typeface="Corbel"/>
                <a:cs typeface="Corbel"/>
              </a:rPr>
              <a:t>&gt;=</a:t>
            </a:r>
            <a:r>
              <a:rPr sz="1900" spc="-35" dirty="0">
                <a:latin typeface="Corbel"/>
                <a:cs typeface="Corbel"/>
              </a:rPr>
              <a:t> </a:t>
            </a:r>
            <a:r>
              <a:rPr sz="1900" spc="-25" dirty="0">
                <a:latin typeface="Corbel"/>
                <a:cs typeface="Corbel"/>
              </a:rPr>
              <a:t>n)</a:t>
            </a:r>
            <a:endParaRPr sz="19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</a:pPr>
            <a:r>
              <a:rPr sz="1900" spc="-10" dirty="0">
                <a:latin typeface="Corbel"/>
                <a:cs typeface="Corbel"/>
              </a:rPr>
              <a:t>return</a:t>
            </a:r>
            <a:r>
              <a:rPr sz="1900" spc="-5" dirty="0">
                <a:latin typeface="Corbel"/>
                <a:cs typeface="Corbel"/>
              </a:rPr>
              <a:t> </a:t>
            </a:r>
            <a:r>
              <a:rPr sz="1900" spc="-25" dirty="0">
                <a:latin typeface="Corbel"/>
                <a:cs typeface="Corbel"/>
              </a:rPr>
              <a:t>(m);</a:t>
            </a:r>
            <a:endParaRPr sz="19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</a:pPr>
            <a:r>
              <a:rPr sz="1900" spc="-10" dirty="0">
                <a:latin typeface="Corbel"/>
                <a:cs typeface="Corbel"/>
              </a:rPr>
              <a:t>else</a:t>
            </a:r>
            <a:endParaRPr sz="19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900" spc="-15" dirty="0">
                <a:latin typeface="Corbel"/>
                <a:cs typeface="Corbel"/>
              </a:rPr>
              <a:t>return(n);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}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4938" y="881887"/>
            <a:ext cx="3935729" cy="466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5" dirty="0">
                <a:latin typeface="Corbel"/>
                <a:cs typeface="Corbel"/>
              </a:rPr>
              <a:t>void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set</a:t>
            </a:r>
            <a:r>
              <a:rPr sz="1900" spc="-25" dirty="0">
                <a:latin typeface="Corbel"/>
                <a:cs typeface="Corbel"/>
              </a:rPr>
              <a:t> </a:t>
            </a:r>
            <a:r>
              <a:rPr sz="1900" dirty="0">
                <a:latin typeface="Corbel"/>
                <a:cs typeface="Corbel"/>
              </a:rPr>
              <a:t>::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input()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cout&lt;&lt;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"Input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values</a:t>
            </a:r>
            <a:r>
              <a:rPr sz="1900" spc="-5" dirty="0">
                <a:latin typeface="Corbel"/>
                <a:cs typeface="Corbel"/>
              </a:rPr>
              <a:t> of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m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dirty="0">
                <a:latin typeface="Corbel"/>
                <a:cs typeface="Corbel"/>
              </a:rPr>
              <a:t>and</a:t>
            </a:r>
            <a:r>
              <a:rPr sz="1900" spc="-35" dirty="0">
                <a:latin typeface="Corbel"/>
                <a:cs typeface="Corbel"/>
              </a:rPr>
              <a:t> </a:t>
            </a:r>
            <a:r>
              <a:rPr sz="1900" dirty="0">
                <a:latin typeface="Corbel"/>
                <a:cs typeface="Corbel"/>
              </a:rPr>
              <a:t>n”;</a:t>
            </a:r>
            <a:endParaRPr sz="190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cin&gt;&gt;m&gt;&gt;n;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rbel"/>
                <a:cs typeface="Corbel"/>
              </a:rPr>
              <a:t>}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orbel"/>
                <a:cs typeface="Corbel"/>
              </a:rPr>
              <a:t>void</a:t>
            </a:r>
            <a:r>
              <a:rPr sz="1900" spc="-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set</a:t>
            </a:r>
            <a:r>
              <a:rPr sz="1900" spc="-30" dirty="0">
                <a:latin typeface="Corbel"/>
                <a:cs typeface="Corbel"/>
              </a:rPr>
              <a:t> </a:t>
            </a:r>
            <a:r>
              <a:rPr sz="1900" dirty="0">
                <a:latin typeface="Corbel"/>
                <a:cs typeface="Corbel"/>
              </a:rPr>
              <a:t>::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display()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  <a:p>
            <a:pPr marL="344805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cout</a:t>
            </a:r>
            <a:r>
              <a:rPr sz="1900" dirty="0">
                <a:latin typeface="Corbel"/>
                <a:cs typeface="Corbel"/>
              </a:rPr>
              <a:t> &lt;&lt;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"largest</a:t>
            </a:r>
            <a:r>
              <a:rPr sz="1900" spc="-2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value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dirty="0">
                <a:latin typeface="Corbel"/>
                <a:cs typeface="Corbel"/>
              </a:rPr>
              <a:t>="&lt;&lt;</a:t>
            </a:r>
            <a:r>
              <a:rPr sz="1900" spc="-4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largest();</a:t>
            </a:r>
            <a:endParaRPr sz="1900">
              <a:latin typeface="Corbel"/>
              <a:cs typeface="Corbel"/>
            </a:endParaRPr>
          </a:p>
          <a:p>
            <a:pPr marL="344805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rbel"/>
                <a:cs typeface="Corbel"/>
              </a:rPr>
              <a:t>//calling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15" dirty="0">
                <a:latin typeface="Corbel"/>
                <a:cs typeface="Corbel"/>
              </a:rPr>
              <a:t>member</a:t>
            </a:r>
            <a:r>
              <a:rPr sz="1900" spc="4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function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}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int</a:t>
            </a:r>
            <a:r>
              <a:rPr sz="1900" spc="-4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main()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  <a:p>
            <a:pPr marL="344805">
              <a:lnSpc>
                <a:spcPct val="100000"/>
              </a:lnSpc>
            </a:pPr>
            <a:r>
              <a:rPr sz="1900" spc="-10" dirty="0">
                <a:latin typeface="Corbel"/>
                <a:cs typeface="Corbel"/>
              </a:rPr>
              <a:t>s</a:t>
            </a:r>
            <a:r>
              <a:rPr sz="1900" spc="-15" dirty="0">
                <a:latin typeface="Corbel"/>
                <a:cs typeface="Corbel"/>
              </a:rPr>
              <a:t>e</a:t>
            </a:r>
            <a:r>
              <a:rPr sz="1900" spc="-5" dirty="0">
                <a:latin typeface="Corbel"/>
                <a:cs typeface="Corbel"/>
              </a:rPr>
              <a:t>t</a:t>
            </a:r>
            <a:r>
              <a:rPr sz="1900" spc="-8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A;</a:t>
            </a:r>
            <a:endParaRPr sz="1900">
              <a:latin typeface="Corbel"/>
              <a:cs typeface="Corbel"/>
            </a:endParaRPr>
          </a:p>
          <a:p>
            <a:pPr marL="335915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rbel"/>
                <a:cs typeface="Corbel"/>
              </a:rPr>
              <a:t>A.</a:t>
            </a:r>
            <a:r>
              <a:rPr sz="1900" spc="-3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input();</a:t>
            </a:r>
            <a:endParaRPr sz="1900">
              <a:latin typeface="Corbel"/>
              <a:cs typeface="Corbel"/>
            </a:endParaRPr>
          </a:p>
          <a:p>
            <a:pPr marL="335915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A.</a:t>
            </a:r>
            <a:r>
              <a:rPr sz="1900" spc="-4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display();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orbel"/>
                <a:cs typeface="Corbel"/>
              </a:rPr>
              <a:t>}</a:t>
            </a:r>
            <a:endParaRPr sz="1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73164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Revisited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962101"/>
            <a:ext cx="67798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In</a:t>
            </a:r>
            <a:r>
              <a:rPr sz="2000" spc="-8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C++,</a:t>
            </a:r>
            <a:r>
              <a:rPr sz="2000" spc="-13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keyword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struct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can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be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omitted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in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declaration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of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1114293"/>
            <a:ext cx="5013960" cy="13055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structure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example,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  <a:tabLst>
                <a:tab pos="3223895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student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A;	//C++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517775"/>
            <a:ext cx="6828155" cy="3312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incorporates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extensions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other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type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class</a:t>
            </a:r>
            <a:r>
              <a:rPr sz="2000" spc="-1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There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very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little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syntactical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difference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between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structure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endParaRPr sz="20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 sz="1800" spc="-34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800" spc="-12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18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Structure:</a:t>
            </a:r>
            <a:endParaRPr sz="18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85"/>
              </a:spcBef>
            </a:pPr>
            <a:r>
              <a:rPr sz="1800" spc="-34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800" spc="-1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Variables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ss</a:t>
            </a:r>
            <a:endParaRPr sz="20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800" spc="-12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class:</a:t>
            </a:r>
            <a:endParaRPr sz="18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90"/>
              </a:spcBef>
            </a:pPr>
            <a:r>
              <a:rPr sz="1800" spc="-34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800" spc="-1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Variables</a:t>
            </a:r>
            <a:endParaRPr sz="18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84"/>
              </a:spcBef>
            </a:pPr>
            <a:r>
              <a:rPr sz="1800" spc="-34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800" spc="-14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23060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Private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Member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7171" y="774319"/>
            <a:ext cx="5316220" cy="557784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sample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0071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m;</a:t>
            </a:r>
            <a:endParaRPr sz="1800">
              <a:latin typeface="Corbel"/>
              <a:cs typeface="Corbel"/>
            </a:endParaRPr>
          </a:p>
          <a:p>
            <a:pPr marL="10071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read();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10071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update(void);</a:t>
            </a:r>
            <a:endParaRPr sz="1800">
              <a:latin typeface="Corbel"/>
              <a:cs typeface="Corbel"/>
            </a:endParaRPr>
          </a:p>
          <a:p>
            <a:pPr marL="10071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write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(void);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sample ::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update(void)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00711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read();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007110" marR="3316604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sample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s1;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s1.read();</a:t>
            </a:r>
            <a:endParaRPr sz="1800">
              <a:latin typeface="Corbel"/>
              <a:cs typeface="Corbel"/>
            </a:endParaRPr>
          </a:p>
          <a:p>
            <a:pPr marL="92075" marR="45465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/*won’t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work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because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object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cannot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access </a:t>
            </a:r>
            <a:r>
              <a:rPr sz="1800" spc="-5" dirty="0">
                <a:latin typeface="Corbel"/>
                <a:cs typeface="Corbel"/>
              </a:rPr>
              <a:t>private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member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But </a:t>
            </a:r>
            <a:r>
              <a:rPr sz="1800" spc="-5" dirty="0">
                <a:latin typeface="Corbel"/>
                <a:cs typeface="Corbel"/>
              </a:rPr>
              <a:t>following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will</a:t>
            </a:r>
            <a:r>
              <a:rPr sz="1800" spc="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work*/</a:t>
            </a:r>
            <a:endParaRPr sz="1800">
              <a:latin typeface="Corbel"/>
              <a:cs typeface="Corbel"/>
            </a:endParaRPr>
          </a:p>
          <a:p>
            <a:pPr marL="10591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s1.update();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479040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Memory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ll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Objects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2041398"/>
            <a:ext cx="6967220" cy="6038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placed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space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once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part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specification.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169107"/>
            <a:ext cx="7066915" cy="87820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34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Since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belonging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that 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 separate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space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allocated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created.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571822"/>
            <a:ext cx="691134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pace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aria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ble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llo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47904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</a:rPr>
              <a:t>Memory 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A</a:t>
            </a:r>
            <a:r>
              <a:rPr sz="3600" spc="-70" dirty="0">
                <a:solidFill>
                  <a:srgbClr val="FFFFFF"/>
                </a:solidFill>
              </a:rPr>
              <a:t>ll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c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5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n</a:t>
            </a:r>
            <a:r>
              <a:rPr sz="3600" spc="-3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r  </a:t>
            </a:r>
            <a:r>
              <a:rPr sz="3600" spc="-65" dirty="0">
                <a:solidFill>
                  <a:srgbClr val="FFFFFF"/>
                </a:solidFill>
              </a:rPr>
              <a:t>Objects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1" y="710362"/>
            <a:ext cx="7199101" cy="537645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04978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a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Members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553337"/>
            <a:ext cx="7053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qualified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static.</a:t>
            </a:r>
            <a:r>
              <a:rPr sz="2000" spc="-1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properties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827352"/>
            <a:ext cx="69703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585858"/>
                </a:solidFill>
              </a:rPr>
              <a:t>of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-1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static </a:t>
            </a:r>
            <a:r>
              <a:rPr sz="2000" spc="-10" dirty="0">
                <a:solidFill>
                  <a:srgbClr val="585858"/>
                </a:solidFill>
              </a:rPr>
              <a:t>member</a:t>
            </a:r>
            <a:r>
              <a:rPr sz="2000" spc="6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variable</a:t>
            </a:r>
            <a:r>
              <a:rPr sz="2000" spc="5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are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similar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b="1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static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-5" dirty="0">
                <a:solidFill>
                  <a:srgbClr val="585858"/>
                </a:solidFill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681173"/>
            <a:ext cx="669861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Certain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special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characteristics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static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given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below: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383026"/>
            <a:ext cx="7141845" cy="22809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900" marR="5080" indent="-457200">
              <a:lnSpc>
                <a:spcPts val="2160"/>
              </a:lnSpc>
              <a:spcBef>
                <a:spcPts val="36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zero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first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created.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other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initialization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permitted.</a:t>
            </a:r>
            <a:endParaRPr sz="2000">
              <a:latin typeface="Corbel"/>
              <a:cs typeface="Corbel"/>
            </a:endParaRPr>
          </a:p>
          <a:p>
            <a:pPr marL="469900" marR="427355" indent="-457200">
              <a:lnSpc>
                <a:spcPts val="2160"/>
              </a:lnSpc>
              <a:spcBef>
                <a:spcPts val="120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copy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entire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shared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matter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how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many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created.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ts val="2280"/>
              </a:lnSpc>
              <a:spcBef>
                <a:spcPts val="93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visible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within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class,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but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lifetime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entire</a:t>
            </a:r>
            <a:endParaRPr sz="2000">
              <a:latin typeface="Corbel"/>
              <a:cs typeface="Corbel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program.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04978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a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690497"/>
            <a:ext cx="697610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3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scope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each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static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defined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964512"/>
            <a:ext cx="30226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outside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definition</a:t>
            </a:r>
            <a:r>
              <a:rPr sz="2000" spc="-5" dirty="0">
                <a:solidFill>
                  <a:srgbClr val="585858"/>
                </a:solidFill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391918"/>
            <a:ext cx="7052945" cy="2707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necessary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because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static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stored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separately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rather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part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object.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Since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associated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itself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rather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with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object,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variables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Static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normally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maintain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common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entire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mp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records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occurrences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objects.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049780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a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Members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10355" y="839850"/>
            <a:ext cx="3902710" cy="5073015"/>
            <a:chOff x="3610355" y="839850"/>
            <a:chExt cx="3902710" cy="5073015"/>
          </a:xfrm>
        </p:grpSpPr>
        <p:sp>
          <p:nvSpPr>
            <p:cNvPr id="4" name="object 4"/>
            <p:cNvSpPr/>
            <p:nvPr/>
          </p:nvSpPr>
          <p:spPr>
            <a:xfrm>
              <a:off x="3616705" y="846200"/>
              <a:ext cx="3890010" cy="5060315"/>
            </a:xfrm>
            <a:custGeom>
              <a:avLst/>
              <a:gdLst/>
              <a:ahLst/>
              <a:cxnLst/>
              <a:rect l="l" t="t" r="r" b="b"/>
              <a:pathLst>
                <a:path w="3890009" h="5060315">
                  <a:moveTo>
                    <a:pt x="3889629" y="0"/>
                  </a:moveTo>
                  <a:lnTo>
                    <a:pt x="0" y="0"/>
                  </a:lnTo>
                  <a:lnTo>
                    <a:pt x="0" y="5059807"/>
                  </a:lnTo>
                  <a:lnTo>
                    <a:pt x="3889629" y="5059807"/>
                  </a:lnTo>
                  <a:lnTo>
                    <a:pt x="3889629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6705" y="839850"/>
              <a:ext cx="3890010" cy="5073015"/>
            </a:xfrm>
            <a:custGeom>
              <a:avLst/>
              <a:gdLst/>
              <a:ahLst/>
              <a:cxnLst/>
              <a:rect l="l" t="t" r="r" b="b"/>
              <a:pathLst>
                <a:path w="3890009" h="5073015">
                  <a:moveTo>
                    <a:pt x="0" y="0"/>
                  </a:moveTo>
                  <a:lnTo>
                    <a:pt x="0" y="5072507"/>
                  </a:lnTo>
                </a:path>
                <a:path w="3890009" h="5073015">
                  <a:moveTo>
                    <a:pt x="3889502" y="0"/>
                  </a:moveTo>
                  <a:lnTo>
                    <a:pt x="3889502" y="507250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0355" y="839850"/>
              <a:ext cx="3902710" cy="12700"/>
            </a:xfrm>
            <a:custGeom>
              <a:avLst/>
              <a:gdLst/>
              <a:ahLst/>
              <a:cxnLst/>
              <a:rect l="l" t="t" r="r" b="b"/>
              <a:pathLst>
                <a:path w="3902709" h="12700">
                  <a:moveTo>
                    <a:pt x="0" y="12700"/>
                  </a:moveTo>
                  <a:lnTo>
                    <a:pt x="3902202" y="12700"/>
                  </a:lnTo>
                  <a:lnTo>
                    <a:pt x="390220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0355" y="5906008"/>
              <a:ext cx="3902710" cy="0"/>
            </a:xfrm>
            <a:custGeom>
              <a:avLst/>
              <a:gdLst/>
              <a:ahLst/>
              <a:cxnLst/>
              <a:rect l="l" t="t" r="r" b="b"/>
              <a:pathLst>
                <a:path w="3902709">
                  <a:moveTo>
                    <a:pt x="0" y="0"/>
                  </a:moveTo>
                  <a:lnTo>
                    <a:pt x="390220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96461" y="864489"/>
            <a:ext cx="2051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#include</a:t>
            </a:r>
            <a:r>
              <a:rPr sz="1800" spc="-10" dirty="0">
                <a:latin typeface="Corbel"/>
                <a:cs typeface="Corbel"/>
              </a:rPr>
              <a:t> &lt;iostream&gt;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using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namespace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std;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6461" y="1687829"/>
            <a:ext cx="372681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item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8956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static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count;</a:t>
            </a:r>
            <a:endParaRPr sz="1800">
              <a:latin typeface="Corbel"/>
              <a:cs typeface="Corbel"/>
            </a:endParaRPr>
          </a:p>
          <a:p>
            <a:pPr marL="2895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number;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2895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getdata(int</a:t>
            </a:r>
            <a:r>
              <a:rPr sz="1800" dirty="0">
                <a:latin typeface="Corbel"/>
                <a:cs typeface="Corbel"/>
              </a:rPr>
              <a:t> a)</a:t>
            </a:r>
            <a:endParaRPr sz="1800">
              <a:latin typeface="Corbel"/>
              <a:cs typeface="Corbel"/>
            </a:endParaRPr>
          </a:p>
          <a:p>
            <a:pPr marL="28956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65532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number=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a;</a:t>
            </a:r>
            <a:endParaRPr sz="1800">
              <a:latin typeface="Corbel"/>
              <a:cs typeface="Corbel"/>
            </a:endParaRPr>
          </a:p>
          <a:p>
            <a:pPr marL="65532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count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++;</a:t>
            </a:r>
            <a:endParaRPr sz="1800">
              <a:latin typeface="Corbel"/>
              <a:cs typeface="Corbel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2895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getcount(void)</a:t>
            </a:r>
            <a:endParaRPr sz="1800">
              <a:latin typeface="Corbel"/>
              <a:cs typeface="Corbel"/>
            </a:endParaRPr>
          </a:p>
          <a:p>
            <a:pPr marL="2438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65532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cout&lt;&lt;“count: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“&lt;&lt;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count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“\n";</a:t>
            </a:r>
            <a:endParaRPr sz="1800">
              <a:latin typeface="Corbel"/>
              <a:cs typeface="Corbel"/>
            </a:endParaRPr>
          </a:p>
          <a:p>
            <a:pPr marL="2438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63688" y="826135"/>
            <a:ext cx="4093845" cy="5147945"/>
            <a:chOff x="7663688" y="826135"/>
            <a:chExt cx="4093845" cy="5147945"/>
          </a:xfrm>
        </p:grpSpPr>
        <p:sp>
          <p:nvSpPr>
            <p:cNvPr id="11" name="object 11"/>
            <p:cNvSpPr/>
            <p:nvPr/>
          </p:nvSpPr>
          <p:spPr>
            <a:xfrm>
              <a:off x="7670038" y="832497"/>
              <a:ext cx="4081145" cy="5135245"/>
            </a:xfrm>
            <a:custGeom>
              <a:avLst/>
              <a:gdLst/>
              <a:ahLst/>
              <a:cxnLst/>
              <a:rect l="l" t="t" r="r" b="b"/>
              <a:pathLst>
                <a:path w="4081145" h="5135245">
                  <a:moveTo>
                    <a:pt x="4080636" y="0"/>
                  </a:moveTo>
                  <a:lnTo>
                    <a:pt x="0" y="0"/>
                  </a:lnTo>
                  <a:lnTo>
                    <a:pt x="0" y="5135118"/>
                  </a:lnTo>
                  <a:lnTo>
                    <a:pt x="4080636" y="5135118"/>
                  </a:lnTo>
                  <a:lnTo>
                    <a:pt x="4080636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70038" y="826135"/>
              <a:ext cx="4081145" cy="5147945"/>
            </a:xfrm>
            <a:custGeom>
              <a:avLst/>
              <a:gdLst/>
              <a:ahLst/>
              <a:cxnLst/>
              <a:rect l="l" t="t" r="r" b="b"/>
              <a:pathLst>
                <a:path w="4081145" h="5147945">
                  <a:moveTo>
                    <a:pt x="0" y="0"/>
                  </a:moveTo>
                  <a:lnTo>
                    <a:pt x="0" y="5147830"/>
                  </a:lnTo>
                </a:path>
                <a:path w="4081145" h="5147945">
                  <a:moveTo>
                    <a:pt x="4080636" y="0"/>
                  </a:moveTo>
                  <a:lnTo>
                    <a:pt x="4080636" y="51478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3688" y="826135"/>
              <a:ext cx="4093845" cy="12700"/>
            </a:xfrm>
            <a:custGeom>
              <a:avLst/>
              <a:gdLst/>
              <a:ahLst/>
              <a:cxnLst/>
              <a:rect l="l" t="t" r="r" b="b"/>
              <a:pathLst>
                <a:path w="4093845" h="12700">
                  <a:moveTo>
                    <a:pt x="0" y="12700"/>
                  </a:moveTo>
                  <a:lnTo>
                    <a:pt x="4093336" y="12700"/>
                  </a:lnTo>
                  <a:lnTo>
                    <a:pt x="4093336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63688" y="5967615"/>
              <a:ext cx="4093845" cy="0"/>
            </a:xfrm>
            <a:custGeom>
              <a:avLst/>
              <a:gdLst/>
              <a:ahLst/>
              <a:cxnLst/>
              <a:rect l="l" t="t" r="r" b="b"/>
              <a:pathLst>
                <a:path w="4093845">
                  <a:moveTo>
                    <a:pt x="0" y="0"/>
                  </a:moveTo>
                  <a:lnTo>
                    <a:pt x="409333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482470" y="1673809"/>
            <a:ext cx="2187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rbel"/>
                <a:cs typeface="Corbel"/>
              </a:rPr>
              <a:t>//count</a:t>
            </a:r>
            <a:r>
              <a:rPr sz="1800" i="1" spc="-5" dirty="0">
                <a:latin typeface="Corbel"/>
                <a:cs typeface="Corbel"/>
              </a:rPr>
              <a:t> is</a:t>
            </a:r>
            <a:r>
              <a:rPr sz="1800" i="1" spc="-15" dirty="0">
                <a:latin typeface="Corbel"/>
                <a:cs typeface="Corbel"/>
              </a:rPr>
              <a:t> </a:t>
            </a:r>
            <a:r>
              <a:rPr sz="1800" i="1" spc="-5" dirty="0">
                <a:latin typeface="Corbel"/>
                <a:cs typeface="Corbel"/>
              </a:rPr>
              <a:t>initialized</a:t>
            </a:r>
            <a:r>
              <a:rPr sz="1800" i="1" spc="-10" dirty="0">
                <a:latin typeface="Corbel"/>
                <a:cs typeface="Corbel"/>
              </a:rPr>
              <a:t> </a:t>
            </a:r>
            <a:r>
              <a:rPr sz="1800" i="1" dirty="0">
                <a:latin typeface="Corbel"/>
                <a:cs typeface="Corbel"/>
              </a:rPr>
              <a:t>to</a:t>
            </a:r>
            <a:r>
              <a:rPr sz="1800" i="1" spc="-15" dirty="0">
                <a:latin typeface="Corbel"/>
                <a:cs typeface="Corbel"/>
              </a:rPr>
              <a:t> </a:t>
            </a:r>
            <a:r>
              <a:rPr sz="1800" i="1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//</a:t>
            </a:r>
            <a:r>
              <a:rPr sz="1800" i="1" spc="-5" dirty="0">
                <a:latin typeface="Corbel"/>
                <a:cs typeface="Corbel"/>
              </a:rPr>
              <a:t>display</a:t>
            </a:r>
            <a:r>
              <a:rPr sz="1800" i="1" spc="15" dirty="0">
                <a:latin typeface="Corbel"/>
                <a:cs typeface="Corbel"/>
              </a:rPr>
              <a:t> </a:t>
            </a:r>
            <a:r>
              <a:rPr sz="1800" i="1" spc="-5" dirty="0">
                <a:latin typeface="Corbel"/>
                <a:cs typeface="Corbel"/>
              </a:rPr>
              <a:t>count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50556" y="850772"/>
            <a:ext cx="157734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item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::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count;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9019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item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a,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b,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c;</a:t>
            </a:r>
            <a:endParaRPr sz="1800">
              <a:latin typeface="Corbel"/>
              <a:cs typeface="Corbel"/>
            </a:endParaRPr>
          </a:p>
          <a:p>
            <a:pPr marL="2901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a.getcount();</a:t>
            </a:r>
            <a:endParaRPr sz="1800">
              <a:latin typeface="Corbel"/>
              <a:cs typeface="Corbel"/>
            </a:endParaRPr>
          </a:p>
          <a:p>
            <a:pPr marL="29019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b.getcount();</a:t>
            </a:r>
            <a:endParaRPr sz="1800">
              <a:latin typeface="Corbel"/>
              <a:cs typeface="Corbel"/>
            </a:endParaRPr>
          </a:p>
          <a:p>
            <a:pPr marL="29019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c.getcount();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28178" y="3045916"/>
            <a:ext cx="149606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a.getdata(100);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b.get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(</a:t>
            </a:r>
            <a:r>
              <a:rPr sz="1800" spc="-30" dirty="0">
                <a:latin typeface="Corbel"/>
                <a:cs typeface="Corbel"/>
              </a:rPr>
              <a:t>2</a:t>
            </a:r>
            <a:r>
              <a:rPr sz="1800" spc="10" dirty="0">
                <a:latin typeface="Corbel"/>
                <a:cs typeface="Corbel"/>
              </a:rPr>
              <a:t>00</a:t>
            </a:r>
            <a:r>
              <a:rPr sz="1800" spc="-10" dirty="0">
                <a:latin typeface="Corbel"/>
                <a:cs typeface="Corbel"/>
              </a:rPr>
              <a:t>)</a:t>
            </a:r>
            <a:r>
              <a:rPr sz="1800" dirty="0">
                <a:latin typeface="Corbel"/>
                <a:cs typeface="Corbel"/>
              </a:rPr>
              <a:t>;  </a:t>
            </a:r>
            <a:r>
              <a:rPr sz="1800" spc="-5" dirty="0">
                <a:latin typeface="Corbel"/>
                <a:cs typeface="Corbel"/>
              </a:rPr>
              <a:t>c.getdata(300);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28178" y="4144136"/>
            <a:ext cx="336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cout&lt;&lt; </a:t>
            </a:r>
            <a:r>
              <a:rPr sz="1800" spc="-20" dirty="0">
                <a:latin typeface="Corbel"/>
                <a:cs typeface="Corbel"/>
              </a:rPr>
              <a:t>“After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reading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data”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"\n”;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74596" y="4418152"/>
            <a:ext cx="136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//</a:t>
            </a:r>
            <a:r>
              <a:rPr sz="1800" i="1" spc="-5" dirty="0">
                <a:latin typeface="Corbel"/>
                <a:cs typeface="Corbel"/>
              </a:rPr>
              <a:t>display</a:t>
            </a:r>
            <a:r>
              <a:rPr sz="1800" i="1" spc="-10" dirty="0">
                <a:latin typeface="Corbel"/>
                <a:cs typeface="Corbel"/>
              </a:rPr>
              <a:t> </a:t>
            </a:r>
            <a:r>
              <a:rPr sz="1800" i="1" spc="-5" dirty="0">
                <a:latin typeface="Corbel"/>
                <a:cs typeface="Corbel"/>
              </a:rPr>
              <a:t>count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28178" y="4418152"/>
            <a:ext cx="125920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a.getcount();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b.getcount();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c.getcount();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50556" y="5242052"/>
            <a:ext cx="9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191579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</a:rPr>
              <a:t>Sh</a:t>
            </a:r>
            <a:r>
              <a:rPr sz="3600" spc="-85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7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f  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dirty="0">
                <a:solidFill>
                  <a:srgbClr val="FFFFFF"/>
                </a:solidFill>
              </a:rPr>
              <a:t>c</a:t>
            </a:r>
            <a:r>
              <a:rPr sz="3600" spc="-7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d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a  </a:t>
            </a:r>
            <a:r>
              <a:rPr sz="3600" spc="-65" dirty="0">
                <a:solidFill>
                  <a:srgbClr val="FFFFFF"/>
                </a:solidFill>
              </a:rPr>
              <a:t>member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49065" y="4704714"/>
            <a:ext cx="6540500" cy="136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While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defining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static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variable,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some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assigned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10;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319" y="792484"/>
            <a:ext cx="5293088" cy="373982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72923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2102357"/>
            <a:ext cx="49726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ara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ris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ic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mbe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ons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2528773"/>
            <a:ext cx="68592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static </a:t>
            </a:r>
            <a:r>
              <a:rPr sz="2000" spc="-10" dirty="0">
                <a:solidFill>
                  <a:srgbClr val="585858"/>
                </a:solidFill>
              </a:rPr>
              <a:t>function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can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have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other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static</a:t>
            </a:r>
            <a:r>
              <a:rPr sz="2000" b="1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680965"/>
            <a:ext cx="6606540" cy="11531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(functions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variables)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static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be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called using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(instead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objects).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follows:-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358766"/>
            <a:ext cx="3538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::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function_name();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72986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functions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42613" y="580516"/>
            <a:ext cx="6249670" cy="5590540"/>
            <a:chOff x="4142613" y="580516"/>
            <a:chExt cx="6249670" cy="5590540"/>
          </a:xfrm>
        </p:grpSpPr>
        <p:sp>
          <p:nvSpPr>
            <p:cNvPr id="4" name="object 4"/>
            <p:cNvSpPr/>
            <p:nvPr/>
          </p:nvSpPr>
          <p:spPr>
            <a:xfrm>
              <a:off x="4148963" y="586854"/>
              <a:ext cx="6236970" cy="5577840"/>
            </a:xfrm>
            <a:custGeom>
              <a:avLst/>
              <a:gdLst/>
              <a:ahLst/>
              <a:cxnLst/>
              <a:rect l="l" t="t" r="r" b="b"/>
              <a:pathLst>
                <a:path w="6236970" h="5577840">
                  <a:moveTo>
                    <a:pt x="6236970" y="0"/>
                  </a:moveTo>
                  <a:lnTo>
                    <a:pt x="0" y="0"/>
                  </a:lnTo>
                  <a:lnTo>
                    <a:pt x="0" y="5577840"/>
                  </a:lnTo>
                  <a:lnTo>
                    <a:pt x="6236970" y="5577840"/>
                  </a:lnTo>
                  <a:lnTo>
                    <a:pt x="623697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8963" y="580516"/>
              <a:ext cx="6236970" cy="5590540"/>
            </a:xfrm>
            <a:custGeom>
              <a:avLst/>
              <a:gdLst/>
              <a:ahLst/>
              <a:cxnLst/>
              <a:rect l="l" t="t" r="r" b="b"/>
              <a:pathLst>
                <a:path w="6236970" h="5590540">
                  <a:moveTo>
                    <a:pt x="0" y="0"/>
                  </a:moveTo>
                  <a:lnTo>
                    <a:pt x="0" y="5590527"/>
                  </a:lnTo>
                </a:path>
                <a:path w="6236970" h="5590540">
                  <a:moveTo>
                    <a:pt x="6236970" y="0"/>
                  </a:moveTo>
                  <a:lnTo>
                    <a:pt x="6236970" y="559052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2613" y="580516"/>
              <a:ext cx="6249670" cy="12700"/>
            </a:xfrm>
            <a:custGeom>
              <a:avLst/>
              <a:gdLst/>
              <a:ahLst/>
              <a:cxnLst/>
              <a:rect l="l" t="t" r="r" b="b"/>
              <a:pathLst>
                <a:path w="6249670" h="12700">
                  <a:moveTo>
                    <a:pt x="0" y="12700"/>
                  </a:moveTo>
                  <a:lnTo>
                    <a:pt x="6249670" y="12700"/>
                  </a:lnTo>
                  <a:lnTo>
                    <a:pt x="624967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2613" y="6164694"/>
              <a:ext cx="6249670" cy="0"/>
            </a:xfrm>
            <a:custGeom>
              <a:avLst/>
              <a:gdLst/>
              <a:ahLst/>
              <a:cxnLst/>
              <a:rect l="l" t="t" r="r" b="b"/>
              <a:pathLst>
                <a:path w="6249670">
                  <a:moveTo>
                    <a:pt x="0" y="0"/>
                  </a:moveTo>
                  <a:lnTo>
                    <a:pt x="624967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42977" y="1977390"/>
            <a:ext cx="229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//static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member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variable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1291" y="605154"/>
            <a:ext cx="2206625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14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#include </a:t>
            </a:r>
            <a:r>
              <a:rPr sz="1800" spc="-10" dirty="0">
                <a:latin typeface="Corbel"/>
                <a:cs typeface="Corbel"/>
              </a:rPr>
              <a:t>&lt;iostream&gt; </a:t>
            </a:r>
            <a:r>
              <a:rPr sz="1800" spc="-5" dirty="0">
                <a:latin typeface="Corbel"/>
                <a:cs typeface="Corbel"/>
              </a:rPr>
              <a:t> using namespace </a:t>
            </a:r>
            <a:r>
              <a:rPr sz="1800" spc="-10" dirty="0">
                <a:latin typeface="Corbel"/>
                <a:cs typeface="Corbel"/>
              </a:rPr>
              <a:t>std;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test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2321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code;</a:t>
            </a:r>
            <a:endParaRPr sz="1800">
              <a:latin typeface="Corbel"/>
              <a:cs typeface="Corbel"/>
            </a:endParaRPr>
          </a:p>
          <a:p>
            <a:pPr marL="3232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rbel"/>
                <a:cs typeface="Corbel"/>
              </a:rPr>
              <a:t>static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count;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32321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setcode(void)</a:t>
            </a:r>
            <a:endParaRPr sz="1800">
              <a:latin typeface="Corbel"/>
              <a:cs typeface="Corbel"/>
            </a:endParaRPr>
          </a:p>
          <a:p>
            <a:pPr marL="32321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6921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code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++count;</a:t>
            </a:r>
            <a:endParaRPr sz="1800">
              <a:latin typeface="Corbel"/>
              <a:cs typeface="Corbel"/>
            </a:endParaRPr>
          </a:p>
          <a:p>
            <a:pPr marL="32321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3232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showcode()</a:t>
            </a:r>
            <a:endParaRPr sz="1800">
              <a:latin typeface="Corbel"/>
              <a:cs typeface="Corbel"/>
            </a:endParaRPr>
          </a:p>
          <a:p>
            <a:pPr marL="32321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1291" y="4172839"/>
            <a:ext cx="567817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“object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number: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“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code</a:t>
            </a:r>
            <a:r>
              <a:rPr sz="1800" spc="35" dirty="0">
                <a:latin typeface="Corbel"/>
                <a:cs typeface="Corbel"/>
              </a:rPr>
              <a:t> </a:t>
            </a:r>
            <a:r>
              <a:rPr sz="1800" i="1" spc="-10" dirty="0">
                <a:latin typeface="Corbel"/>
                <a:cs typeface="Corbel"/>
              </a:rPr>
              <a:t>&lt;&lt;</a:t>
            </a:r>
            <a:r>
              <a:rPr sz="1800" i="1" spc="5" dirty="0">
                <a:latin typeface="Corbel"/>
                <a:cs typeface="Corbel"/>
              </a:rPr>
              <a:t> </a:t>
            </a:r>
            <a:r>
              <a:rPr sz="1800" i="1" dirty="0">
                <a:latin typeface="Corbel"/>
                <a:cs typeface="Corbel"/>
              </a:rPr>
              <a:t>“</a:t>
            </a:r>
            <a:r>
              <a:rPr sz="1800" dirty="0">
                <a:latin typeface="Corbel"/>
                <a:cs typeface="Corbel"/>
              </a:rPr>
              <a:t>\n”;</a:t>
            </a:r>
            <a:endParaRPr sz="1800">
              <a:latin typeface="Corbel"/>
              <a:cs typeface="Corbel"/>
            </a:endParaRPr>
          </a:p>
          <a:p>
            <a:pPr marL="32321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368935">
              <a:lnSpc>
                <a:spcPct val="100000"/>
              </a:lnSpc>
              <a:tabLst>
                <a:tab pos="3294379" algn="l"/>
              </a:tabLst>
            </a:pPr>
            <a:r>
              <a:rPr sz="1800" spc="-10" dirty="0">
                <a:latin typeface="Corbel"/>
                <a:cs typeface="Corbel"/>
              </a:rPr>
              <a:t>static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showcount()	</a:t>
            </a:r>
            <a:r>
              <a:rPr sz="1800" dirty="0">
                <a:latin typeface="Corbel"/>
                <a:cs typeface="Corbel"/>
              </a:rPr>
              <a:t>//</a:t>
            </a:r>
            <a:r>
              <a:rPr sz="1800" spc="-10" dirty="0">
                <a:latin typeface="Corbel"/>
                <a:cs typeface="Corbel"/>
              </a:rPr>
              <a:t> static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member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function</a:t>
            </a:r>
            <a:endParaRPr sz="1800">
              <a:latin typeface="Corbel"/>
              <a:cs typeface="Corbel"/>
            </a:endParaRPr>
          </a:p>
          <a:p>
            <a:pPr marL="36893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7378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“count: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“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count</a:t>
            </a:r>
            <a:r>
              <a:rPr sz="1800" spc="-10" dirty="0">
                <a:latin typeface="Corbel"/>
                <a:cs typeface="Corbel"/>
              </a:rPr>
              <a:t> &lt;&lt;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“\n‘’;</a:t>
            </a:r>
            <a:endParaRPr sz="1800">
              <a:latin typeface="Corbel"/>
              <a:cs typeface="Corbel"/>
            </a:endParaRPr>
          </a:p>
          <a:p>
            <a:pPr marL="36893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72986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functions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68039" y="1117472"/>
            <a:ext cx="7138670" cy="4613910"/>
            <a:chOff x="3868039" y="1117472"/>
            <a:chExt cx="7138670" cy="4613910"/>
          </a:xfrm>
        </p:grpSpPr>
        <p:sp>
          <p:nvSpPr>
            <p:cNvPr id="4" name="object 4"/>
            <p:cNvSpPr/>
            <p:nvPr/>
          </p:nvSpPr>
          <p:spPr>
            <a:xfrm>
              <a:off x="3874389" y="1123810"/>
              <a:ext cx="7125970" cy="4601210"/>
            </a:xfrm>
            <a:custGeom>
              <a:avLst/>
              <a:gdLst/>
              <a:ahLst/>
              <a:cxnLst/>
              <a:rect l="l" t="t" r="r" b="b"/>
              <a:pathLst>
                <a:path w="7125970" h="4601210">
                  <a:moveTo>
                    <a:pt x="7125589" y="0"/>
                  </a:moveTo>
                  <a:lnTo>
                    <a:pt x="0" y="0"/>
                  </a:lnTo>
                  <a:lnTo>
                    <a:pt x="0" y="4601210"/>
                  </a:lnTo>
                  <a:lnTo>
                    <a:pt x="7125589" y="4601210"/>
                  </a:lnTo>
                  <a:lnTo>
                    <a:pt x="7125589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4389" y="1117472"/>
              <a:ext cx="7125970" cy="4613910"/>
            </a:xfrm>
            <a:custGeom>
              <a:avLst/>
              <a:gdLst/>
              <a:ahLst/>
              <a:cxnLst/>
              <a:rect l="l" t="t" r="r" b="b"/>
              <a:pathLst>
                <a:path w="7125970" h="4613910">
                  <a:moveTo>
                    <a:pt x="0" y="0"/>
                  </a:moveTo>
                  <a:lnTo>
                    <a:pt x="0" y="4613897"/>
                  </a:lnTo>
                </a:path>
                <a:path w="7125970" h="4613910">
                  <a:moveTo>
                    <a:pt x="7125715" y="0"/>
                  </a:moveTo>
                  <a:lnTo>
                    <a:pt x="7125715" y="461389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8039" y="1117472"/>
              <a:ext cx="7138670" cy="12700"/>
            </a:xfrm>
            <a:custGeom>
              <a:avLst/>
              <a:gdLst/>
              <a:ahLst/>
              <a:cxnLst/>
              <a:rect l="l" t="t" r="r" b="b"/>
              <a:pathLst>
                <a:path w="7138670" h="12700">
                  <a:moveTo>
                    <a:pt x="0" y="12700"/>
                  </a:moveTo>
                  <a:lnTo>
                    <a:pt x="7138415" y="12700"/>
                  </a:lnTo>
                  <a:lnTo>
                    <a:pt x="713841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8039" y="5725020"/>
              <a:ext cx="7138670" cy="0"/>
            </a:xfrm>
            <a:custGeom>
              <a:avLst/>
              <a:gdLst/>
              <a:ahLst/>
              <a:cxnLst/>
              <a:rect l="l" t="t" r="r" b="b"/>
              <a:pathLst>
                <a:path w="7138670">
                  <a:moveTo>
                    <a:pt x="0" y="0"/>
                  </a:moveTo>
                  <a:lnTo>
                    <a:pt x="713841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66971" y="1141933"/>
            <a:ext cx="1492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int</a:t>
            </a:r>
            <a:r>
              <a:rPr sz="1800" spc="-20" dirty="0"/>
              <a:t> </a:t>
            </a:r>
            <a:r>
              <a:rPr sz="1800" spc="-10" dirty="0"/>
              <a:t>test</a:t>
            </a:r>
            <a:r>
              <a:rPr sz="1800" dirty="0"/>
              <a:t> </a:t>
            </a:r>
            <a:r>
              <a:rPr sz="1800" spc="-5" dirty="0"/>
              <a:t>::</a:t>
            </a:r>
            <a:r>
              <a:rPr sz="1800" spc="-10" dirty="0"/>
              <a:t> </a:t>
            </a:r>
            <a:r>
              <a:rPr sz="1800" spc="-5" dirty="0"/>
              <a:t>count;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7301645" y="3063062"/>
            <a:ext cx="2378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i="1" dirty="0">
                <a:latin typeface="Corbel"/>
                <a:cs typeface="Corbel"/>
              </a:rPr>
              <a:t>accessing</a:t>
            </a:r>
            <a:r>
              <a:rPr sz="1800" i="1" spc="-15" dirty="0">
                <a:latin typeface="Corbel"/>
                <a:cs typeface="Corbel"/>
              </a:rPr>
              <a:t> </a:t>
            </a:r>
            <a:r>
              <a:rPr sz="1800" i="1" dirty="0">
                <a:latin typeface="Corbel"/>
                <a:cs typeface="Corbel"/>
              </a:rPr>
              <a:t>static</a:t>
            </a:r>
            <a:r>
              <a:rPr sz="1800" i="1" spc="-30" dirty="0">
                <a:latin typeface="Corbel"/>
                <a:cs typeface="Corbel"/>
              </a:rPr>
              <a:t> </a:t>
            </a:r>
            <a:r>
              <a:rPr sz="1800" i="1" dirty="0">
                <a:latin typeface="Corbel"/>
                <a:cs typeface="Corbel"/>
              </a:rPr>
              <a:t>function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6971" y="1691132"/>
            <a:ext cx="219265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test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t1,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t2;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t1.setcode();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t2.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setcode();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test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showcount();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test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t3;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t3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.setcode();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test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showcount();</a:t>
            </a:r>
            <a:endParaRPr sz="1800">
              <a:latin typeface="Corbel"/>
              <a:cs typeface="Corbel"/>
            </a:endParaRPr>
          </a:p>
          <a:p>
            <a:pPr marL="368300" marR="36576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t1. </a:t>
            </a:r>
            <a:r>
              <a:rPr sz="1800" spc="-10" dirty="0">
                <a:latin typeface="Corbel"/>
                <a:cs typeface="Corbel"/>
              </a:rPr>
              <a:t>showcode();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t2. showcode(); </a:t>
            </a:r>
            <a:r>
              <a:rPr sz="1800" spc="-3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t3.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showcode();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return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33172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3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.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001394"/>
            <a:ext cx="70707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900" spc="-1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19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19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19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19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19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19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structure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232738"/>
            <a:ext cx="21291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585858"/>
                </a:solidFill>
              </a:rPr>
              <a:t>are</a:t>
            </a:r>
            <a:r>
              <a:rPr sz="1900" spc="-15" dirty="0">
                <a:solidFill>
                  <a:srgbClr val="585858"/>
                </a:solidFill>
              </a:rPr>
              <a:t>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19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by default.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1522672"/>
            <a:ext cx="1998980" cy="117792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900" spc="-12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900" spc="25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e: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900" spc="-12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900" spc="24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st</a:t>
            </a:r>
            <a:r>
              <a:rPr sz="1900" spc="-2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endParaRPr sz="19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745"/>
              </a:spcBef>
            </a:pPr>
            <a:r>
              <a:rPr sz="1900" b="1" spc="-2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1900" b="1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1900" b="1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uct</a:t>
            </a:r>
            <a:r>
              <a:rPr sz="1900" b="1" spc="-1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2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st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3465" y="2770123"/>
            <a:ext cx="977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246" y="3153867"/>
            <a:ext cx="5130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1900" spc="-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x;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5435" y="3153867"/>
            <a:ext cx="11125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//x</a:t>
            </a:r>
            <a:r>
              <a:rPr sz="19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19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065" y="3443801"/>
            <a:ext cx="2342515" cy="233045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840"/>
              </a:spcBef>
            </a:pP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};</a:t>
            </a: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900" spc="-12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900" spc="24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1900" spc="-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ss,</a:t>
            </a:r>
            <a:endParaRPr sz="19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745"/>
              </a:spcBef>
            </a:pP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19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900" b="1" spc="-2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1900" b="1" spc="-1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2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st</a:t>
            </a:r>
            <a:endParaRPr sz="19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745"/>
              </a:spcBef>
            </a:pP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745"/>
              </a:spcBef>
            </a:pP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19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x;</a:t>
            </a:r>
            <a:endParaRPr sz="19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750"/>
              </a:spcBef>
            </a:pP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};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26607" y="5075301"/>
            <a:ext cx="12084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//x</a:t>
            </a:r>
            <a:r>
              <a:rPr sz="19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19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endParaRPr sz="1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49034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Objects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975436"/>
            <a:ext cx="67995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585858"/>
                </a:solidFill>
              </a:rPr>
              <a:t>W</a:t>
            </a:r>
            <a:r>
              <a:rPr sz="2000" spc="-5" dirty="0">
                <a:solidFill>
                  <a:srgbClr val="585858"/>
                </a:solidFill>
              </a:rPr>
              <a:t>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k</a:t>
            </a:r>
            <a:r>
              <a:rPr sz="2000" spc="-10" dirty="0">
                <a:solidFill>
                  <a:srgbClr val="585858"/>
                </a:solidFill>
              </a:rPr>
              <a:t>no</a:t>
            </a:r>
            <a:r>
              <a:rPr sz="2000" spc="-5" dirty="0">
                <a:solidFill>
                  <a:srgbClr val="585858"/>
                </a:solidFill>
              </a:rPr>
              <a:t>w </a:t>
            </a:r>
            <a:r>
              <a:rPr sz="2000" spc="-10" dirty="0">
                <a:solidFill>
                  <a:srgbClr val="585858"/>
                </a:solidFill>
              </a:rPr>
              <a:t>tha</a:t>
            </a:r>
            <a:r>
              <a:rPr sz="2000" spc="-5" dirty="0">
                <a:solidFill>
                  <a:srgbClr val="585858"/>
                </a:solidFill>
              </a:rPr>
              <a:t>t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an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ar</a:t>
            </a:r>
            <a:r>
              <a:rPr sz="2000" dirty="0">
                <a:solidFill>
                  <a:srgbClr val="585858"/>
                </a:solidFill>
              </a:rPr>
              <a:t>r</a:t>
            </a:r>
            <a:r>
              <a:rPr sz="2000" spc="-5" dirty="0">
                <a:solidFill>
                  <a:srgbClr val="585858"/>
                </a:solidFill>
              </a:rPr>
              <a:t>ay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c</a:t>
            </a:r>
            <a:r>
              <a:rPr sz="2000" spc="-5" dirty="0">
                <a:solidFill>
                  <a:srgbClr val="585858"/>
                </a:solidFill>
              </a:rPr>
              <a:t>an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b</a:t>
            </a:r>
            <a:r>
              <a:rPr sz="2000" spc="-5" dirty="0">
                <a:solidFill>
                  <a:srgbClr val="585858"/>
                </a:solidFill>
              </a:rPr>
              <a:t>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o</a:t>
            </a:r>
            <a:r>
              <a:rPr sz="2000" spc="-5" dirty="0">
                <a:solidFill>
                  <a:srgbClr val="585858"/>
                </a:solidFill>
              </a:rPr>
              <a:t>f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-10" dirty="0">
                <a:solidFill>
                  <a:srgbClr val="585858"/>
                </a:solidFill>
              </a:rPr>
              <a:t>n</a:t>
            </a:r>
            <a:r>
              <a:rPr sz="2000" spc="-5" dirty="0">
                <a:solidFill>
                  <a:srgbClr val="585858"/>
                </a:solidFill>
              </a:rPr>
              <a:t>y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d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-10" dirty="0">
                <a:solidFill>
                  <a:srgbClr val="585858"/>
                </a:solidFill>
              </a:rPr>
              <a:t>t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</a:t>
            </a:r>
            <a:r>
              <a:rPr sz="2000" spc="-5" dirty="0">
                <a:solidFill>
                  <a:srgbClr val="585858"/>
                </a:solidFill>
              </a:rPr>
              <a:t>ype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i</a:t>
            </a:r>
            <a:r>
              <a:rPr sz="2000" spc="-10" dirty="0">
                <a:solidFill>
                  <a:srgbClr val="585858"/>
                </a:solidFill>
              </a:rPr>
              <a:t>nc</a:t>
            </a:r>
            <a:r>
              <a:rPr sz="2000" spc="-20" dirty="0">
                <a:solidFill>
                  <a:srgbClr val="585858"/>
                </a:solidFill>
              </a:rPr>
              <a:t>l</a:t>
            </a:r>
            <a:r>
              <a:rPr sz="2000" spc="-5" dirty="0">
                <a:solidFill>
                  <a:srgbClr val="585858"/>
                </a:solidFill>
              </a:rPr>
              <a:t>u</a:t>
            </a:r>
            <a:r>
              <a:rPr sz="2000" spc="-20" dirty="0">
                <a:solidFill>
                  <a:srgbClr val="585858"/>
                </a:solidFill>
              </a:rPr>
              <a:t>d</a:t>
            </a:r>
            <a:r>
              <a:rPr sz="2000" spc="-15" dirty="0">
                <a:solidFill>
                  <a:srgbClr val="585858"/>
                </a:solidFill>
              </a:rPr>
              <a:t>i</a:t>
            </a:r>
            <a:r>
              <a:rPr sz="2000" spc="-10" dirty="0">
                <a:solidFill>
                  <a:srgbClr val="585858"/>
                </a:solidFill>
              </a:rPr>
              <a:t>n</a:t>
            </a:r>
            <a:r>
              <a:rPr sz="2000" spc="-5" dirty="0">
                <a:solidFill>
                  <a:srgbClr val="585858"/>
                </a:solidFill>
              </a:rPr>
              <a:t>g</a:t>
            </a:r>
            <a:r>
              <a:rPr sz="2000" spc="90" dirty="0">
                <a:solidFill>
                  <a:srgbClr val="585858"/>
                </a:solidFill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1250442"/>
            <a:ext cx="6993255" cy="1457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5580">
              <a:lnSpc>
                <a:spcPts val="2280"/>
              </a:lnSpc>
              <a:spcBef>
                <a:spcPts val="90"/>
              </a:spcBef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Similarly,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variables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Such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lle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arra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ec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mp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9742" y="3029839"/>
            <a:ext cx="2566035" cy="280416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rbel"/>
                <a:cs typeface="Corbel"/>
              </a:rPr>
              <a:t>class</a:t>
            </a:r>
            <a:r>
              <a:rPr sz="2000" b="1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employee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34544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char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name[30];</a:t>
            </a:r>
            <a:endParaRPr sz="2000">
              <a:latin typeface="Corbel"/>
              <a:cs typeface="Corbel"/>
            </a:endParaRPr>
          </a:p>
          <a:p>
            <a:pPr marL="34544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float </a:t>
            </a:r>
            <a:r>
              <a:rPr sz="2000" spc="-5" dirty="0">
                <a:latin typeface="Corbel"/>
                <a:cs typeface="Corbel"/>
              </a:rPr>
              <a:t>age;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15" dirty="0">
                <a:latin typeface="Corbel"/>
                <a:cs typeface="Corbel"/>
              </a:rPr>
              <a:t>public:</a:t>
            </a:r>
            <a:endParaRPr sz="2000">
              <a:latin typeface="Corbel"/>
              <a:cs typeface="Corbel"/>
            </a:endParaRPr>
          </a:p>
          <a:p>
            <a:pPr marL="345440" marR="22796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orbel"/>
                <a:cs typeface="Corbel"/>
              </a:rPr>
              <a:t>void </a:t>
            </a:r>
            <a:r>
              <a:rPr sz="2000" spc="-10" dirty="0">
                <a:latin typeface="Corbel"/>
                <a:cs typeface="Corbel"/>
              </a:rPr>
              <a:t>getdata(void);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-10" dirty="0">
                <a:latin typeface="Corbel"/>
                <a:cs typeface="Corbel"/>
              </a:rPr>
              <a:t> putdata(void);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49034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Objects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111123"/>
            <a:ext cx="6836409" cy="87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identifier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employee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user-defined</a:t>
            </a:r>
            <a:r>
              <a:rPr sz="2000" spc="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type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relate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different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categories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employees.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Example: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1964431"/>
            <a:ext cx="2657475" cy="13055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mpl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yee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r[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];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rema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[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];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mpl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yee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r[</a:t>
            </a:r>
            <a:r>
              <a:rPr sz="2000" spc="-45" dirty="0">
                <a:solidFill>
                  <a:srgbClr val="585858"/>
                </a:solidFill>
                <a:latin typeface="Corbel"/>
                <a:cs typeface="Corbel"/>
              </a:rPr>
              <a:t>7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5];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0852" y="1964431"/>
            <a:ext cx="2060575" cy="13055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5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manager</a:t>
            </a:r>
            <a:endParaRPr sz="2000">
              <a:latin typeface="Corbel"/>
              <a:cs typeface="Corbel"/>
            </a:endParaRPr>
          </a:p>
          <a:p>
            <a:pPr marL="3683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foreman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worker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0965" y="3794201"/>
            <a:ext cx="6960234" cy="188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manager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contains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three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(managers),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namely,</a:t>
            </a:r>
            <a:endParaRPr sz="2000">
              <a:latin typeface="Corbel"/>
              <a:cs typeface="Corbel"/>
            </a:endParaRPr>
          </a:p>
          <a:p>
            <a:pPr marL="233679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manager[0],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manager[1]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manager[2],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employee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type.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rbel"/>
              <a:cs typeface="Corbel"/>
            </a:endParaRPr>
          </a:p>
          <a:p>
            <a:pPr marL="50800">
              <a:lnSpc>
                <a:spcPct val="100000"/>
              </a:lnSpc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-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manager[i].putdata(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);</a:t>
            </a:r>
            <a:endParaRPr sz="2000">
              <a:latin typeface="Corbel"/>
              <a:cs typeface="Corbel"/>
            </a:endParaRPr>
          </a:p>
          <a:p>
            <a:pPr marL="50800">
              <a:lnSpc>
                <a:spcPct val="100000"/>
              </a:lnSpc>
              <a:spcBef>
                <a:spcPts val="96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ay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25" spc="-30" baseline="24691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25" spc="-7" baseline="24691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25" baseline="2469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25" spc="-195" baseline="2469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ele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 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49034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Objects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6725" y="960500"/>
            <a:ext cx="4347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age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tem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j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455" y="1773977"/>
            <a:ext cx="6138338" cy="417533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06692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gu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2315718"/>
            <a:ext cx="656970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Like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other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type,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2589733"/>
            <a:ext cx="343725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585858"/>
                </a:solidFill>
              </a:rPr>
              <a:t>argument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in</a:t>
            </a:r>
            <a:r>
              <a:rPr sz="2000" spc="-2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following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two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dirty="0">
                <a:solidFill>
                  <a:srgbClr val="585858"/>
                </a:solidFill>
              </a:rPr>
              <a:t>ways: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949065" y="2893618"/>
            <a:ext cx="6728459" cy="8794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copy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entire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passed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transferred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870401"/>
            <a:ext cx="706437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pass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reference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more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efficient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since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requires</a:t>
            </a:r>
            <a:r>
              <a:rPr sz="2000" spc="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pass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only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entire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39797"/>
            <a:ext cx="2066925" cy="20567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gu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448437"/>
            <a:ext cx="4821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Addition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of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time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in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hours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and</a:t>
            </a:r>
            <a:r>
              <a:rPr sz="2000" spc="-1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minute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format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9401" y="887094"/>
            <a:ext cx="4490085" cy="530352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orbel"/>
                <a:cs typeface="Corbel"/>
              </a:rPr>
              <a:t>#include&lt;iostream&gt;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using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namespace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std;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rbel"/>
                <a:cs typeface="Corbel"/>
              </a:rPr>
              <a:t>class</a:t>
            </a:r>
            <a:r>
              <a:rPr sz="1800" b="1" spc="-5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time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23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hours,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minutes;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323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gettime(int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h,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15" dirty="0">
                <a:latin typeface="Corbel"/>
                <a:cs typeface="Corbel"/>
              </a:rPr>
              <a:t> m)</a:t>
            </a:r>
            <a:endParaRPr sz="1800">
              <a:latin typeface="Corbel"/>
              <a:cs typeface="Corbel"/>
            </a:endParaRPr>
          </a:p>
          <a:p>
            <a:pPr marL="323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64389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hours</a:t>
            </a:r>
            <a:r>
              <a:rPr sz="1800" dirty="0">
                <a:latin typeface="Corbel"/>
                <a:cs typeface="Corbel"/>
              </a:rPr>
              <a:t> =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h;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minutes</a:t>
            </a:r>
            <a:r>
              <a:rPr sz="1800" dirty="0">
                <a:latin typeface="Corbel"/>
                <a:cs typeface="Corbel"/>
              </a:rPr>
              <a:t> = m;</a:t>
            </a:r>
            <a:endParaRPr sz="1800">
              <a:latin typeface="Corbel"/>
              <a:cs typeface="Corbel"/>
            </a:endParaRPr>
          </a:p>
          <a:p>
            <a:pPr marL="323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puttime(void)</a:t>
            </a:r>
            <a:endParaRPr sz="1800">
              <a:latin typeface="Corbel"/>
              <a:cs typeface="Corbel"/>
            </a:endParaRPr>
          </a:p>
          <a:p>
            <a:pPr marL="323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643890" marR="93916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cout&lt;&lt;hours&lt;&lt;“hours</a:t>
            </a:r>
            <a:r>
              <a:rPr sz="1800" spc="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and”;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cout&lt;&lt;minutes&lt;&lt;“minutes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\n”;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sum(time,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time);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i="1" spc="-5" dirty="0">
                <a:latin typeface="Corbel"/>
                <a:cs typeface="Corbel"/>
              </a:rPr>
              <a:t>//declaration</a:t>
            </a:r>
            <a:r>
              <a:rPr sz="1800" i="1" spc="15" dirty="0">
                <a:latin typeface="Corbel"/>
                <a:cs typeface="Corbel"/>
              </a:rPr>
              <a:t> </a:t>
            </a:r>
            <a:r>
              <a:rPr sz="1800" i="1" spc="-5" dirty="0">
                <a:latin typeface="Corbel"/>
                <a:cs typeface="Corbel"/>
              </a:rPr>
              <a:t>with </a:t>
            </a:r>
            <a:r>
              <a:rPr sz="1800" spc="-5" dirty="0">
                <a:latin typeface="Corbel"/>
                <a:cs typeface="Corbel"/>
              </a:rPr>
              <a:t>objects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and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arguments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7684" y="2101723"/>
            <a:ext cx="3630295" cy="259334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time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sum(time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t1,</a:t>
            </a:r>
            <a:r>
              <a:rPr sz="1800" spc="-5" dirty="0">
                <a:latin typeface="Corbel"/>
                <a:cs typeface="Corbel"/>
              </a:rPr>
              <a:t> time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t2)</a:t>
            </a:r>
            <a:endParaRPr sz="18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30504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minutes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t1.minutes+t2.minutes;</a:t>
            </a:r>
            <a:endParaRPr sz="1800">
              <a:latin typeface="Corbel"/>
              <a:cs typeface="Corbel"/>
            </a:endParaRPr>
          </a:p>
          <a:p>
            <a:pPr marL="230504" marR="7962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hours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minutes/60;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minutes</a:t>
            </a:r>
            <a:r>
              <a:rPr sz="1800" dirty="0">
                <a:latin typeface="Corbel"/>
                <a:cs typeface="Corbel"/>
              </a:rPr>
              <a:t> = </a:t>
            </a:r>
            <a:r>
              <a:rPr sz="1800" spc="-5" dirty="0">
                <a:latin typeface="Corbel"/>
                <a:cs typeface="Corbel"/>
              </a:rPr>
              <a:t>minutes%60;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hours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+=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t1.hours+t2.hours;</a:t>
            </a:r>
            <a:endParaRPr sz="18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339797"/>
            <a:ext cx="2066925" cy="20567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5"/>
              </a:spcBef>
            </a:pPr>
            <a:r>
              <a:rPr sz="3600" spc="-65" dirty="0">
                <a:solidFill>
                  <a:srgbClr val="FFFFFF"/>
                </a:solidFill>
              </a:rPr>
              <a:t>O</a:t>
            </a:r>
            <a:r>
              <a:rPr sz="3600" spc="-85" dirty="0">
                <a:solidFill>
                  <a:srgbClr val="FFFFFF"/>
                </a:solidFill>
              </a:rPr>
              <a:t>b</a:t>
            </a:r>
            <a:r>
              <a:rPr sz="3600" spc="-80" dirty="0">
                <a:solidFill>
                  <a:srgbClr val="FFFFFF"/>
                </a:solidFill>
              </a:rPr>
              <a:t>j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c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9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dirty="0">
                <a:solidFill>
                  <a:srgbClr val="FFFFFF"/>
                </a:solidFill>
              </a:rPr>
              <a:t>s  </a:t>
            </a:r>
            <a:r>
              <a:rPr sz="3600" spc="-65" dirty="0">
                <a:solidFill>
                  <a:srgbClr val="FFFFFF"/>
                </a:solidFill>
              </a:rPr>
              <a:t>Function 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gu</a:t>
            </a:r>
            <a:r>
              <a:rPr sz="3600" spc="-80" dirty="0">
                <a:solidFill>
                  <a:srgbClr val="FFFFFF"/>
                </a:solidFill>
              </a:rPr>
              <a:t>m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75" dirty="0">
                <a:solidFill>
                  <a:srgbClr val="FFFFFF"/>
                </a:solidFill>
              </a:rPr>
              <a:t>nt</a:t>
            </a:r>
            <a:r>
              <a:rPr sz="3600" dirty="0">
                <a:solidFill>
                  <a:srgbClr val="FFFFFF"/>
                </a:solidFill>
              </a:rPr>
              <a:t>s  </a:t>
            </a:r>
            <a:r>
              <a:rPr sz="3600" spc="-65" dirty="0">
                <a:solidFill>
                  <a:srgbClr val="FFFFFF"/>
                </a:solidFill>
              </a:rPr>
              <a:t>Example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876928" y="2292350"/>
            <a:ext cx="7818755" cy="3957954"/>
            <a:chOff x="3876928" y="2292350"/>
            <a:chExt cx="7818755" cy="3957954"/>
          </a:xfrm>
        </p:grpSpPr>
        <p:sp>
          <p:nvSpPr>
            <p:cNvPr id="4" name="object 4"/>
            <p:cNvSpPr/>
            <p:nvPr/>
          </p:nvSpPr>
          <p:spPr>
            <a:xfrm>
              <a:off x="3889628" y="2305100"/>
              <a:ext cx="7793355" cy="3931920"/>
            </a:xfrm>
            <a:custGeom>
              <a:avLst/>
              <a:gdLst/>
              <a:ahLst/>
              <a:cxnLst/>
              <a:rect l="l" t="t" r="r" b="b"/>
              <a:pathLst>
                <a:path w="7793355" h="3931920">
                  <a:moveTo>
                    <a:pt x="7792847" y="0"/>
                  </a:moveTo>
                  <a:lnTo>
                    <a:pt x="0" y="0"/>
                  </a:lnTo>
                  <a:lnTo>
                    <a:pt x="0" y="3931920"/>
                  </a:lnTo>
                  <a:lnTo>
                    <a:pt x="7792847" y="3931920"/>
                  </a:lnTo>
                  <a:lnTo>
                    <a:pt x="7792847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9628" y="2298700"/>
              <a:ext cx="7793355" cy="3945254"/>
            </a:xfrm>
            <a:custGeom>
              <a:avLst/>
              <a:gdLst/>
              <a:ahLst/>
              <a:cxnLst/>
              <a:rect l="l" t="t" r="r" b="b"/>
              <a:pathLst>
                <a:path w="7793355" h="3945254">
                  <a:moveTo>
                    <a:pt x="0" y="0"/>
                  </a:moveTo>
                  <a:lnTo>
                    <a:pt x="0" y="3944670"/>
                  </a:lnTo>
                </a:path>
                <a:path w="7793355" h="3945254">
                  <a:moveTo>
                    <a:pt x="7792847" y="0"/>
                  </a:moveTo>
                  <a:lnTo>
                    <a:pt x="7792847" y="39446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3278" y="2298700"/>
              <a:ext cx="7806055" cy="12700"/>
            </a:xfrm>
            <a:custGeom>
              <a:avLst/>
              <a:gdLst/>
              <a:ahLst/>
              <a:cxnLst/>
              <a:rect l="l" t="t" r="r" b="b"/>
              <a:pathLst>
                <a:path w="7806055" h="12700">
                  <a:moveTo>
                    <a:pt x="0" y="12700"/>
                  </a:moveTo>
                  <a:lnTo>
                    <a:pt x="7805547" y="12700"/>
                  </a:lnTo>
                  <a:lnTo>
                    <a:pt x="780554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3278" y="6237020"/>
              <a:ext cx="7806055" cy="0"/>
            </a:xfrm>
            <a:custGeom>
              <a:avLst/>
              <a:gdLst/>
              <a:ahLst/>
              <a:cxnLst/>
              <a:rect l="l" t="t" r="r" b="b"/>
              <a:pathLst>
                <a:path w="7806055">
                  <a:moveTo>
                    <a:pt x="0" y="0"/>
                  </a:moveTo>
                  <a:lnTo>
                    <a:pt x="780554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92981" y="3147440"/>
            <a:ext cx="11988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orbel"/>
                <a:cs typeface="Corbel"/>
              </a:rPr>
              <a:t>//</a:t>
            </a:r>
            <a:r>
              <a:rPr sz="1800" dirty="0">
                <a:latin typeface="Corbel"/>
                <a:cs typeface="Corbel"/>
              </a:rPr>
              <a:t>get</a:t>
            </a:r>
            <a:r>
              <a:rPr sz="1800" spc="-12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  <a:p>
            <a:pPr marL="33655">
              <a:lnSpc>
                <a:spcPct val="100000"/>
              </a:lnSpc>
            </a:pPr>
            <a:r>
              <a:rPr sz="1800" spc="5" dirty="0">
                <a:latin typeface="Corbel"/>
                <a:cs typeface="Corbel"/>
              </a:rPr>
              <a:t>//</a:t>
            </a:r>
            <a:r>
              <a:rPr sz="1800" dirty="0">
                <a:latin typeface="Corbel"/>
                <a:cs typeface="Corbel"/>
              </a:rPr>
              <a:t>g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15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orbel"/>
                <a:cs typeface="Corbel"/>
              </a:rPr>
              <a:t>/</a:t>
            </a:r>
            <a:r>
              <a:rPr sz="1800" dirty="0">
                <a:latin typeface="Corbel"/>
                <a:cs typeface="Corbel"/>
              </a:rPr>
              <a:t>/</a:t>
            </a:r>
            <a:r>
              <a:rPr sz="1800" spc="-114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3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3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T1</a:t>
            </a:r>
            <a:r>
              <a:rPr sz="1800" spc="-15" dirty="0">
                <a:latin typeface="Corbel"/>
                <a:cs typeface="Corbel"/>
              </a:rPr>
              <a:t>+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5150" y="4244797"/>
            <a:ext cx="1072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orbel"/>
                <a:cs typeface="Corbel"/>
              </a:rPr>
              <a:t>//</a:t>
            </a:r>
            <a:r>
              <a:rPr sz="1800" spc="-5" dirty="0">
                <a:latin typeface="Corbel"/>
                <a:cs typeface="Corbel"/>
              </a:rPr>
              <a:t>d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ay</a:t>
            </a:r>
            <a:r>
              <a:rPr sz="1800" spc="-14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1898" y="4793691"/>
            <a:ext cx="1089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</a:t>
            </a:r>
            <a:r>
              <a:rPr sz="1800" spc="5" dirty="0">
                <a:latin typeface="Corbel"/>
                <a:cs typeface="Corbel"/>
              </a:rPr>
              <a:t>/</a:t>
            </a:r>
            <a:r>
              <a:rPr sz="1800" spc="-5" dirty="0">
                <a:latin typeface="Corbel"/>
                <a:cs typeface="Corbel"/>
              </a:rPr>
              <a:t>d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ay</a:t>
            </a:r>
            <a:r>
              <a:rPr sz="1800" spc="-12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8278" y="5342890"/>
            <a:ext cx="1073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orbel"/>
                <a:cs typeface="Corbel"/>
              </a:rPr>
              <a:t>//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5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ay</a:t>
            </a:r>
            <a:r>
              <a:rPr sz="1800" spc="-14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9258" y="2324227"/>
            <a:ext cx="1939289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4955" marR="5080" indent="1524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m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13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T1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-12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spc="-10" dirty="0">
                <a:latin typeface="Corbel"/>
                <a:cs typeface="Corbel"/>
              </a:rPr>
              <a:t>2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-12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spc="-5" dirty="0">
                <a:latin typeface="Corbel"/>
                <a:cs typeface="Corbel"/>
              </a:rPr>
              <a:t>3;  T1.gettime(2,45);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spc="-10" dirty="0">
                <a:latin typeface="Corbel"/>
                <a:cs typeface="Corbel"/>
              </a:rPr>
              <a:t>2</a:t>
            </a:r>
            <a:r>
              <a:rPr sz="1800" spc="-5" dirty="0">
                <a:latin typeface="Corbel"/>
                <a:cs typeface="Corbel"/>
              </a:rPr>
              <a:t>.</a:t>
            </a:r>
            <a:r>
              <a:rPr sz="1800" spc="5" dirty="0">
                <a:latin typeface="Corbel"/>
                <a:cs typeface="Corbel"/>
              </a:rPr>
              <a:t>g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5" dirty="0">
                <a:latin typeface="Corbel"/>
                <a:cs typeface="Corbel"/>
              </a:rPr>
              <a:t>tt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m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15" dirty="0">
                <a:latin typeface="Corbel"/>
                <a:cs typeface="Corbel"/>
              </a:rPr>
              <a:t>(</a:t>
            </a:r>
            <a:r>
              <a:rPr sz="1800" spc="-10" dirty="0">
                <a:latin typeface="Corbel"/>
                <a:cs typeface="Corbel"/>
              </a:rPr>
              <a:t>2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5" dirty="0">
                <a:latin typeface="Corbel"/>
                <a:cs typeface="Corbel"/>
              </a:rPr>
              <a:t>4</a:t>
            </a:r>
            <a:r>
              <a:rPr sz="1800" dirty="0">
                <a:latin typeface="Corbel"/>
                <a:cs typeface="Corbel"/>
              </a:rPr>
              <a:t>5</a:t>
            </a:r>
            <a:r>
              <a:rPr sz="1800" spc="-15" dirty="0">
                <a:latin typeface="Corbel"/>
                <a:cs typeface="Corbel"/>
              </a:rPr>
              <a:t>)</a:t>
            </a:r>
            <a:r>
              <a:rPr sz="1800" dirty="0">
                <a:latin typeface="Corbel"/>
                <a:cs typeface="Corbel"/>
              </a:rPr>
              <a:t>; 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spc="-5" dirty="0">
                <a:latin typeface="Corbel"/>
                <a:cs typeface="Corbel"/>
              </a:rPr>
              <a:t>3</a:t>
            </a:r>
            <a:r>
              <a:rPr sz="1800" dirty="0">
                <a:latin typeface="Corbel"/>
                <a:cs typeface="Corbel"/>
              </a:rPr>
              <a:t>.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um</a:t>
            </a:r>
            <a:r>
              <a:rPr sz="1800" spc="-15" dirty="0">
                <a:latin typeface="Corbel"/>
                <a:cs typeface="Corbel"/>
              </a:rPr>
              <a:t>(</a:t>
            </a:r>
            <a:r>
              <a:rPr sz="1800" spc="5" dirty="0">
                <a:latin typeface="Corbel"/>
                <a:cs typeface="Corbel"/>
              </a:rPr>
              <a:t>T1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-14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spc="-10" dirty="0">
                <a:latin typeface="Corbel"/>
                <a:cs typeface="Corbel"/>
              </a:rPr>
              <a:t>2</a:t>
            </a:r>
            <a:r>
              <a:rPr sz="1800" spc="-15" dirty="0">
                <a:latin typeface="Corbel"/>
                <a:cs typeface="Corbel"/>
              </a:rPr>
              <a:t>)</a:t>
            </a:r>
            <a:r>
              <a:rPr sz="1800" dirty="0">
                <a:latin typeface="Corbel"/>
                <a:cs typeface="Corbel"/>
              </a:rPr>
              <a:t>;</a:t>
            </a:r>
            <a:endParaRPr sz="1800">
              <a:latin typeface="Corbel"/>
              <a:cs typeface="Corbel"/>
            </a:endParaRPr>
          </a:p>
          <a:p>
            <a:pPr marL="274955" marR="259079" indent="-3111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cout&lt;&lt;“T1 </a:t>
            </a:r>
            <a:r>
              <a:rPr sz="1800" dirty="0">
                <a:latin typeface="Corbel"/>
                <a:cs typeface="Corbel"/>
              </a:rPr>
              <a:t>= ”;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T1.puttime();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cout&lt;&lt;“T2 </a:t>
            </a:r>
            <a:r>
              <a:rPr sz="1800" dirty="0">
                <a:latin typeface="Corbel"/>
                <a:cs typeface="Corbel"/>
              </a:rPr>
              <a:t>= ”;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T2.puttime();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cout&lt;&lt;“T3 </a:t>
            </a:r>
            <a:r>
              <a:rPr sz="1800" dirty="0">
                <a:latin typeface="Corbel"/>
                <a:cs typeface="Corbel"/>
              </a:rPr>
              <a:t>= ”;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T3.puttime();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return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82330" y="5120385"/>
            <a:ext cx="3058160" cy="963930"/>
            <a:chOff x="8482330" y="5120385"/>
            <a:chExt cx="3058160" cy="963930"/>
          </a:xfrm>
        </p:grpSpPr>
        <p:sp>
          <p:nvSpPr>
            <p:cNvPr id="14" name="object 14"/>
            <p:cNvSpPr/>
            <p:nvPr/>
          </p:nvSpPr>
          <p:spPr>
            <a:xfrm>
              <a:off x="8488680" y="5126735"/>
              <a:ext cx="3045460" cy="951230"/>
            </a:xfrm>
            <a:custGeom>
              <a:avLst/>
              <a:gdLst/>
              <a:ahLst/>
              <a:cxnLst/>
              <a:rect l="l" t="t" r="r" b="b"/>
              <a:pathLst>
                <a:path w="3045459" h="951229">
                  <a:moveTo>
                    <a:pt x="2886455" y="0"/>
                  </a:moveTo>
                  <a:lnTo>
                    <a:pt x="158496" y="0"/>
                  </a:ln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5"/>
                  </a:lnTo>
                  <a:lnTo>
                    <a:pt x="0" y="792479"/>
                  </a:lnTo>
                  <a:lnTo>
                    <a:pt x="8083" y="842574"/>
                  </a:lnTo>
                  <a:lnTo>
                    <a:pt x="30589" y="886082"/>
                  </a:lnTo>
                  <a:lnTo>
                    <a:pt x="64904" y="920393"/>
                  </a:lnTo>
                  <a:lnTo>
                    <a:pt x="108411" y="942895"/>
                  </a:lnTo>
                  <a:lnTo>
                    <a:pt x="158496" y="950976"/>
                  </a:lnTo>
                  <a:lnTo>
                    <a:pt x="2886455" y="950976"/>
                  </a:lnTo>
                  <a:lnTo>
                    <a:pt x="2936540" y="942895"/>
                  </a:lnTo>
                  <a:lnTo>
                    <a:pt x="2980047" y="920393"/>
                  </a:lnTo>
                  <a:lnTo>
                    <a:pt x="3014362" y="886082"/>
                  </a:lnTo>
                  <a:lnTo>
                    <a:pt x="3036868" y="842574"/>
                  </a:lnTo>
                  <a:lnTo>
                    <a:pt x="3044952" y="792479"/>
                  </a:lnTo>
                  <a:lnTo>
                    <a:pt x="3044952" y="158495"/>
                  </a:lnTo>
                  <a:lnTo>
                    <a:pt x="3036868" y="108411"/>
                  </a:lnTo>
                  <a:lnTo>
                    <a:pt x="3014362" y="64904"/>
                  </a:lnTo>
                  <a:lnTo>
                    <a:pt x="2980047" y="30589"/>
                  </a:lnTo>
                  <a:lnTo>
                    <a:pt x="2936540" y="8083"/>
                  </a:lnTo>
                  <a:lnTo>
                    <a:pt x="2886455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88680" y="5126735"/>
              <a:ext cx="3045460" cy="951230"/>
            </a:xfrm>
            <a:custGeom>
              <a:avLst/>
              <a:gdLst/>
              <a:ahLst/>
              <a:cxnLst/>
              <a:rect l="l" t="t" r="r" b="b"/>
              <a:pathLst>
                <a:path w="3045459" h="951229">
                  <a:moveTo>
                    <a:pt x="0" y="158495"/>
                  </a:moveTo>
                  <a:lnTo>
                    <a:pt x="8083" y="108411"/>
                  </a:lnTo>
                  <a:lnTo>
                    <a:pt x="30589" y="64904"/>
                  </a:lnTo>
                  <a:lnTo>
                    <a:pt x="64904" y="30589"/>
                  </a:lnTo>
                  <a:lnTo>
                    <a:pt x="108411" y="8083"/>
                  </a:lnTo>
                  <a:lnTo>
                    <a:pt x="158496" y="0"/>
                  </a:lnTo>
                  <a:lnTo>
                    <a:pt x="2886455" y="0"/>
                  </a:lnTo>
                  <a:lnTo>
                    <a:pt x="2936540" y="8083"/>
                  </a:lnTo>
                  <a:lnTo>
                    <a:pt x="2980047" y="30589"/>
                  </a:lnTo>
                  <a:lnTo>
                    <a:pt x="3014362" y="64904"/>
                  </a:lnTo>
                  <a:lnTo>
                    <a:pt x="3036868" y="108411"/>
                  </a:lnTo>
                  <a:lnTo>
                    <a:pt x="3044952" y="158495"/>
                  </a:lnTo>
                  <a:lnTo>
                    <a:pt x="3044952" y="792479"/>
                  </a:lnTo>
                  <a:lnTo>
                    <a:pt x="3036868" y="842574"/>
                  </a:lnTo>
                  <a:lnTo>
                    <a:pt x="3014362" y="886082"/>
                  </a:lnTo>
                  <a:lnTo>
                    <a:pt x="2980047" y="920393"/>
                  </a:lnTo>
                  <a:lnTo>
                    <a:pt x="2936540" y="942895"/>
                  </a:lnTo>
                  <a:lnTo>
                    <a:pt x="2886455" y="950976"/>
                  </a:lnTo>
                  <a:lnTo>
                    <a:pt x="158496" y="950976"/>
                  </a:lnTo>
                  <a:lnTo>
                    <a:pt x="108411" y="942895"/>
                  </a:lnTo>
                  <a:lnTo>
                    <a:pt x="64904" y="920393"/>
                  </a:lnTo>
                  <a:lnTo>
                    <a:pt x="30589" y="886082"/>
                  </a:lnTo>
                  <a:lnTo>
                    <a:pt x="8083" y="842574"/>
                  </a:lnTo>
                  <a:lnTo>
                    <a:pt x="0" y="792479"/>
                  </a:lnTo>
                  <a:lnTo>
                    <a:pt x="0" y="158495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16188" y="5165216"/>
            <a:ext cx="26403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T1= 2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hours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 45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minutes </a:t>
            </a:r>
            <a:r>
              <a:rPr sz="1800" spc="-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T2 = 3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hours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30 minutes </a:t>
            </a:r>
            <a:r>
              <a:rPr sz="1800" spc="-3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T3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hours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15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minutes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5775" y="478567"/>
            <a:ext cx="6181145" cy="191100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230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Friend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16176"/>
            <a:ext cx="7044690" cy="13049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4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non-member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cannot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  <a:p>
            <a:pPr marL="195580" marR="574675" indent="-182880">
              <a:lnSpc>
                <a:spcPts val="2160"/>
              </a:lnSpc>
              <a:spcBef>
                <a:spcPts val="120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However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there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could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situation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where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would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like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two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share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particular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2818892"/>
            <a:ext cx="6781165" cy="25552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141605" indent="-182880">
              <a:lnSpc>
                <a:spcPts val="2160"/>
              </a:lnSpc>
              <a:spcBef>
                <a:spcPts val="3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mpl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nd 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scientist,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been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defined.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would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like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function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income_tax()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classes.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ct val="90000"/>
              </a:lnSpc>
              <a:spcBef>
                <a:spcPts val="120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 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commo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 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friendly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classes,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there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allowing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classes.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Such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230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Friend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077594"/>
            <a:ext cx="69462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definition</a:t>
            </a:r>
            <a:r>
              <a:rPr sz="2000" spc="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does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either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keyword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351610"/>
            <a:ext cx="31642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scope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resolution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operator.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949065" y="1778888"/>
            <a:ext cx="7068820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keyword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friend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number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although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function,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full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rights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57650" y="3446526"/>
            <a:ext cx="6976109" cy="2565400"/>
            <a:chOff x="4057650" y="3446526"/>
            <a:chExt cx="6976109" cy="2565400"/>
          </a:xfrm>
        </p:grpSpPr>
        <p:sp>
          <p:nvSpPr>
            <p:cNvPr id="7" name="object 7"/>
            <p:cNvSpPr/>
            <p:nvPr/>
          </p:nvSpPr>
          <p:spPr>
            <a:xfrm>
              <a:off x="4064000" y="3452825"/>
              <a:ext cx="6963409" cy="2552700"/>
            </a:xfrm>
            <a:custGeom>
              <a:avLst/>
              <a:gdLst/>
              <a:ahLst/>
              <a:cxnLst/>
              <a:rect l="l" t="t" r="r" b="b"/>
              <a:pathLst>
                <a:path w="6963409" h="2552700">
                  <a:moveTo>
                    <a:pt x="6963409" y="0"/>
                  </a:moveTo>
                  <a:lnTo>
                    <a:pt x="0" y="0"/>
                  </a:lnTo>
                  <a:lnTo>
                    <a:pt x="0" y="2552192"/>
                  </a:lnTo>
                  <a:lnTo>
                    <a:pt x="6963409" y="2552192"/>
                  </a:lnTo>
                  <a:lnTo>
                    <a:pt x="6963409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4000" y="3446526"/>
              <a:ext cx="6963409" cy="2565400"/>
            </a:xfrm>
            <a:custGeom>
              <a:avLst/>
              <a:gdLst/>
              <a:ahLst/>
              <a:cxnLst/>
              <a:rect l="l" t="t" r="r" b="b"/>
              <a:pathLst>
                <a:path w="6963409" h="2565400">
                  <a:moveTo>
                    <a:pt x="0" y="0"/>
                  </a:moveTo>
                  <a:lnTo>
                    <a:pt x="0" y="2564841"/>
                  </a:lnTo>
                </a:path>
                <a:path w="6963409" h="2565400">
                  <a:moveTo>
                    <a:pt x="6963409" y="0"/>
                  </a:moveTo>
                  <a:lnTo>
                    <a:pt x="6963409" y="256484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57650" y="3446526"/>
              <a:ext cx="6976109" cy="12700"/>
            </a:xfrm>
            <a:custGeom>
              <a:avLst/>
              <a:gdLst/>
              <a:ahLst/>
              <a:cxnLst/>
              <a:rect l="l" t="t" r="r" b="b"/>
              <a:pathLst>
                <a:path w="6976109" h="12700">
                  <a:moveTo>
                    <a:pt x="0" y="12700"/>
                  </a:moveTo>
                  <a:lnTo>
                    <a:pt x="6976109" y="12700"/>
                  </a:lnTo>
                  <a:lnTo>
                    <a:pt x="697610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57650" y="6005017"/>
              <a:ext cx="6976109" cy="0"/>
            </a:xfrm>
            <a:custGeom>
              <a:avLst/>
              <a:gdLst/>
              <a:ahLst/>
              <a:cxnLst/>
              <a:rect l="l" t="t" r="r" b="b"/>
              <a:pathLst>
                <a:path w="6976109">
                  <a:moveTo>
                    <a:pt x="0" y="0"/>
                  </a:moveTo>
                  <a:lnTo>
                    <a:pt x="697610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45015" y="5118557"/>
            <a:ext cx="1203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//declaration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6583" y="3472433"/>
            <a:ext cx="223837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classABC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31140">
              <a:lnSpc>
                <a:spcPct val="100000"/>
              </a:lnSpc>
            </a:pPr>
            <a:r>
              <a:rPr sz="1800" spc="-15" dirty="0">
                <a:latin typeface="Corbel"/>
                <a:cs typeface="Corbel"/>
              </a:rPr>
              <a:t>……….</a:t>
            </a:r>
            <a:endParaRPr sz="1800">
              <a:latin typeface="Corbel"/>
              <a:cs typeface="Corbel"/>
            </a:endParaRPr>
          </a:p>
          <a:p>
            <a:pPr marL="231140">
              <a:lnSpc>
                <a:spcPct val="100000"/>
              </a:lnSpc>
            </a:pPr>
            <a:r>
              <a:rPr sz="1800" spc="-15" dirty="0">
                <a:latin typeface="Corbel"/>
                <a:cs typeface="Corbel"/>
              </a:rPr>
              <a:t>………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231140">
              <a:lnSpc>
                <a:spcPct val="100000"/>
              </a:lnSpc>
            </a:pPr>
            <a:r>
              <a:rPr sz="1800" spc="-15" dirty="0">
                <a:latin typeface="Corbel"/>
                <a:cs typeface="Corbel"/>
              </a:rPr>
              <a:t>………</a:t>
            </a:r>
            <a:endParaRPr sz="1800">
              <a:latin typeface="Corbel"/>
              <a:cs typeface="Corbel"/>
            </a:endParaRPr>
          </a:p>
          <a:p>
            <a:pPr marL="191770">
              <a:lnSpc>
                <a:spcPct val="100000"/>
              </a:lnSpc>
            </a:pPr>
            <a:r>
              <a:rPr sz="1800" b="1" spc="-5" dirty="0">
                <a:latin typeface="Corbel"/>
                <a:cs typeface="Corbel"/>
              </a:rPr>
              <a:t>friend</a:t>
            </a:r>
            <a:r>
              <a:rPr sz="1800" b="1" spc="-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xyz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(void);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230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Friend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95"/>
              </a:spcBef>
            </a:pPr>
            <a:r>
              <a:rPr b="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b="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Special</a:t>
            </a:r>
            <a:r>
              <a:rPr spc="-100" dirty="0"/>
              <a:t> </a:t>
            </a:r>
            <a:r>
              <a:rPr spc="-5" dirty="0"/>
              <a:t>Characteristics</a:t>
            </a:r>
            <a:r>
              <a:rPr spc="35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Friend</a:t>
            </a:r>
            <a:r>
              <a:rPr spc="45" dirty="0"/>
              <a:t> </a:t>
            </a:r>
            <a:r>
              <a:rPr spc="-10" dirty="0"/>
              <a:t>Function: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1879" y="2395706"/>
            <a:ext cx="8043907" cy="250242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230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Friend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0571" y="938402"/>
            <a:ext cx="3509010" cy="514858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075" marR="138239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#include </a:t>
            </a:r>
            <a:r>
              <a:rPr sz="1800" spc="-10" dirty="0">
                <a:latin typeface="Corbel"/>
                <a:cs typeface="Corbel"/>
              </a:rPr>
              <a:t>&lt;iostream&gt; </a:t>
            </a:r>
            <a:r>
              <a:rPr sz="1800" spc="-5" dirty="0">
                <a:latin typeface="Corbel"/>
                <a:cs typeface="Corbel"/>
              </a:rPr>
              <a:t> using namespace </a:t>
            </a:r>
            <a:r>
              <a:rPr sz="1800" spc="-10" dirty="0">
                <a:latin typeface="Corbel"/>
                <a:cs typeface="Corbel"/>
              </a:rPr>
              <a:t>std;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sample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2075" marR="2430145" indent="3225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i="1" dirty="0">
                <a:latin typeface="Corbel"/>
                <a:cs typeface="Corbel"/>
              </a:rPr>
              <a:t>,</a:t>
            </a:r>
            <a:r>
              <a:rPr sz="1800" dirty="0">
                <a:latin typeface="Corbel"/>
                <a:cs typeface="Corbel"/>
              </a:rPr>
              <a:t>b;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4152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setvalue()</a:t>
            </a:r>
            <a:endParaRPr sz="1800">
              <a:latin typeface="Corbel"/>
              <a:cs typeface="Corbel"/>
            </a:endParaRPr>
          </a:p>
          <a:p>
            <a:pPr marL="41529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68961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a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25;</a:t>
            </a:r>
            <a:endParaRPr sz="1800">
              <a:latin typeface="Corbel"/>
              <a:cs typeface="Corbel"/>
            </a:endParaRPr>
          </a:p>
          <a:p>
            <a:pPr marL="68961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b=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4</a:t>
            </a:r>
            <a:r>
              <a:rPr sz="1800" spc="15" dirty="0">
                <a:latin typeface="Corbel"/>
                <a:cs typeface="Corbel"/>
              </a:rPr>
              <a:t>0</a:t>
            </a:r>
            <a:r>
              <a:rPr sz="1800" dirty="0">
                <a:latin typeface="Corbel"/>
                <a:cs typeface="Corbel"/>
              </a:rPr>
              <a:t>;</a:t>
            </a:r>
            <a:endParaRPr sz="1800">
              <a:latin typeface="Corbel"/>
              <a:cs typeface="Corbel"/>
            </a:endParaRPr>
          </a:p>
          <a:p>
            <a:pPr marL="41529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rbel"/>
                <a:cs typeface="Corbel"/>
              </a:rPr>
              <a:t>friend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float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mean(sample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float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mean(sample s)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return float(s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.a </a:t>
            </a:r>
            <a:r>
              <a:rPr sz="1800" dirty="0">
                <a:latin typeface="Corbel"/>
                <a:cs typeface="Corbel"/>
              </a:rPr>
              <a:t>+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s.b)/2.0;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98106" y="1295653"/>
            <a:ext cx="4490720" cy="2327910"/>
            <a:chOff x="7198106" y="1295653"/>
            <a:chExt cx="4490720" cy="2327910"/>
          </a:xfrm>
        </p:grpSpPr>
        <p:sp>
          <p:nvSpPr>
            <p:cNvPr id="5" name="object 5"/>
            <p:cNvSpPr/>
            <p:nvPr/>
          </p:nvSpPr>
          <p:spPr>
            <a:xfrm>
              <a:off x="7204456" y="1302003"/>
              <a:ext cx="4478020" cy="2315210"/>
            </a:xfrm>
            <a:custGeom>
              <a:avLst/>
              <a:gdLst/>
              <a:ahLst/>
              <a:cxnLst/>
              <a:rect l="l" t="t" r="r" b="b"/>
              <a:pathLst>
                <a:path w="4478020" h="2315210">
                  <a:moveTo>
                    <a:pt x="4478020" y="0"/>
                  </a:moveTo>
                  <a:lnTo>
                    <a:pt x="0" y="0"/>
                  </a:lnTo>
                  <a:lnTo>
                    <a:pt x="0" y="2314702"/>
                  </a:lnTo>
                  <a:lnTo>
                    <a:pt x="4478020" y="2314702"/>
                  </a:lnTo>
                  <a:lnTo>
                    <a:pt x="447802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4456" y="1295653"/>
              <a:ext cx="4478020" cy="2327910"/>
            </a:xfrm>
            <a:custGeom>
              <a:avLst/>
              <a:gdLst/>
              <a:ahLst/>
              <a:cxnLst/>
              <a:rect l="l" t="t" r="r" b="b"/>
              <a:pathLst>
                <a:path w="4478020" h="2327910">
                  <a:moveTo>
                    <a:pt x="0" y="0"/>
                  </a:moveTo>
                  <a:lnTo>
                    <a:pt x="0" y="2327402"/>
                  </a:lnTo>
                </a:path>
                <a:path w="4478020" h="2327910">
                  <a:moveTo>
                    <a:pt x="4478020" y="0"/>
                  </a:moveTo>
                  <a:lnTo>
                    <a:pt x="4478020" y="232740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8106" y="1295653"/>
              <a:ext cx="4490720" cy="12700"/>
            </a:xfrm>
            <a:custGeom>
              <a:avLst/>
              <a:gdLst/>
              <a:ahLst/>
              <a:cxnLst/>
              <a:rect l="l" t="t" r="r" b="b"/>
              <a:pathLst>
                <a:path w="4490720" h="12700">
                  <a:moveTo>
                    <a:pt x="0" y="12700"/>
                  </a:moveTo>
                  <a:lnTo>
                    <a:pt x="4490720" y="12700"/>
                  </a:lnTo>
                  <a:lnTo>
                    <a:pt x="449072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98106" y="3616705"/>
              <a:ext cx="4490720" cy="0"/>
            </a:xfrm>
            <a:custGeom>
              <a:avLst/>
              <a:gdLst/>
              <a:ahLst/>
              <a:cxnLst/>
              <a:rect l="l" t="t" r="r" b="b"/>
              <a:pathLst>
                <a:path w="4490720">
                  <a:moveTo>
                    <a:pt x="0" y="0"/>
                  </a:moveTo>
                  <a:lnTo>
                    <a:pt x="449072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70151" y="1869440"/>
            <a:ext cx="908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objectX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7801" y="1320546"/>
            <a:ext cx="14566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sampleX;</a:t>
            </a:r>
            <a:endParaRPr sz="1800">
              <a:latin typeface="Corbel"/>
              <a:cs typeface="Corbel"/>
            </a:endParaRPr>
          </a:p>
          <a:p>
            <a:pPr marL="26797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X</a:t>
            </a:r>
            <a:r>
              <a:rPr sz="1800" spc="5" dirty="0">
                <a:latin typeface="Corbel"/>
                <a:cs typeface="Corbel"/>
              </a:rPr>
              <a:t>.</a:t>
            </a:r>
            <a:r>
              <a:rPr sz="1800" spc="-10" dirty="0">
                <a:latin typeface="Corbel"/>
                <a:cs typeface="Corbel"/>
              </a:rPr>
              <a:t>se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valu</a:t>
            </a:r>
            <a:r>
              <a:rPr sz="1800" spc="-5" dirty="0">
                <a:latin typeface="Corbel"/>
                <a:cs typeface="Corbel"/>
              </a:rPr>
              <a:t>e</a:t>
            </a:r>
            <a:r>
              <a:rPr sz="1800" spc="-15" dirty="0">
                <a:latin typeface="Corbel"/>
                <a:cs typeface="Corbel"/>
              </a:rPr>
              <a:t>();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9241" y="2418334"/>
            <a:ext cx="24485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cout&lt;&lt; </a:t>
            </a:r>
            <a:r>
              <a:rPr sz="1800" dirty="0">
                <a:latin typeface="Corbel"/>
                <a:cs typeface="Corbel"/>
              </a:rPr>
              <a:t>“Mean </a:t>
            </a:r>
            <a:r>
              <a:rPr sz="1800" spc="-5" dirty="0">
                <a:latin typeface="Corbel"/>
                <a:cs typeface="Corbel"/>
              </a:rPr>
              <a:t>value </a:t>
            </a:r>
            <a:r>
              <a:rPr sz="1800" dirty="0">
                <a:latin typeface="Corbel"/>
                <a:cs typeface="Corbel"/>
              </a:rPr>
              <a:t>= “;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mean(X)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"\n“;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return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7801" y="324167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60664" y="4416552"/>
            <a:ext cx="2316480" cy="707390"/>
            <a:chOff x="8360664" y="4416552"/>
            <a:chExt cx="2316480" cy="707390"/>
          </a:xfrm>
        </p:grpSpPr>
        <p:sp>
          <p:nvSpPr>
            <p:cNvPr id="14" name="object 14"/>
            <p:cNvSpPr/>
            <p:nvPr/>
          </p:nvSpPr>
          <p:spPr>
            <a:xfrm>
              <a:off x="8366760" y="4422648"/>
              <a:ext cx="2304415" cy="695325"/>
            </a:xfrm>
            <a:custGeom>
              <a:avLst/>
              <a:gdLst/>
              <a:ahLst/>
              <a:cxnLst/>
              <a:rect l="l" t="t" r="r" b="b"/>
              <a:pathLst>
                <a:path w="2304415" h="695325">
                  <a:moveTo>
                    <a:pt x="2188464" y="0"/>
                  </a:moveTo>
                  <a:lnTo>
                    <a:pt x="115824" y="0"/>
                  </a:lnTo>
                  <a:lnTo>
                    <a:pt x="70723" y="9096"/>
                  </a:lnTo>
                  <a:lnTo>
                    <a:pt x="33909" y="33908"/>
                  </a:lnTo>
                  <a:lnTo>
                    <a:pt x="9096" y="70723"/>
                  </a:lnTo>
                  <a:lnTo>
                    <a:pt x="0" y="115824"/>
                  </a:lnTo>
                  <a:lnTo>
                    <a:pt x="0" y="579119"/>
                  </a:lnTo>
                  <a:lnTo>
                    <a:pt x="9096" y="624220"/>
                  </a:lnTo>
                  <a:lnTo>
                    <a:pt x="33909" y="661034"/>
                  </a:lnTo>
                  <a:lnTo>
                    <a:pt x="70723" y="685847"/>
                  </a:lnTo>
                  <a:lnTo>
                    <a:pt x="115824" y="694944"/>
                  </a:lnTo>
                  <a:lnTo>
                    <a:pt x="2188464" y="694944"/>
                  </a:lnTo>
                  <a:lnTo>
                    <a:pt x="2233564" y="685847"/>
                  </a:lnTo>
                  <a:lnTo>
                    <a:pt x="2270379" y="661035"/>
                  </a:lnTo>
                  <a:lnTo>
                    <a:pt x="2295191" y="624220"/>
                  </a:lnTo>
                  <a:lnTo>
                    <a:pt x="2304288" y="579119"/>
                  </a:lnTo>
                  <a:lnTo>
                    <a:pt x="2304288" y="115824"/>
                  </a:lnTo>
                  <a:lnTo>
                    <a:pt x="2295191" y="70723"/>
                  </a:lnTo>
                  <a:lnTo>
                    <a:pt x="2270379" y="33908"/>
                  </a:lnTo>
                  <a:lnTo>
                    <a:pt x="2233564" y="9096"/>
                  </a:lnTo>
                  <a:lnTo>
                    <a:pt x="2188464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6760" y="4422648"/>
              <a:ext cx="2304415" cy="695325"/>
            </a:xfrm>
            <a:custGeom>
              <a:avLst/>
              <a:gdLst/>
              <a:ahLst/>
              <a:cxnLst/>
              <a:rect l="l" t="t" r="r" b="b"/>
              <a:pathLst>
                <a:path w="2304415" h="695325">
                  <a:moveTo>
                    <a:pt x="0" y="115824"/>
                  </a:moveTo>
                  <a:lnTo>
                    <a:pt x="9096" y="70723"/>
                  </a:lnTo>
                  <a:lnTo>
                    <a:pt x="33909" y="33908"/>
                  </a:lnTo>
                  <a:lnTo>
                    <a:pt x="70723" y="9096"/>
                  </a:lnTo>
                  <a:lnTo>
                    <a:pt x="115824" y="0"/>
                  </a:lnTo>
                  <a:lnTo>
                    <a:pt x="2188464" y="0"/>
                  </a:lnTo>
                  <a:lnTo>
                    <a:pt x="2233564" y="9096"/>
                  </a:lnTo>
                  <a:lnTo>
                    <a:pt x="2270379" y="33908"/>
                  </a:lnTo>
                  <a:lnTo>
                    <a:pt x="2295191" y="70723"/>
                  </a:lnTo>
                  <a:lnTo>
                    <a:pt x="2304288" y="115824"/>
                  </a:lnTo>
                  <a:lnTo>
                    <a:pt x="2304288" y="579119"/>
                  </a:lnTo>
                  <a:lnTo>
                    <a:pt x="2295191" y="624220"/>
                  </a:lnTo>
                  <a:lnTo>
                    <a:pt x="2270379" y="661035"/>
                  </a:lnTo>
                  <a:lnTo>
                    <a:pt x="2233564" y="685847"/>
                  </a:lnTo>
                  <a:lnTo>
                    <a:pt x="2188464" y="694944"/>
                  </a:lnTo>
                  <a:lnTo>
                    <a:pt x="115824" y="694944"/>
                  </a:lnTo>
                  <a:lnTo>
                    <a:pt x="70723" y="685847"/>
                  </a:lnTo>
                  <a:lnTo>
                    <a:pt x="33909" y="661034"/>
                  </a:lnTo>
                  <a:lnTo>
                    <a:pt x="9096" y="624220"/>
                  </a:lnTo>
                  <a:lnTo>
                    <a:pt x="0" y="579119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80806" y="4607179"/>
            <a:ext cx="1710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Mean value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32.5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95694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513712"/>
            <a:ext cx="60559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Building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block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Oriented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Programming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1816556"/>
            <a:ext cx="5741670" cy="8191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I</a:t>
            </a:r>
            <a:r>
              <a:rPr sz="2000" spc="-5" dirty="0">
                <a:solidFill>
                  <a:srgbClr val="585858"/>
                </a:solidFill>
              </a:rPr>
              <a:t>t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i</a:t>
            </a:r>
            <a:r>
              <a:rPr sz="2000" spc="-5" dirty="0">
                <a:solidFill>
                  <a:srgbClr val="585858"/>
                </a:solidFill>
              </a:rPr>
              <a:t>s</a:t>
            </a:r>
            <a:r>
              <a:rPr sz="2000" spc="-3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U</a:t>
            </a:r>
            <a:r>
              <a:rPr sz="2000" spc="5" dirty="0">
                <a:solidFill>
                  <a:srgbClr val="585858"/>
                </a:solidFill>
              </a:rPr>
              <a:t>s</a:t>
            </a:r>
            <a:r>
              <a:rPr sz="2000" spc="-15" dirty="0">
                <a:solidFill>
                  <a:srgbClr val="585858"/>
                </a:solidFill>
              </a:rPr>
              <a:t>e</a:t>
            </a:r>
            <a:r>
              <a:rPr sz="2000" spc="-5" dirty="0">
                <a:solidFill>
                  <a:srgbClr val="585858"/>
                </a:solidFill>
              </a:rPr>
              <a:t>r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De</a:t>
            </a:r>
            <a:r>
              <a:rPr sz="2000" spc="-20" dirty="0">
                <a:solidFill>
                  <a:srgbClr val="585858"/>
                </a:solidFill>
              </a:rPr>
              <a:t>f</a:t>
            </a:r>
            <a:r>
              <a:rPr sz="2000" spc="-15" dirty="0">
                <a:solidFill>
                  <a:srgbClr val="585858"/>
                </a:solidFill>
              </a:rPr>
              <a:t>i</a:t>
            </a:r>
            <a:r>
              <a:rPr sz="2000" spc="-10" dirty="0">
                <a:solidFill>
                  <a:srgbClr val="585858"/>
                </a:solidFill>
              </a:rPr>
              <a:t>ne</a:t>
            </a:r>
            <a:r>
              <a:rPr sz="2000" spc="-5" dirty="0">
                <a:solidFill>
                  <a:srgbClr val="585858"/>
                </a:solidFill>
              </a:rPr>
              <a:t>d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D</a:t>
            </a:r>
            <a:r>
              <a:rPr sz="2000" spc="5" dirty="0">
                <a:solidFill>
                  <a:srgbClr val="585858"/>
                </a:solidFill>
              </a:rPr>
              <a:t>a</a:t>
            </a:r>
            <a:r>
              <a:rPr sz="2000" spc="-10" dirty="0">
                <a:solidFill>
                  <a:srgbClr val="585858"/>
                </a:solidFill>
              </a:rPr>
              <a:t>t</a:t>
            </a:r>
            <a:r>
              <a:rPr sz="2000" dirty="0">
                <a:solidFill>
                  <a:srgbClr val="585858"/>
                </a:solidFill>
              </a:rPr>
              <a:t>a</a:t>
            </a:r>
            <a:r>
              <a:rPr sz="2000" spc="-10" dirty="0">
                <a:solidFill>
                  <a:srgbClr val="585858"/>
                </a:solidFill>
              </a:rPr>
              <a:t>t</a:t>
            </a:r>
            <a:r>
              <a:rPr sz="2000" spc="-5" dirty="0">
                <a:solidFill>
                  <a:srgbClr val="585858"/>
                </a:solidFill>
              </a:rPr>
              <a:t>yp</a:t>
            </a:r>
            <a:r>
              <a:rPr sz="2000" spc="-20" dirty="0">
                <a:solidFill>
                  <a:srgbClr val="585858"/>
                </a:solidFill>
              </a:rPr>
              <a:t>e</a:t>
            </a:r>
            <a:r>
              <a:rPr sz="2000" spc="-5" dirty="0">
                <a:solidFill>
                  <a:srgbClr val="585858"/>
                </a:solidFill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Class</a:t>
            </a:r>
            <a:r>
              <a:rPr sz="2000" spc="-7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Contains </a:t>
            </a:r>
            <a:r>
              <a:rPr sz="2000" spc="-5" dirty="0">
                <a:solidFill>
                  <a:srgbClr val="585858"/>
                </a:solidFill>
              </a:rPr>
              <a:t>Data</a:t>
            </a:r>
            <a:r>
              <a:rPr sz="2000" spc="-10" dirty="0">
                <a:solidFill>
                  <a:srgbClr val="585858"/>
                </a:solidFill>
              </a:rPr>
              <a:t> Members</a:t>
            </a:r>
            <a:r>
              <a:rPr sz="2000" spc="7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and</a:t>
            </a:r>
            <a:r>
              <a:rPr sz="2000" spc="-1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Member</a:t>
            </a:r>
            <a:r>
              <a:rPr sz="2000" spc="8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Function.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3006394"/>
            <a:ext cx="6118225" cy="10623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efi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:-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1920"/>
              </a:lnSpc>
              <a:spcBef>
                <a:spcPts val="11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user-defined</a:t>
            </a:r>
            <a:r>
              <a:rPr sz="2000" spc="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binds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associated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together.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439234"/>
            <a:ext cx="2997200" cy="12153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 pa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function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definition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230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Friend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884631"/>
            <a:ext cx="7051040" cy="7785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95580" marR="5080" indent="-182880">
              <a:lnSpc>
                <a:spcPts val="1830"/>
              </a:lnSpc>
              <a:spcBef>
                <a:spcPts val="535"/>
              </a:spcBef>
            </a:pPr>
            <a:r>
              <a:rPr sz="1900" spc="-3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900" spc="-32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Member</a:t>
            </a:r>
            <a:r>
              <a:rPr sz="1900" spc="35" dirty="0">
                <a:solidFill>
                  <a:srgbClr val="585858"/>
                </a:solidFill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functions</a:t>
            </a:r>
            <a:r>
              <a:rPr sz="1900" spc="15" dirty="0">
                <a:solidFill>
                  <a:srgbClr val="585858"/>
                </a:solidFill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of one</a:t>
            </a:r>
            <a:r>
              <a:rPr sz="1900" spc="-10" dirty="0">
                <a:solidFill>
                  <a:srgbClr val="585858"/>
                </a:solidFill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class</a:t>
            </a:r>
            <a:r>
              <a:rPr sz="1900" spc="-15" dirty="0">
                <a:solidFill>
                  <a:srgbClr val="585858"/>
                </a:solidFill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can</a:t>
            </a:r>
            <a:r>
              <a:rPr sz="1900" spc="-10" dirty="0">
                <a:solidFill>
                  <a:srgbClr val="585858"/>
                </a:solidFill>
              </a:rPr>
              <a:t> be friend</a:t>
            </a:r>
            <a:r>
              <a:rPr sz="1900" spc="20" dirty="0">
                <a:solidFill>
                  <a:srgbClr val="585858"/>
                </a:solidFill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function</a:t>
            </a:r>
            <a:r>
              <a:rPr sz="1900" spc="5" dirty="0">
                <a:solidFill>
                  <a:srgbClr val="585858"/>
                </a:solidFill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of</a:t>
            </a:r>
            <a:r>
              <a:rPr sz="1900" spc="25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another</a:t>
            </a:r>
            <a:r>
              <a:rPr sz="1900" spc="10" dirty="0">
                <a:solidFill>
                  <a:srgbClr val="585858"/>
                </a:solidFill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class </a:t>
            </a:r>
            <a:r>
              <a:rPr sz="1900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In</a:t>
            </a:r>
            <a:r>
              <a:rPr sz="1900" spc="5" dirty="0">
                <a:solidFill>
                  <a:srgbClr val="585858"/>
                </a:solidFill>
              </a:rPr>
              <a:t> </a:t>
            </a:r>
            <a:r>
              <a:rPr sz="1900" dirty="0">
                <a:solidFill>
                  <a:srgbClr val="585858"/>
                </a:solidFill>
              </a:rPr>
              <a:t>such</a:t>
            </a:r>
            <a:r>
              <a:rPr sz="1900" spc="-25" dirty="0">
                <a:solidFill>
                  <a:srgbClr val="585858"/>
                </a:solidFill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cases,</a:t>
            </a:r>
            <a:r>
              <a:rPr sz="1900" spc="-15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they</a:t>
            </a:r>
            <a:r>
              <a:rPr sz="1900" spc="25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are defined</a:t>
            </a:r>
            <a:r>
              <a:rPr sz="1900" spc="20" dirty="0">
                <a:solidFill>
                  <a:srgbClr val="585858"/>
                </a:solidFill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using</a:t>
            </a:r>
            <a:r>
              <a:rPr sz="1900" dirty="0">
                <a:solidFill>
                  <a:srgbClr val="585858"/>
                </a:solidFill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scope</a:t>
            </a:r>
            <a:r>
              <a:rPr sz="1900" spc="20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resolution</a:t>
            </a:r>
            <a:r>
              <a:rPr sz="1900" spc="50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operator</a:t>
            </a:r>
            <a:r>
              <a:rPr sz="1900" spc="45" dirty="0">
                <a:solidFill>
                  <a:srgbClr val="585858"/>
                </a:solidFill>
              </a:rPr>
              <a:t> </a:t>
            </a:r>
            <a:r>
              <a:rPr sz="1900" dirty="0">
                <a:solidFill>
                  <a:srgbClr val="585858"/>
                </a:solidFill>
              </a:rPr>
              <a:t>as </a:t>
            </a:r>
            <a:r>
              <a:rPr sz="1900" spc="5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shown</a:t>
            </a:r>
            <a:r>
              <a:rPr sz="1900" spc="5" dirty="0">
                <a:solidFill>
                  <a:srgbClr val="585858"/>
                </a:solidFill>
              </a:rPr>
              <a:t> </a:t>
            </a:r>
            <a:r>
              <a:rPr sz="1900" spc="-20" dirty="0">
                <a:solidFill>
                  <a:srgbClr val="585858"/>
                </a:solidFill>
              </a:rPr>
              <a:t>below.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1732914"/>
            <a:ext cx="6724650" cy="7778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95580" marR="5080" indent="-182880">
              <a:lnSpc>
                <a:spcPts val="1820"/>
              </a:lnSpc>
              <a:spcBef>
                <a:spcPts val="540"/>
              </a:spcBef>
            </a:pPr>
            <a:r>
              <a:rPr sz="1900" spc="-3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900" spc="-32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19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declare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all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19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19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19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19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another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19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such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cases,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19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19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1900" spc="-3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19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2486" y="2729610"/>
            <a:ext cx="4273550" cy="393192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15" dirty="0">
                <a:latin typeface="Corbel"/>
                <a:cs typeface="Corbel"/>
              </a:rPr>
              <a:t>………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fun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1();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member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function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orbel"/>
                <a:cs typeface="Corbel"/>
              </a:rPr>
              <a:t>………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204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Y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2385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………</a:t>
            </a:r>
            <a:endParaRPr sz="1800">
              <a:latin typeface="Corbel"/>
              <a:cs typeface="Corbel"/>
            </a:endParaRPr>
          </a:p>
          <a:p>
            <a:pPr marL="3238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friend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x::fun </a:t>
            </a:r>
            <a:r>
              <a:rPr sz="1800" spc="-5" dirty="0">
                <a:latin typeface="Corbel"/>
                <a:cs typeface="Corbel"/>
              </a:rPr>
              <a:t>1();</a:t>
            </a:r>
            <a:endParaRPr sz="1800">
              <a:latin typeface="Corbel"/>
              <a:cs typeface="Corbel"/>
            </a:endParaRPr>
          </a:p>
          <a:p>
            <a:pPr marL="323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function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friend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y</a:t>
            </a:r>
            <a:endParaRPr sz="1800">
              <a:latin typeface="Corbel"/>
              <a:cs typeface="Corbel"/>
            </a:endParaRPr>
          </a:p>
          <a:p>
            <a:pPr marL="32385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………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7961" y="3613022"/>
            <a:ext cx="3529965" cy="221488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Z</a:t>
            </a:r>
            <a:endParaRPr sz="18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spc="-15" dirty="0">
                <a:latin typeface="Corbel"/>
                <a:cs typeface="Corbel"/>
              </a:rPr>
              <a:t>……….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friend class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 ;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i="1" dirty="0">
                <a:latin typeface="Corbel"/>
                <a:cs typeface="Corbel"/>
              </a:rPr>
              <a:t>//</a:t>
            </a:r>
            <a:r>
              <a:rPr sz="1800" i="1" spc="-5" dirty="0">
                <a:latin typeface="Corbel"/>
                <a:cs typeface="Corbel"/>
              </a:rPr>
              <a:t> all</a:t>
            </a:r>
            <a:r>
              <a:rPr sz="1800" i="1" spc="5" dirty="0">
                <a:latin typeface="Corbel"/>
                <a:cs typeface="Corbel"/>
              </a:rPr>
              <a:t> </a:t>
            </a:r>
            <a:r>
              <a:rPr sz="1800" i="1" dirty="0">
                <a:latin typeface="Corbel"/>
                <a:cs typeface="Corbel"/>
              </a:rPr>
              <a:t>member</a:t>
            </a:r>
            <a:r>
              <a:rPr sz="1800" i="1" spc="-10" dirty="0">
                <a:latin typeface="Corbel"/>
                <a:cs typeface="Corbel"/>
              </a:rPr>
              <a:t> </a:t>
            </a:r>
            <a:r>
              <a:rPr sz="1800" i="1" dirty="0">
                <a:latin typeface="Corbel"/>
                <a:cs typeface="Corbel"/>
              </a:rPr>
              <a:t>functions</a:t>
            </a:r>
            <a:r>
              <a:rPr sz="1800" i="1" spc="-15" dirty="0">
                <a:latin typeface="Corbel"/>
                <a:cs typeface="Corbel"/>
              </a:rPr>
              <a:t> </a:t>
            </a:r>
            <a:r>
              <a:rPr sz="1800" i="1" spc="-5" dirty="0">
                <a:latin typeface="Corbel"/>
                <a:cs typeface="Corbel"/>
              </a:rPr>
              <a:t>of</a:t>
            </a:r>
            <a:r>
              <a:rPr sz="1800" i="1" spc="-20" dirty="0">
                <a:latin typeface="Corbel"/>
                <a:cs typeface="Corbel"/>
              </a:rPr>
              <a:t> </a:t>
            </a:r>
            <a:r>
              <a:rPr sz="1800" i="1" dirty="0">
                <a:latin typeface="Corbel"/>
                <a:cs typeface="Corbel"/>
              </a:rPr>
              <a:t>x</a:t>
            </a:r>
            <a:r>
              <a:rPr sz="1800" i="1" spc="5" dirty="0">
                <a:latin typeface="Corbel"/>
                <a:cs typeface="Corbel"/>
              </a:rPr>
              <a:t> </a:t>
            </a:r>
            <a:r>
              <a:rPr sz="1800" i="1" spc="-5" dirty="0">
                <a:latin typeface="Corbel"/>
                <a:cs typeface="Corbel"/>
              </a:rPr>
              <a:t>are</a:t>
            </a:r>
            <a:endParaRPr sz="1800">
              <a:latin typeface="Corbel"/>
              <a:cs typeface="Corbe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orbel"/>
                <a:cs typeface="Corbel"/>
              </a:rPr>
              <a:t>//</a:t>
            </a:r>
            <a:r>
              <a:rPr sz="1800" i="1" spc="-10" dirty="0">
                <a:latin typeface="Corbel"/>
                <a:cs typeface="Corbel"/>
              </a:rPr>
              <a:t> </a:t>
            </a:r>
            <a:r>
              <a:rPr sz="1800" i="1" spc="-5" dirty="0">
                <a:latin typeface="Corbel"/>
                <a:cs typeface="Corbel"/>
              </a:rPr>
              <a:t>friends</a:t>
            </a:r>
            <a:r>
              <a:rPr sz="1800" i="1" spc="-20" dirty="0">
                <a:latin typeface="Corbel"/>
                <a:cs typeface="Corbel"/>
              </a:rPr>
              <a:t> </a:t>
            </a:r>
            <a:r>
              <a:rPr sz="1800" i="1" spc="5" dirty="0">
                <a:latin typeface="Corbel"/>
                <a:cs typeface="Corbel"/>
              </a:rPr>
              <a:t>to</a:t>
            </a:r>
            <a:r>
              <a:rPr sz="1800" i="1" spc="-85" dirty="0">
                <a:latin typeface="Corbel"/>
                <a:cs typeface="Corbel"/>
              </a:rPr>
              <a:t> </a:t>
            </a:r>
            <a:r>
              <a:rPr sz="1800" i="1" dirty="0">
                <a:latin typeface="Corbel"/>
                <a:cs typeface="Corbel"/>
              </a:rPr>
              <a:t>Z</a:t>
            </a:r>
            <a:endParaRPr sz="18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;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83051" y="758951"/>
          <a:ext cx="8208009" cy="5337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4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#include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&lt;iostream&gt;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EE7ED"/>
                    </a:solidFill>
                  </a:tcPr>
                </a:tc>
                <a:tc row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orbel"/>
                          <a:cs typeface="Corbel"/>
                        </a:rPr>
                        <a:t>v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d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m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(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Y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Z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m,</a:t>
                      </a:r>
                      <a:r>
                        <a:rPr sz="1800" spc="-9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06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using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namespace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std;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88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62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ass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;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i="1" spc="5" dirty="0">
                          <a:latin typeface="Corbel"/>
                          <a:cs typeface="Corbel"/>
                        </a:rPr>
                        <a:t>/</a:t>
                      </a:r>
                      <a:r>
                        <a:rPr sz="1800" i="1" dirty="0">
                          <a:latin typeface="Corbel"/>
                          <a:cs typeface="Corbel"/>
                        </a:rPr>
                        <a:t>/</a:t>
                      </a:r>
                      <a:r>
                        <a:rPr sz="1800" i="1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i="1" dirty="0">
                          <a:latin typeface="Corbel"/>
                          <a:cs typeface="Corbel"/>
                        </a:rPr>
                        <a:t>Fo</a:t>
                      </a:r>
                      <a:r>
                        <a:rPr sz="1800" i="1" spc="5" dirty="0">
                          <a:latin typeface="Corbel"/>
                          <a:cs typeface="Corbel"/>
                        </a:rPr>
                        <a:t>r</a:t>
                      </a:r>
                      <a:r>
                        <a:rPr sz="1800" i="1" spc="-15" dirty="0">
                          <a:latin typeface="Corbel"/>
                          <a:cs typeface="Corbel"/>
                        </a:rPr>
                        <a:t>w</a:t>
                      </a:r>
                      <a:r>
                        <a:rPr sz="1800" i="1" spc="-5" dirty="0">
                          <a:latin typeface="Corbel"/>
                          <a:cs typeface="Corbel"/>
                        </a:rPr>
                        <a:t>ar</a:t>
                      </a:r>
                      <a:r>
                        <a:rPr sz="1800" i="1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1800" i="1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i="1" spc="-15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1800" i="1" spc="-1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i="1" dirty="0">
                          <a:latin typeface="Corbel"/>
                          <a:cs typeface="Corbel"/>
                        </a:rPr>
                        <a:t>clara</a:t>
                      </a:r>
                      <a:r>
                        <a:rPr sz="1800" i="1" spc="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800" i="1" spc="-5" dirty="0">
                          <a:latin typeface="Corbel"/>
                          <a:cs typeface="Corbel"/>
                        </a:rPr>
                        <a:t>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if(m.x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&gt;=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n.a)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Y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Z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m.x;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99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else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07">
                <a:tc>
                  <a:txBody>
                    <a:bodyPr/>
                    <a:lstStyle/>
                    <a:p>
                      <a:pPr marL="32385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x;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n.a;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88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32385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setvalue(int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i)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{x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i;}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06">
                <a:tc>
                  <a:txBody>
                    <a:bodyPr/>
                    <a:lstStyle/>
                    <a:p>
                      <a:pPr marL="329565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friend</a:t>
                      </a:r>
                      <a:r>
                        <a:rPr sz="1800" b="1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max(XYZ,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ABC);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599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88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94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  <a:tabLst>
                          <a:tab pos="2887345" algn="l"/>
                        </a:tabLst>
                      </a:pPr>
                      <a:r>
                        <a:rPr sz="1800" spc="5" dirty="0">
                          <a:latin typeface="Corbel"/>
                          <a:cs typeface="Corbel"/>
                        </a:rPr>
                        <a:t>//	//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ts val="1880"/>
                        </a:lnSpc>
                      </a:pPr>
                      <a:r>
                        <a:rPr sz="1800" spc="5" dirty="0">
                          <a:latin typeface="Corbel"/>
                          <a:cs typeface="Corbel"/>
                        </a:rPr>
                        <a:t>ABC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abc;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599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ass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abc.setvalue(10);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407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188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XYZ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xyz;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06">
                <a:tc>
                  <a:txBody>
                    <a:bodyPr/>
                    <a:lstStyle/>
                    <a:p>
                      <a:pPr marL="32385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xyz.setvalue(20)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662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max(xyz,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abc);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45">
                <a:tc>
                  <a:txBody>
                    <a:bodyPr/>
                    <a:lstStyle/>
                    <a:p>
                      <a:pPr marL="32385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setvalue(int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i)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{a=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i;}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0;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612">
                <a:tc>
                  <a:txBody>
                    <a:bodyPr/>
                    <a:lstStyle/>
                    <a:p>
                      <a:pPr marL="329565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friend</a:t>
                      </a:r>
                      <a:r>
                        <a:rPr sz="1800" b="1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max(XYZ,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ABC);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88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601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53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277812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</a:rPr>
              <a:t>F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d</a:t>
            </a:r>
            <a:r>
              <a:rPr sz="3600" spc="-8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fu</a:t>
            </a:r>
            <a:r>
              <a:rPr sz="3600" spc="-80" dirty="0">
                <a:solidFill>
                  <a:srgbClr val="FFFFFF"/>
                </a:solidFill>
              </a:rPr>
              <a:t>n</a:t>
            </a:r>
            <a:r>
              <a:rPr sz="3600" spc="-70" dirty="0">
                <a:solidFill>
                  <a:srgbClr val="FFFFFF"/>
                </a:solidFill>
              </a:rPr>
              <a:t>c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n  </a:t>
            </a:r>
            <a:r>
              <a:rPr sz="3600" spc="-65" dirty="0">
                <a:solidFill>
                  <a:srgbClr val="FFFFFF"/>
                </a:solidFill>
              </a:rPr>
              <a:t>Example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809746" y="388692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623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82245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14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Objects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830961"/>
            <a:ext cx="7031355" cy="5461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5580" marR="5080" indent="-182880">
              <a:lnSpc>
                <a:spcPct val="80000"/>
              </a:lnSpc>
              <a:spcBef>
                <a:spcPts val="550"/>
              </a:spcBef>
            </a:pPr>
            <a:r>
              <a:rPr sz="1900" spc="-3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900" spc="-32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85858"/>
                </a:solidFill>
              </a:rPr>
              <a:t>A function</a:t>
            </a:r>
            <a:r>
              <a:rPr sz="1900" spc="5" dirty="0">
                <a:solidFill>
                  <a:srgbClr val="585858"/>
                </a:solidFill>
              </a:rPr>
              <a:t> </a:t>
            </a:r>
            <a:r>
              <a:rPr sz="1900" dirty="0">
                <a:solidFill>
                  <a:srgbClr val="585858"/>
                </a:solidFill>
              </a:rPr>
              <a:t>cannot</a:t>
            </a:r>
            <a:r>
              <a:rPr sz="1900" spc="-30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only</a:t>
            </a:r>
            <a:r>
              <a:rPr sz="1900" spc="20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have</a:t>
            </a:r>
            <a:r>
              <a:rPr sz="1900" spc="-5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objects</a:t>
            </a:r>
            <a:r>
              <a:rPr sz="1900" spc="65" dirty="0">
                <a:solidFill>
                  <a:srgbClr val="585858"/>
                </a:solidFill>
              </a:rPr>
              <a:t> </a:t>
            </a:r>
            <a:r>
              <a:rPr sz="1900" dirty="0">
                <a:solidFill>
                  <a:srgbClr val="585858"/>
                </a:solidFill>
              </a:rPr>
              <a:t>as</a:t>
            </a:r>
            <a:r>
              <a:rPr sz="1900" spc="-15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arguments</a:t>
            </a:r>
            <a:r>
              <a:rPr sz="1900" spc="30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but </a:t>
            </a:r>
            <a:r>
              <a:rPr sz="1900" spc="-5" dirty="0">
                <a:solidFill>
                  <a:srgbClr val="585858"/>
                </a:solidFill>
              </a:rPr>
              <a:t>also</a:t>
            </a:r>
            <a:r>
              <a:rPr sz="1900" dirty="0">
                <a:solidFill>
                  <a:srgbClr val="585858"/>
                </a:solidFill>
              </a:rPr>
              <a:t> can</a:t>
            </a:r>
            <a:r>
              <a:rPr sz="1900" spc="-10" dirty="0">
                <a:solidFill>
                  <a:srgbClr val="585858"/>
                </a:solidFill>
              </a:rPr>
              <a:t> return </a:t>
            </a:r>
            <a:r>
              <a:rPr sz="1900" spc="-5" dirty="0">
                <a:solidFill>
                  <a:srgbClr val="585858"/>
                </a:solidFill>
              </a:rPr>
              <a:t> </a:t>
            </a:r>
            <a:r>
              <a:rPr sz="1900" spc="-10" dirty="0">
                <a:solidFill>
                  <a:srgbClr val="585858"/>
                </a:solidFill>
              </a:rPr>
              <a:t>them.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29786" y="1406652"/>
            <a:ext cx="4257675" cy="4926965"/>
            <a:chOff x="3629786" y="1406652"/>
            <a:chExt cx="4257675" cy="4926965"/>
          </a:xfrm>
        </p:grpSpPr>
        <p:sp>
          <p:nvSpPr>
            <p:cNvPr id="5" name="object 5"/>
            <p:cNvSpPr/>
            <p:nvPr/>
          </p:nvSpPr>
          <p:spPr>
            <a:xfrm>
              <a:off x="3642486" y="1419390"/>
              <a:ext cx="4232275" cy="4901565"/>
            </a:xfrm>
            <a:custGeom>
              <a:avLst/>
              <a:gdLst/>
              <a:ahLst/>
              <a:cxnLst/>
              <a:rect l="l" t="t" r="r" b="b"/>
              <a:pathLst>
                <a:path w="4232275" h="4901565">
                  <a:moveTo>
                    <a:pt x="4232274" y="0"/>
                  </a:moveTo>
                  <a:lnTo>
                    <a:pt x="0" y="0"/>
                  </a:lnTo>
                  <a:lnTo>
                    <a:pt x="0" y="4901311"/>
                  </a:lnTo>
                  <a:lnTo>
                    <a:pt x="4232274" y="4901311"/>
                  </a:lnTo>
                  <a:lnTo>
                    <a:pt x="4232274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486" y="1413002"/>
              <a:ext cx="4232275" cy="4914265"/>
            </a:xfrm>
            <a:custGeom>
              <a:avLst/>
              <a:gdLst/>
              <a:ahLst/>
              <a:cxnLst/>
              <a:rect l="l" t="t" r="r" b="b"/>
              <a:pathLst>
                <a:path w="4232275" h="4914265">
                  <a:moveTo>
                    <a:pt x="0" y="0"/>
                  </a:moveTo>
                  <a:lnTo>
                    <a:pt x="0" y="4914049"/>
                  </a:lnTo>
                </a:path>
                <a:path w="4232275" h="4914265">
                  <a:moveTo>
                    <a:pt x="4232274" y="0"/>
                  </a:moveTo>
                  <a:lnTo>
                    <a:pt x="4232274" y="4914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6136" y="1413002"/>
              <a:ext cx="4244975" cy="12700"/>
            </a:xfrm>
            <a:custGeom>
              <a:avLst/>
              <a:gdLst/>
              <a:ahLst/>
              <a:cxnLst/>
              <a:rect l="l" t="t" r="r" b="b"/>
              <a:pathLst>
                <a:path w="4244975" h="12700">
                  <a:moveTo>
                    <a:pt x="0" y="12700"/>
                  </a:moveTo>
                  <a:lnTo>
                    <a:pt x="4244974" y="12700"/>
                  </a:lnTo>
                  <a:lnTo>
                    <a:pt x="424497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6136" y="6320701"/>
              <a:ext cx="4244975" cy="0"/>
            </a:xfrm>
            <a:custGeom>
              <a:avLst/>
              <a:gdLst/>
              <a:ahLst/>
              <a:cxnLst/>
              <a:rect l="l" t="t" r="r" b="b"/>
              <a:pathLst>
                <a:path w="4244975">
                  <a:moveTo>
                    <a:pt x="0" y="0"/>
                  </a:moveTo>
                  <a:lnTo>
                    <a:pt x="424497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21989" y="1437589"/>
            <a:ext cx="3883660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time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5580" marR="255206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int </a:t>
            </a:r>
            <a:r>
              <a:rPr sz="1800" spc="-5" dirty="0">
                <a:latin typeface="Corbel"/>
                <a:cs typeface="Corbel"/>
              </a:rPr>
              <a:t>hours; </a:t>
            </a:r>
            <a:r>
              <a:rPr sz="1800" dirty="0">
                <a:latin typeface="Corbel"/>
                <a:cs typeface="Corbel"/>
              </a:rPr>
              <a:t> int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minutes;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gettime(int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h,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 </a:t>
            </a:r>
            <a:r>
              <a:rPr sz="1800" spc="-15" dirty="0">
                <a:latin typeface="Corbel"/>
                <a:cs typeface="Corbel"/>
              </a:rPr>
              <a:t>m)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2735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hours</a:t>
            </a:r>
            <a:r>
              <a:rPr sz="1800" dirty="0">
                <a:latin typeface="Corbel"/>
                <a:cs typeface="Corbel"/>
              </a:rPr>
              <a:t> =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h;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minutes</a:t>
            </a:r>
            <a:r>
              <a:rPr sz="1800" dirty="0">
                <a:latin typeface="Corbel"/>
                <a:cs typeface="Corbel"/>
              </a:rPr>
              <a:t> =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m;</a:t>
            </a:r>
            <a:endParaRPr sz="1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24384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puttime(void)</a:t>
            </a:r>
            <a:endParaRPr sz="1800">
              <a:latin typeface="Corbel"/>
              <a:cs typeface="Corbel"/>
            </a:endParaRPr>
          </a:p>
          <a:p>
            <a:pPr marL="2438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5645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cout&lt;&lt;hours&lt;&lt;“hours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and”;</a:t>
            </a:r>
            <a:endParaRPr sz="1800">
              <a:latin typeface="Corbel"/>
              <a:cs typeface="Corbel"/>
            </a:endParaRPr>
          </a:p>
          <a:p>
            <a:pPr marL="56451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cout&lt;&lt;minutes&lt;&lt;“minutes</a:t>
            </a:r>
            <a:r>
              <a:rPr sz="1800" spc="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\n”;</a:t>
            </a:r>
            <a:endParaRPr sz="1800">
              <a:latin typeface="Corbel"/>
              <a:cs typeface="Corbel"/>
            </a:endParaRPr>
          </a:p>
          <a:p>
            <a:pPr marL="29019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rbel"/>
                <a:cs typeface="Corbel"/>
              </a:rPr>
              <a:t>friend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time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sum(time,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time);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//declaration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with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objects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and </a:t>
            </a:r>
            <a:r>
              <a:rPr sz="1800" spc="-5" dirty="0">
                <a:latin typeface="Corbel"/>
                <a:cs typeface="Corbel"/>
              </a:rPr>
              <a:t>arguments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94193" y="2064385"/>
            <a:ext cx="3931285" cy="3333115"/>
            <a:chOff x="7894193" y="2064385"/>
            <a:chExt cx="3931285" cy="3333115"/>
          </a:xfrm>
        </p:grpSpPr>
        <p:sp>
          <p:nvSpPr>
            <p:cNvPr id="11" name="object 11"/>
            <p:cNvSpPr/>
            <p:nvPr/>
          </p:nvSpPr>
          <p:spPr>
            <a:xfrm>
              <a:off x="7900543" y="2070862"/>
              <a:ext cx="3918585" cy="3320415"/>
            </a:xfrm>
            <a:custGeom>
              <a:avLst/>
              <a:gdLst/>
              <a:ahLst/>
              <a:cxnLst/>
              <a:rect l="l" t="t" r="r" b="b"/>
              <a:pathLst>
                <a:path w="3918584" h="3320415">
                  <a:moveTo>
                    <a:pt x="3918458" y="0"/>
                  </a:moveTo>
                  <a:lnTo>
                    <a:pt x="0" y="0"/>
                  </a:lnTo>
                  <a:lnTo>
                    <a:pt x="0" y="3320034"/>
                  </a:lnTo>
                  <a:lnTo>
                    <a:pt x="3918458" y="3320034"/>
                  </a:lnTo>
                  <a:lnTo>
                    <a:pt x="3918458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00543" y="2064385"/>
              <a:ext cx="3918585" cy="3333115"/>
            </a:xfrm>
            <a:custGeom>
              <a:avLst/>
              <a:gdLst/>
              <a:ahLst/>
              <a:cxnLst/>
              <a:rect l="l" t="t" r="r" b="b"/>
              <a:pathLst>
                <a:path w="3918584" h="3333115">
                  <a:moveTo>
                    <a:pt x="0" y="0"/>
                  </a:moveTo>
                  <a:lnTo>
                    <a:pt x="0" y="3332861"/>
                  </a:lnTo>
                </a:path>
                <a:path w="3918584" h="3333115">
                  <a:moveTo>
                    <a:pt x="3918457" y="0"/>
                  </a:moveTo>
                  <a:lnTo>
                    <a:pt x="3918457" y="333286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94193" y="2064385"/>
              <a:ext cx="3931285" cy="12700"/>
            </a:xfrm>
            <a:custGeom>
              <a:avLst/>
              <a:gdLst/>
              <a:ahLst/>
              <a:cxnLst/>
              <a:rect l="l" t="t" r="r" b="b"/>
              <a:pathLst>
                <a:path w="3931284" h="12700">
                  <a:moveTo>
                    <a:pt x="0" y="12700"/>
                  </a:moveTo>
                  <a:lnTo>
                    <a:pt x="3931157" y="12700"/>
                  </a:lnTo>
                  <a:lnTo>
                    <a:pt x="393115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94193" y="5390895"/>
              <a:ext cx="3931285" cy="0"/>
            </a:xfrm>
            <a:custGeom>
              <a:avLst/>
              <a:gdLst/>
              <a:ahLst/>
              <a:cxnLst/>
              <a:rect l="l" t="t" r="r" b="b"/>
              <a:pathLst>
                <a:path w="3931284">
                  <a:moveTo>
                    <a:pt x="0" y="0"/>
                  </a:moveTo>
                  <a:lnTo>
                    <a:pt x="393115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81315" y="2364104"/>
            <a:ext cx="3681729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time</a:t>
            </a:r>
            <a:r>
              <a:rPr sz="1800" spc="-10" dirty="0">
                <a:latin typeface="Corbel"/>
                <a:cs typeface="Corbel"/>
              </a:rPr>
              <a:t> sum(time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t1,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time t2)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time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t3;</a:t>
            </a:r>
            <a:endParaRPr sz="1800">
              <a:latin typeface="Corbel"/>
              <a:cs typeface="Corbel"/>
            </a:endParaRPr>
          </a:p>
          <a:p>
            <a:pPr marL="194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t3.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minutes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t1.minutes+t2.minutes;</a:t>
            </a:r>
            <a:endParaRPr sz="1800">
              <a:latin typeface="Corbel"/>
              <a:cs typeface="Corbel"/>
            </a:endParaRPr>
          </a:p>
          <a:p>
            <a:pPr marL="194945" marR="6388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t3. hours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t3.minutes/60;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t3.minutes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t3.minutes%60;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t3.hours </a:t>
            </a:r>
            <a:r>
              <a:rPr sz="1800" spc="-10" dirty="0">
                <a:latin typeface="Corbel"/>
                <a:cs typeface="Corbel"/>
              </a:rPr>
              <a:t>+= </a:t>
            </a:r>
            <a:r>
              <a:rPr sz="1800" spc="-5" dirty="0">
                <a:latin typeface="Corbel"/>
                <a:cs typeface="Corbel"/>
              </a:rPr>
              <a:t>t1.hours+t2.hours;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return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(t3);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82245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14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Objects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56202" y="932052"/>
            <a:ext cx="5955665" cy="4902200"/>
            <a:chOff x="4156202" y="932052"/>
            <a:chExt cx="5955665" cy="4902200"/>
          </a:xfrm>
        </p:grpSpPr>
        <p:sp>
          <p:nvSpPr>
            <p:cNvPr id="4" name="object 4"/>
            <p:cNvSpPr/>
            <p:nvPr/>
          </p:nvSpPr>
          <p:spPr>
            <a:xfrm>
              <a:off x="4162552" y="938479"/>
              <a:ext cx="5942965" cy="4889500"/>
            </a:xfrm>
            <a:custGeom>
              <a:avLst/>
              <a:gdLst/>
              <a:ahLst/>
              <a:cxnLst/>
              <a:rect l="l" t="t" r="r" b="b"/>
              <a:pathLst>
                <a:path w="5942965" h="4889500">
                  <a:moveTo>
                    <a:pt x="5942838" y="0"/>
                  </a:moveTo>
                  <a:lnTo>
                    <a:pt x="0" y="0"/>
                  </a:lnTo>
                  <a:lnTo>
                    <a:pt x="0" y="4889119"/>
                  </a:lnTo>
                  <a:lnTo>
                    <a:pt x="5942838" y="4889119"/>
                  </a:lnTo>
                  <a:lnTo>
                    <a:pt x="5942838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62552" y="932052"/>
              <a:ext cx="5942965" cy="4902200"/>
            </a:xfrm>
            <a:custGeom>
              <a:avLst/>
              <a:gdLst/>
              <a:ahLst/>
              <a:cxnLst/>
              <a:rect l="l" t="t" r="r" b="b"/>
              <a:pathLst>
                <a:path w="5942965" h="4902200">
                  <a:moveTo>
                    <a:pt x="0" y="0"/>
                  </a:moveTo>
                  <a:lnTo>
                    <a:pt x="0" y="4901895"/>
                  </a:lnTo>
                </a:path>
                <a:path w="5942965" h="4902200">
                  <a:moveTo>
                    <a:pt x="5942838" y="0"/>
                  </a:moveTo>
                  <a:lnTo>
                    <a:pt x="5942838" y="490189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6202" y="932052"/>
              <a:ext cx="5955665" cy="12700"/>
            </a:xfrm>
            <a:custGeom>
              <a:avLst/>
              <a:gdLst/>
              <a:ahLst/>
              <a:cxnLst/>
              <a:rect l="l" t="t" r="r" b="b"/>
              <a:pathLst>
                <a:path w="5955665" h="12700">
                  <a:moveTo>
                    <a:pt x="0" y="12700"/>
                  </a:moveTo>
                  <a:lnTo>
                    <a:pt x="5955538" y="12700"/>
                  </a:lnTo>
                  <a:lnTo>
                    <a:pt x="5955538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6202" y="5827598"/>
              <a:ext cx="5955665" cy="0"/>
            </a:xfrm>
            <a:custGeom>
              <a:avLst/>
              <a:gdLst/>
              <a:ahLst/>
              <a:cxnLst/>
              <a:rect l="l" t="t" r="r" b="b"/>
              <a:pathLst>
                <a:path w="5955665">
                  <a:moveTo>
                    <a:pt x="0" y="0"/>
                  </a:moveTo>
                  <a:lnTo>
                    <a:pt x="5955538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55008" y="1231138"/>
            <a:ext cx="18319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67005" marR="5080" indent="1524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me</a:t>
            </a:r>
            <a:r>
              <a:rPr sz="1800" spc="-11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T1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-14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spc="-10" dirty="0">
                <a:latin typeface="Corbel"/>
                <a:cs typeface="Corbel"/>
              </a:rPr>
              <a:t>2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-114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spc="-5" dirty="0">
                <a:latin typeface="Corbel"/>
                <a:cs typeface="Corbel"/>
              </a:rPr>
              <a:t>3;  T1.gettime(2,45);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T2.gettime(2,45);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3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um</a:t>
            </a:r>
            <a:r>
              <a:rPr sz="1800" spc="-15" dirty="0">
                <a:latin typeface="Corbel"/>
                <a:cs typeface="Corbel"/>
              </a:rPr>
              <a:t>(</a:t>
            </a:r>
            <a:r>
              <a:rPr sz="1800" spc="5" dirty="0">
                <a:latin typeface="Corbel"/>
                <a:cs typeface="Corbel"/>
              </a:rPr>
              <a:t>T1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-114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spc="-10" dirty="0">
                <a:latin typeface="Corbel"/>
                <a:cs typeface="Corbel"/>
              </a:rPr>
              <a:t>2</a:t>
            </a:r>
            <a:r>
              <a:rPr sz="1800" spc="-15" dirty="0">
                <a:latin typeface="Corbel"/>
                <a:cs typeface="Corbel"/>
              </a:rPr>
              <a:t>)</a:t>
            </a:r>
            <a:r>
              <a:rPr sz="1800" dirty="0">
                <a:latin typeface="Corbel"/>
                <a:cs typeface="Corbel"/>
              </a:rPr>
              <a:t>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6200" y="2054174"/>
            <a:ext cx="11861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</a:t>
            </a:r>
            <a:r>
              <a:rPr sz="1800" spc="5" dirty="0">
                <a:latin typeface="Corbel"/>
                <a:cs typeface="Corbel"/>
              </a:rPr>
              <a:t>/</a:t>
            </a:r>
            <a:r>
              <a:rPr sz="1800" dirty="0">
                <a:latin typeface="Corbel"/>
                <a:cs typeface="Corbel"/>
              </a:rPr>
              <a:t>g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12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  <a:p>
            <a:pPr marL="889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Corbel"/>
                <a:cs typeface="Corbel"/>
              </a:rPr>
              <a:t>//</a:t>
            </a:r>
            <a:r>
              <a:rPr sz="1800" dirty="0">
                <a:latin typeface="Corbel"/>
                <a:cs typeface="Corbel"/>
              </a:rPr>
              <a:t>get</a:t>
            </a:r>
            <a:r>
              <a:rPr sz="1800" spc="-15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5" dirty="0">
                <a:latin typeface="Corbel"/>
                <a:cs typeface="Corbel"/>
              </a:rPr>
              <a:t>/</a:t>
            </a:r>
            <a:r>
              <a:rPr sz="1800" dirty="0">
                <a:latin typeface="Corbel"/>
                <a:cs typeface="Corbel"/>
              </a:rPr>
              <a:t>/</a:t>
            </a:r>
            <a:r>
              <a:rPr sz="1800" spc="-114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3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1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T1</a:t>
            </a:r>
            <a:r>
              <a:rPr sz="1800" spc="-15" dirty="0">
                <a:latin typeface="Corbel"/>
                <a:cs typeface="Corbel"/>
              </a:rPr>
              <a:t>+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5008" y="3152394"/>
            <a:ext cx="254635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5080" indent="152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cout&lt;&lt;“T1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”; </a:t>
            </a:r>
            <a:r>
              <a:rPr sz="1800" spc="5" dirty="0">
                <a:latin typeface="Corbel"/>
                <a:cs typeface="Corbel"/>
              </a:rPr>
              <a:t> T1</a:t>
            </a:r>
            <a:r>
              <a:rPr sz="1800" spc="-5" dirty="0">
                <a:latin typeface="Corbel"/>
                <a:cs typeface="Corbel"/>
              </a:rPr>
              <a:t>.</a:t>
            </a:r>
            <a:r>
              <a:rPr sz="1800" spc="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utt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m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15" dirty="0">
                <a:latin typeface="Corbel"/>
                <a:cs typeface="Corbel"/>
              </a:rPr>
              <a:t>()</a:t>
            </a:r>
            <a:r>
              <a:rPr sz="1800" dirty="0">
                <a:latin typeface="Corbel"/>
                <a:cs typeface="Corbel"/>
              </a:rPr>
              <a:t>;</a:t>
            </a:r>
            <a:r>
              <a:rPr sz="1800" spc="5" dirty="0">
                <a:latin typeface="Corbel"/>
                <a:cs typeface="Corbel"/>
              </a:rPr>
              <a:t>//</a:t>
            </a:r>
            <a:r>
              <a:rPr sz="1800" spc="-5" dirty="0">
                <a:latin typeface="Corbel"/>
                <a:cs typeface="Corbel"/>
              </a:rPr>
              <a:t>d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ay</a:t>
            </a:r>
            <a:r>
              <a:rPr sz="1800" spc="-12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1  </a:t>
            </a:r>
            <a:r>
              <a:rPr sz="1800" spc="-5" dirty="0">
                <a:latin typeface="Corbel"/>
                <a:cs typeface="Corbel"/>
              </a:rPr>
              <a:t>cout&lt;&lt;“T2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”; </a:t>
            </a:r>
            <a:r>
              <a:rPr sz="1800" spc="5" dirty="0">
                <a:latin typeface="Corbel"/>
                <a:cs typeface="Corbel"/>
              </a:rPr>
              <a:t> T</a:t>
            </a:r>
            <a:r>
              <a:rPr sz="1800" spc="-10" dirty="0">
                <a:latin typeface="Corbel"/>
                <a:cs typeface="Corbel"/>
              </a:rPr>
              <a:t>2</a:t>
            </a:r>
            <a:r>
              <a:rPr sz="1800" spc="-5" dirty="0">
                <a:latin typeface="Corbel"/>
                <a:cs typeface="Corbel"/>
              </a:rPr>
              <a:t>.</a:t>
            </a:r>
            <a:r>
              <a:rPr sz="1800" spc="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utt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m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15" dirty="0">
                <a:latin typeface="Corbel"/>
                <a:cs typeface="Corbel"/>
              </a:rPr>
              <a:t>()</a:t>
            </a:r>
            <a:r>
              <a:rPr sz="1800" dirty="0">
                <a:latin typeface="Corbel"/>
                <a:cs typeface="Corbel"/>
              </a:rPr>
              <a:t>;</a:t>
            </a:r>
            <a:r>
              <a:rPr sz="1800" spc="5" dirty="0">
                <a:latin typeface="Corbel"/>
                <a:cs typeface="Corbel"/>
              </a:rPr>
              <a:t>//</a:t>
            </a:r>
            <a:r>
              <a:rPr sz="1800" spc="-5" dirty="0">
                <a:latin typeface="Corbel"/>
                <a:cs typeface="Corbel"/>
              </a:rPr>
              <a:t>d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ay</a:t>
            </a:r>
            <a:r>
              <a:rPr sz="1800" spc="-9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2  </a:t>
            </a:r>
            <a:r>
              <a:rPr sz="1800" spc="-5" dirty="0">
                <a:latin typeface="Corbel"/>
                <a:cs typeface="Corbel"/>
              </a:rPr>
              <a:t>cout&lt;&lt;“T3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”;</a:t>
            </a:r>
            <a:endParaRPr sz="1800">
              <a:latin typeface="Corbel"/>
              <a:cs typeface="Corbel"/>
            </a:endParaRPr>
          </a:p>
          <a:p>
            <a:pPr marL="212725">
              <a:lnSpc>
                <a:spcPct val="100000"/>
              </a:lnSpc>
            </a:pPr>
            <a:r>
              <a:rPr sz="1800" spc="5" dirty="0">
                <a:latin typeface="Corbel"/>
                <a:cs typeface="Corbel"/>
              </a:rPr>
              <a:t>T</a:t>
            </a:r>
            <a:r>
              <a:rPr sz="1800" spc="-5" dirty="0">
                <a:latin typeface="Corbel"/>
                <a:cs typeface="Corbel"/>
              </a:rPr>
              <a:t>3</a:t>
            </a:r>
            <a:r>
              <a:rPr sz="1800" dirty="0">
                <a:latin typeface="Corbel"/>
                <a:cs typeface="Corbel"/>
              </a:rPr>
              <a:t>.p</a:t>
            </a:r>
            <a:r>
              <a:rPr sz="1800" spc="5" dirty="0">
                <a:latin typeface="Corbel"/>
                <a:cs typeface="Corbel"/>
              </a:rPr>
              <a:t>u</a:t>
            </a:r>
            <a:r>
              <a:rPr sz="1800" spc="-5" dirty="0">
                <a:latin typeface="Corbel"/>
                <a:cs typeface="Corbel"/>
              </a:rPr>
              <a:t>tt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m</a:t>
            </a:r>
            <a:r>
              <a:rPr sz="1800" spc="-15" dirty="0">
                <a:latin typeface="Corbel"/>
                <a:cs typeface="Corbel"/>
              </a:rPr>
              <a:t>e()</a:t>
            </a:r>
            <a:r>
              <a:rPr sz="1800" dirty="0">
                <a:latin typeface="Corbel"/>
                <a:cs typeface="Corbel"/>
              </a:rPr>
              <a:t>;</a:t>
            </a:r>
            <a:r>
              <a:rPr sz="1800" spc="5" dirty="0">
                <a:latin typeface="Corbel"/>
                <a:cs typeface="Corbel"/>
              </a:rPr>
              <a:t>//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5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ay</a:t>
            </a:r>
            <a:r>
              <a:rPr sz="1800" spc="-9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return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66255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Functions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964512"/>
            <a:ext cx="699833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If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member</a:t>
            </a:r>
            <a:r>
              <a:rPr sz="2000" spc="6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function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does</a:t>
            </a:r>
            <a:r>
              <a:rPr sz="2000" spc="6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not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alter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any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data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in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class.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then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we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1945" y="2116831"/>
            <a:ext cx="5621020" cy="8788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const</a:t>
            </a:r>
            <a:r>
              <a:rPr sz="2000" b="1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follows;</a:t>
            </a:r>
            <a:endParaRPr sz="2000">
              <a:latin typeface="Corbel"/>
              <a:cs typeface="Corbel"/>
            </a:endParaRPr>
          </a:p>
          <a:p>
            <a:pPr marL="743585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void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mul(int,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int)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const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3465" y="3093212"/>
            <a:ext cx="2955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double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get_balance()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const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946601"/>
            <a:ext cx="69430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qualifier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const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appended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prototypes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(in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definition).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compiler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generate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error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message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such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try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alter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data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Members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884047"/>
            <a:ext cx="6870065" cy="20066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4064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possible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take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class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pointer.</a:t>
            </a:r>
            <a:endParaRPr sz="2000">
              <a:latin typeface="Corbel"/>
              <a:cs typeface="Corbel"/>
            </a:endParaRPr>
          </a:p>
          <a:p>
            <a:pPr marL="195580" marR="619125" indent="-182880">
              <a:lnSpc>
                <a:spcPts val="2160"/>
              </a:lnSpc>
              <a:spcBef>
                <a:spcPts val="120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obtained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applying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“fully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qualified”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2988056"/>
            <a:ext cx="66052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example,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pointer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1945" y="3262071"/>
            <a:ext cx="16192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following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5182" y="3534790"/>
            <a:ext cx="2579370" cy="244348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2710" marR="1560195" indent="3683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i</a:t>
            </a:r>
            <a:r>
              <a:rPr sz="1800" spc="1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m;  </a:t>
            </a: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4616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show();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A::*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ip=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&amp;A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::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m;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3465" y="1888312"/>
            <a:ext cx="21532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nt</a:t>
            </a:r>
            <a:r>
              <a:rPr sz="2000" b="1" spc="-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::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*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ip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=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&amp;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2315718"/>
            <a:ext cx="45770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A::*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-----“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pointer-to-member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”.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742692"/>
            <a:ext cx="52698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&amp;A::m</a:t>
            </a:r>
            <a:r>
              <a:rPr sz="2000" b="1" spc="459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-----“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2000" b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3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”.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473699"/>
            <a:ext cx="6948170" cy="185483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Remember</a:t>
            </a:r>
            <a:r>
              <a:rPr sz="2000" spc="1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following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valid: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*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&amp;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m;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n’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rk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because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simply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type.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meaning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associated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belongs.</a:t>
            </a:r>
            <a:r>
              <a:rPr sz="2000" spc="-11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scope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applied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member.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324178"/>
            <a:ext cx="7039609" cy="1153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pointer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ip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can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now</a:t>
            </a:r>
            <a:r>
              <a:rPr sz="2000" spc="-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be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used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to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access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member</a:t>
            </a:r>
            <a:r>
              <a:rPr sz="2000" spc="8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m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inside </a:t>
            </a:r>
            <a:r>
              <a:rPr sz="2000" spc="-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member</a:t>
            </a:r>
            <a:r>
              <a:rPr sz="2000" spc="6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functions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25" dirty="0">
                <a:solidFill>
                  <a:srgbClr val="585858"/>
                </a:solidFill>
              </a:rPr>
              <a:t>(or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friend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functions),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Let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us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assume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that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an </a:t>
            </a:r>
            <a:r>
              <a:rPr sz="2000" spc="-38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object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of</a:t>
            </a:r>
            <a:r>
              <a:rPr sz="2000" spc="-7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declared</a:t>
            </a:r>
            <a:r>
              <a:rPr sz="2000" spc="6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in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member</a:t>
            </a:r>
            <a:r>
              <a:rPr sz="2000" spc="6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function</a:t>
            </a:r>
            <a:r>
              <a:rPr sz="2000" spc="-65" dirty="0">
                <a:solidFill>
                  <a:srgbClr val="585858"/>
                </a:solidFill>
              </a:rPr>
              <a:t> </a:t>
            </a:r>
            <a:r>
              <a:rPr sz="2000" spc="-45" dirty="0">
                <a:solidFill>
                  <a:srgbClr val="585858"/>
                </a:solidFill>
              </a:rPr>
              <a:t>We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can</a:t>
            </a:r>
            <a:r>
              <a:rPr sz="2000" spc="-15" dirty="0">
                <a:solidFill>
                  <a:srgbClr val="585858"/>
                </a:solidFill>
              </a:rPr>
              <a:t> access</a:t>
            </a:r>
            <a:r>
              <a:rPr sz="2000" spc="8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m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using </a:t>
            </a:r>
            <a:r>
              <a:rPr sz="2000" spc="-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pointer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ip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as </a:t>
            </a:r>
            <a:r>
              <a:rPr sz="2000" spc="-10" dirty="0">
                <a:solidFill>
                  <a:srgbClr val="585858"/>
                </a:solidFill>
              </a:rPr>
              <a:t>follows: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3465" y="2451012"/>
            <a:ext cx="3145790" cy="8801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cout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a.*ip;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display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cout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a.m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; //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same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above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3731553"/>
            <a:ext cx="386969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5080" indent="-304800">
              <a:lnSpc>
                <a:spcPct val="140100"/>
              </a:lnSpc>
              <a:spcBef>
                <a:spcPts val="10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follo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  ap=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&amp;a;</a:t>
            </a:r>
            <a:r>
              <a:rPr sz="2000" spc="3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ap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cout&lt;&lt;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ap-&gt;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*ip;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display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endParaRPr sz="2000">
              <a:latin typeface="Corbel"/>
              <a:cs typeface="Corbel"/>
            </a:endParaRPr>
          </a:p>
          <a:p>
            <a:pPr marL="3175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cout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ap-&gt;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m;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same as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above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599" y="3480855"/>
            <a:ext cx="3474878" cy="208784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996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14526"/>
            <a:ext cx="6984365" cy="17322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Dereferencing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operator-&gt;*----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use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pointers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member.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Dereferencing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operator.*----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(not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object)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pointer.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*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li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170936"/>
            <a:ext cx="6867525" cy="27076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design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000" b="1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then,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invoked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dereferencing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operators in 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main as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shown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below: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65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ec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na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*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er-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mbe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spc="-5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)(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um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(pointer-to-object</a:t>
            </a:r>
            <a:r>
              <a:rPr sz="2000" b="1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-&gt;*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pointer-to-member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function)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(argument);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precedence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()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higher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than that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.*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and-&gt;*,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so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parentheses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necessary.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352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690497"/>
            <a:ext cx="6743065" cy="8782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A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constructor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 </a:t>
            </a:r>
            <a:r>
              <a:rPr sz="2000" spc="-10" dirty="0">
                <a:solidFill>
                  <a:srgbClr val="585858"/>
                </a:solidFill>
              </a:rPr>
              <a:t>special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member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function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whose</a:t>
            </a:r>
            <a:r>
              <a:rPr sz="2000" spc="6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task </a:t>
            </a: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to </a:t>
            </a:r>
            <a:r>
              <a:rPr sz="2000" spc="-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initialize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objects</a:t>
            </a:r>
            <a:r>
              <a:rPr sz="2000" spc="7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of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its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class.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It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special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because</a:t>
            </a:r>
            <a:r>
              <a:rPr sz="2000" spc="6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its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name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is </a:t>
            </a:r>
            <a:r>
              <a:rPr sz="2000" spc="-38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same as</a:t>
            </a:r>
            <a:r>
              <a:rPr sz="2000" spc="-10" dirty="0">
                <a:solidFill>
                  <a:srgbClr val="585858"/>
                </a:solidFill>
              </a:rPr>
              <a:t> the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class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name.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093212"/>
            <a:ext cx="6833234" cy="8782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5080" indent="-182880" algn="just">
              <a:lnSpc>
                <a:spcPct val="90000"/>
              </a:lnSpc>
              <a:spcBef>
                <a:spcPts val="3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constructor is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invoked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whenever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its associated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 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created.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 is called constructor because it constructs 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1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495622"/>
            <a:ext cx="648716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job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allocate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objects.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691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Syntax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263010"/>
            <a:ext cx="2708910" cy="17322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class_name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22885">
              <a:lnSpc>
                <a:spcPct val="100000"/>
              </a:lnSpc>
              <a:spcBef>
                <a:spcPts val="96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private:</a:t>
            </a:r>
            <a:endParaRPr sz="2000">
              <a:latin typeface="Corbel"/>
              <a:cs typeface="Corbel"/>
            </a:endParaRPr>
          </a:p>
          <a:p>
            <a:pPr marL="57023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9377" y="2969818"/>
            <a:ext cx="2593340" cy="17335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public:</a:t>
            </a:r>
            <a:endParaRPr sz="2000">
              <a:latin typeface="Corbel"/>
              <a:cs typeface="Corbel"/>
            </a:endParaRPr>
          </a:p>
          <a:p>
            <a:pPr marL="41148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declaration;</a:t>
            </a:r>
            <a:endParaRPr sz="2000">
              <a:latin typeface="Corbel"/>
              <a:cs typeface="Corbel"/>
            </a:endParaRPr>
          </a:p>
          <a:p>
            <a:pPr marL="41148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678294"/>
            <a:ext cx="6883400" cy="11531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binding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together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single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class-type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referred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encapsulation.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352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4809" y="3933266"/>
            <a:ext cx="6845934" cy="2010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94945" marR="154305" indent="-182880">
              <a:lnSpc>
                <a:spcPts val="1830"/>
              </a:lnSpc>
              <a:spcBef>
                <a:spcPts val="535"/>
              </a:spcBef>
            </a:pPr>
            <a:r>
              <a:rPr sz="1900" spc="-3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900" spc="-32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contains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19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25" dirty="0">
                <a:solidFill>
                  <a:srgbClr val="585858"/>
                </a:solidFill>
                <a:latin typeface="Corbel"/>
                <a:cs typeface="Corbel"/>
              </a:rPr>
              <a:t>like</a:t>
            </a:r>
            <a:r>
              <a:rPr sz="19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 defined</a:t>
            </a:r>
            <a:r>
              <a:rPr sz="19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above,</a:t>
            </a:r>
            <a:r>
              <a:rPr sz="19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 guaranteed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1900" b="1" dirty="0">
                <a:solidFill>
                  <a:srgbClr val="585858"/>
                </a:solidFill>
                <a:latin typeface="Corbel"/>
                <a:cs typeface="Corbel"/>
              </a:rPr>
              <a:t>object created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by </a:t>
            </a:r>
            <a:r>
              <a:rPr sz="1900" b="1" spc="-1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class will be </a:t>
            </a:r>
            <a:r>
              <a:rPr sz="1900" b="1" dirty="0">
                <a:solidFill>
                  <a:srgbClr val="585858"/>
                </a:solidFill>
                <a:latin typeface="Corbel"/>
                <a:cs typeface="Corbel"/>
              </a:rPr>
              <a:t>initialized </a:t>
            </a:r>
            <a:r>
              <a:rPr sz="1900" b="1" spc="-3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automatically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19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example,</a:t>
            </a:r>
            <a:r>
              <a:rPr sz="19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endParaRPr sz="19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750"/>
              </a:spcBef>
              <a:tabLst>
                <a:tab pos="3131820" algn="l"/>
              </a:tabLst>
            </a:pP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Integer</a:t>
            </a:r>
            <a:r>
              <a:rPr sz="19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int1;	//object</a:t>
            </a:r>
            <a:r>
              <a:rPr sz="19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int1</a:t>
            </a:r>
            <a:r>
              <a:rPr sz="19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endParaRPr sz="1900">
              <a:latin typeface="Corbel"/>
              <a:cs typeface="Corbel"/>
            </a:endParaRPr>
          </a:p>
          <a:p>
            <a:pPr marL="194945" marR="5080" indent="-182880">
              <a:lnSpc>
                <a:spcPct val="80000"/>
              </a:lnSpc>
              <a:spcBef>
                <a:spcPts val="1200"/>
              </a:spcBef>
            </a:pPr>
            <a:r>
              <a:rPr sz="1900" spc="-3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900" spc="-31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creates</a:t>
            </a:r>
            <a:r>
              <a:rPr sz="19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19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 also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initializes</a:t>
            </a:r>
            <a:r>
              <a:rPr sz="19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19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19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m,</a:t>
            </a:r>
            <a:r>
              <a:rPr sz="19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 to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zero.</a:t>
            </a:r>
            <a:r>
              <a:rPr sz="1900" spc="-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There</a:t>
            </a:r>
            <a:r>
              <a:rPr sz="19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 no</a:t>
            </a:r>
            <a:r>
              <a:rPr sz="19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need</a:t>
            </a:r>
            <a:r>
              <a:rPr sz="19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write</a:t>
            </a:r>
            <a:r>
              <a:rPr sz="19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19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19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19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call</a:t>
            </a:r>
            <a:r>
              <a:rPr sz="19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rbel"/>
                <a:cs typeface="Corbel"/>
              </a:rPr>
              <a:t>constructor </a:t>
            </a:r>
            <a:r>
              <a:rPr sz="1900" spc="-5" dirty="0">
                <a:solidFill>
                  <a:srgbClr val="585858"/>
                </a:solidFill>
                <a:latin typeface="Corbel"/>
                <a:cs typeface="Corbel"/>
              </a:rPr>
              <a:t> function.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8351" y="495680"/>
            <a:ext cx="3645535" cy="3383279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integer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616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m,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n;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46164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integer(void);</a:t>
            </a:r>
            <a:endParaRPr sz="1800">
              <a:latin typeface="Corbel"/>
              <a:cs typeface="Corbel"/>
            </a:endParaRPr>
          </a:p>
          <a:p>
            <a:pPr marL="461645">
              <a:lnSpc>
                <a:spcPct val="100000"/>
              </a:lnSpc>
            </a:pPr>
            <a:r>
              <a:rPr sz="1800" spc="-15" dirty="0">
                <a:latin typeface="Corbel"/>
                <a:cs typeface="Corbel"/>
              </a:rPr>
              <a:t>…………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integer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integer(void)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7020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m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  <a:p>
            <a:pPr marL="41592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n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35331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Default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263218"/>
            <a:ext cx="67564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constructor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that</a:t>
            </a:r>
            <a:r>
              <a:rPr sz="2000" spc="-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accepts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no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arguments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known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as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default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1415410"/>
            <a:ext cx="6582409" cy="27082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-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b="1" spc="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spc="-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such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defined,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compiler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supplies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constructor.</a:t>
            </a:r>
            <a:r>
              <a:rPr sz="2000" spc="-1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Therefore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statement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such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Invokes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compiler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648022"/>
            <a:ext cx="6777990" cy="87884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34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so important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initialization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members,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even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do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explicitly,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compiler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provide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default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implicitly.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1780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Default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4904" y="1117066"/>
            <a:ext cx="5200015" cy="4480560"/>
          </a:xfrm>
          <a:custGeom>
            <a:avLst/>
            <a:gdLst/>
            <a:ahLst/>
            <a:cxnLst/>
            <a:rect l="l" t="t" r="r" b="b"/>
            <a:pathLst>
              <a:path w="5200015" h="4480560">
                <a:moveTo>
                  <a:pt x="5199760" y="0"/>
                </a:moveTo>
                <a:lnTo>
                  <a:pt x="0" y="0"/>
                </a:lnTo>
                <a:lnTo>
                  <a:pt x="0" y="4480560"/>
                </a:lnTo>
                <a:lnTo>
                  <a:pt x="5199760" y="4480560"/>
                </a:lnTo>
                <a:lnTo>
                  <a:pt x="5199760" y="0"/>
                </a:lnTo>
                <a:close/>
              </a:path>
            </a:pathLst>
          </a:custGeom>
          <a:solidFill>
            <a:srgbClr val="CE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1355" y="2497835"/>
            <a:ext cx="1460500" cy="1173480"/>
          </a:xfrm>
          <a:prstGeom prst="rect">
            <a:avLst/>
          </a:prstGeom>
          <a:solidFill>
            <a:srgbClr val="CEE7ED"/>
          </a:solidFill>
          <a:ln w="9144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75"/>
              </a:spcBef>
            </a:pPr>
            <a:r>
              <a:rPr sz="1800" spc="-10" dirty="0">
                <a:latin typeface="Corbel"/>
                <a:cs typeface="Corbel"/>
              </a:rPr>
              <a:t>Cube()</a:t>
            </a:r>
            <a:endParaRPr sz="1800">
              <a:latin typeface="Corbel"/>
              <a:cs typeface="Corbel"/>
            </a:endParaRPr>
          </a:p>
          <a:p>
            <a:pPr marL="2000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6146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side=10;</a:t>
            </a:r>
            <a:endParaRPr sz="1800">
              <a:latin typeface="Corbel"/>
              <a:cs typeface="Corbel"/>
            </a:endParaRPr>
          </a:p>
          <a:p>
            <a:pPr marL="20002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4904" y="1117091"/>
            <a:ext cx="5200015" cy="448056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Cu</a:t>
            </a:r>
            <a:r>
              <a:rPr sz="1800" spc="-10" dirty="0">
                <a:latin typeface="Corbel"/>
                <a:cs typeface="Corbel"/>
              </a:rPr>
              <a:t>b</a:t>
            </a:r>
            <a:r>
              <a:rPr sz="1800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50673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side;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5892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Cube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c;</a:t>
            </a:r>
            <a:endParaRPr sz="1800">
              <a:latin typeface="Corbel"/>
              <a:cs typeface="Corbel"/>
            </a:endParaRPr>
          </a:p>
          <a:p>
            <a:pPr marL="5981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cout&lt;&lt;“The value is:”&lt;&lt;c.side;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1347" y="3048000"/>
            <a:ext cx="1651635" cy="76200"/>
          </a:xfrm>
          <a:custGeom>
            <a:avLst/>
            <a:gdLst/>
            <a:ahLst/>
            <a:cxnLst/>
            <a:rect l="l" t="t" r="r" b="b"/>
            <a:pathLst>
              <a:path w="165163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5163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51634" h="76200">
                <a:moveTo>
                  <a:pt x="165138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51380" y="44450"/>
                </a:lnTo>
                <a:lnTo>
                  <a:pt x="1651380" y="3175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98792" y="2798064"/>
            <a:ext cx="1463040" cy="628015"/>
          </a:xfrm>
          <a:prstGeom prst="rect">
            <a:avLst/>
          </a:prstGeom>
          <a:solidFill>
            <a:srgbClr val="40B9D2"/>
          </a:solidFill>
          <a:ln w="12192">
            <a:solidFill>
              <a:srgbClr val="2C879A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Default</a:t>
            </a:r>
            <a:endParaRPr sz="1800">
              <a:latin typeface="Corbel"/>
              <a:cs typeface="Corbel"/>
            </a:endParaRPr>
          </a:p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Constructor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9750" y="1997709"/>
            <a:ext cx="2005964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rbel"/>
                <a:cs typeface="Corbel"/>
              </a:rPr>
              <a:t>In </a:t>
            </a:r>
            <a:r>
              <a:rPr sz="1800" spc="-5" dirty="0">
                <a:latin typeface="Corbel"/>
                <a:cs typeface="Corbel"/>
              </a:rPr>
              <a:t>this case, </a:t>
            </a:r>
            <a:r>
              <a:rPr sz="1800" dirty="0">
                <a:latin typeface="Corbel"/>
                <a:cs typeface="Corbel"/>
              </a:rPr>
              <a:t>if </a:t>
            </a:r>
            <a:r>
              <a:rPr sz="1800" spc="-5" dirty="0">
                <a:latin typeface="Corbel"/>
                <a:cs typeface="Corbel"/>
              </a:rPr>
              <a:t>default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constructor </a:t>
            </a:r>
            <a:r>
              <a:rPr sz="1800" spc="-10" dirty="0">
                <a:latin typeface="Corbel"/>
                <a:cs typeface="Corbel"/>
              </a:rPr>
              <a:t>is </a:t>
            </a:r>
            <a:r>
              <a:rPr sz="1800" spc="-5" dirty="0">
                <a:latin typeface="Corbel"/>
                <a:cs typeface="Corbel"/>
              </a:rPr>
              <a:t>not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provided, then it </a:t>
            </a:r>
            <a:r>
              <a:rPr sz="1800" dirty="0">
                <a:latin typeface="Corbel"/>
                <a:cs typeface="Corbel"/>
              </a:rPr>
              <a:t>can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be provided by the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compiler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and</a:t>
            </a:r>
            <a:r>
              <a:rPr sz="1800" spc="-10" dirty="0">
                <a:latin typeface="Corbel"/>
                <a:cs typeface="Corbel"/>
              </a:rPr>
              <a:t> will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be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called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which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will 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initialize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object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data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members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default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value.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8247" y="1527145"/>
            <a:ext cx="8628956" cy="36056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1724" y="2833827"/>
            <a:ext cx="2694305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Special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70827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iz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Constructor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06906"/>
            <a:ext cx="71399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various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180922"/>
            <a:ext cx="64008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585858"/>
                </a:solidFill>
              </a:rPr>
              <a:t>different</a:t>
            </a:r>
            <a:r>
              <a:rPr sz="2000" spc="8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objects</a:t>
            </a:r>
            <a:r>
              <a:rPr sz="2000" spc="7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with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different</a:t>
            </a:r>
            <a:r>
              <a:rPr sz="2000" spc="8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values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when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they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are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created.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949065" y="1608200"/>
            <a:ext cx="6951345" cy="13055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permits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achieve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objective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passing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created.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that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take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parameterized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constructors.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7439" y="3258184"/>
            <a:ext cx="2922270" cy="246697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integer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2075" marR="1770380" indent="2774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m,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n;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integer(int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x,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10" dirty="0">
                <a:latin typeface="Corbel"/>
                <a:cs typeface="Corbel"/>
              </a:rPr>
              <a:t> y);</a:t>
            </a:r>
            <a:endParaRPr sz="1800">
              <a:latin typeface="Corbel"/>
              <a:cs typeface="Corbel"/>
            </a:endParaRPr>
          </a:p>
          <a:p>
            <a:pPr marL="369570">
              <a:lnSpc>
                <a:spcPct val="100000"/>
              </a:lnSpc>
            </a:pPr>
            <a:r>
              <a:rPr sz="1800" spc="-15" dirty="0">
                <a:latin typeface="Corbel"/>
                <a:cs typeface="Corbel"/>
              </a:rPr>
              <a:t>…………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7229" y="3244469"/>
            <a:ext cx="3159125" cy="236537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integer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integer(int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x,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y)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16559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m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y;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70827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iz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Constructor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247978"/>
            <a:ext cx="53809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When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parameterized</a:t>
            </a:r>
            <a:r>
              <a:rPr sz="2000" spc="6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constructor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has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been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defied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1551736"/>
            <a:ext cx="7093584" cy="11544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6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integer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int1;//may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not work,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pass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declared.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done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ways: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680965"/>
            <a:ext cx="6462395" cy="28606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244475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calling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explicitly.</a:t>
            </a:r>
            <a:endParaRPr sz="2000">
              <a:latin typeface="Corbel"/>
              <a:cs typeface="Corbel"/>
            </a:endParaRPr>
          </a:p>
          <a:p>
            <a:pPr marL="259079" indent="-24701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59715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calling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implicitly.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mple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integer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int1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integer(0,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100);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explicit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call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integer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int1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(0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,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100)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implicit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call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second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also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short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hand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r>
              <a:rPr sz="2000" spc="4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(or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shorter),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looks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better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easy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implement.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783840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Multiple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Constructors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2178557"/>
            <a:ext cx="5500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far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discussed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types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3465" y="2604973"/>
            <a:ext cx="10534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585858"/>
                </a:solidFill>
              </a:rPr>
              <a:t>integer(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);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7332980" y="2481492"/>
            <a:ext cx="1805305" cy="8801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3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 argument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arguments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3465" y="3032251"/>
            <a:ext cx="1781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integer(int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);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9065" y="3459226"/>
            <a:ext cx="7068184" cy="15798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 algn="just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first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case, the constructor itself supplies the data values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values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passed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calling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program.</a:t>
            </a:r>
            <a:endParaRPr sz="2000">
              <a:latin typeface="Corbel"/>
              <a:cs typeface="Corbel"/>
            </a:endParaRPr>
          </a:p>
          <a:p>
            <a:pPr marL="195580" marR="25400" indent="-182880" algn="just">
              <a:lnSpc>
                <a:spcPts val="2160"/>
              </a:lnSpc>
              <a:spcBef>
                <a:spcPts val="120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the second case, the function call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passes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appropriate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main(). C++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permits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both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these constructors in 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same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case.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1780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Overloaded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96640" y="512318"/>
            <a:ext cx="6802120" cy="5908675"/>
            <a:chOff x="3596640" y="512318"/>
            <a:chExt cx="6802120" cy="5908675"/>
          </a:xfrm>
        </p:grpSpPr>
        <p:sp>
          <p:nvSpPr>
            <p:cNvPr id="4" name="object 4"/>
            <p:cNvSpPr/>
            <p:nvPr/>
          </p:nvSpPr>
          <p:spPr>
            <a:xfrm>
              <a:off x="3602990" y="518604"/>
              <a:ext cx="6789420" cy="5895975"/>
            </a:xfrm>
            <a:custGeom>
              <a:avLst/>
              <a:gdLst/>
              <a:ahLst/>
              <a:cxnLst/>
              <a:rect l="l" t="t" r="r" b="b"/>
              <a:pathLst>
                <a:path w="6789420" h="5895975">
                  <a:moveTo>
                    <a:pt x="6789038" y="0"/>
                  </a:moveTo>
                  <a:lnTo>
                    <a:pt x="0" y="0"/>
                  </a:lnTo>
                  <a:lnTo>
                    <a:pt x="0" y="5895848"/>
                  </a:lnTo>
                  <a:lnTo>
                    <a:pt x="6789038" y="5895848"/>
                  </a:lnTo>
                  <a:lnTo>
                    <a:pt x="6789038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2990" y="512318"/>
              <a:ext cx="6789420" cy="5908675"/>
            </a:xfrm>
            <a:custGeom>
              <a:avLst/>
              <a:gdLst/>
              <a:ahLst/>
              <a:cxnLst/>
              <a:rect l="l" t="t" r="r" b="b"/>
              <a:pathLst>
                <a:path w="6789420" h="5908675">
                  <a:moveTo>
                    <a:pt x="0" y="0"/>
                  </a:moveTo>
                  <a:lnTo>
                    <a:pt x="0" y="5908484"/>
                  </a:lnTo>
                </a:path>
                <a:path w="6789420" h="5908675">
                  <a:moveTo>
                    <a:pt x="6789038" y="0"/>
                  </a:moveTo>
                  <a:lnTo>
                    <a:pt x="6789038" y="59084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6640" y="512318"/>
              <a:ext cx="6802120" cy="12700"/>
            </a:xfrm>
            <a:custGeom>
              <a:avLst/>
              <a:gdLst/>
              <a:ahLst/>
              <a:cxnLst/>
              <a:rect l="l" t="t" r="r" b="b"/>
              <a:pathLst>
                <a:path w="6802120" h="12700">
                  <a:moveTo>
                    <a:pt x="0" y="12700"/>
                  </a:moveTo>
                  <a:lnTo>
                    <a:pt x="6801738" y="12700"/>
                  </a:lnTo>
                  <a:lnTo>
                    <a:pt x="6801738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6640" y="6414452"/>
              <a:ext cx="6802120" cy="0"/>
            </a:xfrm>
            <a:custGeom>
              <a:avLst/>
              <a:gdLst/>
              <a:ahLst/>
              <a:cxnLst/>
              <a:rect l="l" t="t" r="r" b="b"/>
              <a:pathLst>
                <a:path w="6802120">
                  <a:moveTo>
                    <a:pt x="0" y="0"/>
                  </a:moveTo>
                  <a:lnTo>
                    <a:pt x="6801738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05605" y="1634185"/>
            <a:ext cx="2636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9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Constructor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No-argument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5838" y="3006293"/>
            <a:ext cx="2748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spc="5" dirty="0">
                <a:latin typeface="Corbel"/>
                <a:cs typeface="Corbel"/>
              </a:rPr>
              <a:t>n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spc="-5" dirty="0">
                <a:latin typeface="Corbel"/>
                <a:cs typeface="Corbel"/>
              </a:rPr>
              <a:t>tructo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-8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spc="10" dirty="0">
                <a:latin typeface="Corbel"/>
                <a:cs typeface="Corbel"/>
              </a:rPr>
              <a:t>n</a:t>
            </a:r>
            <a:r>
              <a:rPr sz="1800" spc="1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-argu</a:t>
            </a:r>
            <a:r>
              <a:rPr sz="1800" spc="-5" dirty="0">
                <a:latin typeface="Corbel"/>
                <a:cs typeface="Corbel"/>
              </a:rPr>
              <a:t>m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5446" y="536828"/>
            <a:ext cx="1735455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complex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R="730250" indent="1828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float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x,y;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18224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complex()</a:t>
            </a:r>
            <a:endParaRPr sz="1800">
              <a:latin typeface="Corbel"/>
              <a:cs typeface="Corbel"/>
            </a:endParaRPr>
          </a:p>
          <a:p>
            <a:pPr marL="1822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x=0;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y=0;</a:t>
            </a:r>
            <a:endParaRPr sz="1800">
              <a:latin typeface="Corbel"/>
              <a:cs typeface="Corbel"/>
            </a:endParaRPr>
          </a:p>
          <a:p>
            <a:pPr marL="1822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8224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complex(float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a)</a:t>
            </a:r>
            <a:endParaRPr sz="1800">
              <a:latin typeface="Corbel"/>
              <a:cs typeface="Corbel"/>
            </a:endParaRPr>
          </a:p>
          <a:p>
            <a:pPr marL="1822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x=y=a;</a:t>
            </a:r>
            <a:endParaRPr sz="1800">
              <a:latin typeface="Corbel"/>
              <a:cs typeface="Corbel"/>
            </a:endParaRPr>
          </a:p>
          <a:p>
            <a:pPr marL="1822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5446" y="4104513"/>
            <a:ext cx="604266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1800" spc="-5" dirty="0">
                <a:latin typeface="Corbel"/>
                <a:cs typeface="Corbel"/>
              </a:rPr>
              <a:t>compl</a:t>
            </a:r>
            <a:r>
              <a:rPr sz="1800" spc="-20" dirty="0">
                <a:latin typeface="Corbel"/>
                <a:cs typeface="Corbel"/>
              </a:rPr>
              <a:t>e</a:t>
            </a:r>
            <a:r>
              <a:rPr sz="1800" spc="-5" dirty="0">
                <a:latin typeface="Corbel"/>
                <a:cs typeface="Corbel"/>
              </a:rPr>
              <a:t>x</a:t>
            </a:r>
            <a:r>
              <a:rPr sz="1800" spc="-15" dirty="0">
                <a:latin typeface="Corbel"/>
                <a:cs typeface="Corbel"/>
              </a:rPr>
              <a:t>(</a:t>
            </a:r>
            <a:r>
              <a:rPr sz="1800" dirty="0">
                <a:latin typeface="Corbel"/>
                <a:cs typeface="Corbel"/>
              </a:rPr>
              <a:t>f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-1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, </a:t>
            </a:r>
            <a:r>
              <a:rPr sz="1800" spc="5" dirty="0">
                <a:latin typeface="Corbel"/>
                <a:cs typeface="Corbel"/>
              </a:rPr>
              <a:t>f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mag)	</a:t>
            </a:r>
            <a:r>
              <a:rPr sz="1800" spc="5" dirty="0">
                <a:latin typeface="Corbel"/>
                <a:cs typeface="Corbel"/>
              </a:rPr>
              <a:t>/</a:t>
            </a:r>
            <a:r>
              <a:rPr sz="1800" dirty="0">
                <a:latin typeface="Corbel"/>
                <a:cs typeface="Corbel"/>
              </a:rPr>
              <a:t>/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spc="-5" dirty="0">
                <a:latin typeface="Corbel"/>
                <a:cs typeface="Corbel"/>
              </a:rPr>
              <a:t>tructo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-120" dirty="0">
                <a:latin typeface="Corbel"/>
                <a:cs typeface="Corbel"/>
              </a:rPr>
              <a:t> </a:t>
            </a:r>
            <a:r>
              <a:rPr sz="1800" spc="-114" dirty="0">
                <a:latin typeface="Corbel"/>
                <a:cs typeface="Corbel"/>
              </a:rPr>
              <a:t>T</a:t>
            </a:r>
            <a:r>
              <a:rPr sz="1800" spc="-10" dirty="0">
                <a:latin typeface="Corbel"/>
                <a:cs typeface="Corbel"/>
              </a:rPr>
              <a:t>w</a:t>
            </a:r>
            <a:r>
              <a:rPr sz="1800" spc="3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-argum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t</a:t>
            </a:r>
            <a:endParaRPr sz="1800">
              <a:latin typeface="Corbel"/>
              <a:cs typeface="Corbel"/>
            </a:endParaRPr>
          </a:p>
          <a:p>
            <a:pPr marL="1822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x=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real;</a:t>
            </a:r>
            <a:endParaRPr sz="1800">
              <a:latin typeface="Corbel"/>
              <a:cs typeface="Corbel"/>
            </a:endParaRPr>
          </a:p>
          <a:p>
            <a:pPr marL="3683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y=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imag;</a:t>
            </a:r>
            <a:endParaRPr sz="1800">
              <a:latin typeface="Corbel"/>
              <a:cs typeface="Corbel"/>
            </a:endParaRPr>
          </a:p>
          <a:p>
            <a:pPr marL="1822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822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friend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complex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sum(complex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c1,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complex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c2);</a:t>
            </a:r>
            <a:endParaRPr sz="1800">
              <a:latin typeface="Corbel"/>
              <a:cs typeface="Corbel"/>
            </a:endParaRPr>
          </a:p>
          <a:p>
            <a:pPr marL="1822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friend void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show(complex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c);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1780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Overloaded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0409" y="665480"/>
            <a:ext cx="3862704" cy="379730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complex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sum(complex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c1,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complex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c2)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4955" algn="just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complex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c3;</a:t>
            </a:r>
            <a:endParaRPr sz="1800">
              <a:latin typeface="Corbel"/>
              <a:cs typeface="Corbel"/>
            </a:endParaRPr>
          </a:p>
          <a:p>
            <a:pPr marL="274955" marR="2029460" algn="just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c3.x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c1.x </a:t>
            </a:r>
            <a:r>
              <a:rPr sz="1800" spc="-10" dirty="0">
                <a:latin typeface="Corbel"/>
                <a:cs typeface="Corbel"/>
              </a:rPr>
              <a:t>+c2.x;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c3.y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15" dirty="0">
                <a:latin typeface="Corbel"/>
                <a:cs typeface="Corbel"/>
              </a:rPr>
              <a:t>c1.y +c2.y;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return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(c3);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show(complex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rbel"/>
                <a:cs typeface="Corbel"/>
              </a:rPr>
              <a:t>cout&lt;&lt;c.x&lt;&lt;"</a:t>
            </a:r>
            <a:r>
              <a:rPr sz="1800" spc="70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+j"&lt;&lt;c.y&lt;&lt;endl;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1953" y="696087"/>
            <a:ext cx="3985260" cy="3726179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225" marR="18643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compl</a:t>
            </a:r>
            <a:r>
              <a:rPr sz="1800" spc="-2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x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-15" dirty="0">
                <a:latin typeface="Corbel"/>
                <a:cs typeface="Corbel"/>
              </a:rPr>
              <a:t>(</a:t>
            </a:r>
            <a:r>
              <a:rPr sz="1800" spc="-10" dirty="0">
                <a:latin typeface="Corbel"/>
                <a:cs typeface="Corbel"/>
              </a:rPr>
              <a:t>2</a:t>
            </a:r>
            <a:r>
              <a:rPr sz="1800" spc="-5" dirty="0">
                <a:latin typeface="Corbel"/>
                <a:cs typeface="Corbel"/>
              </a:rPr>
              <a:t>.7</a:t>
            </a:r>
            <a:r>
              <a:rPr sz="1800" dirty="0">
                <a:latin typeface="Corbel"/>
                <a:cs typeface="Corbel"/>
              </a:rPr>
              <a:t>, </a:t>
            </a:r>
            <a:r>
              <a:rPr sz="1800" spc="-5" dirty="0">
                <a:latin typeface="Corbel"/>
                <a:cs typeface="Corbel"/>
              </a:rPr>
              <a:t>3.5</a:t>
            </a:r>
            <a:r>
              <a:rPr sz="1800" spc="-10" dirty="0">
                <a:latin typeface="Corbel"/>
                <a:cs typeface="Corbel"/>
              </a:rPr>
              <a:t>)</a:t>
            </a:r>
            <a:r>
              <a:rPr sz="1800" dirty="0">
                <a:latin typeface="Corbel"/>
                <a:cs typeface="Corbel"/>
              </a:rPr>
              <a:t>;  </a:t>
            </a:r>
            <a:r>
              <a:rPr sz="1800" spc="-10" dirty="0">
                <a:latin typeface="Corbel"/>
                <a:cs typeface="Corbel"/>
              </a:rPr>
              <a:t>complex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B(1.6);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complex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C;</a:t>
            </a:r>
            <a:endParaRPr sz="1800">
              <a:latin typeface="Corbel"/>
              <a:cs typeface="Corbel"/>
            </a:endParaRPr>
          </a:p>
          <a:p>
            <a:pPr marL="266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C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sum(A,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B);</a:t>
            </a:r>
            <a:endParaRPr sz="1800">
              <a:latin typeface="Corbel"/>
              <a:cs typeface="Corbel"/>
            </a:endParaRPr>
          </a:p>
          <a:p>
            <a:pPr marL="276225" marR="252158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orbel"/>
                <a:cs typeface="Corbel"/>
              </a:rPr>
              <a:t>cout&lt;&lt;"A </a:t>
            </a:r>
            <a:r>
              <a:rPr sz="1800" spc="-10" dirty="0">
                <a:latin typeface="Corbel"/>
                <a:cs typeface="Corbel"/>
              </a:rPr>
              <a:t>=";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show(A); 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cout&lt;&lt;"B =";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show(B); 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cout&lt;&lt;"C =";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show(C);</a:t>
            </a:r>
            <a:endParaRPr sz="18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830902"/>
            <a:ext cx="7620000" cy="8788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compiler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implicit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class,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once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include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constructor.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201545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 algn="just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Constructor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wi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ef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argument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599056"/>
            <a:ext cx="67957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possible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constructors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arguments.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873072"/>
            <a:ext cx="10001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585858"/>
                </a:solidFill>
              </a:rPr>
              <a:t>Example,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4863465" y="2300477"/>
            <a:ext cx="3616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complex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(float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real,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float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imag=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0);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2604765"/>
            <a:ext cx="6921500" cy="258635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imag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zero.</a:t>
            </a:r>
            <a:r>
              <a:rPr sz="2000" spc="-1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statement,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complex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(5.0);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assigns 5.0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real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0.0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imag(by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default).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tem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nt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complex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(2.0, 3.0)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gns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0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real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nd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0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255206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</a:rPr>
              <a:t>D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a</a:t>
            </a:r>
            <a:r>
              <a:rPr sz="3600" spc="-9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hi</a:t>
            </a:r>
            <a:r>
              <a:rPr sz="3600" spc="-85" dirty="0">
                <a:solidFill>
                  <a:srgbClr val="FFFFFF"/>
                </a:solidFill>
              </a:rPr>
              <a:t>d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80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dirty="0">
                <a:solidFill>
                  <a:srgbClr val="FFFFFF"/>
                </a:solidFill>
              </a:rPr>
              <a:t>n  </a:t>
            </a:r>
            <a:r>
              <a:rPr sz="3600" spc="-60" dirty="0">
                <a:solidFill>
                  <a:srgbClr val="FFFFFF"/>
                </a:solidFill>
              </a:rPr>
              <a:t>class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8431" y="969269"/>
            <a:ext cx="6783296" cy="481412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20218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Constructor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wi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ef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argument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614297"/>
            <a:ext cx="7010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import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distinguish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between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A::A()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888312"/>
            <a:ext cx="54775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585858"/>
                </a:solidFill>
              </a:rPr>
              <a:t>and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A::A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(int=0).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315718"/>
            <a:ext cx="7064375" cy="286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19710" algn="ctr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be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either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endParaRPr sz="2000">
              <a:latin typeface="Corbel"/>
              <a:cs typeface="Corbel"/>
            </a:endParaRPr>
          </a:p>
          <a:p>
            <a:pPr marR="3781425" algn="ctr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arguments.</a:t>
            </a:r>
            <a:endParaRPr sz="2000">
              <a:latin typeface="Corbel"/>
              <a:cs typeface="Corbel"/>
            </a:endParaRPr>
          </a:p>
          <a:p>
            <a:pPr algn="ctr">
              <a:lnSpc>
                <a:spcPts val="228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lle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rgum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ecom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1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R="43180" algn="ctr">
              <a:lnSpc>
                <a:spcPts val="216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class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ambiguity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  <a:p>
            <a:pPr marR="4766310" algn="ctr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such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  <a:p>
            <a:pPr marR="4795520" algn="ctr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a;</a:t>
            </a:r>
            <a:endParaRPr sz="2000">
              <a:latin typeface="Corbel"/>
              <a:cs typeface="Corbel"/>
            </a:endParaRPr>
          </a:p>
          <a:p>
            <a:pPr marR="2294890" algn="r">
              <a:lnSpc>
                <a:spcPct val="100000"/>
              </a:lnSpc>
              <a:spcBef>
                <a:spcPts val="960"/>
              </a:spcBef>
              <a:tabLst>
                <a:tab pos="4528820" algn="l"/>
              </a:tabLst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gu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::A()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	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  <a:p>
            <a:pPr marR="2346960" algn="r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A::A(int=0)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17868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Copy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372565"/>
            <a:ext cx="3006090" cy="115316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34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P</a:t>
            </a:r>
            <a:r>
              <a:rPr sz="2000" spc="-5" dirty="0">
                <a:solidFill>
                  <a:srgbClr val="585858"/>
                </a:solidFill>
              </a:rPr>
              <a:t>ar</a:t>
            </a:r>
            <a:r>
              <a:rPr sz="2000" dirty="0">
                <a:solidFill>
                  <a:srgbClr val="585858"/>
                </a:solidFill>
              </a:rPr>
              <a:t>a</a:t>
            </a:r>
            <a:r>
              <a:rPr sz="2000" spc="-5" dirty="0">
                <a:solidFill>
                  <a:srgbClr val="585858"/>
                </a:solidFill>
              </a:rPr>
              <a:t>m</a:t>
            </a:r>
            <a:r>
              <a:rPr sz="2000" spc="-15" dirty="0">
                <a:solidFill>
                  <a:srgbClr val="585858"/>
                </a:solidFill>
              </a:rPr>
              <a:t>e</a:t>
            </a:r>
            <a:r>
              <a:rPr sz="2000" spc="-10" dirty="0">
                <a:solidFill>
                  <a:srgbClr val="585858"/>
                </a:solidFill>
              </a:rPr>
              <a:t>te</a:t>
            </a:r>
            <a:r>
              <a:rPr sz="2000" spc="-5" dirty="0">
                <a:solidFill>
                  <a:srgbClr val="585858"/>
                </a:solidFill>
              </a:rPr>
              <a:t>r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o</a:t>
            </a:r>
            <a:r>
              <a:rPr sz="2000" spc="-5" dirty="0">
                <a:solidFill>
                  <a:srgbClr val="585858"/>
                </a:solidFill>
              </a:rPr>
              <a:t>f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20" dirty="0">
                <a:solidFill>
                  <a:srgbClr val="585858"/>
                </a:solidFill>
              </a:rPr>
              <a:t>c</a:t>
            </a:r>
            <a:r>
              <a:rPr sz="2000" spc="-15" dirty="0">
                <a:solidFill>
                  <a:srgbClr val="585858"/>
                </a:solidFill>
              </a:rPr>
              <a:t>o</a:t>
            </a:r>
            <a:r>
              <a:rPr sz="2000" spc="-10" dirty="0">
                <a:solidFill>
                  <a:srgbClr val="585858"/>
                </a:solidFill>
              </a:rPr>
              <a:t>n</a:t>
            </a:r>
            <a:r>
              <a:rPr sz="2000" spc="5" dirty="0">
                <a:solidFill>
                  <a:srgbClr val="585858"/>
                </a:solidFill>
              </a:rPr>
              <a:t>s</a:t>
            </a:r>
            <a:r>
              <a:rPr sz="2000" spc="-10" dirty="0">
                <a:solidFill>
                  <a:srgbClr val="585858"/>
                </a:solidFill>
              </a:rPr>
              <a:t>t</a:t>
            </a:r>
            <a:r>
              <a:rPr sz="2000" dirty="0">
                <a:solidFill>
                  <a:srgbClr val="585858"/>
                </a:solidFill>
              </a:rPr>
              <a:t>r</a:t>
            </a:r>
            <a:r>
              <a:rPr sz="2000" spc="-5" dirty="0">
                <a:solidFill>
                  <a:srgbClr val="585858"/>
                </a:solidFill>
              </a:rPr>
              <a:t>u</a:t>
            </a:r>
            <a:r>
              <a:rPr sz="2000" spc="-15" dirty="0">
                <a:solidFill>
                  <a:srgbClr val="585858"/>
                </a:solidFill>
              </a:rPr>
              <a:t>c</a:t>
            </a:r>
            <a:r>
              <a:rPr sz="2000" spc="-10" dirty="0">
                <a:solidFill>
                  <a:srgbClr val="585858"/>
                </a:solidFill>
              </a:rPr>
              <a:t>tor  can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be</a:t>
            </a:r>
            <a:r>
              <a:rPr sz="2000" spc="2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any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type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except </a:t>
            </a:r>
            <a:r>
              <a:rPr sz="2000" spc="-5" dirty="0">
                <a:solidFill>
                  <a:srgbClr val="585858"/>
                </a:solidFill>
              </a:rPr>
              <a:t> that</a:t>
            </a:r>
            <a:r>
              <a:rPr sz="2000" spc="-10" dirty="0">
                <a:solidFill>
                  <a:srgbClr val="585858"/>
                </a:solidFill>
              </a:rPr>
              <a:t> of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the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class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to which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it </a:t>
            </a:r>
            <a:r>
              <a:rPr sz="2000" spc="-38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belongs.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2623185"/>
            <a:ext cx="15011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mple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92498" y="3538346"/>
            <a:ext cx="3083560" cy="1941195"/>
            <a:chOff x="3992498" y="3538346"/>
            <a:chExt cx="3083560" cy="1941195"/>
          </a:xfrm>
        </p:grpSpPr>
        <p:sp>
          <p:nvSpPr>
            <p:cNvPr id="6" name="object 6"/>
            <p:cNvSpPr/>
            <p:nvPr/>
          </p:nvSpPr>
          <p:spPr>
            <a:xfrm>
              <a:off x="3998848" y="3544823"/>
              <a:ext cx="3070860" cy="1928495"/>
            </a:xfrm>
            <a:custGeom>
              <a:avLst/>
              <a:gdLst/>
              <a:ahLst/>
              <a:cxnLst/>
              <a:rect l="l" t="t" r="r" b="b"/>
              <a:pathLst>
                <a:path w="3070859" h="1928495">
                  <a:moveTo>
                    <a:pt x="3070732" y="0"/>
                  </a:moveTo>
                  <a:lnTo>
                    <a:pt x="0" y="0"/>
                  </a:lnTo>
                  <a:lnTo>
                    <a:pt x="0" y="1927987"/>
                  </a:lnTo>
                  <a:lnTo>
                    <a:pt x="3070732" y="1927987"/>
                  </a:lnTo>
                  <a:lnTo>
                    <a:pt x="3070732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8848" y="3538346"/>
              <a:ext cx="3070860" cy="1941195"/>
            </a:xfrm>
            <a:custGeom>
              <a:avLst/>
              <a:gdLst/>
              <a:ahLst/>
              <a:cxnLst/>
              <a:rect l="l" t="t" r="r" b="b"/>
              <a:pathLst>
                <a:path w="3070859" h="1941195">
                  <a:moveTo>
                    <a:pt x="0" y="0"/>
                  </a:moveTo>
                  <a:lnTo>
                    <a:pt x="0" y="1940814"/>
                  </a:lnTo>
                </a:path>
                <a:path w="3070859" h="1941195">
                  <a:moveTo>
                    <a:pt x="3070732" y="0"/>
                  </a:moveTo>
                  <a:lnTo>
                    <a:pt x="3070732" y="194081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92498" y="3538346"/>
              <a:ext cx="3083560" cy="12700"/>
            </a:xfrm>
            <a:custGeom>
              <a:avLst/>
              <a:gdLst/>
              <a:ahLst/>
              <a:cxnLst/>
              <a:rect l="l" t="t" r="r" b="b"/>
              <a:pathLst>
                <a:path w="3083559" h="12700">
                  <a:moveTo>
                    <a:pt x="0" y="12700"/>
                  </a:moveTo>
                  <a:lnTo>
                    <a:pt x="3083432" y="12700"/>
                  </a:lnTo>
                  <a:lnTo>
                    <a:pt x="308343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2498" y="5472810"/>
              <a:ext cx="3083560" cy="0"/>
            </a:xfrm>
            <a:custGeom>
              <a:avLst/>
              <a:gdLst/>
              <a:ahLst/>
              <a:cxnLst/>
              <a:rect l="l" t="t" r="r" b="b"/>
              <a:pathLst>
                <a:path w="3083559">
                  <a:moveTo>
                    <a:pt x="0" y="0"/>
                  </a:moveTo>
                  <a:lnTo>
                    <a:pt x="308343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95342" y="4661738"/>
            <a:ext cx="9442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//is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illegal.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1304" y="3564382"/>
            <a:ext cx="8890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spc="-15" dirty="0">
                <a:latin typeface="Corbel"/>
                <a:cs typeface="Corbel"/>
              </a:rPr>
              <a:t>……….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26479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A(A);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8039" y="1410716"/>
            <a:ext cx="2823845" cy="14268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4945" marR="5080" indent="-182880">
              <a:lnSpc>
                <a:spcPct val="90000"/>
              </a:lnSpc>
              <a:spcBef>
                <a:spcPts val="33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weve</a:t>
            </a:r>
            <a:r>
              <a:rPr sz="2000" spc="-1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tor  can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accept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reference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own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spc="-11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statement,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1045" y="3589401"/>
            <a:ext cx="3425825" cy="1815464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25120">
              <a:lnSpc>
                <a:spcPct val="100000"/>
              </a:lnSpc>
            </a:pPr>
            <a:r>
              <a:rPr sz="1800" spc="-15" dirty="0">
                <a:latin typeface="Corbel"/>
                <a:cs typeface="Corbel"/>
              </a:rPr>
              <a:t>……….</a:t>
            </a:r>
            <a:endParaRPr sz="18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31242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A(&amp;A);</a:t>
            </a:r>
            <a:endParaRPr sz="18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17868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Copy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897762"/>
            <a:ext cx="6586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copy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declare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and initialize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171778"/>
            <a:ext cx="22847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another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-5" dirty="0">
                <a:solidFill>
                  <a:srgbClr val="585858"/>
                </a:solidFill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1476370"/>
            <a:ext cx="6996430" cy="441642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mpl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integer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I2(I1);</a:t>
            </a:r>
            <a:endParaRPr sz="2000">
              <a:latin typeface="Corbel"/>
              <a:cs typeface="Corbel"/>
            </a:endParaRPr>
          </a:p>
          <a:p>
            <a:pPr marL="195580" marR="403225" indent="-182880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Would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I1.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234950" algn="l"/>
              </a:tabLst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	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Another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form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this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integer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I2=I1;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process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initializing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through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copy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copy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initialization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endParaRPr sz="20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I2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I1;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Wi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l not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nvo</a:t>
            </a:r>
            <a:r>
              <a:rPr sz="2000" b="1" spc="-4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c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ons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spc="-8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17868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Copy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00937"/>
            <a:ext cx="6470650" cy="10306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However,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 1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objects,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legal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simply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I1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I2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member.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k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rl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gnm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nt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pe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).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2956051"/>
            <a:ext cx="6925945" cy="1304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Difference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between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copy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assignment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operator?</a:t>
            </a:r>
            <a:endParaRPr sz="2000">
              <a:latin typeface="Corbel"/>
              <a:cs typeface="Corbel"/>
            </a:endParaRPr>
          </a:p>
          <a:p>
            <a:pPr marL="213995" indent="-201930">
              <a:lnSpc>
                <a:spcPts val="2280"/>
              </a:lnSpc>
              <a:spcBef>
                <a:spcPts val="960"/>
              </a:spcBef>
              <a:buClr>
                <a:srgbClr val="40B9D2"/>
              </a:buClr>
              <a:buSzPct val="95000"/>
              <a:buFont typeface="Wingdings"/>
              <a:buChar char=""/>
              <a:tabLst>
                <a:tab pos="214629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Copy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copy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original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785740"/>
            <a:ext cx="7075805" cy="6038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  <a:buClr>
                <a:srgbClr val="40B9D2"/>
              </a:buClr>
              <a:buSzPct val="95000"/>
              <a:buFont typeface="Wingdings"/>
              <a:buChar char=""/>
              <a:tabLst>
                <a:tab pos="214629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other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hand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assignment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does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new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object.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instead,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deals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existing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39797"/>
            <a:ext cx="2201545" cy="25507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28575">
              <a:lnSpc>
                <a:spcPts val="3890"/>
              </a:lnSpc>
              <a:spcBef>
                <a:spcPts val="59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Copy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Vs.</a:t>
            </a:r>
            <a:endParaRPr sz="3600">
              <a:latin typeface="Corbel"/>
              <a:cs typeface="Corbel"/>
            </a:endParaRPr>
          </a:p>
          <a:p>
            <a:pPr marL="12700">
              <a:lnSpc>
                <a:spcPts val="3615"/>
              </a:lnSpc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Assignment</a:t>
            </a:r>
            <a:endParaRPr sz="3600">
              <a:latin typeface="Corbel"/>
              <a:cs typeface="Corbel"/>
            </a:endParaRPr>
          </a:p>
          <a:p>
            <a:pPr marL="12700">
              <a:lnSpc>
                <a:spcPts val="4105"/>
              </a:lnSpc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Operator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247978"/>
            <a:ext cx="71259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Assignment</a:t>
            </a:r>
            <a:r>
              <a:rPr sz="2000" spc="3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operator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is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used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to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copy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-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values</a:t>
            </a:r>
            <a:r>
              <a:rPr sz="2000" spc="4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from</a:t>
            </a:r>
            <a:r>
              <a:rPr sz="2000" spc="3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one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object</a:t>
            </a:r>
            <a:r>
              <a:rPr sz="2000" spc="6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to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1945" y="1522856"/>
            <a:ext cx="47396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another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already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existing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object.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example: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265" y="1825664"/>
            <a:ext cx="1820545" cy="13074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tm(3,15,45);</a:t>
            </a:r>
            <a:endParaRPr sz="2000">
              <a:latin typeface="Corbel"/>
              <a:cs typeface="Corbel"/>
            </a:endParaRPr>
          </a:p>
          <a:p>
            <a:pPr marL="12700" marR="993775">
              <a:lnSpc>
                <a:spcPct val="14010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sz="20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t1;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t1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tm;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3171" y="1825664"/>
            <a:ext cx="3608704" cy="13074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//tm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initialized</a:t>
            </a:r>
            <a:endParaRPr sz="2000">
              <a:latin typeface="Corbel"/>
              <a:cs typeface="Corbel"/>
            </a:endParaRPr>
          </a:p>
          <a:p>
            <a:pPr marL="6731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//t1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//initializing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t1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tm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9065" y="3657345"/>
            <a:ext cx="7309484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Copy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special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initializes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existing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object.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8080" y="4235374"/>
            <a:ext cx="181863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time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tm(3,15,45);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t1(tm);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2984" y="4235374"/>
            <a:ext cx="5106670" cy="8794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//tm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initialized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//t1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initialized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tm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11074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Copy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5913" y="460755"/>
            <a:ext cx="2566035" cy="585216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code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2075" marR="1748789" indent="1828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rbel"/>
                <a:cs typeface="Corbel"/>
              </a:rPr>
              <a:t>i</a:t>
            </a:r>
            <a:r>
              <a:rPr sz="1800" spc="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d;  </a:t>
            </a: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code()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code(int </a:t>
            </a:r>
            <a:r>
              <a:rPr sz="1800" dirty="0">
                <a:latin typeface="Corbel"/>
                <a:cs typeface="Corbel"/>
              </a:rPr>
              <a:t>a)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61009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rbel"/>
                <a:cs typeface="Corbel"/>
              </a:rPr>
              <a:t>id=a;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code(code</a:t>
            </a:r>
            <a:r>
              <a:rPr sz="1800" spc="-5" dirty="0">
                <a:latin typeface="Corbel"/>
                <a:cs typeface="Corbel"/>
              </a:rPr>
              <a:t> &amp;x)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61009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rbel"/>
                <a:cs typeface="Corbel"/>
              </a:rPr>
              <a:t>id=x.id;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void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display()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61009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cout&lt;&lt;id;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0295" y="1535811"/>
            <a:ext cx="4700270" cy="3944620"/>
            <a:chOff x="6940295" y="1535811"/>
            <a:chExt cx="4700270" cy="3944620"/>
          </a:xfrm>
        </p:grpSpPr>
        <p:sp>
          <p:nvSpPr>
            <p:cNvPr id="5" name="object 5"/>
            <p:cNvSpPr/>
            <p:nvPr/>
          </p:nvSpPr>
          <p:spPr>
            <a:xfrm>
              <a:off x="6946645" y="1542161"/>
              <a:ext cx="4687570" cy="3931920"/>
            </a:xfrm>
            <a:custGeom>
              <a:avLst/>
              <a:gdLst/>
              <a:ahLst/>
              <a:cxnLst/>
              <a:rect l="l" t="t" r="r" b="b"/>
              <a:pathLst>
                <a:path w="4687570" h="3931920">
                  <a:moveTo>
                    <a:pt x="4687188" y="0"/>
                  </a:moveTo>
                  <a:lnTo>
                    <a:pt x="0" y="0"/>
                  </a:lnTo>
                  <a:lnTo>
                    <a:pt x="0" y="3931920"/>
                  </a:lnTo>
                  <a:lnTo>
                    <a:pt x="4687188" y="3931920"/>
                  </a:lnTo>
                  <a:lnTo>
                    <a:pt x="4687188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46645" y="1535811"/>
              <a:ext cx="4687570" cy="3944620"/>
            </a:xfrm>
            <a:custGeom>
              <a:avLst/>
              <a:gdLst/>
              <a:ahLst/>
              <a:cxnLst/>
              <a:rect l="l" t="t" r="r" b="b"/>
              <a:pathLst>
                <a:path w="4687570" h="3944620">
                  <a:moveTo>
                    <a:pt x="0" y="0"/>
                  </a:moveTo>
                  <a:lnTo>
                    <a:pt x="0" y="3944620"/>
                  </a:lnTo>
                </a:path>
                <a:path w="4687570" h="3944620">
                  <a:moveTo>
                    <a:pt x="4687315" y="0"/>
                  </a:moveTo>
                  <a:lnTo>
                    <a:pt x="4687315" y="39446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40295" y="1535811"/>
              <a:ext cx="4700270" cy="12700"/>
            </a:xfrm>
            <a:custGeom>
              <a:avLst/>
              <a:gdLst/>
              <a:ahLst/>
              <a:cxnLst/>
              <a:rect l="l" t="t" r="r" b="b"/>
              <a:pathLst>
                <a:path w="4700270" h="12700">
                  <a:moveTo>
                    <a:pt x="0" y="12700"/>
                  </a:moveTo>
                  <a:lnTo>
                    <a:pt x="4700015" y="12700"/>
                  </a:lnTo>
                  <a:lnTo>
                    <a:pt x="470001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40295" y="5474081"/>
              <a:ext cx="4700270" cy="0"/>
            </a:xfrm>
            <a:custGeom>
              <a:avLst/>
              <a:gdLst/>
              <a:ahLst/>
              <a:cxnLst/>
              <a:rect l="l" t="t" r="r" b="b"/>
              <a:pathLst>
                <a:path w="4700270">
                  <a:moveTo>
                    <a:pt x="0" y="0"/>
                  </a:moveTo>
                  <a:lnTo>
                    <a:pt x="470001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27291" y="1560398"/>
            <a:ext cx="138684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4945" marR="50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cod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5" dirty="0">
                <a:latin typeface="Corbel"/>
                <a:cs typeface="Corbel"/>
              </a:rPr>
              <a:t>(</a:t>
            </a:r>
            <a:r>
              <a:rPr sz="1800" spc="5" dirty="0">
                <a:latin typeface="Corbel"/>
                <a:cs typeface="Corbel"/>
              </a:rPr>
              <a:t>100</a:t>
            </a:r>
            <a:r>
              <a:rPr sz="1800" spc="-15" dirty="0">
                <a:latin typeface="Corbel"/>
                <a:cs typeface="Corbel"/>
              </a:rPr>
              <a:t>)</a:t>
            </a:r>
            <a:r>
              <a:rPr sz="1800" dirty="0">
                <a:latin typeface="Corbel"/>
                <a:cs typeface="Corbel"/>
              </a:rPr>
              <a:t>;  </a:t>
            </a:r>
            <a:r>
              <a:rPr sz="1800" spc="-5" dirty="0">
                <a:latin typeface="Corbel"/>
                <a:cs typeface="Corbel"/>
              </a:rPr>
              <a:t>code B(A);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code C=A;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code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D=A;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8476" y="2384297"/>
            <a:ext cx="29254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copy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constructor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called</a:t>
            </a:r>
            <a:endParaRPr sz="1800">
              <a:latin typeface="Corbel"/>
              <a:cs typeface="Corbel"/>
            </a:endParaRPr>
          </a:p>
          <a:p>
            <a:pPr marL="12128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copy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constructor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called</a:t>
            </a:r>
            <a:endParaRPr sz="1800">
              <a:latin typeface="Corbel"/>
              <a:cs typeface="Corbel"/>
            </a:endParaRPr>
          </a:p>
          <a:p>
            <a:pPr marL="7302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 </a:t>
            </a:r>
            <a:r>
              <a:rPr sz="1800" spc="-5" dirty="0">
                <a:latin typeface="Corbel"/>
                <a:cs typeface="Corbel"/>
              </a:rPr>
              <a:t>created,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but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not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initialized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//copy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constructor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not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called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0170" y="3756405"/>
            <a:ext cx="28321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co</a:t>
            </a:r>
            <a:r>
              <a:rPr sz="1800" dirty="0">
                <a:latin typeface="Corbel"/>
                <a:cs typeface="Corbel"/>
              </a:rPr>
              <a:t>u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15" dirty="0">
                <a:latin typeface="Corbel"/>
                <a:cs typeface="Corbel"/>
              </a:rPr>
              <a:t>&lt;&lt;</a:t>
            </a:r>
            <a:r>
              <a:rPr sz="1800" dirty="0">
                <a:latin typeface="Corbel"/>
                <a:cs typeface="Corbel"/>
              </a:rPr>
              <a:t>"</a:t>
            </a:r>
            <a:r>
              <a:rPr sz="1800" spc="5" dirty="0">
                <a:latin typeface="Corbel"/>
                <a:cs typeface="Corbel"/>
              </a:rPr>
              <a:t>\n</a:t>
            </a:r>
            <a:r>
              <a:rPr sz="1800" spc="-10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f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:"</a:t>
            </a:r>
            <a:r>
              <a:rPr sz="1800" dirty="0">
                <a:latin typeface="Corbel"/>
                <a:cs typeface="Corbel"/>
              </a:rPr>
              <a:t>;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.d</a:t>
            </a:r>
            <a:r>
              <a:rPr sz="1800" spc="-10" dirty="0">
                <a:latin typeface="Corbel"/>
                <a:cs typeface="Corbel"/>
              </a:rPr>
              <a:t>is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5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5" dirty="0">
                <a:latin typeface="Corbel"/>
                <a:cs typeface="Corbel"/>
              </a:rPr>
              <a:t>y</a:t>
            </a:r>
            <a:r>
              <a:rPr sz="1800" spc="-15" dirty="0">
                <a:latin typeface="Corbel"/>
                <a:cs typeface="Corbel"/>
              </a:rPr>
              <a:t>();  </a:t>
            </a:r>
            <a:r>
              <a:rPr sz="1800" spc="-5" dirty="0">
                <a:latin typeface="Corbel"/>
                <a:cs typeface="Corbel"/>
              </a:rPr>
              <a:t>cout&lt;&lt;"\nid of B:";B.display();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cout&lt;&lt;"\nid of </a:t>
            </a:r>
            <a:r>
              <a:rPr sz="1800" spc="-10" dirty="0">
                <a:latin typeface="Corbel"/>
                <a:cs typeface="Corbel"/>
              </a:rPr>
              <a:t>C:";C.display(); </a:t>
            </a:r>
            <a:r>
              <a:rPr sz="1800" spc="-5" dirty="0">
                <a:latin typeface="Corbel"/>
                <a:cs typeface="Corbel"/>
              </a:rPr>
              <a:t> cout&lt;&lt;"\nid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D:";D.display();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7291" y="4853762"/>
            <a:ext cx="94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385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j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339418"/>
            <a:ext cx="6596380" cy="8788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585858"/>
                </a:solidFill>
              </a:rPr>
              <a:t>We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may</a:t>
            </a:r>
            <a:r>
              <a:rPr sz="2000" spc="-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create</a:t>
            </a:r>
            <a:r>
              <a:rPr sz="2000" spc="5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and use </a:t>
            </a:r>
            <a:r>
              <a:rPr sz="2000" spc="-10" dirty="0">
                <a:solidFill>
                  <a:srgbClr val="585858"/>
                </a:solidFill>
              </a:rPr>
              <a:t>constant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objects</a:t>
            </a:r>
            <a:r>
              <a:rPr sz="2000" spc="7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using</a:t>
            </a:r>
            <a:r>
              <a:rPr sz="2000" spc="5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const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keyword </a:t>
            </a:r>
            <a:r>
              <a:rPr sz="2000" spc="-1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before</a:t>
            </a:r>
            <a:r>
              <a:rPr sz="2000" spc="6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object</a:t>
            </a:r>
            <a:r>
              <a:rPr sz="2000" spc="6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declaration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For</a:t>
            </a:r>
            <a:r>
              <a:rPr sz="2000" spc="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example,</a:t>
            </a:r>
            <a:r>
              <a:rPr sz="2000" spc="7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we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may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create</a:t>
            </a:r>
            <a:r>
              <a:rPr sz="2000" spc="-5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X as</a:t>
            </a:r>
            <a:r>
              <a:rPr sz="2000" spc="1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 </a:t>
            </a:r>
            <a:r>
              <a:rPr sz="200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constant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object</a:t>
            </a:r>
            <a:r>
              <a:rPr sz="2000" spc="5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of</a:t>
            </a:r>
            <a:r>
              <a:rPr sz="2000" spc="20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the</a:t>
            </a:r>
            <a:r>
              <a:rPr sz="2000" spc="-5" dirty="0">
                <a:solidFill>
                  <a:srgbClr val="585858"/>
                </a:solidFill>
              </a:rPr>
              <a:t> </a:t>
            </a:r>
            <a:r>
              <a:rPr sz="2000" spc="-10" dirty="0">
                <a:solidFill>
                  <a:srgbClr val="585858"/>
                </a:solidFill>
              </a:rPr>
              <a:t>class</a:t>
            </a:r>
            <a:r>
              <a:rPr sz="2000" spc="10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matrix</a:t>
            </a:r>
            <a:r>
              <a:rPr sz="2000" spc="45" dirty="0">
                <a:solidFill>
                  <a:srgbClr val="585858"/>
                </a:solidFill>
              </a:rPr>
              <a:t> </a:t>
            </a:r>
            <a:r>
              <a:rPr sz="2000" spc="-5" dirty="0">
                <a:solidFill>
                  <a:srgbClr val="585858"/>
                </a:solidFill>
              </a:rPr>
              <a:t>as</a:t>
            </a:r>
            <a:r>
              <a:rPr sz="2000" spc="-10" dirty="0">
                <a:solidFill>
                  <a:srgbClr val="585858"/>
                </a:solidFill>
              </a:rPr>
              <a:t> follows: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077210" algn="l"/>
              </a:tabLst>
            </a:pPr>
            <a:r>
              <a:rPr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const</a:t>
            </a:r>
            <a:r>
              <a:rPr spc="10" dirty="0"/>
              <a:t> </a:t>
            </a:r>
            <a:r>
              <a:rPr spc="-5" dirty="0"/>
              <a:t>matrix</a:t>
            </a:r>
            <a:r>
              <a:rPr spc="-55" dirty="0"/>
              <a:t> </a:t>
            </a:r>
            <a:r>
              <a:rPr spc="-15" dirty="0"/>
              <a:t>X(m,n);	</a:t>
            </a:r>
            <a:r>
              <a:rPr spc="-5" dirty="0"/>
              <a:t>//</a:t>
            </a:r>
            <a:r>
              <a:rPr spc="5" dirty="0"/>
              <a:t> </a:t>
            </a:r>
            <a:r>
              <a:rPr spc="-15" dirty="0"/>
              <a:t>object</a:t>
            </a:r>
            <a:r>
              <a:rPr dirty="0"/>
              <a:t> </a:t>
            </a:r>
            <a:r>
              <a:rPr spc="-5" dirty="0"/>
              <a:t>X</a:t>
            </a:r>
            <a:r>
              <a:rPr spc="-20" dirty="0"/>
              <a:t> </a:t>
            </a:r>
            <a:r>
              <a:rPr spc="-10" dirty="0"/>
              <a:t>is</a:t>
            </a:r>
            <a:r>
              <a:rPr spc="20" dirty="0"/>
              <a:t> </a:t>
            </a:r>
            <a:r>
              <a:rPr spc="-10" dirty="0"/>
              <a:t>constant</a:t>
            </a:r>
          </a:p>
          <a:p>
            <a:pPr marL="195580" marR="603885" indent="-182880">
              <a:lnSpc>
                <a:spcPts val="2160"/>
              </a:lnSpc>
              <a:spcBef>
                <a:spcPts val="1235"/>
              </a:spcBef>
            </a:pPr>
            <a:r>
              <a:rPr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Any</a:t>
            </a:r>
            <a:r>
              <a:rPr spc="10" dirty="0"/>
              <a:t> </a:t>
            </a:r>
            <a:r>
              <a:rPr spc="-5" dirty="0"/>
              <a:t>attempt</a:t>
            </a:r>
            <a:r>
              <a:rPr spc="3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10" dirty="0"/>
              <a:t>modify</a:t>
            </a:r>
            <a:r>
              <a:rPr spc="55"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0" dirty="0"/>
              <a:t>values</a:t>
            </a:r>
            <a:r>
              <a:rPr spc="3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10" dirty="0"/>
              <a:t>m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n</a:t>
            </a:r>
            <a:r>
              <a:rPr spc="25" dirty="0"/>
              <a:t> </a:t>
            </a:r>
            <a:r>
              <a:rPr spc="-10" dirty="0"/>
              <a:t>will</a:t>
            </a:r>
            <a:r>
              <a:rPr spc="20" dirty="0"/>
              <a:t> </a:t>
            </a:r>
            <a:r>
              <a:rPr spc="-10" dirty="0"/>
              <a:t>generate </a:t>
            </a:r>
            <a:r>
              <a:rPr spc="-5" dirty="0"/>
              <a:t> </a:t>
            </a:r>
            <a:r>
              <a:rPr spc="-15" dirty="0"/>
              <a:t>compile</a:t>
            </a:r>
            <a:r>
              <a:rPr spc="40" dirty="0"/>
              <a:t> </a:t>
            </a:r>
            <a:r>
              <a:rPr spc="-10" dirty="0"/>
              <a:t>time</a:t>
            </a:r>
            <a:r>
              <a:rPr spc="35" dirty="0"/>
              <a:t> </a:t>
            </a:r>
            <a:r>
              <a:rPr spc="-25" dirty="0"/>
              <a:t>error.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5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20" dirty="0"/>
              <a:t>Further,</a:t>
            </a:r>
            <a:r>
              <a:rPr spc="3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10" dirty="0"/>
              <a:t>constant </a:t>
            </a:r>
            <a:r>
              <a:rPr spc="-15" dirty="0"/>
              <a:t>object</a:t>
            </a:r>
            <a:r>
              <a:rPr spc="85" dirty="0"/>
              <a:t> </a:t>
            </a:r>
            <a:r>
              <a:rPr spc="-10" dirty="0"/>
              <a:t>can call</a:t>
            </a:r>
            <a:r>
              <a:rPr spc="10" dirty="0"/>
              <a:t> </a:t>
            </a:r>
            <a:r>
              <a:rPr spc="-10" dirty="0"/>
              <a:t>only</a:t>
            </a:r>
            <a:r>
              <a:rPr spc="50" dirty="0"/>
              <a:t> </a:t>
            </a:r>
            <a:r>
              <a:rPr spc="-10" dirty="0"/>
              <a:t>const</a:t>
            </a:r>
            <a:r>
              <a:rPr spc="35" dirty="0"/>
              <a:t> </a:t>
            </a:r>
            <a:r>
              <a:rPr spc="-10" dirty="0"/>
              <a:t>member</a:t>
            </a:r>
            <a:r>
              <a:rPr spc="60" dirty="0"/>
              <a:t> </a:t>
            </a:r>
            <a:r>
              <a:rPr spc="-10" dirty="0"/>
              <a:t>functions.</a:t>
            </a:r>
          </a:p>
          <a:p>
            <a:pPr marL="195580" marR="17780" indent="-182880" algn="just">
              <a:lnSpc>
                <a:spcPct val="90100"/>
              </a:lnSpc>
              <a:spcBef>
                <a:spcPts val="1200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As </a:t>
            </a:r>
            <a:r>
              <a:rPr spc="-5" dirty="0"/>
              <a:t>we </a:t>
            </a:r>
            <a:r>
              <a:rPr spc="-20" dirty="0"/>
              <a:t>know, </a:t>
            </a:r>
            <a:r>
              <a:rPr spc="-5" dirty="0"/>
              <a:t>a </a:t>
            </a:r>
            <a:r>
              <a:rPr spc="-10" dirty="0"/>
              <a:t>const member is </a:t>
            </a:r>
            <a:r>
              <a:rPr spc="-5" dirty="0"/>
              <a:t>a </a:t>
            </a:r>
            <a:r>
              <a:rPr spc="-10" dirty="0"/>
              <a:t>function </a:t>
            </a:r>
            <a:r>
              <a:rPr spc="-5" dirty="0"/>
              <a:t>prototype or </a:t>
            </a:r>
            <a:r>
              <a:rPr spc="-10" dirty="0"/>
              <a:t>function </a:t>
            </a:r>
            <a:r>
              <a:rPr spc="-5" dirty="0"/>
              <a:t> </a:t>
            </a:r>
            <a:r>
              <a:rPr spc="-15" dirty="0"/>
              <a:t>definition </a:t>
            </a:r>
            <a:r>
              <a:rPr spc="-10" dirty="0"/>
              <a:t>where the </a:t>
            </a:r>
            <a:r>
              <a:rPr spc="-15" dirty="0"/>
              <a:t>keyword </a:t>
            </a:r>
            <a:r>
              <a:rPr spc="-10" dirty="0"/>
              <a:t>const </a:t>
            </a:r>
            <a:r>
              <a:rPr spc="-5" dirty="0"/>
              <a:t>appears </a:t>
            </a:r>
            <a:r>
              <a:rPr spc="-10" dirty="0"/>
              <a:t>after the </a:t>
            </a:r>
            <a:r>
              <a:rPr spc="-15" dirty="0"/>
              <a:t>function’s </a:t>
            </a:r>
            <a:r>
              <a:rPr spc="-10" dirty="0"/>
              <a:t> </a:t>
            </a:r>
            <a:r>
              <a:rPr spc="-5" dirty="0"/>
              <a:t>signature.</a:t>
            </a:r>
          </a:p>
          <a:p>
            <a:pPr marL="12700" algn="just">
              <a:lnSpc>
                <a:spcPts val="2280"/>
              </a:lnSpc>
              <a:spcBef>
                <a:spcPts val="960"/>
              </a:spcBef>
            </a:pPr>
            <a:r>
              <a:rPr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5" dirty="0"/>
              <a:t>Whenever</a:t>
            </a:r>
            <a:r>
              <a:rPr spc="60" dirty="0"/>
              <a:t> </a:t>
            </a:r>
            <a:r>
              <a:rPr spc="-10" dirty="0"/>
              <a:t>const</a:t>
            </a:r>
            <a:r>
              <a:rPr spc="35" dirty="0"/>
              <a:t> </a:t>
            </a:r>
            <a:r>
              <a:rPr spc="-15" dirty="0"/>
              <a:t>objects</a:t>
            </a:r>
            <a:r>
              <a:rPr spc="70" dirty="0"/>
              <a:t> </a:t>
            </a:r>
            <a:r>
              <a:rPr spc="-5" dirty="0"/>
              <a:t>try</a:t>
            </a:r>
            <a:r>
              <a:rPr spc="15" dirty="0"/>
              <a:t> </a:t>
            </a:r>
            <a:r>
              <a:rPr spc="-10" dirty="0"/>
              <a:t>to</a:t>
            </a:r>
            <a:r>
              <a:rPr spc="10" dirty="0"/>
              <a:t> </a:t>
            </a:r>
            <a:r>
              <a:rPr spc="-20" dirty="0"/>
              <a:t>invoke</a:t>
            </a:r>
            <a:r>
              <a:rPr spc="50" dirty="0"/>
              <a:t> </a:t>
            </a:r>
            <a:r>
              <a:rPr spc="-10" dirty="0"/>
              <a:t>non</a:t>
            </a:r>
            <a:r>
              <a:rPr spc="40" dirty="0"/>
              <a:t> </a:t>
            </a:r>
            <a:r>
              <a:rPr spc="-10" dirty="0"/>
              <a:t>const</a:t>
            </a:r>
            <a:r>
              <a:rPr spc="10" dirty="0"/>
              <a:t> </a:t>
            </a:r>
            <a:r>
              <a:rPr spc="-10" dirty="0"/>
              <a:t>member</a:t>
            </a:r>
          </a:p>
          <a:p>
            <a:pPr marL="195580" algn="just">
              <a:lnSpc>
                <a:spcPts val="2280"/>
              </a:lnSpc>
            </a:pPr>
            <a:r>
              <a:rPr spc="-5" dirty="0"/>
              <a:t>functions,</a:t>
            </a:r>
            <a:r>
              <a:rPr spc="20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-10" dirty="0"/>
              <a:t>compiler</a:t>
            </a:r>
            <a:r>
              <a:rPr spc="55" dirty="0"/>
              <a:t> </a:t>
            </a:r>
            <a:r>
              <a:rPr spc="-10" dirty="0"/>
              <a:t>generates</a:t>
            </a:r>
            <a:r>
              <a:rPr spc="25" dirty="0"/>
              <a:t> </a:t>
            </a:r>
            <a:r>
              <a:rPr spc="-5" dirty="0"/>
              <a:t>errors.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328161"/>
            <a:ext cx="19710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Des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538097"/>
            <a:ext cx="70770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destructor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destroy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been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812112"/>
            <a:ext cx="17684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585858"/>
                </a:solidFill>
              </a:rPr>
              <a:t>by</a:t>
            </a:r>
            <a:r>
              <a:rPr sz="2000" spc="-5" dirty="0">
                <a:solidFill>
                  <a:srgbClr val="585858"/>
                </a:solidFill>
              </a:rPr>
              <a:t> a</a:t>
            </a:r>
            <a:r>
              <a:rPr sz="2000" spc="-45" dirty="0">
                <a:solidFill>
                  <a:srgbClr val="585858"/>
                </a:solidFill>
              </a:rPr>
              <a:t> </a:t>
            </a:r>
            <a:r>
              <a:rPr sz="2000" spc="-15" dirty="0">
                <a:solidFill>
                  <a:srgbClr val="585858"/>
                </a:solidFill>
              </a:rPr>
              <a:t>constructor.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949065" y="2665933"/>
            <a:ext cx="697547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Like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constructor,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destructor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whose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name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preceded</a:t>
            </a:r>
            <a:r>
              <a:rPr sz="2000" spc="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tilde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(~).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794201"/>
            <a:ext cx="709231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example,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destructor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integer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shown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below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~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integer( ) {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9710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675256"/>
            <a:ext cx="681418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destructor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never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takes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nor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does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return</a:t>
            </a:r>
            <a:r>
              <a:rPr sz="2000" b="1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949272"/>
            <a:ext cx="687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value.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803651"/>
            <a:ext cx="6816725" cy="6038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invoked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implicitly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complier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upon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exit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form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program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clean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up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storage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longer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accessible.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931361"/>
            <a:ext cx="463550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Des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ov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rloade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spc="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17805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7714" y="241934"/>
            <a:ext cx="6434455" cy="640143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orbel"/>
                <a:cs typeface="Corbel"/>
              </a:rPr>
              <a:t>#include&lt;iostream&gt;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using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namespace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std;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count=0;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alpha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alpha()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61009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count++;</a:t>
            </a:r>
            <a:endParaRPr sz="1800">
              <a:latin typeface="Corbel"/>
              <a:cs typeface="Corbel"/>
            </a:endParaRPr>
          </a:p>
          <a:p>
            <a:pPr marL="46100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cout&lt;&lt;"\nNo.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-10" dirty="0">
                <a:latin typeface="Corbel"/>
                <a:cs typeface="Corbel"/>
              </a:rPr>
              <a:t> objects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created:"&lt;&lt;count;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~alpha()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61009" marR="17576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cout&lt;&lt;"\nNo.</a:t>
            </a:r>
            <a:r>
              <a:rPr sz="1800" spc="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objects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destroyed:"&lt;&lt;count;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count--;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cout&lt;&lt;"Entered</a:t>
            </a:r>
            <a:r>
              <a:rPr sz="1800" spc="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into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MAIN"&lt;&lt;endl;</a:t>
            </a:r>
            <a:endParaRPr sz="1800">
              <a:latin typeface="Corbel"/>
              <a:cs typeface="Corbel"/>
            </a:endParaRPr>
          </a:p>
          <a:p>
            <a:pPr marL="27495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alpha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5" dirty="0">
                <a:latin typeface="Corbel"/>
                <a:cs typeface="Corbel"/>
              </a:rPr>
              <a:t>1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2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3,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4;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04234" y="925322"/>
            <a:ext cx="7327265" cy="5237480"/>
            <a:chOff x="3904234" y="925322"/>
            <a:chExt cx="7327265" cy="5237480"/>
          </a:xfrm>
        </p:grpSpPr>
        <p:sp>
          <p:nvSpPr>
            <p:cNvPr id="4" name="object 4"/>
            <p:cNvSpPr/>
            <p:nvPr/>
          </p:nvSpPr>
          <p:spPr>
            <a:xfrm>
              <a:off x="3916934" y="938022"/>
              <a:ext cx="7301865" cy="5212080"/>
            </a:xfrm>
            <a:custGeom>
              <a:avLst/>
              <a:gdLst/>
              <a:ahLst/>
              <a:cxnLst/>
              <a:rect l="l" t="t" r="r" b="b"/>
              <a:pathLst>
                <a:path w="7301865" h="5212080">
                  <a:moveTo>
                    <a:pt x="7301610" y="0"/>
                  </a:moveTo>
                  <a:lnTo>
                    <a:pt x="0" y="0"/>
                  </a:lnTo>
                  <a:lnTo>
                    <a:pt x="0" y="5212080"/>
                  </a:lnTo>
                  <a:lnTo>
                    <a:pt x="7301610" y="5212080"/>
                  </a:lnTo>
                  <a:lnTo>
                    <a:pt x="730161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6934" y="931672"/>
              <a:ext cx="7301865" cy="5224780"/>
            </a:xfrm>
            <a:custGeom>
              <a:avLst/>
              <a:gdLst/>
              <a:ahLst/>
              <a:cxnLst/>
              <a:rect l="l" t="t" r="r" b="b"/>
              <a:pathLst>
                <a:path w="7301865" h="5224780">
                  <a:moveTo>
                    <a:pt x="0" y="0"/>
                  </a:moveTo>
                  <a:lnTo>
                    <a:pt x="0" y="5224780"/>
                  </a:lnTo>
                </a:path>
                <a:path w="7301865" h="5224780">
                  <a:moveTo>
                    <a:pt x="7301484" y="0"/>
                  </a:moveTo>
                  <a:lnTo>
                    <a:pt x="7301484" y="52247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0584" y="931672"/>
              <a:ext cx="7314565" cy="12700"/>
            </a:xfrm>
            <a:custGeom>
              <a:avLst/>
              <a:gdLst/>
              <a:ahLst/>
              <a:cxnLst/>
              <a:rect l="l" t="t" r="r" b="b"/>
              <a:pathLst>
                <a:path w="7314565" h="12700">
                  <a:moveTo>
                    <a:pt x="0" y="12700"/>
                  </a:moveTo>
                  <a:lnTo>
                    <a:pt x="7314184" y="12700"/>
                  </a:lnTo>
                  <a:lnTo>
                    <a:pt x="731418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0584" y="6150101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18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class</a:t>
            </a:r>
            <a:r>
              <a:rPr spc="-50" dirty="0"/>
              <a:t> </a:t>
            </a:r>
            <a:r>
              <a:rPr dirty="0"/>
              <a:t>Employee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96690" y="1801113"/>
            <a:ext cx="3967479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{</a:t>
            </a:r>
            <a:endParaRPr sz="2800">
              <a:latin typeface="Corbel"/>
              <a:cs typeface="Corbel"/>
            </a:endParaRPr>
          </a:p>
          <a:p>
            <a:pPr marL="51244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private:</a:t>
            </a:r>
            <a:endParaRPr sz="2800">
              <a:latin typeface="Corbel"/>
              <a:cs typeface="Corbel"/>
            </a:endParaRPr>
          </a:p>
          <a:p>
            <a:pPr marL="1798955" marR="5080" indent="-7048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orbel"/>
                <a:cs typeface="Corbel"/>
              </a:rPr>
              <a:t>char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name[20];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int </a:t>
            </a:r>
            <a:r>
              <a:rPr sz="2800" spc="-5" dirty="0">
                <a:latin typeface="Corbel"/>
                <a:cs typeface="Corbel"/>
              </a:rPr>
              <a:t>age;</a:t>
            </a:r>
            <a:endParaRPr sz="2800">
              <a:latin typeface="Corbel"/>
              <a:cs typeface="Corbel"/>
            </a:endParaRPr>
          </a:p>
          <a:p>
            <a:pPr marL="1798955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int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salary;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390" y="4362704"/>
            <a:ext cx="401574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orbel"/>
                <a:cs typeface="Corbel"/>
              </a:rPr>
              <a:t>public:</a:t>
            </a:r>
            <a:endParaRPr sz="2800">
              <a:latin typeface="Corbel"/>
              <a:cs typeface="Corbel"/>
            </a:endParaRPr>
          </a:p>
          <a:p>
            <a:pPr marL="1715770" marR="5080">
              <a:lnSpc>
                <a:spcPct val="100000"/>
              </a:lnSpc>
            </a:pP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getData(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void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spc="5" dirty="0">
                <a:latin typeface="Corbel"/>
                <a:cs typeface="Corbel"/>
              </a:rPr>
              <a:t>putData(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);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rbel"/>
                <a:cs typeface="Corbel"/>
              </a:rPr>
              <a:t>};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3984" y="1017978"/>
            <a:ext cx="6139180" cy="1692275"/>
            <a:chOff x="4443984" y="1017978"/>
            <a:chExt cx="6139180" cy="1692275"/>
          </a:xfrm>
        </p:grpSpPr>
        <p:sp>
          <p:nvSpPr>
            <p:cNvPr id="12" name="object 12"/>
            <p:cNvSpPr/>
            <p:nvPr/>
          </p:nvSpPr>
          <p:spPr>
            <a:xfrm>
              <a:off x="4450080" y="1024074"/>
              <a:ext cx="4898390" cy="859790"/>
            </a:xfrm>
            <a:custGeom>
              <a:avLst/>
              <a:gdLst/>
              <a:ahLst/>
              <a:cxnLst/>
              <a:rect l="l" t="t" r="r" b="b"/>
              <a:pathLst>
                <a:path w="4898390" h="859789">
                  <a:moveTo>
                    <a:pt x="0" y="435917"/>
                  </a:moveTo>
                  <a:lnTo>
                    <a:pt x="33214" y="414118"/>
                  </a:lnTo>
                  <a:lnTo>
                    <a:pt x="66496" y="392368"/>
                  </a:lnTo>
                  <a:lnTo>
                    <a:pt x="99914" y="370715"/>
                  </a:lnTo>
                  <a:lnTo>
                    <a:pt x="133533" y="349208"/>
                  </a:lnTo>
                  <a:lnTo>
                    <a:pt x="167422" y="327894"/>
                  </a:lnTo>
                  <a:lnTo>
                    <a:pt x="201647" y="306823"/>
                  </a:lnTo>
                  <a:lnTo>
                    <a:pt x="236275" y="286043"/>
                  </a:lnTo>
                  <a:lnTo>
                    <a:pt x="271374" y="265603"/>
                  </a:lnTo>
                  <a:lnTo>
                    <a:pt x="307011" y="245551"/>
                  </a:lnTo>
                  <a:lnTo>
                    <a:pt x="343252" y="225935"/>
                  </a:lnTo>
                  <a:lnTo>
                    <a:pt x="380166" y="206804"/>
                  </a:lnTo>
                  <a:lnTo>
                    <a:pt x="417819" y="188207"/>
                  </a:lnTo>
                  <a:lnTo>
                    <a:pt x="456278" y="170192"/>
                  </a:lnTo>
                  <a:lnTo>
                    <a:pt x="495611" y="152808"/>
                  </a:lnTo>
                  <a:lnTo>
                    <a:pt x="535884" y="136102"/>
                  </a:lnTo>
                  <a:lnTo>
                    <a:pt x="577165" y="120125"/>
                  </a:lnTo>
                  <a:lnTo>
                    <a:pt x="619521" y="104923"/>
                  </a:lnTo>
                  <a:lnTo>
                    <a:pt x="663019" y="90546"/>
                  </a:lnTo>
                  <a:lnTo>
                    <a:pt x="707726" y="77042"/>
                  </a:lnTo>
                  <a:lnTo>
                    <a:pt x="753710" y="64460"/>
                  </a:lnTo>
                  <a:lnTo>
                    <a:pt x="801037" y="52848"/>
                  </a:lnTo>
                  <a:lnTo>
                    <a:pt x="849774" y="42255"/>
                  </a:lnTo>
                  <a:lnTo>
                    <a:pt x="899989" y="32728"/>
                  </a:lnTo>
                  <a:lnTo>
                    <a:pt x="951749" y="24318"/>
                  </a:lnTo>
                  <a:lnTo>
                    <a:pt x="1005121" y="17071"/>
                  </a:lnTo>
                  <a:lnTo>
                    <a:pt x="1060172" y="11038"/>
                  </a:lnTo>
                  <a:lnTo>
                    <a:pt x="1116969" y="6265"/>
                  </a:lnTo>
                  <a:lnTo>
                    <a:pt x="1175580" y="2802"/>
                  </a:lnTo>
                  <a:lnTo>
                    <a:pt x="1236071" y="697"/>
                  </a:lnTo>
                  <a:lnTo>
                    <a:pt x="1298510" y="0"/>
                  </a:lnTo>
                  <a:lnTo>
                    <a:pt x="1362963" y="757"/>
                  </a:lnTo>
                  <a:lnTo>
                    <a:pt x="1429499" y="3018"/>
                  </a:lnTo>
                  <a:lnTo>
                    <a:pt x="1498184" y="6831"/>
                  </a:lnTo>
                  <a:lnTo>
                    <a:pt x="1569085" y="12245"/>
                  </a:lnTo>
                  <a:lnTo>
                    <a:pt x="1642246" y="19292"/>
                  </a:lnTo>
                  <a:lnTo>
                    <a:pt x="1717625" y="27940"/>
                  </a:lnTo>
                  <a:lnTo>
                    <a:pt x="1756124" y="32849"/>
                  </a:lnTo>
                  <a:lnTo>
                    <a:pt x="1795152" y="38140"/>
                  </a:lnTo>
                  <a:lnTo>
                    <a:pt x="1834700" y="43806"/>
                  </a:lnTo>
                  <a:lnTo>
                    <a:pt x="1874761" y="49843"/>
                  </a:lnTo>
                  <a:lnTo>
                    <a:pt x="1915325" y="56244"/>
                  </a:lnTo>
                  <a:lnTo>
                    <a:pt x="1956385" y="63002"/>
                  </a:lnTo>
                  <a:lnTo>
                    <a:pt x="1997931" y="70112"/>
                  </a:lnTo>
                  <a:lnTo>
                    <a:pt x="2039957" y="77568"/>
                  </a:lnTo>
                  <a:lnTo>
                    <a:pt x="2082452" y="85363"/>
                  </a:lnTo>
                  <a:lnTo>
                    <a:pt x="2125409" y="93492"/>
                  </a:lnTo>
                  <a:lnTo>
                    <a:pt x="2168819" y="101948"/>
                  </a:lnTo>
                  <a:lnTo>
                    <a:pt x="2212674" y="110725"/>
                  </a:lnTo>
                  <a:lnTo>
                    <a:pt x="2256966" y="119818"/>
                  </a:lnTo>
                  <a:lnTo>
                    <a:pt x="2301686" y="129220"/>
                  </a:lnTo>
                  <a:lnTo>
                    <a:pt x="2346826" y="138925"/>
                  </a:lnTo>
                  <a:lnTo>
                    <a:pt x="2392377" y="148927"/>
                  </a:lnTo>
                  <a:lnTo>
                    <a:pt x="2438331" y="159220"/>
                  </a:lnTo>
                  <a:lnTo>
                    <a:pt x="2484680" y="169799"/>
                  </a:lnTo>
                  <a:lnTo>
                    <a:pt x="2531415" y="180656"/>
                  </a:lnTo>
                  <a:lnTo>
                    <a:pt x="2578528" y="191786"/>
                  </a:lnTo>
                  <a:lnTo>
                    <a:pt x="2626010" y="203183"/>
                  </a:lnTo>
                  <a:lnTo>
                    <a:pt x="2673853" y="214840"/>
                  </a:lnTo>
                  <a:lnTo>
                    <a:pt x="2722049" y="226752"/>
                  </a:lnTo>
                  <a:lnTo>
                    <a:pt x="2770589" y="238913"/>
                  </a:lnTo>
                  <a:lnTo>
                    <a:pt x="2819465" y="251317"/>
                  </a:lnTo>
                  <a:lnTo>
                    <a:pt x="2868669" y="263956"/>
                  </a:lnTo>
                  <a:lnTo>
                    <a:pt x="2918191" y="276827"/>
                  </a:lnTo>
                  <a:lnTo>
                    <a:pt x="2968024" y="289921"/>
                  </a:lnTo>
                  <a:lnTo>
                    <a:pt x="3018160" y="303234"/>
                  </a:lnTo>
                  <a:lnTo>
                    <a:pt x="3068589" y="316759"/>
                  </a:lnTo>
                  <a:lnTo>
                    <a:pt x="3119304" y="330490"/>
                  </a:lnTo>
                  <a:lnTo>
                    <a:pt x="3170296" y="344422"/>
                  </a:lnTo>
                  <a:lnTo>
                    <a:pt x="3221557" y="358547"/>
                  </a:lnTo>
                  <a:lnTo>
                    <a:pt x="3273078" y="372860"/>
                  </a:lnTo>
                  <a:lnTo>
                    <a:pt x="3324851" y="387355"/>
                  </a:lnTo>
                  <a:lnTo>
                    <a:pt x="3376868" y="402027"/>
                  </a:lnTo>
                  <a:lnTo>
                    <a:pt x="3429119" y="416867"/>
                  </a:lnTo>
                  <a:lnTo>
                    <a:pt x="3481598" y="431872"/>
                  </a:lnTo>
                  <a:lnTo>
                    <a:pt x="3534295" y="447034"/>
                  </a:lnTo>
                  <a:lnTo>
                    <a:pt x="3587201" y="462348"/>
                  </a:lnTo>
                  <a:lnTo>
                    <a:pt x="3640310" y="477807"/>
                  </a:lnTo>
                  <a:lnTo>
                    <a:pt x="3693611" y="493406"/>
                  </a:lnTo>
                  <a:lnTo>
                    <a:pt x="3747098" y="509138"/>
                  </a:lnTo>
                  <a:lnTo>
                    <a:pt x="3800760" y="524997"/>
                  </a:lnTo>
                  <a:lnTo>
                    <a:pt x="3854591" y="540978"/>
                  </a:lnTo>
                  <a:lnTo>
                    <a:pt x="3908581" y="557074"/>
                  </a:lnTo>
                  <a:lnTo>
                    <a:pt x="3962723" y="573279"/>
                  </a:lnTo>
                  <a:lnTo>
                    <a:pt x="4017007" y="589587"/>
                  </a:lnTo>
                  <a:lnTo>
                    <a:pt x="4071426" y="605993"/>
                  </a:lnTo>
                  <a:lnTo>
                    <a:pt x="4125971" y="622489"/>
                  </a:lnTo>
                  <a:lnTo>
                    <a:pt x="4180634" y="639070"/>
                  </a:lnTo>
                  <a:lnTo>
                    <a:pt x="4235406" y="655730"/>
                  </a:lnTo>
                  <a:lnTo>
                    <a:pt x="4290278" y="672462"/>
                  </a:lnTo>
                  <a:lnTo>
                    <a:pt x="4345243" y="689261"/>
                  </a:lnTo>
                  <a:lnTo>
                    <a:pt x="4400293" y="706121"/>
                  </a:lnTo>
                  <a:lnTo>
                    <a:pt x="4455418" y="723036"/>
                  </a:lnTo>
                  <a:lnTo>
                    <a:pt x="4510610" y="739999"/>
                  </a:lnTo>
                  <a:lnTo>
                    <a:pt x="4565861" y="757004"/>
                  </a:lnTo>
                  <a:lnTo>
                    <a:pt x="4621163" y="774046"/>
                  </a:lnTo>
                  <a:lnTo>
                    <a:pt x="4676507" y="791118"/>
                  </a:lnTo>
                  <a:lnTo>
                    <a:pt x="4731884" y="808215"/>
                  </a:lnTo>
                  <a:lnTo>
                    <a:pt x="4787287" y="825329"/>
                  </a:lnTo>
                  <a:lnTo>
                    <a:pt x="4842707" y="842456"/>
                  </a:lnTo>
                  <a:lnTo>
                    <a:pt x="4898136" y="859589"/>
                  </a:lnTo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1604" y="1224406"/>
              <a:ext cx="6125210" cy="1479550"/>
            </a:xfrm>
            <a:custGeom>
              <a:avLst/>
              <a:gdLst/>
              <a:ahLst/>
              <a:cxnLst/>
              <a:rect l="l" t="t" r="r" b="b"/>
              <a:pathLst>
                <a:path w="6125209" h="1479550">
                  <a:moveTo>
                    <a:pt x="398907" y="10922"/>
                  </a:moveTo>
                  <a:lnTo>
                    <a:pt x="392684" y="0"/>
                  </a:lnTo>
                  <a:lnTo>
                    <a:pt x="62966" y="188023"/>
                  </a:lnTo>
                  <a:lnTo>
                    <a:pt x="47244" y="160528"/>
                  </a:lnTo>
                  <a:lnTo>
                    <a:pt x="0" y="231394"/>
                  </a:lnTo>
                  <a:lnTo>
                    <a:pt x="85090" y="226695"/>
                  </a:lnTo>
                  <a:lnTo>
                    <a:pt x="72885" y="205359"/>
                  </a:lnTo>
                  <a:lnTo>
                    <a:pt x="69291" y="199085"/>
                  </a:lnTo>
                  <a:lnTo>
                    <a:pt x="398907" y="10922"/>
                  </a:lnTo>
                  <a:close/>
                </a:path>
                <a:path w="6125209" h="1479550">
                  <a:moveTo>
                    <a:pt x="6124956" y="795909"/>
                  </a:moveTo>
                  <a:lnTo>
                    <a:pt x="6117983" y="752729"/>
                  </a:lnTo>
                  <a:lnTo>
                    <a:pt x="6098578" y="715225"/>
                  </a:lnTo>
                  <a:lnTo>
                    <a:pt x="6068987" y="685634"/>
                  </a:lnTo>
                  <a:lnTo>
                    <a:pt x="6031471" y="666229"/>
                  </a:lnTo>
                  <a:lnTo>
                    <a:pt x="5988304" y="659257"/>
                  </a:lnTo>
                  <a:lnTo>
                    <a:pt x="4460240" y="659257"/>
                  </a:lnTo>
                  <a:lnTo>
                    <a:pt x="4417060" y="666229"/>
                  </a:lnTo>
                  <a:lnTo>
                    <a:pt x="4379544" y="685634"/>
                  </a:lnTo>
                  <a:lnTo>
                    <a:pt x="4349953" y="715225"/>
                  </a:lnTo>
                  <a:lnTo>
                    <a:pt x="4330547" y="752729"/>
                  </a:lnTo>
                  <a:lnTo>
                    <a:pt x="4323588" y="795909"/>
                  </a:lnTo>
                  <a:lnTo>
                    <a:pt x="4323588" y="1342517"/>
                  </a:lnTo>
                  <a:lnTo>
                    <a:pt x="4330547" y="1385709"/>
                  </a:lnTo>
                  <a:lnTo>
                    <a:pt x="4349953" y="1423212"/>
                  </a:lnTo>
                  <a:lnTo>
                    <a:pt x="4379544" y="1452803"/>
                  </a:lnTo>
                  <a:lnTo>
                    <a:pt x="4417060" y="1472209"/>
                  </a:lnTo>
                  <a:lnTo>
                    <a:pt x="4460240" y="1479169"/>
                  </a:lnTo>
                  <a:lnTo>
                    <a:pt x="5988304" y="1479169"/>
                  </a:lnTo>
                  <a:lnTo>
                    <a:pt x="6031471" y="1472209"/>
                  </a:lnTo>
                  <a:lnTo>
                    <a:pt x="6068987" y="1452803"/>
                  </a:lnTo>
                  <a:lnTo>
                    <a:pt x="6098578" y="1423212"/>
                  </a:lnTo>
                  <a:lnTo>
                    <a:pt x="6117983" y="1385697"/>
                  </a:lnTo>
                  <a:lnTo>
                    <a:pt x="6124956" y="1342517"/>
                  </a:lnTo>
                  <a:lnTo>
                    <a:pt x="6124956" y="795909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5192" y="1883663"/>
              <a:ext cx="1801495" cy="820419"/>
            </a:xfrm>
            <a:custGeom>
              <a:avLst/>
              <a:gdLst/>
              <a:ahLst/>
              <a:cxnLst/>
              <a:rect l="l" t="t" r="r" b="b"/>
              <a:pathLst>
                <a:path w="1801495" h="820419">
                  <a:moveTo>
                    <a:pt x="0" y="136651"/>
                  </a:moveTo>
                  <a:lnTo>
                    <a:pt x="6969" y="93472"/>
                  </a:lnTo>
                  <a:lnTo>
                    <a:pt x="26375" y="55961"/>
                  </a:lnTo>
                  <a:lnTo>
                    <a:pt x="55961" y="26375"/>
                  </a:lnTo>
                  <a:lnTo>
                    <a:pt x="93472" y="6969"/>
                  </a:lnTo>
                  <a:lnTo>
                    <a:pt x="136651" y="0"/>
                  </a:lnTo>
                  <a:lnTo>
                    <a:pt x="1664715" y="0"/>
                  </a:lnTo>
                  <a:lnTo>
                    <a:pt x="1707895" y="6969"/>
                  </a:lnTo>
                  <a:lnTo>
                    <a:pt x="1745406" y="26375"/>
                  </a:lnTo>
                  <a:lnTo>
                    <a:pt x="1774992" y="55961"/>
                  </a:lnTo>
                  <a:lnTo>
                    <a:pt x="1794398" y="93471"/>
                  </a:lnTo>
                  <a:lnTo>
                    <a:pt x="1801367" y="136651"/>
                  </a:lnTo>
                  <a:lnTo>
                    <a:pt x="1801367" y="683260"/>
                  </a:lnTo>
                  <a:lnTo>
                    <a:pt x="1794398" y="726439"/>
                  </a:lnTo>
                  <a:lnTo>
                    <a:pt x="1774992" y="763950"/>
                  </a:lnTo>
                  <a:lnTo>
                    <a:pt x="1745406" y="793536"/>
                  </a:lnTo>
                  <a:lnTo>
                    <a:pt x="1707895" y="812942"/>
                  </a:lnTo>
                  <a:lnTo>
                    <a:pt x="1664715" y="819912"/>
                  </a:lnTo>
                  <a:lnTo>
                    <a:pt x="136651" y="819912"/>
                  </a:lnTo>
                  <a:lnTo>
                    <a:pt x="93472" y="812942"/>
                  </a:lnTo>
                  <a:lnTo>
                    <a:pt x="55961" y="793536"/>
                  </a:lnTo>
                  <a:lnTo>
                    <a:pt x="26375" y="763950"/>
                  </a:lnTo>
                  <a:lnTo>
                    <a:pt x="6969" y="726440"/>
                  </a:lnTo>
                  <a:lnTo>
                    <a:pt x="0" y="683260"/>
                  </a:lnTo>
                  <a:lnTo>
                    <a:pt x="0" y="136651"/>
                  </a:lnTo>
                  <a:close/>
                </a:path>
              </a:pathLst>
            </a:custGeom>
            <a:ln w="12191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22664" y="1897126"/>
            <a:ext cx="11245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keyword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5" y="2678633"/>
            <a:ext cx="441642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10" dirty="0">
                <a:solidFill>
                  <a:srgbClr val="585858"/>
                </a:solidFill>
              </a:rPr>
              <a:t>Thank</a:t>
            </a:r>
            <a:r>
              <a:rPr sz="8000" spc="-60" dirty="0">
                <a:solidFill>
                  <a:srgbClr val="585858"/>
                </a:solidFill>
              </a:rPr>
              <a:t> </a:t>
            </a:r>
            <a:r>
              <a:rPr sz="8000" spc="-5" dirty="0">
                <a:solidFill>
                  <a:srgbClr val="585858"/>
                </a:solidFill>
              </a:rPr>
              <a:t>you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6628</Words>
  <Application>Microsoft Office PowerPoint</Application>
  <PresentationFormat>Widescreen</PresentationFormat>
  <Paragraphs>1128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 Black</vt:lpstr>
      <vt:lpstr>Calibri</vt:lpstr>
      <vt:lpstr>Candara</vt:lpstr>
      <vt:lpstr>Corbel</vt:lpstr>
      <vt:lpstr>Microsoft Sans Serif</vt:lpstr>
      <vt:lpstr>Times New Roman</vt:lpstr>
      <vt:lpstr>Wingdings</vt:lpstr>
      <vt:lpstr>Office Theme</vt:lpstr>
      <vt:lpstr>PowerPoint Presentation</vt:lpstr>
      <vt:lpstr>🞄 Object oriented programming (OOP)</vt:lpstr>
      <vt:lpstr>🞄 Once structure has been defined, we create variables of that type  by using declarations that are similar to the built in type  declarations.</vt:lpstr>
      <vt:lpstr>🞄 In C++, The keyword struct can be omitted in the declaration of</vt:lpstr>
      <vt:lpstr>are public by default.</vt:lpstr>
      <vt:lpstr>🞄 It is User Defined Datatype. 🞄 Class Contains Data Members and Member Function.</vt:lpstr>
      <vt:lpstr>PowerPoint Presentation</vt:lpstr>
      <vt:lpstr>Data hiding in  class</vt:lpstr>
      <vt:lpstr>class Employee</vt:lpstr>
      <vt:lpstr>class Employee</vt:lpstr>
      <vt:lpstr>PowerPoint Presentation</vt:lpstr>
      <vt:lpstr>class Employee</vt:lpstr>
      <vt:lpstr>class Employee</vt:lpstr>
      <vt:lpstr>class Employee</vt:lpstr>
      <vt:lpstr>class Employee</vt:lpstr>
      <vt:lpstr>Access  Specifiers</vt:lpstr>
      <vt:lpstr>🞄 There can be three access specifiers in C++ :</vt:lpstr>
      <vt:lpstr>everyone.</vt:lpstr>
      <vt:lpstr>that class.</vt:lpstr>
      <vt:lpstr>🞄 It is similar to private, it makes class member inaccessible outside</vt:lpstr>
      <vt:lpstr>Access  Specifiers</vt:lpstr>
      <vt:lpstr>PowerPoint Presentation</vt:lpstr>
      <vt:lpstr>Class Example</vt:lpstr>
      <vt:lpstr>is “Private”.</vt:lpstr>
      <vt:lpstr>🞄 A variable that is declared inside the method is called local</vt:lpstr>
      <vt:lpstr>class sample</vt:lpstr>
      <vt:lpstr>method and no memory is allocated for them.</vt:lpstr>
      <vt:lpstr>Difference  between class  and Object</vt:lpstr>
      <vt:lpstr>Representation  of Class</vt:lpstr>
      <vt:lpstr>🞄 The main() can not access number and cost variable of previous  example directly. The following form at for calling a member  function:-</vt:lpstr>
      <vt:lpstr>🞄 A variable declared private can be accessed using public member</vt:lpstr>
      <vt:lpstr>PowerPoint Presentation</vt:lpstr>
      <vt:lpstr>PowerPoint Presentation</vt:lpstr>
      <vt:lpstr>🞄 When a function is defined inside a class, it is treated as an</vt:lpstr>
      <vt:lpstr>PowerPoint Presentation</vt:lpstr>
      <vt:lpstr>PowerPoint Presentation</vt:lpstr>
      <vt:lpstr>class emp</vt:lpstr>
      <vt:lpstr>🞄 A member function of a class can be called only by an object of  that class using dot operator. However there is an exception to  this.</vt:lpstr>
      <vt:lpstr>PowerPoint Presentation</vt:lpstr>
      <vt:lpstr>PowerPoint Presentation</vt:lpstr>
      <vt:lpstr>PowerPoint Presentation</vt:lpstr>
      <vt:lpstr>Memory  Allocation for  Objects</vt:lpstr>
      <vt:lpstr>of a static member variable are similar to that of a static variable.</vt:lpstr>
      <vt:lpstr>outside the class definition.</vt:lpstr>
      <vt:lpstr>PowerPoint Presentation</vt:lpstr>
      <vt:lpstr>Sharing of  static data  member</vt:lpstr>
      <vt:lpstr>🞄 A static function can have access to only other static members</vt:lpstr>
      <vt:lpstr>PowerPoint Presentation</vt:lpstr>
      <vt:lpstr>int test :: count;</vt:lpstr>
      <vt:lpstr>🞄 We know that an array can be of any data type including struct.</vt:lpstr>
      <vt:lpstr>PowerPoint Presentation</vt:lpstr>
      <vt:lpstr>PowerPoint Presentation</vt:lpstr>
      <vt:lpstr>argument in following two ways:</vt:lpstr>
      <vt:lpstr>🞄 Addition of time in hours and minute format</vt:lpstr>
      <vt:lpstr>Objects as  Function  Arguments  Example</vt:lpstr>
      <vt:lpstr>PowerPoint Presentation</vt:lpstr>
      <vt:lpstr>the scope resolution operator.</vt:lpstr>
      <vt:lpstr>🞄 Special Characteristics of Friend Function:</vt:lpstr>
      <vt:lpstr>PowerPoint Presentation</vt:lpstr>
      <vt:lpstr>🞄 Member functions of one class can be friend function of another class  In such cases, they are defined using scope resolution operator as  shown below.</vt:lpstr>
      <vt:lpstr>Friend function  Example</vt:lpstr>
      <vt:lpstr>🞄 A function cannot only have objects as arguments but also can return  them.</vt:lpstr>
      <vt:lpstr>PowerPoint Presentation</vt:lpstr>
      <vt:lpstr>🞄 If a member function does not alter any data in the class. then we</vt:lpstr>
      <vt:lpstr>PowerPoint Presentation</vt:lpstr>
      <vt:lpstr>int A::* ip= &amp;A :: m;</vt:lpstr>
      <vt:lpstr>🞄 The pointer ip can now be used to access member m inside  member functions (or friend functions), Let us assume that a is an  object of A declared in a member function We can access m using  the pointer ip as follows:</vt:lpstr>
      <vt:lpstr>PowerPoint Presentation</vt:lpstr>
      <vt:lpstr>🞄 A constructor is a special member function whose task is to  initialize the objects of its class. It is special because its name is  same as the class name.</vt:lpstr>
      <vt:lpstr>PowerPoint Presentation</vt:lpstr>
      <vt:lpstr>🞄 The constructor that accepts no arguments is known as default</vt:lpstr>
      <vt:lpstr>PowerPoint Presentation</vt:lpstr>
      <vt:lpstr>PowerPoint Presentation</vt:lpstr>
      <vt:lpstr>different objects with different values when they are created.</vt:lpstr>
      <vt:lpstr>🞄 When parameterized constructor has been defied</vt:lpstr>
      <vt:lpstr>integer( );</vt:lpstr>
      <vt:lpstr>PowerPoint Presentation</vt:lpstr>
      <vt:lpstr>PowerPoint Presentation</vt:lpstr>
      <vt:lpstr>Example,</vt:lpstr>
      <vt:lpstr>and the default argument constructor A::A (int=0).</vt:lpstr>
      <vt:lpstr>🞄 Parameter of constructor  can be any type except  that of the class to which it  belongs.</vt:lpstr>
      <vt:lpstr>from another object.</vt:lpstr>
      <vt:lpstr>PowerPoint Presentation</vt:lpstr>
      <vt:lpstr>🞄 Assignment operator is used to copy the values from one object to</vt:lpstr>
      <vt:lpstr>PowerPoint Presentation</vt:lpstr>
      <vt:lpstr>🞄 We may create and use constant objects using const keyword  before object declaration For example, we may create X as a  constant object of the class matrix as follows:</vt:lpstr>
      <vt:lpstr>by a constructor.</vt:lpstr>
      <vt:lpstr>value.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omprakash suthar</cp:lastModifiedBy>
  <cp:revision>1</cp:revision>
  <dcterms:created xsi:type="dcterms:W3CDTF">2023-03-12T09:20:54Z</dcterms:created>
  <dcterms:modified xsi:type="dcterms:W3CDTF">2023-03-12T09:25:35Z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2023-03-12T00:00:00Z</vt:filetime>
  </property>
</Properties>
</file>