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2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3467" y="2656331"/>
            <a:ext cx="8828531" cy="3881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170" y="650239"/>
            <a:ext cx="9725659" cy="149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8429" y="1429613"/>
            <a:ext cx="7183755" cy="255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8585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28809" y="2873501"/>
            <a:ext cx="21151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97A2"/>
                </a:solidFill>
                <a:latin typeface="Candara"/>
                <a:cs typeface="Candara"/>
              </a:rPr>
              <a:t>Unit-8</a:t>
            </a:r>
            <a:endParaRPr sz="22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0097A2"/>
                </a:solidFill>
                <a:latin typeface="Candara"/>
                <a:cs typeface="Candara"/>
              </a:rPr>
              <a:t>Streams</a:t>
            </a:r>
            <a:r>
              <a:rPr sz="2200" b="1" spc="-25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spc="-5" dirty="0">
                <a:solidFill>
                  <a:srgbClr val="0097A2"/>
                </a:solidFill>
                <a:latin typeface="Candara"/>
                <a:cs typeface="Candara"/>
              </a:rPr>
              <a:t>and</a:t>
            </a:r>
            <a:r>
              <a:rPr sz="2200" b="1" spc="-20" dirty="0">
                <a:solidFill>
                  <a:srgbClr val="0097A2"/>
                </a:solidFill>
                <a:latin typeface="Candara"/>
                <a:cs typeface="Candara"/>
              </a:rPr>
              <a:t> </a:t>
            </a:r>
            <a:r>
              <a:rPr sz="2200" b="1" spc="-5" dirty="0">
                <a:solidFill>
                  <a:srgbClr val="0097A2"/>
                </a:solidFill>
                <a:latin typeface="Candara"/>
                <a:cs typeface="Candara"/>
              </a:rPr>
              <a:t>Files</a:t>
            </a:r>
            <a:endParaRPr sz="22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097A2"/>
                </a:solidFill>
                <a:latin typeface="Candara"/>
                <a:cs typeface="Candara"/>
              </a:rPr>
              <a:t>OODP</a:t>
            </a:r>
            <a:endParaRPr sz="22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7328" y="2617470"/>
            <a:ext cx="713613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75385" marR="5080" indent="-116332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  <a:latin typeface="Arial Black"/>
                <a:cs typeface="Arial Black"/>
              </a:rPr>
              <a:t>Object</a:t>
            </a:r>
            <a:r>
              <a:rPr sz="4400" spc="-4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Arial Black"/>
                <a:cs typeface="Arial Black"/>
              </a:rPr>
              <a:t>Oriented</a:t>
            </a:r>
            <a:r>
              <a:rPr sz="4400" spc="-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dirty="0">
                <a:solidFill>
                  <a:srgbClr val="000000"/>
                </a:solidFill>
                <a:latin typeface="Arial Black"/>
                <a:cs typeface="Arial Black"/>
              </a:rPr>
              <a:t>Design </a:t>
            </a:r>
            <a:r>
              <a:rPr sz="4400" spc="-14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dirty="0">
                <a:solidFill>
                  <a:srgbClr val="000000"/>
                </a:solidFill>
                <a:latin typeface="Arial Black"/>
                <a:cs typeface="Arial Black"/>
              </a:rPr>
              <a:t>&amp;</a:t>
            </a:r>
            <a:r>
              <a:rPr sz="4400" spc="-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4400" spc="20" dirty="0">
                <a:solidFill>
                  <a:srgbClr val="000000"/>
                </a:solidFill>
                <a:latin typeface="Arial Black"/>
                <a:cs typeface="Arial Black"/>
              </a:rPr>
              <a:t>Programming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873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Unformatted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979677"/>
            <a:ext cx="37458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latin typeface="Corbel"/>
                <a:cs typeface="Corbel"/>
              </a:rPr>
              <a:t>pu</a:t>
            </a:r>
            <a:r>
              <a:rPr sz="2600" b="1" spc="-15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() and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g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t(</a:t>
            </a:r>
            <a:r>
              <a:rPr sz="2600" b="1" dirty="0">
                <a:latin typeface="Corbel"/>
                <a:cs typeface="Corbel"/>
              </a:rPr>
              <a:t>)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fu</a:t>
            </a:r>
            <a:r>
              <a:rPr sz="2600" b="1" spc="-15" dirty="0">
                <a:latin typeface="Corbel"/>
                <a:cs typeface="Corbel"/>
              </a:rPr>
              <a:t>n</a:t>
            </a:r>
            <a:r>
              <a:rPr sz="2600" b="1" dirty="0">
                <a:latin typeface="Corbel"/>
                <a:cs typeface="Corbel"/>
              </a:rPr>
              <a:t>ctions: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1499361"/>
            <a:ext cx="6424295" cy="1078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versio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 get():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get(char*):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Assign</a:t>
            </a:r>
            <a:r>
              <a:rPr sz="22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40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get</a:t>
            </a:r>
            <a:r>
              <a:rPr sz="2200" b="1" spc="-4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void)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6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rns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2709798"/>
            <a:ext cx="6930390" cy="3082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6350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prototypes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fetch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including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blank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space,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tab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newline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894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Because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input/output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classes,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we must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invoke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them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appropriate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char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c;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cin.get(c)</a:t>
            </a:r>
            <a:r>
              <a:rPr sz="22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equivalent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c=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cin.get();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&gt;&gt;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 used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read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character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but it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skip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white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spaces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newline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character.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cout.put(c)</a:t>
            </a:r>
            <a:r>
              <a:rPr sz="22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display a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c.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4389" y="1178433"/>
            <a:ext cx="6552565" cy="4376420"/>
          </a:xfrm>
          <a:prstGeom prst="rect">
            <a:avLst/>
          </a:prstGeom>
          <a:solidFill>
            <a:srgbClr val="CEE7ED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276225" marR="513270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count=0;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char c;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orbel"/>
              <a:cs typeface="Corbel"/>
            </a:endParaRPr>
          </a:p>
          <a:p>
            <a:pPr marL="276225" marR="42087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t&lt;&lt;"Inpu</a:t>
            </a:r>
            <a:r>
              <a:rPr sz="1800" dirty="0">
                <a:latin typeface="Corbel"/>
                <a:cs typeface="Corbel"/>
              </a:rPr>
              <a:t>t</a:t>
            </a:r>
            <a:r>
              <a:rPr sz="1800" spc="-130" dirty="0">
                <a:latin typeface="Corbel"/>
                <a:cs typeface="Corbel"/>
              </a:rPr>
              <a:t> </a:t>
            </a:r>
            <a:r>
              <a:rPr sz="1800" spc="-12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ext</a:t>
            </a:r>
            <a:r>
              <a:rPr sz="1800" spc="15" dirty="0">
                <a:latin typeface="Corbel"/>
                <a:cs typeface="Corbel"/>
              </a:rPr>
              <a:t>:</a:t>
            </a:r>
            <a:r>
              <a:rPr sz="1800" spc="-5" dirty="0">
                <a:latin typeface="Corbel"/>
                <a:cs typeface="Corbel"/>
              </a:rPr>
              <a:t>\n";  cin.get(c);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while(c!='\n')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460375" marR="498856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t.</a:t>
            </a:r>
            <a:r>
              <a:rPr sz="1800" spc="5" dirty="0">
                <a:latin typeface="Corbel"/>
                <a:cs typeface="Corbel"/>
              </a:rPr>
              <a:t>p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10" dirty="0">
                <a:latin typeface="Corbel"/>
                <a:cs typeface="Corbel"/>
              </a:rPr>
              <a:t>t</a:t>
            </a:r>
            <a:r>
              <a:rPr sz="1800" spc="-40" dirty="0">
                <a:latin typeface="Corbel"/>
                <a:cs typeface="Corbel"/>
              </a:rPr>
              <a:t>(</a:t>
            </a:r>
            <a:r>
              <a:rPr sz="1800" spc="-5" dirty="0">
                <a:latin typeface="Corbel"/>
                <a:cs typeface="Corbel"/>
              </a:rPr>
              <a:t>c);  count++;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cin.get(c);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2762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cout&lt;&lt;"\nNo. of characters:"&lt;&lt;count&lt;&lt;endl;</a:t>
            </a:r>
            <a:endParaRPr sz="1800">
              <a:latin typeface="Corbel"/>
              <a:cs typeface="Corbe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873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Unformatted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9336" y="660907"/>
            <a:ext cx="45218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latin typeface="Corbel"/>
                <a:cs typeface="Corbel"/>
              </a:rPr>
              <a:t>g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tline</a:t>
            </a:r>
            <a:r>
              <a:rPr sz="2600" b="1" dirty="0">
                <a:latin typeface="Corbel"/>
                <a:cs typeface="Corbel"/>
              </a:rPr>
              <a:t>()</a:t>
            </a:r>
            <a:r>
              <a:rPr sz="2600" b="1" spc="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and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spc="5" dirty="0">
                <a:latin typeface="Corbel"/>
                <a:cs typeface="Corbel"/>
              </a:rPr>
              <a:t>w</a:t>
            </a:r>
            <a:r>
              <a:rPr sz="2600" b="1" dirty="0">
                <a:latin typeface="Corbel"/>
                <a:cs typeface="Corbel"/>
              </a:rPr>
              <a:t>rite</a:t>
            </a:r>
            <a:r>
              <a:rPr sz="2600" b="1" spc="-10" dirty="0">
                <a:latin typeface="Corbel"/>
                <a:cs typeface="Corbel"/>
              </a:rPr>
              <a:t>(</a:t>
            </a:r>
            <a:r>
              <a:rPr sz="2600" b="1" dirty="0">
                <a:latin typeface="Corbel"/>
                <a:cs typeface="Corbel"/>
              </a:rPr>
              <a:t>)</a:t>
            </a:r>
            <a:r>
              <a:rPr sz="2600" b="1" spc="25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fu</a:t>
            </a:r>
            <a:r>
              <a:rPr sz="2600" b="1" spc="-15" dirty="0">
                <a:latin typeface="Corbel"/>
                <a:cs typeface="Corbel"/>
              </a:rPr>
              <a:t>n</a:t>
            </a:r>
            <a:r>
              <a:rPr sz="2600" b="1" dirty="0">
                <a:latin typeface="Corbel"/>
                <a:cs typeface="Corbel"/>
              </a:rPr>
              <a:t>ctions: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336" y="1145540"/>
            <a:ext cx="7315834" cy="49149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94945" marR="374015" indent="-182880">
              <a:lnSpc>
                <a:spcPct val="80000"/>
              </a:lnSpc>
              <a:spcBef>
                <a:spcPts val="62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getline()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whole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line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text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that ends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newline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character.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cin.getline(line,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size);</a:t>
            </a:r>
            <a:endParaRPr sz="2200">
              <a:latin typeface="Corbel"/>
              <a:cs typeface="Corbel"/>
            </a:endParaRPr>
          </a:p>
          <a:p>
            <a:pPr marL="194945" marR="5080" indent="-182880">
              <a:lnSpc>
                <a:spcPct val="80000"/>
              </a:lnSpc>
              <a:spcBef>
                <a:spcPts val="12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variable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line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until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either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‘\n’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encountered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size-1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characters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read(whichever</a:t>
            </a:r>
            <a:r>
              <a:rPr sz="2200" spc="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occur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first).</a:t>
            </a:r>
            <a:endParaRPr sz="2200">
              <a:latin typeface="Corbel"/>
              <a:cs typeface="Corbel"/>
            </a:endParaRPr>
          </a:p>
          <a:p>
            <a:pPr marL="194945" marR="708660" indent="-182880">
              <a:lnSpc>
                <a:spcPts val="2110"/>
              </a:lnSpc>
              <a:spcBef>
                <a:spcPts val="118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aracter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saved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ead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 replace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null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character.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ctio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disp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ays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 en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cout.write(line,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size);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375"/>
              </a:lnSpc>
              <a:spcBef>
                <a:spcPts val="67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line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represents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name of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string 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displayed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endParaRPr sz="2200">
              <a:latin typeface="Corbel"/>
              <a:cs typeface="Corbel"/>
            </a:endParaRPr>
          </a:p>
          <a:p>
            <a:pPr marL="194945">
              <a:lnSpc>
                <a:spcPts val="2375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indicates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number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characters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display.</a:t>
            </a:r>
            <a:endParaRPr sz="2200">
              <a:latin typeface="Corbel"/>
              <a:cs typeface="Corbel"/>
            </a:endParaRPr>
          </a:p>
          <a:p>
            <a:pPr marL="194945" marR="69215" indent="-182880">
              <a:lnSpc>
                <a:spcPts val="2110"/>
              </a:lnSpc>
              <a:spcBef>
                <a:spcPts val="118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Note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size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greater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than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length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line,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displays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beyond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bounds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line.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620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1460" y="276225"/>
            <a:ext cx="8153400" cy="6426835"/>
            <a:chOff x="3561460" y="276225"/>
            <a:chExt cx="8153400" cy="6426835"/>
          </a:xfrm>
        </p:grpSpPr>
        <p:sp>
          <p:nvSpPr>
            <p:cNvPr id="4" name="object 4"/>
            <p:cNvSpPr/>
            <p:nvPr/>
          </p:nvSpPr>
          <p:spPr>
            <a:xfrm>
              <a:off x="3574160" y="288975"/>
              <a:ext cx="8128000" cy="6400800"/>
            </a:xfrm>
            <a:custGeom>
              <a:avLst/>
              <a:gdLst/>
              <a:ahLst/>
              <a:cxnLst/>
              <a:rect l="l" t="t" r="r" b="b"/>
              <a:pathLst>
                <a:path w="8128000" h="6400800">
                  <a:moveTo>
                    <a:pt x="8128000" y="0"/>
                  </a:moveTo>
                  <a:lnTo>
                    <a:pt x="0" y="0"/>
                  </a:lnTo>
                  <a:lnTo>
                    <a:pt x="0" y="6400800"/>
                  </a:lnTo>
                  <a:lnTo>
                    <a:pt x="8128000" y="6400800"/>
                  </a:lnTo>
                  <a:lnTo>
                    <a:pt x="8128000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4160" y="282575"/>
              <a:ext cx="8128000" cy="6414135"/>
            </a:xfrm>
            <a:custGeom>
              <a:avLst/>
              <a:gdLst/>
              <a:ahLst/>
              <a:cxnLst/>
              <a:rect l="l" t="t" r="r" b="b"/>
              <a:pathLst>
                <a:path w="8128000" h="6414134">
                  <a:moveTo>
                    <a:pt x="0" y="0"/>
                  </a:moveTo>
                  <a:lnTo>
                    <a:pt x="0" y="6413550"/>
                  </a:lnTo>
                </a:path>
                <a:path w="8128000" h="6414134">
                  <a:moveTo>
                    <a:pt x="8128000" y="0"/>
                  </a:moveTo>
                  <a:lnTo>
                    <a:pt x="8128000" y="64135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7810" y="282575"/>
              <a:ext cx="8140700" cy="12700"/>
            </a:xfrm>
            <a:custGeom>
              <a:avLst/>
              <a:gdLst/>
              <a:ahLst/>
              <a:cxnLst/>
              <a:rect l="l" t="t" r="r" b="b"/>
              <a:pathLst>
                <a:path w="8140700" h="12700">
                  <a:moveTo>
                    <a:pt x="0" y="12700"/>
                  </a:moveTo>
                  <a:lnTo>
                    <a:pt x="8140700" y="12700"/>
                  </a:lnTo>
                  <a:lnTo>
                    <a:pt x="81407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7810" y="6689775"/>
              <a:ext cx="8140700" cy="0"/>
            </a:xfrm>
            <a:custGeom>
              <a:avLst/>
              <a:gdLst/>
              <a:ahLst/>
              <a:cxnLst/>
              <a:rect l="l" t="t" r="r" b="b"/>
              <a:pathLst>
                <a:path w="8140700">
                  <a:moveTo>
                    <a:pt x="0" y="0"/>
                  </a:moveTo>
                  <a:lnTo>
                    <a:pt x="81407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3409" y="306400"/>
            <a:ext cx="935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0"/>
                </a:solidFill>
              </a:rPr>
              <a:t>int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main()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3653409" y="581405"/>
            <a:ext cx="26555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char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*s1="c++";</a:t>
            </a:r>
            <a:endParaRPr sz="1800">
              <a:latin typeface="Corbel"/>
              <a:cs typeface="Corbel"/>
            </a:endParaRPr>
          </a:p>
          <a:p>
            <a:pPr marL="19685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char *s2="Programming";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m=strlen(s1);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n=strlen(s2);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813" y="2227579"/>
            <a:ext cx="268986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for(int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i=1;i&lt;n;i++)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 marR="10001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45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writ</a:t>
            </a:r>
            <a:r>
              <a:rPr sz="1800" spc="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(s</a:t>
            </a:r>
            <a:r>
              <a:rPr sz="1800" spc="5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);  </a:t>
            </a:r>
            <a:r>
              <a:rPr sz="1800" spc="-5" dirty="0">
                <a:latin typeface="Corbel"/>
                <a:cs typeface="Corbel"/>
              </a:rPr>
              <a:t>cout&lt;&lt;"\n";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for(int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i=n;i&gt;0;i--)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 marR="1000125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</a:t>
            </a:r>
            <a:r>
              <a:rPr sz="1800" dirty="0">
                <a:latin typeface="Corbel"/>
                <a:cs typeface="Corbel"/>
              </a:rPr>
              <a:t>u</a:t>
            </a:r>
            <a:r>
              <a:rPr sz="1800" spc="-5" dirty="0">
                <a:latin typeface="Corbel"/>
                <a:cs typeface="Corbel"/>
              </a:rPr>
              <a:t>t</a:t>
            </a:r>
            <a:r>
              <a:rPr sz="1800" spc="-45" dirty="0">
                <a:latin typeface="Corbel"/>
                <a:cs typeface="Corbel"/>
              </a:rPr>
              <a:t>.</a:t>
            </a:r>
            <a:r>
              <a:rPr sz="1800" dirty="0">
                <a:latin typeface="Corbel"/>
                <a:cs typeface="Corbel"/>
              </a:rPr>
              <a:t>writ</a:t>
            </a:r>
            <a:r>
              <a:rPr sz="1800" spc="10" dirty="0">
                <a:latin typeface="Corbel"/>
                <a:cs typeface="Corbel"/>
              </a:rPr>
              <a:t>e</a:t>
            </a:r>
            <a:r>
              <a:rPr sz="1800" dirty="0">
                <a:latin typeface="Corbel"/>
                <a:cs typeface="Corbel"/>
              </a:rPr>
              <a:t>(s</a:t>
            </a:r>
            <a:r>
              <a:rPr sz="1800" spc="5" dirty="0">
                <a:latin typeface="Corbel"/>
                <a:cs typeface="Corbel"/>
              </a:rPr>
              <a:t>2</a:t>
            </a:r>
            <a:r>
              <a:rPr sz="1800" dirty="0">
                <a:latin typeface="Corbel"/>
                <a:cs typeface="Corbel"/>
              </a:rPr>
              <a:t>,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);  </a:t>
            </a:r>
            <a:r>
              <a:rPr sz="1800" spc="-5" dirty="0">
                <a:latin typeface="Corbel"/>
                <a:cs typeface="Corbel"/>
              </a:rPr>
              <a:t>cout&lt;&lt;"\n";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//concatinating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strings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cout.write(s1,m).write(s2,n);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cout&lt;&lt;"\n";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3409" y="6068669"/>
            <a:ext cx="184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cout.write(s1,10);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2207" y="1123188"/>
            <a:ext cx="2232659" cy="50916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6168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atte</a:t>
            </a:r>
            <a:r>
              <a:rPr sz="3600" dirty="0">
                <a:solidFill>
                  <a:srgbClr val="FFFFFF"/>
                </a:solidFill>
              </a:rPr>
              <a:t>d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/</a:t>
            </a:r>
            <a:r>
              <a:rPr sz="3600" dirty="0">
                <a:solidFill>
                  <a:srgbClr val="FFFFFF"/>
                </a:solidFill>
              </a:rPr>
              <a:t>O  </a:t>
            </a:r>
            <a:r>
              <a:rPr sz="3600" spc="-60" dirty="0">
                <a:solidFill>
                  <a:srgbClr val="FFFFFF"/>
                </a:solidFill>
              </a:rPr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48429" y="2250439"/>
            <a:ext cx="619887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supports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number 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features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could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 used for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 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spc="-1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feat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inclu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3255041"/>
            <a:ext cx="4074160" cy="138874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functions</a:t>
            </a:r>
            <a:r>
              <a:rPr sz="22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flags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4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User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defined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output functions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05200" y="364236"/>
            <a:ext cx="8686800" cy="5747385"/>
            <a:chOff x="3505200" y="364236"/>
            <a:chExt cx="8686800" cy="5747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0" y="364236"/>
              <a:ext cx="8686799" cy="2828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200" y="3901439"/>
              <a:ext cx="8471916" cy="2209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6168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atte</a:t>
            </a:r>
            <a:r>
              <a:rPr sz="3600" dirty="0">
                <a:solidFill>
                  <a:srgbClr val="FFFFFF"/>
                </a:solidFill>
              </a:rPr>
              <a:t>d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/</a:t>
            </a:r>
            <a:r>
              <a:rPr sz="3600" dirty="0">
                <a:solidFill>
                  <a:srgbClr val="FFFFFF"/>
                </a:solidFill>
              </a:rPr>
              <a:t>O  </a:t>
            </a:r>
            <a:r>
              <a:rPr sz="3600" spc="-60" dirty="0">
                <a:solidFill>
                  <a:srgbClr val="FFFFFF"/>
                </a:solidFill>
              </a:rPr>
              <a:t>Operations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18865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994663"/>
            <a:ext cx="10299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Corbel"/>
                <a:cs typeface="Corbel"/>
              </a:rPr>
              <a:t>Wid</a:t>
            </a:r>
            <a:r>
              <a:rPr sz="2200" b="1" spc="-15" dirty="0">
                <a:latin typeface="Corbel"/>
                <a:cs typeface="Corbel"/>
              </a:rPr>
              <a:t>t</a:t>
            </a:r>
            <a:r>
              <a:rPr sz="2200" b="1" spc="-5" dirty="0">
                <a:latin typeface="Corbel"/>
                <a:cs typeface="Corbel"/>
              </a:rPr>
              <a:t>h: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3637915"/>
            <a:ext cx="1605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pre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sio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-5" dirty="0">
                <a:latin typeface="Corbel"/>
                <a:cs typeface="Corbel"/>
              </a:rPr>
              <a:t>(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):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3788" y="835152"/>
            <a:ext cx="3590544" cy="2362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1659" y="3742944"/>
            <a:ext cx="4343399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18872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functions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953769"/>
            <a:ext cx="876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Corbel"/>
                <a:cs typeface="Corbel"/>
              </a:rPr>
              <a:t>f</a:t>
            </a:r>
            <a:r>
              <a:rPr sz="2200" b="1" spc="-15" dirty="0">
                <a:latin typeface="Corbel"/>
                <a:cs typeface="Corbel"/>
              </a:rPr>
              <a:t>i</a:t>
            </a:r>
            <a:r>
              <a:rPr sz="2200" b="1" spc="-10" dirty="0">
                <a:latin typeface="Corbel"/>
                <a:cs typeface="Corbel"/>
              </a:rPr>
              <a:t>ll</a:t>
            </a:r>
            <a:r>
              <a:rPr sz="2200" b="1" spc="-5" dirty="0">
                <a:latin typeface="Corbel"/>
                <a:cs typeface="Corbel"/>
              </a:rPr>
              <a:t>(</a:t>
            </a:r>
            <a:r>
              <a:rPr sz="2200" b="1" spc="1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)</a:t>
            </a:r>
            <a:r>
              <a:rPr sz="2200" b="1" spc="-10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3224911"/>
            <a:ext cx="103631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setf(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3391" y="800100"/>
            <a:ext cx="3273903" cy="21649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084" y="3424428"/>
            <a:ext cx="4934712" cy="30529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8811" y="362711"/>
            <a:ext cx="8743315" cy="6223000"/>
            <a:chOff x="3448811" y="362711"/>
            <a:chExt cx="8743315" cy="6223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811" y="362711"/>
              <a:ext cx="8610600" cy="3276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3779" y="3974591"/>
              <a:ext cx="8485632" cy="26106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8872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dirty="0">
                <a:solidFill>
                  <a:srgbClr val="FFFFFF"/>
                </a:solidFill>
              </a:rPr>
              <a:t>t  </a:t>
            </a:r>
            <a:r>
              <a:rPr sz="3600" spc="-60" dirty="0">
                <a:solidFill>
                  <a:srgbClr val="FFFFFF"/>
                </a:solidFill>
              </a:rPr>
              <a:t>functions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096" y="3643884"/>
            <a:ext cx="8610600" cy="266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587878"/>
            <a:ext cx="24390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Managing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output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73" rIns="0" bIns="0" rtlCol="0">
            <a:spAutoFit/>
          </a:bodyPr>
          <a:lstStyle/>
          <a:p>
            <a:pPr marL="2910205" marR="5080" indent="-182880">
              <a:lnSpc>
                <a:spcPts val="2160"/>
              </a:lnSpc>
              <a:spcBef>
                <a:spcPts val="37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The header </a:t>
            </a:r>
            <a:r>
              <a:rPr dirty="0"/>
              <a:t>file iomanip provides a </a:t>
            </a:r>
            <a:r>
              <a:rPr spc="-5" dirty="0"/>
              <a:t>set of functions called </a:t>
            </a:r>
            <a:r>
              <a:rPr dirty="0"/>
              <a:t> manipulators,</a:t>
            </a:r>
            <a:r>
              <a:rPr spc="-35" dirty="0"/>
              <a:t> </a:t>
            </a:r>
            <a:r>
              <a:rPr spc="-5" dirty="0"/>
              <a:t>to </a:t>
            </a:r>
            <a:r>
              <a:rPr dirty="0"/>
              <a:t>manipulate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output</a:t>
            </a:r>
            <a:r>
              <a:rPr dirty="0"/>
              <a:t> formats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8429" y="1717929"/>
            <a:ext cx="70980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Some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manipulators are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more convenient to use. For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example,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two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more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used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chain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statement.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3335" y="2538983"/>
            <a:ext cx="4911490" cy="763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023110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ep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stream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654505"/>
            <a:ext cx="44284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/>
              <a:t>Al</a:t>
            </a:r>
            <a:r>
              <a:rPr sz="2600" dirty="0"/>
              <a:t>l</a:t>
            </a:r>
            <a:r>
              <a:rPr sz="2600" spc="-10" dirty="0"/>
              <a:t> p</a:t>
            </a:r>
            <a:r>
              <a:rPr sz="2600" dirty="0"/>
              <a:t>rograms</a:t>
            </a:r>
            <a:r>
              <a:rPr sz="2600" spc="-15" dirty="0"/>
              <a:t> </a:t>
            </a:r>
            <a:r>
              <a:rPr sz="2600" dirty="0"/>
              <a:t>we</a:t>
            </a:r>
            <a:r>
              <a:rPr sz="2600" spc="-10" dirty="0"/>
              <a:t> </a:t>
            </a:r>
            <a:r>
              <a:rPr sz="2600" spc="-15" dirty="0"/>
              <a:t>l</a:t>
            </a:r>
            <a:r>
              <a:rPr sz="2600" spc="-5" dirty="0"/>
              <a:t>oo</a:t>
            </a:r>
            <a:r>
              <a:rPr sz="2600" spc="-40" dirty="0"/>
              <a:t>k</a:t>
            </a:r>
            <a:r>
              <a:rPr sz="2600" dirty="0"/>
              <a:t>ed</a:t>
            </a:r>
            <a:r>
              <a:rPr sz="2600" spc="-35" dirty="0"/>
              <a:t> </a:t>
            </a:r>
            <a:r>
              <a:rPr sz="2600" dirty="0"/>
              <a:t>ear</a:t>
            </a:r>
            <a:r>
              <a:rPr sz="2600" spc="-10" dirty="0"/>
              <a:t>l</a:t>
            </a:r>
            <a:r>
              <a:rPr sz="2600" dirty="0"/>
              <a:t>ier: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013940"/>
            <a:ext cx="6811009" cy="34886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385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da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 fr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m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4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yboard.</a:t>
            </a:r>
            <a:endParaRPr sz="26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29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outpu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t da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th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screen.</a:t>
            </a:r>
            <a:endParaRPr sz="2600">
              <a:latin typeface="Corbel"/>
              <a:cs typeface="Corbel"/>
            </a:endParaRPr>
          </a:p>
          <a:p>
            <a:pPr marL="195580" marR="5080" indent="-182880">
              <a:lnSpc>
                <a:spcPts val="2810"/>
              </a:lnSpc>
              <a:spcBef>
                <a:spcPts val="154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Outp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b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as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soo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as we ex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the 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program.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ts val="3115"/>
              </a:lnSpc>
              <a:spcBef>
                <a:spcPts val="844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Ho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6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da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 permane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tl</a:t>
            </a:r>
            <a:r>
              <a:rPr sz="2600" spc="-6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?</a:t>
            </a:r>
            <a:endParaRPr sz="2600">
              <a:latin typeface="Corbel"/>
              <a:cs typeface="Corbel"/>
            </a:endParaRPr>
          </a:p>
          <a:p>
            <a:pPr marL="515620">
              <a:lnSpc>
                <a:spcPts val="3115"/>
              </a:lnSpc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10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sec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ndar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st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orage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vice.</a:t>
            </a:r>
            <a:endParaRPr sz="2600">
              <a:latin typeface="Corbel"/>
              <a:cs typeface="Corbel"/>
            </a:endParaRPr>
          </a:p>
          <a:p>
            <a:pPr marL="698500" marR="15875" indent="-182880">
              <a:lnSpc>
                <a:spcPts val="2810"/>
              </a:lnSpc>
              <a:spcBef>
                <a:spcPts val="64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is packaged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up 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he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orage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vice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as  data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structures called</a:t>
            </a:r>
            <a:r>
              <a:rPr sz="26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files.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4390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Managing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output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pu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1378" y="656082"/>
            <a:ext cx="1350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1" dirty="0">
                <a:latin typeface="Corbel"/>
                <a:cs typeface="Corbel"/>
              </a:rPr>
              <a:t>Examples: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9601" y="1275584"/>
            <a:ext cx="5188326" cy="335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114" y="1938558"/>
            <a:ext cx="6391108" cy="13759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3506" y="4585700"/>
            <a:ext cx="5248851" cy="17328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21378" y="3641852"/>
            <a:ext cx="71247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1900" spc="-1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1900" b="1" spc="-4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can jointly</a:t>
            </a:r>
            <a:r>
              <a:rPr sz="19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1900" b="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r>
              <a:rPr sz="19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19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ios function</a:t>
            </a:r>
            <a:r>
              <a:rPr sz="19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s in</a:t>
            </a:r>
            <a:r>
              <a:rPr sz="19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19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00" b="1" spc="-5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endParaRPr sz="1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4052" y="2729484"/>
            <a:ext cx="8610600" cy="2133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094103"/>
            <a:ext cx="2693670" cy="25495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fferen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w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manipulators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ios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member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function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1169" y="246989"/>
            <a:ext cx="273431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cout.precision(2);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3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cout.precision(4);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9090" y="246989"/>
            <a:ext cx="1783080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60"/>
              </a:spcBef>
            </a:pP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b="1" i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previous</a:t>
            </a:r>
            <a:r>
              <a:rPr sz="2000" b="1" i="1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state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b="1" i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current</a:t>
            </a:r>
            <a:r>
              <a:rPr sz="2000" b="1" i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state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6515" y="1221435"/>
            <a:ext cx="6894830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80"/>
              </a:lnSpc>
              <a:spcBef>
                <a:spcPts val="1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statements</a:t>
            </a:r>
            <a:r>
              <a:rPr sz="2000" spc="409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executed,</a:t>
            </a:r>
            <a:r>
              <a:rPr sz="2000" spc="4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hold</a:t>
            </a:r>
            <a:r>
              <a:rPr sz="2000" spc="3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value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  <a:p>
            <a:pPr marR="1205865" algn="ctr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(previous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state)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new format state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4.</a:t>
            </a:r>
            <a:endParaRPr sz="2000">
              <a:latin typeface="Corbel"/>
              <a:cs typeface="Corbel"/>
            </a:endParaRPr>
          </a:p>
          <a:p>
            <a:pPr marR="1260475" algn="ctr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restore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previous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format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follows:</a:t>
            </a:r>
            <a:endParaRPr sz="2000">
              <a:latin typeface="Corbel"/>
              <a:cs typeface="Corbel"/>
            </a:endParaRPr>
          </a:p>
          <a:p>
            <a:pPr marR="1780539" algn="ctr">
              <a:lnSpc>
                <a:spcPct val="100000"/>
              </a:lnSpc>
              <a:spcBef>
                <a:spcPts val="960"/>
              </a:spcBef>
              <a:tabLst>
                <a:tab pos="2553970" algn="l"/>
              </a:tabLst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cout.precision(p);	</a:t>
            </a:r>
            <a:r>
              <a:rPr sz="2000" b="1" i="1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b="1" i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000" b="1" i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i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i="1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8429" y="5098084"/>
            <a:ext cx="4566920" cy="8185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8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ca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ow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User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efined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manipulators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409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Han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2096261"/>
            <a:ext cx="7122795" cy="25901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collection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related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stored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particular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area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disk.</a:t>
            </a:r>
            <a:endParaRPr sz="2200">
              <a:latin typeface="Corbel"/>
              <a:cs typeface="Corbel"/>
            </a:endParaRPr>
          </a:p>
          <a:p>
            <a:pPr marL="195580" marR="871855" indent="-182880">
              <a:lnSpc>
                <a:spcPts val="2380"/>
              </a:lnSpc>
              <a:spcBef>
                <a:spcPts val="11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ogra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ms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 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desi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form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 a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ite  operations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 k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com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mu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ion: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200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Transfer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console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unit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program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200" spc="-16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Transfer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program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disk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42125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55" dirty="0">
                <a:solidFill>
                  <a:srgbClr val="FFFFFF"/>
                </a:solidFill>
              </a:rPr>
              <a:t>Console- 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og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55" dirty="0">
                <a:solidFill>
                  <a:srgbClr val="FFFFFF"/>
                </a:solidFill>
              </a:rPr>
              <a:t>m</a:t>
            </a:r>
            <a:r>
              <a:rPr sz="3600" spc="-60" dirty="0">
                <a:solidFill>
                  <a:srgbClr val="FFFFFF"/>
                </a:solidFill>
              </a:rPr>
              <a:t>-</a:t>
            </a:r>
            <a:r>
              <a:rPr sz="3600" spc="-70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60" dirty="0">
                <a:solidFill>
                  <a:srgbClr val="FFFFFF"/>
                </a:solidFill>
              </a:rPr>
              <a:t>interaction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1544" y="176784"/>
            <a:ext cx="7264153" cy="64419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7762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45" dirty="0">
                <a:solidFill>
                  <a:srgbClr val="FFFFFF"/>
                </a:solidFill>
              </a:rPr>
              <a:t>File </a:t>
            </a:r>
            <a:r>
              <a:rPr sz="3600" spc="-55" dirty="0">
                <a:solidFill>
                  <a:srgbClr val="FFFFFF"/>
                </a:solidFill>
              </a:rPr>
              <a:t>Input 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Outpu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dirty="0">
                <a:solidFill>
                  <a:srgbClr val="FFFFFF"/>
                </a:solidFill>
              </a:rPr>
              <a:t>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5453" y="1244653"/>
            <a:ext cx="6214985" cy="41057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8986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asse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55" dirty="0">
                <a:solidFill>
                  <a:srgbClr val="FFFFFF"/>
                </a:solidFill>
              </a:rPr>
              <a:t>Stream 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operations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564" y="835140"/>
            <a:ext cx="7031123" cy="50587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8986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asse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Stream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697481"/>
            <a:ext cx="6158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/>
              <a:t>Classes</a:t>
            </a:r>
            <a:r>
              <a:rPr sz="2200" spc="10" dirty="0"/>
              <a:t> </a:t>
            </a:r>
            <a:r>
              <a:rPr sz="2200" spc="-10" dirty="0"/>
              <a:t>that</a:t>
            </a:r>
            <a:r>
              <a:rPr sz="2200" dirty="0"/>
              <a:t> </a:t>
            </a:r>
            <a:r>
              <a:rPr sz="2200" spc="-5" dirty="0"/>
              <a:t>define</a:t>
            </a:r>
            <a:r>
              <a:rPr sz="2200" spc="10" dirty="0"/>
              <a:t> </a:t>
            </a:r>
            <a:r>
              <a:rPr sz="2200" spc="-5" dirty="0"/>
              <a:t>file</a:t>
            </a:r>
            <a:r>
              <a:rPr sz="2200" spc="15" dirty="0"/>
              <a:t> </a:t>
            </a:r>
            <a:r>
              <a:rPr sz="2200" spc="-10" dirty="0"/>
              <a:t>handling</a:t>
            </a:r>
            <a:r>
              <a:rPr sz="2200" spc="45" dirty="0"/>
              <a:t> </a:t>
            </a:r>
            <a:r>
              <a:rPr sz="2200" spc="-5" dirty="0"/>
              <a:t>methods/functions: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032533"/>
            <a:ext cx="1530350" cy="138811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ifstream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fstream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fstream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3968877"/>
            <a:ext cx="5891530" cy="11163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are derived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fstreambase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corresponding</a:t>
            </a:r>
            <a:r>
              <a:rPr sz="22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iostream.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Header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fstream</a:t>
            </a:r>
            <a:r>
              <a:rPr sz="22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contain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3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8986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asse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Stream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718820"/>
            <a:ext cx="3125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dirty="0">
                <a:solidFill>
                  <a:srgbClr val="40B9D2"/>
                </a:solidFill>
                <a:latin typeface="Corbel"/>
                <a:cs typeface="Corbel"/>
              </a:rPr>
              <a:t>1.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Suitable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145235"/>
            <a:ext cx="2959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dirty="0">
                <a:solidFill>
                  <a:srgbClr val="40B9D2"/>
                </a:solidFill>
              </a:rPr>
              <a:t>2.	</a:t>
            </a: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type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48429" y="1451203"/>
            <a:ext cx="2272665" cy="8788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Purpose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 startAt="3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Opening</a:t>
            </a:r>
            <a:r>
              <a:rPr sz="20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3856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029" y="2228214"/>
            <a:ext cx="7049770" cy="232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fi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ca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 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opened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2 way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s:</a:t>
            </a:r>
            <a:endParaRPr sz="2200">
              <a:latin typeface="Corbel"/>
              <a:cs typeface="Corbel"/>
            </a:endParaRPr>
          </a:p>
          <a:p>
            <a:pPr marL="541020">
              <a:lnSpc>
                <a:spcPct val="100000"/>
              </a:lnSpc>
              <a:spcBef>
                <a:spcPts val="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spc="-7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ing</a:t>
            </a:r>
            <a:r>
              <a:rPr sz="2200" spc="-8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ruc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 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 marL="541020">
              <a:lnSpc>
                <a:spcPct val="100000"/>
              </a:lnSpc>
              <a:spcBef>
                <a:spcPts val="3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2.</a:t>
            </a:r>
            <a:r>
              <a:rPr sz="2200" spc="-6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open(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2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175" spc="-7" baseline="24904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r>
              <a:rPr sz="2175" spc="225" baseline="2490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method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useful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one 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endParaRPr sz="2200">
              <a:latin typeface="Corbel"/>
              <a:cs typeface="Corbel"/>
            </a:endParaRPr>
          </a:p>
          <a:p>
            <a:pPr marL="220979" marR="121285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175" spc="-7" baseline="24904" dirty="0">
                <a:solidFill>
                  <a:srgbClr val="585858"/>
                </a:solidFill>
                <a:latin typeface="Corbel"/>
                <a:cs typeface="Corbel"/>
              </a:rPr>
              <a:t>nd</a:t>
            </a:r>
            <a:r>
              <a:rPr sz="2175" baseline="24904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method is used when we want to manage multiple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using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stream.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2542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using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constructor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321054"/>
            <a:ext cx="6920230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/>
              <a:t>Constructor is used to initialized an </a:t>
            </a:r>
            <a:r>
              <a:rPr sz="2200" spc="-10" dirty="0"/>
              <a:t>object while </a:t>
            </a:r>
            <a:r>
              <a:rPr sz="2200" spc="-5" dirty="0"/>
              <a:t>it is being </a:t>
            </a:r>
            <a:r>
              <a:rPr sz="2200" dirty="0"/>
              <a:t> </a:t>
            </a:r>
            <a:r>
              <a:rPr sz="2200" spc="-5" dirty="0"/>
              <a:t>created </a:t>
            </a:r>
            <a:r>
              <a:rPr sz="2200" spc="-10" dirty="0"/>
              <a:t>Here, </a:t>
            </a:r>
            <a:r>
              <a:rPr sz="2200" spc="-5" dirty="0"/>
              <a:t>a filename is used </a:t>
            </a:r>
            <a:r>
              <a:rPr sz="2200" dirty="0"/>
              <a:t>to </a:t>
            </a:r>
            <a:r>
              <a:rPr sz="2200" spc="-5" dirty="0"/>
              <a:t>initialize </a:t>
            </a:r>
            <a:r>
              <a:rPr sz="2200" spc="-10" dirty="0"/>
              <a:t>the </a:t>
            </a:r>
            <a:r>
              <a:rPr sz="2200" spc="-5" dirty="0"/>
              <a:t>file stream </a:t>
            </a:r>
            <a:r>
              <a:rPr sz="2200" spc="-430" dirty="0"/>
              <a:t> </a:t>
            </a:r>
            <a:r>
              <a:rPr sz="2200" spc="-10" dirty="0"/>
              <a:t>object</a:t>
            </a:r>
            <a:r>
              <a:rPr sz="2200" spc="-5" dirty="0"/>
              <a:t>.</a:t>
            </a:r>
            <a:r>
              <a:rPr sz="2200" spc="-160" dirty="0"/>
              <a:t> </a:t>
            </a:r>
            <a:r>
              <a:rPr sz="2200" spc="-10" dirty="0"/>
              <a:t>Th</a:t>
            </a:r>
            <a:r>
              <a:rPr sz="2200" spc="-15" dirty="0"/>
              <a:t>i</a:t>
            </a:r>
            <a:r>
              <a:rPr sz="2200" spc="-5" dirty="0"/>
              <a:t>s</a:t>
            </a:r>
            <a:r>
              <a:rPr sz="2200" spc="20" dirty="0"/>
              <a:t> </a:t>
            </a:r>
            <a:r>
              <a:rPr sz="2200" spc="-5" dirty="0"/>
              <a:t>inv</a:t>
            </a:r>
            <a:r>
              <a:rPr sz="2200" dirty="0"/>
              <a:t>o</a:t>
            </a:r>
            <a:r>
              <a:rPr sz="2200" spc="-5" dirty="0"/>
              <a:t>lves </a:t>
            </a:r>
            <a:r>
              <a:rPr sz="2200" spc="-10" dirty="0"/>
              <a:t>th</a:t>
            </a:r>
            <a:r>
              <a:rPr sz="2200" spc="-5" dirty="0"/>
              <a:t>e</a:t>
            </a:r>
            <a:r>
              <a:rPr sz="2200" spc="5" dirty="0"/>
              <a:t> </a:t>
            </a:r>
            <a:r>
              <a:rPr sz="2200" spc="-5" dirty="0"/>
              <a:t>fol</a:t>
            </a:r>
            <a:r>
              <a:rPr sz="2200" spc="-20" dirty="0"/>
              <a:t>l</a:t>
            </a:r>
            <a:r>
              <a:rPr sz="2200" spc="-10" dirty="0"/>
              <a:t>ow</a:t>
            </a:r>
            <a:r>
              <a:rPr sz="2200" spc="-15" dirty="0"/>
              <a:t>i</a:t>
            </a:r>
            <a:r>
              <a:rPr sz="2200" spc="-10" dirty="0"/>
              <a:t>n</a:t>
            </a:r>
            <a:r>
              <a:rPr sz="2200" spc="-5" dirty="0"/>
              <a:t>g</a:t>
            </a:r>
            <a:r>
              <a:rPr sz="2200" spc="20" dirty="0"/>
              <a:t> </a:t>
            </a:r>
            <a:r>
              <a:rPr sz="2200" spc="-10" dirty="0"/>
              <a:t>steps: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379091"/>
            <a:ext cx="7123430" cy="172021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900" marR="5080" indent="-457200">
              <a:lnSpc>
                <a:spcPts val="2380"/>
              </a:lnSpc>
              <a:spcBef>
                <a:spcPts val="39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manage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stream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using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appropriate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Like,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ofstream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used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create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ifstream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2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stream.</a:t>
            </a:r>
            <a:endParaRPr sz="22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Initialize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desired</a:t>
            </a:r>
            <a:r>
              <a:rPr sz="22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filename.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4073423"/>
            <a:ext cx="4073525" cy="138811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Exampl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ofstream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outfile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(“results”);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ifstream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(“data”);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1603" y="4528010"/>
            <a:ext cx="1571625" cy="9334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30"/>
              </a:spcBef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2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238"/>
            <a:ext cx="251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Dat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ea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517650"/>
            <a:ext cx="6806565" cy="14928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415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/>
              <a:t>I/O </a:t>
            </a:r>
            <a:r>
              <a:rPr sz="2600" spc="-5" dirty="0"/>
              <a:t>syste</a:t>
            </a:r>
            <a:r>
              <a:rPr sz="2600" dirty="0"/>
              <a:t>m</a:t>
            </a:r>
            <a:r>
              <a:rPr sz="2600" spc="-25" dirty="0"/>
              <a:t> </a:t>
            </a:r>
            <a:r>
              <a:rPr sz="2600" spc="-5" dirty="0"/>
              <a:t>supp</a:t>
            </a:r>
            <a:r>
              <a:rPr sz="2600" spc="-15" dirty="0"/>
              <a:t>l</a:t>
            </a:r>
            <a:r>
              <a:rPr sz="2600" dirty="0"/>
              <a:t>ies</a:t>
            </a:r>
            <a:r>
              <a:rPr sz="2600" spc="-20" dirty="0"/>
              <a:t> </a:t>
            </a:r>
            <a:r>
              <a:rPr sz="2600" dirty="0"/>
              <a:t>an</a:t>
            </a:r>
            <a:r>
              <a:rPr sz="2600" spc="-10" dirty="0"/>
              <a:t> </a:t>
            </a:r>
            <a:r>
              <a:rPr sz="2600" dirty="0"/>
              <a:t>interface</a:t>
            </a:r>
            <a:r>
              <a:rPr sz="2600" spc="-15" dirty="0"/>
              <a:t> </a:t>
            </a:r>
            <a:r>
              <a:rPr sz="2600" spc="-5" dirty="0"/>
              <a:t>t</a:t>
            </a:r>
            <a:r>
              <a:rPr sz="2600" dirty="0"/>
              <a:t>o</a:t>
            </a:r>
            <a:r>
              <a:rPr sz="2600" spc="5" dirty="0"/>
              <a:t> </a:t>
            </a:r>
            <a:r>
              <a:rPr sz="2600" spc="-5" dirty="0"/>
              <a:t>the  </a:t>
            </a:r>
            <a:r>
              <a:rPr sz="2600" dirty="0"/>
              <a:t>programmer </a:t>
            </a:r>
            <a:r>
              <a:rPr sz="2600" spc="-5" dirty="0"/>
              <a:t>that </a:t>
            </a:r>
            <a:r>
              <a:rPr sz="2600" dirty="0"/>
              <a:t>is </a:t>
            </a:r>
            <a:r>
              <a:rPr sz="2600" spc="-5" dirty="0"/>
              <a:t>independent </a:t>
            </a:r>
            <a:r>
              <a:rPr sz="2600" dirty="0"/>
              <a:t>of </a:t>
            </a:r>
            <a:r>
              <a:rPr sz="2600" spc="-5" dirty="0"/>
              <a:t>the </a:t>
            </a:r>
            <a:r>
              <a:rPr sz="2600" dirty="0"/>
              <a:t>actual </a:t>
            </a:r>
            <a:r>
              <a:rPr sz="2600" spc="5" dirty="0"/>
              <a:t> </a:t>
            </a:r>
            <a:r>
              <a:rPr sz="2600" spc="-5" dirty="0"/>
              <a:t>device</a:t>
            </a:r>
            <a:r>
              <a:rPr sz="2600" spc="-25" dirty="0"/>
              <a:t> </a:t>
            </a:r>
            <a:r>
              <a:rPr sz="2600" spc="-5" dirty="0"/>
              <a:t>being</a:t>
            </a:r>
            <a:r>
              <a:rPr sz="2600" spc="-10" dirty="0"/>
              <a:t> accessed.</a:t>
            </a:r>
            <a:r>
              <a:rPr sz="2600" spc="-204" dirty="0"/>
              <a:t> </a:t>
            </a:r>
            <a:r>
              <a:rPr sz="2600" spc="-5" dirty="0"/>
              <a:t>This</a:t>
            </a:r>
            <a:r>
              <a:rPr sz="2600" dirty="0"/>
              <a:t> </a:t>
            </a:r>
            <a:r>
              <a:rPr sz="2600" spc="-5" dirty="0"/>
              <a:t>interface</a:t>
            </a:r>
            <a:r>
              <a:rPr sz="2600" spc="-15" dirty="0"/>
              <a:t> </a:t>
            </a:r>
            <a:r>
              <a:rPr sz="2600" dirty="0"/>
              <a:t>is</a:t>
            </a:r>
            <a:r>
              <a:rPr sz="2600" spc="5" dirty="0"/>
              <a:t> </a:t>
            </a:r>
            <a:r>
              <a:rPr sz="2600" dirty="0"/>
              <a:t>known as </a:t>
            </a:r>
            <a:r>
              <a:rPr sz="2600" spc="-505" dirty="0"/>
              <a:t> </a:t>
            </a:r>
            <a:r>
              <a:rPr sz="2600" b="1" dirty="0">
                <a:latin typeface="Corbel"/>
                <a:cs typeface="Corbel"/>
              </a:rPr>
              <a:t>streams</a:t>
            </a:r>
            <a:r>
              <a:rPr sz="2600" dirty="0"/>
              <a:t>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984474"/>
            <a:ext cx="7067550" cy="226631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6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is a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ge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eral</a:t>
            </a:r>
            <a:r>
              <a:rPr sz="26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me g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ven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 flow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ta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6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is a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se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q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ue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6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es</a:t>
            </a:r>
            <a:endParaRPr sz="2600">
              <a:latin typeface="Corbel"/>
              <a:cs typeface="Corbel"/>
            </a:endParaRPr>
          </a:p>
          <a:p>
            <a:pPr marL="195580" marR="5080" indent="-182880">
              <a:lnSpc>
                <a:spcPts val="2810"/>
              </a:lnSpc>
              <a:spcBef>
                <a:spcPts val="1240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It acts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either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as a source from which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input data can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be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obtained or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as a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destination to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which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output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6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sent.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2542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Open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50" dirty="0">
                <a:solidFill>
                  <a:srgbClr val="FFFFFF"/>
                </a:solidFill>
              </a:rPr>
              <a:t>using 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constructor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755" y="382524"/>
            <a:ext cx="6533243" cy="36824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48429" y="4587621"/>
            <a:ext cx="708215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is,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opened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writing</a:t>
            </a:r>
            <a:r>
              <a:rPr sz="2200" b="1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b="1" i="1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b="1" i="1" spc="4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new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created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no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that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name.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file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already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exists,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contents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deleted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is,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presented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as 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clean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3883" y="3301026"/>
            <a:ext cx="8187050" cy="31988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340990"/>
            <a:ext cx="2070100" cy="20561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28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stream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 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3259" y="361289"/>
            <a:ext cx="7682230" cy="27082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237230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ofstream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outfile(“salary”);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create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outfile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connects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“salary”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197860" algn="l"/>
              </a:tabLst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20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ifstream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infile(“salary”);	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//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create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infile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connects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“salary”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statements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same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program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different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program.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connection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closed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automatically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 object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expires.</a:t>
            </a:r>
            <a:endParaRPr sz="2000">
              <a:latin typeface="Corbel"/>
              <a:cs typeface="Corbel"/>
            </a:endParaRPr>
          </a:p>
          <a:p>
            <a:pPr marL="194945" marR="6223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use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outfile.close() / infile.close()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disconnect outfile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/ infile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from “salary”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25425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Open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50" dirty="0">
                <a:solidFill>
                  <a:srgbClr val="FFFFFF"/>
                </a:solidFill>
              </a:rPr>
              <a:t>using 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constructor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7810" y="604138"/>
          <a:ext cx="8147050" cy="559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7827">
                <a:tc>
                  <a:txBody>
                    <a:bodyPr/>
                    <a:lstStyle/>
                    <a:p>
                      <a:pPr marL="91440" marR="1936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#include&lt;iostream&gt;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#include&lt;fstream&gt;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using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3628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name[30];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float cost;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ofstream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outf("ITEM");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 marR="12573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 Item name:";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cin&gt;&gt;name;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outf&lt;&lt;name&lt;&lt;"\n";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 marR="139763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cost:";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cin&gt;&gt;cost;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outf&lt;&lt;cost&lt;&lt;"\n";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outf.close();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ifstream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inf("ITEM");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860" marR="2701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inf&gt;&gt;n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me; 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inf&gt;&gt;cost;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860" marR="4273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cout&lt;&lt;"Item Name:"&lt;&lt;name&lt;&lt;"\n";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t&lt;&lt;"Ite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m</a:t>
                      </a:r>
                      <a:r>
                        <a:rPr sz="18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Cost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"&lt;&lt;co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t&lt;&lt;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inf.close();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3671315"/>
            <a:ext cx="2535936" cy="11186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6423" y="5047488"/>
            <a:ext cx="1847087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35966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Open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(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)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714" y="597153"/>
            <a:ext cx="708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function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open()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used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multiple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files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7594" y="871169"/>
            <a:ext cx="21609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same</a:t>
            </a:r>
            <a:r>
              <a:rPr spc="-35" dirty="0"/>
              <a:t> </a:t>
            </a:r>
            <a:r>
              <a:rPr dirty="0"/>
              <a:t>stream</a:t>
            </a:r>
            <a:r>
              <a:rPr spc="-25" dirty="0"/>
              <a:t> </a:t>
            </a:r>
            <a:r>
              <a:rPr spc="-5" dirty="0"/>
              <a:t>object.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34714" y="1298575"/>
            <a:ext cx="7106284" cy="1581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For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example,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 may want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process 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set 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files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sequentially.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such cases,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create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stream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use it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open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000" spc="39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turn.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2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 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connected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stream. For that,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280"/>
              </a:lnSpc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close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first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open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second.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78" y="3112007"/>
            <a:ext cx="4186409" cy="990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9371" y="4576571"/>
            <a:ext cx="6210300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308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Dete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3600" spc="-3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file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244854"/>
            <a:ext cx="636524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Detection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condition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required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while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reading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1350" y="1886153"/>
            <a:ext cx="1335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Corbel"/>
                <a:cs typeface="Corbel"/>
              </a:rPr>
              <a:t>wh</a:t>
            </a:r>
            <a:r>
              <a:rPr sz="2200" b="1" spc="-20" dirty="0">
                <a:latin typeface="Corbel"/>
                <a:cs typeface="Corbel"/>
              </a:rPr>
              <a:t>i</a:t>
            </a:r>
            <a:r>
              <a:rPr sz="2200" b="1" spc="-10" dirty="0">
                <a:latin typeface="Corbel"/>
                <a:cs typeface="Corbel"/>
              </a:rPr>
              <a:t>le(fi</a:t>
            </a:r>
            <a:r>
              <a:rPr sz="2200" b="1" spc="-55" dirty="0">
                <a:latin typeface="Corbel"/>
                <a:cs typeface="Corbel"/>
              </a:rPr>
              <a:t>n</a:t>
            </a:r>
            <a:r>
              <a:rPr sz="2200" b="1" spc="-5" dirty="0">
                <a:latin typeface="Corbel"/>
                <a:cs typeface="Corbel"/>
              </a:rPr>
              <a:t>)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2259609"/>
            <a:ext cx="7035800" cy="327850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Her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objec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tream</a:t>
            </a:r>
            <a:endParaRPr sz="2200">
              <a:latin typeface="Corbel"/>
              <a:cs typeface="Corbel"/>
            </a:endParaRPr>
          </a:p>
          <a:p>
            <a:pPr marL="195580" marR="238125" indent="-182880">
              <a:lnSpc>
                <a:spcPts val="2380"/>
              </a:lnSpc>
              <a:spcBef>
                <a:spcPts val="123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loop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terminates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fin</a:t>
            </a:r>
            <a:r>
              <a:rPr sz="22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returns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value of</a:t>
            </a:r>
            <a:r>
              <a:rPr sz="2200" spc="-7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Zero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on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reaching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condition.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approach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 detect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eof()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(f</a:t>
            </a:r>
            <a:r>
              <a:rPr sz="2200" b="1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eo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200" b="1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!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0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) { </a:t>
            </a:r>
            <a:r>
              <a:rPr sz="2200" b="1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x</a:t>
            </a:r>
            <a:r>
              <a:rPr sz="2200" b="1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t(1)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;</a:t>
            </a:r>
            <a:r>
              <a:rPr sz="2200" b="1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}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eof(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ember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ctio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ios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class,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returns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non-zero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value,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EOF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condition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encountered,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zero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otherwise.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235966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Open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open</a:t>
            </a:r>
            <a:r>
              <a:rPr sz="3600" dirty="0">
                <a:solidFill>
                  <a:srgbClr val="FFFFFF"/>
                </a:solidFill>
              </a:rPr>
              <a:t>(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)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81527" y="307593"/>
          <a:ext cx="8147050" cy="618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745">
                <a:tc>
                  <a:txBody>
                    <a:bodyPr/>
                    <a:lstStyle/>
                    <a:p>
                      <a:pPr marL="91440" marR="1936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#include&lt;iostream&gt;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#include&lt;fstream&gt;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using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8798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ofstream</a:t>
                      </a:r>
                      <a:r>
                        <a:rPr sz="1800" spc="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fout;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fout.open("country");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fo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t&lt;&lt;"Unit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States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eri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 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fout&lt;&lt;"United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Kingdom\n";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fout&lt;&lt;"South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Korea\n";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 marR="15982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fout.close();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fout.open("capital");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fout&lt;&lt;"Washington\n";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fout&lt;&lt;"London\n";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fout&lt;&lt;"Seoul\n";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fout.close();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270125" indent="-1847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//Reading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files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const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N=80;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char line[N];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ifstream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fin;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3917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fin.open("country");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cout&lt;&lt;"Contents of country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file: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while(fin)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8332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fin.getline(line,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N);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cout&lt;&lt;line&lt;&lt;endl;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fin.close();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 marR="48831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fin.open("capital");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cout&lt;&lt;"Contents of capital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file: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while(fin)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8332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fin.getline(line,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N);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cout&lt;&lt;line&lt;&lt;endl;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fin.close();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78130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13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spc="-60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4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fr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m  2 </a:t>
            </a:r>
            <a:r>
              <a:rPr sz="3600" spc="-50" dirty="0">
                <a:solidFill>
                  <a:srgbClr val="FFFFFF"/>
                </a:solidFill>
              </a:rPr>
              <a:t>files 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s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0" dirty="0">
                <a:solidFill>
                  <a:srgbClr val="FFFFFF"/>
                </a:solidFill>
              </a:rPr>
              <a:t>m</a:t>
            </a:r>
            <a:r>
              <a:rPr sz="3600" spc="-65" dirty="0">
                <a:solidFill>
                  <a:srgbClr val="FFFFFF"/>
                </a:solidFill>
              </a:rPr>
              <a:t>u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tane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us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dirty="0">
                <a:solidFill>
                  <a:srgbClr val="FFFFFF"/>
                </a:solidFill>
              </a:rPr>
              <a:t>y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40505" y="610108"/>
          <a:ext cx="814705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7903">
                <a:tc>
                  <a:txBody>
                    <a:bodyPr/>
                    <a:lstStyle/>
                    <a:p>
                      <a:pPr marL="91440" marR="1936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#include&lt;iostream&gt;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#include&lt;fstream&gt;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#include&lt;stdlib.h&gt;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using</a:t>
                      </a:r>
                      <a:r>
                        <a:rPr sz="18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namespace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std;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79958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const int SIZE=80;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line[SIZE];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ifstream fin1,fin2;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fin1.open("country");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fin2.open("capital");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for(int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i=1;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i&lt;=3;i++)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if(fin1.eof()!=0)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cout&lt;&lt;"\nExit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from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country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38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exit(1);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fin1.getline(line,SIZE);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cout&lt;&lt;"\nCapital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"&lt;&lt;line&lt;&lt;"\n";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if(fin2.eof()!=0)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643890" marR="5715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cout&lt;&lt;"\nExit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from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capital \n";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exit(1);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4744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fin2.getline(line,SIZE);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cout&lt;&lt;line&lt;"\n";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0831" y="4381500"/>
            <a:ext cx="3296412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067" y="3424428"/>
            <a:ext cx="8238744" cy="2743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1724" y="2834766"/>
            <a:ext cx="16871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Modes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1071118"/>
            <a:ext cx="71304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ifstream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ofstream</a:t>
            </a:r>
            <a:r>
              <a:rPr sz="2000" spc="1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constructors</a:t>
            </a:r>
            <a:r>
              <a:rPr sz="2000" spc="10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8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open(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create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new files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well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existing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429" y="1771853"/>
            <a:ext cx="6477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40" dirty="0"/>
              <a:t>We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spc="-10" dirty="0"/>
              <a:t> </a:t>
            </a:r>
            <a:r>
              <a:rPr spc="-5" dirty="0"/>
              <a:t>used</a:t>
            </a:r>
            <a:r>
              <a:rPr dirty="0"/>
              <a:t> one</a:t>
            </a:r>
            <a:r>
              <a:rPr spc="-10" dirty="0"/>
              <a:t> </a:t>
            </a:r>
            <a:r>
              <a:rPr dirty="0"/>
              <a:t>argument, </a:t>
            </a:r>
            <a:r>
              <a:rPr spc="-10" dirty="0"/>
              <a:t>but</a:t>
            </a:r>
            <a:r>
              <a:rPr spc="20" dirty="0"/>
              <a:t> </a:t>
            </a:r>
            <a:r>
              <a:rPr spc="-5" dirty="0"/>
              <a:t>these</a:t>
            </a:r>
            <a:r>
              <a:rPr dirty="0"/>
              <a:t> </a:t>
            </a:r>
            <a:r>
              <a:rPr spc="-5" dirty="0"/>
              <a:t>functions</a:t>
            </a:r>
            <a:r>
              <a:rPr spc="-15" dirty="0"/>
              <a:t> </a:t>
            </a:r>
            <a:r>
              <a:rPr spc="-5" dirty="0"/>
              <a:t>can</a:t>
            </a:r>
            <a:r>
              <a:rPr spc="-20" dirty="0"/>
              <a:t> </a:t>
            </a:r>
            <a:r>
              <a:rPr spc="-15" dirty="0"/>
              <a:t>take</a:t>
            </a:r>
            <a:r>
              <a:rPr spc="400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31309" y="2046858"/>
            <a:ext cx="4895850" cy="643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arguments.</a:t>
            </a:r>
            <a:endParaRPr sz="20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  <a:spcBef>
                <a:spcPts val="60"/>
              </a:spcBef>
            </a:pP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Stream-object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open(“file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name”,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mode);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8429" y="2824099"/>
            <a:ext cx="68649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Second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argument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specifies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purpose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which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opened.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876" y="949451"/>
            <a:ext cx="8435340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834766"/>
            <a:ext cx="168719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5" dirty="0">
                <a:solidFill>
                  <a:srgbClr val="FFFFFF"/>
                </a:solidFill>
              </a:rPr>
              <a:t>Ope</a:t>
            </a:r>
            <a:r>
              <a:rPr sz="3600" dirty="0">
                <a:solidFill>
                  <a:srgbClr val="FFFFFF"/>
                </a:solidFill>
              </a:rPr>
              <a:t>n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  </a:t>
            </a:r>
            <a:r>
              <a:rPr sz="3600" spc="-50" dirty="0">
                <a:solidFill>
                  <a:srgbClr val="FFFFFF"/>
                </a:solidFill>
              </a:rPr>
              <a:t>Modes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3588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22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nter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&amp;  </a:t>
            </a:r>
            <a:r>
              <a:rPr sz="3600" spc="-50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Manipulators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017778"/>
            <a:ext cx="6990715" cy="474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 associated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pointers known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as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 pointers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1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. I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put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2.</a:t>
            </a:r>
            <a:r>
              <a:rPr sz="2200" spc="-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tput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5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oin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5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reading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contents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for writing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contents.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894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time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operation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takes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place,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appropriate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automatically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advanced.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des: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mode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-&gt;Input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beginning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Write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 mode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-&gt;Existing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content deleted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endParaRPr sz="2200">
              <a:latin typeface="Corbel"/>
              <a:cs typeface="Corbel"/>
            </a:endParaRPr>
          </a:p>
          <a:p>
            <a:pPr marL="2164715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 at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beginning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053589" algn="l"/>
              </a:tabLst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Append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mode	-&gt;Output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 at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1381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10205" marR="5080" indent="-182880">
              <a:lnSpc>
                <a:spcPct val="90000"/>
              </a:lnSpc>
              <a:spcBef>
                <a:spcPts val="415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/>
              <a:t>The </a:t>
            </a:r>
            <a:r>
              <a:rPr sz="2600" dirty="0"/>
              <a:t>source </a:t>
            </a:r>
            <a:r>
              <a:rPr sz="2600" spc="-5" dirty="0"/>
              <a:t>stream that </a:t>
            </a:r>
            <a:r>
              <a:rPr sz="2600" dirty="0"/>
              <a:t>provides </a:t>
            </a:r>
            <a:r>
              <a:rPr sz="2600" spc="-5" dirty="0"/>
              <a:t>data to </a:t>
            </a:r>
            <a:r>
              <a:rPr sz="2600" dirty="0"/>
              <a:t>programs </a:t>
            </a:r>
            <a:r>
              <a:rPr sz="2600" spc="5" dirty="0"/>
              <a:t> </a:t>
            </a:r>
            <a:r>
              <a:rPr sz="2600" dirty="0"/>
              <a:t>is </a:t>
            </a:r>
            <a:r>
              <a:rPr sz="2600" spc="-5" dirty="0"/>
              <a:t>called </a:t>
            </a:r>
            <a:r>
              <a:rPr sz="2600" b="1" spc="-5" dirty="0">
                <a:latin typeface="Corbel"/>
                <a:cs typeface="Corbel"/>
              </a:rPr>
              <a:t>input </a:t>
            </a:r>
            <a:r>
              <a:rPr sz="2600" b="1" dirty="0">
                <a:latin typeface="Corbel"/>
                <a:cs typeface="Corbel"/>
              </a:rPr>
              <a:t>stream</a:t>
            </a:r>
            <a:r>
              <a:rPr sz="2600" dirty="0"/>
              <a:t>. </a:t>
            </a:r>
            <a:r>
              <a:rPr sz="2600" spc="-5" dirty="0"/>
              <a:t>The destination stream </a:t>
            </a:r>
            <a:r>
              <a:rPr sz="2600" dirty="0"/>
              <a:t> receives </a:t>
            </a:r>
            <a:r>
              <a:rPr sz="2600" spc="-5" dirty="0"/>
              <a:t>output </a:t>
            </a:r>
            <a:r>
              <a:rPr sz="2600" dirty="0"/>
              <a:t>from </a:t>
            </a:r>
            <a:r>
              <a:rPr sz="2600" spc="-5" dirty="0"/>
              <a:t>the </a:t>
            </a:r>
            <a:r>
              <a:rPr sz="2600" dirty="0"/>
              <a:t>program is </a:t>
            </a:r>
            <a:r>
              <a:rPr sz="2600" spc="-5" dirty="0"/>
              <a:t>called </a:t>
            </a:r>
            <a:r>
              <a:rPr sz="2600" b="1" spc="-5" dirty="0">
                <a:latin typeface="Corbel"/>
                <a:cs typeface="Corbel"/>
              </a:rPr>
              <a:t>output </a:t>
            </a:r>
            <a:r>
              <a:rPr sz="2600" b="1" spc="-52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stream</a:t>
            </a:r>
            <a:r>
              <a:rPr sz="2600" dirty="0"/>
              <a:t>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229357"/>
            <a:ext cx="682879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95580" marR="5080" indent="-182880">
              <a:lnSpc>
                <a:spcPts val="2810"/>
              </a:lnSpc>
              <a:spcBef>
                <a:spcPts val="455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Thus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 program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extracts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the bytes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from an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input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insert</a:t>
            </a:r>
            <a:r>
              <a:rPr sz="26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bytes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into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an output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stream.</a:t>
            </a:r>
            <a:endParaRPr sz="26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9896" y="3425999"/>
            <a:ext cx="7696957" cy="262746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3588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220" dirty="0">
                <a:solidFill>
                  <a:srgbClr val="FFFFFF"/>
                </a:solidFill>
              </a:rPr>
              <a:t>P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nter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&amp;  </a:t>
            </a:r>
            <a:r>
              <a:rPr sz="3600" spc="-50" dirty="0">
                <a:solidFill>
                  <a:srgbClr val="FFFFFF"/>
                </a:solidFill>
              </a:rPr>
              <a:t>their </a:t>
            </a:r>
            <a:r>
              <a:rPr sz="3600" spc="-4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Manipulators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9398" y="1123188"/>
            <a:ext cx="7602582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282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manipulation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nter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602361"/>
            <a:ext cx="6717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How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move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any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desired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position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1309" y="903808"/>
            <a:ext cx="16757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inside</a:t>
            </a:r>
            <a:r>
              <a:rPr sz="2200" spc="-30" dirty="0"/>
              <a:t> </a:t>
            </a:r>
            <a:r>
              <a:rPr sz="2200" spc="-5" dirty="0"/>
              <a:t>the</a:t>
            </a:r>
            <a:r>
              <a:rPr sz="2200" spc="-30" dirty="0"/>
              <a:t> </a:t>
            </a:r>
            <a:r>
              <a:rPr sz="2200" spc="-5" dirty="0"/>
              <a:t>file?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3948429" y="1358646"/>
            <a:ext cx="6748145" cy="2780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1397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stream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classes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support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functions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manage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this.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ex.</a:t>
            </a:r>
            <a:endParaRPr sz="2200">
              <a:latin typeface="Corbel"/>
              <a:cs typeface="Corbel"/>
            </a:endParaRPr>
          </a:p>
          <a:p>
            <a:pPr marL="927100">
              <a:lnSpc>
                <a:spcPct val="100000"/>
              </a:lnSpc>
              <a:spcBef>
                <a:spcPts val="940"/>
              </a:spcBef>
            </a:pP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infile.seekg(10);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moves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10.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Byte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begins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zero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number,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pointing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11th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byte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358" y="4424171"/>
            <a:ext cx="7408477" cy="14310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282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Fun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  </a:t>
            </a:r>
            <a:r>
              <a:rPr sz="3600" spc="-60" dirty="0">
                <a:solidFill>
                  <a:srgbClr val="FFFFFF"/>
                </a:solidFill>
              </a:rPr>
              <a:t>manipulation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nter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34714" y="2654299"/>
            <a:ext cx="6621145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Specifying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ffse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ts val="2510"/>
              </a:lnSpc>
              <a:spcBef>
                <a:spcPts val="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How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move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desired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location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endParaRPr sz="2200">
              <a:latin typeface="Corbel"/>
              <a:cs typeface="Corbel"/>
            </a:endParaRPr>
          </a:p>
          <a:p>
            <a:pPr marL="698500">
              <a:lnSpc>
                <a:spcPts val="2510"/>
              </a:lnSpc>
            </a:pP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seek</a:t>
            </a:r>
            <a:r>
              <a:rPr sz="2200" b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65576" y="777240"/>
            <a:ext cx="8534400" cy="5637530"/>
            <a:chOff x="3465576" y="777240"/>
            <a:chExt cx="8534400" cy="5637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5576" y="777240"/>
              <a:ext cx="8534400" cy="167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9304" y="3686556"/>
              <a:ext cx="6004687" cy="2727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6282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Fun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manipulation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nter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529334"/>
            <a:ext cx="7139305" cy="296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seekg(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seekp(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with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2 arguments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see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offset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positio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3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Seek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p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offset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200" spc="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positio</a:t>
            </a:r>
            <a:r>
              <a:rPr sz="2200" spc="-4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);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50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Parameter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offset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represents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bytes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moved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from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location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specified</a:t>
            </a:r>
            <a:r>
              <a:rPr sz="22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parameter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refposition.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Refposition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takes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following: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45"/>
              </a:spcBef>
              <a:tabLst>
                <a:tab pos="1997075" algn="l"/>
              </a:tabLst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::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beg	</a:t>
            </a:r>
            <a:r>
              <a:rPr sz="2200" spc="-5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Start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1350" y="4473600"/>
            <a:ext cx="1174115" cy="7816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cur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246" y="4473600"/>
            <a:ext cx="3796029" cy="7816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1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Current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position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endParaRPr sz="2200">
              <a:latin typeface="Corbel"/>
              <a:cs typeface="Corbel"/>
            </a:endParaRPr>
          </a:p>
          <a:p>
            <a:pPr marL="32384">
              <a:lnSpc>
                <a:spcPct val="100000"/>
              </a:lnSpc>
              <a:spcBef>
                <a:spcPts val="335"/>
              </a:spcBef>
            </a:pPr>
            <a:r>
              <a:rPr sz="2200" spc="-5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908" y="1612391"/>
            <a:ext cx="8636508" cy="2895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2826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</a:rPr>
              <a:t>Fun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s</a:t>
            </a:r>
            <a:r>
              <a:rPr sz="3600" spc="-11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  </a:t>
            </a:r>
            <a:r>
              <a:rPr sz="3600" spc="-60" dirty="0">
                <a:solidFill>
                  <a:srgbClr val="FFFFFF"/>
                </a:solidFill>
              </a:rPr>
              <a:t>manipulation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f</a:t>
            </a:r>
            <a:r>
              <a:rPr sz="3600" spc="-55" dirty="0">
                <a:solidFill>
                  <a:srgbClr val="FFFFFF"/>
                </a:solidFill>
              </a:rPr>
              <a:t>il</a:t>
            </a:r>
            <a:r>
              <a:rPr sz="3600" dirty="0">
                <a:solidFill>
                  <a:srgbClr val="FFFFFF"/>
                </a:solidFill>
              </a:rPr>
              <a:t>e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p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nter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3755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Sequential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Outpu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050493"/>
            <a:ext cx="65766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Pair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functions,</a:t>
            </a:r>
            <a:r>
              <a:rPr dirty="0"/>
              <a:t> </a:t>
            </a:r>
            <a:r>
              <a:rPr b="1" dirty="0">
                <a:latin typeface="Corbel"/>
                <a:cs typeface="Corbel"/>
              </a:rPr>
              <a:t>put(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)</a:t>
            </a:r>
            <a:r>
              <a:rPr b="1" spc="5" dirty="0">
                <a:latin typeface="Corbel"/>
                <a:cs typeface="Corbel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b="1" dirty="0">
                <a:latin typeface="Corbel"/>
                <a:cs typeface="Corbel"/>
              </a:rPr>
              <a:t>get(</a:t>
            </a:r>
            <a:r>
              <a:rPr b="1" spc="-10" dirty="0">
                <a:latin typeface="Corbel"/>
                <a:cs typeface="Corbel"/>
              </a:rPr>
              <a:t> </a:t>
            </a:r>
            <a:r>
              <a:rPr b="1" dirty="0">
                <a:latin typeface="Corbel"/>
                <a:cs typeface="Corbel"/>
              </a:rPr>
              <a:t>)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designed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dirty="0"/>
              <a:t> handling</a:t>
            </a:r>
            <a:r>
              <a:rPr spc="-40" dirty="0"/>
              <a:t> 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1204061"/>
            <a:ext cx="6656070" cy="11531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time.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ts val="2160"/>
              </a:lnSpc>
              <a:spcBef>
                <a:spcPts val="123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Pair of functions,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write( ) and read( ) are designed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write and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blocks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binary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data.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95115" y="2600325"/>
          <a:ext cx="8147050" cy="384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069">
                <a:tc>
                  <a:txBody>
                    <a:bodyPr/>
                    <a:lstStyle/>
                    <a:p>
                      <a:pPr marL="92075" marR="2058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#include&lt;iostream&gt; </a:t>
                      </a:r>
                      <a:r>
                        <a:rPr sz="1800" spc="-3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#include&lt;fstream&gt;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#include&lt;string&gt;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06475" marR="8604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string[80];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cout&lt;&lt;“Enter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String”;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cin&gt;&gt;string;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len=strlen(string);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fstream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file.open(“Text”,ios::in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|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ios::out);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for(int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i=0;i&lt;len;i++)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064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file.put(string[i]);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file.seekg(0);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2075" marR="30327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ch;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wh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le(fil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1006475" marR="1967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file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.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g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(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h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); 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cout&lt;&lt;ch;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return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3755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</a:rPr>
              <a:t>Sequential 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npu</a:t>
            </a:r>
            <a:r>
              <a:rPr sz="3600" dirty="0">
                <a:solidFill>
                  <a:srgbClr val="FFFFFF"/>
                </a:solidFill>
              </a:rPr>
              <a:t>t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Outpu</a:t>
            </a:r>
            <a:r>
              <a:rPr sz="3600" dirty="0">
                <a:solidFill>
                  <a:srgbClr val="FFFFFF"/>
                </a:solidFill>
              </a:rPr>
              <a:t>t  </a:t>
            </a:r>
            <a:r>
              <a:rPr sz="3600" spc="-60" dirty="0">
                <a:solidFill>
                  <a:srgbClr val="FFFFFF"/>
                </a:solidFill>
              </a:rPr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48429" y="1907286"/>
            <a:ext cx="7010400" cy="29686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323215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have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an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fstream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 to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open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fstream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handle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both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input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output.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opene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ios: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in a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ios: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ou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mode.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After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writing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file,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want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display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contents.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But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already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moved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end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file,</a:t>
            </a:r>
            <a:r>
              <a:rPr sz="22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so we must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bring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back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to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start of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is done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by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st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tement</a:t>
            </a:r>
            <a:endParaRPr sz="22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40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fi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l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e.see</a:t>
            </a:r>
            <a:r>
              <a:rPr sz="2200" spc="-5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200" spc="-25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(0);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3755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Sequential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Outpu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093723"/>
            <a:ext cx="1677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1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6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latin typeface="Corbel"/>
                <a:cs typeface="Corbel"/>
              </a:rPr>
              <a:t>B</a:t>
            </a:r>
            <a:r>
              <a:rPr sz="2200" b="1" spc="-15" dirty="0">
                <a:latin typeface="Corbel"/>
                <a:cs typeface="Corbel"/>
              </a:rPr>
              <a:t>i</a:t>
            </a:r>
            <a:r>
              <a:rPr sz="2200" b="1" spc="-5" dirty="0">
                <a:latin typeface="Corbel"/>
                <a:cs typeface="Corbel"/>
              </a:rPr>
              <a:t>nary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F</a:t>
            </a:r>
            <a:r>
              <a:rPr sz="2200" b="1" spc="-20" dirty="0">
                <a:latin typeface="Corbel"/>
                <a:cs typeface="Corbel"/>
              </a:rPr>
              <a:t>i</a:t>
            </a:r>
            <a:r>
              <a:rPr sz="2200" b="1" spc="-10" dirty="0">
                <a:latin typeface="Corbel"/>
                <a:cs typeface="Corbel"/>
              </a:rPr>
              <a:t>les: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Write</a:t>
            </a:r>
            <a:r>
              <a:rPr dirty="0"/>
              <a:t>( ) and</a:t>
            </a:r>
            <a:r>
              <a:rPr spc="-15" dirty="0"/>
              <a:t> </a:t>
            </a:r>
            <a:r>
              <a:rPr spc="-35" dirty="0"/>
              <a:t>R</a:t>
            </a:r>
            <a:r>
              <a:rPr dirty="0"/>
              <a:t>ead(</a:t>
            </a:r>
            <a:r>
              <a:rPr spc="-30" dirty="0"/>
              <a:t> </a:t>
            </a:r>
            <a:r>
              <a:rPr dirty="0"/>
              <a:t>)</a:t>
            </a:r>
            <a:r>
              <a:rPr spc="-5" dirty="0"/>
              <a:t> </a:t>
            </a:r>
            <a:r>
              <a:rPr dirty="0"/>
              <a:t>Fun</a:t>
            </a:r>
            <a:r>
              <a:rPr spc="5" dirty="0"/>
              <a:t>c</a:t>
            </a:r>
            <a:r>
              <a:rPr spc="-5" dirty="0"/>
              <a:t>tions: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b="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Corbel"/>
                <a:cs typeface="Corbel"/>
              </a:rPr>
              <a:t>The functions </a:t>
            </a:r>
            <a:r>
              <a:rPr dirty="0"/>
              <a:t>write(</a:t>
            </a:r>
            <a:r>
              <a:rPr spc="5" dirty="0"/>
              <a:t> </a:t>
            </a:r>
            <a:r>
              <a:rPr dirty="0"/>
              <a:t>)</a:t>
            </a:r>
            <a:r>
              <a:rPr spc="-15" dirty="0"/>
              <a:t> </a:t>
            </a:r>
            <a:r>
              <a:rPr b="0" dirty="0">
                <a:latin typeface="Corbel"/>
                <a:cs typeface="Corbel"/>
              </a:rPr>
              <a:t>and</a:t>
            </a:r>
            <a:r>
              <a:rPr b="0" spc="-25" dirty="0">
                <a:latin typeface="Corbel"/>
                <a:cs typeface="Corbel"/>
              </a:rPr>
              <a:t> </a:t>
            </a:r>
            <a:r>
              <a:rPr dirty="0"/>
              <a:t>read(</a:t>
            </a:r>
            <a:r>
              <a:rPr spc="-5" dirty="0"/>
              <a:t> )</a:t>
            </a:r>
            <a:r>
              <a:rPr b="0" spc="-5" dirty="0">
                <a:latin typeface="Corbel"/>
                <a:cs typeface="Corbel"/>
              </a:rPr>
              <a:t>,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handle</a:t>
            </a:r>
            <a:r>
              <a:rPr b="0" spc="-2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the</a:t>
            </a:r>
            <a:r>
              <a:rPr b="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data</a:t>
            </a:r>
            <a:r>
              <a:rPr b="0" dirty="0">
                <a:latin typeface="Corbel"/>
                <a:cs typeface="Corbel"/>
              </a:rPr>
              <a:t> in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binary </a:t>
            </a:r>
            <a:r>
              <a:rPr b="0" spc="-5" dirty="0">
                <a:latin typeface="Corbel"/>
                <a:cs typeface="Corbel"/>
              </a:rPr>
              <a:t>form.</a:t>
            </a:r>
          </a:p>
          <a:p>
            <a:pPr marL="195580" marR="126364" indent="-182880" algn="just">
              <a:lnSpc>
                <a:spcPts val="2160"/>
              </a:lnSpc>
              <a:spcBef>
                <a:spcPts val="1230"/>
              </a:spcBef>
            </a:pPr>
            <a:r>
              <a:rPr b="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Corbel"/>
                <a:cs typeface="Corbel"/>
              </a:rPr>
              <a:t>Th</a:t>
            </a:r>
            <a:r>
              <a:rPr b="0" spc="5" dirty="0">
                <a:latin typeface="Corbel"/>
                <a:cs typeface="Corbel"/>
              </a:rPr>
              <a:t>i</a:t>
            </a:r>
            <a:r>
              <a:rPr b="0" dirty="0">
                <a:latin typeface="Corbel"/>
                <a:cs typeface="Corbel"/>
              </a:rPr>
              <a:t>s</a:t>
            </a:r>
            <a:r>
              <a:rPr b="0" spc="-1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m</a:t>
            </a:r>
            <a:r>
              <a:rPr b="0" spc="-10" dirty="0">
                <a:latin typeface="Corbel"/>
                <a:cs typeface="Corbel"/>
              </a:rPr>
              <a:t>e</a:t>
            </a:r>
            <a:r>
              <a:rPr b="0" dirty="0">
                <a:latin typeface="Corbel"/>
                <a:cs typeface="Corbel"/>
              </a:rPr>
              <a:t>ans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tha</a:t>
            </a:r>
            <a:r>
              <a:rPr b="0" dirty="0">
                <a:latin typeface="Corbel"/>
                <a:cs typeface="Corbel"/>
              </a:rPr>
              <a:t>t</a:t>
            </a:r>
            <a:r>
              <a:rPr b="0" spc="-5" dirty="0">
                <a:latin typeface="Corbel"/>
                <a:cs typeface="Corbel"/>
              </a:rPr>
              <a:t> th</a:t>
            </a:r>
            <a:r>
              <a:rPr b="0" dirty="0">
                <a:latin typeface="Corbel"/>
                <a:cs typeface="Corbel"/>
              </a:rPr>
              <a:t>e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values are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s</a:t>
            </a:r>
            <a:r>
              <a:rPr b="0" spc="-5" dirty="0">
                <a:latin typeface="Corbel"/>
                <a:cs typeface="Corbel"/>
              </a:rPr>
              <a:t>tore</a:t>
            </a:r>
            <a:r>
              <a:rPr b="0" dirty="0">
                <a:latin typeface="Corbel"/>
                <a:cs typeface="Corbel"/>
              </a:rPr>
              <a:t>d in</a:t>
            </a:r>
            <a:r>
              <a:rPr b="0" spc="-1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th</a:t>
            </a:r>
            <a:r>
              <a:rPr b="0" dirty="0">
                <a:latin typeface="Corbel"/>
                <a:cs typeface="Corbel"/>
              </a:rPr>
              <a:t>e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10" dirty="0">
                <a:latin typeface="Corbel"/>
                <a:cs typeface="Corbel"/>
              </a:rPr>
              <a:t>d</a:t>
            </a:r>
            <a:r>
              <a:rPr b="0" dirty="0">
                <a:latin typeface="Corbel"/>
                <a:cs typeface="Corbel"/>
              </a:rPr>
              <a:t>i</a:t>
            </a:r>
            <a:r>
              <a:rPr b="0" spc="5" dirty="0">
                <a:latin typeface="Corbel"/>
                <a:cs typeface="Corbel"/>
              </a:rPr>
              <a:t>s</a:t>
            </a:r>
            <a:r>
              <a:rPr b="0" dirty="0">
                <a:latin typeface="Corbel"/>
                <a:cs typeface="Corbel"/>
              </a:rPr>
              <a:t>k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file, </a:t>
            </a:r>
            <a:r>
              <a:rPr b="0" spc="-5" dirty="0">
                <a:latin typeface="Corbel"/>
                <a:cs typeface="Corbel"/>
              </a:rPr>
              <a:t>sam</a:t>
            </a:r>
            <a:r>
              <a:rPr b="0" dirty="0">
                <a:latin typeface="Corbel"/>
                <a:cs typeface="Corbel"/>
              </a:rPr>
              <a:t>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for</a:t>
            </a:r>
            <a:r>
              <a:rPr b="0" spc="-10" dirty="0">
                <a:latin typeface="Corbel"/>
                <a:cs typeface="Corbel"/>
              </a:rPr>
              <a:t>m</a:t>
            </a:r>
            <a:r>
              <a:rPr b="0" dirty="0">
                <a:latin typeface="Corbel"/>
                <a:cs typeface="Corbel"/>
              </a:rPr>
              <a:t>at  as</a:t>
            </a:r>
            <a:r>
              <a:rPr b="0" spc="-1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they</a:t>
            </a:r>
            <a:r>
              <a:rPr b="0" dirty="0">
                <a:latin typeface="Corbel"/>
                <a:cs typeface="Corbel"/>
              </a:rPr>
              <a:t> are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stored</a:t>
            </a:r>
            <a:r>
              <a:rPr b="0" dirty="0">
                <a:latin typeface="Corbel"/>
                <a:cs typeface="Corbel"/>
              </a:rPr>
              <a:t> in </a:t>
            </a:r>
            <a:r>
              <a:rPr b="0" spc="-5" dirty="0">
                <a:latin typeface="Corbel"/>
                <a:cs typeface="Corbel"/>
              </a:rPr>
              <a:t>the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internal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memory.</a:t>
            </a:r>
          </a:p>
          <a:p>
            <a:pPr marL="195580" marR="5080" indent="-182880" algn="just">
              <a:lnSpc>
                <a:spcPts val="2160"/>
              </a:lnSpc>
              <a:spcBef>
                <a:spcPts val="1200"/>
              </a:spcBef>
            </a:pPr>
            <a:r>
              <a:rPr b="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b="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Corbel"/>
                <a:cs typeface="Corbel"/>
              </a:rPr>
              <a:t>Ho</a:t>
            </a:r>
            <a:r>
              <a:rPr b="0" dirty="0">
                <a:latin typeface="Corbel"/>
                <a:cs typeface="Corbel"/>
              </a:rPr>
              <a:t>w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an</a:t>
            </a:r>
            <a:r>
              <a:rPr b="0" spc="-1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int value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70" dirty="0">
                <a:latin typeface="Corbel"/>
                <a:cs typeface="Corbel"/>
              </a:rPr>
              <a:t>2</a:t>
            </a:r>
            <a:r>
              <a:rPr b="0" dirty="0">
                <a:latin typeface="Corbel"/>
                <a:cs typeface="Corbel"/>
              </a:rPr>
              <a:t>594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is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store</a:t>
            </a:r>
            <a:r>
              <a:rPr b="0" dirty="0">
                <a:latin typeface="Corbel"/>
                <a:cs typeface="Corbel"/>
              </a:rPr>
              <a:t>d</a:t>
            </a:r>
            <a:r>
              <a:rPr b="0" spc="-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in </a:t>
            </a:r>
            <a:r>
              <a:rPr spc="-5" dirty="0"/>
              <a:t>bi</a:t>
            </a:r>
            <a:r>
              <a:rPr spc="5" dirty="0"/>
              <a:t>n</a:t>
            </a:r>
            <a:r>
              <a:rPr dirty="0"/>
              <a:t>ary</a:t>
            </a:r>
            <a:r>
              <a:rPr spc="-30" dirty="0"/>
              <a:t> </a:t>
            </a:r>
            <a:r>
              <a:rPr b="0" dirty="0">
                <a:latin typeface="Corbel"/>
                <a:cs typeface="Corbel"/>
              </a:rPr>
              <a:t>and</a:t>
            </a:r>
            <a:r>
              <a:rPr b="0" spc="-25" dirty="0">
                <a:latin typeface="Corbel"/>
                <a:cs typeface="Corbel"/>
              </a:rPr>
              <a:t> </a:t>
            </a:r>
            <a:r>
              <a:rPr dirty="0"/>
              <a:t>cha</a:t>
            </a:r>
            <a:r>
              <a:rPr spc="-10" dirty="0"/>
              <a:t>r</a:t>
            </a:r>
            <a:r>
              <a:rPr dirty="0"/>
              <a:t>acter</a:t>
            </a:r>
            <a:r>
              <a:rPr spc="-5" dirty="0"/>
              <a:t> </a:t>
            </a:r>
            <a:r>
              <a:rPr b="0" dirty="0">
                <a:latin typeface="Corbel"/>
                <a:cs typeface="Corbel"/>
              </a:rPr>
              <a:t>for</a:t>
            </a:r>
            <a:r>
              <a:rPr b="0" spc="-10" dirty="0">
                <a:latin typeface="Corbel"/>
                <a:cs typeface="Corbel"/>
              </a:rPr>
              <a:t>m</a:t>
            </a:r>
            <a:r>
              <a:rPr b="0" dirty="0">
                <a:latin typeface="Corbel"/>
                <a:cs typeface="Corbel"/>
              </a:rPr>
              <a:t>at?</a:t>
            </a:r>
            <a:r>
              <a:rPr b="0" spc="-9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An  </a:t>
            </a:r>
            <a:r>
              <a:rPr b="0" dirty="0">
                <a:latin typeface="Corbel"/>
                <a:cs typeface="Corbel"/>
              </a:rPr>
              <a:t>int </a:t>
            </a:r>
            <a:r>
              <a:rPr b="0" spc="-10" dirty="0">
                <a:latin typeface="Corbel"/>
                <a:cs typeface="Corbel"/>
              </a:rPr>
              <a:t>takes </a:t>
            </a:r>
            <a:r>
              <a:rPr b="0" dirty="0">
                <a:latin typeface="Corbel"/>
                <a:cs typeface="Corbel"/>
              </a:rPr>
              <a:t>2 </a:t>
            </a:r>
            <a:r>
              <a:rPr b="0" spc="-5" dirty="0">
                <a:latin typeface="Corbel"/>
                <a:cs typeface="Corbel"/>
              </a:rPr>
              <a:t>bytes to store </a:t>
            </a:r>
            <a:r>
              <a:rPr b="0" dirty="0">
                <a:latin typeface="Corbel"/>
                <a:cs typeface="Corbel"/>
              </a:rPr>
              <a:t>its </a:t>
            </a:r>
            <a:r>
              <a:rPr b="0" spc="-5" dirty="0">
                <a:latin typeface="Corbel"/>
                <a:cs typeface="Corbel"/>
              </a:rPr>
              <a:t>value </a:t>
            </a:r>
            <a:r>
              <a:rPr b="0" dirty="0">
                <a:latin typeface="Corbel"/>
                <a:cs typeface="Corbel"/>
              </a:rPr>
              <a:t>in binary </a:t>
            </a:r>
            <a:r>
              <a:rPr b="0" spc="-5" dirty="0">
                <a:latin typeface="Corbel"/>
                <a:cs typeface="Corbel"/>
              </a:rPr>
              <a:t>form, </a:t>
            </a:r>
            <a:r>
              <a:rPr b="0" spc="-10" dirty="0">
                <a:latin typeface="Corbel"/>
                <a:cs typeface="Corbel"/>
              </a:rPr>
              <a:t>but </a:t>
            </a:r>
            <a:r>
              <a:rPr b="0" dirty="0">
                <a:latin typeface="Corbel"/>
                <a:cs typeface="Corbel"/>
              </a:rPr>
              <a:t>4 digit int will </a:t>
            </a:r>
            <a:r>
              <a:rPr b="0" spc="5" dirty="0">
                <a:latin typeface="Corbel"/>
                <a:cs typeface="Corbel"/>
              </a:rPr>
              <a:t> </a:t>
            </a:r>
            <a:r>
              <a:rPr b="0" spc="-15" dirty="0">
                <a:latin typeface="Corbel"/>
                <a:cs typeface="Corbel"/>
              </a:rPr>
              <a:t>take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4 </a:t>
            </a:r>
            <a:r>
              <a:rPr b="0" spc="-5" dirty="0">
                <a:latin typeface="Corbel"/>
                <a:cs typeface="Corbel"/>
              </a:rPr>
              <a:t>bytes</a:t>
            </a:r>
            <a:r>
              <a:rPr b="0" spc="2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to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store </a:t>
            </a:r>
            <a:r>
              <a:rPr b="0" dirty="0">
                <a:latin typeface="Corbel"/>
                <a:cs typeface="Corbel"/>
              </a:rPr>
              <a:t>in</a:t>
            </a:r>
            <a:r>
              <a:rPr b="0" spc="-10" dirty="0">
                <a:latin typeface="Corbel"/>
                <a:cs typeface="Corbel"/>
              </a:rPr>
              <a:t> </a:t>
            </a:r>
            <a:r>
              <a:rPr b="0" spc="-5" dirty="0">
                <a:latin typeface="Corbel"/>
                <a:cs typeface="Corbel"/>
              </a:rPr>
              <a:t>character</a:t>
            </a:r>
            <a:r>
              <a:rPr b="0" spc="-2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form.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474" y="4415714"/>
            <a:ext cx="5004176" cy="152178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37553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Sequential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2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Outpu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t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8429" y="1764376"/>
            <a:ext cx="5951855" cy="13068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Binary</a:t>
            </a:r>
            <a:r>
              <a:rPr spc="-25" dirty="0"/>
              <a:t> </a:t>
            </a:r>
            <a:r>
              <a:rPr dirty="0"/>
              <a:t>format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5" dirty="0"/>
              <a:t>more</a:t>
            </a:r>
            <a:r>
              <a:rPr dirty="0"/>
              <a:t> </a:t>
            </a:r>
            <a:r>
              <a:rPr spc="-5" dirty="0"/>
              <a:t>accurate </a:t>
            </a:r>
            <a:r>
              <a:rPr dirty="0"/>
              <a:t>for</a:t>
            </a:r>
            <a:r>
              <a:rPr spc="-5" dirty="0"/>
              <a:t> storing</a:t>
            </a:r>
            <a:r>
              <a:rPr spc="-20" dirty="0"/>
              <a:t> </a:t>
            </a:r>
            <a:r>
              <a:rPr spc="-5" dirty="0"/>
              <a:t>the numbers</a:t>
            </a:r>
          </a:p>
          <a:p>
            <a:pPr marL="927100" marR="1223645">
              <a:lnSpc>
                <a:spcPct val="140000"/>
              </a:lnSpc>
            </a:pPr>
            <a:r>
              <a:rPr dirty="0"/>
              <a:t>infile.read( </a:t>
            </a:r>
            <a:r>
              <a:rPr spc="-10" dirty="0"/>
              <a:t>(char </a:t>
            </a:r>
            <a:r>
              <a:rPr dirty="0"/>
              <a:t>*) </a:t>
            </a:r>
            <a:r>
              <a:rPr spc="-50" dirty="0"/>
              <a:t>&amp;V, </a:t>
            </a:r>
            <a:r>
              <a:rPr spc="-5" dirty="0"/>
              <a:t>sizeof(V) ); </a:t>
            </a:r>
            <a:r>
              <a:rPr dirty="0"/>
              <a:t> </a:t>
            </a:r>
            <a:r>
              <a:rPr spc="-10" dirty="0"/>
              <a:t>outfile.write(</a:t>
            </a:r>
            <a:r>
              <a:rPr dirty="0"/>
              <a:t> </a:t>
            </a:r>
            <a:r>
              <a:rPr spc="-15" dirty="0"/>
              <a:t>(char </a:t>
            </a:r>
            <a:r>
              <a:rPr dirty="0"/>
              <a:t>*)</a:t>
            </a:r>
            <a:r>
              <a:rPr spc="5" dirty="0"/>
              <a:t> </a:t>
            </a:r>
            <a:r>
              <a:rPr spc="-50" dirty="0"/>
              <a:t>&amp;V,</a:t>
            </a:r>
            <a:r>
              <a:rPr spc="5" dirty="0"/>
              <a:t> </a:t>
            </a:r>
            <a:r>
              <a:rPr spc="-5" dirty="0"/>
              <a:t>sizeof(V)</a:t>
            </a:r>
            <a:r>
              <a:rPr spc="5" dirty="0"/>
              <a:t> </a:t>
            </a:r>
            <a:r>
              <a:rPr spc="-5" dirty="0"/>
              <a:t>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48429" y="3593972"/>
            <a:ext cx="7042784" cy="13061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These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function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take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two arguments.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first 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address of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variable</a:t>
            </a:r>
            <a:r>
              <a:rPr sz="2000" spc="-1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second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length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variable 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bytes.</a:t>
            </a:r>
            <a:endParaRPr sz="2000">
              <a:latin typeface="Corbel"/>
              <a:cs typeface="Corbel"/>
            </a:endParaRPr>
          </a:p>
          <a:p>
            <a:pPr marL="195580" marR="13335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address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variable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must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cast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type char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* (i.e.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pointer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character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type).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184150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nar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Example</a:t>
            </a:r>
            <a:endParaRPr sz="36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52596" y="379475"/>
            <a:ext cx="7792720" cy="5965825"/>
            <a:chOff x="3752596" y="379475"/>
            <a:chExt cx="7792720" cy="5965825"/>
          </a:xfrm>
        </p:grpSpPr>
        <p:sp>
          <p:nvSpPr>
            <p:cNvPr id="4" name="object 4"/>
            <p:cNvSpPr/>
            <p:nvPr/>
          </p:nvSpPr>
          <p:spPr>
            <a:xfrm>
              <a:off x="3765296" y="392137"/>
              <a:ext cx="7767320" cy="5940425"/>
            </a:xfrm>
            <a:custGeom>
              <a:avLst/>
              <a:gdLst/>
              <a:ahLst/>
              <a:cxnLst/>
              <a:rect l="l" t="t" r="r" b="b"/>
              <a:pathLst>
                <a:path w="7767320" h="5940425">
                  <a:moveTo>
                    <a:pt x="7767066" y="0"/>
                  </a:moveTo>
                  <a:lnTo>
                    <a:pt x="0" y="0"/>
                  </a:lnTo>
                  <a:lnTo>
                    <a:pt x="0" y="5940425"/>
                  </a:lnTo>
                  <a:lnTo>
                    <a:pt x="7767066" y="5940425"/>
                  </a:lnTo>
                  <a:lnTo>
                    <a:pt x="7767066" y="0"/>
                  </a:lnTo>
                  <a:close/>
                </a:path>
              </a:pathLst>
            </a:custGeom>
            <a:solidFill>
              <a:srgbClr val="CEE7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5296" y="385825"/>
              <a:ext cx="7767320" cy="5953125"/>
            </a:xfrm>
            <a:custGeom>
              <a:avLst/>
              <a:gdLst/>
              <a:ahLst/>
              <a:cxnLst/>
              <a:rect l="l" t="t" r="r" b="b"/>
              <a:pathLst>
                <a:path w="7767320" h="5953125">
                  <a:moveTo>
                    <a:pt x="0" y="0"/>
                  </a:moveTo>
                  <a:lnTo>
                    <a:pt x="0" y="5953086"/>
                  </a:lnTo>
                </a:path>
                <a:path w="7767320" h="5953125">
                  <a:moveTo>
                    <a:pt x="7767065" y="0"/>
                  </a:moveTo>
                  <a:lnTo>
                    <a:pt x="7767065" y="595308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8946" y="385825"/>
              <a:ext cx="7780020" cy="12700"/>
            </a:xfrm>
            <a:custGeom>
              <a:avLst/>
              <a:gdLst/>
              <a:ahLst/>
              <a:cxnLst/>
              <a:rect l="l" t="t" r="r" b="b"/>
              <a:pathLst>
                <a:path w="7780020" h="12700">
                  <a:moveTo>
                    <a:pt x="0" y="12700"/>
                  </a:moveTo>
                  <a:lnTo>
                    <a:pt x="7779765" y="12700"/>
                  </a:lnTo>
                  <a:lnTo>
                    <a:pt x="777976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8946" y="6332563"/>
              <a:ext cx="7780020" cy="0"/>
            </a:xfrm>
            <a:custGeom>
              <a:avLst/>
              <a:gdLst/>
              <a:ahLst/>
              <a:cxnLst/>
              <a:rect l="l" t="t" r="r" b="b"/>
              <a:pathLst>
                <a:path w="7780020">
                  <a:moveTo>
                    <a:pt x="0" y="0"/>
                  </a:moveTo>
                  <a:lnTo>
                    <a:pt x="777976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44544" y="410083"/>
            <a:ext cx="44983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int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main()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float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height[4]={175.5,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153.0, </a:t>
            </a:r>
            <a:r>
              <a:rPr sz="1800" spc="-20" dirty="0">
                <a:latin typeface="Corbel"/>
                <a:cs typeface="Corbel"/>
              </a:rPr>
              <a:t>167.25,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160.70};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ofstream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outfile;</a:t>
            </a:r>
            <a:endParaRPr sz="1800">
              <a:latin typeface="Corbel"/>
              <a:cs typeface="Corbel"/>
            </a:endParaRPr>
          </a:p>
          <a:p>
            <a:pPr marL="19685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outfile.open("BINARY");</a:t>
            </a:r>
            <a:endParaRPr sz="1800">
              <a:latin typeface="Corbel"/>
              <a:cs typeface="Corbel"/>
            </a:endParaRPr>
          </a:p>
          <a:p>
            <a:pPr marL="19685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outfile.write((char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*)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&amp;height,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sizeof(height));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outfile.close();</a:t>
            </a:r>
            <a:endParaRPr sz="1800">
              <a:latin typeface="Corbel"/>
              <a:cs typeface="Corbel"/>
            </a:endParaRPr>
          </a:p>
          <a:p>
            <a:pPr marL="381000" marR="2600325" indent="-184785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for(int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i=0;i&lt;4;i++)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height[i]=0;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947" y="3153917"/>
            <a:ext cx="440436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7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ifstream </a:t>
            </a:r>
            <a:r>
              <a:rPr sz="1800" dirty="0">
                <a:latin typeface="Corbel"/>
                <a:cs typeface="Corbel"/>
              </a:rPr>
              <a:t>infile;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infile.open("BINARY");</a:t>
            </a:r>
            <a:endParaRPr sz="1800">
              <a:latin typeface="Corbel"/>
              <a:cs typeface="Corbel"/>
            </a:endParaRPr>
          </a:p>
          <a:p>
            <a:pPr marL="12700" marR="34671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infile.read((char </a:t>
            </a:r>
            <a:r>
              <a:rPr sz="1800" dirty="0">
                <a:latin typeface="Corbel"/>
                <a:cs typeface="Corbel"/>
              </a:rPr>
              <a:t>*) </a:t>
            </a:r>
            <a:r>
              <a:rPr sz="1800" spc="-5" dirty="0">
                <a:latin typeface="Corbel"/>
                <a:cs typeface="Corbel"/>
              </a:rPr>
              <a:t>&amp;height,sizeof(height));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for(int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i=0;i&lt;4;i++)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{</a:t>
            </a:r>
            <a:endParaRPr sz="1800">
              <a:latin typeface="Corbel"/>
              <a:cs typeface="Corbel"/>
            </a:endParaRPr>
          </a:p>
          <a:p>
            <a:pPr marL="196850" marR="5080">
              <a:lnSpc>
                <a:spcPct val="100000"/>
              </a:lnSpc>
            </a:pPr>
            <a:r>
              <a:rPr sz="1800" spc="-5" dirty="0">
                <a:latin typeface="Corbel"/>
                <a:cs typeface="Corbel"/>
              </a:rPr>
              <a:t>cout.setf(ios::showpoint);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cout.setf(ios::fixed, ios::floatfield); 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cout&lt;&lt;setw(10)&lt;&lt;setprecision(2)&lt;&lt;height[i];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rbel"/>
                <a:cs typeface="Corbel"/>
              </a:rPr>
              <a:t>infile.close();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4544" y="5897067"/>
            <a:ext cx="94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}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60107" y="4096511"/>
            <a:ext cx="4404360" cy="2133600"/>
            <a:chOff x="6960107" y="4096511"/>
            <a:chExt cx="4404360" cy="21336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0107" y="5527547"/>
              <a:ext cx="4404359" cy="7025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5711" y="4096511"/>
              <a:ext cx="2238755" cy="848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328238"/>
            <a:ext cx="2598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ag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507210"/>
            <a:ext cx="7027545" cy="364172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So far we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’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ve</a:t>
            </a:r>
            <a:r>
              <a:rPr sz="26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used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600" b="1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6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strea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 objec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s.</a:t>
            </a:r>
            <a:endParaRPr sz="2600">
              <a:latin typeface="Corbel"/>
              <a:cs typeface="Corbel"/>
            </a:endParaRPr>
          </a:p>
          <a:p>
            <a:pPr marL="195580" marR="132715" indent="-182880">
              <a:lnSpc>
                <a:spcPts val="2810"/>
              </a:lnSpc>
              <a:spcBef>
                <a:spcPts val="1240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585858"/>
                </a:solidFill>
                <a:latin typeface="Corbel"/>
                <a:cs typeface="Corbel"/>
              </a:rPr>
              <a:t>cin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-Input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stream connected to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standard input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device</a:t>
            </a:r>
            <a:r>
              <a:rPr sz="26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(Usually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the keyboard)</a:t>
            </a:r>
            <a:endParaRPr sz="2600">
              <a:latin typeface="Corbel"/>
              <a:cs typeface="Corbel"/>
            </a:endParaRPr>
          </a:p>
          <a:p>
            <a:pPr marL="195580" marR="416559" indent="-182880">
              <a:lnSpc>
                <a:spcPts val="2810"/>
              </a:lnSpc>
              <a:spcBef>
                <a:spcPts val="1200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b="1" spc="-5" dirty="0">
                <a:solidFill>
                  <a:srgbClr val="585858"/>
                </a:solidFill>
                <a:latin typeface="Corbel"/>
                <a:cs typeface="Corbel"/>
              </a:rPr>
              <a:t>cout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-Output stream connected to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standard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output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device</a:t>
            </a:r>
            <a:r>
              <a:rPr sz="26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(Usually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screen)</a:t>
            </a:r>
            <a:endParaRPr sz="26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600" spc="-166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1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solidFill>
                  <a:srgbClr val="585858"/>
                </a:solidFill>
                <a:latin typeface="Corbel"/>
                <a:cs typeface="Corbel"/>
              </a:rPr>
              <a:t>K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yboard</a:t>
            </a:r>
            <a:r>
              <a:rPr sz="26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d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sc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een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efa</a:t>
            </a:r>
            <a:r>
              <a:rPr sz="26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lt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options.</a:t>
            </a:r>
            <a:endParaRPr sz="2600">
              <a:latin typeface="Corbel"/>
              <a:cs typeface="Corbel"/>
            </a:endParaRPr>
          </a:p>
          <a:p>
            <a:pPr marL="195580" marR="460375" indent="-182880">
              <a:lnSpc>
                <a:spcPts val="2810"/>
              </a:lnSpc>
              <a:spcBef>
                <a:spcPts val="1240"/>
              </a:spcBef>
            </a:pPr>
            <a:r>
              <a:rPr sz="2600" spc="-49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Can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redirect </a:t>
            </a:r>
            <a:r>
              <a:rPr sz="2600" spc="-5" dirty="0">
                <a:solidFill>
                  <a:srgbClr val="585858"/>
                </a:solidFill>
                <a:latin typeface="Corbel"/>
                <a:cs typeface="Corbel"/>
              </a:rPr>
              <a:t>streams to other devices or files, </a:t>
            </a:r>
            <a:r>
              <a:rPr sz="2600" dirty="0">
                <a:solidFill>
                  <a:srgbClr val="585858"/>
                </a:solidFill>
                <a:latin typeface="Corbel"/>
                <a:cs typeface="Corbel"/>
              </a:rPr>
              <a:t>if </a:t>
            </a:r>
            <a:r>
              <a:rPr sz="26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600" spc="-15" dirty="0">
                <a:solidFill>
                  <a:srgbClr val="585858"/>
                </a:solidFill>
                <a:latin typeface="Corbel"/>
                <a:cs typeface="Corbel"/>
              </a:rPr>
              <a:t>necessary.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33870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13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spc="-60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4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an</a:t>
            </a:r>
            <a:r>
              <a:rPr sz="3600" dirty="0">
                <a:solidFill>
                  <a:srgbClr val="FFFFFF"/>
                </a:solidFill>
              </a:rPr>
              <a:t>d  </a:t>
            </a:r>
            <a:r>
              <a:rPr sz="3600" spc="-60" dirty="0">
                <a:solidFill>
                  <a:srgbClr val="FFFFFF"/>
                </a:solidFill>
              </a:rPr>
              <a:t>W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55" dirty="0">
                <a:solidFill>
                  <a:srgbClr val="FFFFFF"/>
                </a:solidFill>
              </a:rPr>
              <a:t>Object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48429" y="2139823"/>
            <a:ext cx="7096125" cy="29298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5580" marR="568960" indent="-182880">
              <a:lnSpc>
                <a:spcPts val="2380"/>
              </a:lnSpc>
              <a:spcBef>
                <a:spcPts val="390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Binary input and output functions read() and write() are 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designed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do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exactly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job.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6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handle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entire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structure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of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 as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single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unit.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ts val="2510"/>
              </a:lnSpc>
              <a:spcBef>
                <a:spcPts val="9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2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They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2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write</a:t>
            </a:r>
            <a:r>
              <a:rPr sz="22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2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member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function.</a:t>
            </a:r>
            <a:endParaRPr sz="2200">
              <a:latin typeface="Corbel"/>
              <a:cs typeface="Corbel"/>
            </a:endParaRPr>
          </a:p>
          <a:p>
            <a:pPr marL="195580" marR="5080" indent="-182880">
              <a:lnSpc>
                <a:spcPts val="2380"/>
              </a:lnSpc>
              <a:spcBef>
                <a:spcPts val="1235"/>
              </a:spcBef>
            </a:pPr>
            <a:r>
              <a:rPr sz="2200" spc="-41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200" spc="-409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Length of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object is obtained using </a:t>
            </a:r>
            <a:r>
              <a:rPr sz="2200" b="1" spc="-5" dirty="0">
                <a:solidFill>
                  <a:srgbClr val="585858"/>
                </a:solidFill>
                <a:latin typeface="Corbel"/>
                <a:cs typeface="Corbel"/>
              </a:rPr>
              <a:t>sizeof 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operator.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length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represents</a:t>
            </a:r>
            <a:r>
              <a:rPr sz="22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sum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length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2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members </a:t>
            </a:r>
            <a:r>
              <a:rPr sz="2200" spc="-4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200" spc="-1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Corbel"/>
                <a:cs typeface="Corbel"/>
              </a:rPr>
              <a:t> object.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33870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30"/>
              </a:spcBef>
            </a:pPr>
            <a:r>
              <a:rPr sz="3600" spc="-13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spc="-60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40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an</a:t>
            </a:r>
            <a:r>
              <a:rPr sz="3600" dirty="0">
                <a:solidFill>
                  <a:srgbClr val="FFFFFF"/>
                </a:solidFill>
              </a:rPr>
              <a:t>d  </a:t>
            </a:r>
            <a:r>
              <a:rPr sz="3600" spc="-60" dirty="0">
                <a:solidFill>
                  <a:srgbClr val="FFFFFF"/>
                </a:solidFill>
              </a:rPr>
              <a:t>W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55" dirty="0">
                <a:solidFill>
                  <a:srgbClr val="FFFFFF"/>
                </a:solidFill>
              </a:rPr>
              <a:t>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</a:t>
            </a:r>
            <a:r>
              <a:rPr sz="3600" spc="-13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</a:t>
            </a:r>
            <a:r>
              <a:rPr sz="3600" dirty="0">
                <a:solidFill>
                  <a:srgbClr val="FFFFFF"/>
                </a:solidFill>
              </a:rPr>
              <a:t>s  </a:t>
            </a:r>
            <a:r>
              <a:rPr sz="3600" spc="-55" dirty="0">
                <a:solidFill>
                  <a:srgbClr val="FFFFFF"/>
                </a:solidFill>
              </a:rPr>
              <a:t>Object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40505" y="108330"/>
          <a:ext cx="8147050" cy="668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75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class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INVENTORY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2362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char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name[10];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 marR="2837180" indent="1841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float</a:t>
                      </a:r>
                      <a:r>
                        <a:rPr sz="18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cost;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public: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readdata();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writedata();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};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INVENTORY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::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readdata()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16998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 Name:";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cin&gt;&gt;name;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t&lt;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&lt;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nt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Code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: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"; 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cin&gt;&gt;code;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cout&lt;&lt;"Enter Cost:";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cin&gt;&gt;cost;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void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INVENTORY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::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writedata()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225" marR="980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cout&lt;&lt;setw(10)&lt;&lt;name;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cout&lt;&lt;setw(10)&lt;&lt;code;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cout&lt;&lt;setw(10)&lt;&lt;cost&lt;&lt;endl;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int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main()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INVENTORY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item[3];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 marR="9353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fstream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file; 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file.open("STOCK.dat",ios::in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|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ios::out);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cout&lt;&lt;"Enter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details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3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items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\n";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for(int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i=0;i&lt;3;i++)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8554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item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[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]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.rea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ta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(); 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file.write((char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*)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&amp;item[i],sizeof(item[i]));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 marR="1489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file.seekg(0);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co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t&lt;&lt;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"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OUT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P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UT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\n\n"; 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for(int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i=0;i&lt;3;i++)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{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file.read((char</a:t>
                      </a:r>
                      <a:r>
                        <a:rPr sz="18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*)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461009" marR="1663700" indent="-36957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&amp;item[i],sizeof(item[i])); </a:t>
                      </a:r>
                      <a:r>
                        <a:rPr sz="1800" spc="-3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item[i].writedata();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file.close();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E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42887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6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033018"/>
            <a:ext cx="709866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Updating is a routine task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maintenance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any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updating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would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include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more of 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following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tasks: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29" y="2039848"/>
            <a:ext cx="3620770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Display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ng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content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Mo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ying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exi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Addi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ne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Deleting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existi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8429" y="4295013"/>
            <a:ext cx="7043420" cy="1459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These actions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require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pointers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move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particular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location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corresponds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item/object</a:t>
            </a:r>
            <a:r>
              <a:rPr sz="2000" spc="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under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consideration.</a:t>
            </a: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Example:</a:t>
            </a:r>
            <a:r>
              <a:rPr sz="2000" b="1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Phone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Book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add,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modify,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delete,</a:t>
            </a:r>
            <a:r>
              <a:rPr sz="2000" spc="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search,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display.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587878"/>
            <a:ext cx="242951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Up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a  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600" spc="-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 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Access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029" y="895857"/>
            <a:ext cx="7154545" cy="4995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20979" marR="48895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Updates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easily implemented if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contains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collection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items/objects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equal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lengths.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ize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object:</a:t>
            </a:r>
            <a:endParaRPr sz="2000">
              <a:latin typeface="Corbel"/>
              <a:cs typeface="Corbel"/>
            </a:endParaRPr>
          </a:p>
          <a:p>
            <a:pPr marL="9525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object_length=sizeof(object);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Location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1950" b="1" spc="7" baseline="25641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1950" b="1" spc="22" baseline="25641" dirty="0">
                <a:solidFill>
                  <a:srgbClr val="585858"/>
                </a:solidFill>
                <a:latin typeface="Corbel"/>
                <a:cs typeface="Corbel"/>
              </a:rPr>
              <a:t>h</a:t>
            </a:r>
            <a:r>
              <a:rPr sz="1950" b="1" baseline="2564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1950" b="1" spc="-179" baseline="2564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je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t:</a:t>
            </a:r>
            <a:endParaRPr sz="2000">
              <a:latin typeface="Corbel"/>
              <a:cs typeface="Corbel"/>
            </a:endParaRPr>
          </a:p>
          <a:p>
            <a:pPr marL="9525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location=m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*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object_length;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7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Location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gives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byte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no.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first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byte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1950" spc="7" baseline="25641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1950" spc="225" baseline="25641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object.</a:t>
            </a:r>
            <a:endParaRPr sz="2000">
              <a:latin typeface="Corbel"/>
              <a:cs typeface="Corbel"/>
            </a:endParaRPr>
          </a:p>
          <a:p>
            <a:pPr marL="220979" marR="58166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seekg()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seekp()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be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set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pointer 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reach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byte.</a:t>
            </a:r>
            <a:endParaRPr sz="20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Fin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u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b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</a:t>
            </a:r>
            <a:r>
              <a:rPr sz="2000" spc="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object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fil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:</a:t>
            </a:r>
            <a:endParaRPr sz="2000">
              <a:latin typeface="Corbel"/>
              <a:cs typeface="Corbel"/>
            </a:endParaRPr>
          </a:p>
          <a:p>
            <a:pPr marL="9525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=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file_size/object_length;</a:t>
            </a:r>
            <a:endParaRPr sz="2000">
              <a:latin typeface="Corbel"/>
              <a:cs typeface="Corbel"/>
            </a:endParaRPr>
          </a:p>
          <a:p>
            <a:pPr marL="220979" marR="3048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file_size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can be obtained using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tellg()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tellp()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 file pointer is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located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end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847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Han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g 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during </a:t>
            </a:r>
            <a:r>
              <a:rPr sz="3600" spc="-45" dirty="0">
                <a:solidFill>
                  <a:srgbClr val="FFFFFF"/>
                </a:solidFill>
                <a:latin typeface="Corbel"/>
                <a:cs typeface="Corbel"/>
              </a:rPr>
              <a:t>File </a:t>
            </a:r>
            <a:r>
              <a:rPr sz="36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Operations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6067" y="654176"/>
            <a:ext cx="6510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Some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possible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errors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during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handling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below: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067" y="1385925"/>
            <a:ext cx="7148830" cy="28613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Attempting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open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non-existent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read mode.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file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name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new file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may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already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exist.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Attempting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read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beyond the end 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Sufficient disk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space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available</a:t>
            </a:r>
            <a:r>
              <a:rPr sz="2000" spc="-4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while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writing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file.</a:t>
            </a:r>
            <a:endParaRPr sz="20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Using</a:t>
            </a:r>
            <a:r>
              <a:rPr sz="2000" spc="-3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invalid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name.</a:t>
            </a:r>
            <a:endParaRPr sz="2000">
              <a:latin typeface="Corbel"/>
              <a:cs typeface="Corbel"/>
            </a:endParaRPr>
          </a:p>
          <a:p>
            <a:pPr marL="469900" marR="5080" indent="-457200">
              <a:lnSpc>
                <a:spcPts val="2160"/>
              </a:lnSpc>
              <a:spcBef>
                <a:spcPts val="1235"/>
              </a:spcBef>
              <a:buClr>
                <a:srgbClr val="40B9D2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Attempting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perform an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operation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when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not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opened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purpose.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6067" y="4342891"/>
            <a:ext cx="7326630" cy="1581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5580" marR="5080" indent="-182880" algn="just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C++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stream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inherits a ‘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stream-state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’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from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records information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 the status of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 file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that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being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currently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used.</a:t>
            </a:r>
            <a:endParaRPr sz="2000">
              <a:latin typeface="Corbel"/>
              <a:cs typeface="Corbel"/>
            </a:endParaRPr>
          </a:p>
          <a:p>
            <a:pPr marL="195580" marR="935990" indent="-182880">
              <a:lnSpc>
                <a:spcPts val="216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‘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stream-state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’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uses bit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fields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store the status of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error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conditions.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484" y="1362455"/>
            <a:ext cx="8686800" cy="3619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2587878"/>
            <a:ext cx="2684780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spc="-70" dirty="0">
                <a:solidFill>
                  <a:srgbClr val="FFFFFF"/>
                </a:solidFill>
              </a:rPr>
              <a:t>E</a:t>
            </a:r>
            <a:r>
              <a:rPr sz="3600" spc="-65" dirty="0">
                <a:solidFill>
                  <a:srgbClr val="FFFFFF"/>
                </a:solidFill>
              </a:rPr>
              <a:t>rr</a:t>
            </a:r>
            <a:r>
              <a:rPr sz="3600" spc="-60" dirty="0">
                <a:solidFill>
                  <a:srgbClr val="FFFFFF"/>
                </a:solidFill>
              </a:rPr>
              <a:t>o</a:t>
            </a:r>
            <a:r>
              <a:rPr sz="3600" dirty="0">
                <a:solidFill>
                  <a:srgbClr val="FFFFFF"/>
                </a:solidFill>
              </a:rPr>
              <a:t>r</a:t>
            </a:r>
            <a:r>
              <a:rPr sz="3600" spc="-114" dirty="0">
                <a:solidFill>
                  <a:srgbClr val="FFFFFF"/>
                </a:solidFill>
              </a:rPr>
              <a:t> </a:t>
            </a:r>
            <a:r>
              <a:rPr sz="3600" spc="-65" dirty="0">
                <a:solidFill>
                  <a:srgbClr val="FFFFFF"/>
                </a:solidFill>
              </a:rPr>
              <a:t>Han</a:t>
            </a:r>
            <a:r>
              <a:rPr sz="3600" spc="-60" dirty="0">
                <a:solidFill>
                  <a:srgbClr val="FFFFFF"/>
                </a:solidFill>
              </a:rPr>
              <a:t>d</a:t>
            </a:r>
            <a:r>
              <a:rPr sz="3600" spc="-55" dirty="0">
                <a:solidFill>
                  <a:srgbClr val="FFFFFF"/>
                </a:solidFill>
              </a:rPr>
              <a:t>li</a:t>
            </a:r>
            <a:r>
              <a:rPr sz="3600" spc="-65" dirty="0">
                <a:solidFill>
                  <a:srgbClr val="FFFFFF"/>
                </a:solidFill>
              </a:rPr>
              <a:t>n</a:t>
            </a:r>
            <a:r>
              <a:rPr sz="3600" dirty="0">
                <a:solidFill>
                  <a:srgbClr val="FFFFFF"/>
                </a:solidFill>
              </a:rPr>
              <a:t>g  </a:t>
            </a:r>
            <a:r>
              <a:rPr sz="3600" spc="-55" dirty="0">
                <a:solidFill>
                  <a:srgbClr val="FFFFFF"/>
                </a:solidFill>
              </a:rPr>
              <a:t>during </a:t>
            </a:r>
            <a:r>
              <a:rPr sz="3600" spc="-45" dirty="0">
                <a:solidFill>
                  <a:srgbClr val="FFFFFF"/>
                </a:solidFill>
              </a:rPr>
              <a:t>File </a:t>
            </a:r>
            <a:r>
              <a:rPr sz="3600" spc="-4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Operations</a:t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997" y="2675966"/>
            <a:ext cx="4419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" dirty="0"/>
              <a:t>Thank</a:t>
            </a:r>
            <a:r>
              <a:rPr sz="8000" spc="-70" dirty="0"/>
              <a:t> </a:t>
            </a:r>
            <a:r>
              <a:rPr sz="800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5867" y="984478"/>
            <a:ext cx="8335834" cy="48796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2725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dirty="0">
                <a:solidFill>
                  <a:srgbClr val="FFFFFF"/>
                </a:solidFill>
              </a:rPr>
              <a:t>m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ss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111" y="669052"/>
            <a:ext cx="8528106" cy="5445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724" y="3081350"/>
            <a:ext cx="2725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</a:rPr>
              <a:t>S</a:t>
            </a:r>
            <a:r>
              <a:rPr sz="3600" spc="-65" dirty="0">
                <a:solidFill>
                  <a:srgbClr val="FFFFFF"/>
                </a:solidFill>
              </a:rPr>
              <a:t>t</a:t>
            </a:r>
            <a:r>
              <a:rPr sz="3600" spc="-70" dirty="0">
                <a:solidFill>
                  <a:srgbClr val="FFFFFF"/>
                </a:solidFill>
              </a:rPr>
              <a:t>r</a:t>
            </a:r>
            <a:r>
              <a:rPr sz="3600" spc="-65" dirty="0">
                <a:solidFill>
                  <a:srgbClr val="FFFFFF"/>
                </a:solidFill>
              </a:rPr>
              <a:t>ea</a:t>
            </a:r>
            <a:r>
              <a:rPr sz="3600" dirty="0">
                <a:solidFill>
                  <a:srgbClr val="FFFFFF"/>
                </a:solidFill>
              </a:rPr>
              <a:t>m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</a:t>
            </a:r>
            <a:r>
              <a:rPr sz="3600" spc="-55" dirty="0">
                <a:solidFill>
                  <a:srgbClr val="FFFFFF"/>
                </a:solidFill>
              </a:rPr>
              <a:t>l</a:t>
            </a:r>
            <a:r>
              <a:rPr sz="3600" spc="-65" dirty="0">
                <a:solidFill>
                  <a:srgbClr val="FFFFFF"/>
                </a:solidFill>
              </a:rPr>
              <a:t>a</a:t>
            </a:r>
            <a:r>
              <a:rPr sz="3600" spc="-70" dirty="0">
                <a:solidFill>
                  <a:srgbClr val="FFFFFF"/>
                </a:solidFill>
              </a:rPr>
              <a:t>ss</a:t>
            </a:r>
            <a:r>
              <a:rPr sz="3600" spc="-65" dirty="0">
                <a:solidFill>
                  <a:srgbClr val="FFFFFF"/>
                </a:solidFill>
              </a:rPr>
              <a:t>e</a:t>
            </a:r>
            <a:r>
              <a:rPr sz="360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3081350"/>
            <a:ext cx="2725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ea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ss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9784" y="773938"/>
            <a:ext cx="7362190" cy="53917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74675" indent="-182880">
              <a:lnSpc>
                <a:spcPts val="2160"/>
              </a:lnSpc>
              <a:spcBef>
                <a:spcPts val="37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ios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provides basic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support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for formatted and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unformatted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input/output).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Also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contains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pointer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buffer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object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(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streambuf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streambuf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provides an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interface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physical</a:t>
            </a:r>
            <a:r>
              <a:rPr sz="2000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device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buffers.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istream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ostream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inherits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properties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Extraction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&gt;&gt;,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 get(),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getline()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read()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istream</a:t>
            </a:r>
            <a:r>
              <a:rPr sz="2000" b="1" spc="-5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Insertion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operator</a:t>
            </a:r>
            <a:r>
              <a:rPr sz="2000" b="1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&lt;&lt;,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put()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and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write()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are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ostream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endParaRPr sz="2000">
              <a:latin typeface="Corbel"/>
              <a:cs typeface="Corbel"/>
            </a:endParaRPr>
          </a:p>
          <a:p>
            <a:pPr marL="194945" marR="5080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Iostream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inherits properties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istream,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ostream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 through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multiple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inheritance.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ts val="2280"/>
              </a:lnSpc>
              <a:spcBef>
                <a:spcPts val="92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class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ios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declared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virtual base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class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so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 that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only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one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copy</a:t>
            </a:r>
            <a:endParaRPr sz="2000">
              <a:latin typeface="Corbel"/>
              <a:cs typeface="Corbel"/>
            </a:endParaRPr>
          </a:p>
          <a:p>
            <a:pPr marL="194945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members</a:t>
            </a:r>
            <a:r>
              <a:rPr sz="2000" spc="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inherited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by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iostream.</a:t>
            </a:r>
            <a:endParaRPr sz="2000">
              <a:latin typeface="Corbel"/>
              <a:cs typeface="Corbel"/>
            </a:endParaRPr>
          </a:p>
          <a:p>
            <a:pPr marL="194945" marR="117475" indent="-182880">
              <a:lnSpc>
                <a:spcPts val="2160"/>
              </a:lnSpc>
              <a:spcBef>
                <a:spcPts val="123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eam_withassig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n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,</a:t>
            </a:r>
            <a:r>
              <a:rPr sz="2000" b="1" spc="-3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eam_withassign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and  iostream_withassign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add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assignment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operators to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its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base classes.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24" y="2834766"/>
            <a:ext cx="268732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Unformatted 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spc="-25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Ope</a:t>
            </a:r>
            <a:r>
              <a:rPr sz="3600" spc="-7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3600" spc="-5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spc="-6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6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8429" y="1066901"/>
            <a:ext cx="7299325" cy="48120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operato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spc="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overload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d in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</a:t>
            </a:r>
            <a:r>
              <a:rPr sz="2000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r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eam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cla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Ex: c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n&gt;&gt;x&gt;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y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&gt;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&gt;z;</a:t>
            </a:r>
            <a:endParaRPr sz="2000">
              <a:latin typeface="Corbel"/>
              <a:cs typeface="Corbel"/>
            </a:endParaRPr>
          </a:p>
          <a:p>
            <a:pPr marL="195580" marR="5080" indent="-182880">
              <a:lnSpc>
                <a:spcPct val="90000"/>
              </a:lnSpc>
              <a:spcBef>
                <a:spcPts val="120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9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reads the data character by character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assigns it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indicated location.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reading for a variable will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 terminated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at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encounter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white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space</a:t>
            </a:r>
            <a:r>
              <a:rPr sz="2000" b="1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character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does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not</a:t>
            </a:r>
            <a:r>
              <a:rPr sz="2000" b="1" spc="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match </a:t>
            </a:r>
            <a:r>
              <a:rPr sz="2000" b="1" spc="-4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destination</a:t>
            </a:r>
            <a:r>
              <a:rPr sz="2000" b="1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type.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co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d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i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n&gt;&gt;</a:t>
            </a:r>
            <a:r>
              <a:rPr sz="2000" b="1" spc="5" dirty="0">
                <a:solidFill>
                  <a:srgbClr val="585858"/>
                </a:solidFill>
                <a:latin typeface="Corbel"/>
                <a:cs typeface="Corbel"/>
              </a:rPr>
              <a:t>c</a:t>
            </a:r>
            <a:r>
              <a:rPr sz="2000" b="1" spc="-10" dirty="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de;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285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Suppose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following</a:t>
            </a:r>
            <a:r>
              <a:rPr sz="2000" spc="-1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data</a:t>
            </a:r>
            <a:r>
              <a:rPr sz="2000" spc="-4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sz="2000" spc="-1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as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input:</a:t>
            </a:r>
            <a:endParaRPr sz="2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1280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18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4</a:t>
            </a:r>
            <a:r>
              <a:rPr sz="2000" b="1" spc="-70" dirty="0">
                <a:solidFill>
                  <a:srgbClr val="585858"/>
                </a:solidFill>
                <a:latin typeface="Corbel"/>
                <a:cs typeface="Corbel"/>
              </a:rPr>
              <a:t>2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5D</a:t>
            </a:r>
            <a:endParaRPr sz="2000">
              <a:latin typeface="Corbel"/>
              <a:cs typeface="Corbel"/>
            </a:endParaRPr>
          </a:p>
          <a:p>
            <a:pPr marL="195580" marR="208279" indent="-182880">
              <a:lnSpc>
                <a:spcPts val="2160"/>
              </a:lnSpc>
              <a:spcBef>
                <a:spcPts val="1235"/>
              </a:spcBef>
            </a:pPr>
            <a:r>
              <a:rPr sz="2000" spc="-375" dirty="0">
                <a:solidFill>
                  <a:srgbClr val="40B9D2"/>
                </a:solidFill>
                <a:latin typeface="Microsoft Sans Serif"/>
                <a:cs typeface="Microsoft Sans Serif"/>
              </a:rPr>
              <a:t>🞄</a:t>
            </a:r>
            <a:r>
              <a:rPr sz="2000" spc="-370" dirty="0">
                <a:solidFill>
                  <a:srgbClr val="40B9D2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&gt;&gt; Operator will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read characters upto 5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assign </a:t>
            </a:r>
            <a:r>
              <a:rPr sz="2000" b="1" spc="-25" dirty="0">
                <a:solidFill>
                  <a:srgbClr val="585858"/>
                </a:solidFill>
                <a:latin typeface="Corbel"/>
                <a:cs typeface="Corbel"/>
              </a:rPr>
              <a:t>425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code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. </a:t>
            </a:r>
            <a:r>
              <a:rPr sz="2000" spc="5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Character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‘D’ remains in </a:t>
            </a:r>
            <a:r>
              <a:rPr sz="2000" b="1" spc="-5" dirty="0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sz="2000" b="1" dirty="0">
                <a:solidFill>
                  <a:srgbClr val="585858"/>
                </a:solidFill>
                <a:latin typeface="Corbel"/>
                <a:cs typeface="Corbel"/>
              </a:rPr>
              <a:t>input stream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and will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be the 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input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to </a:t>
            </a:r>
            <a:r>
              <a:rPr sz="2000" spc="-39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the next</a:t>
            </a:r>
            <a:r>
              <a:rPr sz="200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cin</a:t>
            </a:r>
            <a:r>
              <a:rPr sz="2000" spc="-20" dirty="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orbel"/>
                <a:cs typeface="Corbel"/>
              </a:rPr>
              <a:t>statement.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3909</Words>
  <Application>Microsoft Office PowerPoint</Application>
  <PresentationFormat>Widescreen</PresentationFormat>
  <Paragraphs>438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 Black</vt:lpstr>
      <vt:lpstr>Calibri</vt:lpstr>
      <vt:lpstr>Candara</vt:lpstr>
      <vt:lpstr>Corbel</vt:lpstr>
      <vt:lpstr>Microsoft Sans Serif</vt:lpstr>
      <vt:lpstr>Times New Roman</vt:lpstr>
      <vt:lpstr>Wingdings</vt:lpstr>
      <vt:lpstr>Office Theme</vt:lpstr>
      <vt:lpstr>Object Oriented Design  &amp; Programming</vt:lpstr>
      <vt:lpstr>🞄 All programs we looked earlier:</vt:lpstr>
      <vt:lpstr>🞄 I/O system supplies an interface to the  programmer that is independent of the actual  device being accessed. This interface is known as  streams.</vt:lpstr>
      <vt:lpstr>🞄 The source stream that provides data to programs  is called input stream. The destination stream  receives output from the program is called output  stream.</vt:lpstr>
      <vt:lpstr>PowerPoint Presentation</vt:lpstr>
      <vt:lpstr>Stream classes</vt:lpstr>
      <vt:lpstr>Stream classes</vt:lpstr>
      <vt:lpstr>PowerPoint Presentation</vt:lpstr>
      <vt:lpstr>PowerPoint Presentation</vt:lpstr>
      <vt:lpstr>🞄 put() and get() functions:</vt:lpstr>
      <vt:lpstr>PowerPoint Presentation</vt:lpstr>
      <vt:lpstr>🞄 getline() and write() functions:</vt:lpstr>
      <vt:lpstr>int main()</vt:lpstr>
      <vt:lpstr>Formatted I/O  Operations</vt:lpstr>
      <vt:lpstr>Formatted I/O  Operations</vt:lpstr>
      <vt:lpstr>🞄 Width:</vt:lpstr>
      <vt:lpstr>🞄 fill( ) :</vt:lpstr>
      <vt:lpstr>ios format  functions</vt:lpstr>
      <vt:lpstr>🞄 The header file iomanip provides a set of functions called  manipulators, to manipulate the output formats</vt:lpstr>
      <vt:lpstr>🞄 Examples:</vt:lpstr>
      <vt:lpstr>PowerPoint Presentation</vt:lpstr>
      <vt:lpstr>PowerPoint Presentation</vt:lpstr>
      <vt:lpstr>Console-  Program-File  interaction</vt:lpstr>
      <vt:lpstr>File Input  Output Stream</vt:lpstr>
      <vt:lpstr>Classes for File  Stream  operations</vt:lpstr>
      <vt:lpstr>🞄 Classes that define file handling methods/functions:</vt:lpstr>
      <vt:lpstr>2. Data type and structure</vt:lpstr>
      <vt:lpstr>PowerPoint Presentation</vt:lpstr>
      <vt:lpstr>🞄 Constructor is used to initialized an object while it is being  created Here, a filename is used to initialize the file stream  object. This involves the following steps:</vt:lpstr>
      <vt:lpstr>Opening file  using  constructor</vt:lpstr>
      <vt:lpstr>PowerPoint Presentation</vt:lpstr>
      <vt:lpstr>Opening file  using  constructor</vt:lpstr>
      <vt:lpstr>same stream object.</vt:lpstr>
      <vt:lpstr>🞄 while(fin)</vt:lpstr>
      <vt:lpstr>Opening File  using open( )</vt:lpstr>
      <vt:lpstr>Reading from  2 files  simultaneously</vt:lpstr>
      <vt:lpstr>🞄 We have used one argument, but these functions can take 2</vt:lpstr>
      <vt:lpstr>Open file  Modes</vt:lpstr>
      <vt:lpstr>PowerPoint Presentation</vt:lpstr>
      <vt:lpstr>File Pointers &amp;  their  Manipulators</vt:lpstr>
      <vt:lpstr>inside the file?</vt:lpstr>
      <vt:lpstr>Functions for  manipulation  of file pointers</vt:lpstr>
      <vt:lpstr>PowerPoint Presentation</vt:lpstr>
      <vt:lpstr>Functions for  manipulation  of file pointers</vt:lpstr>
      <vt:lpstr>🞄 Pair of functions, put( ) and get( ) are designed for handling a</vt:lpstr>
      <vt:lpstr>Sequential  Input Output  Operations</vt:lpstr>
      <vt:lpstr>🞄 Binary Files:</vt:lpstr>
      <vt:lpstr>🞄 Binary format is more accurate for storing the numbers infile.read( (char *) &amp;V, sizeof(V) );  outfile.write( (char *) &amp;V, sizeof(V) );</vt:lpstr>
      <vt:lpstr>PowerPoint Presentation</vt:lpstr>
      <vt:lpstr>Reading and  Writing class  Object</vt:lpstr>
      <vt:lpstr>Reading and  Writing class  Object</vt:lpstr>
      <vt:lpstr>PowerPoint Presentation</vt:lpstr>
      <vt:lpstr>PowerPoint Presentation</vt:lpstr>
      <vt:lpstr>PowerPoint Presentation</vt:lpstr>
      <vt:lpstr>Error Handling  during File  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 &amp; Programming</dc:title>
  <cp:lastModifiedBy>omprakash suthar</cp:lastModifiedBy>
  <cp:revision>1</cp:revision>
  <dcterms:created xsi:type="dcterms:W3CDTF">2023-03-12T09:22:45Z</dcterms:created>
  <dcterms:modified xsi:type="dcterms:W3CDTF">2023-03-12T09:27:26Z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2023-03-12T00:00:00Z</vt:filetime>
  </property>
</Properties>
</file>