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11"/>
  </p:notesMasterIdLst>
  <p:sldIdLst>
    <p:sldId id="268" r:id="rId2"/>
    <p:sldId id="375" r:id="rId3"/>
    <p:sldId id="386" r:id="rId4"/>
    <p:sldId id="387" r:id="rId5"/>
    <p:sldId id="388" r:id="rId6"/>
    <p:sldId id="389" r:id="rId7"/>
    <p:sldId id="390" r:id="rId8"/>
    <p:sldId id="391" r:id="rId9"/>
    <p:sldId id="39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4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C7C1E-86A3-415F-A80B-48ED8C299100}" type="datetimeFigureOut">
              <a:rPr lang="en-US" smtClean="0"/>
              <a:t>13-Mar-23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4DF2B-F74E-4BE7-B454-FC26241F6C41}" type="slidenum">
              <a:rPr lang="en-US" smtClean="0"/>
              <a:t>‹#›</a:t>
            </a:fld>
            <a:endParaRPr lang="en-US"/>
          </a:p>
        </p:txBody>
      </p:sp>
    </p:spTree>
    <p:extLst>
      <p:ext uri="{BB962C8B-B14F-4D97-AF65-F5344CB8AC3E}">
        <p14:creationId xmlns:p14="http://schemas.microsoft.com/office/powerpoint/2010/main" val="115008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C1C17B-0FF4-4F16-A45C-D684EAA19110}"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2C5AA-2BD8-4847-A22D-CFC4035D0835}" type="slidenum">
              <a:rPr lang="en-US" smtClean="0"/>
              <a:t>‹#›</a:t>
            </a:fld>
            <a:endParaRPr lang="en-US"/>
          </a:p>
        </p:txBody>
      </p:sp>
    </p:spTree>
    <p:extLst>
      <p:ext uri="{BB962C8B-B14F-4D97-AF65-F5344CB8AC3E}">
        <p14:creationId xmlns:p14="http://schemas.microsoft.com/office/powerpoint/2010/main" val="780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E1CC87A-2084-49F4-9F63-8732DB616421}"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1CC87A-2084-49F4-9F63-8732DB616421}" type="datetimeFigureOut">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1CC87A-2084-49F4-9F63-8732DB616421}" type="datetimeFigureOut">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CC87A-2084-49F4-9F63-8732DB616421}" type="datetimeFigureOut">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CC87A-2084-49F4-9F63-8732DB616421}" type="datetimeFigureOut">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13-Mar-23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8DC8E92-D437-4C8C-9793-7ED372A80A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1CC87A-2084-49F4-9F63-8732DB616421}" type="datetimeFigureOut">
              <a:rPr lang="en-US" smtClean="0"/>
              <a:t>13-Mar-23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8DC8E92-D437-4C8C-9793-7ED372A80A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851648" cy="1828800"/>
          </a:xfrm>
        </p:spPr>
        <p:txBody>
          <a:bodyPr>
            <a:normAutofit fontScale="90000"/>
          </a:bodyPr>
          <a:lstStyle/>
          <a:p>
            <a:pPr algn="ctr"/>
            <a:r>
              <a:rPr lang="en-US" dirty="0">
                <a:solidFill>
                  <a:srgbClr val="002060"/>
                </a:solidFill>
                <a:latin typeface="Times New Roman" panose="02020603050405020304" pitchFamily="18" charset="0"/>
                <a:ea typeface="Arial" panose="020B0604020202020204" pitchFamily="34" charset="0"/>
              </a:rPr>
              <a:t>Introduction to Software Testing</a:t>
            </a: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By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Dr. Praveen Kantha</a:t>
            </a:r>
            <a:endParaRPr lang="en-US" dirty="0">
              <a:solidFill>
                <a:srgbClr val="002060"/>
              </a:solidFill>
            </a:endParaRPr>
          </a:p>
        </p:txBody>
      </p:sp>
      <p:pic>
        <p:nvPicPr>
          <p:cNvPr id="3" name="Picture 2" descr="logo"/>
          <p:cNvPicPr/>
          <p:nvPr/>
        </p:nvPicPr>
        <p:blipFill>
          <a:blip r:embed="rId2" cstate="print"/>
          <a:srcRect/>
          <a:stretch>
            <a:fillRect/>
          </a:stretch>
        </p:blipFill>
        <p:spPr bwMode="auto">
          <a:xfrm>
            <a:off x="152400" y="152400"/>
            <a:ext cx="1676400" cy="914400"/>
          </a:xfrm>
          <a:prstGeom prst="rect">
            <a:avLst/>
          </a:prstGeom>
          <a:noFill/>
        </p:spPr>
      </p:pic>
    </p:spTree>
    <p:extLst>
      <p:ext uri="{BB962C8B-B14F-4D97-AF65-F5344CB8AC3E}">
        <p14:creationId xmlns:p14="http://schemas.microsoft.com/office/powerpoint/2010/main" val="549780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73872" y="2010012"/>
            <a:ext cx="5648623" cy="1204306"/>
          </a:xfrm>
        </p:spPr>
        <p:txBody>
          <a:bodyPr/>
          <a:lstStyle/>
          <a:p>
            <a:r>
              <a:rPr lang="en-US" dirty="0">
                <a:latin typeface="Times New Roman" panose="02020603050405020304" pitchFamily="18" charset="0"/>
                <a:cs typeface="Times New Roman" panose="02020603050405020304" pitchFamily="18" charset="0"/>
              </a:rPr>
              <a:t>Software Testing</a:t>
            </a:r>
          </a:p>
        </p:txBody>
      </p:sp>
    </p:spTree>
    <p:extLst>
      <p:ext uri="{BB962C8B-B14F-4D97-AF65-F5344CB8AC3E}">
        <p14:creationId xmlns:p14="http://schemas.microsoft.com/office/powerpoint/2010/main" val="3451775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797325"/>
            <a:ext cx="7520940" cy="548640"/>
          </a:xfrm>
        </p:spPr>
        <p:txBody>
          <a:bodyPr/>
          <a:lstStyle/>
          <a:p>
            <a:r>
              <a:rPr lang="en-US" sz="2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Integration Testing</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541361" y="1447800"/>
            <a:ext cx="8305800" cy="3885936"/>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Integration </a:t>
            </a:r>
            <a:r>
              <a:rPr lang="en-US" dirty="0">
                <a:latin typeface="Times New Roman" panose="02020603050405020304" pitchFamily="18" charset="0"/>
                <a:cs typeface="Times New Roman" panose="02020603050405020304" pitchFamily="18" charset="0"/>
              </a:rPr>
              <a:t>testing ("I&amp;T") is the phase in software testing in which individual software modules are combined and tested as a group. </a:t>
            </a:r>
            <a:endParaRPr lang="en-US"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occurs </a:t>
            </a:r>
            <a:r>
              <a:rPr lang="en-US" b="1" dirty="0">
                <a:solidFill>
                  <a:srgbClr val="FF0000"/>
                </a:solidFill>
                <a:latin typeface="Times New Roman" panose="02020603050405020304" pitchFamily="18" charset="0"/>
                <a:cs typeface="Times New Roman" panose="02020603050405020304" pitchFamily="18" charset="0"/>
              </a:rPr>
              <a:t>after</a:t>
            </a:r>
            <a:r>
              <a:rPr lang="en-US" dirty="0">
                <a:latin typeface="Times New Roman" panose="02020603050405020304" pitchFamily="18" charset="0"/>
                <a:cs typeface="Times New Roman" panose="02020603050405020304" pitchFamily="18" charset="0"/>
              </a:rPr>
              <a:t> unit testing and </a:t>
            </a:r>
            <a:r>
              <a:rPr lang="en-US" b="1" dirty="0">
                <a:solidFill>
                  <a:srgbClr val="FF0000"/>
                </a:solidFill>
                <a:latin typeface="Times New Roman" panose="02020603050405020304" pitchFamily="18" charset="0"/>
                <a:cs typeface="Times New Roman" panose="02020603050405020304" pitchFamily="18" charset="0"/>
              </a:rPr>
              <a:t>before</a:t>
            </a:r>
            <a:r>
              <a:rPr lang="en-US" dirty="0">
                <a:latin typeface="Times New Roman" panose="02020603050405020304" pitchFamily="18" charset="0"/>
                <a:cs typeface="Times New Roman" panose="02020603050405020304" pitchFamily="18" charset="0"/>
              </a:rPr>
              <a:t> system testing</a:t>
            </a:r>
            <a:r>
              <a:rPr lang="en-US" dirty="0" smtClean="0">
                <a:latin typeface="Times New Roman" panose="02020603050405020304" pitchFamily="18" charset="0"/>
                <a:cs typeface="Times New Roman" panose="02020603050405020304" pitchFamily="18" charset="0"/>
              </a:rPr>
              <a:t>.</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Integration testing takes as its input modules that have been unit tested, groups them in larger aggregates, applies tests defined in an integration test plan to those aggregates, and delivers as its output the integrated system ready for system testing. </a:t>
            </a:r>
          </a:p>
          <a:p>
            <a:pPr marL="285750" indent="-285750" algn="just">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794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219200"/>
            <a:ext cx="7696200" cy="2308324"/>
          </a:xfrm>
          <a:prstGeom prst="rect">
            <a:avLst/>
          </a:prstGeom>
        </p:spPr>
        <p:txBody>
          <a:bodyPr wrap="square">
            <a:spAutoFit/>
          </a:bodyPr>
          <a:lstStyle/>
          <a:p>
            <a:pPr>
              <a:lnSpc>
                <a:spcPct val="200000"/>
              </a:lnSpc>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make sure that your components satisfy the fallowing requirements: </a:t>
            </a:r>
            <a:endParaRPr lang="en-US" dirty="0" smtClean="0">
              <a:latin typeface="Times New Roman" panose="02020603050405020304" pitchFamily="18" charset="0"/>
              <a:cs typeface="Times New Roman" panose="02020603050405020304" pitchFamily="18" charset="0"/>
            </a:endParaRPr>
          </a:p>
          <a:p>
            <a:pPr marL="742950" lvl="1"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Functional</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42950" lvl="1"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42950" lvl="1"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Reliability</a:t>
            </a:r>
            <a:r>
              <a:rPr lang="en-US" dirty="0">
                <a:latin typeface="Times New Roman" panose="02020603050405020304" pitchFamily="18" charset="0"/>
                <a:cs typeface="Times New Roman" panose="02020603050405020304" pitchFamily="18" charset="0"/>
              </a:rPr>
              <a:t>. </a:t>
            </a:r>
          </a:p>
        </p:txBody>
      </p:sp>
      <p:sp>
        <p:nvSpPr>
          <p:cNvPr id="5" name="Title 1"/>
          <p:cNvSpPr>
            <a:spLocks noGrp="1"/>
          </p:cNvSpPr>
          <p:nvPr>
            <p:ph type="title"/>
          </p:nvPr>
        </p:nvSpPr>
        <p:spPr>
          <a:xfrm>
            <a:off x="304800" y="457200"/>
            <a:ext cx="7520940" cy="548640"/>
          </a:xfrm>
        </p:spPr>
        <p:txBody>
          <a:bodyPr/>
          <a:lstStyle/>
          <a:p>
            <a:r>
              <a:rPr lang="en-US" sz="2200" b="1" dirty="0">
                <a:latin typeface="Times New Roman" panose="02020603050405020304" pitchFamily="18" charset="0"/>
                <a:cs typeface="Times New Roman" panose="02020603050405020304" pitchFamily="18" charset="0"/>
              </a:rPr>
              <a:t>Why Do You Need Integration Testing? </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24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457200"/>
            <a:ext cx="7520940" cy="548640"/>
          </a:xfrm>
        </p:spPr>
        <p:txBody>
          <a:bodyPr/>
          <a:lstStyle/>
          <a:p>
            <a:r>
              <a:rPr lang="en-US" sz="2200" b="1" dirty="0">
                <a:latin typeface="Times New Roman" panose="02020603050405020304" pitchFamily="18" charset="0"/>
                <a:cs typeface="Times New Roman" panose="02020603050405020304" pitchFamily="18" charset="0"/>
              </a:rPr>
              <a:t>Bottom-up Integration Testing</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533400" y="1026312"/>
            <a:ext cx="769620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bottom up integration testing, module at the lowest level are developed first and other modules which go towards the 'main' program are integrated and tested one at a </a:t>
            </a:r>
            <a:r>
              <a:rPr lang="en-US" dirty="0" smtClean="0">
                <a:latin typeface="Times New Roman" panose="02020603050405020304" pitchFamily="18" charset="0"/>
                <a:cs typeface="Times New Roman" panose="02020603050405020304" pitchFamily="18" charset="0"/>
              </a:rPr>
              <a:t>time.</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Bottom </a:t>
            </a:r>
            <a:r>
              <a:rPr lang="en-US" dirty="0">
                <a:latin typeface="Times New Roman" panose="02020603050405020304" pitchFamily="18" charset="0"/>
                <a:cs typeface="Times New Roman" panose="02020603050405020304" pitchFamily="18" charset="0"/>
              </a:rPr>
              <a:t>up integration also uses test drivers to drive and pass appropriate data to the lower level modules. </a:t>
            </a:r>
          </a:p>
        </p:txBody>
      </p:sp>
    </p:spTree>
    <p:extLst>
      <p:ext uri="{BB962C8B-B14F-4D97-AF65-F5344CB8AC3E}">
        <p14:creationId xmlns:p14="http://schemas.microsoft.com/office/powerpoint/2010/main" val="350742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457200"/>
            <a:ext cx="7520940" cy="548640"/>
          </a:xfrm>
        </p:spPr>
        <p:txBody>
          <a:bodyPr/>
          <a:lstStyle/>
          <a:p>
            <a:r>
              <a:rPr lang="en-US" sz="2200" b="1" dirty="0">
                <a:latin typeface="Times New Roman" panose="02020603050405020304" pitchFamily="18" charset="0"/>
                <a:cs typeface="Times New Roman" panose="02020603050405020304" pitchFamily="18" charset="0"/>
              </a:rPr>
              <a:t>Bottom-up </a:t>
            </a:r>
            <a:r>
              <a:rPr lang="en-US" sz="2200" b="1" dirty="0" smtClean="0">
                <a:latin typeface="Times New Roman" panose="02020603050405020304" pitchFamily="18" charset="0"/>
                <a:cs typeface="Times New Roman" panose="02020603050405020304" pitchFamily="18" charset="0"/>
              </a:rPr>
              <a:t>Integration </a:t>
            </a:r>
            <a:r>
              <a:rPr lang="en-US" sz="2200" b="1" dirty="0">
                <a:latin typeface="Times New Roman" panose="02020603050405020304" pitchFamily="18" charset="0"/>
                <a:cs typeface="Times New Roman" panose="02020603050405020304" pitchFamily="18" charset="0"/>
              </a:rPr>
              <a:t>Testing</a:t>
            </a: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143000"/>
            <a:ext cx="8534400" cy="2222916"/>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t>As </a:t>
            </a:r>
            <a:r>
              <a:rPr lang="en-US" dirty="0"/>
              <a:t>and when code for other module gets ready, these drivers are replaced with the actual </a:t>
            </a:r>
            <a:r>
              <a:rPr lang="en-US" dirty="0" smtClean="0"/>
              <a:t>module.</a:t>
            </a:r>
          </a:p>
          <a:p>
            <a:pPr marL="285750" indent="-285750">
              <a:lnSpc>
                <a:spcPct val="200000"/>
              </a:lnSpc>
              <a:buFont typeface="Arial" panose="020B0604020202020204" pitchFamily="34" charset="0"/>
              <a:buChar char="•"/>
            </a:pPr>
            <a:r>
              <a:rPr lang="en-US" dirty="0" smtClean="0"/>
              <a:t>In </a:t>
            </a:r>
            <a:r>
              <a:rPr lang="en-US" dirty="0"/>
              <a:t>this approach, lower level modules are tested extensively thus make sure that highest used module is tested properly. </a:t>
            </a:r>
          </a:p>
        </p:txBody>
      </p:sp>
    </p:spTree>
    <p:extLst>
      <p:ext uri="{BB962C8B-B14F-4D97-AF65-F5344CB8AC3E}">
        <p14:creationId xmlns:p14="http://schemas.microsoft.com/office/powerpoint/2010/main" val="232599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457200"/>
            <a:ext cx="7520940" cy="548640"/>
          </a:xfrm>
        </p:spPr>
        <p:txBody>
          <a:bodyPr/>
          <a:lstStyle/>
          <a:p>
            <a:r>
              <a:rPr lang="en-US" sz="2200" b="1" dirty="0">
                <a:latin typeface="Times New Roman" panose="02020603050405020304" pitchFamily="18" charset="0"/>
                <a:cs typeface="Times New Roman" panose="02020603050405020304" pitchFamily="18" charset="0"/>
              </a:rPr>
              <a:t>Top-down </a:t>
            </a:r>
            <a:r>
              <a:rPr lang="en-US" sz="2200" b="1" dirty="0" smtClean="0">
                <a:latin typeface="Times New Roman" panose="02020603050405020304" pitchFamily="18" charset="0"/>
                <a:cs typeface="Times New Roman" panose="02020603050405020304" pitchFamily="18" charset="0"/>
              </a:rPr>
              <a:t>Integration </a:t>
            </a:r>
            <a:r>
              <a:rPr lang="en-US" sz="2200" b="1" dirty="0">
                <a:latin typeface="Times New Roman" panose="02020603050405020304" pitchFamily="18" charset="0"/>
                <a:cs typeface="Times New Roman" panose="02020603050405020304" pitchFamily="18" charset="0"/>
              </a:rPr>
              <a:t>Testing</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533400" y="1005840"/>
            <a:ext cx="7924800" cy="3331938"/>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Top </a:t>
            </a:r>
            <a:r>
              <a:rPr lang="en-US" dirty="0">
                <a:latin typeface="Times New Roman" panose="02020603050405020304" pitchFamily="18" charset="0"/>
                <a:cs typeface="Times New Roman" panose="02020603050405020304" pitchFamily="18" charset="0"/>
              </a:rPr>
              <a:t>down integration testing is an incremental integration testing technique which begins by testing the top level module and </a:t>
            </a:r>
            <a:r>
              <a:rPr lang="en-US" dirty="0" smtClean="0">
                <a:latin typeface="Times New Roman" panose="02020603050405020304" pitchFamily="18" charset="0"/>
                <a:cs typeface="Times New Roman" panose="02020603050405020304" pitchFamily="18" charset="0"/>
              </a:rPr>
              <a:t>progressively </a:t>
            </a:r>
            <a:r>
              <a:rPr lang="en-US" dirty="0">
                <a:latin typeface="Times New Roman" panose="02020603050405020304" pitchFamily="18" charset="0"/>
                <a:cs typeface="Times New Roman" panose="02020603050405020304" pitchFamily="18" charset="0"/>
              </a:rPr>
              <a:t>adds in lower level module one by </a:t>
            </a:r>
            <a:r>
              <a:rPr lang="en-US" dirty="0" smtClean="0">
                <a:latin typeface="Times New Roman" panose="02020603050405020304" pitchFamily="18" charset="0"/>
                <a:cs typeface="Times New Roman" panose="02020603050405020304" pitchFamily="18" charset="0"/>
              </a:rPr>
              <a:t>one.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Lower </a:t>
            </a:r>
            <a:r>
              <a:rPr lang="en-US" dirty="0">
                <a:latin typeface="Times New Roman" panose="02020603050405020304" pitchFamily="18" charset="0"/>
                <a:cs typeface="Times New Roman" panose="02020603050405020304" pitchFamily="18" charset="0"/>
              </a:rPr>
              <a:t>level modules are normally simulated by stubs which mimic functionality of lower level </a:t>
            </a:r>
            <a:r>
              <a:rPr lang="en-US" dirty="0" smtClean="0">
                <a:latin typeface="Times New Roman" panose="02020603050405020304" pitchFamily="18" charset="0"/>
                <a:cs typeface="Times New Roman" panose="02020603050405020304" pitchFamily="18" charset="0"/>
              </a:rPr>
              <a:t>modules.</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you add lower level code, you will replace stubs with the actual components. </a:t>
            </a:r>
          </a:p>
        </p:txBody>
      </p:sp>
    </p:spTree>
    <p:extLst>
      <p:ext uri="{BB962C8B-B14F-4D97-AF65-F5344CB8AC3E}">
        <p14:creationId xmlns:p14="http://schemas.microsoft.com/office/powerpoint/2010/main" val="320692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52400"/>
            <a:ext cx="7924800" cy="6186309"/>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b="1" dirty="0" smtClean="0">
                <a:solidFill>
                  <a:srgbClr val="FF0000"/>
                </a:solidFill>
                <a:latin typeface="Times New Roman" panose="02020603050405020304" pitchFamily="18" charset="0"/>
                <a:cs typeface="Times New Roman" panose="02020603050405020304" pitchFamily="18" charset="0"/>
              </a:rPr>
              <a:t>Stubs </a:t>
            </a:r>
            <a:r>
              <a:rPr lang="en-US" b="1" dirty="0">
                <a:solidFill>
                  <a:srgbClr val="FF0000"/>
                </a:solidFill>
                <a:latin typeface="Times New Roman" panose="02020603050405020304" pitchFamily="18" charset="0"/>
                <a:cs typeface="Times New Roman" panose="02020603050405020304" pitchFamily="18" charset="0"/>
              </a:rPr>
              <a:t>and drivers </a:t>
            </a:r>
            <a:r>
              <a:rPr lang="en-US" dirty="0">
                <a:latin typeface="Times New Roman" panose="02020603050405020304" pitchFamily="18" charset="0"/>
                <a:cs typeface="Times New Roman" panose="02020603050405020304" pitchFamily="18" charset="0"/>
              </a:rPr>
              <a:t>are dummy programs written while integration </a:t>
            </a:r>
            <a:r>
              <a:rPr lang="en-US" dirty="0" smtClean="0">
                <a:latin typeface="Times New Roman" panose="02020603050405020304" pitchFamily="18" charset="0"/>
                <a:cs typeface="Times New Roman" panose="02020603050405020304" pitchFamily="18" charset="0"/>
              </a:rPr>
              <a:t>testing.</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Stubs </a:t>
            </a:r>
            <a:r>
              <a:rPr lang="en-US" dirty="0">
                <a:latin typeface="Times New Roman" panose="02020603050405020304" pitchFamily="18" charset="0"/>
                <a:cs typeface="Times New Roman" panose="02020603050405020304" pitchFamily="18" charset="0"/>
              </a:rPr>
              <a:t>are used during top down </a:t>
            </a:r>
            <a:r>
              <a:rPr lang="en-US" dirty="0" smtClean="0">
                <a:latin typeface="Times New Roman" panose="02020603050405020304" pitchFamily="18" charset="0"/>
                <a:cs typeface="Times New Roman" panose="02020603050405020304" pitchFamily="18" charset="0"/>
              </a:rPr>
              <a:t>testing.</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type highest level components are created first. To test if component written will function correctly when integrated with lower level components a dummy program for lower level component is written as a substitute of actual code which is called </a:t>
            </a:r>
            <a:r>
              <a:rPr lang="en-US" b="1" dirty="0" smtClean="0">
                <a:solidFill>
                  <a:srgbClr val="FF0000"/>
                </a:solidFill>
                <a:latin typeface="Times New Roman" panose="02020603050405020304" pitchFamily="18" charset="0"/>
                <a:cs typeface="Times New Roman" panose="02020603050405020304" pitchFamily="18" charset="0"/>
              </a:rPr>
              <a:t>Stubs</a:t>
            </a:r>
            <a:r>
              <a:rPr lang="en-US" dirty="0" smtClean="0">
                <a:latin typeface="Times New Roman" panose="02020603050405020304" pitchFamily="18" charset="0"/>
                <a:cs typeface="Times New Roman" panose="02020603050405020304" pitchFamily="18" charset="0"/>
              </a:rPr>
              <a:t>.</a:t>
            </a:r>
          </a:p>
          <a:p>
            <a:pPr marL="285750" indent="-285750" algn="just">
              <a:lnSpc>
                <a:spcPct val="200000"/>
              </a:lnSpc>
              <a:buFont typeface="Arial" panose="020B0604020202020204" pitchFamily="34" charset="0"/>
              <a:buChar char="•"/>
            </a:pPr>
            <a:r>
              <a:rPr lang="en-US" b="1" dirty="0" smtClean="0">
                <a:solidFill>
                  <a:srgbClr val="FF0000"/>
                </a:solidFill>
                <a:latin typeface="Times New Roman" panose="02020603050405020304" pitchFamily="18" charset="0"/>
                <a:cs typeface="Times New Roman" panose="02020603050405020304" pitchFamily="18" charset="0"/>
              </a:rPr>
              <a:t>Stubs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contain only functionality needed to be successfully called by a higher level component. It will simulate the behavior of a lower level </a:t>
            </a:r>
            <a:r>
              <a:rPr lang="en-US" dirty="0" smtClean="0">
                <a:latin typeface="Times New Roman" panose="02020603050405020304" pitchFamily="18" charset="0"/>
                <a:cs typeface="Times New Roman" panose="02020603050405020304" pitchFamily="18" charset="0"/>
              </a:rPr>
              <a:t>component.</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bottom up approach, lower level components are created first. temporary components called 'dryers' are written as substitutes for the missing code. Then the lowest level components, can be tested using the test driver. </a:t>
            </a:r>
          </a:p>
        </p:txBody>
      </p:sp>
    </p:spTree>
    <p:extLst>
      <p:ext uri="{BB962C8B-B14F-4D97-AF65-F5344CB8AC3E}">
        <p14:creationId xmlns:p14="http://schemas.microsoft.com/office/powerpoint/2010/main" val="143050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3916650" cy="369332"/>
          </a:xfrm>
          <a:prstGeom prst="rect">
            <a:avLst/>
          </a:prstGeom>
        </p:spPr>
        <p:txBody>
          <a:bodyPr wrap="none">
            <a:spAutoFit/>
          </a:bodyPr>
          <a:lstStyle/>
          <a:p>
            <a:r>
              <a:rPr lang="en-US" b="1" cap="all" dirty="0">
                <a:latin typeface="Times New Roman" panose="02020603050405020304" pitchFamily="18" charset="0"/>
                <a:cs typeface="Times New Roman" panose="02020603050405020304" pitchFamily="18" charset="0"/>
              </a:rPr>
              <a:t>integration-testing </a:t>
            </a:r>
            <a:r>
              <a:rPr lang="en-US" b="1" cap="all" dirty="0" smtClean="0">
                <a:latin typeface="Times New Roman" panose="02020603050405020304" pitchFamily="18" charset="0"/>
                <a:cs typeface="Times New Roman" panose="02020603050405020304" pitchFamily="18" charset="0"/>
              </a:rPr>
              <a:t>Tools :</a:t>
            </a:r>
            <a:endParaRPr lang="en-US" b="1" cap="all" dirty="0">
              <a:latin typeface="Times New Roman" panose="02020603050405020304" pitchFamily="18" charset="0"/>
              <a:cs typeface="Times New Roman" panose="02020603050405020304" pitchFamily="18" charset="0"/>
            </a:endParaRPr>
          </a:p>
        </p:txBody>
      </p:sp>
      <p:sp>
        <p:nvSpPr>
          <p:cNvPr id="5" name="Rectangle 4"/>
          <p:cNvSpPr/>
          <p:nvPr/>
        </p:nvSpPr>
        <p:spPr>
          <a:xfrm>
            <a:off x="685800" y="1066800"/>
            <a:ext cx="7924800" cy="4524315"/>
          </a:xfrm>
          <a:prstGeom prst="rect">
            <a:avLst/>
          </a:prstGeom>
        </p:spPr>
        <p:txBody>
          <a:bodyPr wrap="square">
            <a:spAutoFit/>
          </a:bodyPr>
          <a:lstStyle/>
          <a:p>
            <a:pPr marL="285750" indent="-285750">
              <a:lnSpc>
                <a:spcPct val="200000"/>
              </a:lnSpc>
              <a:buFont typeface="Arial" panose="020B0604020202020204" pitchFamily="34" charset="0"/>
              <a:buChar char="•"/>
            </a:pPr>
            <a:r>
              <a:rPr lang="en-US" b="1" dirty="0" err="1">
                <a:solidFill>
                  <a:srgbClr val="FF0000"/>
                </a:solidFill>
                <a:latin typeface="Times New Roman" panose="02020603050405020304" pitchFamily="18" charset="0"/>
                <a:cs typeface="Times New Roman" panose="02020603050405020304" pitchFamily="18" charset="0"/>
              </a:rPr>
              <a:t>Mockito</a:t>
            </a:r>
            <a:r>
              <a:rPr lang="en-US" dirty="0">
                <a:latin typeface="Times New Roman" panose="02020603050405020304" pitchFamily="18" charset="0"/>
                <a:cs typeface="Times New Roman" panose="02020603050405020304" pitchFamily="18" charset="0"/>
              </a:rPr>
              <a:t> is an open source testing framework for Java.</a:t>
            </a:r>
          </a:p>
          <a:p>
            <a:pPr marL="285750" indent="-285750">
              <a:lnSpc>
                <a:spcPct val="200000"/>
              </a:lnSpc>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Jasmine</a:t>
            </a:r>
            <a:r>
              <a:rPr lang="en-US" dirty="0">
                <a:latin typeface="Times New Roman" panose="02020603050405020304" pitchFamily="18" charset="0"/>
                <a:cs typeface="Times New Roman" panose="02020603050405020304" pitchFamily="18" charset="0"/>
              </a:rPr>
              <a:t> is a development framework for testing JavaScript</a:t>
            </a:r>
          </a:p>
          <a:p>
            <a:pPr marL="285750" indent="-285750">
              <a:lnSpc>
                <a:spcPct val="200000"/>
              </a:lnSpc>
              <a:buFont typeface="Arial" panose="020B0604020202020204" pitchFamily="34" charset="0"/>
              <a:buChar char="•"/>
            </a:pPr>
            <a:r>
              <a:rPr lang="en-US" b="1" dirty="0" err="1">
                <a:solidFill>
                  <a:srgbClr val="FF0000"/>
                </a:solidFill>
                <a:latin typeface="Times New Roman" panose="02020603050405020304" pitchFamily="18" charset="0"/>
                <a:cs typeface="Times New Roman" panose="02020603050405020304" pitchFamily="18" charset="0"/>
              </a:rPr>
              <a:t>FitNesse</a:t>
            </a:r>
            <a:r>
              <a:rPr lang="en-US" dirty="0">
                <a:latin typeface="Times New Roman" panose="02020603050405020304" pitchFamily="18" charset="0"/>
                <a:cs typeface="Times New Roman" panose="02020603050405020304" pitchFamily="18" charset="0"/>
              </a:rPr>
              <a:t> is an open source framework in which software testers, </a:t>
            </a:r>
            <a:r>
              <a:rPr lang="en-US" dirty="0" smtClean="0">
                <a:latin typeface="Times New Roman" panose="02020603050405020304" pitchFamily="18" charset="0"/>
                <a:cs typeface="Times New Roman" panose="02020603050405020304" pitchFamily="18" charset="0"/>
              </a:rPr>
              <a:t>developers.</a:t>
            </a:r>
          </a:p>
          <a:p>
            <a:pPr marL="285750" indent="-285750">
              <a:lnSpc>
                <a:spcPct val="200000"/>
              </a:lnSpc>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Steam</a:t>
            </a:r>
            <a:r>
              <a:rPr lang="en-US" dirty="0">
                <a:latin typeface="Times New Roman" panose="02020603050405020304" pitchFamily="18" charset="0"/>
                <a:cs typeface="Times New Roman" panose="02020603050405020304" pitchFamily="18" charset="0"/>
              </a:rPr>
              <a:t>, developed by GitHub, is an open source framework used to test JavaScript-enabled websites.</a:t>
            </a:r>
          </a:p>
          <a:p>
            <a:pPr marL="285750" indent="-285750">
              <a:lnSpc>
                <a:spcPct val="200000"/>
              </a:lnSpc>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LDRA</a:t>
            </a:r>
            <a:r>
              <a:rPr lang="en-US" dirty="0">
                <a:latin typeface="Times New Roman" panose="02020603050405020304" pitchFamily="18" charset="0"/>
                <a:cs typeface="Times New Roman" panose="02020603050405020304" pitchFamily="18" charset="0"/>
              </a:rPr>
              <a:t> tools are used for integration testing for organizations requiring verification to compliance standards.</a:t>
            </a:r>
          </a:p>
          <a:p>
            <a:pPr marL="285750" indent="-285750">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4256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10053</TotalTime>
  <Words>456</Words>
  <Application>Microsoft Office PowerPoint</Application>
  <PresentationFormat>On-screen Show (4:3)</PresentationFormat>
  <Paragraphs>32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Franklin Gothic Book</vt:lpstr>
      <vt:lpstr>Franklin Gothic Medium</vt:lpstr>
      <vt:lpstr>Times New Roman</vt:lpstr>
      <vt:lpstr>Tunga</vt:lpstr>
      <vt:lpstr>Wingdings</vt:lpstr>
      <vt:lpstr>Angles</vt:lpstr>
      <vt:lpstr>Introduction to Software Testing   By  Dr. Praveen Kantha</vt:lpstr>
      <vt:lpstr>Software Testing</vt:lpstr>
      <vt:lpstr> Integration Testing</vt:lpstr>
      <vt:lpstr>Why Do You Need Integration Testing? </vt:lpstr>
      <vt:lpstr>Bottom-up Integration Testing</vt:lpstr>
      <vt:lpstr>Bottom-up Integration Testing</vt:lpstr>
      <vt:lpstr>Top-down Integration Testing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Hp</dc:creator>
  <cp:lastModifiedBy>Praveen Kantha</cp:lastModifiedBy>
  <cp:revision>370</cp:revision>
  <dcterms:created xsi:type="dcterms:W3CDTF">2020-04-16T03:02:51Z</dcterms:created>
  <dcterms:modified xsi:type="dcterms:W3CDTF">2023-03-14T17:25:43Z</dcterms:modified>
</cp:coreProperties>
</file>