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sldIdLst>
    <p:sldId id="256" r:id="rId2"/>
    <p:sldId id="257" r:id="rId3"/>
    <p:sldId id="318" r:id="rId4"/>
    <p:sldId id="294" r:id="rId5"/>
    <p:sldId id="295" r:id="rId6"/>
    <p:sldId id="296" r:id="rId7"/>
    <p:sldId id="297" r:id="rId8"/>
    <p:sldId id="298" r:id="rId9"/>
    <p:sldId id="316" r:id="rId10"/>
    <p:sldId id="317"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276" r:id="rId25"/>
    <p:sldId id="313" r:id="rId26"/>
    <p:sldId id="315" r:id="rId27"/>
    <p:sldId id="314" r:id="rId28"/>
    <p:sldId id="293"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2877160"/>
            <a:ext cx="7635250" cy="1374345"/>
          </a:xfrm>
        </p:spPr>
        <p:txBody>
          <a:bodyPr/>
          <a:lstStyle/>
          <a:p>
            <a:r>
              <a:rPr lang="en-US" dirty="0"/>
              <a:t> </a:t>
            </a:r>
            <a:br>
              <a:rPr lang="en-US" dirty="0"/>
            </a:br>
            <a:r>
              <a:rPr lang="en-US" dirty="0">
                <a:solidFill>
                  <a:schemeClr val="accent1">
                    <a:lumMod val="75000"/>
                  </a:schemeClr>
                </a:solidFill>
              </a:rPr>
              <a:t>Database vs. Traditional File System</a:t>
            </a:r>
          </a:p>
        </p:txBody>
      </p:sp>
      <p:sp>
        <p:nvSpPr>
          <p:cNvPr id="3" name="Subtitle 2"/>
          <p:cNvSpPr>
            <a:spLocks noGrp="1"/>
          </p:cNvSpPr>
          <p:nvPr>
            <p:ph type="subTitle" idx="1"/>
          </p:nvPr>
        </p:nvSpPr>
        <p:spPr/>
        <p:txBody>
          <a:bodyPr/>
          <a:lstStyle/>
          <a:p>
            <a:endParaRPr lang="en-US" dirty="0"/>
          </a:p>
          <a:p>
            <a:r>
              <a:rPr lang="en-US" dirty="0"/>
              <a:t>2</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6B62-ADB5-45E9-937F-245A5EE54133}"/>
              </a:ext>
            </a:extLst>
          </p:cNvPr>
          <p:cNvSpPr>
            <a:spLocks noGrp="1"/>
          </p:cNvSpPr>
          <p:nvPr>
            <p:ph type="title"/>
          </p:nvPr>
        </p:nvSpPr>
        <p:spPr/>
        <p:txBody>
          <a:bodyPr/>
          <a:lstStyle/>
          <a:p>
            <a:r>
              <a:rPr lang="en-US" dirty="0"/>
              <a:t>Organization of traditional file system</a:t>
            </a:r>
            <a:endParaRPr lang="en-IN" dirty="0"/>
          </a:p>
        </p:txBody>
      </p:sp>
      <p:sp>
        <p:nvSpPr>
          <p:cNvPr id="3" name="Content Placeholder 2">
            <a:extLst>
              <a:ext uri="{FF2B5EF4-FFF2-40B4-BE49-F238E27FC236}">
                <a16:creationId xmlns:a16="http://schemas.microsoft.com/office/drawing/2014/main" id="{E798F753-7033-41C5-995A-B5764799D40E}"/>
              </a:ext>
            </a:extLst>
          </p:cNvPr>
          <p:cNvSpPr>
            <a:spLocks noGrp="1"/>
          </p:cNvSpPr>
          <p:nvPr>
            <p:ph idx="1"/>
          </p:nvPr>
        </p:nvSpPr>
        <p:spPr/>
        <p:txBody>
          <a:bodyPr>
            <a:normAutofit fontScale="85000" lnSpcReduction="20000"/>
          </a:bodyPr>
          <a:lstStyle/>
          <a:p>
            <a:pPr marL="0" indent="0" algn="just">
              <a:buNone/>
            </a:pPr>
            <a:r>
              <a:rPr lang="en-US" dirty="0"/>
              <a:t>Traditional databases are organized in field, record and data files.</a:t>
            </a:r>
          </a:p>
          <a:p>
            <a:pPr algn="just"/>
            <a:r>
              <a:rPr lang="en-US" dirty="0"/>
              <a:t>Field: Individual element of data is called field. Example: Bank cheque consists of fields like: cheque no., date, signature, bank name etc.</a:t>
            </a:r>
          </a:p>
          <a:p>
            <a:pPr algn="just"/>
            <a:r>
              <a:rPr lang="en-US" dirty="0"/>
              <a:t>Records: It is a collection of related items of data that are treated as a unit. Example: An employee record would be a collection of all field of any employee.</a:t>
            </a:r>
          </a:p>
          <a:p>
            <a:pPr algn="just"/>
            <a:r>
              <a:rPr lang="en-US" dirty="0"/>
              <a:t>Data File: It is a number of related records that are treated as unit. Example: A collection of all employee records for one company would be an employee file.</a:t>
            </a:r>
          </a:p>
          <a:p>
            <a:pPr algn="just"/>
            <a:endParaRPr lang="en-US" dirty="0"/>
          </a:p>
          <a:p>
            <a:endParaRPr lang="en-IN" dirty="0"/>
          </a:p>
        </p:txBody>
      </p:sp>
    </p:spTree>
    <p:extLst>
      <p:ext uri="{BB962C8B-B14F-4D97-AF65-F5344CB8AC3E}">
        <p14:creationId xmlns:p14="http://schemas.microsoft.com/office/powerpoint/2010/main" val="364088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a:bodyPr>
          <a:lstStyle/>
          <a:p>
            <a:r>
              <a:rPr lang="en-US" dirty="0"/>
              <a:t>Characteristics of File Processing System</a:t>
            </a:r>
            <a:endParaRPr lang="en-IN" dirty="0"/>
          </a:p>
        </p:txBody>
      </p:sp>
      <p:sp>
        <p:nvSpPr>
          <p:cNvPr id="3" name="Content Placeholder 2">
            <a:extLst>
              <a:ext uri="{FF2B5EF4-FFF2-40B4-BE49-F238E27FC236}">
                <a16:creationId xmlns:a16="http://schemas.microsoft.com/office/drawing/2014/main" id="{6AA8B432-7C43-49CC-B7B8-9688202B3639}"/>
              </a:ext>
            </a:extLst>
          </p:cNvPr>
          <p:cNvSpPr>
            <a:spLocks noGrp="1"/>
          </p:cNvSpPr>
          <p:nvPr>
            <p:ph idx="1"/>
          </p:nvPr>
        </p:nvSpPr>
        <p:spPr/>
        <p:txBody>
          <a:bodyPr>
            <a:normAutofit fontScale="70000" lnSpcReduction="20000"/>
          </a:bodyPr>
          <a:lstStyle/>
          <a:p>
            <a:pPr marL="0" indent="0">
              <a:buNone/>
            </a:pPr>
            <a:r>
              <a:rPr lang="en-US" dirty="0"/>
              <a:t>• It is a group of files storing data of an organization.</a:t>
            </a:r>
          </a:p>
          <a:p>
            <a:pPr marL="0" indent="0">
              <a:buNone/>
            </a:pPr>
            <a:r>
              <a:rPr lang="en-US" dirty="0"/>
              <a:t>• Each file is independent from one another.</a:t>
            </a:r>
          </a:p>
          <a:p>
            <a:pPr marL="0" indent="0">
              <a:buNone/>
            </a:pPr>
            <a:r>
              <a:rPr lang="en-US" dirty="0"/>
              <a:t>• Each file is called a flat file.</a:t>
            </a:r>
          </a:p>
          <a:p>
            <a:pPr marL="0" indent="0">
              <a:buNone/>
            </a:pPr>
            <a:r>
              <a:rPr lang="en-US" dirty="0"/>
              <a:t>• Each file contained and processed information for one specific function, such as accounting or inventory.</a:t>
            </a:r>
          </a:p>
          <a:p>
            <a:pPr marL="0" indent="0">
              <a:buNone/>
            </a:pPr>
            <a:r>
              <a:rPr lang="en-US" dirty="0"/>
              <a:t>• Files are designed by using programs written in programming languages such as COBOL, C, C++.</a:t>
            </a:r>
          </a:p>
          <a:p>
            <a:pPr marL="0" indent="0">
              <a:buNone/>
            </a:pPr>
            <a:r>
              <a:rPr lang="en-US" dirty="0"/>
              <a:t>• The physical implementation and access procedures are written into database application; therefore, physical changes resulted in intensive rework on the part of the programmer.</a:t>
            </a:r>
          </a:p>
          <a:p>
            <a:pPr marL="0" indent="0">
              <a:buNone/>
            </a:pPr>
            <a:r>
              <a:rPr lang="en-US" dirty="0"/>
              <a:t>• As systems became more complex, file processing systems offered little flexibility, presented many limitations, and were difficult to maintain. </a:t>
            </a:r>
            <a:endParaRPr lang="en-IN" dirty="0"/>
          </a:p>
        </p:txBody>
      </p:sp>
    </p:spTree>
    <p:extLst>
      <p:ext uri="{BB962C8B-B14F-4D97-AF65-F5344CB8AC3E}">
        <p14:creationId xmlns:p14="http://schemas.microsoft.com/office/powerpoint/2010/main" val="2020202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fontScale="90000"/>
          </a:bodyPr>
          <a:lstStyle/>
          <a:p>
            <a:r>
              <a:rPr lang="en-US" dirty="0"/>
              <a:t>Limitations of the File Processing System I File-Based Approach</a:t>
            </a:r>
            <a:endParaRPr lang="en-IN" dirty="0"/>
          </a:p>
        </p:txBody>
      </p:sp>
      <p:pic>
        <p:nvPicPr>
          <p:cNvPr id="7170" name="Picture 2" descr="In case of college database, there may be the number of applications like General Office, Library, Account Office, Hostel etc">
            <a:extLst>
              <a:ext uri="{FF2B5EF4-FFF2-40B4-BE49-F238E27FC236}">
                <a16:creationId xmlns:a16="http://schemas.microsoft.com/office/drawing/2014/main" id="{94F9A0D8-81FF-4354-BA51-4E8E375051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5195" y="1808225"/>
            <a:ext cx="6566315" cy="2407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401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fontScale="90000"/>
          </a:bodyPr>
          <a:lstStyle/>
          <a:p>
            <a:r>
              <a:rPr lang="en-US" dirty="0"/>
              <a:t>Limitations of the File Processing System I File-Based Approach</a:t>
            </a:r>
            <a:endParaRPr lang="en-IN" dirty="0"/>
          </a:p>
        </p:txBody>
      </p:sp>
      <p:sp>
        <p:nvSpPr>
          <p:cNvPr id="3" name="Content Placeholder 2">
            <a:extLst>
              <a:ext uri="{FF2B5EF4-FFF2-40B4-BE49-F238E27FC236}">
                <a16:creationId xmlns:a16="http://schemas.microsoft.com/office/drawing/2014/main" id="{86DA87A4-52D3-4513-B535-7DD6C4025632}"/>
              </a:ext>
            </a:extLst>
          </p:cNvPr>
          <p:cNvSpPr>
            <a:spLocks noGrp="1"/>
          </p:cNvSpPr>
          <p:nvPr>
            <p:ph idx="1"/>
          </p:nvPr>
        </p:nvSpPr>
        <p:spPr/>
        <p:txBody>
          <a:bodyPr>
            <a:normAutofit fontScale="85000" lnSpcReduction="20000"/>
          </a:bodyPr>
          <a:lstStyle/>
          <a:p>
            <a:r>
              <a:rPr lang="en-US" dirty="0"/>
              <a:t>Redundancy or duplication of data</a:t>
            </a:r>
          </a:p>
          <a:p>
            <a:pPr marL="0" indent="0">
              <a:buNone/>
            </a:pPr>
            <a:endParaRPr lang="en-US" dirty="0"/>
          </a:p>
          <a:p>
            <a:pPr marL="0" indent="0">
              <a:buNone/>
            </a:pPr>
            <a:r>
              <a:rPr lang="en-US" dirty="0"/>
              <a:t>Often the same information is stored in more than one file. Uncontrolled duplication of data is not required for several reasons, such as:</a:t>
            </a:r>
          </a:p>
          <a:p>
            <a:pPr marL="0" indent="0">
              <a:buNone/>
            </a:pPr>
            <a:endParaRPr lang="en-US" dirty="0"/>
          </a:p>
          <a:p>
            <a:pPr marL="0" indent="0">
              <a:buNone/>
            </a:pPr>
            <a:r>
              <a:rPr lang="en-US" dirty="0"/>
              <a:t>Duplication is wasteful. It costs time and money to enter the data more than once</a:t>
            </a:r>
          </a:p>
          <a:p>
            <a:pPr marL="0" indent="0">
              <a:buNone/>
            </a:pPr>
            <a:endParaRPr lang="en-US" dirty="0"/>
          </a:p>
          <a:p>
            <a:pPr marL="0" indent="0">
              <a:buNone/>
            </a:pPr>
            <a:r>
              <a:rPr lang="en-US" dirty="0"/>
              <a:t>It takes up additional storage space, again with associated costs</a:t>
            </a:r>
            <a:endParaRPr lang="en-IN" dirty="0"/>
          </a:p>
        </p:txBody>
      </p:sp>
    </p:spTree>
    <p:extLst>
      <p:ext uri="{BB962C8B-B14F-4D97-AF65-F5344CB8AC3E}">
        <p14:creationId xmlns:p14="http://schemas.microsoft.com/office/powerpoint/2010/main" val="4198250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fontScale="90000"/>
          </a:bodyPr>
          <a:lstStyle/>
          <a:p>
            <a:r>
              <a:rPr lang="en-US" dirty="0"/>
              <a:t>Limitations of the File Processing System I File-Based Approach</a:t>
            </a:r>
            <a:endParaRPr lang="en-IN" dirty="0"/>
          </a:p>
        </p:txBody>
      </p:sp>
      <p:sp>
        <p:nvSpPr>
          <p:cNvPr id="3" name="Content Placeholder 2">
            <a:extLst>
              <a:ext uri="{FF2B5EF4-FFF2-40B4-BE49-F238E27FC236}">
                <a16:creationId xmlns:a16="http://schemas.microsoft.com/office/drawing/2014/main" id="{86DA87A4-52D3-4513-B535-7DD6C4025632}"/>
              </a:ext>
            </a:extLst>
          </p:cNvPr>
          <p:cNvSpPr>
            <a:spLocks noGrp="1"/>
          </p:cNvSpPr>
          <p:nvPr>
            <p:ph idx="1"/>
          </p:nvPr>
        </p:nvSpPr>
        <p:spPr/>
        <p:txBody>
          <a:bodyPr>
            <a:normAutofit fontScale="92500"/>
          </a:bodyPr>
          <a:lstStyle/>
          <a:p>
            <a:pPr algn="just"/>
            <a:r>
              <a:rPr lang="en-US" b="1" dirty="0"/>
              <a:t>Separated and Isolated Data</a:t>
            </a:r>
            <a:r>
              <a:rPr lang="en-US" dirty="0"/>
              <a:t>: To make a decision, a user might need data from two separate files. First, the files were evaluated by analysts and programmers to determine the specific data required from each file and the relationships between the data and then applications could be written in a programming language to process and extract the needed data. Imagine the work involved if data from several files was needed.</a:t>
            </a:r>
            <a:endParaRPr lang="en-IN" dirty="0"/>
          </a:p>
        </p:txBody>
      </p:sp>
    </p:spTree>
    <p:extLst>
      <p:ext uri="{BB962C8B-B14F-4D97-AF65-F5344CB8AC3E}">
        <p14:creationId xmlns:p14="http://schemas.microsoft.com/office/powerpoint/2010/main" val="74356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fontScale="90000"/>
          </a:bodyPr>
          <a:lstStyle/>
          <a:p>
            <a:r>
              <a:rPr lang="en-US" dirty="0"/>
              <a:t>Limitations of the File Processing System I File-Based Approach</a:t>
            </a:r>
            <a:endParaRPr lang="en-IN" dirty="0"/>
          </a:p>
        </p:txBody>
      </p:sp>
      <p:sp>
        <p:nvSpPr>
          <p:cNvPr id="3" name="Content Placeholder 2">
            <a:extLst>
              <a:ext uri="{FF2B5EF4-FFF2-40B4-BE49-F238E27FC236}">
                <a16:creationId xmlns:a16="http://schemas.microsoft.com/office/drawing/2014/main" id="{86DA87A4-52D3-4513-B535-7DD6C4025632}"/>
              </a:ext>
            </a:extLst>
          </p:cNvPr>
          <p:cNvSpPr>
            <a:spLocks noGrp="1"/>
          </p:cNvSpPr>
          <p:nvPr>
            <p:ph idx="1"/>
          </p:nvPr>
        </p:nvSpPr>
        <p:spPr/>
        <p:txBody>
          <a:bodyPr>
            <a:normAutofit fontScale="62500" lnSpcReduction="20000"/>
          </a:bodyPr>
          <a:lstStyle/>
          <a:p>
            <a:pPr algn="just"/>
            <a:r>
              <a:rPr lang="en-US" b="1" dirty="0"/>
              <a:t>Data Dependency: </a:t>
            </a:r>
            <a:r>
              <a:rPr lang="en-US" dirty="0"/>
              <a:t>In file processing systems, files and records were described by specific physical formats that were coded into the application program by programmers. If the format of a certain record was changed, the code in each file containing that format must be updated. Furthermore, instructions for data storage and access were written into the application’s code. Therefore, changes in storage structure or access methods could greatly affect the processing or results of an application.</a:t>
            </a:r>
          </a:p>
          <a:p>
            <a:pPr algn="just"/>
            <a:endParaRPr lang="en-US" dirty="0"/>
          </a:p>
          <a:p>
            <a:pPr algn="just"/>
            <a:r>
              <a:rPr lang="en-US" dirty="0"/>
              <a:t>In other words, in file based approach application programs are data dependent. It means that, with the change in the physical representation (how the data is physically represented in disk) or access technique (how it is physically accessed) of data, application programs are also affected and needs modification. In other words application programs are dependent on the how the data is physically stored and accessed.</a:t>
            </a:r>
            <a:endParaRPr lang="en-IN" dirty="0"/>
          </a:p>
        </p:txBody>
      </p:sp>
    </p:spTree>
    <p:extLst>
      <p:ext uri="{BB962C8B-B14F-4D97-AF65-F5344CB8AC3E}">
        <p14:creationId xmlns:p14="http://schemas.microsoft.com/office/powerpoint/2010/main" val="684553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fontScale="90000"/>
          </a:bodyPr>
          <a:lstStyle/>
          <a:p>
            <a:r>
              <a:rPr lang="en-US" dirty="0"/>
              <a:t>Limitations of the File Processing System I File-Based Approach</a:t>
            </a:r>
            <a:endParaRPr lang="en-IN" dirty="0"/>
          </a:p>
        </p:txBody>
      </p:sp>
      <p:sp>
        <p:nvSpPr>
          <p:cNvPr id="3" name="Content Placeholder 2">
            <a:extLst>
              <a:ext uri="{FF2B5EF4-FFF2-40B4-BE49-F238E27FC236}">
                <a16:creationId xmlns:a16="http://schemas.microsoft.com/office/drawing/2014/main" id="{86DA87A4-52D3-4513-B535-7DD6C4025632}"/>
              </a:ext>
            </a:extLst>
          </p:cNvPr>
          <p:cNvSpPr>
            <a:spLocks noGrp="1"/>
          </p:cNvSpPr>
          <p:nvPr>
            <p:ph idx="1"/>
          </p:nvPr>
        </p:nvSpPr>
        <p:spPr/>
        <p:txBody>
          <a:bodyPr>
            <a:normAutofit/>
          </a:bodyPr>
          <a:lstStyle/>
          <a:p>
            <a:pPr algn="just"/>
            <a:r>
              <a:rPr lang="en-US" b="1" i="0" dirty="0">
                <a:solidFill>
                  <a:srgbClr val="000000"/>
                </a:solidFill>
                <a:effectLst/>
                <a:latin typeface="arial" panose="020B0604020202020204" pitchFamily="34" charset="0"/>
              </a:rPr>
              <a:t>Difficulty in representing data from the user’s view:</a:t>
            </a:r>
            <a:r>
              <a:rPr lang="en-US" b="0" i="0" dirty="0">
                <a:solidFill>
                  <a:srgbClr val="000000"/>
                </a:solidFill>
                <a:effectLst/>
                <a:latin typeface="arial" panose="020B0604020202020204" pitchFamily="34" charset="0"/>
              </a:rPr>
              <a:t> To create useful applications for the user, often data from various files must be combined. In file processing it was difficult to determine relationships between isolated data in order to meet user requirements.</a:t>
            </a:r>
            <a:endParaRPr lang="en-IN" dirty="0"/>
          </a:p>
        </p:txBody>
      </p:sp>
    </p:spTree>
    <p:extLst>
      <p:ext uri="{BB962C8B-B14F-4D97-AF65-F5344CB8AC3E}">
        <p14:creationId xmlns:p14="http://schemas.microsoft.com/office/powerpoint/2010/main" val="3694865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fontScale="90000"/>
          </a:bodyPr>
          <a:lstStyle/>
          <a:p>
            <a:r>
              <a:rPr lang="en-US" dirty="0"/>
              <a:t>Limitations of the File Processing System I File-Based Approach</a:t>
            </a:r>
            <a:endParaRPr lang="en-IN" dirty="0"/>
          </a:p>
        </p:txBody>
      </p:sp>
      <p:sp>
        <p:nvSpPr>
          <p:cNvPr id="3" name="Content Placeholder 2">
            <a:extLst>
              <a:ext uri="{FF2B5EF4-FFF2-40B4-BE49-F238E27FC236}">
                <a16:creationId xmlns:a16="http://schemas.microsoft.com/office/drawing/2014/main" id="{86DA87A4-52D3-4513-B535-7DD6C4025632}"/>
              </a:ext>
            </a:extLst>
          </p:cNvPr>
          <p:cNvSpPr>
            <a:spLocks noGrp="1"/>
          </p:cNvSpPr>
          <p:nvPr>
            <p:ph idx="1"/>
          </p:nvPr>
        </p:nvSpPr>
        <p:spPr/>
        <p:txBody>
          <a:bodyPr>
            <a:normAutofit/>
          </a:bodyPr>
          <a:lstStyle/>
          <a:p>
            <a:pPr algn="just"/>
            <a:r>
              <a:rPr lang="en-US" b="1" i="0" dirty="0">
                <a:solidFill>
                  <a:srgbClr val="000000"/>
                </a:solidFill>
                <a:effectLst/>
                <a:latin typeface="arial" panose="020B0604020202020204" pitchFamily="34" charset="0"/>
              </a:rPr>
              <a:t>Data Inflexibility:</a:t>
            </a:r>
            <a:r>
              <a:rPr lang="en-US" b="0" i="0" dirty="0">
                <a:solidFill>
                  <a:srgbClr val="000000"/>
                </a:solidFill>
                <a:effectLst/>
                <a:latin typeface="arial" panose="020B0604020202020204" pitchFamily="34" charset="0"/>
              </a:rPr>
              <a:t> Program-data inter dependency and data isolation, limited the flexibility of file processing systems in providing users with ad-hoc information requests</a:t>
            </a:r>
            <a:endParaRPr lang="en-IN" dirty="0"/>
          </a:p>
        </p:txBody>
      </p:sp>
    </p:spTree>
    <p:extLst>
      <p:ext uri="{BB962C8B-B14F-4D97-AF65-F5344CB8AC3E}">
        <p14:creationId xmlns:p14="http://schemas.microsoft.com/office/powerpoint/2010/main" val="3409096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fontScale="90000"/>
          </a:bodyPr>
          <a:lstStyle/>
          <a:p>
            <a:r>
              <a:rPr lang="en-US" dirty="0"/>
              <a:t>Limitations of the File Processing System I File-Based Approach</a:t>
            </a:r>
            <a:endParaRPr lang="en-IN" dirty="0"/>
          </a:p>
        </p:txBody>
      </p:sp>
      <p:sp>
        <p:nvSpPr>
          <p:cNvPr id="3" name="Content Placeholder 2">
            <a:extLst>
              <a:ext uri="{FF2B5EF4-FFF2-40B4-BE49-F238E27FC236}">
                <a16:creationId xmlns:a16="http://schemas.microsoft.com/office/drawing/2014/main" id="{86DA87A4-52D3-4513-B535-7DD6C4025632}"/>
              </a:ext>
            </a:extLst>
          </p:cNvPr>
          <p:cNvSpPr>
            <a:spLocks noGrp="1"/>
          </p:cNvSpPr>
          <p:nvPr>
            <p:ph idx="1"/>
          </p:nvPr>
        </p:nvSpPr>
        <p:spPr/>
        <p:txBody>
          <a:bodyPr>
            <a:normAutofit fontScale="92500"/>
          </a:bodyPr>
          <a:lstStyle/>
          <a:p>
            <a:pPr algn="just"/>
            <a:r>
              <a:rPr lang="en-US" b="1" i="0" dirty="0">
                <a:solidFill>
                  <a:srgbClr val="000000"/>
                </a:solidFill>
                <a:effectLst/>
                <a:latin typeface="arial" panose="020B0604020202020204" pitchFamily="34" charset="0"/>
              </a:rPr>
              <a:t>Incompatible file formats:</a:t>
            </a:r>
            <a:r>
              <a:rPr lang="en-US" b="0" i="0" dirty="0">
                <a:solidFill>
                  <a:srgbClr val="000000"/>
                </a:solidFill>
                <a:effectLst/>
                <a:latin typeface="arial" panose="020B0604020202020204" pitchFamily="34" charset="0"/>
              </a:rPr>
              <a:t> As the structure of files is embedded in the application programs, the structures are dependent on the application programming language. For example, the structure of a file generated by a COBOL program may be different from the structure of a file generated by a ‘C’ program. The direct incompatibility of such files makes them difficult to process jointly.</a:t>
            </a:r>
            <a:endParaRPr lang="en-IN" dirty="0"/>
          </a:p>
        </p:txBody>
      </p:sp>
    </p:spTree>
    <p:extLst>
      <p:ext uri="{BB962C8B-B14F-4D97-AF65-F5344CB8AC3E}">
        <p14:creationId xmlns:p14="http://schemas.microsoft.com/office/powerpoint/2010/main" val="3941446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fontScale="90000"/>
          </a:bodyPr>
          <a:lstStyle/>
          <a:p>
            <a:r>
              <a:rPr lang="en-US" dirty="0"/>
              <a:t>Limitations of the File Processing System I File-Based Approach</a:t>
            </a:r>
            <a:endParaRPr lang="en-IN" dirty="0"/>
          </a:p>
        </p:txBody>
      </p:sp>
      <p:sp>
        <p:nvSpPr>
          <p:cNvPr id="3" name="Content Placeholder 2">
            <a:extLst>
              <a:ext uri="{FF2B5EF4-FFF2-40B4-BE49-F238E27FC236}">
                <a16:creationId xmlns:a16="http://schemas.microsoft.com/office/drawing/2014/main" id="{86DA87A4-52D3-4513-B535-7DD6C4025632}"/>
              </a:ext>
            </a:extLst>
          </p:cNvPr>
          <p:cNvSpPr>
            <a:spLocks noGrp="1"/>
          </p:cNvSpPr>
          <p:nvPr>
            <p:ph idx="1"/>
          </p:nvPr>
        </p:nvSpPr>
        <p:spPr/>
        <p:txBody>
          <a:bodyPr>
            <a:normAutofit fontScale="85000" lnSpcReduction="10000"/>
          </a:bodyPr>
          <a:lstStyle/>
          <a:p>
            <a:pPr algn="just"/>
            <a:r>
              <a:rPr lang="en-US" b="1" i="0" dirty="0">
                <a:solidFill>
                  <a:srgbClr val="000000"/>
                </a:solidFill>
                <a:effectLst/>
                <a:latin typeface="arial" panose="020B0604020202020204" pitchFamily="34" charset="0"/>
              </a:rPr>
              <a:t>Data Security.</a:t>
            </a:r>
            <a:r>
              <a:rPr lang="en-US" b="0" i="0" dirty="0">
                <a:solidFill>
                  <a:srgbClr val="000000"/>
                </a:solidFill>
                <a:effectLst/>
                <a:latin typeface="arial" panose="020B0604020202020204" pitchFamily="34" charset="0"/>
              </a:rPr>
              <a:t> The security of data is low in file based system because, the data is maintained in the flat file(s) is easily accessible. For Example: Consider the Banking System. The Customer Transaction file has details about the total available balance of all customers. A Customer wants information about his account balance. In a file system it is difficult to give the Customer access to only his data in the· file. Thus enforcing security constraints for the entire file or for certain data items are difficult.</a:t>
            </a:r>
            <a:endParaRPr lang="en-IN" dirty="0"/>
          </a:p>
        </p:txBody>
      </p:sp>
    </p:spTree>
    <p:extLst>
      <p:ext uri="{BB962C8B-B14F-4D97-AF65-F5344CB8AC3E}">
        <p14:creationId xmlns:p14="http://schemas.microsoft.com/office/powerpoint/2010/main" val="13380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Today’s Agenda</a:t>
            </a:r>
          </a:p>
        </p:txBody>
      </p:sp>
      <p:sp>
        <p:nvSpPr>
          <p:cNvPr id="3" name="Content Placeholder 2"/>
          <p:cNvSpPr>
            <a:spLocks noGrp="1"/>
          </p:cNvSpPr>
          <p:nvPr>
            <p:ph idx="1"/>
          </p:nvPr>
        </p:nvSpPr>
        <p:spPr/>
        <p:txBody>
          <a:bodyPr>
            <a:normAutofit/>
          </a:bodyPr>
          <a:lstStyle/>
          <a:p>
            <a:r>
              <a:rPr lang="en-US" dirty="0"/>
              <a:t>Traditional file accessing approach</a:t>
            </a:r>
          </a:p>
          <a:p>
            <a:r>
              <a:rPr lang="en-US" dirty="0"/>
              <a:t>Organization of traditional file system</a:t>
            </a:r>
          </a:p>
          <a:p>
            <a:r>
              <a:rPr lang="en-US" dirty="0"/>
              <a:t>Characteristics of File Processing System</a:t>
            </a:r>
          </a:p>
          <a:p>
            <a:r>
              <a:rPr lang="en-US" dirty="0"/>
              <a:t>Limitations of the File Processing System </a:t>
            </a:r>
          </a:p>
          <a:p>
            <a:r>
              <a:rPr lang="en-US" dirty="0"/>
              <a:t>Advantages of DBMS</a:t>
            </a:r>
          </a:p>
          <a:p>
            <a:r>
              <a:rPr lang="en-US" dirty="0"/>
              <a:t>Disadvantages of DBMS</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fontScale="90000"/>
          </a:bodyPr>
          <a:lstStyle/>
          <a:p>
            <a:r>
              <a:rPr lang="en-US" dirty="0"/>
              <a:t>Limitations of the File Processing System I File-Based Approach</a:t>
            </a:r>
            <a:endParaRPr lang="en-IN" dirty="0"/>
          </a:p>
        </p:txBody>
      </p:sp>
      <p:sp>
        <p:nvSpPr>
          <p:cNvPr id="3" name="Content Placeholder 2">
            <a:extLst>
              <a:ext uri="{FF2B5EF4-FFF2-40B4-BE49-F238E27FC236}">
                <a16:creationId xmlns:a16="http://schemas.microsoft.com/office/drawing/2014/main" id="{86DA87A4-52D3-4513-B535-7DD6C4025632}"/>
              </a:ext>
            </a:extLst>
          </p:cNvPr>
          <p:cNvSpPr>
            <a:spLocks noGrp="1"/>
          </p:cNvSpPr>
          <p:nvPr>
            <p:ph idx="1"/>
          </p:nvPr>
        </p:nvSpPr>
        <p:spPr/>
        <p:txBody>
          <a:bodyPr>
            <a:normAutofit/>
          </a:bodyPr>
          <a:lstStyle/>
          <a:p>
            <a:pPr algn="just"/>
            <a:r>
              <a:rPr lang="en-US" sz="1800" b="1" i="0" dirty="0">
                <a:solidFill>
                  <a:srgbClr val="000000"/>
                </a:solidFill>
                <a:effectLst/>
                <a:latin typeface="arial" panose="020B0604020202020204" pitchFamily="34" charset="0"/>
              </a:rPr>
              <a:t>Transactional Problems.</a:t>
            </a:r>
            <a:r>
              <a:rPr lang="en-US" sz="1800" b="0" i="0" dirty="0">
                <a:solidFill>
                  <a:srgbClr val="000000"/>
                </a:solidFill>
                <a:effectLst/>
                <a:latin typeface="arial" panose="020B0604020202020204" pitchFamily="34" charset="0"/>
              </a:rPr>
              <a:t> The File based system approach does not satisfy transaction properties like Atomicity, Consistency, Isolation and Durability properties commonly known as ACID properties.</a:t>
            </a:r>
            <a:endParaRPr lang="en-US" b="0" i="0" dirty="0">
              <a:solidFill>
                <a:srgbClr val="000000"/>
              </a:solidFill>
              <a:effectLst/>
              <a:latin typeface="arial" panose="020B0604020202020204" pitchFamily="34" charset="0"/>
            </a:endParaRPr>
          </a:p>
          <a:p>
            <a:pPr algn="just"/>
            <a:r>
              <a:rPr lang="en-US" sz="1800" b="0" i="0" dirty="0">
                <a:solidFill>
                  <a:srgbClr val="000000"/>
                </a:solidFill>
                <a:effectLst/>
                <a:latin typeface="arial" panose="020B0604020202020204" pitchFamily="34" charset="0"/>
              </a:rPr>
              <a:t>For example: Suppose, in a banking system, a transaction that transfers Rs. 1000 from account A to account B with initial values’ of A and B being Rs. 5000 and Rs. 10000 respectively. If a system crash occurred after the withdrawal of Rs. 1000 from account A, but before depositing of amount in account B, it will result an inconsistent state of the system. It means that the transactions should not execute partially but wholly. This concept is known as Atomicity of a transaction (either 0% or 100% of transaction). It is difficult to achieve this property in a file based system.</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934304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fontScale="90000"/>
          </a:bodyPr>
          <a:lstStyle/>
          <a:p>
            <a:r>
              <a:rPr lang="en-US" dirty="0"/>
              <a:t>Limitations of the File Processing System I File-Based Approach</a:t>
            </a:r>
            <a:endParaRPr lang="en-IN" dirty="0"/>
          </a:p>
        </p:txBody>
      </p:sp>
      <p:sp>
        <p:nvSpPr>
          <p:cNvPr id="3" name="Content Placeholder 2">
            <a:extLst>
              <a:ext uri="{FF2B5EF4-FFF2-40B4-BE49-F238E27FC236}">
                <a16:creationId xmlns:a16="http://schemas.microsoft.com/office/drawing/2014/main" id="{86DA87A4-52D3-4513-B535-7DD6C4025632}"/>
              </a:ext>
            </a:extLst>
          </p:cNvPr>
          <p:cNvSpPr>
            <a:spLocks noGrp="1"/>
          </p:cNvSpPr>
          <p:nvPr>
            <p:ph idx="1"/>
          </p:nvPr>
        </p:nvSpPr>
        <p:spPr/>
        <p:txBody>
          <a:bodyPr>
            <a:normAutofit/>
          </a:bodyPr>
          <a:lstStyle/>
          <a:p>
            <a:pPr algn="just"/>
            <a:r>
              <a:rPr lang="en-US" sz="1800" b="1" i="0" dirty="0">
                <a:solidFill>
                  <a:srgbClr val="000000"/>
                </a:solidFill>
                <a:effectLst/>
                <a:latin typeface="arial" panose="020B0604020202020204" pitchFamily="34" charset="0"/>
              </a:rPr>
              <a:t>Concurrency problems.</a:t>
            </a:r>
            <a:r>
              <a:rPr lang="en-US" sz="1800" b="0" i="0" dirty="0">
                <a:solidFill>
                  <a:srgbClr val="000000"/>
                </a:solidFill>
                <a:effectLst/>
                <a:latin typeface="arial" panose="020B0604020202020204" pitchFamily="34" charset="0"/>
              </a:rPr>
              <a:t> When multiple users access the same piece of data at same interval of time then it is called as concurrency of the system. When two or more users read the data simultaneously there is </a:t>
            </a:r>
            <a:r>
              <a:rPr lang="en-US" sz="1800" dirty="0">
                <a:solidFill>
                  <a:srgbClr val="000000"/>
                </a:solidFill>
                <a:latin typeface="arial" panose="020B0604020202020204" pitchFamily="34" charset="0"/>
              </a:rPr>
              <a:t>a</a:t>
            </a:r>
            <a:r>
              <a:rPr lang="en-US" sz="1800" b="0" i="0" dirty="0">
                <a:solidFill>
                  <a:srgbClr val="000000"/>
                </a:solidFill>
                <a:effectLst/>
                <a:latin typeface="arial" panose="020B0604020202020204" pitchFamily="34" charset="0"/>
              </a:rPr>
              <a:t> problem, but when they like to update a file simultaneously, it may result in a problem.</a:t>
            </a:r>
            <a:endParaRPr lang="en-US" sz="1200" b="0" i="0" dirty="0">
              <a:solidFill>
                <a:srgbClr val="000000"/>
              </a:solidFill>
              <a:effectLst/>
              <a:latin typeface="arial" panose="020B0604020202020204" pitchFamily="34" charset="0"/>
            </a:endParaRPr>
          </a:p>
          <a:p>
            <a:pPr algn="just"/>
            <a:r>
              <a:rPr lang="en-US" sz="1800" b="0" i="0" dirty="0">
                <a:solidFill>
                  <a:srgbClr val="000000"/>
                </a:solidFill>
                <a:effectLst/>
                <a:latin typeface="arial" panose="020B0604020202020204" pitchFamily="34" charset="0"/>
              </a:rPr>
              <a:t>Let us consider a scenario where </a:t>
            </a:r>
            <a:r>
              <a:rPr lang="en-US" sz="1800" dirty="0">
                <a:solidFill>
                  <a:srgbClr val="000000"/>
                </a:solidFill>
                <a:latin typeface="arial" panose="020B0604020202020204" pitchFamily="34" charset="0"/>
              </a:rPr>
              <a:t>a</a:t>
            </a:r>
            <a:r>
              <a:rPr lang="en-US" sz="1800" b="0" i="0" dirty="0">
                <a:solidFill>
                  <a:srgbClr val="000000"/>
                </a:solidFill>
                <a:effectLst/>
                <a:latin typeface="arial" panose="020B0604020202020204" pitchFamily="34" charset="0"/>
              </a:rPr>
              <a:t> transaction T1 </a:t>
            </a:r>
            <a:r>
              <a:rPr lang="en-US" sz="1800" dirty="0">
                <a:solidFill>
                  <a:srgbClr val="000000"/>
                </a:solidFill>
                <a:latin typeface="arial" panose="020B0604020202020204" pitchFamily="34" charset="0"/>
              </a:rPr>
              <a:t>wants to </a:t>
            </a:r>
            <a:r>
              <a:rPr lang="en-US" sz="1800" b="0" i="0" dirty="0">
                <a:solidFill>
                  <a:srgbClr val="000000"/>
                </a:solidFill>
                <a:effectLst/>
                <a:latin typeface="arial" panose="020B0604020202020204" pitchFamily="34" charset="0"/>
              </a:rPr>
              <a:t>transfers an amount 1000 from</a:t>
            </a:r>
            <a:r>
              <a:rPr lang="en-US" sz="1200" dirty="0">
                <a:solidFill>
                  <a:srgbClr val="000000"/>
                </a:solidFill>
                <a:latin typeface="arial" panose="020B0604020202020204" pitchFamily="34" charset="0"/>
              </a:rPr>
              <a:t> </a:t>
            </a:r>
            <a:r>
              <a:rPr lang="en-US" sz="1800" b="0" i="0" dirty="0">
                <a:solidFill>
                  <a:srgbClr val="000000"/>
                </a:solidFill>
                <a:effectLst/>
                <a:latin typeface="arial" panose="020B0604020202020204" pitchFamily="34" charset="0"/>
              </a:rPr>
              <a:t>Account A to B (initial value of A is 5000 and B is 8000). In mean while, another transaction T2, tries to display the sum of account A and B is also executed. If both the transaction runs in parallel it may results inconsistency as shown below:</a:t>
            </a:r>
            <a:endParaRPr lang="en-US" sz="1200" b="0" i="0" dirty="0">
              <a:solidFill>
                <a:srgbClr val="0000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1021F174-1CF0-43FB-8FA7-D63164AE6F6B}"/>
              </a:ext>
            </a:extLst>
          </p:cNvPr>
          <p:cNvPicPr>
            <a:picLocks noChangeAspect="1"/>
          </p:cNvPicPr>
          <p:nvPr/>
        </p:nvPicPr>
        <p:blipFill>
          <a:blip r:embed="rId2"/>
          <a:stretch>
            <a:fillRect/>
          </a:stretch>
        </p:blipFill>
        <p:spPr>
          <a:xfrm>
            <a:off x="3818234" y="4098800"/>
            <a:ext cx="4876800" cy="1333500"/>
          </a:xfrm>
          <a:prstGeom prst="rect">
            <a:avLst/>
          </a:prstGeom>
        </p:spPr>
      </p:pic>
    </p:spTree>
    <p:extLst>
      <p:ext uri="{BB962C8B-B14F-4D97-AF65-F5344CB8AC3E}">
        <p14:creationId xmlns:p14="http://schemas.microsoft.com/office/powerpoint/2010/main" val="1011563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fontScale="90000"/>
          </a:bodyPr>
          <a:lstStyle/>
          <a:p>
            <a:r>
              <a:rPr lang="en-US" dirty="0"/>
              <a:t>Limitations of the File Processing System I File-Based Approach</a:t>
            </a:r>
            <a:endParaRPr lang="en-IN" dirty="0"/>
          </a:p>
        </p:txBody>
      </p:sp>
      <p:sp>
        <p:nvSpPr>
          <p:cNvPr id="3" name="Content Placeholder 2">
            <a:extLst>
              <a:ext uri="{FF2B5EF4-FFF2-40B4-BE49-F238E27FC236}">
                <a16:creationId xmlns:a16="http://schemas.microsoft.com/office/drawing/2014/main" id="{86DA87A4-52D3-4513-B535-7DD6C4025632}"/>
              </a:ext>
            </a:extLst>
          </p:cNvPr>
          <p:cNvSpPr>
            <a:spLocks noGrp="1"/>
          </p:cNvSpPr>
          <p:nvPr>
            <p:ph idx="1"/>
          </p:nvPr>
        </p:nvSpPr>
        <p:spPr/>
        <p:txBody>
          <a:bodyPr>
            <a:normAutofit/>
          </a:bodyPr>
          <a:lstStyle/>
          <a:p>
            <a:pPr algn="just"/>
            <a:r>
              <a:rPr lang="en-US" sz="1800" b="1" i="0" dirty="0">
                <a:solidFill>
                  <a:srgbClr val="000000"/>
                </a:solidFill>
                <a:effectLst/>
                <a:latin typeface="arial" panose="020B0604020202020204" pitchFamily="34" charset="0"/>
              </a:rPr>
              <a:t>Poor data modeling of real world. </a:t>
            </a:r>
            <a:r>
              <a:rPr lang="en-US" sz="1800" i="0" dirty="0">
                <a:solidFill>
                  <a:srgbClr val="000000"/>
                </a:solidFill>
                <a:effectLst/>
                <a:latin typeface="arial" panose="020B0604020202020204" pitchFamily="34" charset="0"/>
              </a:rPr>
              <a:t>The file based system is not able to represent the complex data and interfile relationships, which results poor data modeling properties.</a:t>
            </a:r>
            <a:endParaRPr lang="en-US" sz="12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26135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a:bodyPr>
          <a:lstStyle/>
          <a:p>
            <a:r>
              <a:rPr lang="en-US" dirty="0"/>
              <a:t>Advantages of DBMS</a:t>
            </a:r>
            <a:endParaRPr lang="en-IN" dirty="0"/>
          </a:p>
        </p:txBody>
      </p:sp>
      <p:sp>
        <p:nvSpPr>
          <p:cNvPr id="3" name="Content Placeholder 2">
            <a:extLst>
              <a:ext uri="{FF2B5EF4-FFF2-40B4-BE49-F238E27FC236}">
                <a16:creationId xmlns:a16="http://schemas.microsoft.com/office/drawing/2014/main" id="{86DA87A4-52D3-4513-B535-7DD6C4025632}"/>
              </a:ext>
            </a:extLst>
          </p:cNvPr>
          <p:cNvSpPr>
            <a:spLocks noGrp="1"/>
          </p:cNvSpPr>
          <p:nvPr>
            <p:ph idx="1"/>
          </p:nvPr>
        </p:nvSpPr>
        <p:spPr/>
        <p:txBody>
          <a:bodyPr>
            <a:normAutofit/>
          </a:bodyPr>
          <a:lstStyle/>
          <a:p>
            <a:pPr algn="just"/>
            <a:r>
              <a:rPr lang="en-US" sz="1800" b="1" i="0" dirty="0">
                <a:solidFill>
                  <a:srgbClr val="000000"/>
                </a:solidFill>
                <a:effectLst/>
                <a:latin typeface="arial" panose="020B0604020202020204" pitchFamily="34" charset="0"/>
              </a:rPr>
              <a:t>Reduction of redundancies</a:t>
            </a:r>
          </a:p>
          <a:p>
            <a:pPr algn="just"/>
            <a:r>
              <a:rPr lang="en-US" sz="1800" b="1">
                <a:solidFill>
                  <a:srgbClr val="000000"/>
                </a:solidFill>
                <a:latin typeface="arial" panose="020B0604020202020204" pitchFamily="34" charset="0"/>
              </a:rPr>
              <a:t>consistency</a:t>
            </a:r>
            <a:endParaRPr lang="en-US" sz="1800" b="1" dirty="0">
              <a:solidFill>
                <a:srgbClr val="000000"/>
              </a:solidFill>
              <a:latin typeface="arial" panose="020B0604020202020204" pitchFamily="34" charset="0"/>
            </a:endParaRPr>
          </a:p>
          <a:p>
            <a:pPr algn="just"/>
            <a:r>
              <a:rPr lang="en-US" sz="1800" b="1" i="0" dirty="0">
                <a:solidFill>
                  <a:srgbClr val="000000"/>
                </a:solidFill>
                <a:effectLst/>
                <a:latin typeface="arial" panose="020B0604020202020204" pitchFamily="34" charset="0"/>
              </a:rPr>
              <a:t>Propagating updates is easier</a:t>
            </a:r>
          </a:p>
          <a:p>
            <a:pPr algn="just"/>
            <a:r>
              <a:rPr lang="en-US" sz="1800" b="1" dirty="0">
                <a:solidFill>
                  <a:srgbClr val="000000"/>
                </a:solidFill>
                <a:latin typeface="arial" panose="020B0604020202020204" pitchFamily="34" charset="0"/>
              </a:rPr>
              <a:t>Accessing data is easier through DBMS</a:t>
            </a:r>
          </a:p>
          <a:p>
            <a:pPr algn="just"/>
            <a:r>
              <a:rPr lang="en-US" sz="1800" b="1" i="0" dirty="0">
                <a:solidFill>
                  <a:srgbClr val="000000"/>
                </a:solidFill>
                <a:effectLst/>
                <a:latin typeface="arial" panose="020B0604020202020204" pitchFamily="34" charset="0"/>
              </a:rPr>
              <a:t>Shared data</a:t>
            </a:r>
          </a:p>
          <a:p>
            <a:pPr algn="just"/>
            <a:r>
              <a:rPr lang="en-US" sz="1800" b="1" dirty="0">
                <a:solidFill>
                  <a:srgbClr val="000000"/>
                </a:solidFill>
                <a:latin typeface="arial" panose="020B0604020202020204" pitchFamily="34" charset="0"/>
              </a:rPr>
              <a:t>Integrity can be maintained</a:t>
            </a:r>
          </a:p>
          <a:p>
            <a:pPr algn="just"/>
            <a:r>
              <a:rPr lang="en-US" sz="1800" b="1" i="0" dirty="0">
                <a:solidFill>
                  <a:srgbClr val="000000"/>
                </a:solidFill>
                <a:effectLst/>
                <a:latin typeface="arial" panose="020B0604020202020204" pitchFamily="34" charset="0"/>
              </a:rPr>
              <a:t>Atomicity</a:t>
            </a:r>
          </a:p>
          <a:p>
            <a:pPr algn="just"/>
            <a:r>
              <a:rPr lang="en-US" sz="1800" b="1" dirty="0">
                <a:solidFill>
                  <a:srgbClr val="000000"/>
                </a:solidFill>
                <a:latin typeface="arial" panose="020B0604020202020204" pitchFamily="34" charset="0"/>
              </a:rPr>
              <a:t>Conflicting requirements can be balanced</a:t>
            </a:r>
          </a:p>
          <a:p>
            <a:pPr algn="just"/>
            <a:r>
              <a:rPr lang="en-US" sz="1800" b="1" i="0" dirty="0">
                <a:solidFill>
                  <a:srgbClr val="000000"/>
                </a:solidFill>
                <a:effectLst/>
                <a:latin typeface="arial" panose="020B0604020202020204" pitchFamily="34" charset="0"/>
              </a:rPr>
              <a:t>Standards can be enforced</a:t>
            </a:r>
          </a:p>
          <a:p>
            <a:pPr algn="just"/>
            <a:r>
              <a:rPr lang="en-US" sz="1800" b="1" dirty="0">
                <a:solidFill>
                  <a:srgbClr val="000000"/>
                </a:solidFill>
                <a:latin typeface="arial" panose="020B0604020202020204" pitchFamily="34" charset="0"/>
              </a:rPr>
              <a:t>Security restrictions can be enforced</a:t>
            </a:r>
            <a:endParaRPr lang="en-US" sz="12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742062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586835" y="0"/>
            <a:ext cx="3206842" cy="9404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E92F711-A73E-45B9-A16D-FB15238F9A2C}"/>
              </a:ext>
            </a:extLst>
          </p:cNvPr>
          <p:cNvPicPr>
            <a:picLocks noChangeAspect="1"/>
          </p:cNvPicPr>
          <p:nvPr/>
        </p:nvPicPr>
        <p:blipFill>
          <a:blip r:embed="rId3"/>
          <a:stretch>
            <a:fillRect/>
          </a:stretch>
        </p:blipFill>
        <p:spPr>
          <a:xfrm>
            <a:off x="45159" y="891995"/>
            <a:ext cx="9144000" cy="4428445"/>
          </a:xfrm>
          <a:prstGeom prst="rect">
            <a:avLst/>
          </a:prstGeom>
        </p:spPr>
      </p:pic>
    </p:spTree>
    <p:extLst>
      <p:ext uri="{BB962C8B-B14F-4D97-AF65-F5344CB8AC3E}">
        <p14:creationId xmlns:p14="http://schemas.microsoft.com/office/powerpoint/2010/main" val="4000012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ABF2-800B-4F76-BE37-28B576FEB6AC}"/>
              </a:ext>
            </a:extLst>
          </p:cNvPr>
          <p:cNvSpPr>
            <a:spLocks noGrp="1"/>
          </p:cNvSpPr>
          <p:nvPr>
            <p:ph type="title"/>
          </p:nvPr>
        </p:nvSpPr>
        <p:spPr/>
        <p:txBody>
          <a:bodyPr/>
          <a:lstStyle/>
          <a:p>
            <a:r>
              <a:rPr lang="en-US" dirty="0"/>
              <a:t>Disadvantages of DBMS</a:t>
            </a:r>
            <a:endParaRPr lang="en-IN" dirty="0"/>
          </a:p>
        </p:txBody>
      </p:sp>
      <p:sp>
        <p:nvSpPr>
          <p:cNvPr id="3" name="Content Placeholder 2">
            <a:extLst>
              <a:ext uri="{FF2B5EF4-FFF2-40B4-BE49-F238E27FC236}">
                <a16:creationId xmlns:a16="http://schemas.microsoft.com/office/drawing/2014/main" id="{8E1316A4-9179-4E91-BA3C-75B9E6FE3E20}"/>
              </a:ext>
            </a:extLst>
          </p:cNvPr>
          <p:cNvSpPr>
            <a:spLocks noGrp="1"/>
          </p:cNvSpPr>
          <p:nvPr>
            <p:ph idx="1"/>
          </p:nvPr>
        </p:nvSpPr>
        <p:spPr/>
        <p:txBody>
          <a:bodyPr/>
          <a:lstStyle/>
          <a:p>
            <a:r>
              <a:rPr lang="en-US" dirty="0"/>
              <a:t>Cost</a:t>
            </a:r>
          </a:p>
          <a:p>
            <a:r>
              <a:rPr lang="en-US" dirty="0"/>
              <a:t>Complexity</a:t>
            </a:r>
          </a:p>
          <a:p>
            <a:r>
              <a:rPr lang="en-US" dirty="0"/>
              <a:t>Danger of a overkill</a:t>
            </a:r>
          </a:p>
          <a:p>
            <a:r>
              <a:rPr lang="en-US" dirty="0"/>
              <a:t>Qualified professional</a:t>
            </a:r>
          </a:p>
          <a:p>
            <a:r>
              <a:rPr lang="en-US" dirty="0"/>
              <a:t>Lower efficiency</a:t>
            </a:r>
            <a:endParaRPr lang="en-IN" dirty="0"/>
          </a:p>
        </p:txBody>
      </p:sp>
    </p:spTree>
    <p:extLst>
      <p:ext uri="{BB962C8B-B14F-4D97-AF65-F5344CB8AC3E}">
        <p14:creationId xmlns:p14="http://schemas.microsoft.com/office/powerpoint/2010/main" val="584117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10CD-B61C-4C8E-B60B-8368EBA4CBCE}"/>
              </a:ext>
            </a:extLst>
          </p:cNvPr>
          <p:cNvSpPr>
            <a:spLocks noGrp="1"/>
          </p:cNvSpPr>
          <p:nvPr>
            <p:ph type="title"/>
          </p:nvPr>
        </p:nvSpPr>
        <p:spPr/>
        <p:txBody>
          <a:bodyPr/>
          <a:lstStyle/>
          <a:p>
            <a:r>
              <a:rPr lang="en-US" dirty="0"/>
              <a:t>Need of database</a:t>
            </a:r>
            <a:endParaRPr lang="en-IN" dirty="0"/>
          </a:p>
        </p:txBody>
      </p:sp>
      <p:sp>
        <p:nvSpPr>
          <p:cNvPr id="3" name="Content Placeholder 2">
            <a:extLst>
              <a:ext uri="{FF2B5EF4-FFF2-40B4-BE49-F238E27FC236}">
                <a16:creationId xmlns:a16="http://schemas.microsoft.com/office/drawing/2014/main" id="{0B1CC9E3-C667-492B-8AF4-66F72D7F16D8}"/>
              </a:ext>
            </a:extLst>
          </p:cNvPr>
          <p:cNvSpPr>
            <a:spLocks noGrp="1"/>
          </p:cNvSpPr>
          <p:nvPr>
            <p:ph idx="1"/>
          </p:nvPr>
        </p:nvSpPr>
        <p:spPr/>
        <p:txBody>
          <a:bodyPr/>
          <a:lstStyle/>
          <a:p>
            <a:r>
              <a:rPr lang="en-US" dirty="0"/>
              <a:t>Compactness</a:t>
            </a:r>
          </a:p>
          <a:p>
            <a:r>
              <a:rPr lang="en-US" dirty="0"/>
              <a:t>Speed</a:t>
            </a:r>
          </a:p>
          <a:p>
            <a:r>
              <a:rPr lang="en-US" dirty="0"/>
              <a:t>Accuracy</a:t>
            </a:r>
          </a:p>
          <a:p>
            <a:r>
              <a:rPr lang="en-US"/>
              <a:t>Relevancy</a:t>
            </a:r>
            <a:endParaRPr lang="en-IN"/>
          </a:p>
        </p:txBody>
      </p:sp>
    </p:spTree>
    <p:extLst>
      <p:ext uri="{BB962C8B-B14F-4D97-AF65-F5344CB8AC3E}">
        <p14:creationId xmlns:p14="http://schemas.microsoft.com/office/powerpoint/2010/main" val="3491679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ABF2-800B-4F76-BE37-28B576FEB6AC}"/>
              </a:ext>
            </a:extLst>
          </p:cNvPr>
          <p:cNvSpPr>
            <a:spLocks noGrp="1"/>
          </p:cNvSpPr>
          <p:nvPr>
            <p:ph type="title"/>
          </p:nvPr>
        </p:nvSpPr>
        <p:spPr/>
        <p:txBody>
          <a:bodyPr/>
          <a:lstStyle/>
          <a:p>
            <a:r>
              <a:rPr lang="en-US" dirty="0"/>
              <a:t>Questions</a:t>
            </a:r>
            <a:endParaRPr lang="en-IN" dirty="0"/>
          </a:p>
        </p:txBody>
      </p:sp>
      <p:sp>
        <p:nvSpPr>
          <p:cNvPr id="3" name="Content Placeholder 2">
            <a:extLst>
              <a:ext uri="{FF2B5EF4-FFF2-40B4-BE49-F238E27FC236}">
                <a16:creationId xmlns:a16="http://schemas.microsoft.com/office/drawing/2014/main" id="{8E1316A4-9179-4E91-BA3C-75B9E6FE3E20}"/>
              </a:ext>
            </a:extLst>
          </p:cNvPr>
          <p:cNvSpPr>
            <a:spLocks noGrp="1"/>
          </p:cNvSpPr>
          <p:nvPr>
            <p:ph idx="1"/>
          </p:nvPr>
        </p:nvSpPr>
        <p:spPr>
          <a:xfrm>
            <a:off x="448965" y="1350112"/>
            <a:ext cx="8246070" cy="3512213"/>
          </a:xfrm>
        </p:spPr>
        <p:txBody>
          <a:bodyPr>
            <a:normAutofit fontScale="77500" lnSpcReduction="20000"/>
          </a:bodyPr>
          <a:lstStyle/>
          <a:p>
            <a:pPr algn="just"/>
            <a:r>
              <a:rPr lang="en-US" dirty="0"/>
              <a:t>What are the elements of a database?</a:t>
            </a:r>
          </a:p>
          <a:p>
            <a:pPr algn="just"/>
            <a:r>
              <a:rPr lang="en-US" dirty="0"/>
              <a:t>List eight significant differences between file processing system and DBMS.</a:t>
            </a:r>
          </a:p>
          <a:p>
            <a:pPr algn="just"/>
            <a:r>
              <a:rPr lang="en-US" dirty="0"/>
              <a:t>What is DBMS? Explain its function.</a:t>
            </a:r>
          </a:p>
          <a:p>
            <a:pPr algn="just"/>
            <a:r>
              <a:rPr lang="en-US" dirty="0"/>
              <a:t>List five database system applications.</a:t>
            </a:r>
          </a:p>
          <a:p>
            <a:pPr algn="just"/>
            <a:r>
              <a:rPr lang="en-US" dirty="0"/>
              <a:t>What is atomicity and integrity?</a:t>
            </a:r>
          </a:p>
          <a:p>
            <a:pPr algn="just"/>
            <a:r>
              <a:rPr lang="en-US" dirty="0"/>
              <a:t>What are the advantages of using a database system?</a:t>
            </a:r>
          </a:p>
          <a:p>
            <a:pPr algn="just"/>
            <a:r>
              <a:rPr lang="en-US" dirty="0"/>
              <a:t>ABC is a software company involved in a software design. ABC CEO wants to design a database that store the information about the software dealing between the companies, its products and their costs. Explain the major steps to maintain the data secure and consistent.</a:t>
            </a:r>
          </a:p>
          <a:p>
            <a:pPr algn="just"/>
            <a:endParaRPr lang="en-IN" dirty="0"/>
          </a:p>
        </p:txBody>
      </p:sp>
    </p:spTree>
    <p:extLst>
      <p:ext uri="{BB962C8B-B14F-4D97-AF65-F5344CB8AC3E}">
        <p14:creationId xmlns:p14="http://schemas.microsoft.com/office/powerpoint/2010/main" val="1603139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19B4-6608-451B-983E-9EE1B8F8E8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749F75-CAEA-4FEE-BFED-80D5592EE14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7092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a:bodyPr>
          <a:lstStyle/>
          <a:p>
            <a:r>
              <a:rPr lang="en-US" dirty="0"/>
              <a:t>Traditional file accessing approach</a:t>
            </a:r>
            <a:endParaRPr lang="en-IN" dirty="0"/>
          </a:p>
        </p:txBody>
      </p:sp>
      <p:sp>
        <p:nvSpPr>
          <p:cNvPr id="3" name="Content Placeholder 2">
            <a:extLst>
              <a:ext uri="{FF2B5EF4-FFF2-40B4-BE49-F238E27FC236}">
                <a16:creationId xmlns:a16="http://schemas.microsoft.com/office/drawing/2014/main" id="{1A06E8C0-E518-4E54-A8E3-1F151768E493}"/>
              </a:ext>
            </a:extLst>
          </p:cNvPr>
          <p:cNvSpPr>
            <a:spLocks noGrp="1"/>
          </p:cNvSpPr>
          <p:nvPr>
            <p:ph idx="1"/>
          </p:nvPr>
        </p:nvSpPr>
        <p:spPr/>
        <p:txBody>
          <a:bodyPr>
            <a:normAutofit/>
          </a:bodyPr>
          <a:lstStyle/>
          <a:p>
            <a:pPr algn="just"/>
            <a:r>
              <a:rPr lang="en-US" dirty="0"/>
              <a:t>File processing systems was an early attempt to computerize the manual filing system that we all are  familiar with. A file system is a method for storing and organizing computer files and the data they contain to make it easy to find and access them. File systems may be used as a storage device such as a hard disk or CD-ROM and involve maintaining the physical location of the files.</a:t>
            </a:r>
          </a:p>
          <a:p>
            <a:pPr algn="just"/>
            <a:endParaRPr lang="en-US" dirty="0"/>
          </a:p>
        </p:txBody>
      </p:sp>
    </p:spTree>
    <p:extLst>
      <p:ext uri="{BB962C8B-B14F-4D97-AF65-F5344CB8AC3E}">
        <p14:creationId xmlns:p14="http://schemas.microsoft.com/office/powerpoint/2010/main" val="241944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a:bodyPr>
          <a:lstStyle/>
          <a:p>
            <a:r>
              <a:rPr lang="en-US" dirty="0"/>
              <a:t>Traditional file accessing approach</a:t>
            </a:r>
            <a:endParaRPr lang="en-IN" dirty="0"/>
          </a:p>
        </p:txBody>
      </p:sp>
      <p:sp>
        <p:nvSpPr>
          <p:cNvPr id="3" name="Content Placeholder 2">
            <a:extLst>
              <a:ext uri="{FF2B5EF4-FFF2-40B4-BE49-F238E27FC236}">
                <a16:creationId xmlns:a16="http://schemas.microsoft.com/office/drawing/2014/main" id="{1A06E8C0-E518-4E54-A8E3-1F151768E493}"/>
              </a:ext>
            </a:extLst>
          </p:cNvPr>
          <p:cNvSpPr>
            <a:spLocks noGrp="1"/>
          </p:cNvSpPr>
          <p:nvPr>
            <p:ph idx="1"/>
          </p:nvPr>
        </p:nvSpPr>
        <p:spPr/>
        <p:txBody>
          <a:bodyPr>
            <a:normAutofit fontScale="92500" lnSpcReduction="20000"/>
          </a:bodyPr>
          <a:lstStyle/>
          <a:p>
            <a:pPr algn="just"/>
            <a:r>
              <a:rPr lang="en-US" dirty="0"/>
              <a:t>In our own home, we probably have some sort of filing system, which contains receipts, guarantees, invoices, bank statements, and such like. When we need to look something up, we go to the filing system and search through the system starting from the first entry until we find what we want. Alternatively, we may have an indexing system that helps to locate what we want more quickly. For example we may have divisions in the filing system or separate folders for different types of item that are in some way logically related.</a:t>
            </a:r>
          </a:p>
          <a:p>
            <a:pPr algn="just"/>
            <a:endParaRPr lang="en-US" dirty="0"/>
          </a:p>
          <a:p>
            <a:pPr algn="just"/>
            <a:endParaRPr lang="en-US" dirty="0"/>
          </a:p>
        </p:txBody>
      </p:sp>
    </p:spTree>
    <p:extLst>
      <p:ext uri="{BB962C8B-B14F-4D97-AF65-F5344CB8AC3E}">
        <p14:creationId xmlns:p14="http://schemas.microsoft.com/office/powerpoint/2010/main" val="238762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a:bodyPr>
          <a:lstStyle/>
          <a:p>
            <a:r>
              <a:rPr lang="en-US" dirty="0"/>
              <a:t>Traditional file accessing approach</a:t>
            </a:r>
            <a:endParaRPr lang="en-IN" dirty="0"/>
          </a:p>
        </p:txBody>
      </p:sp>
      <p:sp>
        <p:nvSpPr>
          <p:cNvPr id="3" name="Content Placeholder 2">
            <a:extLst>
              <a:ext uri="{FF2B5EF4-FFF2-40B4-BE49-F238E27FC236}">
                <a16:creationId xmlns:a16="http://schemas.microsoft.com/office/drawing/2014/main" id="{1A06E8C0-E518-4E54-A8E3-1F151768E493}"/>
              </a:ext>
            </a:extLst>
          </p:cNvPr>
          <p:cNvSpPr>
            <a:spLocks noGrp="1"/>
          </p:cNvSpPr>
          <p:nvPr>
            <p:ph idx="1"/>
          </p:nvPr>
        </p:nvSpPr>
        <p:spPr/>
        <p:txBody>
          <a:bodyPr>
            <a:normAutofit fontScale="92500" lnSpcReduction="10000"/>
          </a:bodyPr>
          <a:lstStyle/>
          <a:p>
            <a:pPr algn="just"/>
            <a:r>
              <a:rPr lang="en-US" dirty="0"/>
              <a:t>The manual filing system works well when the number of items to be stored is small. It even works quite adequately when there are large numbers of items and we have only to store and retrieve them. However, the manual filing system breaks down when we have to cross-reference or process the information in the files. For example, a typical real estate agent’s office might have a separate file for each property for sale or rent, each potential buyer and renter, and each member of staff.</a:t>
            </a:r>
            <a:endParaRPr lang="en-IN" dirty="0"/>
          </a:p>
          <a:p>
            <a:pPr algn="just"/>
            <a:endParaRPr lang="en-US" dirty="0"/>
          </a:p>
        </p:txBody>
      </p:sp>
    </p:spTree>
    <p:extLst>
      <p:ext uri="{BB962C8B-B14F-4D97-AF65-F5344CB8AC3E}">
        <p14:creationId xmlns:p14="http://schemas.microsoft.com/office/powerpoint/2010/main" val="158146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a:bodyPr>
          <a:lstStyle/>
          <a:p>
            <a:r>
              <a:rPr lang="en-US" dirty="0"/>
              <a:t>Traditional file accessing approach</a:t>
            </a:r>
            <a:endParaRPr lang="en-IN" dirty="0"/>
          </a:p>
        </p:txBody>
      </p:sp>
      <p:sp>
        <p:nvSpPr>
          <p:cNvPr id="3" name="Content Placeholder 2">
            <a:extLst>
              <a:ext uri="{FF2B5EF4-FFF2-40B4-BE49-F238E27FC236}">
                <a16:creationId xmlns:a16="http://schemas.microsoft.com/office/drawing/2014/main" id="{1A06E8C0-E518-4E54-A8E3-1F151768E493}"/>
              </a:ext>
            </a:extLst>
          </p:cNvPr>
          <p:cNvSpPr>
            <a:spLocks noGrp="1"/>
          </p:cNvSpPr>
          <p:nvPr>
            <p:ph idx="1"/>
          </p:nvPr>
        </p:nvSpPr>
        <p:spPr/>
        <p:txBody>
          <a:bodyPr>
            <a:normAutofit fontScale="70000" lnSpcReduction="20000"/>
          </a:bodyPr>
          <a:lstStyle/>
          <a:p>
            <a:pPr algn="just"/>
            <a:r>
              <a:rPr lang="en-US" dirty="0"/>
              <a:t>Clearly the manual system is inadequate for this’ type of work. The file based system was developed in response to the needs of industry for more efficient data access. In early processing systems, an organization’s information was stored as groups of records in separate files.</a:t>
            </a:r>
          </a:p>
          <a:p>
            <a:pPr algn="just"/>
            <a:endParaRPr lang="en-US" dirty="0"/>
          </a:p>
          <a:p>
            <a:pPr algn="just"/>
            <a:r>
              <a:rPr lang="en-US" dirty="0"/>
              <a:t>In the traditional approach, we used to store information in flat files which are maintained by the file system under the operating system’s control. Here, flat files are files containing records having no structured relationship among them. The file handling which we learn under C/C ++ is the example of file processing system. The Application programs written in C/C ++ like programming languages go through the file system to access these flat files.</a:t>
            </a:r>
          </a:p>
        </p:txBody>
      </p:sp>
    </p:spTree>
    <p:extLst>
      <p:ext uri="{BB962C8B-B14F-4D97-AF65-F5344CB8AC3E}">
        <p14:creationId xmlns:p14="http://schemas.microsoft.com/office/powerpoint/2010/main" val="228157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a:bodyPr>
          <a:lstStyle/>
          <a:p>
            <a:r>
              <a:rPr lang="en-US" dirty="0"/>
              <a:t>Traditional file accessing approach</a:t>
            </a:r>
            <a:endParaRPr lang="en-IN" dirty="0"/>
          </a:p>
        </p:txBody>
      </p:sp>
      <p:pic>
        <p:nvPicPr>
          <p:cNvPr id="6146" name="Picture 2" descr="Traditional File Processing System">
            <a:extLst>
              <a:ext uri="{FF2B5EF4-FFF2-40B4-BE49-F238E27FC236}">
                <a16:creationId xmlns:a16="http://schemas.microsoft.com/office/drawing/2014/main" id="{313C7288-B830-480F-8253-5A07551A67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2490" y="1655520"/>
            <a:ext cx="6871725" cy="2569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98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A58-C62B-445E-BE9F-A4B6D65E6746}"/>
              </a:ext>
            </a:extLst>
          </p:cNvPr>
          <p:cNvSpPr>
            <a:spLocks noGrp="1"/>
          </p:cNvSpPr>
          <p:nvPr>
            <p:ph type="title"/>
          </p:nvPr>
        </p:nvSpPr>
        <p:spPr/>
        <p:txBody>
          <a:bodyPr>
            <a:normAutofit/>
          </a:bodyPr>
          <a:lstStyle/>
          <a:p>
            <a:r>
              <a:rPr lang="en-US" dirty="0"/>
              <a:t>Traditional file accessing approach</a:t>
            </a:r>
            <a:endParaRPr lang="en-IN" dirty="0"/>
          </a:p>
        </p:txBody>
      </p:sp>
      <p:pic>
        <p:nvPicPr>
          <p:cNvPr id="1026" name="Picture 2" descr="File system">
            <a:extLst>
              <a:ext uri="{FF2B5EF4-FFF2-40B4-BE49-F238E27FC236}">
                <a16:creationId xmlns:a16="http://schemas.microsoft.com/office/drawing/2014/main" id="{37ECA221-1F37-43EC-B52F-124998BBDC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2490" y="1349375"/>
            <a:ext cx="7024430" cy="351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842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1793</Words>
  <Application>Microsoft Office PowerPoint</Application>
  <PresentationFormat>On-screen Show (16:9)</PresentationFormat>
  <Paragraphs>96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vt:lpstr>
      <vt:lpstr>Calibri</vt:lpstr>
      <vt:lpstr>Times New Roman</vt:lpstr>
      <vt:lpstr>Office Theme</vt:lpstr>
      <vt:lpstr>  Database vs. Traditional File System</vt:lpstr>
      <vt:lpstr>Today’s Agenda</vt:lpstr>
      <vt:lpstr>PowerPoint Presentation</vt:lpstr>
      <vt:lpstr>Traditional file accessing approach</vt:lpstr>
      <vt:lpstr>Traditional file accessing approach</vt:lpstr>
      <vt:lpstr>Traditional file accessing approach</vt:lpstr>
      <vt:lpstr>Traditional file accessing approach</vt:lpstr>
      <vt:lpstr>Traditional file accessing approach</vt:lpstr>
      <vt:lpstr>Traditional file accessing approach</vt:lpstr>
      <vt:lpstr>Organization of traditional file system</vt:lpstr>
      <vt:lpstr>Characteristics of File Processing System</vt:lpstr>
      <vt:lpstr>Limitations of the File Processing System I File-Based Approach</vt:lpstr>
      <vt:lpstr>Limitations of the File Processing System I File-Based Approach</vt:lpstr>
      <vt:lpstr>Limitations of the File Processing System I File-Based Approach</vt:lpstr>
      <vt:lpstr>Limitations of the File Processing System I File-Based Approach</vt:lpstr>
      <vt:lpstr>Limitations of the File Processing System I File-Based Approach</vt:lpstr>
      <vt:lpstr>Limitations of the File Processing System I File-Based Approach</vt:lpstr>
      <vt:lpstr>Limitations of the File Processing System I File-Based Approach</vt:lpstr>
      <vt:lpstr>Limitations of the File Processing System I File-Based Approach</vt:lpstr>
      <vt:lpstr>Limitations of the File Processing System I File-Based Approach</vt:lpstr>
      <vt:lpstr>Limitations of the File Processing System I File-Based Approach</vt:lpstr>
      <vt:lpstr>Limitations of the File Processing System I File-Based Approach</vt:lpstr>
      <vt:lpstr>Advantages of DBMS</vt:lpstr>
      <vt:lpstr>PowerPoint Presentation</vt:lpstr>
      <vt:lpstr>Disadvantages of DBMS</vt:lpstr>
      <vt:lpstr>Need of database</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2022-01-14T03:46:22Z</dcterms:modified>
</cp:coreProperties>
</file>