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311" r:id="rId3"/>
    <p:sldId id="314" r:id="rId4"/>
    <p:sldId id="315" r:id="rId5"/>
    <p:sldId id="316" r:id="rId6"/>
    <p:sldId id="322" r:id="rId7"/>
    <p:sldId id="317" r:id="rId8"/>
    <p:sldId id="318" r:id="rId9"/>
    <p:sldId id="323" r:id="rId10"/>
    <p:sldId id="324" r:id="rId11"/>
    <p:sldId id="325" r:id="rId12"/>
    <p:sldId id="320" r:id="rId13"/>
    <p:sldId id="326" r:id="rId14"/>
    <p:sldId id="29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14-02-2022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Relational Algebra (Part-12)</a:t>
            </a:r>
          </a:p>
        </p:txBody>
      </p:sp>
      <p:sp>
        <p:nvSpPr>
          <p:cNvPr id="3" name="Subtitle 2"/>
          <p:cNvSpPr>
            <a:spLocks noGrp="1"/>
          </p:cNvSpPr>
          <p:nvPr>
            <p:ph type="subTitle" idx="1"/>
          </p:nvPr>
        </p:nvSpPr>
        <p:spPr/>
        <p:txBody>
          <a:bodyPr/>
          <a:lstStyle/>
          <a:p>
            <a:endParaRPr lang="en-US" dirty="0"/>
          </a:p>
          <a:p>
            <a:r>
              <a:rPr lang="en-US" dirty="0"/>
              <a:t>20.11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extLst>
              <p:ext uri="{D42A27DB-BD31-4B8C-83A1-F6EECF244321}">
                <p14:modId xmlns:p14="http://schemas.microsoft.com/office/powerpoint/2010/main" val="1562824255"/>
              </p:ext>
            </p:extLst>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extLst>
              <p:ext uri="{D42A27DB-BD31-4B8C-83A1-F6EECF244321}">
                <p14:modId xmlns:p14="http://schemas.microsoft.com/office/powerpoint/2010/main" val="125913739"/>
              </p:ext>
            </p:extLst>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extLst>
              <p:ext uri="{D42A27DB-BD31-4B8C-83A1-F6EECF244321}">
                <p14:modId xmlns:p14="http://schemas.microsoft.com/office/powerpoint/2010/main" val="1914131715"/>
              </p:ext>
            </p:extLst>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extLst>
              <p:ext uri="{D42A27DB-BD31-4B8C-83A1-F6EECF244321}">
                <p14:modId xmlns:p14="http://schemas.microsoft.com/office/powerpoint/2010/main" val="852521779"/>
              </p:ext>
            </p:extLst>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extLst>
              <p:ext uri="{D42A27DB-BD31-4B8C-83A1-F6EECF244321}">
                <p14:modId xmlns:p14="http://schemas.microsoft.com/office/powerpoint/2010/main" val="4141745087"/>
              </p:ext>
            </p:extLst>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extLst>
              <p:ext uri="{D42A27DB-BD31-4B8C-83A1-F6EECF244321}">
                <p14:modId xmlns:p14="http://schemas.microsoft.com/office/powerpoint/2010/main" val="980569831"/>
              </p:ext>
            </p:extLst>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3420436088"/>
              </p:ext>
            </p:extLst>
          </p:nvPr>
        </p:nvGraphicFramePr>
        <p:xfrm>
          <a:off x="9486" y="3756482"/>
          <a:ext cx="3206805" cy="457505"/>
        </p:xfrm>
        <a:graphic>
          <a:graphicData uri="http://schemas.openxmlformats.org/drawingml/2006/table">
            <a:tbl>
              <a:tblPr firstRow="1" bandRow="1">
                <a:tableStyleId>{5C22544A-7EE6-4342-B048-85BDC9FD1C3A}</a:tableStyleId>
              </a:tblPr>
              <a:tblGrid>
                <a:gridCol w="3206805">
                  <a:extLst>
                    <a:ext uri="{9D8B030D-6E8A-4147-A177-3AD203B41FA5}">
                      <a16:colId xmlns:a16="http://schemas.microsoft.com/office/drawing/2014/main" val="3283317100"/>
                    </a:ext>
                  </a:extLst>
                </a:gridCol>
              </a:tblGrid>
              <a:tr h="457505">
                <a:tc>
                  <a:txBody>
                    <a:bodyPr/>
                    <a:lstStyle/>
                    <a:p>
                      <a:pPr marL="0" marR="0" algn="l">
                        <a:spcBef>
                          <a:spcPts val="600"/>
                        </a:spcBef>
                        <a:spcAft>
                          <a:spcPts val="600"/>
                        </a:spcAft>
                      </a:pPr>
                      <a:r>
                        <a:rPr lang="en-US" sz="1400" b="1" i="0" dirty="0">
                          <a:solidFill>
                            <a:srgbClr val="FF0000"/>
                          </a:solidFill>
                          <a:effectLst/>
                          <a:latin typeface="book antiqua" panose="02040602050305030304" pitchFamily="18" charset="0"/>
                        </a:rPr>
                        <a:t>Student </a:t>
                      </a:r>
                      <a:r>
                        <a:rPr lang="en-US" sz="1400" b="1" i="0" dirty="0">
                          <a:solidFill>
                            <a:srgbClr val="FF0000"/>
                          </a:solidFill>
                          <a:effectLst/>
                          <a:latin typeface="cambria math" panose="02040503050406030204" pitchFamily="18" charset="0"/>
                        </a:rPr>
                        <a:t>⋈ </a:t>
                      </a:r>
                      <a:r>
                        <a:rPr lang="en-US" sz="1400" b="1" i="0" baseline="-25000" dirty="0">
                          <a:solidFill>
                            <a:srgbClr val="FF0000"/>
                          </a:solidFill>
                          <a:effectLst/>
                          <a:latin typeface="cambria math" panose="02040503050406030204" pitchFamily="18" charset="0"/>
                        </a:rPr>
                        <a:t>&lt;</a:t>
                      </a:r>
                      <a:r>
                        <a:rPr lang="en-US" sz="1400" b="1" i="0" baseline="-25000" dirty="0" err="1">
                          <a:solidFill>
                            <a:srgbClr val="FF0000"/>
                          </a:solidFill>
                          <a:effectLst/>
                          <a:latin typeface="cambria math" panose="02040503050406030204" pitchFamily="18" charset="0"/>
                        </a:rPr>
                        <a:t>Student.sid</a:t>
                      </a:r>
                      <a:r>
                        <a:rPr lang="en-US" sz="1400" b="1" i="0" baseline="-25000" dirty="0">
                          <a:solidFill>
                            <a:srgbClr val="FF0000"/>
                          </a:solidFill>
                          <a:effectLst/>
                          <a:latin typeface="cambria math" panose="02040503050406030204" pitchFamily="18" charset="0"/>
                        </a:rPr>
                        <a:t>=</a:t>
                      </a:r>
                      <a:r>
                        <a:rPr lang="en-US" sz="1400" b="1" i="0" baseline="-25000" dirty="0" err="1">
                          <a:solidFill>
                            <a:srgbClr val="FF0000"/>
                          </a:solidFill>
                          <a:effectLst/>
                          <a:latin typeface="cambria math" panose="02040503050406030204" pitchFamily="18" charset="0"/>
                        </a:rPr>
                        <a:t>Subject.sid</a:t>
                      </a:r>
                      <a:r>
                        <a:rPr lang="en-US" sz="1400" b="1" i="0" baseline="-25000" dirty="0">
                          <a:solidFill>
                            <a:srgbClr val="FF0000"/>
                          </a:solidFill>
                          <a:effectLst/>
                          <a:latin typeface="cambria math" panose="02040503050406030204" pitchFamily="18" charset="0"/>
                        </a:rPr>
                        <a:t>&gt;</a:t>
                      </a:r>
                      <a:r>
                        <a:rPr lang="en-US" sz="1400" b="1" i="0" dirty="0">
                          <a:solidFill>
                            <a:srgbClr val="FF0000"/>
                          </a:solidFill>
                          <a:effectLst/>
                          <a:latin typeface="book antiqua" panose="02040602050305030304" pitchFamily="18" charset="0"/>
                        </a:rPr>
                        <a:t> Subject</a:t>
                      </a:r>
                      <a:endParaRPr lang="en-US" sz="14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2345084629"/>
              </p:ext>
            </p:extLst>
          </p:nvPr>
        </p:nvGraphicFramePr>
        <p:xfrm>
          <a:off x="3350360" y="3976319"/>
          <a:ext cx="5191968"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087198343"/>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105034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extLst>
              <p:ext uri="{D42A27DB-BD31-4B8C-83A1-F6EECF244321}">
                <p14:modId xmlns:p14="http://schemas.microsoft.com/office/powerpoint/2010/main" val="3968872410"/>
              </p:ext>
            </p:extLst>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CID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extLst>
              <p:ext uri="{D42A27DB-BD31-4B8C-83A1-F6EECF244321}">
                <p14:modId xmlns:p14="http://schemas.microsoft.com/office/powerpoint/2010/main" val="623973735"/>
              </p:ext>
            </p:extLst>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C</a:t>
                      </a:r>
                      <a:r>
                        <a:rPr lang="en-IN" sz="1000" b="1" dirty="0">
                          <a:effectLst/>
                          <a:latin typeface="Times New Roman" panose="02020603050405020304" pitchFamily="18" charset="0"/>
                          <a:cs typeface="Times New Roman" panose="02020603050405020304" pitchFamily="18" charset="0"/>
                        </a:rPr>
                        <a:t>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3653374540"/>
              </p:ext>
            </p:extLst>
          </p:nvPr>
        </p:nvGraphicFramePr>
        <p:xfrm>
          <a:off x="143555" y="3823050"/>
          <a:ext cx="3054100" cy="457505"/>
        </p:xfrm>
        <a:graphic>
          <a:graphicData uri="http://schemas.openxmlformats.org/drawingml/2006/table">
            <a:tbl>
              <a:tblPr firstRow="1" bandRow="1">
                <a:tableStyleId>{5C22544A-7EE6-4342-B048-85BDC9FD1C3A}</a:tableStyleId>
              </a:tblPr>
              <a:tblGrid>
                <a:gridCol w="3054100">
                  <a:extLst>
                    <a:ext uri="{9D8B030D-6E8A-4147-A177-3AD203B41FA5}">
                      <a16:colId xmlns:a16="http://schemas.microsoft.com/office/drawing/2014/main" val="3283317100"/>
                    </a:ext>
                  </a:extLst>
                </a:gridCol>
              </a:tblGrid>
              <a:tr h="457505">
                <a:tc>
                  <a:txBody>
                    <a:bodyPr/>
                    <a:lstStyle/>
                    <a:p>
                      <a:pPr marL="0" marR="0" algn="l">
                        <a:spcBef>
                          <a:spcPts val="600"/>
                        </a:spcBef>
                        <a:spcAft>
                          <a:spcPts val="600"/>
                        </a:spcAft>
                      </a:pPr>
                      <a:r>
                        <a:rPr lang="en-US" sz="1200" b="1" i="0" dirty="0">
                          <a:solidFill>
                            <a:srgbClr val="FF0000"/>
                          </a:solidFill>
                          <a:effectLst/>
                          <a:latin typeface="book antiqua" panose="02040602050305030304" pitchFamily="18" charset="0"/>
                        </a:rPr>
                        <a:t>Student </a:t>
                      </a:r>
                      <a:r>
                        <a:rPr lang="en-US" sz="1200" b="1" i="0" dirty="0">
                          <a:solidFill>
                            <a:srgbClr val="FF0000"/>
                          </a:solidFill>
                          <a:effectLst/>
                          <a:latin typeface="cambria math" panose="02040503050406030204" pitchFamily="18" charset="0"/>
                        </a:rPr>
                        <a:t>⋈ </a:t>
                      </a:r>
                      <a:r>
                        <a:rPr lang="en-US" sz="1200" b="1" i="0" baseline="-25000" dirty="0">
                          <a:solidFill>
                            <a:srgbClr val="FF0000"/>
                          </a:solidFill>
                          <a:effectLst/>
                          <a:latin typeface="cambria math" panose="02040503050406030204" pitchFamily="18" charset="0"/>
                        </a:rPr>
                        <a:t>&lt;</a:t>
                      </a:r>
                      <a:r>
                        <a:rPr lang="en-US" sz="1200" b="1" i="0" baseline="-25000" dirty="0" err="1">
                          <a:solidFill>
                            <a:srgbClr val="FF0000"/>
                          </a:solidFill>
                          <a:effectLst/>
                          <a:latin typeface="cambria math" panose="02040503050406030204" pitchFamily="18" charset="0"/>
                        </a:rPr>
                        <a:t>Student.sid</a:t>
                      </a:r>
                      <a:r>
                        <a:rPr lang="en-US" sz="1200" b="1" i="0" baseline="-25000" dirty="0">
                          <a:solidFill>
                            <a:srgbClr val="FF0000"/>
                          </a:solidFill>
                          <a:effectLst/>
                          <a:latin typeface="cambria math" panose="02040503050406030204" pitchFamily="18" charset="0"/>
                        </a:rPr>
                        <a:t>=</a:t>
                      </a:r>
                      <a:r>
                        <a:rPr lang="en-US" sz="1200" b="1" i="0" baseline="-25000" dirty="0" err="1">
                          <a:solidFill>
                            <a:srgbClr val="FF0000"/>
                          </a:solidFill>
                          <a:effectLst/>
                          <a:latin typeface="cambria math" panose="02040503050406030204" pitchFamily="18" charset="0"/>
                        </a:rPr>
                        <a:t>Subject.cid</a:t>
                      </a:r>
                      <a:r>
                        <a:rPr lang="en-US" sz="1200" b="1" i="0" baseline="-25000" dirty="0">
                          <a:solidFill>
                            <a:srgbClr val="FF0000"/>
                          </a:solidFill>
                          <a:effectLst/>
                          <a:latin typeface="cambria math" panose="02040503050406030204" pitchFamily="18" charset="0"/>
                        </a:rPr>
                        <a:t>&gt;</a:t>
                      </a:r>
                      <a:r>
                        <a:rPr lang="en-US" sz="1200" b="1" i="0" dirty="0">
                          <a:solidFill>
                            <a:srgbClr val="FF0000"/>
                          </a:solidFill>
                          <a:effectLst/>
                          <a:latin typeface="book antiqua" panose="02040602050305030304" pitchFamily="18" charset="0"/>
                        </a:rPr>
                        <a:t> Subject</a:t>
                      </a:r>
                      <a:endParaRPr lang="en-US" sz="12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1535837629"/>
              </p:ext>
            </p:extLst>
          </p:nvPr>
        </p:nvGraphicFramePr>
        <p:xfrm>
          <a:off x="3350360" y="3976319"/>
          <a:ext cx="5191968"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087198343"/>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68747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Natural Join</a:t>
            </a:r>
            <a:endParaRPr lang="en-IN" dirty="0"/>
          </a:p>
        </p:txBody>
      </p:sp>
      <p:sp>
        <p:nvSpPr>
          <p:cNvPr id="8" name="Content Placeholder 7">
            <a:extLst>
              <a:ext uri="{FF2B5EF4-FFF2-40B4-BE49-F238E27FC236}">
                <a16:creationId xmlns:a16="http://schemas.microsoft.com/office/drawing/2014/main" id="{195FEFCF-91D9-447A-BE41-B01B389EEE04}"/>
              </a:ext>
            </a:extLst>
          </p:cNvPr>
          <p:cNvSpPr>
            <a:spLocks noGrp="1"/>
          </p:cNvSpPr>
          <p:nvPr>
            <p:ph idx="1"/>
          </p:nvPr>
        </p:nvSpPr>
        <p:spPr/>
        <p:txBody>
          <a:bodyPr>
            <a:normAutofit fontScale="85000" lnSpcReduction="20000"/>
          </a:bodyPr>
          <a:lstStyle/>
          <a:p>
            <a:pPr algn="just"/>
            <a:r>
              <a:rPr lang="en-US" dirty="0"/>
              <a:t>It is a binary operation.</a:t>
            </a:r>
          </a:p>
          <a:p>
            <a:pPr algn="just"/>
            <a:r>
              <a:rPr lang="en-IN" sz="1800" b="1" i="0" dirty="0">
                <a:solidFill>
                  <a:srgbClr val="222222"/>
                </a:solidFill>
                <a:effectLst/>
                <a:latin typeface="Book Antiqua" panose="02040602050305030304" pitchFamily="18" charset="0"/>
              </a:rPr>
              <a:t>R1 </a:t>
            </a:r>
            <a:r>
              <a:rPr lang="en-IN" sz="1800" b="1" i="0" dirty="0">
                <a:solidFill>
                  <a:srgbClr val="222222"/>
                </a:solidFill>
                <a:effectLst/>
                <a:latin typeface="Cambria Math" panose="02040503050406030204" pitchFamily="18" charset="0"/>
              </a:rPr>
              <a:t>⋈</a:t>
            </a:r>
            <a:r>
              <a:rPr lang="en-IN" sz="1800" b="1" i="0" dirty="0">
                <a:solidFill>
                  <a:srgbClr val="222222"/>
                </a:solidFill>
                <a:effectLst/>
                <a:latin typeface="Book Antiqua" panose="02040602050305030304" pitchFamily="18" charset="0"/>
              </a:rPr>
              <a:t> R2</a:t>
            </a:r>
            <a:endParaRPr lang="en-US" sz="1800" b="1" i="0" dirty="0">
              <a:solidFill>
                <a:srgbClr val="222222"/>
              </a:solidFill>
              <a:effectLst/>
              <a:latin typeface="Book Antiqua" panose="02040602050305030304" pitchFamily="18"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R1 </a:t>
            </a:r>
            <a:r>
              <a:rPr lang="en-US" sz="1800" b="1" i="0" dirty="0">
                <a:solidFill>
                  <a:srgbClr val="222222"/>
                </a:solidFill>
                <a:effectLst/>
                <a:latin typeface="Cambria Math" panose="02040503050406030204" pitchFamily="18" charset="0"/>
              </a:rPr>
              <a:t>⋈</a:t>
            </a:r>
            <a:r>
              <a:rPr lang="en-US" sz="1800" b="1" i="0" dirty="0">
                <a:solidFill>
                  <a:srgbClr val="222222"/>
                </a:solidFill>
                <a:effectLst/>
                <a:latin typeface="Book Antiqua" panose="02040602050305030304" pitchFamily="18" charset="0"/>
              </a:rPr>
              <a:t> R2 = σ</a:t>
            </a:r>
            <a:r>
              <a:rPr lang="en-US" sz="1800" b="1" i="0" baseline="-25000" dirty="0">
                <a:solidFill>
                  <a:srgbClr val="222222"/>
                </a:solidFill>
                <a:effectLst/>
                <a:latin typeface="Book Antiqua" panose="02040602050305030304" pitchFamily="18" charset="0"/>
              </a:rPr>
              <a:t>&lt;join condition&gt;</a:t>
            </a:r>
            <a:r>
              <a:rPr lang="en-US" sz="1800" b="1" i="0" dirty="0">
                <a:solidFill>
                  <a:srgbClr val="222222"/>
                </a:solidFill>
                <a:effectLst/>
                <a:latin typeface="Book Antiqua" panose="02040602050305030304" pitchFamily="18" charset="0"/>
              </a:rPr>
              <a:t>(R1 X R2)</a:t>
            </a:r>
            <a:endParaRPr lang="en-US" b="0" i="0" dirty="0">
              <a:solidFill>
                <a:srgbClr val="222222"/>
              </a:solidFill>
              <a:effectLst/>
              <a:latin typeface="Arial" panose="020B0604020202020204" pitchFamily="34"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Here, the &lt;join condition&gt; is the Equijoin condition that checks for same/similar attributes of R1 and R2.</a:t>
            </a:r>
            <a:endParaRPr lang="en-US" b="0" i="0" dirty="0">
              <a:solidFill>
                <a:srgbClr val="222222"/>
              </a:solidFill>
              <a:effectLst/>
              <a:latin typeface="Arial" panose="020B0604020202020204" pitchFamily="34"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Same as EQUIJOIN except that the join attributes of </a:t>
            </a:r>
            <a:r>
              <a:rPr lang="en-US" sz="1800" b="1" i="1" dirty="0">
                <a:solidFill>
                  <a:srgbClr val="222222"/>
                </a:solidFill>
                <a:effectLst/>
                <a:latin typeface="Book Antiqua" panose="02040602050305030304" pitchFamily="18" charset="0"/>
              </a:rPr>
              <a:t>R</a:t>
            </a:r>
            <a:r>
              <a:rPr lang="en-US" sz="1800" b="1" i="0" dirty="0">
                <a:solidFill>
                  <a:srgbClr val="222222"/>
                </a:solidFill>
                <a:effectLst/>
                <a:latin typeface="Book Antiqua" panose="02040602050305030304" pitchFamily="18" charset="0"/>
              </a:rPr>
              <a:t>2 are not included in the resulting relation; if the join attributes have the same names, they do not have to be specified at all.</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0" marR="0" indent="0" algn="l">
              <a:spcBef>
                <a:spcPts val="600"/>
              </a:spcBef>
              <a:spcAft>
                <a:spcPts val="600"/>
              </a:spcAft>
              <a:buNone/>
            </a:pPr>
            <a:r>
              <a:rPr lang="en-US" sz="1800" b="1" i="0" dirty="0">
                <a:solidFill>
                  <a:srgbClr val="222222"/>
                </a:solidFill>
                <a:effectLst/>
                <a:latin typeface="Book Antiqua" panose="02040602050305030304" pitchFamily="18" charset="0"/>
              </a:rPr>
              <a:t>If R1(A, B, C) is joined with R2(A, D, E), then it produces a new temporary relation R(A, B, C, D, E). The result consists of all records that satisfy the join condition. Also, observe that </a:t>
            </a:r>
            <a:r>
              <a:rPr lang="en-US" sz="1800" b="1" i="0" dirty="0">
                <a:solidFill>
                  <a:srgbClr val="C00000"/>
                </a:solidFill>
                <a:effectLst/>
                <a:latin typeface="Book Antiqua" panose="02040602050305030304" pitchFamily="18" charset="0"/>
              </a:rPr>
              <a:t>R does not include A twice</a:t>
            </a:r>
            <a:r>
              <a:rPr lang="en-US" sz="1800" b="1" i="0" dirty="0">
                <a:solidFill>
                  <a:srgbClr val="222222"/>
                </a:solidFill>
                <a:effectLst/>
                <a:latin typeface="Book Antiqua" panose="02040602050305030304" pitchFamily="18" charset="0"/>
              </a:rPr>
              <a:t>.</a:t>
            </a:r>
            <a:endParaRPr lang="en-US" b="0" i="0" dirty="0">
              <a:solidFill>
                <a:srgbClr val="222222"/>
              </a:solidFill>
              <a:effectLst/>
              <a:latin typeface="Arial" panose="020B0604020202020204" pitchFamily="34" charset="0"/>
            </a:endParaRPr>
          </a:p>
          <a:p>
            <a:pPr marL="0" marR="0" indent="0" algn="l">
              <a:spcBef>
                <a:spcPts val="600"/>
              </a:spcBef>
              <a:spcAft>
                <a:spcPts val="600"/>
              </a:spcAft>
              <a:buNone/>
            </a:pPr>
            <a:r>
              <a:rPr lang="en-US" sz="1800" b="1" i="0" dirty="0">
                <a:solidFill>
                  <a:srgbClr val="00B050"/>
                </a:solidFill>
                <a:effectLst/>
                <a:latin typeface="Book Antiqua" panose="02040602050305030304" pitchFamily="18" charset="0"/>
              </a:rPr>
              <a:t>Natural join is just like </a:t>
            </a:r>
            <a:r>
              <a:rPr lang="en-US" sz="1800" b="1" i="0" dirty="0" err="1">
                <a:solidFill>
                  <a:srgbClr val="00B050"/>
                </a:solidFill>
                <a:effectLst/>
                <a:latin typeface="Book Antiqua" panose="02040602050305030304" pitchFamily="18" charset="0"/>
              </a:rPr>
              <a:t>equi</a:t>
            </a:r>
            <a:r>
              <a:rPr lang="en-US" sz="1800" b="1" i="0" dirty="0">
                <a:solidFill>
                  <a:srgbClr val="00B050"/>
                </a:solidFill>
                <a:effectLst/>
                <a:latin typeface="Book Antiqua" panose="02040602050305030304" pitchFamily="18" charset="0"/>
              </a:rPr>
              <a:t>-join. Only difference is that the common attribute is not included in the result twice in natural join unlike </a:t>
            </a:r>
            <a:r>
              <a:rPr lang="en-US" sz="1800" b="1" i="0" dirty="0" err="1">
                <a:solidFill>
                  <a:srgbClr val="00B050"/>
                </a:solidFill>
                <a:effectLst/>
                <a:latin typeface="Book Antiqua" panose="02040602050305030304" pitchFamily="18" charset="0"/>
              </a:rPr>
              <a:t>equi</a:t>
            </a:r>
            <a:r>
              <a:rPr lang="en-US" sz="1800" b="1" i="0" dirty="0">
                <a:solidFill>
                  <a:srgbClr val="00B050"/>
                </a:solidFill>
                <a:effectLst/>
                <a:latin typeface="Book Antiqua" panose="02040602050305030304" pitchFamily="18" charset="0"/>
              </a:rPr>
              <a:t>-join</a:t>
            </a:r>
            <a:r>
              <a:rPr lang="en-US" sz="1800" b="1" i="0" dirty="0">
                <a:solidFill>
                  <a:srgbClr val="222222"/>
                </a:solidFill>
                <a:effectLst/>
                <a:latin typeface="Book Antiqua" panose="02040602050305030304" pitchFamily="18" charset="0"/>
              </a:rPr>
              <a:t>.</a:t>
            </a:r>
            <a:endParaRPr lang="en-US" b="0" i="0" dirty="0">
              <a:solidFill>
                <a:srgbClr val="222222"/>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45527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Natural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1865433124"/>
              </p:ext>
            </p:extLst>
          </p:nvPr>
        </p:nvGraphicFramePr>
        <p:xfrm>
          <a:off x="451363" y="3879778"/>
          <a:ext cx="1966529" cy="371727"/>
        </p:xfrm>
        <a:graphic>
          <a:graphicData uri="http://schemas.openxmlformats.org/drawingml/2006/table">
            <a:tbl>
              <a:tblPr firstRow="1" bandRow="1">
                <a:tableStyleId>{5C22544A-7EE6-4342-B048-85BDC9FD1C3A}</a:tableStyleId>
              </a:tblPr>
              <a:tblGrid>
                <a:gridCol w="1966529">
                  <a:extLst>
                    <a:ext uri="{9D8B030D-6E8A-4147-A177-3AD203B41FA5}">
                      <a16:colId xmlns:a16="http://schemas.microsoft.com/office/drawing/2014/main" val="3283317100"/>
                    </a:ext>
                  </a:extLst>
                </a:gridCol>
              </a:tblGrid>
              <a:tr h="371727">
                <a:tc>
                  <a:txBody>
                    <a:bodyPr/>
                    <a:lstStyle/>
                    <a:p>
                      <a:pPr marL="0" marR="0" algn="l">
                        <a:spcBef>
                          <a:spcPts val="600"/>
                        </a:spcBef>
                        <a:spcAft>
                          <a:spcPts val="600"/>
                        </a:spcAft>
                      </a:pPr>
                      <a:r>
                        <a:rPr lang="en-US" sz="1400" b="1" i="0" dirty="0">
                          <a:solidFill>
                            <a:srgbClr val="FF0000"/>
                          </a:solidFill>
                          <a:effectLst/>
                          <a:latin typeface="book antiqua" panose="02040602050305030304" pitchFamily="18" charset="0"/>
                        </a:rPr>
                        <a:t>Student </a:t>
                      </a:r>
                      <a:r>
                        <a:rPr lang="en-US" sz="1400" b="1" i="0" dirty="0">
                          <a:solidFill>
                            <a:srgbClr val="FF0000"/>
                          </a:solidFill>
                          <a:effectLst/>
                          <a:latin typeface="cambria math" panose="02040503050406030204" pitchFamily="18" charset="0"/>
                        </a:rPr>
                        <a:t>⋈ </a:t>
                      </a:r>
                      <a:r>
                        <a:rPr lang="en-US" sz="1400" b="1" i="0" dirty="0">
                          <a:solidFill>
                            <a:srgbClr val="FF0000"/>
                          </a:solidFill>
                          <a:effectLst/>
                          <a:latin typeface="book antiqua" panose="02040602050305030304" pitchFamily="18" charset="0"/>
                        </a:rPr>
                        <a:t>Subject</a:t>
                      </a:r>
                      <a:endParaRPr lang="en-US" sz="14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310578708"/>
              </p:ext>
            </p:extLst>
          </p:nvPr>
        </p:nvGraphicFramePr>
        <p:xfrm>
          <a:off x="4113885" y="3875428"/>
          <a:ext cx="4326640"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41524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Join</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Join(⋈)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lnSpcReduction="10000"/>
          </a:bodyPr>
          <a:lstStyle/>
          <a:p>
            <a:pPr algn="just"/>
            <a:r>
              <a:rPr lang="en-US" dirty="0"/>
              <a:t>The join operation is one of the essential operation of relational algebra. It is a binary operation that allows the user to combine two relations in a specified way. Means if we want to retrieve attributes or rows from more than one table simultaneously satisfying some conditions then we need join operation. </a:t>
            </a:r>
          </a:p>
          <a:p>
            <a:pPr algn="just"/>
            <a:r>
              <a:rPr lang="en-US" dirty="0"/>
              <a:t>It can be further subdivided into Theta Join, Inner Join and Natural Join. </a:t>
            </a:r>
            <a:endParaRPr lang="en-IN" dirty="0"/>
          </a:p>
        </p:txBody>
      </p:sp>
    </p:spTree>
    <p:extLst>
      <p:ext uri="{BB962C8B-B14F-4D97-AF65-F5344CB8AC3E}">
        <p14:creationId xmlns:p14="http://schemas.microsoft.com/office/powerpoint/2010/main" val="72778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Theta Join or condition join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42389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Greater than join</a:t>
            </a:r>
          </a:p>
        </p:txBody>
      </p:sp>
      <p:pic>
        <p:nvPicPr>
          <p:cNvPr id="4" name="Content Placeholder 3">
            <a:extLst>
              <a:ext uri="{FF2B5EF4-FFF2-40B4-BE49-F238E27FC236}">
                <a16:creationId xmlns:a16="http://schemas.microsoft.com/office/drawing/2014/main" id="{9F7E1A74-84AC-433D-B3F5-8183081D4CB9}"/>
              </a:ext>
            </a:extLst>
          </p:cNvPr>
          <p:cNvPicPr>
            <a:picLocks noGrp="1" noChangeAspect="1"/>
          </p:cNvPicPr>
          <p:nvPr>
            <p:ph idx="1"/>
          </p:nvPr>
        </p:nvPicPr>
        <p:blipFill>
          <a:blip r:embed="rId2"/>
          <a:stretch>
            <a:fillRect/>
          </a:stretch>
        </p:blipFill>
        <p:spPr>
          <a:xfrm>
            <a:off x="1973355" y="2138120"/>
            <a:ext cx="5197290" cy="1935648"/>
          </a:xfrm>
        </p:spPr>
      </p:pic>
    </p:spTree>
    <p:extLst>
      <p:ext uri="{BB962C8B-B14F-4D97-AF65-F5344CB8AC3E}">
        <p14:creationId xmlns:p14="http://schemas.microsoft.com/office/powerpoint/2010/main" val="401744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Less than join</a:t>
            </a:r>
          </a:p>
        </p:txBody>
      </p:sp>
      <p:pic>
        <p:nvPicPr>
          <p:cNvPr id="8" name="Content Placeholder 7">
            <a:extLst>
              <a:ext uri="{FF2B5EF4-FFF2-40B4-BE49-F238E27FC236}">
                <a16:creationId xmlns:a16="http://schemas.microsoft.com/office/drawing/2014/main" id="{353EFE3B-7F92-4673-84F6-A399E3A2A1E7}"/>
              </a:ext>
            </a:extLst>
          </p:cNvPr>
          <p:cNvPicPr>
            <a:picLocks noGrp="1" noChangeAspect="1"/>
          </p:cNvPicPr>
          <p:nvPr>
            <p:ph idx="1"/>
          </p:nvPr>
        </p:nvPicPr>
        <p:blipFill>
          <a:blip r:embed="rId2"/>
          <a:stretch>
            <a:fillRect/>
          </a:stretch>
        </p:blipFill>
        <p:spPr>
          <a:xfrm>
            <a:off x="754375" y="1502815"/>
            <a:ext cx="7414903" cy="3048264"/>
          </a:xfrm>
          <a:prstGeom prst="rect">
            <a:avLst/>
          </a:prstGeom>
        </p:spPr>
      </p:pic>
    </p:spTree>
    <p:extLst>
      <p:ext uri="{BB962C8B-B14F-4D97-AF65-F5344CB8AC3E}">
        <p14:creationId xmlns:p14="http://schemas.microsoft.com/office/powerpoint/2010/main" val="77553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Less than join</a:t>
            </a:r>
          </a:p>
        </p:txBody>
      </p:sp>
      <p:pic>
        <p:nvPicPr>
          <p:cNvPr id="7" name="Content Placeholder 6">
            <a:extLst>
              <a:ext uri="{FF2B5EF4-FFF2-40B4-BE49-F238E27FC236}">
                <a16:creationId xmlns:a16="http://schemas.microsoft.com/office/drawing/2014/main" id="{2C5C6102-F825-40C4-B68B-87322468B77A}"/>
              </a:ext>
            </a:extLst>
          </p:cNvPr>
          <p:cNvPicPr>
            <a:picLocks noGrp="1" noChangeAspect="1"/>
          </p:cNvPicPr>
          <p:nvPr>
            <p:ph idx="1"/>
          </p:nvPr>
        </p:nvPicPr>
        <p:blipFill>
          <a:blip r:embed="rId2"/>
          <a:stretch>
            <a:fillRect/>
          </a:stretch>
        </p:blipFill>
        <p:spPr>
          <a:xfrm>
            <a:off x="1059785" y="1960930"/>
            <a:ext cx="7329840" cy="2595985"/>
          </a:xfrm>
        </p:spPr>
      </p:pic>
    </p:spTree>
    <p:extLst>
      <p:ext uri="{BB962C8B-B14F-4D97-AF65-F5344CB8AC3E}">
        <p14:creationId xmlns:p14="http://schemas.microsoft.com/office/powerpoint/2010/main" val="120379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p:txBody>
          <a:bodyPr>
            <a:normAutofit fontScale="92500" lnSpcReduction="20000"/>
          </a:bodyPr>
          <a:lstStyle/>
          <a:p>
            <a:pPr algn="just"/>
            <a:r>
              <a:rPr lang="en-US" dirty="0"/>
              <a:t>Equijoin is a special case of conditional join where only equality condition holds between a pair of attributes.</a:t>
            </a:r>
          </a:p>
          <a:p>
            <a:pPr algn="just"/>
            <a:endParaRPr lang="en-US" dirty="0"/>
          </a:p>
          <a:p>
            <a:pPr algn="just"/>
            <a:r>
              <a:rPr lang="en-US" dirty="0"/>
              <a:t>Means the equijoin operator is one which the join condition consist of only the equality condition.</a:t>
            </a:r>
          </a:p>
          <a:p>
            <a:pPr algn="just"/>
            <a:endParaRPr lang="en-US" dirty="0"/>
          </a:p>
          <a:p>
            <a:pPr algn="just"/>
            <a:r>
              <a:rPr lang="en-US" dirty="0"/>
              <a:t>The resultant relation of an equijoin operation always has one or more pair of attributes that have identical values in every tuple.</a:t>
            </a:r>
          </a:p>
          <a:p>
            <a:pPr algn="just"/>
            <a:endParaRPr lang="en-US" dirty="0"/>
          </a:p>
          <a:p>
            <a:pPr marL="0" indent="0">
              <a:buNone/>
            </a:pPr>
            <a:endParaRPr lang="en-US" dirty="0"/>
          </a:p>
        </p:txBody>
      </p:sp>
    </p:spTree>
    <p:extLst>
      <p:ext uri="{BB962C8B-B14F-4D97-AF65-F5344CB8AC3E}">
        <p14:creationId xmlns:p14="http://schemas.microsoft.com/office/powerpoint/2010/main" val="9354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143555" y="1350110"/>
            <a:ext cx="9000445" cy="3512213"/>
          </a:xfrm>
        </p:spPr>
        <p:txBody>
          <a:bodyPr>
            <a:normAutofit fontScale="55000" lnSpcReduction="20000"/>
          </a:bodyPr>
          <a:lstStyle/>
          <a:p>
            <a:pPr algn="just"/>
            <a:r>
              <a:rPr lang="en-US" dirty="0"/>
              <a:t>It is a binary operation.</a:t>
            </a:r>
          </a:p>
          <a:p>
            <a:pPr marL="0" marR="0" algn="l">
              <a:spcBef>
                <a:spcPts val="600"/>
              </a:spcBef>
              <a:spcAft>
                <a:spcPts val="600"/>
              </a:spcAft>
            </a:pPr>
            <a:r>
              <a:rPr lang="en-US" b="1" i="0" dirty="0">
                <a:solidFill>
                  <a:srgbClr val="0070C0"/>
                </a:solidFill>
                <a:effectLst/>
                <a:latin typeface="book antiqua" panose="02040602050305030304" pitchFamily="18" charset="0"/>
              </a:rPr>
              <a:t>R1 </a:t>
            </a:r>
            <a:r>
              <a:rPr lang="en-US" b="1" i="0" dirty="0">
                <a:solidFill>
                  <a:srgbClr val="0070C0"/>
                </a:solidFill>
                <a:effectLst/>
                <a:latin typeface="cambria math" panose="02040503050406030204" pitchFamily="18" charset="0"/>
              </a:rPr>
              <a:t>⋈ </a:t>
            </a:r>
            <a:r>
              <a:rPr lang="en-US" b="1" i="0" baseline="-25000" dirty="0">
                <a:solidFill>
                  <a:srgbClr val="0070C0"/>
                </a:solidFill>
                <a:effectLst/>
                <a:latin typeface="cambria math" panose="02040503050406030204" pitchFamily="18" charset="0"/>
              </a:rPr>
              <a:t>&lt;join condition&gt;</a:t>
            </a:r>
            <a:r>
              <a:rPr lang="en-US" b="1" i="0" dirty="0">
                <a:solidFill>
                  <a:srgbClr val="0070C0"/>
                </a:solidFill>
                <a:effectLst/>
                <a:latin typeface="book antiqua" panose="02040602050305030304" pitchFamily="18" charset="0"/>
              </a:rPr>
              <a:t> R2</a:t>
            </a:r>
            <a:endParaRPr lang="en-US" b="0" i="0" dirty="0">
              <a:solidFill>
                <a:srgbClr val="222222"/>
              </a:solidFill>
              <a:effectLst/>
              <a:latin typeface="Arial" panose="020B0604020202020204" pitchFamily="34" charset="0"/>
            </a:endParaRPr>
          </a:p>
          <a:p>
            <a:pPr algn="just"/>
            <a:r>
              <a:rPr lang="en-US" dirty="0"/>
              <a:t>Here, the &lt;join condition&gt; is of the form R1.a = R2.b.</a:t>
            </a:r>
          </a:p>
          <a:p>
            <a:pPr marL="0" marR="0" algn="just">
              <a:spcBef>
                <a:spcPts val="600"/>
              </a:spcBef>
              <a:spcAft>
                <a:spcPts val="600"/>
              </a:spcAft>
            </a:pPr>
            <a:r>
              <a:rPr lang="en-US" b="0" i="0" dirty="0" err="1">
                <a:solidFill>
                  <a:srgbClr val="C00000"/>
                </a:solidFill>
                <a:effectLst/>
                <a:latin typeface="book antiqua" panose="02040602050305030304" pitchFamily="18" charset="0"/>
              </a:rPr>
              <a:t>σ</a:t>
            </a:r>
            <a:r>
              <a:rPr lang="en-US" b="0" i="0" baseline="-25000" dirty="0" err="1">
                <a:solidFill>
                  <a:srgbClr val="C00000"/>
                </a:solidFill>
                <a:effectLst/>
                <a:latin typeface="book antiqua" panose="02040602050305030304" pitchFamily="18" charset="0"/>
              </a:rPr>
              <a:t>student.sid</a:t>
            </a:r>
            <a:r>
              <a:rPr lang="en-US" b="0" i="0" baseline="-25000" dirty="0">
                <a:solidFill>
                  <a:srgbClr val="C00000"/>
                </a:solidFill>
                <a:effectLst/>
                <a:latin typeface="book antiqua" panose="02040602050305030304" pitchFamily="18" charset="0"/>
              </a:rPr>
              <a:t> = </a:t>
            </a:r>
            <a:r>
              <a:rPr lang="en-US" b="0" i="0" baseline="-25000" dirty="0" err="1">
                <a:solidFill>
                  <a:srgbClr val="C00000"/>
                </a:solidFill>
                <a:effectLst/>
                <a:latin typeface="book antiqua" panose="02040602050305030304" pitchFamily="18" charset="0"/>
              </a:rPr>
              <a:t>subject.</a:t>
            </a:r>
            <a:r>
              <a:rPr lang="en-US" baseline="-25000" dirty="0" err="1">
                <a:solidFill>
                  <a:srgbClr val="C00000"/>
                </a:solidFill>
                <a:latin typeface="book antiqua" panose="02040602050305030304" pitchFamily="18" charset="0"/>
              </a:rPr>
              <a:t>sid</a:t>
            </a:r>
            <a:r>
              <a:rPr lang="en-US" b="0" i="0" dirty="0">
                <a:solidFill>
                  <a:srgbClr val="C00000"/>
                </a:solidFill>
                <a:effectLst/>
                <a:latin typeface="book antiqua" panose="02040602050305030304" pitchFamily="18" charset="0"/>
              </a:rPr>
              <a:t> (student X subject)</a:t>
            </a:r>
          </a:p>
          <a:p>
            <a:pPr marL="0" marR="0" indent="0" algn="just">
              <a:spcBef>
                <a:spcPts val="600"/>
              </a:spcBef>
              <a:spcAft>
                <a:spcPts val="600"/>
              </a:spcAft>
              <a:buNone/>
            </a:pPr>
            <a:endParaRPr lang="en-US" dirty="0">
              <a:solidFill>
                <a:srgbClr val="222222"/>
              </a:solidFill>
              <a:latin typeface="Arial" panose="020B0604020202020204" pitchFamily="34" charset="0"/>
            </a:endParaRPr>
          </a:p>
          <a:p>
            <a:pPr marL="0" marR="0" indent="0" algn="just">
              <a:spcBef>
                <a:spcPts val="600"/>
              </a:spcBef>
              <a:spcAft>
                <a:spcPts val="600"/>
              </a:spcAft>
              <a:buNone/>
            </a:pPr>
            <a:r>
              <a:rPr lang="en-US" b="0" i="0" dirty="0">
                <a:solidFill>
                  <a:srgbClr val="222222"/>
                </a:solidFill>
                <a:effectLst/>
                <a:latin typeface="Arial" panose="020B0604020202020204" pitchFamily="34" charset="0"/>
              </a:rPr>
              <a:t>Produces all combinations of tuples from R1 and R2 that satisfy the join condition. This join condition involves attributes from both relations such as follows;</a:t>
            </a:r>
          </a:p>
          <a:p>
            <a:pPr marL="0" marR="0" indent="0" algn="just">
              <a:spcBef>
                <a:spcPts val="600"/>
              </a:spcBef>
              <a:spcAft>
                <a:spcPts val="600"/>
              </a:spcAft>
              <a:buNone/>
            </a:pPr>
            <a:r>
              <a:rPr lang="en-US" b="0" i="0" dirty="0">
                <a:solidFill>
                  <a:srgbClr val="222222"/>
                </a:solidFill>
                <a:effectLst/>
                <a:latin typeface="Arial" panose="020B0604020202020204" pitchFamily="34" charset="0"/>
              </a:rPr>
              <a:t>R1.a = R2.b</a:t>
            </a:r>
          </a:p>
          <a:p>
            <a:pPr marL="0" marR="0" indent="0" algn="just">
              <a:spcBef>
                <a:spcPts val="600"/>
              </a:spcBef>
              <a:spcAft>
                <a:spcPts val="600"/>
              </a:spcAft>
              <a:buNone/>
            </a:pPr>
            <a:r>
              <a:rPr lang="en-US" b="0" i="0" dirty="0">
                <a:solidFill>
                  <a:srgbClr val="222222"/>
                </a:solidFill>
                <a:effectLst/>
                <a:latin typeface="Arial" panose="020B0604020202020204" pitchFamily="34" charset="0"/>
              </a:rPr>
              <a:t>If R1(A1, A2, …, An) is joined with R2(B1, B2, …, Bn) using the condition R1.A1 = R2.B1, then it produces a new temporary relation R(A1, A2, …, An, B1, B2, …, Bn) and every tuple (record) of R1 is combined with every tuple of R2 where R2.B1 value is same as the R1.A1 value. The result consists of all records that satisfy the join condition.</a:t>
            </a:r>
          </a:p>
          <a:p>
            <a:pPr marL="0" indent="0">
              <a:buNone/>
            </a:pPr>
            <a:endParaRPr lang="en-US" dirty="0"/>
          </a:p>
        </p:txBody>
      </p:sp>
    </p:spTree>
    <p:extLst>
      <p:ext uri="{BB962C8B-B14F-4D97-AF65-F5344CB8AC3E}">
        <p14:creationId xmlns:p14="http://schemas.microsoft.com/office/powerpoint/2010/main" val="355426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On-screen Show (16:9)</PresentationFormat>
  <Paragraphs>304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 antiqua</vt:lpstr>
      <vt:lpstr>book antiqua</vt:lpstr>
      <vt:lpstr>Calibri</vt:lpstr>
      <vt:lpstr>cambria math</vt:lpstr>
      <vt:lpstr>cambria math</vt:lpstr>
      <vt:lpstr>Times New Roman</vt:lpstr>
      <vt:lpstr>Office Theme</vt:lpstr>
      <vt:lpstr>  Relational Algebra (Part-12)</vt:lpstr>
      <vt:lpstr>Contents</vt:lpstr>
      <vt:lpstr>Join(⋈)</vt:lpstr>
      <vt:lpstr>Theta Join or condition join</vt:lpstr>
      <vt:lpstr>Greater than join</vt:lpstr>
      <vt:lpstr>Less than join</vt:lpstr>
      <vt:lpstr>Less than join</vt:lpstr>
      <vt:lpstr>Equijoin or inner join</vt:lpstr>
      <vt:lpstr>Equijoin or inner join</vt:lpstr>
      <vt:lpstr>Equijoin or inner join</vt:lpstr>
      <vt:lpstr>Equijoin or inner join</vt:lpstr>
      <vt:lpstr>Natural Join</vt:lpstr>
      <vt:lpstr>Natural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2022-02-14T03:49:24Z</dcterms:modified>
</cp:coreProperties>
</file>