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18" r:id="rId4"/>
    <p:sldId id="324" r:id="rId5"/>
    <p:sldId id="325" r:id="rId6"/>
    <p:sldId id="326" r:id="rId7"/>
    <p:sldId id="327" r:id="rId8"/>
    <p:sldId id="328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Theta Join in relational algebra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20.12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Theta Join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Greater than join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join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335-1BD8-415A-8974-1AEE4C83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 (</a:t>
            </a:r>
            <a:r>
              <a:rPr lang="el-GR" dirty="0"/>
              <a:t>ϴ</a:t>
            </a:r>
            <a:r>
              <a:rPr lang="en-US" dirty="0"/>
              <a:t>) or Condition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DDBA-0746-416C-B785-F3078050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operation is intended to join two relation together on the basis of some comparison operator. Generally the join in  a theta join (</a:t>
            </a:r>
            <a:r>
              <a:rPr lang="el-GR" dirty="0"/>
              <a:t>ϴ</a:t>
            </a:r>
            <a:r>
              <a:rPr lang="en-US" dirty="0"/>
              <a:t>), meaning that the result obeys the general definition of the join operation. Theta is a predicate which </a:t>
            </a:r>
            <a:r>
              <a:rPr lang="en-US" dirty="0" err="1"/>
              <a:t>concist</a:t>
            </a:r>
            <a:r>
              <a:rPr lang="en-US" dirty="0"/>
              <a:t> of one of the comparison operator (=, &lt;, &lt;=, &gt;=, &lt;&gt;) and </a:t>
            </a:r>
            <a:r>
              <a:rPr lang="en-US" dirty="0" err="1"/>
              <a:t>specfies</a:t>
            </a:r>
            <a:r>
              <a:rPr lang="en-US" dirty="0"/>
              <a:t> the join condition.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5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335-1BD8-415A-8974-1AEE4C83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 (</a:t>
            </a:r>
            <a:r>
              <a:rPr lang="el-GR" dirty="0"/>
              <a:t>ϴ</a:t>
            </a:r>
            <a:r>
              <a:rPr lang="en-US" dirty="0"/>
              <a:t>) Computation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DDBA-0746-416C-B785-F3078050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Compute cartesian product R × S</a:t>
            </a:r>
          </a:p>
          <a:p>
            <a:pPr algn="just"/>
            <a:r>
              <a:rPr lang="en-US" dirty="0"/>
              <a:t>Select those tuples which satisfy the join condition as a result</a:t>
            </a:r>
          </a:p>
          <a:p>
            <a:pPr marL="0" indent="0" algn="just">
              <a:buNone/>
            </a:pPr>
            <a:r>
              <a:rPr lang="en-US" dirty="0"/>
              <a:t>Syntax</a:t>
            </a:r>
          </a:p>
          <a:p>
            <a:pPr marL="0" indent="0" algn="ctr">
              <a:buNone/>
            </a:pPr>
            <a:r>
              <a:rPr lang="en-US" b="1" i="0" dirty="0">
                <a:solidFill>
                  <a:srgbClr val="FF0000"/>
                </a:solidFill>
                <a:effectLst/>
              </a:rPr>
              <a:t>R ⋈</a:t>
            </a:r>
            <a:r>
              <a:rPr lang="el-GR" sz="1400" dirty="0">
                <a:solidFill>
                  <a:srgbClr val="FF0000"/>
                </a:solidFill>
              </a:rPr>
              <a:t> ϴ</a:t>
            </a:r>
            <a:r>
              <a:rPr lang="en-US" dirty="0">
                <a:solidFill>
                  <a:srgbClr val="FF0000"/>
                </a:solidFill>
              </a:rPr>
              <a:t>S=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l-GR" sz="1600" dirty="0">
                <a:solidFill>
                  <a:srgbClr val="FF0000"/>
                </a:solidFill>
              </a:rPr>
              <a:t>ϴ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R × 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b="0" i="0" dirty="0">
              <a:solidFill>
                <a:srgbClr val="FF0000"/>
              </a:solidFill>
              <a:effectLst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1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335-1BD8-415A-8974-1AEE4C83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76" y="-9152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Greater than Join (</a:t>
            </a:r>
            <a:r>
              <a:rPr lang="en-US" sz="3600" dirty="0"/>
              <a:t>If </a:t>
            </a:r>
            <a:r>
              <a:rPr lang="el-GR" sz="3600" dirty="0"/>
              <a:t>ϴ</a:t>
            </a:r>
            <a:r>
              <a:rPr lang="en-US" sz="3600" dirty="0"/>
              <a:t> is “&gt;” then the </a:t>
            </a:r>
            <a:r>
              <a:rPr lang="el-GR" sz="3600" dirty="0"/>
              <a:t>ϴ</a:t>
            </a:r>
            <a:r>
              <a:rPr lang="en-US" sz="3600" dirty="0"/>
              <a:t> join is called the greater than join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DDBA-0746-416C-B785-F3078050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50" y="1044700"/>
            <a:ext cx="9153150" cy="3817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16E138-3E5B-8B2A-05F5-5468A85E4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30578"/>
              </p:ext>
            </p:extLst>
          </p:nvPr>
        </p:nvGraphicFramePr>
        <p:xfrm>
          <a:off x="143555" y="1808225"/>
          <a:ext cx="2290575" cy="154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25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</a:tblGrid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865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3BEE97-1403-8219-410C-D90BE835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68780"/>
              </p:ext>
            </p:extLst>
          </p:nvPr>
        </p:nvGraphicFramePr>
        <p:xfrm>
          <a:off x="67203" y="3640685"/>
          <a:ext cx="26780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834151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1009761">
                  <a:extLst>
                    <a:ext uri="{9D8B030D-6E8A-4147-A177-3AD203B41FA5}">
                      <a16:colId xmlns:a16="http://schemas.microsoft.com/office/drawing/2014/main" val="2418043176"/>
                    </a:ext>
                  </a:extLst>
                </a:gridCol>
              </a:tblGrid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2891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704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6F7B56-E096-479E-7C00-27D007ED209B}"/>
              </a:ext>
            </a:extLst>
          </p:cNvPr>
          <p:cNvSpPr txBox="1"/>
          <p:nvPr/>
        </p:nvSpPr>
        <p:spPr>
          <a:xfrm>
            <a:off x="1212490" y="1470829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766E3-37A0-7628-1311-09B0132F45BF}"/>
              </a:ext>
            </a:extLst>
          </p:cNvPr>
          <p:cNvSpPr txBox="1"/>
          <p:nvPr/>
        </p:nvSpPr>
        <p:spPr>
          <a:xfrm>
            <a:off x="1249551" y="3271352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FD1BE-6BB0-052D-12FA-1EEBA27FB97E}"/>
              </a:ext>
            </a:extLst>
          </p:cNvPr>
          <p:cNvSpPr txBox="1"/>
          <p:nvPr/>
        </p:nvSpPr>
        <p:spPr>
          <a:xfrm>
            <a:off x="6404460" y="720889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R×S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2332422-A912-3592-5999-272A2A5E0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45663"/>
              </p:ext>
            </p:extLst>
          </p:nvPr>
        </p:nvGraphicFramePr>
        <p:xfrm>
          <a:off x="3966906" y="1067080"/>
          <a:ext cx="4988106" cy="394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1171509054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403483563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98443298"/>
                    </a:ext>
                  </a:extLst>
                </a:gridCol>
              </a:tblGrid>
              <a:tr h="19586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86512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08916"/>
                  </a:ext>
                </a:extLst>
              </a:tr>
              <a:tr h="15814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58123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47542"/>
                  </a:ext>
                </a:extLst>
              </a:tr>
              <a:tr h="14962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9437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7139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355264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67855"/>
                  </a:ext>
                </a:extLst>
              </a:tr>
              <a:tr h="12315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74846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34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4289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9222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5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7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F430-FAC5-5549-12A6-0672C20A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Condition R.SID&gt;S.SID</a:t>
            </a:r>
            <a:br>
              <a:rPr lang="en-US" b="1" i="0" dirty="0">
                <a:solidFill>
                  <a:srgbClr val="FF0000"/>
                </a:solidFill>
                <a:effectLst/>
              </a:rPr>
            </a:br>
            <a:r>
              <a:rPr lang="en-US" b="1" i="0" dirty="0">
                <a:solidFill>
                  <a:srgbClr val="FF0000"/>
                </a:solidFill>
                <a:effectLst/>
              </a:rPr>
              <a:t>R ⋈</a:t>
            </a:r>
            <a:r>
              <a:rPr lang="el-GR" sz="1800" dirty="0">
                <a:solidFill>
                  <a:srgbClr val="FF0000"/>
                </a:solidFill>
              </a:rPr>
              <a:t> </a:t>
            </a:r>
            <a:r>
              <a:rPr lang="en-US" sz="1800" b="1" i="0" dirty="0">
                <a:solidFill>
                  <a:srgbClr val="FF0000"/>
                </a:solidFill>
                <a:effectLst/>
              </a:rPr>
              <a:t>R.SID&gt;S.SID </a:t>
            </a:r>
            <a:r>
              <a:rPr lang="en-US" dirty="0">
                <a:solidFill>
                  <a:srgbClr val="FF0000"/>
                </a:solidFill>
              </a:rPr>
              <a:t>S  or </a:t>
            </a:r>
            <a:r>
              <a:rPr lang="el-GR" sz="4200" dirty="0">
                <a:solidFill>
                  <a:srgbClr val="FF0000"/>
                </a:solidFill>
              </a:rPr>
              <a:t>σ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 R.SID&gt;S.SID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R × 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A97A-AF16-E7DF-84FB-07188158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0191D01-E632-503B-4124-E4576DC9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26046"/>
              </p:ext>
            </p:extLst>
          </p:nvPr>
        </p:nvGraphicFramePr>
        <p:xfrm>
          <a:off x="1365195" y="1502815"/>
          <a:ext cx="4988106" cy="162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1171509054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403483563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98443298"/>
                    </a:ext>
                  </a:extLst>
                </a:gridCol>
              </a:tblGrid>
              <a:tr h="19586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08916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7139"/>
                  </a:ext>
                </a:extLst>
              </a:tr>
              <a:tr h="12315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74846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34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4289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5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6335-1BD8-415A-8974-1AEE4C83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76" y="-9152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Less than Join (</a:t>
            </a:r>
            <a:r>
              <a:rPr lang="en-US" sz="3600" dirty="0"/>
              <a:t>If </a:t>
            </a:r>
            <a:r>
              <a:rPr lang="el-GR" sz="3600" dirty="0"/>
              <a:t>ϴ</a:t>
            </a:r>
            <a:r>
              <a:rPr lang="en-US" sz="3600" dirty="0"/>
              <a:t> is “&lt;” then the </a:t>
            </a:r>
            <a:r>
              <a:rPr lang="el-GR" sz="3600" dirty="0"/>
              <a:t>ϴ</a:t>
            </a:r>
            <a:r>
              <a:rPr lang="en-US" sz="3600" dirty="0"/>
              <a:t> join is called the less than join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DDBA-0746-416C-B785-F3078050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50" y="1044700"/>
            <a:ext cx="9153150" cy="3817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16E138-3E5B-8B2A-05F5-5468A85E4DA2}"/>
              </a:ext>
            </a:extLst>
          </p:cNvPr>
          <p:cNvGraphicFramePr>
            <a:graphicFrameLocks noGrp="1"/>
          </p:cNvGraphicFramePr>
          <p:nvPr/>
        </p:nvGraphicFramePr>
        <p:xfrm>
          <a:off x="143555" y="1808225"/>
          <a:ext cx="2290575" cy="154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25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</a:tblGrid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2836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865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3BEE97-1403-8219-410C-D90BE83542B5}"/>
              </a:ext>
            </a:extLst>
          </p:cNvPr>
          <p:cNvGraphicFramePr>
            <a:graphicFrameLocks noGrp="1"/>
          </p:cNvGraphicFramePr>
          <p:nvPr/>
        </p:nvGraphicFramePr>
        <p:xfrm>
          <a:off x="67203" y="3640685"/>
          <a:ext cx="26780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834151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1009761">
                  <a:extLst>
                    <a:ext uri="{9D8B030D-6E8A-4147-A177-3AD203B41FA5}">
                      <a16:colId xmlns:a16="http://schemas.microsoft.com/office/drawing/2014/main" val="2418043176"/>
                    </a:ext>
                  </a:extLst>
                </a:gridCol>
              </a:tblGrid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2331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2891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704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6F7B56-E096-479E-7C00-27D007ED209B}"/>
              </a:ext>
            </a:extLst>
          </p:cNvPr>
          <p:cNvSpPr txBox="1"/>
          <p:nvPr/>
        </p:nvSpPr>
        <p:spPr>
          <a:xfrm>
            <a:off x="1212490" y="1470829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766E3-37A0-7628-1311-09B0132F45BF}"/>
              </a:ext>
            </a:extLst>
          </p:cNvPr>
          <p:cNvSpPr txBox="1"/>
          <p:nvPr/>
        </p:nvSpPr>
        <p:spPr>
          <a:xfrm>
            <a:off x="1249551" y="3271352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FD1BE-6BB0-052D-12FA-1EEBA27FB97E}"/>
              </a:ext>
            </a:extLst>
          </p:cNvPr>
          <p:cNvSpPr txBox="1"/>
          <p:nvPr/>
        </p:nvSpPr>
        <p:spPr>
          <a:xfrm>
            <a:off x="6404460" y="720889"/>
            <a:ext cx="61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R×S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2332422-A912-3592-5999-272A2A5E03CC}"/>
              </a:ext>
            </a:extLst>
          </p:cNvPr>
          <p:cNvGraphicFramePr>
            <a:graphicFrameLocks noGrp="1"/>
          </p:cNvGraphicFramePr>
          <p:nvPr/>
        </p:nvGraphicFramePr>
        <p:xfrm>
          <a:off x="3966906" y="1067080"/>
          <a:ext cx="4988106" cy="394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1171509054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403483563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98443298"/>
                    </a:ext>
                  </a:extLst>
                </a:gridCol>
              </a:tblGrid>
              <a:tr h="19586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144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86512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08916"/>
                  </a:ext>
                </a:extLst>
              </a:tr>
              <a:tr h="15814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58123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47542"/>
                  </a:ext>
                </a:extLst>
              </a:tr>
              <a:tr h="149627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9437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7139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355264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67855"/>
                  </a:ext>
                </a:extLst>
              </a:tr>
              <a:tr h="12315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74846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34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4289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9222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5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78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F430-FAC5-5549-12A6-0672C20A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</a:rPr>
              <a:t>Condition R.SID&lt;S.SID</a:t>
            </a:r>
            <a:br>
              <a:rPr lang="en-US" b="1" i="0" dirty="0">
                <a:solidFill>
                  <a:srgbClr val="FF0000"/>
                </a:solidFill>
                <a:effectLst/>
              </a:rPr>
            </a:br>
            <a:r>
              <a:rPr lang="en-US" b="1" i="0" dirty="0">
                <a:solidFill>
                  <a:srgbClr val="FF0000"/>
                </a:solidFill>
                <a:effectLst/>
              </a:rPr>
              <a:t>R ⋈</a:t>
            </a:r>
            <a:r>
              <a:rPr lang="el-GR" sz="1800" dirty="0">
                <a:solidFill>
                  <a:srgbClr val="FF0000"/>
                </a:solidFill>
              </a:rPr>
              <a:t> </a:t>
            </a:r>
            <a:r>
              <a:rPr lang="en-US" sz="1800" b="1" i="0" dirty="0">
                <a:solidFill>
                  <a:srgbClr val="FF0000"/>
                </a:solidFill>
                <a:effectLst/>
              </a:rPr>
              <a:t>R.SID&lt;S.SID </a:t>
            </a:r>
            <a:r>
              <a:rPr lang="en-US" dirty="0">
                <a:solidFill>
                  <a:srgbClr val="FF0000"/>
                </a:solidFill>
              </a:rPr>
              <a:t>S  or </a:t>
            </a:r>
            <a:r>
              <a:rPr lang="el-GR" sz="4200" dirty="0">
                <a:solidFill>
                  <a:srgbClr val="FF0000"/>
                </a:solidFill>
              </a:rPr>
              <a:t>σ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 R.SID&lt;S.SID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R × 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A97A-AF16-E7DF-84FB-07188158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9790443-69E0-C207-D3F1-520310277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0168"/>
              </p:ext>
            </p:extLst>
          </p:nvPr>
        </p:nvGraphicFramePr>
        <p:xfrm>
          <a:off x="1670605" y="1808225"/>
          <a:ext cx="4988106" cy="1841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351">
                  <a:extLst>
                    <a:ext uri="{9D8B030D-6E8A-4147-A177-3AD203B41FA5}">
                      <a16:colId xmlns:a16="http://schemas.microsoft.com/office/drawing/2014/main" val="45333479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897450873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3982228439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1171509054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4034835636"/>
                    </a:ext>
                  </a:extLst>
                </a:gridCol>
                <a:gridCol w="831351">
                  <a:extLst>
                    <a:ext uri="{9D8B030D-6E8A-4147-A177-3AD203B41FA5}">
                      <a16:colId xmlns:a16="http://schemas.microsoft.com/office/drawing/2014/main" val="298443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S.SID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S.Name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5206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26955"/>
                  </a:ext>
                </a:extLst>
              </a:tr>
              <a:tr h="19586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Chess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86512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08916"/>
                  </a:ext>
                </a:extLst>
              </a:tr>
              <a:tr h="15814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58123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47542"/>
                  </a:ext>
                </a:extLst>
              </a:tr>
              <a:tr h="238033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Romit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Badminton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6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6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On-screen Show (16:9)</PresentationFormat>
  <Paragraphs>380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Theta Join in relational algebra </vt:lpstr>
      <vt:lpstr>Contents</vt:lpstr>
      <vt:lpstr>Theta Join (ϴ) or Condition Join</vt:lpstr>
      <vt:lpstr>Theta Join (ϴ) Computation steps</vt:lpstr>
      <vt:lpstr>Greater than Join (If ϴ is “&gt;” then the ϴ join is called the greater than join)</vt:lpstr>
      <vt:lpstr>Condition R.SID&gt;S.SID R ⋈ R.SID&gt;S.SID S  or σ R.SID&gt;S.SID (R × S)</vt:lpstr>
      <vt:lpstr>Less than Join (If ϴ is “&lt;” then the ϴ join is called the less than join)</vt:lpstr>
      <vt:lpstr>Condition R.SID&lt;S.SID R ⋈ R.SID&lt;S.SID S  or σ R.SID&lt;S.SID (R × 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2022-08-07T14:54:13Z</dcterms:modified>
</cp:coreProperties>
</file>