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6" r:id="rId2"/>
    <p:sldId id="311" r:id="rId3"/>
    <p:sldId id="318" r:id="rId4"/>
    <p:sldId id="329" r:id="rId5"/>
    <p:sldId id="325" r:id="rId6"/>
    <p:sldId id="326" r:id="rId7"/>
    <p:sldId id="324" r:id="rId8"/>
    <p:sldId id="327" r:id="rId9"/>
    <p:sldId id="328" r:id="rId10"/>
    <p:sldId id="29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07-08-2022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err="1">
                <a:solidFill>
                  <a:schemeClr val="tx2">
                    <a:lumMod val="75000"/>
                  </a:schemeClr>
                </a:solidFill>
                <a:latin typeface="Times New Roman" panose="02020603050405020304" pitchFamily="18" charset="0"/>
                <a:cs typeface="Times New Roman" panose="02020603050405020304" pitchFamily="18" charset="0"/>
              </a:rPr>
              <a:t>Equi</a:t>
            </a:r>
            <a:r>
              <a:rPr lang="en-US" dirty="0">
                <a:solidFill>
                  <a:schemeClr val="tx2">
                    <a:lumMod val="75000"/>
                  </a:schemeClr>
                </a:solidFill>
                <a:latin typeface="Times New Roman" panose="02020603050405020304" pitchFamily="18" charset="0"/>
                <a:cs typeface="Times New Roman" panose="02020603050405020304" pitchFamily="18" charset="0"/>
              </a:rPr>
              <a:t> Join in relational algebra</a:t>
            </a:r>
            <a:br>
              <a:rPr lang="en-US" dirty="0">
                <a:solidFill>
                  <a:schemeClr val="tx2">
                    <a:lumMod val="75000"/>
                  </a:schemeClr>
                </a:solidFill>
                <a:latin typeface="Times New Roman" panose="02020603050405020304" pitchFamily="18" charset="0"/>
                <a:cs typeface="Times New Roman" panose="02020603050405020304" pitchFamily="18" charset="0"/>
              </a:rPr>
            </a:b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a:t>20.13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err="1">
                <a:solidFill>
                  <a:schemeClr val="tx2">
                    <a:lumMod val="75000"/>
                  </a:schemeClr>
                </a:solidFill>
                <a:latin typeface="Times New Roman" panose="02020603050405020304" pitchFamily="18" charset="0"/>
                <a:cs typeface="Times New Roman" panose="02020603050405020304" pitchFamily="18" charset="0"/>
              </a:rPr>
              <a:t>Equi</a:t>
            </a:r>
            <a:r>
              <a:rPr lang="en-US" dirty="0">
                <a:solidFill>
                  <a:schemeClr val="tx2">
                    <a:lumMod val="75000"/>
                  </a:schemeClr>
                </a:solidFill>
                <a:latin typeface="Times New Roman" panose="02020603050405020304" pitchFamily="18" charset="0"/>
                <a:cs typeface="Times New Roman" panose="02020603050405020304" pitchFamily="18" charset="0"/>
              </a:rPr>
              <a:t> Join</a:t>
            </a:r>
          </a:p>
          <a:p>
            <a:pPr marL="0" indent="0">
              <a:buNone/>
            </a:pP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err="1"/>
              <a:t>Equi</a:t>
            </a:r>
            <a:r>
              <a:rPr lang="en-US" dirty="0"/>
              <a:t> Join(</a:t>
            </a:r>
            <a:r>
              <a:rPr lang="el-GR" dirty="0"/>
              <a:t>ϴ</a:t>
            </a:r>
            <a:r>
              <a:rPr lang="en-US" dirty="0"/>
              <a:t> “=”)</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p:txBody>
          <a:bodyPr>
            <a:normAutofit fontScale="70000" lnSpcReduction="20000"/>
          </a:bodyPr>
          <a:lstStyle/>
          <a:p>
            <a:pPr algn="just"/>
            <a:r>
              <a:rPr lang="en-US" dirty="0"/>
              <a:t>If </a:t>
            </a:r>
            <a:r>
              <a:rPr lang="el-GR" dirty="0"/>
              <a:t>ϴ</a:t>
            </a:r>
            <a:r>
              <a:rPr lang="en-US" dirty="0"/>
              <a:t> is “=” the </a:t>
            </a:r>
            <a:r>
              <a:rPr lang="el-GR" dirty="0"/>
              <a:t>ϴ</a:t>
            </a:r>
            <a:r>
              <a:rPr lang="en-US" dirty="0"/>
              <a:t> join is called an equijoin. </a:t>
            </a:r>
            <a:r>
              <a:rPr lang="en-US" dirty="0" err="1"/>
              <a:t>Equi</a:t>
            </a:r>
            <a:r>
              <a:rPr lang="en-US" dirty="0"/>
              <a:t> join is same as Theta Join, but the only condition is it only uses equivalence condition while performing join between two tables.</a:t>
            </a:r>
          </a:p>
          <a:p>
            <a:pPr algn="just"/>
            <a:endParaRPr lang="en-US" dirty="0"/>
          </a:p>
          <a:p>
            <a:pPr algn="just"/>
            <a:r>
              <a:rPr lang="en-US" dirty="0"/>
              <a:t>Equijoin is a special case of conditional join where only equality condition holds between a pair of attributes.</a:t>
            </a:r>
          </a:p>
          <a:p>
            <a:pPr algn="just"/>
            <a:endParaRPr lang="en-US" dirty="0"/>
          </a:p>
          <a:p>
            <a:pPr algn="just"/>
            <a:r>
              <a:rPr lang="en-US" dirty="0"/>
              <a:t>Means the equijoin operator is one which the join condition consist of only the equality condition.</a:t>
            </a:r>
          </a:p>
          <a:p>
            <a:pPr algn="just"/>
            <a:endParaRPr lang="en-US" dirty="0"/>
          </a:p>
          <a:p>
            <a:pPr algn="just"/>
            <a:r>
              <a:rPr lang="en-US" dirty="0"/>
              <a:t>The resultant relation of an equijoin operation always has one or more pair of attributes that have identical values in every tuple.</a:t>
            </a:r>
          </a:p>
          <a:p>
            <a:pPr algn="just"/>
            <a:endParaRPr lang="en-US" dirty="0"/>
          </a:p>
          <a:p>
            <a:pPr algn="just"/>
            <a:endParaRPr lang="en-US" dirty="0"/>
          </a:p>
          <a:p>
            <a:pPr marL="0" indent="0">
              <a:buNone/>
            </a:pPr>
            <a:endParaRPr lang="en-US" dirty="0"/>
          </a:p>
        </p:txBody>
      </p:sp>
    </p:spTree>
    <p:extLst>
      <p:ext uri="{BB962C8B-B14F-4D97-AF65-F5344CB8AC3E}">
        <p14:creationId xmlns:p14="http://schemas.microsoft.com/office/powerpoint/2010/main" val="93545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err="1"/>
              <a:t>Equi</a:t>
            </a:r>
            <a:r>
              <a:rPr lang="en-US" dirty="0"/>
              <a:t> Join(</a:t>
            </a:r>
            <a:r>
              <a:rPr lang="el-GR" dirty="0"/>
              <a:t>ϴ</a:t>
            </a:r>
            <a:r>
              <a:rPr lang="en-US" dirty="0"/>
              <a:t> “=”)</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p:txBody>
          <a:bodyPr>
            <a:normAutofit fontScale="55000" lnSpcReduction="20000"/>
          </a:bodyPr>
          <a:lstStyle/>
          <a:p>
            <a:pPr algn="just"/>
            <a:r>
              <a:rPr lang="en-US" dirty="0"/>
              <a:t>It is a binary operation.</a:t>
            </a:r>
          </a:p>
          <a:p>
            <a:pPr marL="0" marR="0" indent="0" algn="ctr">
              <a:spcBef>
                <a:spcPts val="600"/>
              </a:spcBef>
              <a:spcAft>
                <a:spcPts val="600"/>
              </a:spcAft>
              <a:buNone/>
            </a:pPr>
            <a:r>
              <a:rPr lang="en-US" sz="3300" b="1" i="0" dirty="0">
                <a:solidFill>
                  <a:srgbClr val="FF0000"/>
                </a:solidFill>
                <a:effectLst/>
                <a:latin typeface="book antiqua" panose="02040602050305030304" pitchFamily="18" charset="0"/>
              </a:rPr>
              <a:t>R1 </a:t>
            </a:r>
            <a:r>
              <a:rPr lang="en-US" sz="3300" b="1" i="0" dirty="0">
                <a:solidFill>
                  <a:srgbClr val="FF0000"/>
                </a:solidFill>
                <a:effectLst/>
                <a:latin typeface="cambria math" panose="02040503050406030204" pitchFamily="18" charset="0"/>
              </a:rPr>
              <a:t>⋈ </a:t>
            </a:r>
            <a:r>
              <a:rPr lang="en-US" sz="3300" b="1" i="0" baseline="-25000" dirty="0">
                <a:solidFill>
                  <a:srgbClr val="FF0000"/>
                </a:solidFill>
                <a:effectLst/>
                <a:latin typeface="cambria math" panose="02040503050406030204" pitchFamily="18" charset="0"/>
              </a:rPr>
              <a:t>&lt;join condition&gt; </a:t>
            </a:r>
            <a:r>
              <a:rPr lang="en-US" sz="3300" b="1" i="0" dirty="0">
                <a:solidFill>
                  <a:srgbClr val="FF0000"/>
                </a:solidFill>
                <a:effectLst/>
                <a:latin typeface="book antiqua" panose="02040602050305030304" pitchFamily="18" charset="0"/>
              </a:rPr>
              <a:t> R2</a:t>
            </a:r>
            <a:endParaRPr lang="en-US" sz="3300" b="0" i="0" dirty="0">
              <a:solidFill>
                <a:srgbClr val="FF0000"/>
              </a:solidFill>
              <a:effectLst/>
              <a:latin typeface="Arial" panose="020B0604020202020204" pitchFamily="34" charset="0"/>
            </a:endParaRPr>
          </a:p>
          <a:p>
            <a:pPr algn="just"/>
            <a:r>
              <a:rPr lang="en-US" dirty="0"/>
              <a:t>Here, the &lt;join condition&gt; is of the form R1.a = R2.b.</a:t>
            </a:r>
          </a:p>
          <a:p>
            <a:pPr marL="0" marR="0" indent="0" algn="just">
              <a:spcBef>
                <a:spcPts val="600"/>
              </a:spcBef>
              <a:spcAft>
                <a:spcPts val="600"/>
              </a:spcAft>
              <a:buNone/>
            </a:pPr>
            <a:endParaRPr lang="en-US" dirty="0">
              <a:solidFill>
                <a:srgbClr val="222222"/>
              </a:solidFill>
              <a:latin typeface="Arial" panose="020B0604020202020204" pitchFamily="34" charset="0"/>
            </a:endParaRPr>
          </a:p>
          <a:p>
            <a:pPr marL="0" marR="0" indent="0" algn="just">
              <a:spcBef>
                <a:spcPts val="600"/>
              </a:spcBef>
              <a:spcAft>
                <a:spcPts val="600"/>
              </a:spcAft>
              <a:buNone/>
            </a:pPr>
            <a:r>
              <a:rPr lang="en-US" sz="2900" b="0" i="0" dirty="0">
                <a:solidFill>
                  <a:srgbClr val="222222"/>
                </a:solidFill>
                <a:effectLst/>
              </a:rPr>
              <a:t>Produces all combinations of tuples from R1 and R2 that satisfy the join condition. This join condition involves attributes from both relations such as follows;</a:t>
            </a:r>
          </a:p>
          <a:p>
            <a:pPr marL="0" marR="0" indent="0" algn="just">
              <a:spcBef>
                <a:spcPts val="600"/>
              </a:spcBef>
              <a:spcAft>
                <a:spcPts val="600"/>
              </a:spcAft>
              <a:buNone/>
            </a:pPr>
            <a:r>
              <a:rPr lang="en-US" sz="2900" b="0" i="0" dirty="0">
                <a:solidFill>
                  <a:srgbClr val="222222"/>
                </a:solidFill>
                <a:effectLst/>
              </a:rPr>
              <a:t>R1.a = R2.b</a:t>
            </a:r>
          </a:p>
          <a:p>
            <a:pPr marL="0" marR="0" indent="0" algn="just">
              <a:spcBef>
                <a:spcPts val="600"/>
              </a:spcBef>
              <a:spcAft>
                <a:spcPts val="600"/>
              </a:spcAft>
              <a:buNone/>
            </a:pPr>
            <a:r>
              <a:rPr lang="en-US" sz="2900" b="0" i="0" dirty="0">
                <a:solidFill>
                  <a:srgbClr val="222222"/>
                </a:solidFill>
                <a:effectLst/>
              </a:rPr>
              <a:t>If R1(A1, A2, …, An) is joined with R2(B1, B2, …, Bn) using the condition R1.A1 = R2.B1, then it produces a new temporary relation R(A1, A2, …, An, B1, B2, …, Bn) and every tuple (record) of R1 is combined with every tuple of R2 where R2.B1 value is same as the R1.A1 value. The result consists of all records that satisfy the join condition.</a:t>
            </a:r>
          </a:p>
          <a:p>
            <a:pPr algn="just"/>
            <a:endParaRPr lang="en-US" dirty="0"/>
          </a:p>
          <a:p>
            <a:pPr algn="just"/>
            <a:endParaRPr lang="en-US" dirty="0"/>
          </a:p>
          <a:p>
            <a:pPr marL="0" indent="0">
              <a:buNone/>
            </a:pPr>
            <a:endParaRPr lang="en-US" dirty="0"/>
          </a:p>
        </p:txBody>
      </p:sp>
    </p:spTree>
    <p:extLst>
      <p:ext uri="{BB962C8B-B14F-4D97-AF65-F5344CB8AC3E}">
        <p14:creationId xmlns:p14="http://schemas.microsoft.com/office/powerpoint/2010/main" val="66890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a:xfrm>
            <a:off x="213076" y="-9152"/>
            <a:ext cx="8246070" cy="763526"/>
          </a:xfrm>
        </p:spPr>
        <p:txBody>
          <a:bodyPr>
            <a:normAutofit fontScale="90000"/>
          </a:bodyPr>
          <a:lstStyle/>
          <a:p>
            <a:r>
              <a:rPr lang="en-US" dirty="0"/>
              <a:t>Greater than Join (</a:t>
            </a:r>
            <a:r>
              <a:rPr lang="en-US" sz="3600" dirty="0"/>
              <a:t>If </a:t>
            </a:r>
            <a:r>
              <a:rPr lang="el-GR" sz="3600" dirty="0"/>
              <a:t>ϴ</a:t>
            </a:r>
            <a:r>
              <a:rPr lang="en-US" sz="3600" dirty="0"/>
              <a:t> is “=” then the </a:t>
            </a:r>
            <a:r>
              <a:rPr lang="el-GR" sz="3600" dirty="0"/>
              <a:t>ϴ</a:t>
            </a:r>
            <a:r>
              <a:rPr lang="en-US" sz="3600" dirty="0"/>
              <a:t> join is called the </a:t>
            </a:r>
            <a:r>
              <a:rPr lang="en-US" sz="3600" dirty="0" err="1"/>
              <a:t>equi</a:t>
            </a:r>
            <a:r>
              <a:rPr lang="en-US" sz="3600" dirty="0"/>
              <a:t> join</a:t>
            </a:r>
            <a:r>
              <a:rPr lang="en-US" dirty="0"/>
              <a:t>)</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9150" y="1044700"/>
            <a:ext cx="9153150" cy="3817623"/>
          </a:xfrm>
        </p:spPr>
        <p:txBody>
          <a:bodyPr>
            <a:normAutofit/>
          </a:bodyPr>
          <a:lstStyle/>
          <a:p>
            <a:pPr marL="0" indent="0" algn="just">
              <a:buNone/>
            </a:pPr>
            <a:endParaRPr lang="en-US" dirty="0"/>
          </a:p>
          <a:p>
            <a:pPr marL="0" indent="0" algn="just">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5E16E138-3E5B-8B2A-05F5-5468A85E4DA2}"/>
              </a:ext>
            </a:extLst>
          </p:cNvPr>
          <p:cNvGraphicFramePr>
            <a:graphicFrameLocks noGrp="1"/>
          </p:cNvGraphicFramePr>
          <p:nvPr>
            <p:extLst>
              <p:ext uri="{D42A27DB-BD31-4B8C-83A1-F6EECF244321}">
                <p14:modId xmlns:p14="http://schemas.microsoft.com/office/powerpoint/2010/main" val="2734030578"/>
              </p:ext>
            </p:extLst>
          </p:nvPr>
        </p:nvGraphicFramePr>
        <p:xfrm>
          <a:off x="143555" y="1808225"/>
          <a:ext cx="2290575" cy="1542134"/>
        </p:xfrm>
        <a:graphic>
          <a:graphicData uri="http://schemas.openxmlformats.org/drawingml/2006/table">
            <a:tbl>
              <a:tblPr firstRow="1" bandRow="1">
                <a:tableStyleId>{5C22544A-7EE6-4342-B048-85BDC9FD1C3A}</a:tableStyleId>
              </a:tblPr>
              <a:tblGrid>
                <a:gridCol w="763525">
                  <a:extLst>
                    <a:ext uri="{9D8B030D-6E8A-4147-A177-3AD203B41FA5}">
                      <a16:colId xmlns:a16="http://schemas.microsoft.com/office/drawing/2014/main" val="453334796"/>
                    </a:ext>
                  </a:extLst>
                </a:gridCol>
                <a:gridCol w="763525">
                  <a:extLst>
                    <a:ext uri="{9D8B030D-6E8A-4147-A177-3AD203B41FA5}">
                      <a16:colId xmlns:a16="http://schemas.microsoft.com/office/drawing/2014/main" val="2897450873"/>
                    </a:ext>
                  </a:extLst>
                </a:gridCol>
                <a:gridCol w="763525">
                  <a:extLst>
                    <a:ext uri="{9D8B030D-6E8A-4147-A177-3AD203B41FA5}">
                      <a16:colId xmlns:a16="http://schemas.microsoft.com/office/drawing/2014/main" val="3982228439"/>
                    </a:ext>
                  </a:extLst>
                </a:gridCol>
              </a:tblGrid>
              <a:tr h="283614">
                <a:tc>
                  <a:txBody>
                    <a:bodyPr/>
                    <a:lstStyle/>
                    <a:p>
                      <a:r>
                        <a:rPr lang="en-US" sz="1400" dirty="0">
                          <a:latin typeface="Times New Roman" panose="02020603050405020304" pitchFamily="18" charset="0"/>
                          <a:cs typeface="Times New Roman" panose="02020603050405020304" pitchFamily="18" charset="0"/>
                        </a:rPr>
                        <a:t>SID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Per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0">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85</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283614">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49</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926955"/>
                  </a:ext>
                </a:extLst>
              </a:tr>
              <a:tr h="283614">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Romit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63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90189"/>
                  </a:ext>
                </a:extLst>
              </a:tr>
              <a:tr h="322934">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83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4286512"/>
                  </a:ext>
                </a:extLst>
              </a:tr>
            </a:tbl>
          </a:graphicData>
        </a:graphic>
      </p:graphicFrame>
      <p:graphicFrame>
        <p:nvGraphicFramePr>
          <p:cNvPr id="7" name="Table 6">
            <a:extLst>
              <a:ext uri="{FF2B5EF4-FFF2-40B4-BE49-F238E27FC236}">
                <a16:creationId xmlns:a16="http://schemas.microsoft.com/office/drawing/2014/main" id="{943BEE97-1403-8219-410C-D90BE83542B5}"/>
              </a:ext>
            </a:extLst>
          </p:cNvPr>
          <p:cNvGraphicFramePr>
            <a:graphicFrameLocks noGrp="1"/>
          </p:cNvGraphicFramePr>
          <p:nvPr>
            <p:extLst>
              <p:ext uri="{D42A27DB-BD31-4B8C-83A1-F6EECF244321}">
                <p14:modId xmlns:p14="http://schemas.microsoft.com/office/powerpoint/2010/main" val="968568780"/>
              </p:ext>
            </p:extLst>
          </p:nvPr>
        </p:nvGraphicFramePr>
        <p:xfrm>
          <a:off x="67203" y="3640685"/>
          <a:ext cx="2678063" cy="1524000"/>
        </p:xfrm>
        <a:graphic>
          <a:graphicData uri="http://schemas.openxmlformats.org/drawingml/2006/table">
            <a:tbl>
              <a:tblPr firstRow="1" bandRow="1">
                <a:tableStyleId>{5C22544A-7EE6-4342-B048-85BDC9FD1C3A}</a:tableStyleId>
              </a:tblPr>
              <a:tblGrid>
                <a:gridCol w="834151">
                  <a:extLst>
                    <a:ext uri="{9D8B030D-6E8A-4147-A177-3AD203B41FA5}">
                      <a16:colId xmlns:a16="http://schemas.microsoft.com/office/drawing/2014/main" val="453334796"/>
                    </a:ext>
                  </a:extLst>
                </a:gridCol>
                <a:gridCol w="834151">
                  <a:extLst>
                    <a:ext uri="{9D8B030D-6E8A-4147-A177-3AD203B41FA5}">
                      <a16:colId xmlns:a16="http://schemas.microsoft.com/office/drawing/2014/main" val="2897450873"/>
                    </a:ext>
                  </a:extLst>
                </a:gridCol>
                <a:gridCol w="1009761">
                  <a:extLst>
                    <a:ext uri="{9D8B030D-6E8A-4147-A177-3AD203B41FA5}">
                      <a16:colId xmlns:a16="http://schemas.microsoft.com/office/drawing/2014/main" val="2418043176"/>
                    </a:ext>
                  </a:extLst>
                </a:gridCol>
              </a:tblGrid>
              <a:tr h="233117">
                <a:tc>
                  <a:txBody>
                    <a:bodyPr/>
                    <a:lstStyle/>
                    <a:p>
                      <a:r>
                        <a:rPr lang="en-US" sz="1400" dirty="0">
                          <a:latin typeface="Times New Roman" panose="02020603050405020304" pitchFamily="18" charset="0"/>
                          <a:cs typeface="Times New Roman" panose="02020603050405020304" pitchFamily="18" charset="0"/>
                        </a:rPr>
                        <a:t>SID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Sports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233117">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Cricket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233117">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Romit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Cricket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926955"/>
                  </a:ext>
                </a:extLst>
              </a:tr>
              <a:tr h="233117">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Badminton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90189"/>
                  </a:ext>
                </a:extLst>
              </a:tr>
              <a:tr h="289168">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Chess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5470411"/>
                  </a:ext>
                </a:extLst>
              </a:tr>
            </a:tbl>
          </a:graphicData>
        </a:graphic>
      </p:graphicFrame>
      <p:sp>
        <p:nvSpPr>
          <p:cNvPr id="9" name="TextBox 8">
            <a:extLst>
              <a:ext uri="{FF2B5EF4-FFF2-40B4-BE49-F238E27FC236}">
                <a16:creationId xmlns:a16="http://schemas.microsoft.com/office/drawing/2014/main" id="{C96F7B56-E096-479E-7C00-27D007ED209B}"/>
              </a:ext>
            </a:extLst>
          </p:cNvPr>
          <p:cNvSpPr txBox="1"/>
          <p:nvPr/>
        </p:nvSpPr>
        <p:spPr>
          <a:xfrm>
            <a:off x="1212490" y="1470829"/>
            <a:ext cx="6108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1766E3-37A0-7628-1311-09B0132F45BF}"/>
              </a:ext>
            </a:extLst>
          </p:cNvPr>
          <p:cNvSpPr txBox="1"/>
          <p:nvPr/>
        </p:nvSpPr>
        <p:spPr>
          <a:xfrm>
            <a:off x="1249551" y="3271352"/>
            <a:ext cx="6108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7FD1BE-6BB0-052D-12FA-1EEBA27FB97E}"/>
              </a:ext>
            </a:extLst>
          </p:cNvPr>
          <p:cNvSpPr txBox="1"/>
          <p:nvPr/>
        </p:nvSpPr>
        <p:spPr>
          <a:xfrm>
            <a:off x="6404460" y="720889"/>
            <a:ext cx="6108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R×S</a:t>
            </a:r>
            <a:endParaRPr lang="en-IN" b="1" dirty="0">
              <a:latin typeface="Times New Roman" panose="02020603050405020304" pitchFamily="18" charset="0"/>
              <a:cs typeface="Times New Roman" panose="02020603050405020304" pitchFamily="18" charset="0"/>
            </a:endParaRPr>
          </a:p>
        </p:txBody>
      </p:sp>
      <p:graphicFrame>
        <p:nvGraphicFramePr>
          <p:cNvPr id="12" name="Table 6">
            <a:extLst>
              <a:ext uri="{FF2B5EF4-FFF2-40B4-BE49-F238E27FC236}">
                <a16:creationId xmlns:a16="http://schemas.microsoft.com/office/drawing/2014/main" id="{22332422-A912-3592-5999-272A2A5E03CC}"/>
              </a:ext>
            </a:extLst>
          </p:cNvPr>
          <p:cNvGraphicFramePr>
            <a:graphicFrameLocks noGrp="1"/>
          </p:cNvGraphicFramePr>
          <p:nvPr>
            <p:extLst>
              <p:ext uri="{D42A27DB-BD31-4B8C-83A1-F6EECF244321}">
                <p14:modId xmlns:p14="http://schemas.microsoft.com/office/powerpoint/2010/main" val="1079945663"/>
              </p:ext>
            </p:extLst>
          </p:nvPr>
        </p:nvGraphicFramePr>
        <p:xfrm>
          <a:off x="3966906" y="1067080"/>
          <a:ext cx="4988106" cy="3946424"/>
        </p:xfrm>
        <a:graphic>
          <a:graphicData uri="http://schemas.openxmlformats.org/drawingml/2006/table">
            <a:tbl>
              <a:tblPr firstRow="1" bandRow="1">
                <a:tableStyleId>{5C22544A-7EE6-4342-B048-85BDC9FD1C3A}</a:tableStyleId>
              </a:tblPr>
              <a:tblGrid>
                <a:gridCol w="831351">
                  <a:extLst>
                    <a:ext uri="{9D8B030D-6E8A-4147-A177-3AD203B41FA5}">
                      <a16:colId xmlns:a16="http://schemas.microsoft.com/office/drawing/2014/main" val="453334796"/>
                    </a:ext>
                  </a:extLst>
                </a:gridCol>
                <a:gridCol w="831351">
                  <a:extLst>
                    <a:ext uri="{9D8B030D-6E8A-4147-A177-3AD203B41FA5}">
                      <a16:colId xmlns:a16="http://schemas.microsoft.com/office/drawing/2014/main" val="2897450873"/>
                    </a:ext>
                  </a:extLst>
                </a:gridCol>
                <a:gridCol w="831351">
                  <a:extLst>
                    <a:ext uri="{9D8B030D-6E8A-4147-A177-3AD203B41FA5}">
                      <a16:colId xmlns:a16="http://schemas.microsoft.com/office/drawing/2014/main" val="3982228439"/>
                    </a:ext>
                  </a:extLst>
                </a:gridCol>
                <a:gridCol w="831351">
                  <a:extLst>
                    <a:ext uri="{9D8B030D-6E8A-4147-A177-3AD203B41FA5}">
                      <a16:colId xmlns:a16="http://schemas.microsoft.com/office/drawing/2014/main" val="1171509054"/>
                    </a:ext>
                  </a:extLst>
                </a:gridCol>
                <a:gridCol w="831351">
                  <a:extLst>
                    <a:ext uri="{9D8B030D-6E8A-4147-A177-3AD203B41FA5}">
                      <a16:colId xmlns:a16="http://schemas.microsoft.com/office/drawing/2014/main" val="4034835636"/>
                    </a:ext>
                  </a:extLst>
                </a:gridCol>
                <a:gridCol w="831351">
                  <a:extLst>
                    <a:ext uri="{9D8B030D-6E8A-4147-A177-3AD203B41FA5}">
                      <a16:colId xmlns:a16="http://schemas.microsoft.com/office/drawing/2014/main" val="298443298"/>
                    </a:ext>
                  </a:extLst>
                </a:gridCol>
              </a:tblGrid>
              <a:tr h="195864">
                <a:tc>
                  <a:txBody>
                    <a:bodyPr/>
                    <a:lstStyle/>
                    <a:p>
                      <a:r>
                        <a:rPr lang="en-US" sz="800" dirty="0">
                          <a:latin typeface="Times New Roman" panose="02020603050405020304" pitchFamily="18" charset="0"/>
                          <a:cs typeface="Times New Roman" panose="02020603050405020304" pitchFamily="18" charset="0"/>
                        </a:rPr>
                        <a:t>R. SID</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err="1">
                          <a:latin typeface="Times New Roman" panose="02020603050405020304" pitchFamily="18" charset="0"/>
                          <a:cs typeface="Times New Roman" panose="02020603050405020304" pitchFamily="18" charset="0"/>
                        </a:rPr>
                        <a:t>R.Name</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S.SID</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err="1">
                          <a:latin typeface="Times New Roman" panose="02020603050405020304" pitchFamily="18" charset="0"/>
                          <a:cs typeface="Times New Roman" panose="02020603050405020304" pitchFamily="18" charset="0"/>
                        </a:rPr>
                        <a:t>S.Name</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Sports</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926955"/>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90189"/>
                  </a:ext>
                </a:extLst>
              </a:tr>
              <a:tr h="0">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4286512"/>
                  </a:ext>
                </a:extLst>
              </a:tr>
              <a:tr h="238033">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7308916"/>
                  </a:ext>
                </a:extLst>
              </a:tr>
              <a:tr h="158145">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5958123"/>
                  </a:ext>
                </a:extLst>
              </a:tr>
              <a:tr h="238033">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8847542"/>
                  </a:ext>
                </a:extLst>
              </a:tr>
              <a:tr h="149627">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959437"/>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647139"/>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8355264"/>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5967855"/>
                  </a:ext>
                </a:extLst>
              </a:tr>
              <a:tr h="123158">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3274846"/>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2834119"/>
                  </a:ext>
                </a:extLst>
              </a:tr>
              <a:tr h="0">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0624289"/>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439222"/>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2952666"/>
                  </a:ext>
                </a:extLst>
              </a:tr>
            </a:tbl>
          </a:graphicData>
        </a:graphic>
      </p:graphicFrame>
    </p:spTree>
    <p:extLst>
      <p:ext uri="{BB962C8B-B14F-4D97-AF65-F5344CB8AC3E}">
        <p14:creationId xmlns:p14="http://schemas.microsoft.com/office/powerpoint/2010/main" val="316347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F430-FAC5-5549-12A6-0672C20AE357}"/>
              </a:ext>
            </a:extLst>
          </p:cNvPr>
          <p:cNvSpPr>
            <a:spLocks noGrp="1"/>
          </p:cNvSpPr>
          <p:nvPr>
            <p:ph type="title"/>
          </p:nvPr>
        </p:nvSpPr>
        <p:spPr/>
        <p:txBody>
          <a:bodyPr>
            <a:normAutofit fontScale="90000"/>
          </a:bodyPr>
          <a:lstStyle/>
          <a:p>
            <a:r>
              <a:rPr lang="en-US" b="1" i="0" dirty="0">
                <a:solidFill>
                  <a:srgbClr val="FF0000"/>
                </a:solidFill>
                <a:effectLst/>
              </a:rPr>
              <a:t>Condition R.SID=S.SID</a:t>
            </a:r>
            <a:br>
              <a:rPr lang="en-US" b="1" i="0" dirty="0">
                <a:solidFill>
                  <a:srgbClr val="FF0000"/>
                </a:solidFill>
                <a:effectLst/>
              </a:rPr>
            </a:br>
            <a:r>
              <a:rPr lang="en-US" b="1" i="0" dirty="0">
                <a:solidFill>
                  <a:srgbClr val="FF0000"/>
                </a:solidFill>
                <a:effectLst/>
              </a:rPr>
              <a:t>R ⋈</a:t>
            </a:r>
            <a:r>
              <a:rPr lang="el-GR" sz="1800" dirty="0">
                <a:solidFill>
                  <a:srgbClr val="FF0000"/>
                </a:solidFill>
              </a:rPr>
              <a:t> </a:t>
            </a:r>
            <a:r>
              <a:rPr lang="en-US" sz="1800" b="1" i="0" dirty="0">
                <a:solidFill>
                  <a:srgbClr val="FF0000"/>
                </a:solidFill>
                <a:effectLst/>
              </a:rPr>
              <a:t>R.SID=S.SID </a:t>
            </a:r>
            <a:r>
              <a:rPr lang="en-US" dirty="0">
                <a:solidFill>
                  <a:srgbClr val="FF0000"/>
                </a:solidFill>
              </a:rPr>
              <a:t>S  or </a:t>
            </a:r>
            <a:r>
              <a:rPr lang="el-GR" sz="4200" dirty="0">
                <a:solidFill>
                  <a:srgbClr val="FF0000"/>
                </a:solidFill>
              </a:rPr>
              <a:t>σ</a:t>
            </a:r>
            <a:r>
              <a:rPr lang="en-US" sz="2000" b="1" dirty="0">
                <a:solidFill>
                  <a:srgbClr val="FF0000"/>
                </a:solidFill>
                <a:effectLst/>
              </a:rPr>
              <a:t> R.SID=S.SID </a:t>
            </a:r>
            <a:r>
              <a:rPr lang="en-US" b="1" dirty="0">
                <a:solidFill>
                  <a:srgbClr val="FF0000"/>
                </a:solidFill>
              </a:rPr>
              <a:t>(</a:t>
            </a:r>
            <a:r>
              <a:rPr lang="en-US" dirty="0">
                <a:solidFill>
                  <a:srgbClr val="FF0000"/>
                </a:solidFill>
              </a:rPr>
              <a:t>R × S</a:t>
            </a:r>
            <a:r>
              <a:rPr lang="en-US" b="1" dirty="0">
                <a:solidFill>
                  <a:srgbClr val="FF0000"/>
                </a:solidFill>
              </a:rPr>
              <a:t>)</a:t>
            </a:r>
            <a:endParaRPr lang="en-IN" dirty="0"/>
          </a:p>
        </p:txBody>
      </p:sp>
      <p:sp>
        <p:nvSpPr>
          <p:cNvPr id="3" name="Content Placeholder 2">
            <a:extLst>
              <a:ext uri="{FF2B5EF4-FFF2-40B4-BE49-F238E27FC236}">
                <a16:creationId xmlns:a16="http://schemas.microsoft.com/office/drawing/2014/main" id="{123DA97A-AF16-E7DF-84FB-07188158A175}"/>
              </a:ext>
            </a:extLst>
          </p:cNvPr>
          <p:cNvSpPr>
            <a:spLocks noGrp="1"/>
          </p:cNvSpPr>
          <p:nvPr>
            <p:ph idx="1"/>
          </p:nvPr>
        </p:nvSpPr>
        <p:spPr/>
        <p:txBody>
          <a:bodyPr/>
          <a:lstStyle/>
          <a:p>
            <a:endParaRPr lang="en-IN" dirty="0"/>
          </a:p>
        </p:txBody>
      </p:sp>
      <p:graphicFrame>
        <p:nvGraphicFramePr>
          <p:cNvPr id="5" name="Table 6">
            <a:extLst>
              <a:ext uri="{FF2B5EF4-FFF2-40B4-BE49-F238E27FC236}">
                <a16:creationId xmlns:a16="http://schemas.microsoft.com/office/drawing/2014/main" id="{7EF9C8B9-4ED4-A43F-A567-689E61C32C2A}"/>
              </a:ext>
            </a:extLst>
          </p:cNvPr>
          <p:cNvGraphicFramePr>
            <a:graphicFrameLocks noGrp="1"/>
          </p:cNvGraphicFramePr>
          <p:nvPr>
            <p:extLst>
              <p:ext uri="{D42A27DB-BD31-4B8C-83A1-F6EECF244321}">
                <p14:modId xmlns:p14="http://schemas.microsoft.com/office/powerpoint/2010/main" val="2778119916"/>
              </p:ext>
            </p:extLst>
          </p:nvPr>
        </p:nvGraphicFramePr>
        <p:xfrm>
          <a:off x="1365195" y="1655520"/>
          <a:ext cx="4988106" cy="1146626"/>
        </p:xfrm>
        <a:graphic>
          <a:graphicData uri="http://schemas.openxmlformats.org/drawingml/2006/table">
            <a:tbl>
              <a:tblPr firstRow="1" bandRow="1">
                <a:tableStyleId>{5C22544A-7EE6-4342-B048-85BDC9FD1C3A}</a:tableStyleId>
              </a:tblPr>
              <a:tblGrid>
                <a:gridCol w="831351">
                  <a:extLst>
                    <a:ext uri="{9D8B030D-6E8A-4147-A177-3AD203B41FA5}">
                      <a16:colId xmlns:a16="http://schemas.microsoft.com/office/drawing/2014/main" val="453334796"/>
                    </a:ext>
                  </a:extLst>
                </a:gridCol>
                <a:gridCol w="831351">
                  <a:extLst>
                    <a:ext uri="{9D8B030D-6E8A-4147-A177-3AD203B41FA5}">
                      <a16:colId xmlns:a16="http://schemas.microsoft.com/office/drawing/2014/main" val="2897450873"/>
                    </a:ext>
                  </a:extLst>
                </a:gridCol>
                <a:gridCol w="831351">
                  <a:extLst>
                    <a:ext uri="{9D8B030D-6E8A-4147-A177-3AD203B41FA5}">
                      <a16:colId xmlns:a16="http://schemas.microsoft.com/office/drawing/2014/main" val="3982228439"/>
                    </a:ext>
                  </a:extLst>
                </a:gridCol>
                <a:gridCol w="831351">
                  <a:extLst>
                    <a:ext uri="{9D8B030D-6E8A-4147-A177-3AD203B41FA5}">
                      <a16:colId xmlns:a16="http://schemas.microsoft.com/office/drawing/2014/main" val="1171509054"/>
                    </a:ext>
                  </a:extLst>
                </a:gridCol>
                <a:gridCol w="831351">
                  <a:extLst>
                    <a:ext uri="{9D8B030D-6E8A-4147-A177-3AD203B41FA5}">
                      <a16:colId xmlns:a16="http://schemas.microsoft.com/office/drawing/2014/main" val="4034835636"/>
                    </a:ext>
                  </a:extLst>
                </a:gridCol>
                <a:gridCol w="831351">
                  <a:extLst>
                    <a:ext uri="{9D8B030D-6E8A-4147-A177-3AD203B41FA5}">
                      <a16:colId xmlns:a16="http://schemas.microsoft.com/office/drawing/2014/main" val="298443298"/>
                    </a:ext>
                  </a:extLst>
                </a:gridCol>
              </a:tblGrid>
              <a:tr h="0">
                <a:tc>
                  <a:txBody>
                    <a:bodyPr/>
                    <a:lstStyle/>
                    <a:p>
                      <a:r>
                        <a:rPr lang="en-US" sz="800" dirty="0">
                          <a:latin typeface="Times New Roman" panose="02020603050405020304" pitchFamily="18" charset="0"/>
                          <a:cs typeface="Times New Roman" panose="02020603050405020304" pitchFamily="18" charset="0"/>
                        </a:rPr>
                        <a:t>R. SID</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err="1">
                          <a:latin typeface="Times New Roman" panose="02020603050405020304" pitchFamily="18" charset="0"/>
                          <a:cs typeface="Times New Roman" panose="02020603050405020304" pitchFamily="18" charset="0"/>
                        </a:rPr>
                        <a:t>R.Name</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S.SID</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err="1">
                          <a:latin typeface="Times New Roman" panose="02020603050405020304" pitchFamily="18" charset="0"/>
                          <a:cs typeface="Times New Roman" panose="02020603050405020304" pitchFamily="18" charset="0"/>
                        </a:rPr>
                        <a:t>S.Name</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Sports</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149627">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959437"/>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8355264"/>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439222"/>
                  </a:ext>
                </a:extLst>
              </a:tr>
            </a:tbl>
          </a:graphicData>
        </a:graphic>
      </p:graphicFrame>
    </p:spTree>
    <p:extLst>
      <p:ext uri="{BB962C8B-B14F-4D97-AF65-F5344CB8AC3E}">
        <p14:creationId xmlns:p14="http://schemas.microsoft.com/office/powerpoint/2010/main" val="10614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Example</a:t>
            </a:r>
            <a:endParaRPr lang="en-IN" dirty="0"/>
          </a:p>
        </p:txBody>
      </p:sp>
      <p:graphicFrame>
        <p:nvGraphicFramePr>
          <p:cNvPr id="4" name="Content Placeholder 3">
            <a:extLst>
              <a:ext uri="{FF2B5EF4-FFF2-40B4-BE49-F238E27FC236}">
                <a16:creationId xmlns:a16="http://schemas.microsoft.com/office/drawing/2014/main" id="{6FCD6629-A717-4D8D-9249-970EE0D46109}"/>
              </a:ext>
            </a:extLst>
          </p:cNvPr>
          <p:cNvGraphicFramePr>
            <a:graphicFrameLocks noGrp="1"/>
          </p:cNvGraphicFramePr>
          <p:nvPr>
            <p:ph idx="1"/>
          </p:nvPr>
        </p:nvGraphicFramePr>
        <p:xfrm>
          <a:off x="1212490" y="1350110"/>
          <a:ext cx="6566316" cy="457505"/>
        </p:xfrm>
        <a:graphic>
          <a:graphicData uri="http://schemas.openxmlformats.org/drawingml/2006/table">
            <a:tbl>
              <a:tblPr/>
              <a:tblGrid>
                <a:gridCol w="1641579">
                  <a:extLst>
                    <a:ext uri="{9D8B030D-6E8A-4147-A177-3AD203B41FA5}">
                      <a16:colId xmlns:a16="http://schemas.microsoft.com/office/drawing/2014/main" val="3321341179"/>
                    </a:ext>
                  </a:extLst>
                </a:gridCol>
                <a:gridCol w="1641579">
                  <a:extLst>
                    <a:ext uri="{9D8B030D-6E8A-4147-A177-3AD203B41FA5}">
                      <a16:colId xmlns:a16="http://schemas.microsoft.com/office/drawing/2014/main" val="2945579346"/>
                    </a:ext>
                  </a:extLst>
                </a:gridCol>
                <a:gridCol w="1641579">
                  <a:extLst>
                    <a:ext uri="{9D8B030D-6E8A-4147-A177-3AD203B41FA5}">
                      <a16:colId xmlns:a16="http://schemas.microsoft.com/office/drawing/2014/main" val="542781734"/>
                    </a:ext>
                  </a:extLst>
                </a:gridCol>
                <a:gridCol w="1641579">
                  <a:extLst>
                    <a:ext uri="{9D8B030D-6E8A-4147-A177-3AD203B41FA5}">
                      <a16:colId xmlns:a16="http://schemas.microsoft.com/office/drawing/2014/main" val="1506444298"/>
                    </a:ext>
                  </a:extLst>
                </a:gridCol>
              </a:tblGrid>
              <a:tr h="152705">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182573"/>
                  </a:ext>
                </a:extLst>
              </a:tr>
              <a:tr h="122033">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3981475"/>
                  </a:ext>
                </a:extLst>
              </a:tr>
              <a:tr h="137078">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439474"/>
                  </a:ext>
                </a:extLst>
              </a:tr>
            </a:tbl>
          </a:graphicData>
        </a:graphic>
      </p:graphicFrame>
      <p:graphicFrame>
        <p:nvGraphicFramePr>
          <p:cNvPr id="5" name="Table 5">
            <a:extLst>
              <a:ext uri="{FF2B5EF4-FFF2-40B4-BE49-F238E27FC236}">
                <a16:creationId xmlns:a16="http://schemas.microsoft.com/office/drawing/2014/main" id="{9CC57DD9-3262-4721-B4DB-65D530E89F40}"/>
              </a:ext>
            </a:extLst>
          </p:cNvPr>
          <p:cNvGraphicFramePr>
            <a:graphicFrameLocks noGrp="1"/>
          </p:cNvGraphicFramePr>
          <p:nvPr/>
        </p:nvGraphicFramePr>
        <p:xfrm>
          <a:off x="3961180" y="891995"/>
          <a:ext cx="1068935" cy="365760"/>
        </p:xfrm>
        <a:graphic>
          <a:graphicData uri="http://schemas.openxmlformats.org/drawingml/2006/table">
            <a:tbl>
              <a:tblPr firstRow="1" bandRow="1">
                <a:tableStyleId>{5C22544A-7EE6-4342-B048-85BDC9FD1C3A}</a:tableStyleId>
              </a:tblPr>
              <a:tblGrid>
                <a:gridCol w="106893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6" name="Table 5">
            <a:extLst>
              <a:ext uri="{FF2B5EF4-FFF2-40B4-BE49-F238E27FC236}">
                <a16:creationId xmlns:a16="http://schemas.microsoft.com/office/drawing/2014/main" id="{4088BE32-8A9F-45F7-A13F-91448595E76A}"/>
              </a:ext>
            </a:extLst>
          </p:cNvPr>
          <p:cNvGraphicFramePr>
            <a:graphicFrameLocks noGrp="1"/>
          </p:cNvGraphicFramePr>
          <p:nvPr/>
        </p:nvGraphicFramePr>
        <p:xfrm>
          <a:off x="907080" y="2295904"/>
          <a:ext cx="1679755" cy="639087"/>
        </p:xfrm>
        <a:graphic>
          <a:graphicData uri="http://schemas.openxmlformats.org/drawingml/2006/table">
            <a:tbl>
              <a:tblPr/>
              <a:tblGrid>
                <a:gridCol w="610820">
                  <a:extLst>
                    <a:ext uri="{9D8B030D-6E8A-4147-A177-3AD203B41FA5}">
                      <a16:colId xmlns:a16="http://schemas.microsoft.com/office/drawing/2014/main" val="3676990606"/>
                    </a:ext>
                  </a:extLst>
                </a:gridCol>
                <a:gridCol w="1068935">
                  <a:extLst>
                    <a:ext uri="{9D8B030D-6E8A-4147-A177-3AD203B41FA5}">
                      <a16:colId xmlns:a16="http://schemas.microsoft.com/office/drawing/2014/main" val="421586881"/>
                    </a:ext>
                  </a:extLst>
                </a:gridCol>
              </a:tblGrid>
              <a:tr h="56424">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4205283"/>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518577"/>
                  </a:ext>
                </a:extLst>
              </a:tr>
              <a:tr h="12116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9481826"/>
                  </a:ext>
                </a:extLst>
              </a:tr>
              <a:tr h="181887">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9538308"/>
                  </a:ext>
                </a:extLst>
              </a:tr>
            </a:tbl>
          </a:graphicData>
        </a:graphic>
      </p:graphicFrame>
      <p:graphicFrame>
        <p:nvGraphicFramePr>
          <p:cNvPr id="7" name="Table 5">
            <a:extLst>
              <a:ext uri="{FF2B5EF4-FFF2-40B4-BE49-F238E27FC236}">
                <a16:creationId xmlns:a16="http://schemas.microsoft.com/office/drawing/2014/main" id="{BB4CC067-04C6-40EA-B3AF-4B47A6A77858}"/>
              </a:ext>
            </a:extLst>
          </p:cNvPr>
          <p:cNvGraphicFramePr>
            <a:graphicFrameLocks noGrp="1"/>
          </p:cNvGraphicFramePr>
          <p:nvPr/>
        </p:nvGraphicFramePr>
        <p:xfrm>
          <a:off x="1212490" y="1868879"/>
          <a:ext cx="992583" cy="365760"/>
        </p:xfrm>
        <a:graphic>
          <a:graphicData uri="http://schemas.openxmlformats.org/drawingml/2006/table">
            <a:tbl>
              <a:tblPr firstRow="1" bandRow="1">
                <a:tableStyleId>{5C22544A-7EE6-4342-B048-85BDC9FD1C3A}</a:tableStyleId>
              </a:tblPr>
              <a:tblGrid>
                <a:gridCol w="992583">
                  <a:extLst>
                    <a:ext uri="{9D8B030D-6E8A-4147-A177-3AD203B41FA5}">
                      <a16:colId xmlns:a16="http://schemas.microsoft.com/office/drawing/2014/main" val="3283317100"/>
                    </a:ext>
                  </a:extLst>
                </a:gridCol>
              </a:tblGrid>
              <a:tr h="121919">
                <a:tc>
                  <a:txBody>
                    <a:bodyPr/>
                    <a:lstStyle/>
                    <a:p>
                      <a:r>
                        <a:rPr lang="en-US" dirty="0">
                          <a:latin typeface="Times New Roman" panose="02020603050405020304" pitchFamily="18" charset="0"/>
                          <a:cs typeface="Times New Roman" panose="02020603050405020304" pitchFamily="18" charset="0"/>
                        </a:rPr>
                        <a:t>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8" name="Table 5">
            <a:extLst>
              <a:ext uri="{FF2B5EF4-FFF2-40B4-BE49-F238E27FC236}">
                <a16:creationId xmlns:a16="http://schemas.microsoft.com/office/drawing/2014/main" id="{44CD7374-7F81-45DE-9E55-667FB6321D1C}"/>
              </a:ext>
            </a:extLst>
          </p:cNvPr>
          <p:cNvGraphicFramePr>
            <a:graphicFrameLocks noGrp="1"/>
          </p:cNvGraphicFramePr>
          <p:nvPr/>
        </p:nvGraphicFramePr>
        <p:xfrm>
          <a:off x="5335525" y="1941763"/>
          <a:ext cx="1985165" cy="36576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3283317100"/>
                    </a:ext>
                  </a:extLst>
                </a:gridCol>
              </a:tblGrid>
              <a:tr h="305410">
                <a:tc>
                  <a:txBody>
                    <a:bodyPr/>
                    <a:lstStyle/>
                    <a:p>
                      <a:r>
                        <a:rPr lang="en-US" dirty="0">
                          <a:latin typeface="Times New Roman" panose="02020603050405020304" pitchFamily="18" charset="0"/>
                          <a:cs typeface="Times New Roman" panose="02020603050405020304" pitchFamily="18" charset="0"/>
                        </a:rPr>
                        <a:t>Student X Subject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39459"/>
                  </a:ext>
                </a:extLst>
              </a:tr>
            </a:tbl>
          </a:graphicData>
        </a:graphic>
      </p:graphicFrame>
      <p:graphicFrame>
        <p:nvGraphicFramePr>
          <p:cNvPr id="9" name="Table 8">
            <a:extLst>
              <a:ext uri="{FF2B5EF4-FFF2-40B4-BE49-F238E27FC236}">
                <a16:creationId xmlns:a16="http://schemas.microsoft.com/office/drawing/2014/main" id="{B46A13D1-1A57-42E2-92FF-82633ABCF6F4}"/>
              </a:ext>
            </a:extLst>
          </p:cNvPr>
          <p:cNvGraphicFramePr>
            <a:graphicFrameLocks noGrp="1"/>
          </p:cNvGraphicFramePr>
          <p:nvPr/>
        </p:nvGraphicFramePr>
        <p:xfrm>
          <a:off x="3044950" y="2441672"/>
          <a:ext cx="5802788" cy="1138258"/>
        </p:xfrm>
        <a:graphic>
          <a:graphicData uri="http://schemas.openxmlformats.org/drawingml/2006/table">
            <a:tbl>
              <a:tblPr/>
              <a:tblGrid>
                <a:gridCol w="923827">
                  <a:extLst>
                    <a:ext uri="{9D8B030D-6E8A-4147-A177-3AD203B41FA5}">
                      <a16:colId xmlns:a16="http://schemas.microsoft.com/office/drawing/2014/main" val="3338572004"/>
                    </a:ext>
                  </a:extLst>
                </a:gridCol>
                <a:gridCol w="923827">
                  <a:extLst>
                    <a:ext uri="{9D8B030D-6E8A-4147-A177-3AD203B41FA5}">
                      <a16:colId xmlns:a16="http://schemas.microsoft.com/office/drawing/2014/main" val="1943248724"/>
                    </a:ext>
                  </a:extLst>
                </a:gridCol>
                <a:gridCol w="923827">
                  <a:extLst>
                    <a:ext uri="{9D8B030D-6E8A-4147-A177-3AD203B41FA5}">
                      <a16:colId xmlns:a16="http://schemas.microsoft.com/office/drawing/2014/main" val="3707568687"/>
                    </a:ext>
                  </a:extLst>
                </a:gridCol>
                <a:gridCol w="923827">
                  <a:extLst>
                    <a:ext uri="{9D8B030D-6E8A-4147-A177-3AD203B41FA5}">
                      <a16:colId xmlns:a16="http://schemas.microsoft.com/office/drawing/2014/main" val="795416188"/>
                    </a:ext>
                  </a:extLst>
                </a:gridCol>
                <a:gridCol w="923827">
                  <a:extLst>
                    <a:ext uri="{9D8B030D-6E8A-4147-A177-3AD203B41FA5}">
                      <a16:colId xmlns:a16="http://schemas.microsoft.com/office/drawing/2014/main" val="2109560726"/>
                    </a:ext>
                  </a:extLst>
                </a:gridCol>
                <a:gridCol w="1183653">
                  <a:extLst>
                    <a:ext uri="{9D8B030D-6E8A-4147-A177-3AD203B41FA5}">
                      <a16:colId xmlns:a16="http://schemas.microsoft.com/office/drawing/2014/main" val="836378928"/>
                    </a:ext>
                  </a:extLst>
                </a:gridCol>
              </a:tblGrid>
              <a:tr h="136961">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Age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Phone</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a:effectLst/>
                          <a:latin typeface="Times New Roman" panose="02020603050405020304" pitchFamily="18" charset="0"/>
                          <a:cs typeface="Times New Roman" panose="02020603050405020304" pitchFamily="18" charset="0"/>
                        </a:rPr>
                        <a:t>Subject</a:t>
                      </a:r>
                      <a:endParaRPr lang="en-IN" sz="1000" dirty="0">
                        <a:effectLst/>
                        <a:latin typeface="Times New Roman" panose="02020603050405020304" pitchFamily="18" charset="0"/>
                        <a:cs typeface="Times New Roman" panose="02020603050405020304" pitchFamily="18" charset="0"/>
                      </a:endParaRPr>
                    </a:p>
                  </a:txBody>
                  <a:tcPr marL="62087" marR="62087" marT="0" marB="0">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2125468685"/>
                  </a:ext>
                </a:extLst>
              </a:tr>
              <a:tr h="137646">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0322596"/>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382875"/>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Ram</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15</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8652398452</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44800370"/>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C001</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Physics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9248312"/>
                  </a:ext>
                </a:extLst>
              </a:tr>
              <a:tr h="136961">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Computer</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874826"/>
                  </a:ext>
                </a:extLst>
              </a:tr>
              <a:tr h="223858">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Amit</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a:effectLst/>
                          <a:latin typeface="Times New Roman" panose="02020603050405020304" pitchFamily="18" charset="0"/>
                          <a:cs typeface="Times New Roman" panose="02020603050405020304" pitchFamily="18" charset="0"/>
                        </a:rPr>
                        <a:t>17</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7894562310</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C023</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dirty="0">
                          <a:effectLst/>
                          <a:latin typeface="Times New Roman" panose="02020603050405020304" pitchFamily="18" charset="0"/>
                          <a:cs typeface="Times New Roman" panose="02020603050405020304" pitchFamily="18" charset="0"/>
                        </a:rPr>
                        <a:t>OS</a:t>
                      </a:r>
                    </a:p>
                  </a:txBody>
                  <a:tcPr marL="62087" marR="620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84039"/>
                  </a:ext>
                </a:extLst>
              </a:tr>
            </a:tbl>
          </a:graphicData>
        </a:graphic>
      </p:graphicFrame>
      <p:graphicFrame>
        <p:nvGraphicFramePr>
          <p:cNvPr id="10" name="Table 5">
            <a:extLst>
              <a:ext uri="{FF2B5EF4-FFF2-40B4-BE49-F238E27FC236}">
                <a16:creationId xmlns:a16="http://schemas.microsoft.com/office/drawing/2014/main" id="{94276DEE-AFDF-4F38-AD77-50BECE9DDFD3}"/>
              </a:ext>
            </a:extLst>
          </p:cNvPr>
          <p:cNvGraphicFramePr>
            <a:graphicFrameLocks noGrp="1"/>
          </p:cNvGraphicFramePr>
          <p:nvPr/>
        </p:nvGraphicFramePr>
        <p:xfrm>
          <a:off x="9486" y="3756482"/>
          <a:ext cx="3206805" cy="457505"/>
        </p:xfrm>
        <a:graphic>
          <a:graphicData uri="http://schemas.openxmlformats.org/drawingml/2006/table">
            <a:tbl>
              <a:tblPr firstRow="1" bandRow="1">
                <a:tableStyleId>{5C22544A-7EE6-4342-B048-85BDC9FD1C3A}</a:tableStyleId>
              </a:tblPr>
              <a:tblGrid>
                <a:gridCol w="3206805">
                  <a:extLst>
                    <a:ext uri="{9D8B030D-6E8A-4147-A177-3AD203B41FA5}">
                      <a16:colId xmlns:a16="http://schemas.microsoft.com/office/drawing/2014/main" val="3283317100"/>
                    </a:ext>
                  </a:extLst>
                </a:gridCol>
              </a:tblGrid>
              <a:tr h="457505">
                <a:tc>
                  <a:txBody>
                    <a:bodyPr/>
                    <a:lstStyle/>
                    <a:p>
                      <a:pPr marL="0" marR="0" algn="l">
                        <a:spcBef>
                          <a:spcPts val="600"/>
                        </a:spcBef>
                        <a:spcAft>
                          <a:spcPts val="600"/>
                        </a:spcAft>
                      </a:pPr>
                      <a:r>
                        <a:rPr lang="en-US" sz="1400" b="1" i="0" dirty="0">
                          <a:solidFill>
                            <a:srgbClr val="FF0000"/>
                          </a:solidFill>
                          <a:effectLst/>
                          <a:latin typeface="book antiqua" panose="02040602050305030304" pitchFamily="18" charset="0"/>
                        </a:rPr>
                        <a:t>Student </a:t>
                      </a:r>
                      <a:r>
                        <a:rPr lang="en-US" sz="1400" b="1" i="0" dirty="0">
                          <a:solidFill>
                            <a:srgbClr val="FF0000"/>
                          </a:solidFill>
                          <a:effectLst/>
                          <a:latin typeface="cambria math" panose="02040503050406030204" pitchFamily="18" charset="0"/>
                        </a:rPr>
                        <a:t>⋈ </a:t>
                      </a:r>
                      <a:r>
                        <a:rPr lang="en-US" sz="1400" b="1" i="0" baseline="-25000" dirty="0">
                          <a:solidFill>
                            <a:srgbClr val="FF0000"/>
                          </a:solidFill>
                          <a:effectLst/>
                          <a:latin typeface="cambria math" panose="02040503050406030204" pitchFamily="18" charset="0"/>
                        </a:rPr>
                        <a:t>&lt;</a:t>
                      </a:r>
                      <a:r>
                        <a:rPr lang="en-US" sz="1400" b="1" i="0" baseline="-25000" dirty="0" err="1">
                          <a:solidFill>
                            <a:srgbClr val="FF0000"/>
                          </a:solidFill>
                          <a:effectLst/>
                          <a:latin typeface="cambria math" panose="02040503050406030204" pitchFamily="18" charset="0"/>
                        </a:rPr>
                        <a:t>Student.sid</a:t>
                      </a:r>
                      <a:r>
                        <a:rPr lang="en-US" sz="1400" b="1" i="0" baseline="-25000" dirty="0">
                          <a:solidFill>
                            <a:srgbClr val="FF0000"/>
                          </a:solidFill>
                          <a:effectLst/>
                          <a:latin typeface="cambria math" panose="02040503050406030204" pitchFamily="18" charset="0"/>
                        </a:rPr>
                        <a:t>=</a:t>
                      </a:r>
                      <a:r>
                        <a:rPr lang="en-US" sz="1400" b="1" i="0" baseline="-25000" dirty="0" err="1">
                          <a:solidFill>
                            <a:srgbClr val="FF0000"/>
                          </a:solidFill>
                          <a:effectLst/>
                          <a:latin typeface="cambria math" panose="02040503050406030204" pitchFamily="18" charset="0"/>
                        </a:rPr>
                        <a:t>Subject.sid</a:t>
                      </a:r>
                      <a:r>
                        <a:rPr lang="en-US" sz="1400" b="1" i="0" baseline="-25000" dirty="0">
                          <a:solidFill>
                            <a:srgbClr val="FF0000"/>
                          </a:solidFill>
                          <a:effectLst/>
                          <a:latin typeface="cambria math" panose="02040503050406030204" pitchFamily="18" charset="0"/>
                        </a:rPr>
                        <a:t>&gt;</a:t>
                      </a:r>
                      <a:r>
                        <a:rPr lang="en-US" sz="1400" b="1" i="0" dirty="0">
                          <a:solidFill>
                            <a:srgbClr val="FF0000"/>
                          </a:solidFill>
                          <a:effectLst/>
                          <a:latin typeface="book antiqua" panose="02040602050305030304" pitchFamily="18" charset="0"/>
                        </a:rPr>
                        <a:t> Subject</a:t>
                      </a:r>
                      <a:endParaRPr lang="en-US" sz="1400" b="0" i="0" dirty="0">
                        <a:solidFill>
                          <a:srgbClr val="FF0000"/>
                        </a:solidFill>
                        <a:effectLst/>
                        <a:latin typeface="Arial" panose="020B0604020202020204" pitchFamily="34" charset="0"/>
                      </a:endParaRPr>
                    </a:p>
                  </a:txBody>
                  <a:tcPr/>
                </a:tc>
                <a:extLst>
                  <a:ext uri="{0D108BD9-81ED-4DB2-BD59-A6C34878D82A}">
                    <a16:rowId xmlns:a16="http://schemas.microsoft.com/office/drawing/2014/main" val="407139459"/>
                  </a:ext>
                </a:extLst>
              </a:tr>
            </a:tbl>
          </a:graphicData>
        </a:graphic>
      </p:graphicFrame>
      <p:graphicFrame>
        <p:nvGraphicFramePr>
          <p:cNvPr id="13" name="Table 12">
            <a:extLst>
              <a:ext uri="{FF2B5EF4-FFF2-40B4-BE49-F238E27FC236}">
                <a16:creationId xmlns:a16="http://schemas.microsoft.com/office/drawing/2014/main" id="{03075E89-80E9-4872-A7AD-55A853F41E80}"/>
              </a:ext>
            </a:extLst>
          </p:cNvPr>
          <p:cNvGraphicFramePr>
            <a:graphicFrameLocks noGrp="1"/>
          </p:cNvGraphicFramePr>
          <p:nvPr/>
        </p:nvGraphicFramePr>
        <p:xfrm>
          <a:off x="3350360" y="3976319"/>
          <a:ext cx="5191968" cy="677117"/>
        </p:xfrm>
        <a:graphic>
          <a:graphicData uri="http://schemas.openxmlformats.org/drawingml/2006/table">
            <a:tbl>
              <a:tblPr/>
              <a:tblGrid>
                <a:gridCol w="865328">
                  <a:extLst>
                    <a:ext uri="{9D8B030D-6E8A-4147-A177-3AD203B41FA5}">
                      <a16:colId xmlns:a16="http://schemas.microsoft.com/office/drawing/2014/main" val="3271681984"/>
                    </a:ext>
                  </a:extLst>
                </a:gridCol>
                <a:gridCol w="865328">
                  <a:extLst>
                    <a:ext uri="{9D8B030D-6E8A-4147-A177-3AD203B41FA5}">
                      <a16:colId xmlns:a16="http://schemas.microsoft.com/office/drawing/2014/main" val="560103792"/>
                    </a:ext>
                  </a:extLst>
                </a:gridCol>
                <a:gridCol w="865328">
                  <a:extLst>
                    <a:ext uri="{9D8B030D-6E8A-4147-A177-3AD203B41FA5}">
                      <a16:colId xmlns:a16="http://schemas.microsoft.com/office/drawing/2014/main" val="3308342166"/>
                    </a:ext>
                  </a:extLst>
                </a:gridCol>
                <a:gridCol w="865328">
                  <a:extLst>
                    <a:ext uri="{9D8B030D-6E8A-4147-A177-3AD203B41FA5}">
                      <a16:colId xmlns:a16="http://schemas.microsoft.com/office/drawing/2014/main" val="2196327737"/>
                    </a:ext>
                  </a:extLst>
                </a:gridCol>
                <a:gridCol w="865328">
                  <a:extLst>
                    <a:ext uri="{9D8B030D-6E8A-4147-A177-3AD203B41FA5}">
                      <a16:colId xmlns:a16="http://schemas.microsoft.com/office/drawing/2014/main" val="1087198343"/>
                    </a:ext>
                  </a:extLst>
                </a:gridCol>
                <a:gridCol w="865328">
                  <a:extLst>
                    <a:ext uri="{9D8B030D-6E8A-4147-A177-3AD203B41FA5}">
                      <a16:colId xmlns:a16="http://schemas.microsoft.com/office/drawing/2014/main" val="1546410235"/>
                    </a:ext>
                  </a:extLst>
                </a:gridCol>
              </a:tblGrid>
              <a:tr h="51509">
                <a:tc>
                  <a:txBody>
                    <a:bodyPr/>
                    <a:lstStyle/>
                    <a:p>
                      <a:pPr marL="0" marR="0">
                        <a:spcBef>
                          <a:spcPts val="0"/>
                        </a:spcBef>
                        <a:spcAft>
                          <a:spcPts val="0"/>
                        </a:spcAft>
                      </a:pPr>
                      <a:r>
                        <a:rPr lang="en-US" sz="1000" b="1" dirty="0" err="1">
                          <a:effectLst/>
                          <a:latin typeface="Times New Roman" panose="02020603050405020304" pitchFamily="18" charset="0"/>
                          <a:cs typeface="Times New Roman" panose="02020603050405020304" pitchFamily="18" charset="0"/>
                        </a:rPr>
                        <a:t>Student.sid</a:t>
                      </a:r>
                      <a:endParaRPr lang="en-IN" sz="1000" b="1"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effectLst/>
                          <a:latin typeface="Times New Roman" panose="02020603050405020304" pitchFamily="18" charset="0"/>
                          <a:cs typeface="Times New Roman" panose="02020603050405020304" pitchFamily="18" charset="0"/>
                        </a:rPr>
                        <a:t>Name</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Age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Phone</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000" b="1" dirty="0" err="1">
                          <a:effectLst/>
                          <a:latin typeface="Times New Roman" panose="02020603050405020304" pitchFamily="18" charset="0"/>
                          <a:cs typeface="Times New Roman" panose="02020603050405020304" pitchFamily="18" charset="0"/>
                        </a:rPr>
                        <a:t>Subject.sid</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a:effectLst/>
                          <a:latin typeface="Times New Roman" panose="02020603050405020304" pitchFamily="18" charset="0"/>
                          <a:cs typeface="Times New Roman" panose="02020603050405020304" pitchFamily="18" charset="0"/>
                        </a:rPr>
                        <a:t>Subject</a:t>
                      </a:r>
                      <a:endParaRPr lang="en-IN" sz="10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8759976"/>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8652398452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C001</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Physics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5488058"/>
                  </a:ext>
                </a:extLst>
              </a:tr>
              <a:tr h="122176">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5493249"/>
                  </a:ext>
                </a:extLst>
              </a:tr>
              <a:tr h="219917">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Amit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a:effectLst/>
                          <a:latin typeface="Times New Roman" panose="02020603050405020304" pitchFamily="18" charset="0"/>
                          <a:cs typeface="Times New Roman" panose="02020603050405020304" pitchFamily="18" charset="0"/>
                        </a:rPr>
                        <a:t>7894562310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b="1" dirty="0">
                          <a:solidFill>
                            <a:srgbClr val="0070C0"/>
                          </a:solidFill>
                          <a:effectLst/>
                          <a:latin typeface="Times New Roman" panose="02020603050405020304" pitchFamily="18" charset="0"/>
                          <a:cs typeface="Times New Roman" panose="02020603050405020304" pitchFamily="18" charset="0"/>
                        </a:rPr>
                        <a:t>C023</a:t>
                      </a:r>
                      <a:endParaRPr lang="en-IN" sz="1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600"/>
                        </a:spcBef>
                        <a:spcAft>
                          <a:spcPts val="600"/>
                        </a:spcAft>
                      </a:pPr>
                      <a:r>
                        <a:rPr lang="en-IN" sz="1000" dirty="0">
                          <a:effectLst/>
                          <a:latin typeface="Times New Roman" panose="02020603050405020304" pitchFamily="18" charset="0"/>
                          <a:cs typeface="Times New Roman" panose="02020603050405020304" pitchFamily="18" charset="0"/>
                        </a:rPr>
                        <a:t>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404775"/>
                  </a:ext>
                </a:extLst>
              </a:tr>
            </a:tbl>
          </a:graphicData>
        </a:graphic>
      </p:graphicFrame>
    </p:spTree>
    <p:extLst>
      <p:ext uri="{BB962C8B-B14F-4D97-AF65-F5344CB8AC3E}">
        <p14:creationId xmlns:p14="http://schemas.microsoft.com/office/powerpoint/2010/main" val="105034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a:xfrm>
            <a:off x="213076" y="-9152"/>
            <a:ext cx="8246070" cy="763526"/>
          </a:xfrm>
        </p:spPr>
        <p:txBody>
          <a:bodyPr>
            <a:normAutofit fontScale="90000"/>
          </a:bodyPr>
          <a:lstStyle/>
          <a:p>
            <a:r>
              <a:rPr lang="en-US" dirty="0"/>
              <a:t>Less than Join (</a:t>
            </a:r>
            <a:r>
              <a:rPr lang="en-US" sz="3600" dirty="0"/>
              <a:t>If </a:t>
            </a:r>
            <a:r>
              <a:rPr lang="el-GR" sz="3600" dirty="0"/>
              <a:t>ϴ</a:t>
            </a:r>
            <a:r>
              <a:rPr lang="en-US" sz="3600" dirty="0"/>
              <a:t> is “&lt;” then the </a:t>
            </a:r>
            <a:r>
              <a:rPr lang="el-GR" sz="3600" dirty="0"/>
              <a:t>ϴ</a:t>
            </a:r>
            <a:r>
              <a:rPr lang="en-US" sz="3600" dirty="0"/>
              <a:t> join is called the less than join</a:t>
            </a:r>
            <a:r>
              <a:rPr lang="en-US" dirty="0"/>
              <a:t>)</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9150" y="1044700"/>
            <a:ext cx="9153150" cy="3817623"/>
          </a:xfrm>
        </p:spPr>
        <p:txBody>
          <a:bodyPr>
            <a:normAutofit/>
          </a:bodyPr>
          <a:lstStyle/>
          <a:p>
            <a:pPr marL="0" indent="0" algn="just">
              <a:buNone/>
            </a:pPr>
            <a:endParaRPr lang="en-US" dirty="0"/>
          </a:p>
          <a:p>
            <a:pPr marL="0" indent="0" algn="just">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5E16E138-3E5B-8B2A-05F5-5468A85E4DA2}"/>
              </a:ext>
            </a:extLst>
          </p:cNvPr>
          <p:cNvGraphicFramePr>
            <a:graphicFrameLocks noGrp="1"/>
          </p:cNvGraphicFramePr>
          <p:nvPr/>
        </p:nvGraphicFramePr>
        <p:xfrm>
          <a:off x="143555" y="1808225"/>
          <a:ext cx="2290575" cy="1542134"/>
        </p:xfrm>
        <a:graphic>
          <a:graphicData uri="http://schemas.openxmlformats.org/drawingml/2006/table">
            <a:tbl>
              <a:tblPr firstRow="1" bandRow="1">
                <a:tableStyleId>{5C22544A-7EE6-4342-B048-85BDC9FD1C3A}</a:tableStyleId>
              </a:tblPr>
              <a:tblGrid>
                <a:gridCol w="763525">
                  <a:extLst>
                    <a:ext uri="{9D8B030D-6E8A-4147-A177-3AD203B41FA5}">
                      <a16:colId xmlns:a16="http://schemas.microsoft.com/office/drawing/2014/main" val="453334796"/>
                    </a:ext>
                  </a:extLst>
                </a:gridCol>
                <a:gridCol w="763525">
                  <a:extLst>
                    <a:ext uri="{9D8B030D-6E8A-4147-A177-3AD203B41FA5}">
                      <a16:colId xmlns:a16="http://schemas.microsoft.com/office/drawing/2014/main" val="2897450873"/>
                    </a:ext>
                  </a:extLst>
                </a:gridCol>
                <a:gridCol w="763525">
                  <a:extLst>
                    <a:ext uri="{9D8B030D-6E8A-4147-A177-3AD203B41FA5}">
                      <a16:colId xmlns:a16="http://schemas.microsoft.com/office/drawing/2014/main" val="3982228439"/>
                    </a:ext>
                  </a:extLst>
                </a:gridCol>
              </a:tblGrid>
              <a:tr h="283614">
                <a:tc>
                  <a:txBody>
                    <a:bodyPr/>
                    <a:lstStyle/>
                    <a:p>
                      <a:r>
                        <a:rPr lang="en-US" sz="1400" dirty="0">
                          <a:latin typeface="Times New Roman" panose="02020603050405020304" pitchFamily="18" charset="0"/>
                          <a:cs typeface="Times New Roman" panose="02020603050405020304" pitchFamily="18" charset="0"/>
                        </a:rPr>
                        <a:t>SID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Per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0">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85</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283614">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49</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926955"/>
                  </a:ext>
                </a:extLst>
              </a:tr>
              <a:tr h="283614">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Romit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63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90189"/>
                  </a:ext>
                </a:extLst>
              </a:tr>
              <a:tr h="322934">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83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4286512"/>
                  </a:ext>
                </a:extLst>
              </a:tr>
            </a:tbl>
          </a:graphicData>
        </a:graphic>
      </p:graphicFrame>
      <p:graphicFrame>
        <p:nvGraphicFramePr>
          <p:cNvPr id="7" name="Table 6">
            <a:extLst>
              <a:ext uri="{FF2B5EF4-FFF2-40B4-BE49-F238E27FC236}">
                <a16:creationId xmlns:a16="http://schemas.microsoft.com/office/drawing/2014/main" id="{943BEE97-1403-8219-410C-D90BE83542B5}"/>
              </a:ext>
            </a:extLst>
          </p:cNvPr>
          <p:cNvGraphicFramePr>
            <a:graphicFrameLocks noGrp="1"/>
          </p:cNvGraphicFramePr>
          <p:nvPr>
            <p:extLst>
              <p:ext uri="{D42A27DB-BD31-4B8C-83A1-F6EECF244321}">
                <p14:modId xmlns:p14="http://schemas.microsoft.com/office/powerpoint/2010/main" val="472537121"/>
              </p:ext>
            </p:extLst>
          </p:nvPr>
        </p:nvGraphicFramePr>
        <p:xfrm>
          <a:off x="67203" y="3640685"/>
          <a:ext cx="1843912" cy="1524000"/>
        </p:xfrm>
        <a:graphic>
          <a:graphicData uri="http://schemas.openxmlformats.org/drawingml/2006/table">
            <a:tbl>
              <a:tblPr firstRow="1" bandRow="1">
                <a:tableStyleId>{5C22544A-7EE6-4342-B048-85BDC9FD1C3A}</a:tableStyleId>
              </a:tblPr>
              <a:tblGrid>
                <a:gridCol w="834151">
                  <a:extLst>
                    <a:ext uri="{9D8B030D-6E8A-4147-A177-3AD203B41FA5}">
                      <a16:colId xmlns:a16="http://schemas.microsoft.com/office/drawing/2014/main" val="453334796"/>
                    </a:ext>
                  </a:extLst>
                </a:gridCol>
                <a:gridCol w="1009761">
                  <a:extLst>
                    <a:ext uri="{9D8B030D-6E8A-4147-A177-3AD203B41FA5}">
                      <a16:colId xmlns:a16="http://schemas.microsoft.com/office/drawing/2014/main" val="2418043176"/>
                    </a:ext>
                  </a:extLst>
                </a:gridCol>
              </a:tblGrid>
              <a:tr h="233117">
                <a:tc>
                  <a:txBody>
                    <a:bodyPr/>
                    <a:lstStyle/>
                    <a:p>
                      <a:r>
                        <a:rPr lang="en-US" sz="1400" dirty="0" err="1">
                          <a:latin typeface="Times New Roman" panose="02020603050405020304" pitchFamily="18" charset="0"/>
                          <a:cs typeface="Times New Roman" panose="02020603050405020304" pitchFamily="18" charset="0"/>
                        </a:rPr>
                        <a:t>Rollno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Sports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233117">
                <a:tc>
                  <a:txBody>
                    <a:bodyPr/>
                    <a:lstStyle/>
                    <a:p>
                      <a:r>
                        <a:rPr lang="en-US" sz="1400" dirty="0">
                          <a:latin typeface="Times New Roman" panose="02020603050405020304" pitchFamily="18" charset="0"/>
                          <a:cs typeface="Times New Roman" panose="02020603050405020304" pitchFamily="18" charset="0"/>
                        </a:rPr>
                        <a:t>101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Cricket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233117">
                <a:tc>
                  <a:txBody>
                    <a:bodyPr/>
                    <a:lstStyle/>
                    <a:p>
                      <a:r>
                        <a:rPr lang="en-US" sz="1400" dirty="0">
                          <a:latin typeface="Times New Roman" panose="02020603050405020304" pitchFamily="18" charset="0"/>
                          <a:cs typeface="Times New Roman" panose="02020603050405020304" pitchFamily="18" charset="0"/>
                        </a:rPr>
                        <a:t>103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Cricket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926955"/>
                  </a:ext>
                </a:extLst>
              </a:tr>
              <a:tr h="233117">
                <a:tc>
                  <a:txBody>
                    <a:bodyPr/>
                    <a:lstStyle/>
                    <a:p>
                      <a:r>
                        <a:rPr lang="en-US" sz="1400" dirty="0">
                          <a:latin typeface="Times New Roman" panose="02020603050405020304" pitchFamily="18" charset="0"/>
                          <a:cs typeface="Times New Roman" panose="02020603050405020304" pitchFamily="18" charset="0"/>
                        </a:rPr>
                        <a:t>104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Badminton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90189"/>
                  </a:ext>
                </a:extLst>
              </a:tr>
              <a:tr h="289168">
                <a:tc>
                  <a:txBody>
                    <a:bodyPr/>
                    <a:lstStyle/>
                    <a:p>
                      <a:r>
                        <a:rPr lang="en-US" sz="1400" dirty="0">
                          <a:latin typeface="Times New Roman" panose="02020603050405020304" pitchFamily="18" charset="0"/>
                          <a:cs typeface="Times New Roman" panose="02020603050405020304" pitchFamily="18" charset="0"/>
                        </a:rPr>
                        <a:t>102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Chess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5470411"/>
                  </a:ext>
                </a:extLst>
              </a:tr>
            </a:tbl>
          </a:graphicData>
        </a:graphic>
      </p:graphicFrame>
      <p:sp>
        <p:nvSpPr>
          <p:cNvPr id="9" name="TextBox 8">
            <a:extLst>
              <a:ext uri="{FF2B5EF4-FFF2-40B4-BE49-F238E27FC236}">
                <a16:creationId xmlns:a16="http://schemas.microsoft.com/office/drawing/2014/main" id="{C96F7B56-E096-479E-7C00-27D007ED209B}"/>
              </a:ext>
            </a:extLst>
          </p:cNvPr>
          <p:cNvSpPr txBox="1"/>
          <p:nvPr/>
        </p:nvSpPr>
        <p:spPr>
          <a:xfrm>
            <a:off x="1212490" y="1470829"/>
            <a:ext cx="6108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1766E3-37A0-7628-1311-09B0132F45BF}"/>
              </a:ext>
            </a:extLst>
          </p:cNvPr>
          <p:cNvSpPr txBox="1"/>
          <p:nvPr/>
        </p:nvSpPr>
        <p:spPr>
          <a:xfrm>
            <a:off x="1249551" y="3271352"/>
            <a:ext cx="6108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7FD1BE-6BB0-052D-12FA-1EEBA27FB97E}"/>
              </a:ext>
            </a:extLst>
          </p:cNvPr>
          <p:cNvSpPr txBox="1"/>
          <p:nvPr/>
        </p:nvSpPr>
        <p:spPr>
          <a:xfrm>
            <a:off x="6404460" y="720889"/>
            <a:ext cx="6108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R×S</a:t>
            </a:r>
            <a:endParaRPr lang="en-IN" b="1" dirty="0">
              <a:latin typeface="Times New Roman" panose="02020603050405020304" pitchFamily="18" charset="0"/>
              <a:cs typeface="Times New Roman" panose="02020603050405020304" pitchFamily="18" charset="0"/>
            </a:endParaRPr>
          </a:p>
        </p:txBody>
      </p:sp>
      <p:graphicFrame>
        <p:nvGraphicFramePr>
          <p:cNvPr id="12" name="Table 6">
            <a:extLst>
              <a:ext uri="{FF2B5EF4-FFF2-40B4-BE49-F238E27FC236}">
                <a16:creationId xmlns:a16="http://schemas.microsoft.com/office/drawing/2014/main" id="{22332422-A912-3592-5999-272A2A5E03CC}"/>
              </a:ext>
            </a:extLst>
          </p:cNvPr>
          <p:cNvGraphicFramePr>
            <a:graphicFrameLocks noGrp="1"/>
          </p:cNvGraphicFramePr>
          <p:nvPr>
            <p:extLst>
              <p:ext uri="{D42A27DB-BD31-4B8C-83A1-F6EECF244321}">
                <p14:modId xmlns:p14="http://schemas.microsoft.com/office/powerpoint/2010/main" val="2550491902"/>
              </p:ext>
            </p:extLst>
          </p:nvPr>
        </p:nvGraphicFramePr>
        <p:xfrm>
          <a:off x="3966906" y="1067080"/>
          <a:ext cx="4156755" cy="3946424"/>
        </p:xfrm>
        <a:graphic>
          <a:graphicData uri="http://schemas.openxmlformats.org/drawingml/2006/table">
            <a:tbl>
              <a:tblPr firstRow="1" bandRow="1">
                <a:tableStyleId>{5C22544A-7EE6-4342-B048-85BDC9FD1C3A}</a:tableStyleId>
              </a:tblPr>
              <a:tblGrid>
                <a:gridCol w="831351">
                  <a:extLst>
                    <a:ext uri="{9D8B030D-6E8A-4147-A177-3AD203B41FA5}">
                      <a16:colId xmlns:a16="http://schemas.microsoft.com/office/drawing/2014/main" val="453334796"/>
                    </a:ext>
                  </a:extLst>
                </a:gridCol>
                <a:gridCol w="831351">
                  <a:extLst>
                    <a:ext uri="{9D8B030D-6E8A-4147-A177-3AD203B41FA5}">
                      <a16:colId xmlns:a16="http://schemas.microsoft.com/office/drawing/2014/main" val="2897450873"/>
                    </a:ext>
                  </a:extLst>
                </a:gridCol>
                <a:gridCol w="831351">
                  <a:extLst>
                    <a:ext uri="{9D8B030D-6E8A-4147-A177-3AD203B41FA5}">
                      <a16:colId xmlns:a16="http://schemas.microsoft.com/office/drawing/2014/main" val="3982228439"/>
                    </a:ext>
                  </a:extLst>
                </a:gridCol>
                <a:gridCol w="831351">
                  <a:extLst>
                    <a:ext uri="{9D8B030D-6E8A-4147-A177-3AD203B41FA5}">
                      <a16:colId xmlns:a16="http://schemas.microsoft.com/office/drawing/2014/main" val="1171509054"/>
                    </a:ext>
                  </a:extLst>
                </a:gridCol>
                <a:gridCol w="831351">
                  <a:extLst>
                    <a:ext uri="{9D8B030D-6E8A-4147-A177-3AD203B41FA5}">
                      <a16:colId xmlns:a16="http://schemas.microsoft.com/office/drawing/2014/main" val="298443298"/>
                    </a:ext>
                  </a:extLst>
                </a:gridCol>
              </a:tblGrid>
              <a:tr h="195864">
                <a:tc>
                  <a:txBody>
                    <a:bodyPr/>
                    <a:lstStyle/>
                    <a:p>
                      <a:r>
                        <a:rPr lang="en-US" sz="800" dirty="0">
                          <a:latin typeface="Times New Roman" panose="02020603050405020304" pitchFamily="18" charset="0"/>
                          <a:cs typeface="Times New Roman" panose="02020603050405020304" pitchFamily="18" charset="0"/>
                        </a:rPr>
                        <a:t>SID</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Name</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err="1">
                          <a:latin typeface="Times New Roman" panose="02020603050405020304" pitchFamily="18" charset="0"/>
                          <a:cs typeface="Times New Roman" panose="02020603050405020304" pitchFamily="18" charset="0"/>
                        </a:rPr>
                        <a:t>Rollno</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Sports</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926955"/>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590189"/>
                  </a:ext>
                </a:extLst>
              </a:tr>
              <a:tr h="0">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4286512"/>
                  </a:ext>
                </a:extLst>
              </a:tr>
              <a:tr h="238033">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7308916"/>
                  </a:ext>
                </a:extLst>
              </a:tr>
              <a:tr h="158145">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5958123"/>
                  </a:ext>
                </a:extLst>
              </a:tr>
              <a:tr h="238033">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8847542"/>
                  </a:ext>
                </a:extLst>
              </a:tr>
              <a:tr h="149627">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959437"/>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647139"/>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8355264"/>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5967855"/>
                  </a:ext>
                </a:extLst>
              </a:tr>
              <a:tr h="123158">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3274846"/>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2834119"/>
                  </a:ext>
                </a:extLst>
              </a:tr>
              <a:tr h="0">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0624289"/>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439222"/>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2952666"/>
                  </a:ext>
                </a:extLst>
              </a:tr>
            </a:tbl>
          </a:graphicData>
        </a:graphic>
      </p:graphicFrame>
    </p:spTree>
    <p:extLst>
      <p:ext uri="{BB962C8B-B14F-4D97-AF65-F5344CB8AC3E}">
        <p14:creationId xmlns:p14="http://schemas.microsoft.com/office/powerpoint/2010/main" val="35447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F430-FAC5-5549-12A6-0672C20AE357}"/>
              </a:ext>
            </a:extLst>
          </p:cNvPr>
          <p:cNvSpPr>
            <a:spLocks noGrp="1"/>
          </p:cNvSpPr>
          <p:nvPr>
            <p:ph type="title"/>
          </p:nvPr>
        </p:nvSpPr>
        <p:spPr/>
        <p:txBody>
          <a:bodyPr>
            <a:normAutofit fontScale="90000"/>
          </a:bodyPr>
          <a:lstStyle/>
          <a:p>
            <a:r>
              <a:rPr lang="en-US" b="1" i="0" dirty="0">
                <a:solidFill>
                  <a:srgbClr val="FF0000"/>
                </a:solidFill>
                <a:effectLst/>
              </a:rPr>
              <a:t>Condition R.SID&lt;S.SID</a:t>
            </a:r>
            <a:br>
              <a:rPr lang="en-US" b="1" i="0" dirty="0">
                <a:solidFill>
                  <a:srgbClr val="FF0000"/>
                </a:solidFill>
                <a:effectLst/>
              </a:rPr>
            </a:br>
            <a:r>
              <a:rPr lang="en-US" b="1" i="0" dirty="0">
                <a:solidFill>
                  <a:srgbClr val="FF0000"/>
                </a:solidFill>
                <a:effectLst/>
              </a:rPr>
              <a:t>R ⋈</a:t>
            </a:r>
            <a:r>
              <a:rPr lang="el-GR" sz="1800" dirty="0">
                <a:solidFill>
                  <a:srgbClr val="FF0000"/>
                </a:solidFill>
              </a:rPr>
              <a:t> </a:t>
            </a:r>
            <a:r>
              <a:rPr lang="en-US" sz="1800" b="1" i="0" dirty="0">
                <a:solidFill>
                  <a:srgbClr val="FF0000"/>
                </a:solidFill>
                <a:effectLst/>
              </a:rPr>
              <a:t>R.SID=</a:t>
            </a:r>
            <a:r>
              <a:rPr lang="en-US" sz="1800" b="1" i="0" dirty="0" err="1">
                <a:solidFill>
                  <a:srgbClr val="FF0000"/>
                </a:solidFill>
                <a:effectLst/>
              </a:rPr>
              <a:t>S.Rollno</a:t>
            </a:r>
            <a:r>
              <a:rPr lang="en-US" sz="1800" b="1" i="0" dirty="0">
                <a:solidFill>
                  <a:srgbClr val="FF0000"/>
                </a:solidFill>
                <a:effectLst/>
              </a:rPr>
              <a:t> </a:t>
            </a:r>
            <a:r>
              <a:rPr lang="en-US" dirty="0">
                <a:solidFill>
                  <a:srgbClr val="FF0000"/>
                </a:solidFill>
              </a:rPr>
              <a:t>S  or </a:t>
            </a:r>
            <a:r>
              <a:rPr lang="el-GR" sz="4200" dirty="0">
                <a:solidFill>
                  <a:srgbClr val="FF0000"/>
                </a:solidFill>
              </a:rPr>
              <a:t>σ</a:t>
            </a:r>
            <a:r>
              <a:rPr lang="en-US" sz="2000" b="1" dirty="0">
                <a:solidFill>
                  <a:srgbClr val="FF0000"/>
                </a:solidFill>
                <a:effectLst/>
              </a:rPr>
              <a:t> R.SID&lt;</a:t>
            </a:r>
            <a:r>
              <a:rPr lang="en-US" sz="2000" b="1" dirty="0" err="1">
                <a:solidFill>
                  <a:srgbClr val="FF0000"/>
                </a:solidFill>
                <a:effectLst/>
              </a:rPr>
              <a:t>S.Rollno</a:t>
            </a:r>
            <a:r>
              <a:rPr lang="en-US" sz="2000" b="1" dirty="0">
                <a:solidFill>
                  <a:srgbClr val="FF0000"/>
                </a:solidFill>
                <a:effectLst/>
              </a:rPr>
              <a:t> </a:t>
            </a:r>
            <a:r>
              <a:rPr lang="en-US" b="1" dirty="0">
                <a:solidFill>
                  <a:srgbClr val="FF0000"/>
                </a:solidFill>
              </a:rPr>
              <a:t>(</a:t>
            </a:r>
            <a:r>
              <a:rPr lang="en-US" dirty="0">
                <a:solidFill>
                  <a:srgbClr val="FF0000"/>
                </a:solidFill>
              </a:rPr>
              <a:t>R × S</a:t>
            </a:r>
            <a:r>
              <a:rPr lang="en-US" b="1" dirty="0">
                <a:solidFill>
                  <a:srgbClr val="FF0000"/>
                </a:solidFill>
              </a:rPr>
              <a:t>)</a:t>
            </a:r>
            <a:endParaRPr lang="en-IN" dirty="0"/>
          </a:p>
        </p:txBody>
      </p:sp>
      <p:sp>
        <p:nvSpPr>
          <p:cNvPr id="3" name="Content Placeholder 2">
            <a:extLst>
              <a:ext uri="{FF2B5EF4-FFF2-40B4-BE49-F238E27FC236}">
                <a16:creationId xmlns:a16="http://schemas.microsoft.com/office/drawing/2014/main" id="{123DA97A-AF16-E7DF-84FB-07188158A175}"/>
              </a:ext>
            </a:extLst>
          </p:cNvPr>
          <p:cNvSpPr>
            <a:spLocks noGrp="1"/>
          </p:cNvSpPr>
          <p:nvPr>
            <p:ph idx="1"/>
          </p:nvPr>
        </p:nvSpPr>
        <p:spPr/>
        <p:txBody>
          <a:bodyPr/>
          <a:lstStyle/>
          <a:p>
            <a:endParaRPr lang="en-US" dirty="0"/>
          </a:p>
          <a:p>
            <a:endParaRPr lang="en-IN" dirty="0"/>
          </a:p>
          <a:p>
            <a:endParaRPr lang="en-IN" dirty="0"/>
          </a:p>
          <a:p>
            <a:endParaRPr lang="en-IN" dirty="0"/>
          </a:p>
          <a:p>
            <a:r>
              <a:rPr lang="en-IN" dirty="0"/>
              <a:t>The attributes must have the same domain. The name can be different or can </a:t>
            </a:r>
            <a:r>
              <a:rPr lang="en-IN"/>
              <a:t>be same.</a:t>
            </a:r>
            <a:endParaRPr lang="en-IN" dirty="0"/>
          </a:p>
        </p:txBody>
      </p:sp>
      <p:graphicFrame>
        <p:nvGraphicFramePr>
          <p:cNvPr id="6" name="Table 6">
            <a:extLst>
              <a:ext uri="{FF2B5EF4-FFF2-40B4-BE49-F238E27FC236}">
                <a16:creationId xmlns:a16="http://schemas.microsoft.com/office/drawing/2014/main" id="{0C3BC365-8287-781F-7862-CBD7BA8BB5CB}"/>
              </a:ext>
            </a:extLst>
          </p:cNvPr>
          <p:cNvGraphicFramePr>
            <a:graphicFrameLocks noGrp="1"/>
          </p:cNvGraphicFramePr>
          <p:nvPr>
            <p:extLst>
              <p:ext uri="{D42A27DB-BD31-4B8C-83A1-F6EECF244321}">
                <p14:modId xmlns:p14="http://schemas.microsoft.com/office/powerpoint/2010/main" val="4062291854"/>
              </p:ext>
            </p:extLst>
          </p:nvPr>
        </p:nvGraphicFramePr>
        <p:xfrm>
          <a:off x="1823310" y="1350110"/>
          <a:ext cx="4156755" cy="1146626"/>
        </p:xfrm>
        <a:graphic>
          <a:graphicData uri="http://schemas.openxmlformats.org/drawingml/2006/table">
            <a:tbl>
              <a:tblPr firstRow="1" bandRow="1">
                <a:tableStyleId>{5C22544A-7EE6-4342-B048-85BDC9FD1C3A}</a:tableStyleId>
              </a:tblPr>
              <a:tblGrid>
                <a:gridCol w="831351">
                  <a:extLst>
                    <a:ext uri="{9D8B030D-6E8A-4147-A177-3AD203B41FA5}">
                      <a16:colId xmlns:a16="http://schemas.microsoft.com/office/drawing/2014/main" val="453334796"/>
                    </a:ext>
                  </a:extLst>
                </a:gridCol>
                <a:gridCol w="831351">
                  <a:extLst>
                    <a:ext uri="{9D8B030D-6E8A-4147-A177-3AD203B41FA5}">
                      <a16:colId xmlns:a16="http://schemas.microsoft.com/office/drawing/2014/main" val="2897450873"/>
                    </a:ext>
                  </a:extLst>
                </a:gridCol>
                <a:gridCol w="831351">
                  <a:extLst>
                    <a:ext uri="{9D8B030D-6E8A-4147-A177-3AD203B41FA5}">
                      <a16:colId xmlns:a16="http://schemas.microsoft.com/office/drawing/2014/main" val="3982228439"/>
                    </a:ext>
                  </a:extLst>
                </a:gridCol>
                <a:gridCol w="831351">
                  <a:extLst>
                    <a:ext uri="{9D8B030D-6E8A-4147-A177-3AD203B41FA5}">
                      <a16:colId xmlns:a16="http://schemas.microsoft.com/office/drawing/2014/main" val="1171509054"/>
                    </a:ext>
                  </a:extLst>
                </a:gridCol>
                <a:gridCol w="831351">
                  <a:extLst>
                    <a:ext uri="{9D8B030D-6E8A-4147-A177-3AD203B41FA5}">
                      <a16:colId xmlns:a16="http://schemas.microsoft.com/office/drawing/2014/main" val="298443298"/>
                    </a:ext>
                  </a:extLst>
                </a:gridCol>
              </a:tblGrid>
              <a:tr h="195864">
                <a:tc>
                  <a:txBody>
                    <a:bodyPr/>
                    <a:lstStyle/>
                    <a:p>
                      <a:r>
                        <a:rPr lang="en-US" sz="800" dirty="0">
                          <a:latin typeface="Times New Roman" panose="02020603050405020304" pitchFamily="18" charset="0"/>
                          <a:cs typeface="Times New Roman" panose="02020603050405020304" pitchFamily="18" charset="0"/>
                        </a:rPr>
                        <a:t>SID</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Name</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Per</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err="1">
                          <a:latin typeface="Times New Roman" panose="02020603050405020304" pitchFamily="18" charset="0"/>
                          <a:cs typeface="Times New Roman" panose="02020603050405020304" pitchFamily="18" charset="0"/>
                        </a:rPr>
                        <a:t>Rollno</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Sports</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885206"/>
                  </a:ext>
                </a:extLst>
              </a:tr>
              <a:tr h="195864">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Amit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85</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86144"/>
                  </a:ext>
                </a:extLst>
              </a:tr>
              <a:tr h="149627">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Sumit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49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102</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Chess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959437"/>
                  </a:ext>
                </a:extLst>
              </a:tr>
              <a:tr h="238033">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err="1">
                          <a:latin typeface="Times New Roman" panose="02020603050405020304" pitchFamily="18" charset="0"/>
                          <a:cs typeface="Times New Roman" panose="02020603050405020304" pitchFamily="18" charset="0"/>
                        </a:rPr>
                        <a:t>Romit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63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Cricket</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8355264"/>
                  </a:ext>
                </a:extLst>
              </a:tr>
              <a:tr h="238033">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Sita</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83</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104</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Badminton</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439222"/>
                  </a:ext>
                </a:extLst>
              </a:tr>
            </a:tbl>
          </a:graphicData>
        </a:graphic>
      </p:graphicFrame>
    </p:spTree>
    <p:extLst>
      <p:ext uri="{BB962C8B-B14F-4D97-AF65-F5344CB8AC3E}">
        <p14:creationId xmlns:p14="http://schemas.microsoft.com/office/powerpoint/2010/main" val="368963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On-screen Show (16:9)</PresentationFormat>
  <Paragraphs>428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 antiqua</vt:lpstr>
      <vt:lpstr>Calibri</vt:lpstr>
      <vt:lpstr>cambria math</vt:lpstr>
      <vt:lpstr>Times New Roman</vt:lpstr>
      <vt:lpstr>Office Theme</vt:lpstr>
      <vt:lpstr>  Equi Join in relational algebra </vt:lpstr>
      <vt:lpstr>Contents</vt:lpstr>
      <vt:lpstr>Equi Join(ϴ “=”)</vt:lpstr>
      <vt:lpstr>Equi Join(ϴ “=”)</vt:lpstr>
      <vt:lpstr>Greater than Join (If ϴ is “=” then the ϴ join is called the equi join)</vt:lpstr>
      <vt:lpstr>Condition R.SID=S.SID R ⋈ R.SID=S.SID S  or σ R.SID=S.SID (R × S)</vt:lpstr>
      <vt:lpstr>Example</vt:lpstr>
      <vt:lpstr>Less than Join (If ϴ is “&lt;” then the ϴ join is called the less than join)</vt:lpstr>
      <vt:lpstr>Condition R.SID&lt;S.SID R ⋈ R.SID=S.Rollno S  or σ R.SID&lt;S.Rollno (R × 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2022-08-07T18:24:47Z</dcterms:modified>
</cp:coreProperties>
</file>