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1" r:id="rId3"/>
    <p:sldId id="318" r:id="rId4"/>
    <p:sldId id="329" r:id="rId5"/>
    <p:sldId id="325" r:id="rId6"/>
    <p:sldId id="326" r:id="rId7"/>
    <p:sldId id="330" r:id="rId8"/>
    <p:sldId id="29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in relational algebra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20.14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Join(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⋈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DBA-0746-416C-B785-F3078050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natural join operation is represented by the join symbol 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⋈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A natural join is similar to </a:t>
            </a:r>
            <a:r>
              <a:rPr lang="en-US" dirty="0" err="1"/>
              <a:t>equi</a:t>
            </a:r>
            <a:r>
              <a:rPr lang="en-US" dirty="0"/>
              <a:t> join as here </a:t>
            </a:r>
            <a:r>
              <a:rPr lang="el-GR" dirty="0"/>
              <a:t>ϴ</a:t>
            </a:r>
            <a:r>
              <a:rPr lang="en-US" dirty="0"/>
              <a:t> also consist of “=” sign. However in addition we drop the duplicate attributes. It compare all the common columns or attributes in both relation but the common attributes appear only once.</a:t>
            </a:r>
          </a:p>
          <a:p>
            <a:pPr algn="just"/>
            <a:r>
              <a:rPr lang="en-US" dirty="0"/>
              <a:t>Natural join requires that the two relations must have at least one common attribute. The attributes must have the same name and domain. </a:t>
            </a:r>
          </a:p>
          <a:p>
            <a:pPr algn="just"/>
            <a:r>
              <a:rPr lang="en-US" dirty="0"/>
              <a:t>R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⋈ S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0" marR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If R1(A, B, C) is joined with R2(A, D, E), then it produces a new temporary relation R(A, B, C, D, E). The result consists of all records that satisfy the join condition. Also, observe that 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Book Antiqua" panose="02040602050305030304" pitchFamily="18" charset="0"/>
              </a:rPr>
              <a:t>R does not include A twice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i="0" dirty="0">
                <a:solidFill>
                  <a:srgbClr val="00B050"/>
                </a:solidFill>
                <a:effectLst/>
                <a:latin typeface="Book Antiqua" panose="02040602050305030304" pitchFamily="18" charset="0"/>
              </a:rPr>
              <a:t>Natural join is just like </a:t>
            </a:r>
            <a:r>
              <a:rPr lang="en-US" sz="2800" b="1" i="0" dirty="0" err="1">
                <a:solidFill>
                  <a:srgbClr val="00B050"/>
                </a:solidFill>
                <a:effectLst/>
                <a:latin typeface="Book Antiqua" panose="02040602050305030304" pitchFamily="18" charset="0"/>
              </a:rPr>
              <a:t>equi</a:t>
            </a:r>
            <a:r>
              <a:rPr lang="en-US" sz="2800" b="1" i="0" dirty="0">
                <a:solidFill>
                  <a:srgbClr val="00B050"/>
                </a:solidFill>
                <a:effectLst/>
                <a:latin typeface="Book Antiqua" panose="02040602050305030304" pitchFamily="18" charset="0"/>
              </a:rPr>
              <a:t>-join. Only difference is that the common attribute is not included in the result twice in natural join unlike </a:t>
            </a:r>
            <a:r>
              <a:rPr lang="en-US" sz="2800" b="1" i="0" dirty="0" err="1">
                <a:solidFill>
                  <a:srgbClr val="00B050"/>
                </a:solidFill>
                <a:effectLst/>
                <a:latin typeface="Book Antiqua" panose="02040602050305030304" pitchFamily="18" charset="0"/>
              </a:rPr>
              <a:t>equi</a:t>
            </a:r>
            <a:r>
              <a:rPr lang="en-US" sz="2800" b="1" i="0" dirty="0">
                <a:solidFill>
                  <a:srgbClr val="00B050"/>
                </a:solidFill>
                <a:effectLst/>
                <a:latin typeface="Book Antiqua" panose="02040602050305030304" pitchFamily="18" charset="0"/>
              </a:rPr>
              <a:t>-join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5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Join(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⋈</a:t>
            </a:r>
            <a:r>
              <a:rPr lang="en-US" dirty="0"/>
              <a:t>)-Steps for computation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DBA-0746-416C-B785-F3078050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Compute R×S</a:t>
            </a:r>
          </a:p>
          <a:p>
            <a:pPr algn="just"/>
            <a:r>
              <a:rPr lang="en-US" dirty="0"/>
              <a:t>Select those tuples where </a:t>
            </a:r>
            <a:r>
              <a:rPr lang="en-US" dirty="0" err="1"/>
              <a:t>R.c</a:t>
            </a:r>
            <a:r>
              <a:rPr lang="en-US" dirty="0"/>
              <a:t>=</a:t>
            </a:r>
            <a:r>
              <a:rPr lang="en-US" dirty="0" err="1"/>
              <a:t>S.c</a:t>
            </a:r>
            <a:endParaRPr lang="en-US" dirty="0"/>
          </a:p>
          <a:p>
            <a:pPr algn="just"/>
            <a:r>
              <a:rPr lang="en-US" dirty="0"/>
              <a:t>Project either </a:t>
            </a:r>
            <a:r>
              <a:rPr lang="en-US" dirty="0" err="1"/>
              <a:t>R.c</a:t>
            </a:r>
            <a:r>
              <a:rPr lang="en-US" dirty="0"/>
              <a:t> or </a:t>
            </a:r>
            <a:r>
              <a:rPr lang="en-US" dirty="0" err="1"/>
              <a:t>S.c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Natural join= Cartesian Product + Select + Project</a:t>
            </a:r>
          </a:p>
          <a:p>
            <a:pPr algn="just"/>
            <a:r>
              <a:rPr lang="en-US" dirty="0"/>
              <a:t>It is a by default join or inner join.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6" y="-9152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Natural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DBA-0746-416C-B785-F3078050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50" y="1044700"/>
            <a:ext cx="9153150" cy="3817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16E138-3E5B-8B2A-05F5-5468A85E4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30578"/>
              </p:ext>
            </p:extLst>
          </p:nvPr>
        </p:nvGraphicFramePr>
        <p:xfrm>
          <a:off x="143555" y="1808225"/>
          <a:ext cx="2290575" cy="154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5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</a:tblGrid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65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3BEE97-1403-8219-410C-D90BE835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03995"/>
              </p:ext>
            </p:extLst>
          </p:nvPr>
        </p:nvGraphicFramePr>
        <p:xfrm>
          <a:off x="67203" y="3640685"/>
          <a:ext cx="184391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1009761">
                  <a:extLst>
                    <a:ext uri="{9D8B030D-6E8A-4147-A177-3AD203B41FA5}">
                      <a16:colId xmlns:a16="http://schemas.microsoft.com/office/drawing/2014/main" val="2418043176"/>
                    </a:ext>
                  </a:extLst>
                </a:gridCol>
              </a:tblGrid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2891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704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6F7B56-E096-479E-7C00-27D007ED209B}"/>
              </a:ext>
            </a:extLst>
          </p:cNvPr>
          <p:cNvSpPr txBox="1"/>
          <p:nvPr/>
        </p:nvSpPr>
        <p:spPr>
          <a:xfrm>
            <a:off x="1212490" y="1470829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766E3-37A0-7628-1311-09B0132F45BF}"/>
              </a:ext>
            </a:extLst>
          </p:cNvPr>
          <p:cNvSpPr txBox="1"/>
          <p:nvPr/>
        </p:nvSpPr>
        <p:spPr>
          <a:xfrm>
            <a:off x="1249551" y="3271352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FD1BE-6BB0-052D-12FA-1EEBA27FB97E}"/>
              </a:ext>
            </a:extLst>
          </p:cNvPr>
          <p:cNvSpPr txBox="1"/>
          <p:nvPr/>
        </p:nvSpPr>
        <p:spPr>
          <a:xfrm>
            <a:off x="6404460" y="720889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R×S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2332422-A912-3592-5999-272A2A5E0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410"/>
              </p:ext>
            </p:extLst>
          </p:nvPr>
        </p:nvGraphicFramePr>
        <p:xfrm>
          <a:off x="3966906" y="1067080"/>
          <a:ext cx="4156755" cy="394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1171509054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98443298"/>
                    </a:ext>
                  </a:extLst>
                </a:gridCol>
              </a:tblGrid>
              <a:tr h="19586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651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08916"/>
                  </a:ext>
                </a:extLst>
              </a:tr>
              <a:tr h="15814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8123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47542"/>
                  </a:ext>
                </a:extLst>
              </a:tr>
              <a:tr h="14962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9437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7139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55264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67855"/>
                  </a:ext>
                </a:extLst>
              </a:tr>
              <a:tr h="12315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74846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34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4289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922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5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F430-FAC5-5549-12A6-0672C20A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FF0000"/>
                </a:solidFill>
                <a:effectLst/>
              </a:rPr>
            </a:br>
            <a:r>
              <a:rPr lang="en-US" b="1" i="0" dirty="0">
                <a:solidFill>
                  <a:srgbClr val="FF0000"/>
                </a:solidFill>
                <a:effectLst/>
              </a:rPr>
              <a:t>R ⋈</a:t>
            </a:r>
            <a:r>
              <a:rPr lang="el-GR" sz="1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A97A-AF16-E7DF-84FB-07188158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Equivalent expression: </a:t>
            </a:r>
          </a:p>
          <a:p>
            <a:r>
              <a:rPr lang="az-Cyrl-AZ" dirty="0"/>
              <a:t>П</a:t>
            </a:r>
            <a:r>
              <a:rPr lang="en-US" sz="1200" dirty="0"/>
              <a:t>SID, Name, Per, Sports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n-US" sz="1200" dirty="0"/>
              <a:t>R.SID=S.SID</a:t>
            </a:r>
            <a:r>
              <a:rPr lang="en-US" dirty="0"/>
              <a:t>(R×S))</a:t>
            </a:r>
            <a:endParaRPr lang="en-IN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EF9C8B9-4ED4-A43F-A567-689E61C3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83053"/>
              </p:ext>
            </p:extLst>
          </p:nvPr>
        </p:nvGraphicFramePr>
        <p:xfrm>
          <a:off x="3197655" y="1425814"/>
          <a:ext cx="3325404" cy="114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98443298"/>
                    </a:ext>
                  </a:extLst>
                </a:gridCol>
              </a:tblGrid>
              <a:tr h="12131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14962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9437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55264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CD6629-A717-4D8D-9249-970EE0D461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2490" y="1350110"/>
          <a:ext cx="6566316" cy="457505"/>
        </p:xfrm>
        <a:graphic>
          <a:graphicData uri="http://schemas.openxmlformats.org/drawingml/2006/table">
            <a:tbl>
              <a:tblPr/>
              <a:tblGrid>
                <a:gridCol w="1641579">
                  <a:extLst>
                    <a:ext uri="{9D8B030D-6E8A-4147-A177-3AD203B41FA5}">
                      <a16:colId xmlns:a16="http://schemas.microsoft.com/office/drawing/2014/main" val="3321341179"/>
                    </a:ext>
                  </a:extLst>
                </a:gridCol>
                <a:gridCol w="1641579">
                  <a:extLst>
                    <a:ext uri="{9D8B030D-6E8A-4147-A177-3AD203B41FA5}">
                      <a16:colId xmlns:a16="http://schemas.microsoft.com/office/drawing/2014/main" val="2945579346"/>
                    </a:ext>
                  </a:extLst>
                </a:gridCol>
                <a:gridCol w="1641579">
                  <a:extLst>
                    <a:ext uri="{9D8B030D-6E8A-4147-A177-3AD203B41FA5}">
                      <a16:colId xmlns:a16="http://schemas.microsoft.com/office/drawing/2014/main" val="542781734"/>
                    </a:ext>
                  </a:extLst>
                </a:gridCol>
                <a:gridCol w="1641579">
                  <a:extLst>
                    <a:ext uri="{9D8B030D-6E8A-4147-A177-3AD203B41FA5}">
                      <a16:colId xmlns:a16="http://schemas.microsoft.com/office/drawing/2014/main" val="1506444298"/>
                    </a:ext>
                  </a:extLst>
                </a:gridCol>
              </a:tblGrid>
              <a:tr h="15270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2573"/>
                  </a:ext>
                </a:extLst>
              </a:tr>
              <a:tr h="12203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8652398452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81475"/>
                  </a:ext>
                </a:extLst>
              </a:tr>
              <a:tr h="13707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7894562310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3947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C57DD9-3262-4721-B4DB-65D530E89F40}"/>
              </a:ext>
            </a:extLst>
          </p:cNvPr>
          <p:cNvGraphicFramePr>
            <a:graphicFrameLocks noGrp="1"/>
          </p:cNvGraphicFramePr>
          <p:nvPr/>
        </p:nvGraphicFramePr>
        <p:xfrm>
          <a:off x="3961180" y="891995"/>
          <a:ext cx="10689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35">
                  <a:extLst>
                    <a:ext uri="{9D8B030D-6E8A-4147-A177-3AD203B41FA5}">
                      <a16:colId xmlns:a16="http://schemas.microsoft.com/office/drawing/2014/main" val="3283317100"/>
                    </a:ext>
                  </a:extLst>
                </a:gridCol>
              </a:tblGrid>
              <a:tr h="30541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94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88BE32-8A9F-45F7-A13F-91448595E76A}"/>
              </a:ext>
            </a:extLst>
          </p:cNvPr>
          <p:cNvGraphicFramePr>
            <a:graphicFrameLocks noGrp="1"/>
          </p:cNvGraphicFramePr>
          <p:nvPr/>
        </p:nvGraphicFramePr>
        <p:xfrm>
          <a:off x="907080" y="2295904"/>
          <a:ext cx="1679755" cy="639087"/>
        </p:xfrm>
        <a:graphic>
          <a:graphicData uri="http://schemas.openxmlformats.org/drawingml/2006/table">
            <a:tbl>
              <a:tblPr/>
              <a:tblGrid>
                <a:gridCol w="610820">
                  <a:extLst>
                    <a:ext uri="{9D8B030D-6E8A-4147-A177-3AD203B41FA5}">
                      <a16:colId xmlns:a16="http://schemas.microsoft.com/office/drawing/2014/main" val="3676990606"/>
                    </a:ext>
                  </a:extLst>
                </a:gridCol>
                <a:gridCol w="1068935">
                  <a:extLst>
                    <a:ext uri="{9D8B030D-6E8A-4147-A177-3AD203B41FA5}">
                      <a16:colId xmlns:a16="http://schemas.microsoft.com/office/drawing/2014/main" val="421586881"/>
                    </a:ext>
                  </a:extLst>
                </a:gridCol>
              </a:tblGrid>
              <a:tr h="5642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05283"/>
                  </a:ext>
                </a:extLst>
              </a:tr>
              <a:tr h="12116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18577"/>
                  </a:ext>
                </a:extLst>
              </a:tr>
              <a:tr h="12116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81826"/>
                  </a:ext>
                </a:extLst>
              </a:tr>
              <a:tr h="18188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3830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B4CC067-04C6-40EA-B3AF-4B47A6A77858}"/>
              </a:ext>
            </a:extLst>
          </p:cNvPr>
          <p:cNvGraphicFramePr>
            <a:graphicFrameLocks noGrp="1"/>
          </p:cNvGraphicFramePr>
          <p:nvPr/>
        </p:nvGraphicFramePr>
        <p:xfrm>
          <a:off x="1212490" y="1868879"/>
          <a:ext cx="99258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83">
                  <a:extLst>
                    <a:ext uri="{9D8B030D-6E8A-4147-A177-3AD203B41FA5}">
                      <a16:colId xmlns:a16="http://schemas.microsoft.com/office/drawing/2014/main" val="3283317100"/>
                    </a:ext>
                  </a:extLst>
                </a:gridCol>
              </a:tblGrid>
              <a:tr h="12191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94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4CD7374-7F81-45DE-9E55-667FB6321D1C}"/>
              </a:ext>
            </a:extLst>
          </p:cNvPr>
          <p:cNvGraphicFramePr>
            <a:graphicFrameLocks noGrp="1"/>
          </p:cNvGraphicFramePr>
          <p:nvPr/>
        </p:nvGraphicFramePr>
        <p:xfrm>
          <a:off x="5335525" y="1941763"/>
          <a:ext cx="19851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165">
                  <a:extLst>
                    <a:ext uri="{9D8B030D-6E8A-4147-A177-3AD203B41FA5}">
                      <a16:colId xmlns:a16="http://schemas.microsoft.com/office/drawing/2014/main" val="3283317100"/>
                    </a:ext>
                  </a:extLst>
                </a:gridCol>
              </a:tblGrid>
              <a:tr h="30541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X Subject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94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6A13D1-1A57-42E2-92FF-82633ABCF6F4}"/>
              </a:ext>
            </a:extLst>
          </p:cNvPr>
          <p:cNvGraphicFramePr>
            <a:graphicFrameLocks noGrp="1"/>
          </p:cNvGraphicFramePr>
          <p:nvPr/>
        </p:nvGraphicFramePr>
        <p:xfrm>
          <a:off x="3044950" y="2441672"/>
          <a:ext cx="5802788" cy="1138258"/>
        </p:xfrm>
        <a:graphic>
          <a:graphicData uri="http://schemas.openxmlformats.org/drawingml/2006/table">
            <a:tbl>
              <a:tblPr/>
              <a:tblGrid>
                <a:gridCol w="923827">
                  <a:extLst>
                    <a:ext uri="{9D8B030D-6E8A-4147-A177-3AD203B41FA5}">
                      <a16:colId xmlns:a16="http://schemas.microsoft.com/office/drawing/2014/main" val="3338572004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943248724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3707568687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795416188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2109560726"/>
                    </a:ext>
                  </a:extLst>
                </a:gridCol>
                <a:gridCol w="1183653">
                  <a:extLst>
                    <a:ext uri="{9D8B030D-6E8A-4147-A177-3AD203B41FA5}">
                      <a16:colId xmlns:a16="http://schemas.microsoft.com/office/drawing/2014/main" val="836378928"/>
                    </a:ext>
                  </a:extLst>
                </a:gridCol>
              </a:tblGrid>
              <a:tr h="13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Student.sid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Subject.sid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5468685"/>
                  </a:ext>
                </a:extLst>
              </a:tr>
              <a:tr h="1376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8652398452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22596"/>
                  </a:ext>
                </a:extLst>
              </a:tr>
              <a:tr h="13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8652398452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82875"/>
                  </a:ext>
                </a:extLst>
              </a:tr>
              <a:tr h="13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8652398452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00370"/>
                  </a:ext>
                </a:extLst>
              </a:tr>
              <a:tr h="13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7894562310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48312"/>
                  </a:ext>
                </a:extLst>
              </a:tr>
              <a:tr h="136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7894562310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74826"/>
                  </a:ext>
                </a:extLst>
              </a:tr>
              <a:tr h="223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7894562310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</a:p>
                  </a:txBody>
                  <a:tcPr marL="62087" marR="620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8403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4276DEE-AFDF-4F38-AD77-50BECE9DDFD3}"/>
              </a:ext>
            </a:extLst>
          </p:cNvPr>
          <p:cNvGraphicFramePr>
            <a:graphicFrameLocks noGrp="1"/>
          </p:cNvGraphicFramePr>
          <p:nvPr/>
        </p:nvGraphicFramePr>
        <p:xfrm>
          <a:off x="451363" y="3879778"/>
          <a:ext cx="1966529" cy="37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29">
                  <a:extLst>
                    <a:ext uri="{9D8B030D-6E8A-4147-A177-3AD203B41FA5}">
                      <a16:colId xmlns:a16="http://schemas.microsoft.com/office/drawing/2014/main" val="3283317100"/>
                    </a:ext>
                  </a:extLst>
                </a:gridCol>
              </a:tblGrid>
              <a:tr h="37172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book antiqua" panose="02040602050305030304" pitchFamily="18" charset="0"/>
                        </a:rPr>
                        <a:t>Student 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a:t>⋈ 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book antiqua" panose="02040602050305030304" pitchFamily="18" charset="0"/>
                        </a:rPr>
                        <a:t>Subject</a:t>
                      </a:r>
                      <a:endParaRPr lang="en-US" sz="1400" b="0" i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94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075E89-80E9-4872-A7AD-55A853F41E80}"/>
              </a:ext>
            </a:extLst>
          </p:cNvPr>
          <p:cNvGraphicFramePr>
            <a:graphicFrameLocks noGrp="1"/>
          </p:cNvGraphicFramePr>
          <p:nvPr/>
        </p:nvGraphicFramePr>
        <p:xfrm>
          <a:off x="4113885" y="3875428"/>
          <a:ext cx="4326640" cy="677117"/>
        </p:xfrm>
        <a:graphic>
          <a:graphicData uri="http://schemas.openxmlformats.org/drawingml/2006/table">
            <a:tbl>
              <a:tblPr/>
              <a:tblGrid>
                <a:gridCol w="865328">
                  <a:extLst>
                    <a:ext uri="{9D8B030D-6E8A-4147-A177-3AD203B41FA5}">
                      <a16:colId xmlns:a16="http://schemas.microsoft.com/office/drawing/2014/main" val="3271681984"/>
                    </a:ext>
                  </a:extLst>
                </a:gridCol>
                <a:gridCol w="865328">
                  <a:extLst>
                    <a:ext uri="{9D8B030D-6E8A-4147-A177-3AD203B41FA5}">
                      <a16:colId xmlns:a16="http://schemas.microsoft.com/office/drawing/2014/main" val="560103792"/>
                    </a:ext>
                  </a:extLst>
                </a:gridCol>
                <a:gridCol w="865328">
                  <a:extLst>
                    <a:ext uri="{9D8B030D-6E8A-4147-A177-3AD203B41FA5}">
                      <a16:colId xmlns:a16="http://schemas.microsoft.com/office/drawing/2014/main" val="3308342166"/>
                    </a:ext>
                  </a:extLst>
                </a:gridCol>
                <a:gridCol w="865328">
                  <a:extLst>
                    <a:ext uri="{9D8B030D-6E8A-4147-A177-3AD203B41FA5}">
                      <a16:colId xmlns:a16="http://schemas.microsoft.com/office/drawing/2014/main" val="2196327737"/>
                    </a:ext>
                  </a:extLst>
                </a:gridCol>
                <a:gridCol w="865328">
                  <a:extLst>
                    <a:ext uri="{9D8B030D-6E8A-4147-A177-3AD203B41FA5}">
                      <a16:colId xmlns:a16="http://schemas.microsoft.com/office/drawing/2014/main" val="1546410235"/>
                    </a:ext>
                  </a:extLst>
                </a:gridCol>
              </a:tblGrid>
              <a:tr h="51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59976"/>
                  </a:ext>
                </a:extLst>
              </a:tr>
              <a:tr h="1221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C001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8652398452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88058"/>
                  </a:ext>
                </a:extLst>
              </a:tr>
              <a:tr h="1221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7894562310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93249"/>
                  </a:ext>
                </a:extLst>
              </a:tr>
              <a:tr h="21991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C023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7894562310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47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book antiqua</vt:lpstr>
      <vt:lpstr>Calibri</vt:lpstr>
      <vt:lpstr>cambria math</vt:lpstr>
      <vt:lpstr>Times New Roman</vt:lpstr>
      <vt:lpstr>Office Theme</vt:lpstr>
      <vt:lpstr>  Natural Join in relational algebra </vt:lpstr>
      <vt:lpstr>Contents</vt:lpstr>
      <vt:lpstr>Natural Join(⋈)</vt:lpstr>
      <vt:lpstr>Natural Join(⋈)-Steps for computation</vt:lpstr>
      <vt:lpstr>Natural Join</vt:lpstr>
      <vt:lpstr> R ⋈ S</vt:lpstr>
      <vt:lpstr>Natural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2022-08-07T18:24:54Z</dcterms:modified>
</cp:coreProperties>
</file>