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handoutMasterIdLst>
    <p:handoutMasterId r:id="rId15"/>
  </p:handoutMasterIdLst>
  <p:sldIdLst>
    <p:sldId id="256" r:id="rId2"/>
    <p:sldId id="311" r:id="rId3"/>
    <p:sldId id="318" r:id="rId4"/>
    <p:sldId id="331" r:id="rId5"/>
    <p:sldId id="332" r:id="rId6"/>
    <p:sldId id="333" r:id="rId7"/>
    <p:sldId id="334" r:id="rId8"/>
    <p:sldId id="335" r:id="rId9"/>
    <p:sldId id="336" r:id="rId10"/>
    <p:sldId id="337" r:id="rId11"/>
    <p:sldId id="338" r:id="rId12"/>
    <p:sldId id="29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8" d="100"/>
          <a:sy n="108" d="100"/>
        </p:scale>
        <p:origin x="758"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08-08-2022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fontScale="90000"/>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Outer join in relational algebra</a:t>
            </a:r>
            <a:br>
              <a:rPr lang="en-US" dirty="0">
                <a:solidFill>
                  <a:schemeClr val="tx2">
                    <a:lumMod val="75000"/>
                  </a:schemeClr>
                </a:solidFill>
                <a:latin typeface="Times New Roman" panose="02020603050405020304" pitchFamily="18" charset="0"/>
                <a:cs typeface="Times New Roman" panose="02020603050405020304" pitchFamily="18" charset="0"/>
              </a:rPr>
            </a:b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a:p>
            <a:r>
              <a:rPr lang="en-US" dirty="0"/>
              <a:t>20.15</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a:xfrm>
            <a:off x="410255" y="308675"/>
            <a:ext cx="6483770" cy="278201"/>
          </a:xfrm>
        </p:spPr>
        <p:txBody>
          <a:bodyPr>
            <a:normAutofit fontScale="90000"/>
          </a:bodyPr>
          <a:lstStyle/>
          <a:p>
            <a:r>
              <a:rPr lang="en-US" dirty="0"/>
              <a:t>Full Outer Join (       ) </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296260" y="1197405"/>
            <a:ext cx="8246070" cy="3817622"/>
          </a:xfrm>
        </p:spPr>
        <p:txBody>
          <a:bodyPr>
            <a:normAutofit fontScale="92500" lnSpcReduction="20000"/>
          </a:bodyPr>
          <a:lstStyle/>
          <a:p>
            <a:pPr algn="just"/>
            <a:r>
              <a:rPr lang="en-US" b="0" i="0" dirty="0">
                <a:solidFill>
                  <a:srgbClr val="222222"/>
                </a:solidFill>
                <a:effectLst/>
              </a:rPr>
              <a:t>In full outer join, both the relations are merged together which results in a relation consisting of all the tuples</a:t>
            </a:r>
          </a:p>
          <a:p>
            <a:pPr marL="0" indent="0" algn="just">
              <a:buNone/>
            </a:pPr>
            <a:endParaRPr lang="en-US" b="0" i="0" dirty="0">
              <a:solidFill>
                <a:srgbClr val="222222"/>
              </a:solidFill>
              <a:effectLst/>
            </a:endParaRPr>
          </a:p>
          <a:p>
            <a:pPr algn="just"/>
            <a:r>
              <a:rPr lang="en-US" b="0" i="0" dirty="0">
                <a:solidFill>
                  <a:srgbClr val="222222"/>
                </a:solidFill>
                <a:effectLst/>
              </a:rPr>
              <a:t>If in case, tuples doesn’t matches, NULL value is passes against that.</a:t>
            </a:r>
          </a:p>
          <a:p>
            <a:pPr algn="just"/>
            <a:endParaRPr lang="en-US" dirty="0">
              <a:solidFill>
                <a:srgbClr val="222222"/>
              </a:solidFill>
              <a:latin typeface="-apple-system"/>
            </a:endParaRPr>
          </a:p>
          <a:p>
            <a:pPr algn="just"/>
            <a:r>
              <a:rPr lang="pt-BR" b="1" i="0" dirty="0">
                <a:solidFill>
                  <a:srgbClr val="339966"/>
                </a:solidFill>
                <a:effectLst/>
                <a:latin typeface="-apple-system"/>
              </a:rPr>
              <a:t>R</a:t>
            </a:r>
            <a:r>
              <a:rPr lang="pt-BR" b="1" i="0" baseline="-25000" dirty="0">
                <a:solidFill>
                  <a:srgbClr val="339966"/>
                </a:solidFill>
                <a:effectLst/>
                <a:latin typeface="-apple-system"/>
              </a:rPr>
              <a:t>1</a:t>
            </a:r>
            <a:r>
              <a:rPr lang="pt-BR" b="1" i="0" dirty="0">
                <a:solidFill>
                  <a:srgbClr val="339966"/>
                </a:solidFill>
                <a:effectLst/>
                <a:latin typeface="-apple-system"/>
              </a:rPr>
              <a:t>(X</a:t>
            </a:r>
            <a:r>
              <a:rPr lang="pt-BR" b="1" i="0" baseline="-25000" dirty="0">
                <a:solidFill>
                  <a:srgbClr val="339966"/>
                </a:solidFill>
                <a:effectLst/>
                <a:latin typeface="-apple-system"/>
              </a:rPr>
              <a:t>1</a:t>
            </a:r>
            <a:r>
              <a:rPr lang="pt-BR" b="1" i="0" dirty="0">
                <a:solidFill>
                  <a:srgbClr val="339966"/>
                </a:solidFill>
                <a:effectLst/>
                <a:latin typeface="-apple-system"/>
              </a:rPr>
              <a:t>, X</a:t>
            </a:r>
            <a:r>
              <a:rPr lang="pt-BR" b="1" i="0" baseline="-25000" dirty="0">
                <a:solidFill>
                  <a:srgbClr val="339966"/>
                </a:solidFill>
                <a:effectLst/>
                <a:latin typeface="-apple-system"/>
              </a:rPr>
              <a:t>2</a:t>
            </a:r>
            <a:r>
              <a:rPr lang="pt-BR" b="1" i="0" dirty="0">
                <a:solidFill>
                  <a:srgbClr val="339966"/>
                </a:solidFill>
                <a:effectLst/>
                <a:latin typeface="-apple-system"/>
              </a:rPr>
              <a:t>,X</a:t>
            </a:r>
            <a:r>
              <a:rPr lang="pt-BR" b="1" i="0" baseline="-25000" dirty="0">
                <a:solidFill>
                  <a:srgbClr val="339966"/>
                </a:solidFill>
                <a:effectLst/>
                <a:latin typeface="-apple-system"/>
              </a:rPr>
              <a:t>3</a:t>
            </a:r>
            <a:r>
              <a:rPr lang="pt-BR" b="1" i="0" dirty="0">
                <a:solidFill>
                  <a:srgbClr val="339966"/>
                </a:solidFill>
                <a:effectLst/>
                <a:latin typeface="-apple-system"/>
              </a:rPr>
              <a:t>…X</a:t>
            </a:r>
            <a:r>
              <a:rPr lang="pt-BR" b="1" i="0" baseline="-25000" dirty="0">
                <a:solidFill>
                  <a:srgbClr val="339966"/>
                </a:solidFill>
                <a:effectLst/>
                <a:latin typeface="-apple-system"/>
              </a:rPr>
              <a:t>n</a:t>
            </a:r>
            <a:r>
              <a:rPr lang="pt-BR" b="1" i="0" dirty="0">
                <a:solidFill>
                  <a:srgbClr val="339966"/>
                </a:solidFill>
                <a:effectLst/>
                <a:latin typeface="-apple-system"/>
              </a:rPr>
              <a:t>)		</a:t>
            </a:r>
            <a:r>
              <a:rPr lang="en-US" b="1" i="0" dirty="0">
                <a:solidFill>
                  <a:srgbClr val="339966"/>
                </a:solidFill>
                <a:effectLst/>
                <a:latin typeface="-apple-system"/>
              </a:rPr>
              <a:t>R</a:t>
            </a:r>
            <a:r>
              <a:rPr lang="en-US" b="1" i="0" baseline="-25000" dirty="0">
                <a:solidFill>
                  <a:srgbClr val="339966"/>
                </a:solidFill>
                <a:effectLst/>
                <a:latin typeface="-apple-system"/>
              </a:rPr>
              <a:t>2</a:t>
            </a:r>
            <a:r>
              <a:rPr lang="en-US" b="1" i="0" dirty="0">
                <a:solidFill>
                  <a:srgbClr val="339966"/>
                </a:solidFill>
                <a:effectLst/>
                <a:latin typeface="-apple-system"/>
              </a:rPr>
              <a:t>(Y</a:t>
            </a:r>
            <a:r>
              <a:rPr lang="en-US" b="1" i="0" baseline="-25000" dirty="0">
                <a:solidFill>
                  <a:srgbClr val="339966"/>
                </a:solidFill>
                <a:effectLst/>
                <a:latin typeface="-apple-system"/>
              </a:rPr>
              <a:t>1</a:t>
            </a:r>
            <a:r>
              <a:rPr lang="en-US" b="1" i="0" dirty="0">
                <a:solidFill>
                  <a:srgbClr val="339966"/>
                </a:solidFill>
                <a:effectLst/>
                <a:latin typeface="-apple-system"/>
              </a:rPr>
              <a:t>, Y</a:t>
            </a:r>
            <a:r>
              <a:rPr lang="en-US" b="1" i="0" baseline="-25000" dirty="0">
                <a:solidFill>
                  <a:srgbClr val="339966"/>
                </a:solidFill>
                <a:effectLst/>
                <a:latin typeface="-apple-system"/>
              </a:rPr>
              <a:t>2</a:t>
            </a:r>
            <a:r>
              <a:rPr lang="en-US" b="1" i="0" dirty="0">
                <a:solidFill>
                  <a:srgbClr val="339966"/>
                </a:solidFill>
                <a:effectLst/>
                <a:latin typeface="-apple-system"/>
              </a:rPr>
              <a:t>,Y</a:t>
            </a:r>
            <a:r>
              <a:rPr lang="en-US" b="1" i="0" baseline="-25000" dirty="0">
                <a:solidFill>
                  <a:srgbClr val="339966"/>
                </a:solidFill>
                <a:effectLst/>
                <a:latin typeface="-apple-system"/>
              </a:rPr>
              <a:t>3</a:t>
            </a:r>
            <a:r>
              <a:rPr lang="en-US" b="1" i="0" dirty="0">
                <a:solidFill>
                  <a:srgbClr val="339966"/>
                </a:solidFill>
                <a:effectLst/>
                <a:latin typeface="-apple-system"/>
              </a:rPr>
              <a:t>…</a:t>
            </a:r>
            <a:r>
              <a:rPr lang="en-US" b="1" i="0" dirty="0" err="1">
                <a:solidFill>
                  <a:srgbClr val="339966"/>
                </a:solidFill>
                <a:effectLst/>
                <a:latin typeface="-apple-system"/>
              </a:rPr>
              <a:t>Y</a:t>
            </a:r>
            <a:r>
              <a:rPr lang="en-US" b="1" i="0" baseline="-25000" dirty="0" err="1">
                <a:solidFill>
                  <a:srgbClr val="339966"/>
                </a:solidFill>
                <a:effectLst/>
                <a:latin typeface="-apple-system"/>
              </a:rPr>
              <a:t>n</a:t>
            </a:r>
            <a:r>
              <a:rPr lang="en-US" b="1" i="0" dirty="0">
                <a:solidFill>
                  <a:srgbClr val="339966"/>
                </a:solidFill>
                <a:effectLst/>
                <a:latin typeface="-apple-system"/>
              </a:rPr>
              <a:t>)</a:t>
            </a:r>
            <a:r>
              <a:rPr lang="en-US" b="1" i="0" dirty="0">
                <a:solidFill>
                  <a:srgbClr val="E06092"/>
                </a:solidFill>
                <a:effectLst/>
                <a:latin typeface="-apple-system"/>
              </a:rPr>
              <a:t> where, R</a:t>
            </a:r>
            <a:r>
              <a:rPr lang="en-US" b="1" i="0" baseline="-25000" dirty="0">
                <a:solidFill>
                  <a:srgbClr val="E06092"/>
                </a:solidFill>
                <a:effectLst/>
                <a:latin typeface="-apple-system"/>
              </a:rPr>
              <a:t>1</a:t>
            </a:r>
            <a:r>
              <a:rPr lang="en-US" b="1" i="0" dirty="0">
                <a:solidFill>
                  <a:srgbClr val="E06092"/>
                </a:solidFill>
                <a:effectLst/>
                <a:latin typeface="-apple-system"/>
              </a:rPr>
              <a:t>(Left Relation) and R</a:t>
            </a:r>
            <a:r>
              <a:rPr lang="en-US" b="1" i="0" baseline="-25000" dirty="0">
                <a:solidFill>
                  <a:srgbClr val="E06092"/>
                </a:solidFill>
                <a:effectLst/>
                <a:latin typeface="-apple-system"/>
              </a:rPr>
              <a:t>2</a:t>
            </a:r>
            <a:r>
              <a:rPr lang="en-US" b="1" i="0" dirty="0">
                <a:solidFill>
                  <a:srgbClr val="E06092"/>
                </a:solidFill>
                <a:effectLst/>
                <a:latin typeface="-apple-system"/>
              </a:rPr>
              <a:t>(Right Relation) are relations having (X</a:t>
            </a:r>
            <a:r>
              <a:rPr lang="en-US" b="1" i="0" baseline="-25000" dirty="0">
                <a:solidFill>
                  <a:srgbClr val="E06092"/>
                </a:solidFill>
                <a:effectLst/>
                <a:latin typeface="-apple-system"/>
              </a:rPr>
              <a:t>1</a:t>
            </a:r>
            <a:r>
              <a:rPr lang="en-US" b="1" i="0" dirty="0">
                <a:solidFill>
                  <a:srgbClr val="E06092"/>
                </a:solidFill>
                <a:effectLst/>
                <a:latin typeface="-apple-system"/>
              </a:rPr>
              <a:t>, X</a:t>
            </a:r>
            <a:r>
              <a:rPr lang="en-US" b="1" i="0" baseline="-25000" dirty="0">
                <a:solidFill>
                  <a:srgbClr val="E06092"/>
                </a:solidFill>
                <a:effectLst/>
                <a:latin typeface="-apple-system"/>
              </a:rPr>
              <a:t>2</a:t>
            </a:r>
            <a:r>
              <a:rPr lang="en-US" b="1" i="0" dirty="0">
                <a:solidFill>
                  <a:srgbClr val="E06092"/>
                </a:solidFill>
                <a:effectLst/>
                <a:latin typeface="-apple-system"/>
              </a:rPr>
              <a:t>,X</a:t>
            </a:r>
            <a:r>
              <a:rPr lang="en-US" b="1" i="0" baseline="-25000" dirty="0">
                <a:solidFill>
                  <a:srgbClr val="E06092"/>
                </a:solidFill>
                <a:effectLst/>
                <a:latin typeface="-apple-system"/>
              </a:rPr>
              <a:t>3</a:t>
            </a:r>
            <a:r>
              <a:rPr lang="en-US" b="1" i="0" dirty="0">
                <a:solidFill>
                  <a:srgbClr val="E06092"/>
                </a:solidFill>
                <a:effectLst/>
                <a:latin typeface="-apple-system"/>
              </a:rPr>
              <a:t>…</a:t>
            </a:r>
            <a:r>
              <a:rPr lang="en-US" b="1" i="0" dirty="0" err="1">
                <a:solidFill>
                  <a:srgbClr val="E06092"/>
                </a:solidFill>
                <a:effectLst/>
                <a:latin typeface="-apple-system"/>
              </a:rPr>
              <a:t>X</a:t>
            </a:r>
            <a:r>
              <a:rPr lang="en-US" b="1" i="0" baseline="-25000" dirty="0" err="1">
                <a:solidFill>
                  <a:srgbClr val="E06092"/>
                </a:solidFill>
                <a:effectLst/>
                <a:latin typeface="-apple-system"/>
              </a:rPr>
              <a:t>n</a:t>
            </a:r>
            <a:r>
              <a:rPr lang="en-US" b="1" i="0" dirty="0">
                <a:solidFill>
                  <a:srgbClr val="E06092"/>
                </a:solidFill>
                <a:effectLst/>
                <a:latin typeface="-apple-system"/>
              </a:rPr>
              <a:t>)  and (Y</a:t>
            </a:r>
            <a:r>
              <a:rPr lang="en-US" b="1" i="0" baseline="-25000" dirty="0">
                <a:solidFill>
                  <a:srgbClr val="E06092"/>
                </a:solidFill>
                <a:effectLst/>
                <a:latin typeface="-apple-system"/>
              </a:rPr>
              <a:t>1</a:t>
            </a:r>
            <a:r>
              <a:rPr lang="en-US" b="1" i="0" dirty="0">
                <a:solidFill>
                  <a:srgbClr val="E06092"/>
                </a:solidFill>
                <a:effectLst/>
                <a:latin typeface="-apple-system"/>
              </a:rPr>
              <a:t>, Y</a:t>
            </a:r>
            <a:r>
              <a:rPr lang="en-US" b="1" i="0" baseline="-25000" dirty="0">
                <a:solidFill>
                  <a:srgbClr val="E06092"/>
                </a:solidFill>
                <a:effectLst/>
                <a:latin typeface="-apple-system"/>
              </a:rPr>
              <a:t>2</a:t>
            </a:r>
            <a:r>
              <a:rPr lang="en-US" b="1" i="0" dirty="0">
                <a:solidFill>
                  <a:srgbClr val="E06092"/>
                </a:solidFill>
                <a:effectLst/>
                <a:latin typeface="-apple-system"/>
              </a:rPr>
              <a:t>,Y</a:t>
            </a:r>
            <a:r>
              <a:rPr lang="en-US" b="1" i="0" baseline="-25000" dirty="0">
                <a:solidFill>
                  <a:srgbClr val="E06092"/>
                </a:solidFill>
                <a:effectLst/>
                <a:latin typeface="-apple-system"/>
              </a:rPr>
              <a:t>3</a:t>
            </a:r>
            <a:r>
              <a:rPr lang="en-US" b="1" i="0" dirty="0">
                <a:solidFill>
                  <a:srgbClr val="E06092"/>
                </a:solidFill>
                <a:effectLst/>
                <a:latin typeface="-apple-system"/>
              </a:rPr>
              <a:t>…</a:t>
            </a:r>
            <a:r>
              <a:rPr lang="en-US" b="1" i="0" dirty="0" err="1">
                <a:solidFill>
                  <a:srgbClr val="E06092"/>
                </a:solidFill>
                <a:effectLst/>
                <a:latin typeface="-apple-system"/>
              </a:rPr>
              <a:t>Y</a:t>
            </a:r>
            <a:r>
              <a:rPr lang="en-US" b="1" i="0" baseline="-25000" dirty="0" err="1">
                <a:solidFill>
                  <a:srgbClr val="E06092"/>
                </a:solidFill>
                <a:effectLst/>
                <a:latin typeface="-apple-system"/>
              </a:rPr>
              <a:t>n</a:t>
            </a:r>
            <a:r>
              <a:rPr lang="en-US" b="1" i="0" dirty="0">
                <a:solidFill>
                  <a:srgbClr val="E06092"/>
                </a:solidFill>
                <a:effectLst/>
                <a:latin typeface="-apple-system"/>
              </a:rPr>
              <a:t>) as attributes respectively and  </a:t>
            </a:r>
            <a:r>
              <a:rPr lang="en-US" dirty="0"/>
              <a:t>         </a:t>
            </a:r>
            <a:r>
              <a:rPr lang="en-IN" b="1" i="0" dirty="0">
                <a:solidFill>
                  <a:srgbClr val="E06092"/>
                </a:solidFill>
                <a:effectLst/>
                <a:latin typeface="-apple-system"/>
              </a:rPr>
              <a:t>denotes full outer join.</a:t>
            </a:r>
          </a:p>
          <a:p>
            <a:pPr marL="0" indent="0" algn="just">
              <a:buNone/>
            </a:pPr>
            <a:endParaRPr lang="en-US" dirty="0"/>
          </a:p>
          <a:p>
            <a:pPr marL="0" indent="0">
              <a:buNone/>
            </a:pPr>
            <a:endParaRPr lang="en-US" dirty="0"/>
          </a:p>
        </p:txBody>
      </p:sp>
      <p:pic>
        <p:nvPicPr>
          <p:cNvPr id="4098" name="Picture 2">
            <a:extLst>
              <a:ext uri="{FF2B5EF4-FFF2-40B4-BE49-F238E27FC236}">
                <a16:creationId xmlns:a16="http://schemas.microsoft.com/office/drawing/2014/main" id="{0505A8B6-F0F2-5EA8-44A5-5E1F15719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360" y="409152"/>
            <a:ext cx="419405" cy="1647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9FF9D7A1-17E3-A606-221A-E9B38D9DA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275" y="3487980"/>
            <a:ext cx="419405" cy="1647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3AE6BEE7-D397-071E-C4CF-84161EA82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905" y="4544854"/>
            <a:ext cx="419405" cy="16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26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Full Outer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296260" y="1197405"/>
            <a:ext cx="8246070" cy="3817622"/>
          </a:xfrm>
        </p:spPr>
        <p:txBody>
          <a:bodyPr>
            <a:normAutofit/>
          </a:bodyPr>
          <a:lstStyle/>
          <a:p>
            <a:pPr algn="just"/>
            <a:endParaRPr lang="en-US" dirty="0"/>
          </a:p>
          <a:p>
            <a:pPr algn="just"/>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CB6C0AC5-AEDF-127E-BC74-3B0A675BB1CB}"/>
              </a:ext>
            </a:extLst>
          </p:cNvPr>
          <p:cNvGraphicFramePr>
            <a:graphicFrameLocks noGrp="1"/>
          </p:cNvGraphicFramePr>
          <p:nvPr/>
        </p:nvGraphicFramePr>
        <p:xfrm>
          <a:off x="601670" y="1733009"/>
          <a:ext cx="1624786" cy="980440"/>
        </p:xfrm>
        <a:graphic>
          <a:graphicData uri="http://schemas.openxmlformats.org/drawingml/2006/table">
            <a:tbl>
              <a:tblPr firstRow="1" bandRow="1">
                <a:tableStyleId>{5C22544A-7EE6-4342-B048-85BDC9FD1C3A}</a:tableStyleId>
              </a:tblPr>
              <a:tblGrid>
                <a:gridCol w="812393">
                  <a:extLst>
                    <a:ext uri="{9D8B030D-6E8A-4147-A177-3AD203B41FA5}">
                      <a16:colId xmlns:a16="http://schemas.microsoft.com/office/drawing/2014/main" val="868513386"/>
                    </a:ext>
                  </a:extLst>
                </a:gridCol>
                <a:gridCol w="812393">
                  <a:extLst>
                    <a:ext uri="{9D8B030D-6E8A-4147-A177-3AD203B41FA5}">
                      <a16:colId xmlns:a16="http://schemas.microsoft.com/office/drawing/2014/main" val="1327354361"/>
                    </a:ext>
                  </a:extLst>
                </a:gridCol>
              </a:tblGrid>
              <a:tr h="0">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Dept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228531">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CSE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370840">
                <a:tc>
                  <a:txBody>
                    <a:bodyPr/>
                    <a:lstStyle/>
                    <a:p>
                      <a:r>
                        <a:rPr lang="en-US" sz="1400" dirty="0">
                          <a:latin typeface="Times New Roman" panose="02020603050405020304" pitchFamily="18" charset="0"/>
                          <a:cs typeface="Times New Roman" panose="02020603050405020304" pitchFamily="18" charset="0"/>
                        </a:rPr>
                        <a:t>Sunita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882807"/>
                  </a:ext>
                </a:extLst>
              </a:tr>
            </a:tbl>
          </a:graphicData>
        </a:graphic>
      </p:graphicFrame>
      <p:graphicFrame>
        <p:nvGraphicFramePr>
          <p:cNvPr id="5" name="Table 4">
            <a:extLst>
              <a:ext uri="{FF2B5EF4-FFF2-40B4-BE49-F238E27FC236}">
                <a16:creationId xmlns:a16="http://schemas.microsoft.com/office/drawing/2014/main" id="{B311274A-8342-3139-BF66-C032D529EF67}"/>
              </a:ext>
            </a:extLst>
          </p:cNvPr>
          <p:cNvGraphicFramePr>
            <a:graphicFrameLocks noGrp="1"/>
          </p:cNvGraphicFramePr>
          <p:nvPr/>
        </p:nvGraphicFramePr>
        <p:xfrm>
          <a:off x="2586834" y="1743307"/>
          <a:ext cx="2290576" cy="1286316"/>
        </p:xfrm>
        <a:graphic>
          <a:graphicData uri="http://schemas.openxmlformats.org/drawingml/2006/table">
            <a:tbl>
              <a:tblPr firstRow="1" bandRow="1">
                <a:tableStyleId>{5C22544A-7EE6-4342-B048-85BDC9FD1C3A}</a:tableStyleId>
              </a:tblPr>
              <a:tblGrid>
                <a:gridCol w="1145288">
                  <a:extLst>
                    <a:ext uri="{9D8B030D-6E8A-4147-A177-3AD203B41FA5}">
                      <a16:colId xmlns:a16="http://schemas.microsoft.com/office/drawing/2014/main" val="868513386"/>
                    </a:ext>
                  </a:extLst>
                </a:gridCol>
                <a:gridCol w="1145288">
                  <a:extLst>
                    <a:ext uri="{9D8B030D-6E8A-4147-A177-3AD203B41FA5}">
                      <a16:colId xmlns:a16="http://schemas.microsoft.com/office/drawing/2014/main" val="1327354361"/>
                    </a:ext>
                  </a:extLst>
                </a:gridCol>
              </a:tblGrid>
              <a:tr h="327987">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Addr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195046">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195656">
                <a:tc>
                  <a:txBody>
                    <a:bodyPr/>
                    <a:lstStyle/>
                    <a:p>
                      <a:r>
                        <a:rPr lang="en-US" sz="1400" dirty="0" err="1">
                          <a:latin typeface="Times New Roman" panose="02020603050405020304" pitchFamily="18" charset="0"/>
                          <a:cs typeface="Times New Roman" panose="02020603050405020304" pitchFamily="18" charset="0"/>
                        </a:rPr>
                        <a:t>Sumit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Kalka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882807"/>
                  </a:ext>
                </a:extLst>
              </a:tr>
              <a:tr h="348729">
                <a:tc>
                  <a:txBody>
                    <a:bodyPr/>
                    <a:lstStyle/>
                    <a:p>
                      <a:r>
                        <a:rPr lang="en-US" sz="1400" dirty="0">
                          <a:latin typeface="Times New Roman" panose="02020603050405020304" pitchFamily="18" charset="0"/>
                          <a:cs typeface="Times New Roman" panose="02020603050405020304" pitchFamily="18" charset="0"/>
                        </a:rPr>
                        <a:t>Rashmi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Pinjore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8614344"/>
                  </a:ext>
                </a:extLst>
              </a:tr>
            </a:tbl>
          </a:graphicData>
        </a:graphic>
      </p:graphicFrame>
      <p:sp>
        <p:nvSpPr>
          <p:cNvPr id="7" name="TextBox 6">
            <a:extLst>
              <a:ext uri="{FF2B5EF4-FFF2-40B4-BE49-F238E27FC236}">
                <a16:creationId xmlns:a16="http://schemas.microsoft.com/office/drawing/2014/main" id="{3D13F073-E163-E76A-888F-38021A132CF1}"/>
              </a:ext>
            </a:extLst>
          </p:cNvPr>
          <p:cNvSpPr txBox="1"/>
          <p:nvPr/>
        </p:nvSpPr>
        <p:spPr>
          <a:xfrm>
            <a:off x="1059785" y="1363677"/>
            <a:ext cx="802627" cy="369332"/>
          </a:xfrm>
          <a:prstGeom prst="rect">
            <a:avLst/>
          </a:prstGeom>
          <a:noFill/>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4FC8020-E230-DC98-949A-FF0FA5F97D6C}"/>
              </a:ext>
            </a:extLst>
          </p:cNvPr>
          <p:cNvSpPr txBox="1"/>
          <p:nvPr/>
        </p:nvSpPr>
        <p:spPr>
          <a:xfrm>
            <a:off x="2997914" y="1297623"/>
            <a:ext cx="802627" cy="369332"/>
          </a:xfrm>
          <a:prstGeom prst="rect">
            <a:avLst/>
          </a:prstGeom>
          <a:noFill/>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173365A-B914-38B3-2927-333B5C44BE72}"/>
              </a:ext>
            </a:extLst>
          </p:cNvPr>
          <p:cNvSpPr txBox="1"/>
          <p:nvPr/>
        </p:nvSpPr>
        <p:spPr>
          <a:xfrm>
            <a:off x="576895" y="3494906"/>
            <a:ext cx="1246415"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R </a:t>
            </a:r>
            <a:r>
              <a:rPr lang="en-US" sz="1800" b="1" i="0" dirty="0">
                <a:solidFill>
                  <a:srgbClr val="FF0000"/>
                </a:solidFill>
                <a:effectLst/>
                <a:latin typeface="Times New Roman" panose="02020603050405020304" pitchFamily="18" charset="0"/>
                <a:cs typeface="Times New Roman" panose="02020603050405020304" pitchFamily="18" charset="0"/>
              </a:rPr>
              <a:t>        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4">
            <a:extLst>
              <a:ext uri="{FF2B5EF4-FFF2-40B4-BE49-F238E27FC236}">
                <a16:creationId xmlns:a16="http://schemas.microsoft.com/office/drawing/2014/main" id="{56BD95AF-0021-3389-602E-C91FCB29A0B1}"/>
              </a:ext>
            </a:extLst>
          </p:cNvPr>
          <p:cNvGraphicFramePr>
            <a:graphicFrameLocks noGrp="1"/>
          </p:cNvGraphicFramePr>
          <p:nvPr>
            <p:extLst>
              <p:ext uri="{D42A27DB-BD31-4B8C-83A1-F6EECF244321}">
                <p14:modId xmlns:p14="http://schemas.microsoft.com/office/powerpoint/2010/main" val="4221001662"/>
              </p:ext>
            </p:extLst>
          </p:nvPr>
        </p:nvGraphicFramePr>
        <p:xfrm>
          <a:off x="2128979" y="3455875"/>
          <a:ext cx="2595726" cy="1608988"/>
        </p:xfrm>
        <a:graphic>
          <a:graphicData uri="http://schemas.openxmlformats.org/drawingml/2006/table">
            <a:tbl>
              <a:tblPr firstRow="1" bandRow="1">
                <a:tableStyleId>{5C22544A-7EE6-4342-B048-85BDC9FD1C3A}</a:tableStyleId>
              </a:tblPr>
              <a:tblGrid>
                <a:gridCol w="763525">
                  <a:extLst>
                    <a:ext uri="{9D8B030D-6E8A-4147-A177-3AD203B41FA5}">
                      <a16:colId xmlns:a16="http://schemas.microsoft.com/office/drawing/2014/main" val="868513386"/>
                    </a:ext>
                  </a:extLst>
                </a:gridCol>
                <a:gridCol w="763525">
                  <a:extLst>
                    <a:ext uri="{9D8B030D-6E8A-4147-A177-3AD203B41FA5}">
                      <a16:colId xmlns:a16="http://schemas.microsoft.com/office/drawing/2014/main" val="1327354361"/>
                    </a:ext>
                  </a:extLst>
                </a:gridCol>
                <a:gridCol w="1068676">
                  <a:extLst>
                    <a:ext uri="{9D8B030D-6E8A-4147-A177-3AD203B41FA5}">
                      <a16:colId xmlns:a16="http://schemas.microsoft.com/office/drawing/2014/main" val="3032206583"/>
                    </a:ext>
                  </a:extLst>
                </a:gridCol>
              </a:tblGrid>
              <a:tr h="228600">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Dept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Addr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253594">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CSE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229058">
                <a:tc>
                  <a:txBody>
                    <a:bodyPr/>
                    <a:lstStyle/>
                    <a:p>
                      <a:r>
                        <a:rPr lang="en-US" sz="1400" dirty="0">
                          <a:latin typeface="Times New Roman" panose="02020603050405020304" pitchFamily="18" charset="0"/>
                          <a:cs typeface="Times New Roman" panose="02020603050405020304" pitchFamily="18" charset="0"/>
                        </a:rPr>
                        <a:t>Sunita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NULL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6978637"/>
                  </a:ext>
                </a:extLst>
              </a:tr>
              <a:tr h="229058">
                <a:tc>
                  <a:txBody>
                    <a:bodyPr/>
                    <a:lstStyle/>
                    <a:p>
                      <a:r>
                        <a:rPr lang="en-US" sz="1400" dirty="0" err="1">
                          <a:latin typeface="Times New Roman" panose="02020603050405020304" pitchFamily="18" charset="0"/>
                          <a:cs typeface="Times New Roman" panose="02020603050405020304" pitchFamily="18" charset="0"/>
                        </a:rPr>
                        <a:t>Sumit</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NULL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Kalka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1133959"/>
                  </a:ext>
                </a:extLst>
              </a:tr>
              <a:tr h="389788">
                <a:tc>
                  <a:txBody>
                    <a:bodyPr/>
                    <a:lstStyle/>
                    <a:p>
                      <a:r>
                        <a:rPr lang="en-US" sz="1400" dirty="0">
                          <a:latin typeface="Times New Roman" panose="02020603050405020304" pitchFamily="18" charset="0"/>
                          <a:cs typeface="Times New Roman" panose="02020603050405020304" pitchFamily="18" charset="0"/>
                        </a:rPr>
                        <a:t>Rashmi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NULL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Pinjore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3734353"/>
                  </a:ext>
                </a:extLst>
              </a:tr>
            </a:tbl>
          </a:graphicData>
        </a:graphic>
      </p:graphicFrame>
      <p:sp>
        <p:nvSpPr>
          <p:cNvPr id="9" name="Rectangle 10">
            <a:extLst>
              <a:ext uri="{FF2B5EF4-FFF2-40B4-BE49-F238E27FC236}">
                <a16:creationId xmlns:a16="http://schemas.microsoft.com/office/drawing/2014/main" id="{FCCF328F-5098-974B-46AC-732AE44E85B1}"/>
              </a:ext>
            </a:extLst>
          </p:cNvPr>
          <p:cNvSpPr>
            <a:spLocks noChangeArrowheads="1"/>
          </p:cNvSpPr>
          <p:nvPr/>
        </p:nvSpPr>
        <p:spPr bwMode="auto">
          <a:xfrm>
            <a:off x="-1263847" y="-21057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32629"/>
                </a:solidFill>
                <a:effectLst/>
                <a:latin typeface="inherit" charset="0"/>
                <a:ea typeface="Times New Roman" panose="02020603050405020304" pitchFamily="18" charset="0"/>
                <a:cs typeface="Segoe UI" panose="020B0502040204020203" pitchFamily="34" charset="0"/>
              </a:rPr>
              <a:t>who does not teach</a:t>
            </a:r>
            <a:r>
              <a:rPr kumimoji="0" lang="en-US" altLang="en-US" sz="1100" b="0" i="0" u="none" strike="noStrike" cap="none" normalizeH="0" baseline="0">
                <a:ln>
                  <a:noFill/>
                </a:ln>
                <a:solidFill>
                  <a:srgbClr val="232629"/>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000" b="0" i="0" u="none" strike="noStrike" cap="none" normalizeH="0" baseline="0">
                <a:ln>
                  <a:noFill/>
                </a:ln>
                <a:solidFill>
                  <a:srgbClr val="232629"/>
                </a:solidFill>
                <a:effectLst/>
                <a:latin typeface="var(--ff-mono)" charset="0"/>
                <a:ea typeface="Times New Roman" panose="02020603050405020304" pitchFamily="18" charset="0"/>
                <a:cs typeface="Courier New" panose="02070309020205020404" pitchFamily="49" charset="0"/>
              </a:rPr>
              <a:t>'Math'</a:t>
            </a:r>
            <a:r>
              <a:rPr kumimoji="0" lang="en-US" altLang="en-US" sz="1100" b="0" i="0" u="none" strike="noStrike" cap="none" normalizeH="0" baseline="0">
                <a:ln>
                  <a:noFill/>
                </a:ln>
                <a:solidFill>
                  <a:srgbClr val="232629"/>
                </a:solidFill>
                <a:effectLst/>
                <a:latin typeface="inherit" charset="0"/>
                <a:ea typeface="Times New Roman" panose="02020603050405020304" pitchFamily="18" charset="0"/>
                <a:cs typeface="Segoe UI" panose="020B0502040204020203" pitchFamily="34" charset="0"/>
              </a:rPr>
              <a:t>. How can I do this?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155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663-9A9B-4C3A-8D02-A5AD58ED0061}"/>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D90A91E-4040-4545-956C-E0A0D1A11770}"/>
              </a:ext>
            </a:extLst>
          </p:cNvPr>
          <p:cNvSpPr>
            <a:spLocks noGrp="1"/>
          </p:cNvSpPr>
          <p:nvPr>
            <p:ph idx="1"/>
          </p:nvPr>
        </p:nvSpPr>
        <p:spPr/>
        <p:txBody>
          <a:bodyPr>
            <a:normAutofit/>
          </a:bodyPr>
          <a:lstStyle/>
          <a:p>
            <a:r>
              <a:rPr lang="en-US" dirty="0">
                <a:solidFill>
                  <a:schemeClr val="tx2">
                    <a:lumMod val="75000"/>
                  </a:schemeClr>
                </a:solidFill>
                <a:latin typeface="Times New Roman" panose="02020603050405020304" pitchFamily="18" charset="0"/>
                <a:cs typeface="Times New Roman" panose="02020603050405020304" pitchFamily="18" charset="0"/>
              </a:rPr>
              <a:t>Left outer join</a:t>
            </a:r>
          </a:p>
          <a:p>
            <a:r>
              <a:rPr lang="en-US" dirty="0">
                <a:solidFill>
                  <a:schemeClr val="tx2">
                    <a:lumMod val="75000"/>
                  </a:schemeClr>
                </a:solidFill>
              </a:rPr>
              <a:t>Right outer join</a:t>
            </a:r>
          </a:p>
          <a:p>
            <a:r>
              <a:rPr lang="en-US" dirty="0">
                <a:solidFill>
                  <a:schemeClr val="tx2">
                    <a:lumMod val="75000"/>
                  </a:schemeClr>
                </a:solidFill>
                <a:latin typeface="Times New Roman" panose="02020603050405020304" pitchFamily="18" charset="0"/>
                <a:cs typeface="Times New Roman" panose="02020603050405020304" pitchFamily="18" charset="0"/>
              </a:rPr>
              <a:t>Full outer join</a:t>
            </a:r>
          </a:p>
          <a:p>
            <a:pPr marL="0" indent="0">
              <a:buNone/>
            </a:pP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5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Outer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296260" y="1197405"/>
            <a:ext cx="8246070" cy="3817622"/>
          </a:xfrm>
        </p:spPr>
        <p:txBody>
          <a:bodyPr>
            <a:normAutofit fontScale="62500" lnSpcReduction="20000"/>
          </a:bodyPr>
          <a:lstStyle/>
          <a:p>
            <a:pPr algn="just"/>
            <a:r>
              <a:rPr lang="en-US" dirty="0"/>
              <a:t>The outer join operation is an extension of the join operation to deal with missing information. </a:t>
            </a:r>
          </a:p>
          <a:p>
            <a:pPr algn="just"/>
            <a:endParaRPr lang="en-US" dirty="0"/>
          </a:p>
          <a:p>
            <a:pPr algn="just"/>
            <a:r>
              <a:rPr lang="en-US" dirty="0"/>
              <a:t>Outer join considers all matched and non-matched tuples.</a:t>
            </a:r>
          </a:p>
          <a:p>
            <a:pPr marL="0" indent="0" algn="just">
              <a:buNone/>
            </a:pPr>
            <a:endParaRPr lang="en-US" dirty="0"/>
          </a:p>
          <a:p>
            <a:pPr algn="just"/>
            <a:r>
              <a:rPr lang="en-US" b="0" i="0" dirty="0">
                <a:solidFill>
                  <a:srgbClr val="222222"/>
                </a:solidFill>
                <a:effectLst/>
              </a:rPr>
              <a:t>One of the major drawback of the natural join is that it looses information</a:t>
            </a:r>
            <a:r>
              <a:rPr lang="en-US" dirty="0">
                <a:solidFill>
                  <a:srgbClr val="222222"/>
                </a:solidFill>
              </a:rPr>
              <a:t> about the tuples that do not match in both of the relation R and S.</a:t>
            </a:r>
          </a:p>
          <a:p>
            <a:pPr marL="0" indent="0" algn="just">
              <a:buNone/>
            </a:pPr>
            <a:endParaRPr lang="en-US" dirty="0">
              <a:solidFill>
                <a:srgbClr val="222222"/>
              </a:solidFill>
            </a:endParaRPr>
          </a:p>
          <a:p>
            <a:pPr algn="just"/>
            <a:r>
              <a:rPr lang="en-US" b="0" i="0" dirty="0">
                <a:solidFill>
                  <a:srgbClr val="222222"/>
                </a:solidFill>
                <a:effectLst/>
              </a:rPr>
              <a:t>The natural join lost the information which is not matching in both the tables (Dangling tuples). </a:t>
            </a:r>
          </a:p>
          <a:p>
            <a:pPr algn="just"/>
            <a:endParaRPr lang="en-US" b="0" i="0" dirty="0">
              <a:solidFill>
                <a:srgbClr val="222222"/>
              </a:solidFill>
              <a:effectLst/>
            </a:endParaRPr>
          </a:p>
          <a:p>
            <a:pPr algn="just"/>
            <a:r>
              <a:rPr lang="en-US" b="0" i="0" dirty="0">
                <a:solidFill>
                  <a:srgbClr val="222222"/>
                </a:solidFill>
                <a:effectLst/>
              </a:rPr>
              <a:t>A tuple of R that has no tuple of S with which it joins is said to be dangling.</a:t>
            </a:r>
          </a:p>
          <a:p>
            <a:pPr marL="0" indent="0" algn="just">
              <a:buNone/>
            </a:pPr>
            <a:endParaRPr lang="en-US" b="0" i="0" dirty="0">
              <a:solidFill>
                <a:srgbClr val="222222"/>
              </a:solidFill>
              <a:effectLst/>
            </a:endParaRPr>
          </a:p>
          <a:p>
            <a:pPr algn="just"/>
            <a:r>
              <a:rPr lang="en-US" b="0" i="0" dirty="0">
                <a:solidFill>
                  <a:srgbClr val="222222"/>
                </a:solidFill>
                <a:effectLst/>
              </a:rPr>
              <a:t>Outer join preserves dangling tuples by padding them NULL.</a:t>
            </a:r>
          </a:p>
          <a:p>
            <a:pPr algn="just"/>
            <a:endParaRPr lang="en-US" dirty="0"/>
          </a:p>
          <a:p>
            <a:pPr algn="just"/>
            <a:endParaRPr lang="en-US" dirty="0"/>
          </a:p>
          <a:p>
            <a:pPr marL="0" indent="0">
              <a:buNone/>
            </a:pPr>
            <a:endParaRPr lang="en-US" dirty="0"/>
          </a:p>
        </p:txBody>
      </p:sp>
    </p:spTree>
    <p:extLst>
      <p:ext uri="{BB962C8B-B14F-4D97-AF65-F5344CB8AC3E}">
        <p14:creationId xmlns:p14="http://schemas.microsoft.com/office/powerpoint/2010/main" val="93545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Outer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296260" y="1197405"/>
            <a:ext cx="8246070" cy="3817622"/>
          </a:xfrm>
        </p:spPr>
        <p:txBody>
          <a:bodyPr>
            <a:normAutofit fontScale="92500" lnSpcReduction="20000"/>
          </a:bodyPr>
          <a:lstStyle/>
          <a:p>
            <a:pPr algn="just"/>
            <a:r>
              <a:rPr lang="en-US" dirty="0"/>
              <a:t>Outer join operation is like the natural join but use NULL values to fill in dangling tuples.</a:t>
            </a:r>
          </a:p>
          <a:p>
            <a:pPr algn="just"/>
            <a:endParaRPr lang="en-US" dirty="0"/>
          </a:p>
          <a:p>
            <a:pPr algn="just"/>
            <a:r>
              <a:rPr lang="en-US" dirty="0"/>
              <a:t>Outer Join= Natural Join + Null values for dangling tuples</a:t>
            </a:r>
          </a:p>
          <a:p>
            <a:pPr algn="just"/>
            <a:endParaRPr lang="en-US" b="0" i="0" dirty="0">
              <a:solidFill>
                <a:srgbClr val="222222"/>
              </a:solidFill>
              <a:effectLst/>
            </a:endParaRPr>
          </a:p>
          <a:p>
            <a:pPr algn="just"/>
            <a:r>
              <a:rPr lang="en-US" dirty="0">
                <a:solidFill>
                  <a:srgbClr val="222222"/>
                </a:solidFill>
              </a:rPr>
              <a:t>These are of three types</a:t>
            </a:r>
          </a:p>
          <a:p>
            <a:pPr algn="just"/>
            <a:r>
              <a:rPr lang="en-US" b="0" i="0" dirty="0">
                <a:solidFill>
                  <a:srgbClr val="222222"/>
                </a:solidFill>
                <a:effectLst/>
              </a:rPr>
              <a:t>Left outer join</a:t>
            </a:r>
          </a:p>
          <a:p>
            <a:pPr algn="just"/>
            <a:r>
              <a:rPr lang="en-US" dirty="0">
                <a:solidFill>
                  <a:srgbClr val="222222"/>
                </a:solidFill>
              </a:rPr>
              <a:t>Right outer join</a:t>
            </a:r>
          </a:p>
          <a:p>
            <a:pPr algn="just"/>
            <a:r>
              <a:rPr lang="en-US" b="0" i="0" dirty="0">
                <a:solidFill>
                  <a:srgbClr val="222222"/>
                </a:solidFill>
                <a:effectLst/>
              </a:rPr>
              <a:t>Full outer join</a:t>
            </a:r>
          </a:p>
          <a:p>
            <a:pPr algn="just"/>
            <a:endParaRPr lang="en-US" dirty="0"/>
          </a:p>
          <a:p>
            <a:pPr algn="just"/>
            <a:endParaRPr lang="en-US" dirty="0"/>
          </a:p>
          <a:p>
            <a:pPr marL="0" indent="0">
              <a:buNone/>
            </a:pPr>
            <a:endParaRPr lang="en-US" dirty="0"/>
          </a:p>
        </p:txBody>
      </p:sp>
    </p:spTree>
    <p:extLst>
      <p:ext uri="{BB962C8B-B14F-4D97-AF65-F5344CB8AC3E}">
        <p14:creationId xmlns:p14="http://schemas.microsoft.com/office/powerpoint/2010/main" val="132842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Outer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296260" y="1197405"/>
            <a:ext cx="8246070" cy="3817622"/>
          </a:xfrm>
        </p:spPr>
        <p:txBody>
          <a:bodyPr>
            <a:normAutofit/>
          </a:bodyPr>
          <a:lstStyle/>
          <a:p>
            <a:pPr algn="just"/>
            <a:endParaRPr lang="en-US" dirty="0"/>
          </a:p>
          <a:p>
            <a:pPr algn="just"/>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CB6C0AC5-AEDF-127E-BC74-3B0A675BB1CB}"/>
              </a:ext>
            </a:extLst>
          </p:cNvPr>
          <p:cNvGraphicFramePr>
            <a:graphicFrameLocks noGrp="1"/>
          </p:cNvGraphicFramePr>
          <p:nvPr>
            <p:extLst>
              <p:ext uri="{D42A27DB-BD31-4B8C-83A1-F6EECF244321}">
                <p14:modId xmlns:p14="http://schemas.microsoft.com/office/powerpoint/2010/main" val="2267213773"/>
              </p:ext>
            </p:extLst>
          </p:nvPr>
        </p:nvGraphicFramePr>
        <p:xfrm>
          <a:off x="601670" y="1733009"/>
          <a:ext cx="1624786" cy="980440"/>
        </p:xfrm>
        <a:graphic>
          <a:graphicData uri="http://schemas.openxmlformats.org/drawingml/2006/table">
            <a:tbl>
              <a:tblPr firstRow="1" bandRow="1">
                <a:tableStyleId>{5C22544A-7EE6-4342-B048-85BDC9FD1C3A}</a:tableStyleId>
              </a:tblPr>
              <a:tblGrid>
                <a:gridCol w="812393">
                  <a:extLst>
                    <a:ext uri="{9D8B030D-6E8A-4147-A177-3AD203B41FA5}">
                      <a16:colId xmlns:a16="http://schemas.microsoft.com/office/drawing/2014/main" val="868513386"/>
                    </a:ext>
                  </a:extLst>
                </a:gridCol>
                <a:gridCol w="812393">
                  <a:extLst>
                    <a:ext uri="{9D8B030D-6E8A-4147-A177-3AD203B41FA5}">
                      <a16:colId xmlns:a16="http://schemas.microsoft.com/office/drawing/2014/main" val="1327354361"/>
                    </a:ext>
                  </a:extLst>
                </a:gridCol>
              </a:tblGrid>
              <a:tr h="0">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Dept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228531">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CSE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370840">
                <a:tc>
                  <a:txBody>
                    <a:bodyPr/>
                    <a:lstStyle/>
                    <a:p>
                      <a:r>
                        <a:rPr lang="en-US" sz="1400" dirty="0">
                          <a:latin typeface="Times New Roman" panose="02020603050405020304" pitchFamily="18" charset="0"/>
                          <a:cs typeface="Times New Roman" panose="02020603050405020304" pitchFamily="18" charset="0"/>
                        </a:rPr>
                        <a:t>Sunita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882807"/>
                  </a:ext>
                </a:extLst>
              </a:tr>
            </a:tbl>
          </a:graphicData>
        </a:graphic>
      </p:graphicFrame>
      <p:graphicFrame>
        <p:nvGraphicFramePr>
          <p:cNvPr id="5" name="Table 4">
            <a:extLst>
              <a:ext uri="{FF2B5EF4-FFF2-40B4-BE49-F238E27FC236}">
                <a16:creationId xmlns:a16="http://schemas.microsoft.com/office/drawing/2014/main" id="{B311274A-8342-3139-BF66-C032D529EF67}"/>
              </a:ext>
            </a:extLst>
          </p:cNvPr>
          <p:cNvGraphicFramePr>
            <a:graphicFrameLocks noGrp="1"/>
          </p:cNvGraphicFramePr>
          <p:nvPr>
            <p:extLst>
              <p:ext uri="{D42A27DB-BD31-4B8C-83A1-F6EECF244321}">
                <p14:modId xmlns:p14="http://schemas.microsoft.com/office/powerpoint/2010/main" val="3619327477"/>
              </p:ext>
            </p:extLst>
          </p:nvPr>
        </p:nvGraphicFramePr>
        <p:xfrm>
          <a:off x="2586834" y="1743307"/>
          <a:ext cx="2290576" cy="1286316"/>
        </p:xfrm>
        <a:graphic>
          <a:graphicData uri="http://schemas.openxmlformats.org/drawingml/2006/table">
            <a:tbl>
              <a:tblPr firstRow="1" bandRow="1">
                <a:tableStyleId>{5C22544A-7EE6-4342-B048-85BDC9FD1C3A}</a:tableStyleId>
              </a:tblPr>
              <a:tblGrid>
                <a:gridCol w="1145288">
                  <a:extLst>
                    <a:ext uri="{9D8B030D-6E8A-4147-A177-3AD203B41FA5}">
                      <a16:colId xmlns:a16="http://schemas.microsoft.com/office/drawing/2014/main" val="868513386"/>
                    </a:ext>
                  </a:extLst>
                </a:gridCol>
                <a:gridCol w="1145288">
                  <a:extLst>
                    <a:ext uri="{9D8B030D-6E8A-4147-A177-3AD203B41FA5}">
                      <a16:colId xmlns:a16="http://schemas.microsoft.com/office/drawing/2014/main" val="1327354361"/>
                    </a:ext>
                  </a:extLst>
                </a:gridCol>
              </a:tblGrid>
              <a:tr h="327987">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Addr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195046">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195656">
                <a:tc>
                  <a:txBody>
                    <a:bodyPr/>
                    <a:lstStyle/>
                    <a:p>
                      <a:r>
                        <a:rPr lang="en-US" sz="1400" dirty="0" err="1">
                          <a:latin typeface="Times New Roman" panose="02020603050405020304" pitchFamily="18" charset="0"/>
                          <a:cs typeface="Times New Roman" panose="02020603050405020304" pitchFamily="18" charset="0"/>
                        </a:rPr>
                        <a:t>Sumit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Kalka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882807"/>
                  </a:ext>
                </a:extLst>
              </a:tr>
              <a:tr h="348729">
                <a:tc>
                  <a:txBody>
                    <a:bodyPr/>
                    <a:lstStyle/>
                    <a:p>
                      <a:r>
                        <a:rPr lang="en-US" sz="1400" dirty="0">
                          <a:latin typeface="Times New Roman" panose="02020603050405020304" pitchFamily="18" charset="0"/>
                          <a:cs typeface="Times New Roman" panose="02020603050405020304" pitchFamily="18" charset="0"/>
                        </a:rPr>
                        <a:t>Rashmi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Pinjore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8614344"/>
                  </a:ext>
                </a:extLst>
              </a:tr>
            </a:tbl>
          </a:graphicData>
        </a:graphic>
      </p:graphicFrame>
      <p:sp>
        <p:nvSpPr>
          <p:cNvPr id="7" name="TextBox 6">
            <a:extLst>
              <a:ext uri="{FF2B5EF4-FFF2-40B4-BE49-F238E27FC236}">
                <a16:creationId xmlns:a16="http://schemas.microsoft.com/office/drawing/2014/main" id="{3D13F073-E163-E76A-888F-38021A132CF1}"/>
              </a:ext>
            </a:extLst>
          </p:cNvPr>
          <p:cNvSpPr txBox="1"/>
          <p:nvPr/>
        </p:nvSpPr>
        <p:spPr>
          <a:xfrm>
            <a:off x="1059785" y="1363677"/>
            <a:ext cx="802627" cy="369332"/>
          </a:xfrm>
          <a:prstGeom prst="rect">
            <a:avLst/>
          </a:prstGeom>
          <a:noFill/>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4FC8020-E230-DC98-949A-FF0FA5F97D6C}"/>
              </a:ext>
            </a:extLst>
          </p:cNvPr>
          <p:cNvSpPr txBox="1"/>
          <p:nvPr/>
        </p:nvSpPr>
        <p:spPr>
          <a:xfrm>
            <a:off x="2997914" y="1297623"/>
            <a:ext cx="802627" cy="369332"/>
          </a:xfrm>
          <a:prstGeom prst="rect">
            <a:avLst/>
          </a:prstGeom>
          <a:noFill/>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173365A-B914-38B3-2927-333B5C44BE72}"/>
              </a:ext>
            </a:extLst>
          </p:cNvPr>
          <p:cNvSpPr txBox="1"/>
          <p:nvPr/>
        </p:nvSpPr>
        <p:spPr>
          <a:xfrm>
            <a:off x="576895" y="3494906"/>
            <a:ext cx="965779"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R </a:t>
            </a:r>
            <a:r>
              <a:rPr lang="en-US" sz="1800" b="1" i="0" dirty="0">
                <a:solidFill>
                  <a:srgbClr val="FF0000"/>
                </a:solidFill>
                <a:effectLst/>
                <a:latin typeface="Times New Roman" panose="02020603050405020304" pitchFamily="18" charset="0"/>
                <a:cs typeface="Times New Roman" panose="02020603050405020304" pitchFamily="18" charset="0"/>
              </a:rPr>
              <a:t>⋈ 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4">
            <a:extLst>
              <a:ext uri="{FF2B5EF4-FFF2-40B4-BE49-F238E27FC236}">
                <a16:creationId xmlns:a16="http://schemas.microsoft.com/office/drawing/2014/main" id="{56BD95AF-0021-3389-602E-C91FCB29A0B1}"/>
              </a:ext>
            </a:extLst>
          </p:cNvPr>
          <p:cNvGraphicFramePr>
            <a:graphicFrameLocks noGrp="1"/>
          </p:cNvGraphicFramePr>
          <p:nvPr>
            <p:extLst>
              <p:ext uri="{D42A27DB-BD31-4B8C-83A1-F6EECF244321}">
                <p14:modId xmlns:p14="http://schemas.microsoft.com/office/powerpoint/2010/main" val="1686241598"/>
              </p:ext>
            </p:extLst>
          </p:nvPr>
        </p:nvGraphicFramePr>
        <p:xfrm>
          <a:off x="2128979" y="3455875"/>
          <a:ext cx="2595726" cy="1039434"/>
        </p:xfrm>
        <a:graphic>
          <a:graphicData uri="http://schemas.openxmlformats.org/drawingml/2006/table">
            <a:tbl>
              <a:tblPr firstRow="1" bandRow="1">
                <a:tableStyleId>{5C22544A-7EE6-4342-B048-85BDC9FD1C3A}</a:tableStyleId>
              </a:tblPr>
              <a:tblGrid>
                <a:gridCol w="763525">
                  <a:extLst>
                    <a:ext uri="{9D8B030D-6E8A-4147-A177-3AD203B41FA5}">
                      <a16:colId xmlns:a16="http://schemas.microsoft.com/office/drawing/2014/main" val="868513386"/>
                    </a:ext>
                  </a:extLst>
                </a:gridCol>
                <a:gridCol w="763525">
                  <a:extLst>
                    <a:ext uri="{9D8B030D-6E8A-4147-A177-3AD203B41FA5}">
                      <a16:colId xmlns:a16="http://schemas.microsoft.com/office/drawing/2014/main" val="1327354361"/>
                    </a:ext>
                  </a:extLst>
                </a:gridCol>
                <a:gridCol w="1068676">
                  <a:extLst>
                    <a:ext uri="{9D8B030D-6E8A-4147-A177-3AD203B41FA5}">
                      <a16:colId xmlns:a16="http://schemas.microsoft.com/office/drawing/2014/main" val="3032206583"/>
                    </a:ext>
                  </a:extLst>
                </a:gridCol>
              </a:tblGrid>
              <a:tr h="519717">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Dept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Addr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519717">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CSE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bl>
          </a:graphicData>
        </a:graphic>
      </p:graphicFrame>
      <p:graphicFrame>
        <p:nvGraphicFramePr>
          <p:cNvPr id="12" name="Table 4">
            <a:extLst>
              <a:ext uri="{FF2B5EF4-FFF2-40B4-BE49-F238E27FC236}">
                <a16:creationId xmlns:a16="http://schemas.microsoft.com/office/drawing/2014/main" id="{A7B12A0B-E36F-AE92-0A2C-ADF31EA3C98C}"/>
              </a:ext>
            </a:extLst>
          </p:cNvPr>
          <p:cNvGraphicFramePr>
            <a:graphicFrameLocks noGrp="1"/>
          </p:cNvGraphicFramePr>
          <p:nvPr>
            <p:extLst>
              <p:ext uri="{D42A27DB-BD31-4B8C-83A1-F6EECF244321}">
                <p14:modId xmlns:p14="http://schemas.microsoft.com/office/powerpoint/2010/main" val="1993256067"/>
              </p:ext>
            </p:extLst>
          </p:nvPr>
        </p:nvGraphicFramePr>
        <p:xfrm>
          <a:off x="5311010" y="1866749"/>
          <a:ext cx="3689434" cy="2139544"/>
        </p:xfrm>
        <a:graphic>
          <a:graphicData uri="http://schemas.openxmlformats.org/drawingml/2006/table">
            <a:tbl>
              <a:tblPr firstRow="1" bandRow="1">
                <a:tableStyleId>{5C22544A-7EE6-4342-B048-85BDC9FD1C3A}</a:tableStyleId>
              </a:tblPr>
              <a:tblGrid>
                <a:gridCol w="838572">
                  <a:extLst>
                    <a:ext uri="{9D8B030D-6E8A-4147-A177-3AD203B41FA5}">
                      <a16:colId xmlns:a16="http://schemas.microsoft.com/office/drawing/2014/main" val="868513386"/>
                    </a:ext>
                  </a:extLst>
                </a:gridCol>
                <a:gridCol w="838572">
                  <a:extLst>
                    <a:ext uri="{9D8B030D-6E8A-4147-A177-3AD203B41FA5}">
                      <a16:colId xmlns:a16="http://schemas.microsoft.com/office/drawing/2014/main" val="1327354361"/>
                    </a:ext>
                  </a:extLst>
                </a:gridCol>
                <a:gridCol w="838572">
                  <a:extLst>
                    <a:ext uri="{9D8B030D-6E8A-4147-A177-3AD203B41FA5}">
                      <a16:colId xmlns:a16="http://schemas.microsoft.com/office/drawing/2014/main" val="3931397684"/>
                    </a:ext>
                  </a:extLst>
                </a:gridCol>
                <a:gridCol w="1173718">
                  <a:extLst>
                    <a:ext uri="{9D8B030D-6E8A-4147-A177-3AD203B41FA5}">
                      <a16:colId xmlns:a16="http://schemas.microsoft.com/office/drawing/2014/main" val="3032206583"/>
                    </a:ext>
                  </a:extLst>
                </a:gridCol>
              </a:tblGrid>
              <a:tr h="329146">
                <a:tc>
                  <a:txBody>
                    <a:bodyPr/>
                    <a:lstStyle/>
                    <a:p>
                      <a:r>
                        <a:rPr lang="en-US" sz="1000" dirty="0">
                          <a:latin typeface="Times New Roman" panose="02020603050405020304" pitchFamily="18" charset="0"/>
                          <a:cs typeface="Times New Roman" panose="02020603050405020304" pitchFamily="18" charset="0"/>
                        </a:rPr>
                        <a:t>R. Name</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Dept</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R. Name</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err="1">
                          <a:latin typeface="Times New Roman" panose="02020603050405020304" pitchFamily="18" charset="0"/>
                          <a:cs typeface="Times New Roman" panose="02020603050405020304" pitchFamily="18" charset="0"/>
                        </a:rPr>
                        <a:t>Addr</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168275">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CSE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Panchkula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168275">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CSE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Sumit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Kalka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3097252"/>
                  </a:ext>
                </a:extLst>
              </a:tr>
              <a:tr h="168275">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CSE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Rashmi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Pinjore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2742128"/>
                  </a:ext>
                </a:extLst>
              </a:tr>
              <a:tr h="329146">
                <a:tc>
                  <a:txBody>
                    <a:bodyPr/>
                    <a:lstStyle/>
                    <a:p>
                      <a:r>
                        <a:rPr lang="en-US" sz="1200" dirty="0">
                          <a:latin typeface="Times New Roman" panose="02020603050405020304" pitchFamily="18" charset="0"/>
                          <a:cs typeface="Times New Roman" panose="02020603050405020304" pitchFamily="18" charset="0"/>
                        </a:rPr>
                        <a:t>Sunita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Panchkula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1324537"/>
                  </a:ext>
                </a:extLst>
              </a:tr>
              <a:tr h="329146">
                <a:tc>
                  <a:txBody>
                    <a:bodyPr/>
                    <a:lstStyle/>
                    <a:p>
                      <a:r>
                        <a:rPr lang="en-US" sz="1200" dirty="0">
                          <a:latin typeface="Times New Roman" panose="02020603050405020304" pitchFamily="18" charset="0"/>
                          <a:cs typeface="Times New Roman" panose="02020603050405020304" pitchFamily="18" charset="0"/>
                        </a:rPr>
                        <a:t>Sunita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Sumit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Kalka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2717222"/>
                  </a:ext>
                </a:extLst>
              </a:tr>
              <a:tr h="329146">
                <a:tc>
                  <a:txBody>
                    <a:bodyPr/>
                    <a:lstStyle/>
                    <a:p>
                      <a:r>
                        <a:rPr lang="en-US" sz="1200" dirty="0">
                          <a:latin typeface="Times New Roman" panose="02020603050405020304" pitchFamily="18" charset="0"/>
                          <a:cs typeface="Times New Roman" panose="02020603050405020304" pitchFamily="18" charset="0"/>
                        </a:rPr>
                        <a:t>Sunita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Rashmi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Pinjore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13950"/>
                  </a:ext>
                </a:extLst>
              </a:tr>
            </a:tbl>
          </a:graphicData>
        </a:graphic>
      </p:graphicFrame>
      <p:sp>
        <p:nvSpPr>
          <p:cNvPr id="13" name="TextBox 12">
            <a:extLst>
              <a:ext uri="{FF2B5EF4-FFF2-40B4-BE49-F238E27FC236}">
                <a16:creationId xmlns:a16="http://schemas.microsoft.com/office/drawing/2014/main" id="{5199E576-258C-4F25-08DD-F4396BE31F8C}"/>
              </a:ext>
            </a:extLst>
          </p:cNvPr>
          <p:cNvSpPr txBox="1"/>
          <p:nvPr/>
        </p:nvSpPr>
        <p:spPr>
          <a:xfrm>
            <a:off x="6709870" y="1297623"/>
            <a:ext cx="965779"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R </a:t>
            </a:r>
            <a:r>
              <a:rPr lang="en-US" b="1" dirty="0">
                <a:solidFill>
                  <a:srgbClr val="FF0000"/>
                </a:solidFill>
                <a:latin typeface="Times New Roman" panose="02020603050405020304" pitchFamily="18" charset="0"/>
                <a:cs typeface="Times New Roman" panose="02020603050405020304" pitchFamily="18" charset="0"/>
              </a:rPr>
              <a:t>× </a:t>
            </a:r>
            <a:r>
              <a:rPr lang="en-US" sz="1800" b="1" i="0" dirty="0">
                <a:solidFill>
                  <a:srgbClr val="FF0000"/>
                </a:solidFill>
                <a:effectLst/>
                <a:latin typeface="Times New Roman" panose="02020603050405020304" pitchFamily="18" charset="0"/>
                <a:cs typeface="Times New Roman" panose="02020603050405020304" pitchFamily="18" charset="0"/>
              </a:rPr>
              <a:t>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37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Left Outer Join </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296260" y="1197405"/>
            <a:ext cx="8246070" cy="3817622"/>
          </a:xfrm>
        </p:spPr>
        <p:txBody>
          <a:bodyPr>
            <a:normAutofit fontScale="70000" lnSpcReduction="20000"/>
          </a:bodyPr>
          <a:lstStyle/>
          <a:p>
            <a:pPr algn="just"/>
            <a:r>
              <a:rPr lang="en-US" b="0" i="0" dirty="0">
                <a:solidFill>
                  <a:srgbClr val="222222"/>
                </a:solidFill>
                <a:effectLst/>
              </a:rPr>
              <a:t>To implement left outer join, at least one entity needs to be common in the relations. All the attributes/tuples present in the left relation are recorded in the resulting relation along with those which are commonly present in the right relation.</a:t>
            </a:r>
          </a:p>
          <a:p>
            <a:pPr algn="just"/>
            <a:r>
              <a:rPr lang="en-US" b="0" i="0" dirty="0">
                <a:solidFill>
                  <a:srgbClr val="222222"/>
                </a:solidFill>
                <a:effectLst/>
              </a:rPr>
              <a:t>If in case any tuple in left relation does not matches with the tuple in right relation, NULL value will be displayed against that tuple in the resulting relation.</a:t>
            </a:r>
          </a:p>
          <a:p>
            <a:pPr algn="just"/>
            <a:r>
              <a:rPr lang="en-US" b="0" i="0" dirty="0">
                <a:solidFill>
                  <a:srgbClr val="222222"/>
                </a:solidFill>
                <a:effectLst/>
              </a:rPr>
              <a:t>It takes all the tuples in the left relation that do not match with any tuple in the right relation, fill the tuples with null values for all other attributes from the right relation and adds them to the result of the natural join.</a:t>
            </a:r>
          </a:p>
          <a:p>
            <a:pPr algn="just"/>
            <a:r>
              <a:rPr lang="pt-BR" b="1" i="0" dirty="0">
                <a:solidFill>
                  <a:srgbClr val="339966"/>
                </a:solidFill>
                <a:effectLst/>
                <a:latin typeface="-apple-system"/>
              </a:rPr>
              <a:t>R</a:t>
            </a:r>
            <a:r>
              <a:rPr lang="pt-BR" b="1" i="0" baseline="-25000" dirty="0">
                <a:solidFill>
                  <a:srgbClr val="339966"/>
                </a:solidFill>
                <a:effectLst/>
                <a:latin typeface="-apple-system"/>
              </a:rPr>
              <a:t>1</a:t>
            </a:r>
            <a:r>
              <a:rPr lang="pt-BR" b="1" i="0" dirty="0">
                <a:solidFill>
                  <a:srgbClr val="339966"/>
                </a:solidFill>
                <a:effectLst/>
                <a:latin typeface="-apple-system"/>
              </a:rPr>
              <a:t>(X</a:t>
            </a:r>
            <a:r>
              <a:rPr lang="pt-BR" b="1" i="0" baseline="-25000" dirty="0">
                <a:solidFill>
                  <a:srgbClr val="339966"/>
                </a:solidFill>
                <a:effectLst/>
                <a:latin typeface="-apple-system"/>
              </a:rPr>
              <a:t>1</a:t>
            </a:r>
            <a:r>
              <a:rPr lang="pt-BR" b="1" i="0" dirty="0">
                <a:solidFill>
                  <a:srgbClr val="339966"/>
                </a:solidFill>
                <a:effectLst/>
                <a:latin typeface="-apple-system"/>
              </a:rPr>
              <a:t>, X</a:t>
            </a:r>
            <a:r>
              <a:rPr lang="pt-BR" b="1" i="0" baseline="-25000" dirty="0">
                <a:solidFill>
                  <a:srgbClr val="339966"/>
                </a:solidFill>
                <a:effectLst/>
                <a:latin typeface="-apple-system"/>
              </a:rPr>
              <a:t>2</a:t>
            </a:r>
            <a:r>
              <a:rPr lang="pt-BR" b="1" i="0" dirty="0">
                <a:solidFill>
                  <a:srgbClr val="339966"/>
                </a:solidFill>
                <a:effectLst/>
                <a:latin typeface="-apple-system"/>
              </a:rPr>
              <a:t>,X</a:t>
            </a:r>
            <a:r>
              <a:rPr lang="pt-BR" b="1" i="0" baseline="-25000" dirty="0">
                <a:solidFill>
                  <a:srgbClr val="339966"/>
                </a:solidFill>
                <a:effectLst/>
                <a:latin typeface="-apple-system"/>
              </a:rPr>
              <a:t>3</a:t>
            </a:r>
            <a:r>
              <a:rPr lang="pt-BR" b="1" i="0" dirty="0">
                <a:solidFill>
                  <a:srgbClr val="339966"/>
                </a:solidFill>
                <a:effectLst/>
                <a:latin typeface="-apple-system"/>
              </a:rPr>
              <a:t>…X</a:t>
            </a:r>
            <a:r>
              <a:rPr lang="pt-BR" b="1" i="0" baseline="-25000" dirty="0">
                <a:solidFill>
                  <a:srgbClr val="339966"/>
                </a:solidFill>
                <a:effectLst/>
                <a:latin typeface="-apple-system"/>
              </a:rPr>
              <a:t>n</a:t>
            </a:r>
            <a:r>
              <a:rPr lang="pt-BR" b="1" i="0" dirty="0">
                <a:solidFill>
                  <a:srgbClr val="339966"/>
                </a:solidFill>
                <a:effectLst/>
                <a:latin typeface="-apple-system"/>
              </a:rPr>
              <a:t>)		</a:t>
            </a:r>
            <a:r>
              <a:rPr lang="en-US" b="1" i="0" dirty="0">
                <a:solidFill>
                  <a:srgbClr val="339966"/>
                </a:solidFill>
                <a:effectLst/>
                <a:latin typeface="-apple-system"/>
              </a:rPr>
              <a:t>R</a:t>
            </a:r>
            <a:r>
              <a:rPr lang="en-US" b="1" i="0" baseline="-25000" dirty="0">
                <a:solidFill>
                  <a:srgbClr val="339966"/>
                </a:solidFill>
                <a:effectLst/>
                <a:latin typeface="-apple-system"/>
              </a:rPr>
              <a:t>2</a:t>
            </a:r>
            <a:r>
              <a:rPr lang="en-US" b="1" i="0" dirty="0">
                <a:solidFill>
                  <a:srgbClr val="339966"/>
                </a:solidFill>
                <a:effectLst/>
                <a:latin typeface="-apple-system"/>
              </a:rPr>
              <a:t>(Y</a:t>
            </a:r>
            <a:r>
              <a:rPr lang="en-US" b="1" i="0" baseline="-25000" dirty="0">
                <a:solidFill>
                  <a:srgbClr val="339966"/>
                </a:solidFill>
                <a:effectLst/>
                <a:latin typeface="-apple-system"/>
              </a:rPr>
              <a:t>1</a:t>
            </a:r>
            <a:r>
              <a:rPr lang="en-US" b="1" i="0" dirty="0">
                <a:solidFill>
                  <a:srgbClr val="339966"/>
                </a:solidFill>
                <a:effectLst/>
                <a:latin typeface="-apple-system"/>
              </a:rPr>
              <a:t>, Y</a:t>
            </a:r>
            <a:r>
              <a:rPr lang="en-US" b="1" i="0" baseline="-25000" dirty="0">
                <a:solidFill>
                  <a:srgbClr val="339966"/>
                </a:solidFill>
                <a:effectLst/>
                <a:latin typeface="-apple-system"/>
              </a:rPr>
              <a:t>2</a:t>
            </a:r>
            <a:r>
              <a:rPr lang="en-US" b="1" i="0" dirty="0">
                <a:solidFill>
                  <a:srgbClr val="339966"/>
                </a:solidFill>
                <a:effectLst/>
                <a:latin typeface="-apple-system"/>
              </a:rPr>
              <a:t>,Y</a:t>
            </a:r>
            <a:r>
              <a:rPr lang="en-US" b="1" i="0" baseline="-25000" dirty="0">
                <a:solidFill>
                  <a:srgbClr val="339966"/>
                </a:solidFill>
                <a:effectLst/>
                <a:latin typeface="-apple-system"/>
              </a:rPr>
              <a:t>3</a:t>
            </a:r>
            <a:r>
              <a:rPr lang="en-US" b="1" i="0" dirty="0">
                <a:solidFill>
                  <a:srgbClr val="339966"/>
                </a:solidFill>
                <a:effectLst/>
                <a:latin typeface="-apple-system"/>
              </a:rPr>
              <a:t>…</a:t>
            </a:r>
            <a:r>
              <a:rPr lang="en-US" b="1" i="0" dirty="0" err="1">
                <a:solidFill>
                  <a:srgbClr val="339966"/>
                </a:solidFill>
                <a:effectLst/>
                <a:latin typeface="-apple-system"/>
              </a:rPr>
              <a:t>Y</a:t>
            </a:r>
            <a:r>
              <a:rPr lang="en-US" b="1" i="0" baseline="-25000" dirty="0" err="1">
                <a:solidFill>
                  <a:srgbClr val="339966"/>
                </a:solidFill>
                <a:effectLst/>
                <a:latin typeface="-apple-system"/>
              </a:rPr>
              <a:t>n</a:t>
            </a:r>
            <a:r>
              <a:rPr lang="en-US" b="1" i="0" dirty="0">
                <a:solidFill>
                  <a:srgbClr val="339966"/>
                </a:solidFill>
                <a:effectLst/>
                <a:latin typeface="-apple-system"/>
              </a:rPr>
              <a:t>)</a:t>
            </a:r>
            <a:r>
              <a:rPr lang="en-US" b="1" i="0" dirty="0">
                <a:solidFill>
                  <a:srgbClr val="E06092"/>
                </a:solidFill>
                <a:effectLst/>
                <a:latin typeface="-apple-system"/>
              </a:rPr>
              <a:t> where, R</a:t>
            </a:r>
            <a:r>
              <a:rPr lang="en-US" b="1" i="0" baseline="-25000" dirty="0">
                <a:solidFill>
                  <a:srgbClr val="E06092"/>
                </a:solidFill>
                <a:effectLst/>
                <a:latin typeface="-apple-system"/>
              </a:rPr>
              <a:t>1</a:t>
            </a:r>
            <a:r>
              <a:rPr lang="en-US" b="1" i="0" dirty="0">
                <a:solidFill>
                  <a:srgbClr val="E06092"/>
                </a:solidFill>
                <a:effectLst/>
                <a:latin typeface="-apple-system"/>
              </a:rPr>
              <a:t>(Left Relation) and R</a:t>
            </a:r>
            <a:r>
              <a:rPr lang="en-US" b="1" i="0" baseline="-25000" dirty="0">
                <a:solidFill>
                  <a:srgbClr val="E06092"/>
                </a:solidFill>
                <a:effectLst/>
                <a:latin typeface="-apple-system"/>
              </a:rPr>
              <a:t>2</a:t>
            </a:r>
            <a:r>
              <a:rPr lang="en-US" b="1" i="0" dirty="0">
                <a:solidFill>
                  <a:srgbClr val="E06092"/>
                </a:solidFill>
                <a:effectLst/>
                <a:latin typeface="-apple-system"/>
              </a:rPr>
              <a:t>(Right Relation) are relations having (X</a:t>
            </a:r>
            <a:r>
              <a:rPr lang="en-US" b="1" i="0" baseline="-25000" dirty="0">
                <a:solidFill>
                  <a:srgbClr val="E06092"/>
                </a:solidFill>
                <a:effectLst/>
                <a:latin typeface="-apple-system"/>
              </a:rPr>
              <a:t>1</a:t>
            </a:r>
            <a:r>
              <a:rPr lang="en-US" b="1" i="0" dirty="0">
                <a:solidFill>
                  <a:srgbClr val="E06092"/>
                </a:solidFill>
                <a:effectLst/>
                <a:latin typeface="-apple-system"/>
              </a:rPr>
              <a:t>, X</a:t>
            </a:r>
            <a:r>
              <a:rPr lang="en-US" b="1" i="0" baseline="-25000" dirty="0">
                <a:solidFill>
                  <a:srgbClr val="E06092"/>
                </a:solidFill>
                <a:effectLst/>
                <a:latin typeface="-apple-system"/>
              </a:rPr>
              <a:t>2</a:t>
            </a:r>
            <a:r>
              <a:rPr lang="en-US" b="1" i="0" dirty="0">
                <a:solidFill>
                  <a:srgbClr val="E06092"/>
                </a:solidFill>
                <a:effectLst/>
                <a:latin typeface="-apple-system"/>
              </a:rPr>
              <a:t>,X</a:t>
            </a:r>
            <a:r>
              <a:rPr lang="en-US" b="1" i="0" baseline="-25000" dirty="0">
                <a:solidFill>
                  <a:srgbClr val="E06092"/>
                </a:solidFill>
                <a:effectLst/>
                <a:latin typeface="-apple-system"/>
              </a:rPr>
              <a:t>3</a:t>
            </a:r>
            <a:r>
              <a:rPr lang="en-US" b="1" i="0" dirty="0">
                <a:solidFill>
                  <a:srgbClr val="E06092"/>
                </a:solidFill>
                <a:effectLst/>
                <a:latin typeface="-apple-system"/>
              </a:rPr>
              <a:t>…</a:t>
            </a:r>
            <a:r>
              <a:rPr lang="en-US" b="1" i="0" dirty="0" err="1">
                <a:solidFill>
                  <a:srgbClr val="E06092"/>
                </a:solidFill>
                <a:effectLst/>
                <a:latin typeface="-apple-system"/>
              </a:rPr>
              <a:t>X</a:t>
            </a:r>
            <a:r>
              <a:rPr lang="en-US" b="1" i="0" baseline="-25000" dirty="0" err="1">
                <a:solidFill>
                  <a:srgbClr val="E06092"/>
                </a:solidFill>
                <a:effectLst/>
                <a:latin typeface="-apple-system"/>
              </a:rPr>
              <a:t>n</a:t>
            </a:r>
            <a:r>
              <a:rPr lang="en-US" b="1" i="0" dirty="0">
                <a:solidFill>
                  <a:srgbClr val="E06092"/>
                </a:solidFill>
                <a:effectLst/>
                <a:latin typeface="-apple-system"/>
              </a:rPr>
              <a:t>)  and (Y</a:t>
            </a:r>
            <a:r>
              <a:rPr lang="en-US" b="1" i="0" baseline="-25000" dirty="0">
                <a:solidFill>
                  <a:srgbClr val="E06092"/>
                </a:solidFill>
                <a:effectLst/>
                <a:latin typeface="-apple-system"/>
              </a:rPr>
              <a:t>1</a:t>
            </a:r>
            <a:r>
              <a:rPr lang="en-US" b="1" i="0" dirty="0">
                <a:solidFill>
                  <a:srgbClr val="E06092"/>
                </a:solidFill>
                <a:effectLst/>
                <a:latin typeface="-apple-system"/>
              </a:rPr>
              <a:t>, Y</a:t>
            </a:r>
            <a:r>
              <a:rPr lang="en-US" b="1" i="0" baseline="-25000" dirty="0">
                <a:solidFill>
                  <a:srgbClr val="E06092"/>
                </a:solidFill>
                <a:effectLst/>
                <a:latin typeface="-apple-system"/>
              </a:rPr>
              <a:t>2</a:t>
            </a:r>
            <a:r>
              <a:rPr lang="en-US" b="1" i="0" dirty="0">
                <a:solidFill>
                  <a:srgbClr val="E06092"/>
                </a:solidFill>
                <a:effectLst/>
                <a:latin typeface="-apple-system"/>
              </a:rPr>
              <a:t>,Y</a:t>
            </a:r>
            <a:r>
              <a:rPr lang="en-US" b="1" i="0" baseline="-25000" dirty="0">
                <a:solidFill>
                  <a:srgbClr val="E06092"/>
                </a:solidFill>
                <a:effectLst/>
                <a:latin typeface="-apple-system"/>
              </a:rPr>
              <a:t>3</a:t>
            </a:r>
            <a:r>
              <a:rPr lang="en-US" b="1" i="0" dirty="0">
                <a:solidFill>
                  <a:srgbClr val="E06092"/>
                </a:solidFill>
                <a:effectLst/>
                <a:latin typeface="-apple-system"/>
              </a:rPr>
              <a:t>…</a:t>
            </a:r>
            <a:r>
              <a:rPr lang="en-US" b="1" i="0" dirty="0" err="1">
                <a:solidFill>
                  <a:srgbClr val="E06092"/>
                </a:solidFill>
                <a:effectLst/>
                <a:latin typeface="-apple-system"/>
              </a:rPr>
              <a:t>Y</a:t>
            </a:r>
            <a:r>
              <a:rPr lang="en-US" b="1" i="0" baseline="-25000" dirty="0" err="1">
                <a:solidFill>
                  <a:srgbClr val="E06092"/>
                </a:solidFill>
                <a:effectLst/>
                <a:latin typeface="-apple-system"/>
              </a:rPr>
              <a:t>n</a:t>
            </a:r>
            <a:r>
              <a:rPr lang="en-US" b="1" i="0" dirty="0">
                <a:solidFill>
                  <a:srgbClr val="E06092"/>
                </a:solidFill>
                <a:effectLst/>
                <a:latin typeface="-apple-system"/>
              </a:rPr>
              <a:t>) as attributes respectively and  </a:t>
            </a:r>
            <a:r>
              <a:rPr lang="en-US" dirty="0"/>
              <a:t>         </a:t>
            </a:r>
            <a:r>
              <a:rPr lang="en-IN" b="1" i="0" dirty="0">
                <a:solidFill>
                  <a:srgbClr val="E06092"/>
                </a:solidFill>
                <a:effectLst/>
                <a:latin typeface="-apple-system"/>
              </a:rPr>
              <a:t>denotes left outer join.</a:t>
            </a:r>
          </a:p>
          <a:p>
            <a:pPr marL="0" indent="0" algn="just">
              <a:buNone/>
            </a:pPr>
            <a:endParaRPr lang="en-US" dirty="0"/>
          </a:p>
          <a:p>
            <a:pPr marL="0" indent="0">
              <a:buNone/>
            </a:pPr>
            <a:endParaRPr lang="en-US" dirty="0"/>
          </a:p>
        </p:txBody>
      </p:sp>
      <p:grpSp>
        <p:nvGrpSpPr>
          <p:cNvPr id="15" name="Group 14">
            <a:extLst>
              <a:ext uri="{FF2B5EF4-FFF2-40B4-BE49-F238E27FC236}">
                <a16:creationId xmlns:a16="http://schemas.microsoft.com/office/drawing/2014/main" id="{4E45051A-DAE8-6305-A748-555A430E8DF0}"/>
              </a:ext>
            </a:extLst>
          </p:cNvPr>
          <p:cNvGrpSpPr/>
          <p:nvPr/>
        </p:nvGrpSpPr>
        <p:grpSpPr>
          <a:xfrm>
            <a:off x="3503065" y="586585"/>
            <a:ext cx="337185" cy="269240"/>
            <a:chOff x="0" y="0"/>
            <a:chExt cx="766081" cy="373380"/>
          </a:xfrm>
        </p:grpSpPr>
        <p:sp>
          <p:nvSpPr>
            <p:cNvPr id="16" name="Isosceles Triangle 15">
              <a:extLst>
                <a:ext uri="{FF2B5EF4-FFF2-40B4-BE49-F238E27FC236}">
                  <a16:creationId xmlns:a16="http://schemas.microsoft.com/office/drawing/2014/main" id="{104F4444-7DF5-E4F7-FABC-576D87F812D9}"/>
                </a:ext>
              </a:extLst>
            </p:cNvPr>
            <p:cNvSpPr/>
            <p:nvPr/>
          </p:nvSpPr>
          <p:spPr>
            <a:xfrm rot="16200000" flipH="1">
              <a:off x="458560" y="50300"/>
              <a:ext cx="340360" cy="274683"/>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Isosceles Triangle 16">
              <a:extLst>
                <a:ext uri="{FF2B5EF4-FFF2-40B4-BE49-F238E27FC236}">
                  <a16:creationId xmlns:a16="http://schemas.microsoft.com/office/drawing/2014/main" id="{30D3EE54-D398-348F-DECF-ABE0A58849AD}"/>
                </a:ext>
              </a:extLst>
            </p:cNvPr>
            <p:cNvSpPr/>
            <p:nvPr/>
          </p:nvSpPr>
          <p:spPr>
            <a:xfrm rot="5400000">
              <a:off x="132306" y="-1089"/>
              <a:ext cx="373380" cy="375558"/>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8" name="Straight Connector 17">
              <a:extLst>
                <a:ext uri="{FF2B5EF4-FFF2-40B4-BE49-F238E27FC236}">
                  <a16:creationId xmlns:a16="http://schemas.microsoft.com/office/drawing/2014/main" id="{84887BE4-886D-C5E8-3F34-25D1CF10FF73}"/>
                </a:ext>
              </a:extLst>
            </p:cNvPr>
            <p:cNvCxnSpPr/>
            <p:nvPr/>
          </p:nvCxnSpPr>
          <p:spPr>
            <a:xfrm flipH="1">
              <a:off x="0" y="2675"/>
              <a:ext cx="125186" cy="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a:extLst>
                <a:ext uri="{FF2B5EF4-FFF2-40B4-BE49-F238E27FC236}">
                  <a16:creationId xmlns:a16="http://schemas.microsoft.com/office/drawing/2014/main" id="{365CB66A-155D-DE21-36A3-6C54FAEA86F3}"/>
                </a:ext>
              </a:extLst>
            </p:cNvPr>
            <p:cNvCxnSpPr/>
            <p:nvPr/>
          </p:nvCxnSpPr>
          <p:spPr>
            <a:xfrm flipH="1">
              <a:off x="5443" y="361904"/>
              <a:ext cx="125910" cy="0"/>
            </a:xfrm>
            <a:prstGeom prst="line">
              <a:avLst/>
            </a:prstGeom>
          </p:spPr>
          <p:style>
            <a:lnRef idx="2">
              <a:schemeClr val="dk1"/>
            </a:lnRef>
            <a:fillRef idx="1">
              <a:schemeClr val="lt1"/>
            </a:fillRef>
            <a:effectRef idx="0">
              <a:schemeClr val="dk1"/>
            </a:effectRef>
            <a:fontRef idx="minor">
              <a:schemeClr val="dk1"/>
            </a:fontRef>
          </p:style>
        </p:cxnSp>
      </p:grpSp>
      <p:grpSp>
        <p:nvGrpSpPr>
          <p:cNvPr id="20" name="Group 19">
            <a:extLst>
              <a:ext uri="{FF2B5EF4-FFF2-40B4-BE49-F238E27FC236}">
                <a16:creationId xmlns:a16="http://schemas.microsoft.com/office/drawing/2014/main" id="{0BAFB1F4-9879-64AA-CA07-ABBD850D6094}"/>
              </a:ext>
            </a:extLst>
          </p:cNvPr>
          <p:cNvGrpSpPr/>
          <p:nvPr/>
        </p:nvGrpSpPr>
        <p:grpSpPr>
          <a:xfrm>
            <a:off x="2892245" y="3946095"/>
            <a:ext cx="337185" cy="134620"/>
            <a:chOff x="0" y="0"/>
            <a:chExt cx="766081" cy="373380"/>
          </a:xfrm>
        </p:grpSpPr>
        <p:sp>
          <p:nvSpPr>
            <p:cNvPr id="21" name="Isosceles Triangle 20">
              <a:extLst>
                <a:ext uri="{FF2B5EF4-FFF2-40B4-BE49-F238E27FC236}">
                  <a16:creationId xmlns:a16="http://schemas.microsoft.com/office/drawing/2014/main" id="{4930677E-0CDD-B10F-77FD-AB5B0CE98EC9}"/>
                </a:ext>
              </a:extLst>
            </p:cNvPr>
            <p:cNvSpPr/>
            <p:nvPr/>
          </p:nvSpPr>
          <p:spPr>
            <a:xfrm rot="16200000" flipH="1">
              <a:off x="458560" y="50300"/>
              <a:ext cx="340360" cy="274683"/>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Isosceles Triangle 21">
              <a:extLst>
                <a:ext uri="{FF2B5EF4-FFF2-40B4-BE49-F238E27FC236}">
                  <a16:creationId xmlns:a16="http://schemas.microsoft.com/office/drawing/2014/main" id="{6FEB38F0-0E17-B0BD-B0CE-BAA9C0F5B91C}"/>
                </a:ext>
              </a:extLst>
            </p:cNvPr>
            <p:cNvSpPr/>
            <p:nvPr/>
          </p:nvSpPr>
          <p:spPr>
            <a:xfrm rot="5400000">
              <a:off x="132306" y="-1089"/>
              <a:ext cx="373380" cy="375558"/>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3" name="Straight Connector 22">
              <a:extLst>
                <a:ext uri="{FF2B5EF4-FFF2-40B4-BE49-F238E27FC236}">
                  <a16:creationId xmlns:a16="http://schemas.microsoft.com/office/drawing/2014/main" id="{87B36C1A-F9B6-FC71-3160-1B46CFD815F3}"/>
                </a:ext>
              </a:extLst>
            </p:cNvPr>
            <p:cNvCxnSpPr/>
            <p:nvPr/>
          </p:nvCxnSpPr>
          <p:spPr>
            <a:xfrm flipH="1">
              <a:off x="0" y="2675"/>
              <a:ext cx="125186" cy="0"/>
            </a:xfrm>
            <a:prstGeom prst="line">
              <a:avLst/>
            </a:prstGeom>
          </p:spPr>
          <p:style>
            <a:lnRef idx="2">
              <a:schemeClr val="dk1"/>
            </a:lnRef>
            <a:fillRef idx="1">
              <a:schemeClr val="lt1"/>
            </a:fillRef>
            <a:effectRef idx="0">
              <a:schemeClr val="dk1"/>
            </a:effectRef>
            <a:fontRef idx="minor">
              <a:schemeClr val="dk1"/>
            </a:fontRef>
          </p:style>
        </p:cxnSp>
        <p:cxnSp>
          <p:nvCxnSpPr>
            <p:cNvPr id="24" name="Straight Connector 23">
              <a:extLst>
                <a:ext uri="{FF2B5EF4-FFF2-40B4-BE49-F238E27FC236}">
                  <a16:creationId xmlns:a16="http://schemas.microsoft.com/office/drawing/2014/main" id="{417F6FD6-804A-247D-3F35-3070DADD646E}"/>
                </a:ext>
              </a:extLst>
            </p:cNvPr>
            <p:cNvCxnSpPr/>
            <p:nvPr/>
          </p:nvCxnSpPr>
          <p:spPr>
            <a:xfrm flipH="1">
              <a:off x="5443" y="361904"/>
              <a:ext cx="125910" cy="0"/>
            </a:xfrm>
            <a:prstGeom prst="line">
              <a:avLst/>
            </a:prstGeom>
          </p:spPr>
          <p:style>
            <a:lnRef idx="2">
              <a:schemeClr val="dk1"/>
            </a:lnRef>
            <a:fillRef idx="1">
              <a:schemeClr val="lt1"/>
            </a:fillRef>
            <a:effectRef idx="0">
              <a:schemeClr val="dk1"/>
            </a:effectRef>
            <a:fontRef idx="minor">
              <a:schemeClr val="dk1"/>
            </a:fontRef>
          </p:style>
        </p:cxnSp>
      </p:grpSp>
      <p:grpSp>
        <p:nvGrpSpPr>
          <p:cNvPr id="25" name="Group 24">
            <a:extLst>
              <a:ext uri="{FF2B5EF4-FFF2-40B4-BE49-F238E27FC236}">
                <a16:creationId xmlns:a16="http://schemas.microsoft.com/office/drawing/2014/main" id="{B266A34B-B028-6DBD-FDCB-DC60C8FC72AF}"/>
              </a:ext>
            </a:extLst>
          </p:cNvPr>
          <p:cNvGrpSpPr/>
          <p:nvPr/>
        </p:nvGrpSpPr>
        <p:grpSpPr>
          <a:xfrm>
            <a:off x="5030115" y="4404210"/>
            <a:ext cx="337185" cy="152705"/>
            <a:chOff x="0" y="0"/>
            <a:chExt cx="766081" cy="373380"/>
          </a:xfrm>
        </p:grpSpPr>
        <p:sp>
          <p:nvSpPr>
            <p:cNvPr id="26" name="Isosceles Triangle 25">
              <a:extLst>
                <a:ext uri="{FF2B5EF4-FFF2-40B4-BE49-F238E27FC236}">
                  <a16:creationId xmlns:a16="http://schemas.microsoft.com/office/drawing/2014/main" id="{2965C788-F6AF-BEA0-6E91-1B237174E327}"/>
                </a:ext>
              </a:extLst>
            </p:cNvPr>
            <p:cNvSpPr/>
            <p:nvPr/>
          </p:nvSpPr>
          <p:spPr>
            <a:xfrm rot="16200000" flipH="1">
              <a:off x="458560" y="50300"/>
              <a:ext cx="340360" cy="274683"/>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7" name="Isosceles Triangle 26">
              <a:extLst>
                <a:ext uri="{FF2B5EF4-FFF2-40B4-BE49-F238E27FC236}">
                  <a16:creationId xmlns:a16="http://schemas.microsoft.com/office/drawing/2014/main" id="{E564DA00-8883-0E46-8727-2378F4E5F34D}"/>
                </a:ext>
              </a:extLst>
            </p:cNvPr>
            <p:cNvSpPr/>
            <p:nvPr/>
          </p:nvSpPr>
          <p:spPr>
            <a:xfrm rot="5400000">
              <a:off x="132306" y="-1089"/>
              <a:ext cx="373380" cy="375558"/>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8" name="Straight Connector 27">
              <a:extLst>
                <a:ext uri="{FF2B5EF4-FFF2-40B4-BE49-F238E27FC236}">
                  <a16:creationId xmlns:a16="http://schemas.microsoft.com/office/drawing/2014/main" id="{BB24766D-40EA-A017-4807-FB6F40452D69}"/>
                </a:ext>
              </a:extLst>
            </p:cNvPr>
            <p:cNvCxnSpPr/>
            <p:nvPr/>
          </p:nvCxnSpPr>
          <p:spPr>
            <a:xfrm flipH="1">
              <a:off x="0" y="2675"/>
              <a:ext cx="125186" cy="0"/>
            </a:xfrm>
            <a:prstGeom prst="line">
              <a:avLst/>
            </a:prstGeom>
          </p:spPr>
          <p:style>
            <a:lnRef idx="2">
              <a:schemeClr val="dk1"/>
            </a:lnRef>
            <a:fillRef idx="1">
              <a:schemeClr val="lt1"/>
            </a:fillRef>
            <a:effectRef idx="0">
              <a:schemeClr val="dk1"/>
            </a:effectRef>
            <a:fontRef idx="minor">
              <a:schemeClr val="dk1"/>
            </a:fontRef>
          </p:style>
        </p:cxnSp>
        <p:cxnSp>
          <p:nvCxnSpPr>
            <p:cNvPr id="29" name="Straight Connector 28">
              <a:extLst>
                <a:ext uri="{FF2B5EF4-FFF2-40B4-BE49-F238E27FC236}">
                  <a16:creationId xmlns:a16="http://schemas.microsoft.com/office/drawing/2014/main" id="{6FC164D8-08F6-C443-3F06-9DE232486F7F}"/>
                </a:ext>
              </a:extLst>
            </p:cNvPr>
            <p:cNvCxnSpPr/>
            <p:nvPr/>
          </p:nvCxnSpPr>
          <p:spPr>
            <a:xfrm flipH="1">
              <a:off x="5443" y="361904"/>
              <a:ext cx="125910" cy="0"/>
            </a:xfrm>
            <a:prstGeom prst="line">
              <a:avLst/>
            </a:prstGeom>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26764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Left Outer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296260" y="1197405"/>
            <a:ext cx="8246070" cy="3817622"/>
          </a:xfrm>
        </p:spPr>
        <p:txBody>
          <a:bodyPr>
            <a:normAutofit/>
          </a:bodyPr>
          <a:lstStyle/>
          <a:p>
            <a:pPr algn="just"/>
            <a:endParaRPr lang="en-US" dirty="0"/>
          </a:p>
          <a:p>
            <a:pPr algn="just"/>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CB6C0AC5-AEDF-127E-BC74-3B0A675BB1CB}"/>
              </a:ext>
            </a:extLst>
          </p:cNvPr>
          <p:cNvGraphicFramePr>
            <a:graphicFrameLocks noGrp="1"/>
          </p:cNvGraphicFramePr>
          <p:nvPr/>
        </p:nvGraphicFramePr>
        <p:xfrm>
          <a:off x="601670" y="1733009"/>
          <a:ext cx="1624786" cy="980440"/>
        </p:xfrm>
        <a:graphic>
          <a:graphicData uri="http://schemas.openxmlformats.org/drawingml/2006/table">
            <a:tbl>
              <a:tblPr firstRow="1" bandRow="1">
                <a:tableStyleId>{5C22544A-7EE6-4342-B048-85BDC9FD1C3A}</a:tableStyleId>
              </a:tblPr>
              <a:tblGrid>
                <a:gridCol w="812393">
                  <a:extLst>
                    <a:ext uri="{9D8B030D-6E8A-4147-A177-3AD203B41FA5}">
                      <a16:colId xmlns:a16="http://schemas.microsoft.com/office/drawing/2014/main" val="868513386"/>
                    </a:ext>
                  </a:extLst>
                </a:gridCol>
                <a:gridCol w="812393">
                  <a:extLst>
                    <a:ext uri="{9D8B030D-6E8A-4147-A177-3AD203B41FA5}">
                      <a16:colId xmlns:a16="http://schemas.microsoft.com/office/drawing/2014/main" val="1327354361"/>
                    </a:ext>
                  </a:extLst>
                </a:gridCol>
              </a:tblGrid>
              <a:tr h="0">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Dept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228531">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CSE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370840">
                <a:tc>
                  <a:txBody>
                    <a:bodyPr/>
                    <a:lstStyle/>
                    <a:p>
                      <a:r>
                        <a:rPr lang="en-US" sz="1400" dirty="0">
                          <a:latin typeface="Times New Roman" panose="02020603050405020304" pitchFamily="18" charset="0"/>
                          <a:cs typeface="Times New Roman" panose="02020603050405020304" pitchFamily="18" charset="0"/>
                        </a:rPr>
                        <a:t>Sunita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882807"/>
                  </a:ext>
                </a:extLst>
              </a:tr>
            </a:tbl>
          </a:graphicData>
        </a:graphic>
      </p:graphicFrame>
      <p:graphicFrame>
        <p:nvGraphicFramePr>
          <p:cNvPr id="5" name="Table 4">
            <a:extLst>
              <a:ext uri="{FF2B5EF4-FFF2-40B4-BE49-F238E27FC236}">
                <a16:creationId xmlns:a16="http://schemas.microsoft.com/office/drawing/2014/main" id="{B311274A-8342-3139-BF66-C032D529EF67}"/>
              </a:ext>
            </a:extLst>
          </p:cNvPr>
          <p:cNvGraphicFramePr>
            <a:graphicFrameLocks noGrp="1"/>
          </p:cNvGraphicFramePr>
          <p:nvPr/>
        </p:nvGraphicFramePr>
        <p:xfrm>
          <a:off x="2586834" y="1743307"/>
          <a:ext cx="2290576" cy="1286316"/>
        </p:xfrm>
        <a:graphic>
          <a:graphicData uri="http://schemas.openxmlformats.org/drawingml/2006/table">
            <a:tbl>
              <a:tblPr firstRow="1" bandRow="1">
                <a:tableStyleId>{5C22544A-7EE6-4342-B048-85BDC9FD1C3A}</a:tableStyleId>
              </a:tblPr>
              <a:tblGrid>
                <a:gridCol w="1145288">
                  <a:extLst>
                    <a:ext uri="{9D8B030D-6E8A-4147-A177-3AD203B41FA5}">
                      <a16:colId xmlns:a16="http://schemas.microsoft.com/office/drawing/2014/main" val="868513386"/>
                    </a:ext>
                  </a:extLst>
                </a:gridCol>
                <a:gridCol w="1145288">
                  <a:extLst>
                    <a:ext uri="{9D8B030D-6E8A-4147-A177-3AD203B41FA5}">
                      <a16:colId xmlns:a16="http://schemas.microsoft.com/office/drawing/2014/main" val="1327354361"/>
                    </a:ext>
                  </a:extLst>
                </a:gridCol>
              </a:tblGrid>
              <a:tr h="327987">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Addr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195046">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195656">
                <a:tc>
                  <a:txBody>
                    <a:bodyPr/>
                    <a:lstStyle/>
                    <a:p>
                      <a:r>
                        <a:rPr lang="en-US" sz="1400" dirty="0" err="1">
                          <a:latin typeface="Times New Roman" panose="02020603050405020304" pitchFamily="18" charset="0"/>
                          <a:cs typeface="Times New Roman" panose="02020603050405020304" pitchFamily="18" charset="0"/>
                        </a:rPr>
                        <a:t>Sumit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Kalka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882807"/>
                  </a:ext>
                </a:extLst>
              </a:tr>
              <a:tr h="348729">
                <a:tc>
                  <a:txBody>
                    <a:bodyPr/>
                    <a:lstStyle/>
                    <a:p>
                      <a:r>
                        <a:rPr lang="en-US" sz="1400" dirty="0">
                          <a:latin typeface="Times New Roman" panose="02020603050405020304" pitchFamily="18" charset="0"/>
                          <a:cs typeface="Times New Roman" panose="02020603050405020304" pitchFamily="18" charset="0"/>
                        </a:rPr>
                        <a:t>Rashmi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Pinjore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8614344"/>
                  </a:ext>
                </a:extLst>
              </a:tr>
            </a:tbl>
          </a:graphicData>
        </a:graphic>
      </p:graphicFrame>
      <p:sp>
        <p:nvSpPr>
          <p:cNvPr id="7" name="TextBox 6">
            <a:extLst>
              <a:ext uri="{FF2B5EF4-FFF2-40B4-BE49-F238E27FC236}">
                <a16:creationId xmlns:a16="http://schemas.microsoft.com/office/drawing/2014/main" id="{3D13F073-E163-E76A-888F-38021A132CF1}"/>
              </a:ext>
            </a:extLst>
          </p:cNvPr>
          <p:cNvSpPr txBox="1"/>
          <p:nvPr/>
        </p:nvSpPr>
        <p:spPr>
          <a:xfrm>
            <a:off x="1059785" y="1363677"/>
            <a:ext cx="802627" cy="369332"/>
          </a:xfrm>
          <a:prstGeom prst="rect">
            <a:avLst/>
          </a:prstGeom>
          <a:noFill/>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4FC8020-E230-DC98-949A-FF0FA5F97D6C}"/>
              </a:ext>
            </a:extLst>
          </p:cNvPr>
          <p:cNvSpPr txBox="1"/>
          <p:nvPr/>
        </p:nvSpPr>
        <p:spPr>
          <a:xfrm>
            <a:off x="2997914" y="1297623"/>
            <a:ext cx="802627" cy="369332"/>
          </a:xfrm>
          <a:prstGeom prst="rect">
            <a:avLst/>
          </a:prstGeom>
          <a:noFill/>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173365A-B914-38B3-2927-333B5C44BE72}"/>
              </a:ext>
            </a:extLst>
          </p:cNvPr>
          <p:cNvSpPr txBox="1"/>
          <p:nvPr/>
        </p:nvSpPr>
        <p:spPr>
          <a:xfrm>
            <a:off x="576895" y="3494906"/>
            <a:ext cx="1246415"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R </a:t>
            </a:r>
            <a:r>
              <a:rPr lang="en-US" sz="1800" b="1" i="0" dirty="0">
                <a:solidFill>
                  <a:srgbClr val="FF0000"/>
                </a:solidFill>
                <a:effectLst/>
                <a:latin typeface="Times New Roman" panose="02020603050405020304" pitchFamily="18" charset="0"/>
                <a:cs typeface="Times New Roman" panose="02020603050405020304" pitchFamily="18" charset="0"/>
              </a:rPr>
              <a:t>        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4">
            <a:extLst>
              <a:ext uri="{FF2B5EF4-FFF2-40B4-BE49-F238E27FC236}">
                <a16:creationId xmlns:a16="http://schemas.microsoft.com/office/drawing/2014/main" id="{56BD95AF-0021-3389-602E-C91FCB29A0B1}"/>
              </a:ext>
            </a:extLst>
          </p:cNvPr>
          <p:cNvGraphicFramePr>
            <a:graphicFrameLocks noGrp="1"/>
          </p:cNvGraphicFramePr>
          <p:nvPr>
            <p:extLst>
              <p:ext uri="{D42A27DB-BD31-4B8C-83A1-F6EECF244321}">
                <p14:modId xmlns:p14="http://schemas.microsoft.com/office/powerpoint/2010/main" val="926368633"/>
              </p:ext>
            </p:extLst>
          </p:nvPr>
        </p:nvGraphicFramePr>
        <p:xfrm>
          <a:off x="2128979" y="3455875"/>
          <a:ext cx="2595726" cy="1559151"/>
        </p:xfrm>
        <a:graphic>
          <a:graphicData uri="http://schemas.openxmlformats.org/drawingml/2006/table">
            <a:tbl>
              <a:tblPr firstRow="1" bandRow="1">
                <a:tableStyleId>{5C22544A-7EE6-4342-B048-85BDC9FD1C3A}</a:tableStyleId>
              </a:tblPr>
              <a:tblGrid>
                <a:gridCol w="763525">
                  <a:extLst>
                    <a:ext uri="{9D8B030D-6E8A-4147-A177-3AD203B41FA5}">
                      <a16:colId xmlns:a16="http://schemas.microsoft.com/office/drawing/2014/main" val="868513386"/>
                    </a:ext>
                  </a:extLst>
                </a:gridCol>
                <a:gridCol w="763525">
                  <a:extLst>
                    <a:ext uri="{9D8B030D-6E8A-4147-A177-3AD203B41FA5}">
                      <a16:colId xmlns:a16="http://schemas.microsoft.com/office/drawing/2014/main" val="1327354361"/>
                    </a:ext>
                  </a:extLst>
                </a:gridCol>
                <a:gridCol w="1068676">
                  <a:extLst>
                    <a:ext uri="{9D8B030D-6E8A-4147-A177-3AD203B41FA5}">
                      <a16:colId xmlns:a16="http://schemas.microsoft.com/office/drawing/2014/main" val="3032206583"/>
                    </a:ext>
                  </a:extLst>
                </a:gridCol>
              </a:tblGrid>
              <a:tr h="519717">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Dept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Addr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519717">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CSE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519717">
                <a:tc>
                  <a:txBody>
                    <a:bodyPr/>
                    <a:lstStyle/>
                    <a:p>
                      <a:r>
                        <a:rPr lang="en-US" sz="1400" dirty="0">
                          <a:latin typeface="Times New Roman" panose="02020603050405020304" pitchFamily="18" charset="0"/>
                          <a:cs typeface="Times New Roman" panose="02020603050405020304" pitchFamily="18" charset="0"/>
                        </a:rPr>
                        <a:t>Sunita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NULL</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6978637"/>
                  </a:ext>
                </a:extLst>
              </a:tr>
            </a:tbl>
          </a:graphicData>
        </a:graphic>
      </p:graphicFrame>
      <p:graphicFrame>
        <p:nvGraphicFramePr>
          <p:cNvPr id="12" name="Table 4">
            <a:extLst>
              <a:ext uri="{FF2B5EF4-FFF2-40B4-BE49-F238E27FC236}">
                <a16:creationId xmlns:a16="http://schemas.microsoft.com/office/drawing/2014/main" id="{A7B12A0B-E36F-AE92-0A2C-ADF31EA3C98C}"/>
              </a:ext>
            </a:extLst>
          </p:cNvPr>
          <p:cNvGraphicFramePr>
            <a:graphicFrameLocks noGrp="1"/>
          </p:cNvGraphicFramePr>
          <p:nvPr>
            <p:extLst>
              <p:ext uri="{D42A27DB-BD31-4B8C-83A1-F6EECF244321}">
                <p14:modId xmlns:p14="http://schemas.microsoft.com/office/powerpoint/2010/main" val="2843964061"/>
              </p:ext>
            </p:extLst>
          </p:nvPr>
        </p:nvGraphicFramePr>
        <p:xfrm>
          <a:off x="5311010" y="1866749"/>
          <a:ext cx="3689434" cy="2139544"/>
        </p:xfrm>
        <a:graphic>
          <a:graphicData uri="http://schemas.openxmlformats.org/drawingml/2006/table">
            <a:tbl>
              <a:tblPr firstRow="1" bandRow="1">
                <a:tableStyleId>{5C22544A-7EE6-4342-B048-85BDC9FD1C3A}</a:tableStyleId>
              </a:tblPr>
              <a:tblGrid>
                <a:gridCol w="838572">
                  <a:extLst>
                    <a:ext uri="{9D8B030D-6E8A-4147-A177-3AD203B41FA5}">
                      <a16:colId xmlns:a16="http://schemas.microsoft.com/office/drawing/2014/main" val="868513386"/>
                    </a:ext>
                  </a:extLst>
                </a:gridCol>
                <a:gridCol w="838572">
                  <a:extLst>
                    <a:ext uri="{9D8B030D-6E8A-4147-A177-3AD203B41FA5}">
                      <a16:colId xmlns:a16="http://schemas.microsoft.com/office/drawing/2014/main" val="1327354361"/>
                    </a:ext>
                  </a:extLst>
                </a:gridCol>
                <a:gridCol w="838572">
                  <a:extLst>
                    <a:ext uri="{9D8B030D-6E8A-4147-A177-3AD203B41FA5}">
                      <a16:colId xmlns:a16="http://schemas.microsoft.com/office/drawing/2014/main" val="3931397684"/>
                    </a:ext>
                  </a:extLst>
                </a:gridCol>
                <a:gridCol w="1173718">
                  <a:extLst>
                    <a:ext uri="{9D8B030D-6E8A-4147-A177-3AD203B41FA5}">
                      <a16:colId xmlns:a16="http://schemas.microsoft.com/office/drawing/2014/main" val="3032206583"/>
                    </a:ext>
                  </a:extLst>
                </a:gridCol>
              </a:tblGrid>
              <a:tr h="329146">
                <a:tc>
                  <a:txBody>
                    <a:bodyPr/>
                    <a:lstStyle/>
                    <a:p>
                      <a:r>
                        <a:rPr lang="en-US" sz="1000" dirty="0">
                          <a:latin typeface="Times New Roman" panose="02020603050405020304" pitchFamily="18" charset="0"/>
                          <a:cs typeface="Times New Roman" panose="02020603050405020304" pitchFamily="18" charset="0"/>
                        </a:rPr>
                        <a:t>R. Name</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Dept</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a:latin typeface="Times New Roman" panose="02020603050405020304" pitchFamily="18" charset="0"/>
                          <a:cs typeface="Times New Roman" panose="02020603050405020304" pitchFamily="18" charset="0"/>
                        </a:rPr>
                        <a:t>S. Name</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US" sz="1000" dirty="0" err="1">
                          <a:latin typeface="Times New Roman" panose="02020603050405020304" pitchFamily="18" charset="0"/>
                          <a:cs typeface="Times New Roman" panose="02020603050405020304" pitchFamily="18" charset="0"/>
                        </a:rPr>
                        <a:t>Addr</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168275">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CSE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Panchkula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168275">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CSE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Sumit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Kalka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3097252"/>
                  </a:ext>
                </a:extLst>
              </a:tr>
              <a:tr h="168275">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CSE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Rashmi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Pinjore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2742128"/>
                  </a:ext>
                </a:extLst>
              </a:tr>
              <a:tr h="329146">
                <a:tc>
                  <a:txBody>
                    <a:bodyPr/>
                    <a:lstStyle/>
                    <a:p>
                      <a:r>
                        <a:rPr lang="en-US" sz="1200" dirty="0">
                          <a:latin typeface="Times New Roman" panose="02020603050405020304" pitchFamily="18" charset="0"/>
                          <a:cs typeface="Times New Roman" panose="02020603050405020304" pitchFamily="18" charset="0"/>
                        </a:rPr>
                        <a:t>Sunita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Akhil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Panchkula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1324537"/>
                  </a:ext>
                </a:extLst>
              </a:tr>
              <a:tr h="329146">
                <a:tc>
                  <a:txBody>
                    <a:bodyPr/>
                    <a:lstStyle/>
                    <a:p>
                      <a:r>
                        <a:rPr lang="en-US" sz="1200" dirty="0">
                          <a:latin typeface="Times New Roman" panose="02020603050405020304" pitchFamily="18" charset="0"/>
                          <a:cs typeface="Times New Roman" panose="02020603050405020304" pitchFamily="18" charset="0"/>
                        </a:rPr>
                        <a:t>Sunita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Sumit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Kalka</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2717222"/>
                  </a:ext>
                </a:extLst>
              </a:tr>
              <a:tr h="329146">
                <a:tc>
                  <a:txBody>
                    <a:bodyPr/>
                    <a:lstStyle/>
                    <a:p>
                      <a:r>
                        <a:rPr lang="en-US" sz="1200" dirty="0">
                          <a:latin typeface="Times New Roman" panose="02020603050405020304" pitchFamily="18" charset="0"/>
                          <a:cs typeface="Times New Roman" panose="02020603050405020304" pitchFamily="18" charset="0"/>
                        </a:rPr>
                        <a:t>Sunita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Rashmi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Pinjore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13950"/>
                  </a:ext>
                </a:extLst>
              </a:tr>
            </a:tbl>
          </a:graphicData>
        </a:graphic>
      </p:graphicFrame>
      <p:sp>
        <p:nvSpPr>
          <p:cNvPr id="13" name="TextBox 12">
            <a:extLst>
              <a:ext uri="{FF2B5EF4-FFF2-40B4-BE49-F238E27FC236}">
                <a16:creationId xmlns:a16="http://schemas.microsoft.com/office/drawing/2014/main" id="{5199E576-258C-4F25-08DD-F4396BE31F8C}"/>
              </a:ext>
            </a:extLst>
          </p:cNvPr>
          <p:cNvSpPr txBox="1"/>
          <p:nvPr/>
        </p:nvSpPr>
        <p:spPr>
          <a:xfrm>
            <a:off x="6709870" y="1297623"/>
            <a:ext cx="965779"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R </a:t>
            </a:r>
            <a:r>
              <a:rPr lang="en-US" b="1" dirty="0">
                <a:solidFill>
                  <a:srgbClr val="FF0000"/>
                </a:solidFill>
                <a:latin typeface="Times New Roman" panose="02020603050405020304" pitchFamily="18" charset="0"/>
                <a:cs typeface="Times New Roman" panose="02020603050405020304" pitchFamily="18" charset="0"/>
              </a:rPr>
              <a:t>× </a:t>
            </a:r>
            <a:r>
              <a:rPr lang="en-US" sz="1800" b="1" i="0" dirty="0">
                <a:solidFill>
                  <a:srgbClr val="FF0000"/>
                </a:solidFill>
                <a:effectLst/>
                <a:latin typeface="Times New Roman" panose="02020603050405020304" pitchFamily="18" charset="0"/>
                <a:cs typeface="Times New Roman" panose="02020603050405020304" pitchFamily="18" charset="0"/>
              </a:rPr>
              <a:t>S</a:t>
            </a:r>
            <a:endParaRPr lang="en-IN" dirty="0">
              <a:solidFill>
                <a:srgbClr val="FF0000"/>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BD3BCE1C-4441-8649-0CD6-D0BF317EB17E}"/>
              </a:ext>
            </a:extLst>
          </p:cNvPr>
          <p:cNvGrpSpPr/>
          <p:nvPr/>
        </p:nvGrpSpPr>
        <p:grpSpPr>
          <a:xfrm>
            <a:off x="862917" y="3544952"/>
            <a:ext cx="337185" cy="269240"/>
            <a:chOff x="0" y="0"/>
            <a:chExt cx="766081" cy="373380"/>
          </a:xfrm>
        </p:grpSpPr>
        <p:sp>
          <p:nvSpPr>
            <p:cNvPr id="16" name="Isosceles Triangle 15">
              <a:extLst>
                <a:ext uri="{FF2B5EF4-FFF2-40B4-BE49-F238E27FC236}">
                  <a16:creationId xmlns:a16="http://schemas.microsoft.com/office/drawing/2014/main" id="{03EDE8B1-9021-B323-AF0E-CFF654649261}"/>
                </a:ext>
              </a:extLst>
            </p:cNvPr>
            <p:cNvSpPr/>
            <p:nvPr/>
          </p:nvSpPr>
          <p:spPr>
            <a:xfrm rot="16200000" flipH="1">
              <a:off x="458560" y="50300"/>
              <a:ext cx="340360" cy="274683"/>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Isosceles Triangle 16">
              <a:extLst>
                <a:ext uri="{FF2B5EF4-FFF2-40B4-BE49-F238E27FC236}">
                  <a16:creationId xmlns:a16="http://schemas.microsoft.com/office/drawing/2014/main" id="{A245FCD4-287B-BBD3-46B1-CD6662C7FC4F}"/>
                </a:ext>
              </a:extLst>
            </p:cNvPr>
            <p:cNvSpPr/>
            <p:nvPr/>
          </p:nvSpPr>
          <p:spPr>
            <a:xfrm rot="5400000">
              <a:off x="132306" y="-1089"/>
              <a:ext cx="373380" cy="375558"/>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8" name="Straight Connector 17">
              <a:extLst>
                <a:ext uri="{FF2B5EF4-FFF2-40B4-BE49-F238E27FC236}">
                  <a16:creationId xmlns:a16="http://schemas.microsoft.com/office/drawing/2014/main" id="{580262DC-A6AF-DD62-B45D-463260E4B599}"/>
                </a:ext>
              </a:extLst>
            </p:cNvPr>
            <p:cNvCxnSpPr/>
            <p:nvPr/>
          </p:nvCxnSpPr>
          <p:spPr>
            <a:xfrm flipH="1">
              <a:off x="0" y="2675"/>
              <a:ext cx="125186" cy="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a:extLst>
                <a:ext uri="{FF2B5EF4-FFF2-40B4-BE49-F238E27FC236}">
                  <a16:creationId xmlns:a16="http://schemas.microsoft.com/office/drawing/2014/main" id="{FDD9A243-2A8B-08A0-B640-3625DAA274B3}"/>
                </a:ext>
              </a:extLst>
            </p:cNvPr>
            <p:cNvCxnSpPr/>
            <p:nvPr/>
          </p:nvCxnSpPr>
          <p:spPr>
            <a:xfrm flipH="1">
              <a:off x="5443" y="361904"/>
              <a:ext cx="125910" cy="0"/>
            </a:xfrm>
            <a:prstGeom prst="line">
              <a:avLst/>
            </a:prstGeom>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09458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Right Outer Join </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296260" y="1197405"/>
            <a:ext cx="8246070" cy="3817622"/>
          </a:xfrm>
        </p:spPr>
        <p:txBody>
          <a:bodyPr>
            <a:normAutofit fontScale="92500" lnSpcReduction="20000"/>
          </a:bodyPr>
          <a:lstStyle/>
          <a:p>
            <a:pPr algn="just"/>
            <a:r>
              <a:rPr lang="en-US" b="0" i="0" dirty="0">
                <a:solidFill>
                  <a:srgbClr val="222222"/>
                </a:solidFill>
                <a:effectLst/>
              </a:rPr>
              <a:t>The right outer join is completely similar to left outer join except the resulting relation will include all the tuples from relation present on right hand relation.</a:t>
            </a:r>
          </a:p>
          <a:p>
            <a:pPr algn="just"/>
            <a:r>
              <a:rPr lang="en-US" b="0" i="0" dirty="0">
                <a:solidFill>
                  <a:srgbClr val="222222"/>
                </a:solidFill>
                <a:effectLst/>
              </a:rPr>
              <a:t>Also, NULL value will be displayed against the tuple which doesn’t matches up with the left side relation.</a:t>
            </a:r>
          </a:p>
          <a:p>
            <a:pPr algn="just"/>
            <a:endParaRPr lang="en-US" dirty="0">
              <a:solidFill>
                <a:srgbClr val="222222"/>
              </a:solidFill>
              <a:latin typeface="-apple-system"/>
            </a:endParaRPr>
          </a:p>
          <a:p>
            <a:pPr algn="just"/>
            <a:r>
              <a:rPr lang="pt-BR" b="1" i="0" dirty="0">
                <a:solidFill>
                  <a:srgbClr val="339966"/>
                </a:solidFill>
                <a:effectLst/>
                <a:latin typeface="-apple-system"/>
              </a:rPr>
              <a:t>R</a:t>
            </a:r>
            <a:r>
              <a:rPr lang="pt-BR" b="1" i="0" baseline="-25000" dirty="0">
                <a:solidFill>
                  <a:srgbClr val="339966"/>
                </a:solidFill>
                <a:effectLst/>
                <a:latin typeface="-apple-system"/>
              </a:rPr>
              <a:t>1</a:t>
            </a:r>
            <a:r>
              <a:rPr lang="pt-BR" b="1" i="0" dirty="0">
                <a:solidFill>
                  <a:srgbClr val="339966"/>
                </a:solidFill>
                <a:effectLst/>
                <a:latin typeface="-apple-system"/>
              </a:rPr>
              <a:t>(X</a:t>
            </a:r>
            <a:r>
              <a:rPr lang="pt-BR" b="1" i="0" baseline="-25000" dirty="0">
                <a:solidFill>
                  <a:srgbClr val="339966"/>
                </a:solidFill>
                <a:effectLst/>
                <a:latin typeface="-apple-system"/>
              </a:rPr>
              <a:t>1</a:t>
            </a:r>
            <a:r>
              <a:rPr lang="pt-BR" b="1" i="0" dirty="0">
                <a:solidFill>
                  <a:srgbClr val="339966"/>
                </a:solidFill>
                <a:effectLst/>
                <a:latin typeface="-apple-system"/>
              </a:rPr>
              <a:t>, X</a:t>
            </a:r>
            <a:r>
              <a:rPr lang="pt-BR" b="1" i="0" baseline="-25000" dirty="0">
                <a:solidFill>
                  <a:srgbClr val="339966"/>
                </a:solidFill>
                <a:effectLst/>
                <a:latin typeface="-apple-system"/>
              </a:rPr>
              <a:t>2</a:t>
            </a:r>
            <a:r>
              <a:rPr lang="pt-BR" b="1" i="0" dirty="0">
                <a:solidFill>
                  <a:srgbClr val="339966"/>
                </a:solidFill>
                <a:effectLst/>
                <a:latin typeface="-apple-system"/>
              </a:rPr>
              <a:t>,X</a:t>
            </a:r>
            <a:r>
              <a:rPr lang="pt-BR" b="1" i="0" baseline="-25000" dirty="0">
                <a:solidFill>
                  <a:srgbClr val="339966"/>
                </a:solidFill>
                <a:effectLst/>
                <a:latin typeface="-apple-system"/>
              </a:rPr>
              <a:t>3</a:t>
            </a:r>
            <a:r>
              <a:rPr lang="pt-BR" b="1" i="0" dirty="0">
                <a:solidFill>
                  <a:srgbClr val="339966"/>
                </a:solidFill>
                <a:effectLst/>
                <a:latin typeface="-apple-system"/>
              </a:rPr>
              <a:t>…X</a:t>
            </a:r>
            <a:r>
              <a:rPr lang="pt-BR" b="1" i="0" baseline="-25000" dirty="0">
                <a:solidFill>
                  <a:srgbClr val="339966"/>
                </a:solidFill>
                <a:effectLst/>
                <a:latin typeface="-apple-system"/>
              </a:rPr>
              <a:t>n</a:t>
            </a:r>
            <a:r>
              <a:rPr lang="pt-BR" b="1" i="0" dirty="0">
                <a:solidFill>
                  <a:srgbClr val="339966"/>
                </a:solidFill>
                <a:effectLst/>
                <a:latin typeface="-apple-system"/>
              </a:rPr>
              <a:t>)		</a:t>
            </a:r>
            <a:r>
              <a:rPr lang="en-US" b="1" i="0" dirty="0">
                <a:solidFill>
                  <a:srgbClr val="339966"/>
                </a:solidFill>
                <a:effectLst/>
                <a:latin typeface="-apple-system"/>
              </a:rPr>
              <a:t>R</a:t>
            </a:r>
            <a:r>
              <a:rPr lang="en-US" b="1" i="0" baseline="-25000" dirty="0">
                <a:solidFill>
                  <a:srgbClr val="339966"/>
                </a:solidFill>
                <a:effectLst/>
                <a:latin typeface="-apple-system"/>
              </a:rPr>
              <a:t>2</a:t>
            </a:r>
            <a:r>
              <a:rPr lang="en-US" b="1" i="0" dirty="0">
                <a:solidFill>
                  <a:srgbClr val="339966"/>
                </a:solidFill>
                <a:effectLst/>
                <a:latin typeface="-apple-system"/>
              </a:rPr>
              <a:t>(Y</a:t>
            </a:r>
            <a:r>
              <a:rPr lang="en-US" b="1" i="0" baseline="-25000" dirty="0">
                <a:solidFill>
                  <a:srgbClr val="339966"/>
                </a:solidFill>
                <a:effectLst/>
                <a:latin typeface="-apple-system"/>
              </a:rPr>
              <a:t>1</a:t>
            </a:r>
            <a:r>
              <a:rPr lang="en-US" b="1" i="0" dirty="0">
                <a:solidFill>
                  <a:srgbClr val="339966"/>
                </a:solidFill>
                <a:effectLst/>
                <a:latin typeface="-apple-system"/>
              </a:rPr>
              <a:t>, Y</a:t>
            </a:r>
            <a:r>
              <a:rPr lang="en-US" b="1" i="0" baseline="-25000" dirty="0">
                <a:solidFill>
                  <a:srgbClr val="339966"/>
                </a:solidFill>
                <a:effectLst/>
                <a:latin typeface="-apple-system"/>
              </a:rPr>
              <a:t>2</a:t>
            </a:r>
            <a:r>
              <a:rPr lang="en-US" b="1" i="0" dirty="0">
                <a:solidFill>
                  <a:srgbClr val="339966"/>
                </a:solidFill>
                <a:effectLst/>
                <a:latin typeface="-apple-system"/>
              </a:rPr>
              <a:t>,Y</a:t>
            </a:r>
            <a:r>
              <a:rPr lang="en-US" b="1" i="0" baseline="-25000" dirty="0">
                <a:solidFill>
                  <a:srgbClr val="339966"/>
                </a:solidFill>
                <a:effectLst/>
                <a:latin typeface="-apple-system"/>
              </a:rPr>
              <a:t>3</a:t>
            </a:r>
            <a:r>
              <a:rPr lang="en-US" b="1" i="0" dirty="0">
                <a:solidFill>
                  <a:srgbClr val="339966"/>
                </a:solidFill>
                <a:effectLst/>
                <a:latin typeface="-apple-system"/>
              </a:rPr>
              <a:t>…</a:t>
            </a:r>
            <a:r>
              <a:rPr lang="en-US" b="1" i="0" dirty="0" err="1">
                <a:solidFill>
                  <a:srgbClr val="339966"/>
                </a:solidFill>
                <a:effectLst/>
                <a:latin typeface="-apple-system"/>
              </a:rPr>
              <a:t>Y</a:t>
            </a:r>
            <a:r>
              <a:rPr lang="en-US" b="1" i="0" baseline="-25000" dirty="0" err="1">
                <a:solidFill>
                  <a:srgbClr val="339966"/>
                </a:solidFill>
                <a:effectLst/>
                <a:latin typeface="-apple-system"/>
              </a:rPr>
              <a:t>n</a:t>
            </a:r>
            <a:r>
              <a:rPr lang="en-US" b="1" i="0" dirty="0">
                <a:solidFill>
                  <a:srgbClr val="339966"/>
                </a:solidFill>
                <a:effectLst/>
                <a:latin typeface="-apple-system"/>
              </a:rPr>
              <a:t>)</a:t>
            </a:r>
            <a:r>
              <a:rPr lang="en-US" b="1" i="0" dirty="0">
                <a:solidFill>
                  <a:srgbClr val="E06092"/>
                </a:solidFill>
                <a:effectLst/>
                <a:latin typeface="-apple-system"/>
              </a:rPr>
              <a:t> where, R</a:t>
            </a:r>
            <a:r>
              <a:rPr lang="en-US" b="1" i="0" baseline="-25000" dirty="0">
                <a:solidFill>
                  <a:srgbClr val="E06092"/>
                </a:solidFill>
                <a:effectLst/>
                <a:latin typeface="-apple-system"/>
              </a:rPr>
              <a:t>1</a:t>
            </a:r>
            <a:r>
              <a:rPr lang="en-US" b="1" i="0" dirty="0">
                <a:solidFill>
                  <a:srgbClr val="E06092"/>
                </a:solidFill>
                <a:effectLst/>
                <a:latin typeface="-apple-system"/>
              </a:rPr>
              <a:t>(Left Relation) and R</a:t>
            </a:r>
            <a:r>
              <a:rPr lang="en-US" b="1" i="0" baseline="-25000" dirty="0">
                <a:solidFill>
                  <a:srgbClr val="E06092"/>
                </a:solidFill>
                <a:effectLst/>
                <a:latin typeface="-apple-system"/>
              </a:rPr>
              <a:t>2</a:t>
            </a:r>
            <a:r>
              <a:rPr lang="en-US" b="1" i="0" dirty="0">
                <a:solidFill>
                  <a:srgbClr val="E06092"/>
                </a:solidFill>
                <a:effectLst/>
                <a:latin typeface="-apple-system"/>
              </a:rPr>
              <a:t>(Right Relation) are relations having (X</a:t>
            </a:r>
            <a:r>
              <a:rPr lang="en-US" b="1" i="0" baseline="-25000" dirty="0">
                <a:solidFill>
                  <a:srgbClr val="E06092"/>
                </a:solidFill>
                <a:effectLst/>
                <a:latin typeface="-apple-system"/>
              </a:rPr>
              <a:t>1</a:t>
            </a:r>
            <a:r>
              <a:rPr lang="en-US" b="1" i="0" dirty="0">
                <a:solidFill>
                  <a:srgbClr val="E06092"/>
                </a:solidFill>
                <a:effectLst/>
                <a:latin typeface="-apple-system"/>
              </a:rPr>
              <a:t>, X</a:t>
            </a:r>
            <a:r>
              <a:rPr lang="en-US" b="1" i="0" baseline="-25000" dirty="0">
                <a:solidFill>
                  <a:srgbClr val="E06092"/>
                </a:solidFill>
                <a:effectLst/>
                <a:latin typeface="-apple-system"/>
              </a:rPr>
              <a:t>2</a:t>
            </a:r>
            <a:r>
              <a:rPr lang="en-US" b="1" i="0" dirty="0">
                <a:solidFill>
                  <a:srgbClr val="E06092"/>
                </a:solidFill>
                <a:effectLst/>
                <a:latin typeface="-apple-system"/>
              </a:rPr>
              <a:t>,X</a:t>
            </a:r>
            <a:r>
              <a:rPr lang="en-US" b="1" i="0" baseline="-25000" dirty="0">
                <a:solidFill>
                  <a:srgbClr val="E06092"/>
                </a:solidFill>
                <a:effectLst/>
                <a:latin typeface="-apple-system"/>
              </a:rPr>
              <a:t>3</a:t>
            </a:r>
            <a:r>
              <a:rPr lang="en-US" b="1" i="0" dirty="0">
                <a:solidFill>
                  <a:srgbClr val="E06092"/>
                </a:solidFill>
                <a:effectLst/>
                <a:latin typeface="-apple-system"/>
              </a:rPr>
              <a:t>…</a:t>
            </a:r>
            <a:r>
              <a:rPr lang="en-US" b="1" i="0" dirty="0" err="1">
                <a:solidFill>
                  <a:srgbClr val="E06092"/>
                </a:solidFill>
                <a:effectLst/>
                <a:latin typeface="-apple-system"/>
              </a:rPr>
              <a:t>X</a:t>
            </a:r>
            <a:r>
              <a:rPr lang="en-US" b="1" i="0" baseline="-25000" dirty="0" err="1">
                <a:solidFill>
                  <a:srgbClr val="E06092"/>
                </a:solidFill>
                <a:effectLst/>
                <a:latin typeface="-apple-system"/>
              </a:rPr>
              <a:t>n</a:t>
            </a:r>
            <a:r>
              <a:rPr lang="en-US" b="1" i="0" dirty="0">
                <a:solidFill>
                  <a:srgbClr val="E06092"/>
                </a:solidFill>
                <a:effectLst/>
                <a:latin typeface="-apple-system"/>
              </a:rPr>
              <a:t>)  and (Y</a:t>
            </a:r>
            <a:r>
              <a:rPr lang="en-US" b="1" i="0" baseline="-25000" dirty="0">
                <a:solidFill>
                  <a:srgbClr val="E06092"/>
                </a:solidFill>
                <a:effectLst/>
                <a:latin typeface="-apple-system"/>
              </a:rPr>
              <a:t>1</a:t>
            </a:r>
            <a:r>
              <a:rPr lang="en-US" b="1" i="0" dirty="0">
                <a:solidFill>
                  <a:srgbClr val="E06092"/>
                </a:solidFill>
                <a:effectLst/>
                <a:latin typeface="-apple-system"/>
              </a:rPr>
              <a:t>, Y</a:t>
            </a:r>
            <a:r>
              <a:rPr lang="en-US" b="1" i="0" baseline="-25000" dirty="0">
                <a:solidFill>
                  <a:srgbClr val="E06092"/>
                </a:solidFill>
                <a:effectLst/>
                <a:latin typeface="-apple-system"/>
              </a:rPr>
              <a:t>2</a:t>
            </a:r>
            <a:r>
              <a:rPr lang="en-US" b="1" i="0" dirty="0">
                <a:solidFill>
                  <a:srgbClr val="E06092"/>
                </a:solidFill>
                <a:effectLst/>
                <a:latin typeface="-apple-system"/>
              </a:rPr>
              <a:t>,Y</a:t>
            </a:r>
            <a:r>
              <a:rPr lang="en-US" b="1" i="0" baseline="-25000" dirty="0">
                <a:solidFill>
                  <a:srgbClr val="E06092"/>
                </a:solidFill>
                <a:effectLst/>
                <a:latin typeface="-apple-system"/>
              </a:rPr>
              <a:t>3</a:t>
            </a:r>
            <a:r>
              <a:rPr lang="en-US" b="1" i="0" dirty="0">
                <a:solidFill>
                  <a:srgbClr val="E06092"/>
                </a:solidFill>
                <a:effectLst/>
                <a:latin typeface="-apple-system"/>
              </a:rPr>
              <a:t>…</a:t>
            </a:r>
            <a:r>
              <a:rPr lang="en-US" b="1" i="0" dirty="0" err="1">
                <a:solidFill>
                  <a:srgbClr val="E06092"/>
                </a:solidFill>
                <a:effectLst/>
                <a:latin typeface="-apple-system"/>
              </a:rPr>
              <a:t>Y</a:t>
            </a:r>
            <a:r>
              <a:rPr lang="en-US" b="1" i="0" baseline="-25000" dirty="0" err="1">
                <a:solidFill>
                  <a:srgbClr val="E06092"/>
                </a:solidFill>
                <a:effectLst/>
                <a:latin typeface="-apple-system"/>
              </a:rPr>
              <a:t>n</a:t>
            </a:r>
            <a:r>
              <a:rPr lang="en-US" b="1" i="0" dirty="0">
                <a:solidFill>
                  <a:srgbClr val="E06092"/>
                </a:solidFill>
                <a:effectLst/>
                <a:latin typeface="-apple-system"/>
              </a:rPr>
              <a:t>) as attributes respectively and  </a:t>
            </a:r>
            <a:r>
              <a:rPr lang="en-US" dirty="0"/>
              <a:t>         </a:t>
            </a:r>
            <a:r>
              <a:rPr lang="en-IN" b="1" i="0" dirty="0">
                <a:solidFill>
                  <a:srgbClr val="E06092"/>
                </a:solidFill>
                <a:effectLst/>
                <a:latin typeface="-apple-system"/>
              </a:rPr>
              <a:t>denotes right outer join.</a:t>
            </a:r>
          </a:p>
          <a:p>
            <a:pPr marL="0" indent="0" algn="just">
              <a:buNone/>
            </a:pPr>
            <a:endParaRPr lang="en-US" dirty="0"/>
          </a:p>
          <a:p>
            <a:pPr marL="0" indent="0">
              <a:buNone/>
            </a:pPr>
            <a:endParaRPr lang="en-US" dirty="0"/>
          </a:p>
        </p:txBody>
      </p:sp>
      <p:grpSp>
        <p:nvGrpSpPr>
          <p:cNvPr id="12" name="Group 11">
            <a:extLst>
              <a:ext uri="{FF2B5EF4-FFF2-40B4-BE49-F238E27FC236}">
                <a16:creationId xmlns:a16="http://schemas.microsoft.com/office/drawing/2014/main" id="{C622699D-EBCA-7CB6-C5BB-6E1E4E397CCD}"/>
              </a:ext>
            </a:extLst>
          </p:cNvPr>
          <p:cNvGrpSpPr/>
          <p:nvPr/>
        </p:nvGrpSpPr>
        <p:grpSpPr>
          <a:xfrm rot="10800000">
            <a:off x="1670605" y="4404210"/>
            <a:ext cx="337185" cy="134620"/>
            <a:chOff x="0" y="0"/>
            <a:chExt cx="766081" cy="373380"/>
          </a:xfrm>
        </p:grpSpPr>
        <p:sp>
          <p:nvSpPr>
            <p:cNvPr id="13" name="Isosceles Triangle 12">
              <a:extLst>
                <a:ext uri="{FF2B5EF4-FFF2-40B4-BE49-F238E27FC236}">
                  <a16:creationId xmlns:a16="http://schemas.microsoft.com/office/drawing/2014/main" id="{52020390-E197-7CCE-998B-B24DBFB22882}"/>
                </a:ext>
              </a:extLst>
            </p:cNvPr>
            <p:cNvSpPr/>
            <p:nvPr/>
          </p:nvSpPr>
          <p:spPr>
            <a:xfrm rot="16200000" flipH="1">
              <a:off x="458560" y="50300"/>
              <a:ext cx="340360" cy="274683"/>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4" name="Isosceles Triangle 13">
              <a:extLst>
                <a:ext uri="{FF2B5EF4-FFF2-40B4-BE49-F238E27FC236}">
                  <a16:creationId xmlns:a16="http://schemas.microsoft.com/office/drawing/2014/main" id="{FFCA8CEF-A57E-C992-2776-F9E030CBE5B7}"/>
                </a:ext>
              </a:extLst>
            </p:cNvPr>
            <p:cNvSpPr/>
            <p:nvPr/>
          </p:nvSpPr>
          <p:spPr>
            <a:xfrm rot="5400000">
              <a:off x="132306" y="-1089"/>
              <a:ext cx="373380" cy="375558"/>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 name="Straight Connector 14">
              <a:extLst>
                <a:ext uri="{FF2B5EF4-FFF2-40B4-BE49-F238E27FC236}">
                  <a16:creationId xmlns:a16="http://schemas.microsoft.com/office/drawing/2014/main" id="{775D89E7-5F68-53A5-272C-7EFBCE1A0FAF}"/>
                </a:ext>
              </a:extLst>
            </p:cNvPr>
            <p:cNvCxnSpPr/>
            <p:nvPr/>
          </p:nvCxnSpPr>
          <p:spPr>
            <a:xfrm flipH="1">
              <a:off x="0" y="2675"/>
              <a:ext cx="125186" cy="0"/>
            </a:xfrm>
            <a:prstGeom prst="line">
              <a:avLst/>
            </a:prstGeom>
          </p:spPr>
          <p:style>
            <a:lnRef idx="2">
              <a:schemeClr val="dk1"/>
            </a:lnRef>
            <a:fillRef idx="1">
              <a:schemeClr val="lt1"/>
            </a:fillRef>
            <a:effectRef idx="0">
              <a:schemeClr val="dk1"/>
            </a:effectRef>
            <a:fontRef idx="minor">
              <a:schemeClr val="dk1"/>
            </a:fontRef>
          </p:style>
        </p:cxnSp>
        <p:cxnSp>
          <p:nvCxnSpPr>
            <p:cNvPr id="16" name="Straight Connector 15">
              <a:extLst>
                <a:ext uri="{FF2B5EF4-FFF2-40B4-BE49-F238E27FC236}">
                  <a16:creationId xmlns:a16="http://schemas.microsoft.com/office/drawing/2014/main" id="{49B7823B-7E93-6D87-BF1E-D95DB31BAAE9}"/>
                </a:ext>
              </a:extLst>
            </p:cNvPr>
            <p:cNvCxnSpPr/>
            <p:nvPr/>
          </p:nvCxnSpPr>
          <p:spPr>
            <a:xfrm flipH="1">
              <a:off x="5443" y="361904"/>
              <a:ext cx="125910" cy="0"/>
            </a:xfrm>
            <a:prstGeom prst="line">
              <a:avLst/>
            </a:prstGeom>
          </p:spPr>
          <p:style>
            <a:lnRef idx="2">
              <a:schemeClr val="dk1"/>
            </a:lnRef>
            <a:fillRef idx="1">
              <a:schemeClr val="lt1"/>
            </a:fillRef>
            <a:effectRef idx="0">
              <a:schemeClr val="dk1"/>
            </a:effectRef>
            <a:fontRef idx="minor">
              <a:schemeClr val="dk1"/>
            </a:fontRef>
          </p:style>
        </p:cxnSp>
      </p:grpSp>
      <p:grpSp>
        <p:nvGrpSpPr>
          <p:cNvPr id="17" name="Group 16">
            <a:extLst>
              <a:ext uri="{FF2B5EF4-FFF2-40B4-BE49-F238E27FC236}">
                <a16:creationId xmlns:a16="http://schemas.microsoft.com/office/drawing/2014/main" id="{8F3843C1-28CF-C63D-8E6F-943D1E67C30D}"/>
              </a:ext>
            </a:extLst>
          </p:cNvPr>
          <p:cNvGrpSpPr/>
          <p:nvPr/>
        </p:nvGrpSpPr>
        <p:grpSpPr>
          <a:xfrm rot="10800000">
            <a:off x="3350360" y="3335275"/>
            <a:ext cx="337185" cy="245430"/>
            <a:chOff x="0" y="0"/>
            <a:chExt cx="766081" cy="373380"/>
          </a:xfrm>
        </p:grpSpPr>
        <p:sp>
          <p:nvSpPr>
            <p:cNvPr id="18" name="Isosceles Triangle 17">
              <a:extLst>
                <a:ext uri="{FF2B5EF4-FFF2-40B4-BE49-F238E27FC236}">
                  <a16:creationId xmlns:a16="http://schemas.microsoft.com/office/drawing/2014/main" id="{B81ED11C-A130-CEB2-C415-A61EC490CCA4}"/>
                </a:ext>
              </a:extLst>
            </p:cNvPr>
            <p:cNvSpPr/>
            <p:nvPr/>
          </p:nvSpPr>
          <p:spPr>
            <a:xfrm rot="16200000" flipH="1">
              <a:off x="458560" y="50300"/>
              <a:ext cx="340360" cy="274683"/>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Isosceles Triangle 18">
              <a:extLst>
                <a:ext uri="{FF2B5EF4-FFF2-40B4-BE49-F238E27FC236}">
                  <a16:creationId xmlns:a16="http://schemas.microsoft.com/office/drawing/2014/main" id="{7409144F-D0CB-FC65-112C-32B705293C79}"/>
                </a:ext>
              </a:extLst>
            </p:cNvPr>
            <p:cNvSpPr/>
            <p:nvPr/>
          </p:nvSpPr>
          <p:spPr>
            <a:xfrm rot="5400000">
              <a:off x="132306" y="-1089"/>
              <a:ext cx="373380" cy="375558"/>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0" name="Straight Connector 19">
              <a:extLst>
                <a:ext uri="{FF2B5EF4-FFF2-40B4-BE49-F238E27FC236}">
                  <a16:creationId xmlns:a16="http://schemas.microsoft.com/office/drawing/2014/main" id="{EC6918DC-CEE2-7EFD-F02C-4A9B53D80048}"/>
                </a:ext>
              </a:extLst>
            </p:cNvPr>
            <p:cNvCxnSpPr/>
            <p:nvPr/>
          </p:nvCxnSpPr>
          <p:spPr>
            <a:xfrm flipH="1">
              <a:off x="0" y="2675"/>
              <a:ext cx="125186" cy="0"/>
            </a:xfrm>
            <a:prstGeom prst="line">
              <a:avLst/>
            </a:prstGeom>
          </p:spPr>
          <p:style>
            <a:lnRef idx="2">
              <a:schemeClr val="dk1"/>
            </a:lnRef>
            <a:fillRef idx="1">
              <a:schemeClr val="lt1"/>
            </a:fillRef>
            <a:effectRef idx="0">
              <a:schemeClr val="dk1"/>
            </a:effectRef>
            <a:fontRef idx="minor">
              <a:schemeClr val="dk1"/>
            </a:fontRef>
          </p:style>
        </p:cxnSp>
        <p:cxnSp>
          <p:nvCxnSpPr>
            <p:cNvPr id="21" name="Straight Connector 20">
              <a:extLst>
                <a:ext uri="{FF2B5EF4-FFF2-40B4-BE49-F238E27FC236}">
                  <a16:creationId xmlns:a16="http://schemas.microsoft.com/office/drawing/2014/main" id="{BC38E711-7539-E334-1434-F02699002EAD}"/>
                </a:ext>
              </a:extLst>
            </p:cNvPr>
            <p:cNvCxnSpPr/>
            <p:nvPr/>
          </p:nvCxnSpPr>
          <p:spPr>
            <a:xfrm flipH="1">
              <a:off x="5443" y="361904"/>
              <a:ext cx="125910" cy="0"/>
            </a:xfrm>
            <a:prstGeom prst="line">
              <a:avLst/>
            </a:prstGeom>
          </p:spPr>
          <p:style>
            <a:lnRef idx="2">
              <a:schemeClr val="dk1"/>
            </a:lnRef>
            <a:fillRef idx="1">
              <a:schemeClr val="lt1"/>
            </a:fillRef>
            <a:effectRef idx="0">
              <a:schemeClr val="dk1"/>
            </a:effectRef>
            <a:fontRef idx="minor">
              <a:schemeClr val="dk1"/>
            </a:fontRef>
          </p:style>
        </p:cxnSp>
      </p:grpSp>
      <p:grpSp>
        <p:nvGrpSpPr>
          <p:cNvPr id="22" name="Group 21">
            <a:extLst>
              <a:ext uri="{FF2B5EF4-FFF2-40B4-BE49-F238E27FC236}">
                <a16:creationId xmlns:a16="http://schemas.microsoft.com/office/drawing/2014/main" id="{0345B8F2-FF2C-A961-C2F7-40E5561FBD9A}"/>
              </a:ext>
            </a:extLst>
          </p:cNvPr>
          <p:cNvGrpSpPr/>
          <p:nvPr/>
        </p:nvGrpSpPr>
        <p:grpSpPr>
          <a:xfrm rot="10800000">
            <a:off x="3808475" y="613546"/>
            <a:ext cx="337185" cy="269240"/>
            <a:chOff x="0" y="0"/>
            <a:chExt cx="766081" cy="373380"/>
          </a:xfrm>
        </p:grpSpPr>
        <p:sp>
          <p:nvSpPr>
            <p:cNvPr id="23" name="Isosceles Triangle 22">
              <a:extLst>
                <a:ext uri="{FF2B5EF4-FFF2-40B4-BE49-F238E27FC236}">
                  <a16:creationId xmlns:a16="http://schemas.microsoft.com/office/drawing/2014/main" id="{135DE55D-219B-EB36-0D27-6446468F2880}"/>
                </a:ext>
              </a:extLst>
            </p:cNvPr>
            <p:cNvSpPr/>
            <p:nvPr/>
          </p:nvSpPr>
          <p:spPr>
            <a:xfrm rot="16200000" flipH="1">
              <a:off x="458560" y="50300"/>
              <a:ext cx="340360" cy="274683"/>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4" name="Isosceles Triangle 23">
              <a:extLst>
                <a:ext uri="{FF2B5EF4-FFF2-40B4-BE49-F238E27FC236}">
                  <a16:creationId xmlns:a16="http://schemas.microsoft.com/office/drawing/2014/main" id="{155093D7-3DF4-EF09-AB6A-AE37C66362AD}"/>
                </a:ext>
              </a:extLst>
            </p:cNvPr>
            <p:cNvSpPr/>
            <p:nvPr/>
          </p:nvSpPr>
          <p:spPr>
            <a:xfrm rot="5400000">
              <a:off x="132306" y="-1089"/>
              <a:ext cx="373380" cy="375558"/>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5" name="Straight Connector 24">
              <a:extLst>
                <a:ext uri="{FF2B5EF4-FFF2-40B4-BE49-F238E27FC236}">
                  <a16:creationId xmlns:a16="http://schemas.microsoft.com/office/drawing/2014/main" id="{564DDA3F-3268-B146-50FA-E8DF26F5784C}"/>
                </a:ext>
              </a:extLst>
            </p:cNvPr>
            <p:cNvCxnSpPr/>
            <p:nvPr/>
          </p:nvCxnSpPr>
          <p:spPr>
            <a:xfrm flipH="1">
              <a:off x="0" y="2675"/>
              <a:ext cx="125186" cy="0"/>
            </a:xfrm>
            <a:prstGeom prst="line">
              <a:avLst/>
            </a:prstGeom>
          </p:spPr>
          <p:style>
            <a:lnRef idx="2">
              <a:schemeClr val="dk1"/>
            </a:lnRef>
            <a:fillRef idx="1">
              <a:schemeClr val="lt1"/>
            </a:fillRef>
            <a:effectRef idx="0">
              <a:schemeClr val="dk1"/>
            </a:effectRef>
            <a:fontRef idx="minor">
              <a:schemeClr val="dk1"/>
            </a:fontRef>
          </p:style>
        </p:cxnSp>
        <p:cxnSp>
          <p:nvCxnSpPr>
            <p:cNvPr id="26" name="Straight Connector 25">
              <a:extLst>
                <a:ext uri="{FF2B5EF4-FFF2-40B4-BE49-F238E27FC236}">
                  <a16:creationId xmlns:a16="http://schemas.microsoft.com/office/drawing/2014/main" id="{375DE56B-2F97-828C-BCE5-2CF760A01165}"/>
                </a:ext>
              </a:extLst>
            </p:cNvPr>
            <p:cNvCxnSpPr/>
            <p:nvPr/>
          </p:nvCxnSpPr>
          <p:spPr>
            <a:xfrm flipH="1">
              <a:off x="5443" y="361904"/>
              <a:ext cx="125910" cy="0"/>
            </a:xfrm>
            <a:prstGeom prst="line">
              <a:avLst/>
            </a:prstGeom>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52120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6335-1BD8-415A-8974-1AEE4C83C9DC}"/>
              </a:ext>
            </a:extLst>
          </p:cNvPr>
          <p:cNvSpPr>
            <a:spLocks noGrp="1"/>
          </p:cNvSpPr>
          <p:nvPr>
            <p:ph type="title"/>
          </p:nvPr>
        </p:nvSpPr>
        <p:spPr/>
        <p:txBody>
          <a:bodyPr/>
          <a:lstStyle/>
          <a:p>
            <a:r>
              <a:rPr lang="en-US" dirty="0"/>
              <a:t>Right Outer Join</a:t>
            </a:r>
            <a:endParaRPr lang="en-IN" dirty="0"/>
          </a:p>
        </p:txBody>
      </p:sp>
      <p:sp>
        <p:nvSpPr>
          <p:cNvPr id="3" name="Content Placeholder 2">
            <a:extLst>
              <a:ext uri="{FF2B5EF4-FFF2-40B4-BE49-F238E27FC236}">
                <a16:creationId xmlns:a16="http://schemas.microsoft.com/office/drawing/2014/main" id="{60D8DDBA-0746-416C-B785-F30780500835}"/>
              </a:ext>
            </a:extLst>
          </p:cNvPr>
          <p:cNvSpPr>
            <a:spLocks noGrp="1"/>
          </p:cNvSpPr>
          <p:nvPr>
            <p:ph idx="1"/>
          </p:nvPr>
        </p:nvSpPr>
        <p:spPr>
          <a:xfrm>
            <a:off x="296260" y="1197405"/>
            <a:ext cx="8246070" cy="3817622"/>
          </a:xfrm>
        </p:spPr>
        <p:txBody>
          <a:bodyPr>
            <a:normAutofit/>
          </a:bodyPr>
          <a:lstStyle/>
          <a:p>
            <a:pPr algn="just"/>
            <a:endParaRPr lang="en-US" dirty="0"/>
          </a:p>
          <a:p>
            <a:pPr algn="just"/>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CB6C0AC5-AEDF-127E-BC74-3B0A675BB1CB}"/>
              </a:ext>
            </a:extLst>
          </p:cNvPr>
          <p:cNvGraphicFramePr>
            <a:graphicFrameLocks noGrp="1"/>
          </p:cNvGraphicFramePr>
          <p:nvPr/>
        </p:nvGraphicFramePr>
        <p:xfrm>
          <a:off x="601670" y="1733009"/>
          <a:ext cx="1624786" cy="980440"/>
        </p:xfrm>
        <a:graphic>
          <a:graphicData uri="http://schemas.openxmlformats.org/drawingml/2006/table">
            <a:tbl>
              <a:tblPr firstRow="1" bandRow="1">
                <a:tableStyleId>{5C22544A-7EE6-4342-B048-85BDC9FD1C3A}</a:tableStyleId>
              </a:tblPr>
              <a:tblGrid>
                <a:gridCol w="812393">
                  <a:extLst>
                    <a:ext uri="{9D8B030D-6E8A-4147-A177-3AD203B41FA5}">
                      <a16:colId xmlns:a16="http://schemas.microsoft.com/office/drawing/2014/main" val="868513386"/>
                    </a:ext>
                  </a:extLst>
                </a:gridCol>
                <a:gridCol w="812393">
                  <a:extLst>
                    <a:ext uri="{9D8B030D-6E8A-4147-A177-3AD203B41FA5}">
                      <a16:colId xmlns:a16="http://schemas.microsoft.com/office/drawing/2014/main" val="1327354361"/>
                    </a:ext>
                  </a:extLst>
                </a:gridCol>
              </a:tblGrid>
              <a:tr h="0">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Dept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228531">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CSE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370840">
                <a:tc>
                  <a:txBody>
                    <a:bodyPr/>
                    <a:lstStyle/>
                    <a:p>
                      <a:r>
                        <a:rPr lang="en-US" sz="1400" dirty="0">
                          <a:latin typeface="Times New Roman" panose="02020603050405020304" pitchFamily="18" charset="0"/>
                          <a:cs typeface="Times New Roman" panose="02020603050405020304" pitchFamily="18" charset="0"/>
                        </a:rPr>
                        <a:t>Sunita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882807"/>
                  </a:ext>
                </a:extLst>
              </a:tr>
            </a:tbl>
          </a:graphicData>
        </a:graphic>
      </p:graphicFrame>
      <p:graphicFrame>
        <p:nvGraphicFramePr>
          <p:cNvPr id="5" name="Table 4">
            <a:extLst>
              <a:ext uri="{FF2B5EF4-FFF2-40B4-BE49-F238E27FC236}">
                <a16:creationId xmlns:a16="http://schemas.microsoft.com/office/drawing/2014/main" id="{B311274A-8342-3139-BF66-C032D529EF67}"/>
              </a:ext>
            </a:extLst>
          </p:cNvPr>
          <p:cNvGraphicFramePr>
            <a:graphicFrameLocks noGrp="1"/>
          </p:cNvGraphicFramePr>
          <p:nvPr>
            <p:extLst>
              <p:ext uri="{D42A27DB-BD31-4B8C-83A1-F6EECF244321}">
                <p14:modId xmlns:p14="http://schemas.microsoft.com/office/powerpoint/2010/main" val="1754270426"/>
              </p:ext>
            </p:extLst>
          </p:nvPr>
        </p:nvGraphicFramePr>
        <p:xfrm>
          <a:off x="2586834" y="1743307"/>
          <a:ext cx="2290576" cy="1286316"/>
        </p:xfrm>
        <a:graphic>
          <a:graphicData uri="http://schemas.openxmlformats.org/drawingml/2006/table">
            <a:tbl>
              <a:tblPr firstRow="1" bandRow="1">
                <a:tableStyleId>{5C22544A-7EE6-4342-B048-85BDC9FD1C3A}</a:tableStyleId>
              </a:tblPr>
              <a:tblGrid>
                <a:gridCol w="1145288">
                  <a:extLst>
                    <a:ext uri="{9D8B030D-6E8A-4147-A177-3AD203B41FA5}">
                      <a16:colId xmlns:a16="http://schemas.microsoft.com/office/drawing/2014/main" val="868513386"/>
                    </a:ext>
                  </a:extLst>
                </a:gridCol>
                <a:gridCol w="1145288">
                  <a:extLst>
                    <a:ext uri="{9D8B030D-6E8A-4147-A177-3AD203B41FA5}">
                      <a16:colId xmlns:a16="http://schemas.microsoft.com/office/drawing/2014/main" val="1327354361"/>
                    </a:ext>
                  </a:extLst>
                </a:gridCol>
              </a:tblGrid>
              <a:tr h="327987">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Addr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195046">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195656">
                <a:tc>
                  <a:txBody>
                    <a:bodyPr/>
                    <a:lstStyle/>
                    <a:p>
                      <a:r>
                        <a:rPr lang="en-US" sz="1400" dirty="0" err="1">
                          <a:latin typeface="Times New Roman" panose="02020603050405020304" pitchFamily="18" charset="0"/>
                          <a:cs typeface="Times New Roman" panose="02020603050405020304" pitchFamily="18" charset="0"/>
                        </a:rPr>
                        <a:t>Sumit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Kalka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882807"/>
                  </a:ext>
                </a:extLst>
              </a:tr>
              <a:tr h="348729">
                <a:tc>
                  <a:txBody>
                    <a:bodyPr/>
                    <a:lstStyle/>
                    <a:p>
                      <a:r>
                        <a:rPr lang="en-US" sz="1400" dirty="0">
                          <a:latin typeface="Times New Roman" panose="02020603050405020304" pitchFamily="18" charset="0"/>
                          <a:cs typeface="Times New Roman" panose="02020603050405020304" pitchFamily="18" charset="0"/>
                        </a:rPr>
                        <a:t>Rashmi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Pinjore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8614344"/>
                  </a:ext>
                </a:extLst>
              </a:tr>
            </a:tbl>
          </a:graphicData>
        </a:graphic>
      </p:graphicFrame>
      <p:sp>
        <p:nvSpPr>
          <p:cNvPr id="7" name="TextBox 6">
            <a:extLst>
              <a:ext uri="{FF2B5EF4-FFF2-40B4-BE49-F238E27FC236}">
                <a16:creationId xmlns:a16="http://schemas.microsoft.com/office/drawing/2014/main" id="{3D13F073-E163-E76A-888F-38021A132CF1}"/>
              </a:ext>
            </a:extLst>
          </p:cNvPr>
          <p:cNvSpPr txBox="1"/>
          <p:nvPr/>
        </p:nvSpPr>
        <p:spPr>
          <a:xfrm>
            <a:off x="1059785" y="1363677"/>
            <a:ext cx="802627" cy="369332"/>
          </a:xfrm>
          <a:prstGeom prst="rect">
            <a:avLst/>
          </a:prstGeom>
          <a:noFill/>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4FC8020-E230-DC98-949A-FF0FA5F97D6C}"/>
              </a:ext>
            </a:extLst>
          </p:cNvPr>
          <p:cNvSpPr txBox="1"/>
          <p:nvPr/>
        </p:nvSpPr>
        <p:spPr>
          <a:xfrm>
            <a:off x="2997914" y="1297623"/>
            <a:ext cx="802627" cy="369332"/>
          </a:xfrm>
          <a:prstGeom prst="rect">
            <a:avLst/>
          </a:prstGeom>
          <a:noFill/>
        </p:spPr>
        <p:txBody>
          <a:bodyPr wrap="square">
            <a:spAutoFit/>
          </a:bodyPr>
          <a:lstStyle/>
          <a:p>
            <a:pPr algn="ctr"/>
            <a:r>
              <a:rPr lang="en-US" dirty="0">
                <a:solidFill>
                  <a:srgbClr val="FF0000"/>
                </a:solidFill>
                <a:latin typeface="Times New Roman" panose="02020603050405020304" pitchFamily="18" charset="0"/>
                <a:cs typeface="Times New Roman" panose="02020603050405020304" pitchFamily="18" charset="0"/>
              </a:rPr>
              <a: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173365A-B914-38B3-2927-333B5C44BE72}"/>
              </a:ext>
            </a:extLst>
          </p:cNvPr>
          <p:cNvSpPr txBox="1"/>
          <p:nvPr/>
        </p:nvSpPr>
        <p:spPr>
          <a:xfrm>
            <a:off x="590057" y="3576763"/>
            <a:ext cx="1246415" cy="36933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R  </a:t>
            </a:r>
            <a:r>
              <a:rPr lang="en-US" sz="1800" b="1" i="0" dirty="0">
                <a:solidFill>
                  <a:srgbClr val="FF0000"/>
                </a:solidFill>
                <a:effectLst/>
                <a:latin typeface="Times New Roman" panose="02020603050405020304" pitchFamily="18" charset="0"/>
                <a:cs typeface="Times New Roman" panose="02020603050405020304" pitchFamily="18" charset="0"/>
              </a:rPr>
              <a:t>      S</a:t>
            </a:r>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4">
            <a:extLst>
              <a:ext uri="{FF2B5EF4-FFF2-40B4-BE49-F238E27FC236}">
                <a16:creationId xmlns:a16="http://schemas.microsoft.com/office/drawing/2014/main" id="{56BD95AF-0021-3389-602E-C91FCB29A0B1}"/>
              </a:ext>
            </a:extLst>
          </p:cNvPr>
          <p:cNvGraphicFramePr>
            <a:graphicFrameLocks noGrp="1"/>
          </p:cNvGraphicFramePr>
          <p:nvPr>
            <p:extLst>
              <p:ext uri="{D42A27DB-BD31-4B8C-83A1-F6EECF244321}">
                <p14:modId xmlns:p14="http://schemas.microsoft.com/office/powerpoint/2010/main" val="882920596"/>
              </p:ext>
            </p:extLst>
          </p:nvPr>
        </p:nvGraphicFramePr>
        <p:xfrm>
          <a:off x="2128979" y="3455875"/>
          <a:ext cx="2595726" cy="1304188"/>
        </p:xfrm>
        <a:graphic>
          <a:graphicData uri="http://schemas.openxmlformats.org/drawingml/2006/table">
            <a:tbl>
              <a:tblPr firstRow="1" bandRow="1">
                <a:tableStyleId>{5C22544A-7EE6-4342-B048-85BDC9FD1C3A}</a:tableStyleId>
              </a:tblPr>
              <a:tblGrid>
                <a:gridCol w="763525">
                  <a:extLst>
                    <a:ext uri="{9D8B030D-6E8A-4147-A177-3AD203B41FA5}">
                      <a16:colId xmlns:a16="http://schemas.microsoft.com/office/drawing/2014/main" val="868513386"/>
                    </a:ext>
                  </a:extLst>
                </a:gridCol>
                <a:gridCol w="763525">
                  <a:extLst>
                    <a:ext uri="{9D8B030D-6E8A-4147-A177-3AD203B41FA5}">
                      <a16:colId xmlns:a16="http://schemas.microsoft.com/office/drawing/2014/main" val="1327354361"/>
                    </a:ext>
                  </a:extLst>
                </a:gridCol>
                <a:gridCol w="1068676">
                  <a:extLst>
                    <a:ext uri="{9D8B030D-6E8A-4147-A177-3AD203B41FA5}">
                      <a16:colId xmlns:a16="http://schemas.microsoft.com/office/drawing/2014/main" val="3032206583"/>
                    </a:ext>
                  </a:extLst>
                </a:gridCol>
              </a:tblGrid>
              <a:tr h="228600">
                <a:tc>
                  <a:txBody>
                    <a:bodyPr/>
                    <a:lstStyle/>
                    <a:p>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Dept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Addr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478861"/>
                  </a:ext>
                </a:extLst>
              </a:tr>
              <a:tr h="253594">
                <a:tc>
                  <a:txBody>
                    <a:bodyPr/>
                    <a:lstStyle/>
                    <a:p>
                      <a:r>
                        <a:rPr lang="en-US" sz="1400" dirty="0">
                          <a:latin typeface="Times New Roman" panose="02020603050405020304" pitchFamily="18" charset="0"/>
                          <a:cs typeface="Times New Roman" panose="02020603050405020304" pitchFamily="18" charset="0"/>
                        </a:rPr>
                        <a:t>Akhil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CSE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Panchkula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2726892"/>
                  </a:ext>
                </a:extLst>
              </a:tr>
              <a:tr h="229058">
                <a:tc>
                  <a:txBody>
                    <a:bodyPr/>
                    <a:lstStyle/>
                    <a:p>
                      <a:r>
                        <a:rPr lang="en-US" sz="1400" dirty="0" err="1">
                          <a:latin typeface="Times New Roman" panose="02020603050405020304" pitchFamily="18" charset="0"/>
                          <a:cs typeface="Times New Roman" panose="02020603050405020304" pitchFamily="18" charset="0"/>
                        </a:rPr>
                        <a:t>Sumit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NULL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Kalka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6978637"/>
                  </a:ext>
                </a:extLst>
              </a:tr>
              <a:tr h="389788">
                <a:tc>
                  <a:txBody>
                    <a:bodyPr/>
                    <a:lstStyle/>
                    <a:p>
                      <a:r>
                        <a:rPr lang="en-US" sz="1400" dirty="0">
                          <a:latin typeface="Times New Roman" panose="02020603050405020304" pitchFamily="18" charset="0"/>
                          <a:cs typeface="Times New Roman" panose="02020603050405020304" pitchFamily="18" charset="0"/>
                        </a:rPr>
                        <a:t>Rashmi</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NULL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Pinjore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3734353"/>
                  </a:ext>
                </a:extLst>
              </a:tr>
            </a:tbl>
          </a:graphicData>
        </a:graphic>
      </p:graphicFrame>
      <p:grpSp>
        <p:nvGrpSpPr>
          <p:cNvPr id="16" name="Group 15">
            <a:extLst>
              <a:ext uri="{FF2B5EF4-FFF2-40B4-BE49-F238E27FC236}">
                <a16:creationId xmlns:a16="http://schemas.microsoft.com/office/drawing/2014/main" id="{02F12A70-2CFD-CAD7-6830-8E01478E7239}"/>
              </a:ext>
            </a:extLst>
          </p:cNvPr>
          <p:cNvGrpSpPr/>
          <p:nvPr/>
        </p:nvGrpSpPr>
        <p:grpSpPr>
          <a:xfrm rot="10800000" flipV="1">
            <a:off x="907080" y="3685076"/>
            <a:ext cx="305410" cy="152705"/>
            <a:chOff x="0" y="0"/>
            <a:chExt cx="766081" cy="373380"/>
          </a:xfrm>
        </p:grpSpPr>
        <p:sp>
          <p:nvSpPr>
            <p:cNvPr id="17" name="Isosceles Triangle 16">
              <a:extLst>
                <a:ext uri="{FF2B5EF4-FFF2-40B4-BE49-F238E27FC236}">
                  <a16:creationId xmlns:a16="http://schemas.microsoft.com/office/drawing/2014/main" id="{6DF86E84-B56F-9469-E094-C3059E92E023}"/>
                </a:ext>
              </a:extLst>
            </p:cNvPr>
            <p:cNvSpPr/>
            <p:nvPr/>
          </p:nvSpPr>
          <p:spPr>
            <a:xfrm rot="16200000" flipH="1">
              <a:off x="458560" y="50300"/>
              <a:ext cx="340360" cy="274683"/>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Isosceles Triangle 17">
              <a:extLst>
                <a:ext uri="{FF2B5EF4-FFF2-40B4-BE49-F238E27FC236}">
                  <a16:creationId xmlns:a16="http://schemas.microsoft.com/office/drawing/2014/main" id="{564A4028-2DDB-BF47-9D97-18F30ACB0858}"/>
                </a:ext>
              </a:extLst>
            </p:cNvPr>
            <p:cNvSpPr/>
            <p:nvPr/>
          </p:nvSpPr>
          <p:spPr>
            <a:xfrm rot="5400000">
              <a:off x="132306" y="-1089"/>
              <a:ext cx="373380" cy="375558"/>
            </a:xfrm>
            <a:prstGeom prst="triangl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9" name="Straight Connector 18">
              <a:extLst>
                <a:ext uri="{FF2B5EF4-FFF2-40B4-BE49-F238E27FC236}">
                  <a16:creationId xmlns:a16="http://schemas.microsoft.com/office/drawing/2014/main" id="{E66D8FFD-5A23-7750-27B1-61E1037A45BB}"/>
                </a:ext>
              </a:extLst>
            </p:cNvPr>
            <p:cNvCxnSpPr/>
            <p:nvPr/>
          </p:nvCxnSpPr>
          <p:spPr>
            <a:xfrm flipH="1">
              <a:off x="0" y="2675"/>
              <a:ext cx="125186" cy="0"/>
            </a:xfrm>
            <a:prstGeom prst="line">
              <a:avLst/>
            </a:prstGeom>
          </p:spPr>
          <p:style>
            <a:lnRef idx="2">
              <a:schemeClr val="dk1"/>
            </a:lnRef>
            <a:fillRef idx="1">
              <a:schemeClr val="lt1"/>
            </a:fillRef>
            <a:effectRef idx="0">
              <a:schemeClr val="dk1"/>
            </a:effectRef>
            <a:fontRef idx="minor">
              <a:schemeClr val="dk1"/>
            </a:fontRef>
          </p:style>
        </p:cxnSp>
        <p:cxnSp>
          <p:nvCxnSpPr>
            <p:cNvPr id="20" name="Straight Connector 19">
              <a:extLst>
                <a:ext uri="{FF2B5EF4-FFF2-40B4-BE49-F238E27FC236}">
                  <a16:creationId xmlns:a16="http://schemas.microsoft.com/office/drawing/2014/main" id="{D14ECAA9-10C8-999C-9CB3-A41239A490A7}"/>
                </a:ext>
              </a:extLst>
            </p:cNvPr>
            <p:cNvCxnSpPr/>
            <p:nvPr/>
          </p:nvCxnSpPr>
          <p:spPr>
            <a:xfrm flipH="1">
              <a:off x="5443" y="361904"/>
              <a:ext cx="125910" cy="0"/>
            </a:xfrm>
            <a:prstGeom prst="line">
              <a:avLst/>
            </a:prstGeom>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2861241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Words>
  <Application>Microsoft Office PowerPoint</Application>
  <PresentationFormat>On-screen Show (16:9)</PresentationFormat>
  <Paragraphs>223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inherit</vt:lpstr>
      <vt:lpstr>Times New Roman</vt:lpstr>
      <vt:lpstr>var(--ff-mono)</vt:lpstr>
      <vt:lpstr>Office Theme</vt:lpstr>
      <vt:lpstr>  Outer join in relational algebra </vt:lpstr>
      <vt:lpstr>Contents</vt:lpstr>
      <vt:lpstr>Outer Join</vt:lpstr>
      <vt:lpstr>Outer Join</vt:lpstr>
      <vt:lpstr>Outer Join</vt:lpstr>
      <vt:lpstr>Left Outer Join </vt:lpstr>
      <vt:lpstr>Left Outer Join</vt:lpstr>
      <vt:lpstr>Right Outer Join </vt:lpstr>
      <vt:lpstr>Right Outer Join</vt:lpstr>
      <vt:lpstr>Full Outer Join (       ) </vt:lpstr>
      <vt:lpstr>Full Outer Join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2022-08-07T19:23:49Z</dcterms:modified>
</cp:coreProperties>
</file>