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11" r:id="rId3"/>
    <p:sldId id="313" r:id="rId4"/>
    <p:sldId id="316" r:id="rId5"/>
    <p:sldId id="317" r:id="rId6"/>
    <p:sldId id="318" r:id="rId7"/>
    <p:sldId id="319" r:id="rId8"/>
    <p:sldId id="320" r:id="rId9"/>
    <p:sldId id="293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C79E37"/>
    <a:srgbClr val="5EEC3C"/>
    <a:srgbClr val="FE9202"/>
    <a:srgbClr val="990099"/>
    <a:srgbClr val="FF2549"/>
    <a:srgbClr val="6C1A00"/>
    <a:srgbClr val="202E54"/>
    <a:srgbClr val="1D3A00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108" d="100"/>
          <a:sy n="108" d="100"/>
        </p:scale>
        <p:origin x="758" y="-3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67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9FB99D-41E8-464C-A268-F009253FA9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106C1-A278-4CDE-A5CA-BF57AC1FCF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C46AE-D80C-41B8-9D6A-DB80D87570FC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3E369-7992-4C69-9B3B-43FD110AA2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A9E23-D4A1-4F5F-B8B7-1C4719C4E1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E779F-4EE3-423A-BC30-B0BE8DEC5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793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87716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029865"/>
            <a:ext cx="8231372" cy="137434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6C1A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77160"/>
            <a:ext cx="7778805" cy="137434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Cartesian Product with some selection criteria in Relational Algebra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20.7.2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E663-9A9B-4C3A-8D02-A5AD58ED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0A91E-4040-4545-956C-E0A0D1A1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Cartesian Product with some selection criteria</a:t>
            </a:r>
          </a:p>
        </p:txBody>
      </p:sp>
    </p:spTree>
    <p:extLst>
      <p:ext uri="{BB962C8B-B14F-4D97-AF65-F5344CB8AC3E}">
        <p14:creationId xmlns:p14="http://schemas.microsoft.com/office/powerpoint/2010/main" val="27795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5ABC-64E9-48E1-A39E-5E1FE87E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60" y="213341"/>
            <a:ext cx="8246070" cy="76352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Cartesian Product with some selection criteria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18C438-E2D2-8F5B-8E81-81A905C35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350110"/>
            <a:ext cx="7428064" cy="3512213"/>
          </a:xfrm>
        </p:spPr>
        <p:txBody>
          <a:bodyPr/>
          <a:lstStyle/>
          <a:p>
            <a:r>
              <a:rPr lang="en-US" dirty="0"/>
              <a:t>The cartesian product operation applied by itself is generally meaningless. It is useful when it is applied by some selection criteria.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l-GR" sz="4400" dirty="0"/>
              <a:t>σ</a:t>
            </a:r>
            <a:r>
              <a:rPr lang="en-US" sz="1800" dirty="0"/>
              <a:t>c </a:t>
            </a:r>
            <a:r>
              <a:rPr lang="en-US" dirty="0"/>
              <a:t> (R × S)</a:t>
            </a:r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3ED844F-FE9D-C896-CC4D-9AE1B230D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065" y="3534146"/>
            <a:ext cx="305410" cy="140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75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5ABC-64E9-48E1-A39E-5E1FE87E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76867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(Consider two relations Teacher(TID,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Tn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Phno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and Account 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Acno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Branch, Amount, TID)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18C438-E2D2-8F5B-8E81-81A905C35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39290"/>
            <a:ext cx="9144000" cy="4123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		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</a:rPr>
              <a:t>Teacher × Account</a:t>
            </a:r>
            <a:endParaRPr lang="en-IN" dirty="0">
              <a:highlight>
                <a:srgbClr val="FFFF00"/>
              </a:highlight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020C50-3FE1-1FF6-02F7-2EB9B1681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589410"/>
              </p:ext>
            </p:extLst>
          </p:nvPr>
        </p:nvGraphicFramePr>
        <p:xfrm>
          <a:off x="2260264" y="1218382"/>
          <a:ext cx="6818420" cy="29644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4060">
                  <a:extLst>
                    <a:ext uri="{9D8B030D-6E8A-4147-A177-3AD203B41FA5}">
                      <a16:colId xmlns:a16="http://schemas.microsoft.com/office/drawing/2014/main" val="4268198611"/>
                    </a:ext>
                  </a:extLst>
                </a:gridCol>
                <a:gridCol w="974060">
                  <a:extLst>
                    <a:ext uri="{9D8B030D-6E8A-4147-A177-3AD203B41FA5}">
                      <a16:colId xmlns:a16="http://schemas.microsoft.com/office/drawing/2014/main" val="3119573846"/>
                    </a:ext>
                  </a:extLst>
                </a:gridCol>
                <a:gridCol w="974060">
                  <a:extLst>
                    <a:ext uri="{9D8B030D-6E8A-4147-A177-3AD203B41FA5}">
                      <a16:colId xmlns:a16="http://schemas.microsoft.com/office/drawing/2014/main" val="4107507312"/>
                    </a:ext>
                  </a:extLst>
                </a:gridCol>
                <a:gridCol w="974060">
                  <a:extLst>
                    <a:ext uri="{9D8B030D-6E8A-4147-A177-3AD203B41FA5}">
                      <a16:colId xmlns:a16="http://schemas.microsoft.com/office/drawing/2014/main" val="148889102"/>
                    </a:ext>
                  </a:extLst>
                </a:gridCol>
                <a:gridCol w="974060">
                  <a:extLst>
                    <a:ext uri="{9D8B030D-6E8A-4147-A177-3AD203B41FA5}">
                      <a16:colId xmlns:a16="http://schemas.microsoft.com/office/drawing/2014/main" val="2959554202"/>
                    </a:ext>
                  </a:extLst>
                </a:gridCol>
                <a:gridCol w="974060">
                  <a:extLst>
                    <a:ext uri="{9D8B030D-6E8A-4147-A177-3AD203B41FA5}">
                      <a16:colId xmlns:a16="http://schemas.microsoft.com/office/drawing/2014/main" val="3340375968"/>
                    </a:ext>
                  </a:extLst>
                </a:gridCol>
                <a:gridCol w="974060">
                  <a:extLst>
                    <a:ext uri="{9D8B030D-6E8A-4147-A177-3AD203B41FA5}">
                      <a16:colId xmlns:a16="http://schemas.microsoft.com/office/drawing/2014/main" val="2197813417"/>
                    </a:ext>
                  </a:extLst>
                </a:gridCol>
              </a:tblGrid>
              <a:tr h="4087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eacher.TID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Tname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Phno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Acno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Branch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Amount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Account</a:t>
                      </a: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.TID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6815362"/>
                  </a:ext>
                </a:extLst>
              </a:tr>
              <a:tr h="1972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Sumit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anchkula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5000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4919880"/>
                  </a:ext>
                </a:extLst>
              </a:tr>
              <a:tr h="1972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Sumit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handigarh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7000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E102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5130143"/>
                  </a:ext>
                </a:extLst>
              </a:tr>
              <a:tr h="1972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Sumit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1015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Kalka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3000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8587551"/>
                  </a:ext>
                </a:extLst>
              </a:tr>
              <a:tr h="1972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Rajesh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anchkula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5000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8885457"/>
                  </a:ext>
                </a:extLst>
              </a:tr>
              <a:tr h="1972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Rajesh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handigarh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7000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E102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9195420"/>
                  </a:ext>
                </a:extLst>
              </a:tr>
              <a:tr h="1972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Rajesh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1015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Kalka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3000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5399196"/>
                  </a:ext>
                </a:extLst>
              </a:tr>
              <a:tr h="1972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E103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Abhinav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784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anchkula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5000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1564188"/>
                  </a:ext>
                </a:extLst>
              </a:tr>
              <a:tr h="1972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E103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Abhinav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784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handigarh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7000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E102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3634640"/>
                  </a:ext>
                </a:extLst>
              </a:tr>
              <a:tr h="1972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E103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Abhinav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784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1015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Kalka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3000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2664022"/>
                  </a:ext>
                </a:extLst>
              </a:tr>
              <a:tr h="1972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E104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Ramya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638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anchkula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5000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6674747"/>
                  </a:ext>
                </a:extLst>
              </a:tr>
              <a:tr h="1972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E104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Ramya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638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handigarh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7000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E102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8265252"/>
                  </a:ext>
                </a:extLst>
              </a:tr>
              <a:tr h="1972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E104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Ramya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638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1015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Kalka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3000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37616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3D655D-2FD9-7828-45BD-0B5C8AAF9BE5}"/>
              </a:ext>
            </a:extLst>
          </p:cNvPr>
          <p:cNvSpPr txBox="1"/>
          <p:nvPr/>
        </p:nvSpPr>
        <p:spPr>
          <a:xfrm>
            <a:off x="296260" y="1385859"/>
            <a:ext cx="1679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Teacher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56ECC9-A148-2916-435B-E837A00B45F2}"/>
              </a:ext>
            </a:extLst>
          </p:cNvPr>
          <p:cNvSpPr txBox="1"/>
          <p:nvPr/>
        </p:nvSpPr>
        <p:spPr>
          <a:xfrm>
            <a:off x="907080" y="3813547"/>
            <a:ext cx="1824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endParaRPr lang="en-IN" b="1" dirty="0">
              <a:solidFill>
                <a:srgbClr val="C00000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D5102F0-09BE-C43E-89D5-C6965A25D6B8}"/>
              </a:ext>
            </a:extLst>
          </p:cNvPr>
          <p:cNvGraphicFramePr>
            <a:graphicFrameLocks noGrp="1"/>
          </p:cNvGraphicFramePr>
          <p:nvPr/>
        </p:nvGraphicFramePr>
        <p:xfrm>
          <a:off x="143555" y="4239007"/>
          <a:ext cx="4102788" cy="8519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5697">
                  <a:extLst>
                    <a:ext uri="{9D8B030D-6E8A-4147-A177-3AD203B41FA5}">
                      <a16:colId xmlns:a16="http://schemas.microsoft.com/office/drawing/2014/main" val="697518528"/>
                    </a:ext>
                  </a:extLst>
                </a:gridCol>
                <a:gridCol w="1025697">
                  <a:extLst>
                    <a:ext uri="{9D8B030D-6E8A-4147-A177-3AD203B41FA5}">
                      <a16:colId xmlns:a16="http://schemas.microsoft.com/office/drawing/2014/main" val="2978965308"/>
                    </a:ext>
                  </a:extLst>
                </a:gridCol>
                <a:gridCol w="1025697">
                  <a:extLst>
                    <a:ext uri="{9D8B030D-6E8A-4147-A177-3AD203B41FA5}">
                      <a16:colId xmlns:a16="http://schemas.microsoft.com/office/drawing/2014/main" val="549960322"/>
                    </a:ext>
                  </a:extLst>
                </a:gridCol>
                <a:gridCol w="1025697">
                  <a:extLst>
                    <a:ext uri="{9D8B030D-6E8A-4147-A177-3AD203B41FA5}">
                      <a16:colId xmlns:a16="http://schemas.microsoft.com/office/drawing/2014/main" val="3565826860"/>
                    </a:ext>
                  </a:extLst>
                </a:gridCol>
              </a:tblGrid>
              <a:tr h="1881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cno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ranch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Amount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TID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8875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anchkula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5000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3462737"/>
                  </a:ext>
                </a:extLst>
              </a:tr>
              <a:tr h="1881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handigarh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7000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E102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8379429"/>
                  </a:ext>
                </a:extLst>
              </a:tr>
              <a:tr h="1881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1015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Kalka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3000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202318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6C32419-8DB0-4719-B171-40A635212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325817"/>
              </p:ext>
            </p:extLst>
          </p:nvPr>
        </p:nvGraphicFramePr>
        <p:xfrm>
          <a:off x="65315" y="1835215"/>
          <a:ext cx="2129634" cy="1361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9878">
                  <a:extLst>
                    <a:ext uri="{9D8B030D-6E8A-4147-A177-3AD203B41FA5}">
                      <a16:colId xmlns:a16="http://schemas.microsoft.com/office/drawing/2014/main" val="3308772368"/>
                    </a:ext>
                  </a:extLst>
                </a:gridCol>
                <a:gridCol w="817172">
                  <a:extLst>
                    <a:ext uri="{9D8B030D-6E8A-4147-A177-3AD203B41FA5}">
                      <a16:colId xmlns:a16="http://schemas.microsoft.com/office/drawing/2014/main" val="2045727651"/>
                    </a:ext>
                  </a:extLst>
                </a:gridCol>
                <a:gridCol w="602584">
                  <a:extLst>
                    <a:ext uri="{9D8B030D-6E8A-4147-A177-3AD203B41FA5}">
                      <a16:colId xmlns:a16="http://schemas.microsoft.com/office/drawing/2014/main" val="4037715422"/>
                    </a:ext>
                  </a:extLst>
                </a:gridCol>
              </a:tblGrid>
              <a:tr h="2723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Tname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Phno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6044344"/>
                  </a:ext>
                </a:extLst>
              </a:tr>
              <a:tr h="2723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Sumit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306876"/>
                  </a:ext>
                </a:extLst>
              </a:tr>
              <a:tr h="2723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Rajesh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7573509"/>
                  </a:ext>
                </a:extLst>
              </a:tr>
              <a:tr h="2723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E103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Abhinav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784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850251"/>
                  </a:ext>
                </a:extLst>
              </a:tr>
              <a:tr h="2723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E104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Ramya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638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1341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98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8338A-1FE6-DCA5-60DD-F66EB9636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the name of all the teacher who have an account at the Kalka branch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692C-0B69-7998-A98F-EE748EE8F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197404"/>
            <a:ext cx="8246070" cy="366491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(Teacher × Account)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B64434-772F-1045-30EF-88F0C64F8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59466"/>
              </p:ext>
            </p:extLst>
          </p:nvPr>
        </p:nvGraphicFramePr>
        <p:xfrm>
          <a:off x="1059785" y="1808225"/>
          <a:ext cx="6818420" cy="29644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4060">
                  <a:extLst>
                    <a:ext uri="{9D8B030D-6E8A-4147-A177-3AD203B41FA5}">
                      <a16:colId xmlns:a16="http://schemas.microsoft.com/office/drawing/2014/main" val="4268198611"/>
                    </a:ext>
                  </a:extLst>
                </a:gridCol>
                <a:gridCol w="974060">
                  <a:extLst>
                    <a:ext uri="{9D8B030D-6E8A-4147-A177-3AD203B41FA5}">
                      <a16:colId xmlns:a16="http://schemas.microsoft.com/office/drawing/2014/main" val="3119573846"/>
                    </a:ext>
                  </a:extLst>
                </a:gridCol>
                <a:gridCol w="974060">
                  <a:extLst>
                    <a:ext uri="{9D8B030D-6E8A-4147-A177-3AD203B41FA5}">
                      <a16:colId xmlns:a16="http://schemas.microsoft.com/office/drawing/2014/main" val="4107507312"/>
                    </a:ext>
                  </a:extLst>
                </a:gridCol>
                <a:gridCol w="974060">
                  <a:extLst>
                    <a:ext uri="{9D8B030D-6E8A-4147-A177-3AD203B41FA5}">
                      <a16:colId xmlns:a16="http://schemas.microsoft.com/office/drawing/2014/main" val="148889102"/>
                    </a:ext>
                  </a:extLst>
                </a:gridCol>
                <a:gridCol w="974060">
                  <a:extLst>
                    <a:ext uri="{9D8B030D-6E8A-4147-A177-3AD203B41FA5}">
                      <a16:colId xmlns:a16="http://schemas.microsoft.com/office/drawing/2014/main" val="2959554202"/>
                    </a:ext>
                  </a:extLst>
                </a:gridCol>
                <a:gridCol w="974060">
                  <a:extLst>
                    <a:ext uri="{9D8B030D-6E8A-4147-A177-3AD203B41FA5}">
                      <a16:colId xmlns:a16="http://schemas.microsoft.com/office/drawing/2014/main" val="3340375968"/>
                    </a:ext>
                  </a:extLst>
                </a:gridCol>
                <a:gridCol w="974060">
                  <a:extLst>
                    <a:ext uri="{9D8B030D-6E8A-4147-A177-3AD203B41FA5}">
                      <a16:colId xmlns:a16="http://schemas.microsoft.com/office/drawing/2014/main" val="2197813417"/>
                    </a:ext>
                  </a:extLst>
                </a:gridCol>
              </a:tblGrid>
              <a:tr h="4087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eacher.TID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Tname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Phno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Acno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Branch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Amount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Account</a:t>
                      </a: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.TID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6815362"/>
                  </a:ext>
                </a:extLst>
              </a:tr>
              <a:tr h="1972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Sumit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anchkula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5000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4919880"/>
                  </a:ext>
                </a:extLst>
              </a:tr>
              <a:tr h="1972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Sumit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handigarh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7000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E102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5130143"/>
                  </a:ext>
                </a:extLst>
              </a:tr>
              <a:tr h="1972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Sumit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1015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Kalka</a:t>
                      </a:r>
                      <a:endParaRPr lang="en-IN" sz="14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3000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8587551"/>
                  </a:ext>
                </a:extLst>
              </a:tr>
              <a:tr h="1972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Rajesh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anchkula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5000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8885457"/>
                  </a:ext>
                </a:extLst>
              </a:tr>
              <a:tr h="1972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Rajesh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handigarh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7000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E102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9195420"/>
                  </a:ext>
                </a:extLst>
              </a:tr>
              <a:tr h="1972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Rajesh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1015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Kalka</a:t>
                      </a:r>
                      <a:endParaRPr lang="en-IN" sz="14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3000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5399196"/>
                  </a:ext>
                </a:extLst>
              </a:tr>
              <a:tr h="1972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E103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Abhinav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784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anchkula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5000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1564188"/>
                  </a:ext>
                </a:extLst>
              </a:tr>
              <a:tr h="1972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E103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Abhinav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784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handigarh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7000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E102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3634640"/>
                  </a:ext>
                </a:extLst>
              </a:tr>
              <a:tr h="1972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E103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Abhinav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784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1015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Kalka</a:t>
                      </a:r>
                      <a:endParaRPr lang="en-IN" sz="14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3000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2664022"/>
                  </a:ext>
                </a:extLst>
              </a:tr>
              <a:tr h="1972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E104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Ramya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638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anchkula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5000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6674747"/>
                  </a:ext>
                </a:extLst>
              </a:tr>
              <a:tr h="1972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E104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Ramya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638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handigarh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7000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E102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8265252"/>
                  </a:ext>
                </a:extLst>
              </a:tr>
              <a:tr h="1972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E104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Ramya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638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1015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Kalka</a:t>
                      </a:r>
                      <a:endParaRPr lang="en-IN" sz="14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3000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3761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73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8338A-1FE6-DCA5-60DD-F66EB9636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the name of all the teacher who have an account at the Kalka branch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692C-0B69-7998-A98F-EE748EE8F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044702"/>
            <a:ext cx="8246070" cy="3817622"/>
          </a:xfrm>
        </p:spPr>
        <p:txBody>
          <a:bodyPr/>
          <a:lstStyle/>
          <a:p>
            <a:pPr marL="0" indent="0" algn="ctr">
              <a:buNone/>
            </a:pPr>
            <a:r>
              <a:rPr lang="el-GR" sz="4400" dirty="0"/>
              <a:t>σ</a:t>
            </a:r>
            <a:r>
              <a:rPr lang="en-US" sz="1800" dirty="0"/>
              <a:t>Branch=“Kalka” </a:t>
            </a:r>
            <a:r>
              <a:rPr lang="en-US" dirty="0"/>
              <a:t> (Teacher × Account)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B64434-772F-1045-30EF-88F0C64F8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000082"/>
              </p:ext>
            </p:extLst>
          </p:nvPr>
        </p:nvGraphicFramePr>
        <p:xfrm>
          <a:off x="1059785" y="1808225"/>
          <a:ext cx="6818420" cy="12606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4060">
                  <a:extLst>
                    <a:ext uri="{9D8B030D-6E8A-4147-A177-3AD203B41FA5}">
                      <a16:colId xmlns:a16="http://schemas.microsoft.com/office/drawing/2014/main" val="4268198611"/>
                    </a:ext>
                  </a:extLst>
                </a:gridCol>
                <a:gridCol w="974060">
                  <a:extLst>
                    <a:ext uri="{9D8B030D-6E8A-4147-A177-3AD203B41FA5}">
                      <a16:colId xmlns:a16="http://schemas.microsoft.com/office/drawing/2014/main" val="3119573846"/>
                    </a:ext>
                  </a:extLst>
                </a:gridCol>
                <a:gridCol w="974060">
                  <a:extLst>
                    <a:ext uri="{9D8B030D-6E8A-4147-A177-3AD203B41FA5}">
                      <a16:colId xmlns:a16="http://schemas.microsoft.com/office/drawing/2014/main" val="4107507312"/>
                    </a:ext>
                  </a:extLst>
                </a:gridCol>
                <a:gridCol w="974060">
                  <a:extLst>
                    <a:ext uri="{9D8B030D-6E8A-4147-A177-3AD203B41FA5}">
                      <a16:colId xmlns:a16="http://schemas.microsoft.com/office/drawing/2014/main" val="148889102"/>
                    </a:ext>
                  </a:extLst>
                </a:gridCol>
                <a:gridCol w="974060">
                  <a:extLst>
                    <a:ext uri="{9D8B030D-6E8A-4147-A177-3AD203B41FA5}">
                      <a16:colId xmlns:a16="http://schemas.microsoft.com/office/drawing/2014/main" val="2959554202"/>
                    </a:ext>
                  </a:extLst>
                </a:gridCol>
                <a:gridCol w="974060">
                  <a:extLst>
                    <a:ext uri="{9D8B030D-6E8A-4147-A177-3AD203B41FA5}">
                      <a16:colId xmlns:a16="http://schemas.microsoft.com/office/drawing/2014/main" val="3340375968"/>
                    </a:ext>
                  </a:extLst>
                </a:gridCol>
                <a:gridCol w="974060">
                  <a:extLst>
                    <a:ext uri="{9D8B030D-6E8A-4147-A177-3AD203B41FA5}">
                      <a16:colId xmlns:a16="http://schemas.microsoft.com/office/drawing/2014/main" val="2197813417"/>
                    </a:ext>
                  </a:extLst>
                </a:gridCol>
              </a:tblGrid>
              <a:tr h="4087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eacher.TID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Tname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Phno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Acno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Branch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Amount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Account</a:t>
                      </a: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.TID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6815362"/>
                  </a:ext>
                </a:extLst>
              </a:tr>
              <a:tr h="1972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Sumit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1015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Kalka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3000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8587551"/>
                  </a:ext>
                </a:extLst>
              </a:tr>
              <a:tr h="1972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Rajesh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1015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Kalka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3000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5399196"/>
                  </a:ext>
                </a:extLst>
              </a:tr>
              <a:tr h="1972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E103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Abhinav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784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1015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Kalka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3000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2664022"/>
                  </a:ext>
                </a:extLst>
              </a:tr>
              <a:tr h="1972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E104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Ramya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638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1015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Kalka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3000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3761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00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8338A-1FE6-DCA5-60DD-F66EB9636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the name of all the teacher who have an account at the Kalka branch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692C-0B69-7998-A98F-EE748EE8F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044702"/>
            <a:ext cx="8246070" cy="3817622"/>
          </a:xfrm>
        </p:spPr>
        <p:txBody>
          <a:bodyPr/>
          <a:lstStyle/>
          <a:p>
            <a:pPr marL="0" indent="0" algn="ctr">
              <a:buNone/>
            </a:pPr>
            <a:r>
              <a:rPr lang="el-GR" sz="4400" dirty="0"/>
              <a:t>σ</a:t>
            </a:r>
            <a:r>
              <a:rPr lang="en-US" sz="1800" dirty="0" err="1"/>
              <a:t>Teacher.TID</a:t>
            </a:r>
            <a:r>
              <a:rPr lang="en-US" sz="1800" dirty="0"/>
              <a:t>=</a:t>
            </a:r>
            <a:r>
              <a:rPr lang="en-US" sz="1800" dirty="0" err="1"/>
              <a:t>Account.TID</a:t>
            </a:r>
            <a:r>
              <a:rPr lang="en-US" sz="4400" dirty="0"/>
              <a:t>(</a:t>
            </a:r>
            <a:r>
              <a:rPr lang="el-GR" sz="4400" dirty="0"/>
              <a:t>σ</a:t>
            </a:r>
            <a:r>
              <a:rPr lang="en-US" sz="1800" dirty="0"/>
              <a:t>Branch=“Kalka” </a:t>
            </a:r>
            <a:r>
              <a:rPr lang="en-US" dirty="0"/>
              <a:t> (Teacher × Account))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B64434-772F-1045-30EF-88F0C64F8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659558"/>
              </p:ext>
            </p:extLst>
          </p:nvPr>
        </p:nvGraphicFramePr>
        <p:xfrm>
          <a:off x="1059785" y="1808225"/>
          <a:ext cx="6818420" cy="6217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4060">
                  <a:extLst>
                    <a:ext uri="{9D8B030D-6E8A-4147-A177-3AD203B41FA5}">
                      <a16:colId xmlns:a16="http://schemas.microsoft.com/office/drawing/2014/main" val="4268198611"/>
                    </a:ext>
                  </a:extLst>
                </a:gridCol>
                <a:gridCol w="974060">
                  <a:extLst>
                    <a:ext uri="{9D8B030D-6E8A-4147-A177-3AD203B41FA5}">
                      <a16:colId xmlns:a16="http://schemas.microsoft.com/office/drawing/2014/main" val="3119573846"/>
                    </a:ext>
                  </a:extLst>
                </a:gridCol>
                <a:gridCol w="974060">
                  <a:extLst>
                    <a:ext uri="{9D8B030D-6E8A-4147-A177-3AD203B41FA5}">
                      <a16:colId xmlns:a16="http://schemas.microsoft.com/office/drawing/2014/main" val="4107507312"/>
                    </a:ext>
                  </a:extLst>
                </a:gridCol>
                <a:gridCol w="974060">
                  <a:extLst>
                    <a:ext uri="{9D8B030D-6E8A-4147-A177-3AD203B41FA5}">
                      <a16:colId xmlns:a16="http://schemas.microsoft.com/office/drawing/2014/main" val="148889102"/>
                    </a:ext>
                  </a:extLst>
                </a:gridCol>
                <a:gridCol w="974060">
                  <a:extLst>
                    <a:ext uri="{9D8B030D-6E8A-4147-A177-3AD203B41FA5}">
                      <a16:colId xmlns:a16="http://schemas.microsoft.com/office/drawing/2014/main" val="2959554202"/>
                    </a:ext>
                  </a:extLst>
                </a:gridCol>
                <a:gridCol w="974060">
                  <a:extLst>
                    <a:ext uri="{9D8B030D-6E8A-4147-A177-3AD203B41FA5}">
                      <a16:colId xmlns:a16="http://schemas.microsoft.com/office/drawing/2014/main" val="3340375968"/>
                    </a:ext>
                  </a:extLst>
                </a:gridCol>
                <a:gridCol w="974060">
                  <a:extLst>
                    <a:ext uri="{9D8B030D-6E8A-4147-A177-3AD203B41FA5}">
                      <a16:colId xmlns:a16="http://schemas.microsoft.com/office/drawing/2014/main" val="2197813417"/>
                    </a:ext>
                  </a:extLst>
                </a:gridCol>
              </a:tblGrid>
              <a:tr h="4087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eacher.TID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Tname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Phno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Acno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Branch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Amount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Account</a:t>
                      </a: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.TID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6815362"/>
                  </a:ext>
                </a:extLst>
              </a:tr>
              <a:tr h="1972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Sumit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1015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Kalka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3000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E101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8587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90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8338A-1FE6-DCA5-60DD-F66EB9636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the name of all the teacher who have an account at the Kalka branch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692C-0B69-7998-A98F-EE748EE8F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044702"/>
            <a:ext cx="8246070" cy="3817622"/>
          </a:xfrm>
        </p:spPr>
        <p:txBody>
          <a:bodyPr/>
          <a:lstStyle/>
          <a:p>
            <a:pPr marL="0" indent="0" algn="ctr">
              <a:buNone/>
            </a:pPr>
            <a:r>
              <a:rPr lang="az-Cyrl-AZ" sz="4000" dirty="0"/>
              <a:t>П</a:t>
            </a:r>
            <a:r>
              <a:rPr lang="en-US" sz="1400" dirty="0" err="1"/>
              <a:t>Tname</a:t>
            </a:r>
            <a:r>
              <a:rPr lang="en-US" sz="4400" dirty="0"/>
              <a:t>(</a:t>
            </a:r>
            <a:r>
              <a:rPr lang="el-GR" sz="4000" dirty="0"/>
              <a:t>σ</a:t>
            </a:r>
            <a:r>
              <a:rPr lang="en-US" sz="1400" dirty="0" err="1"/>
              <a:t>Teacher.TID</a:t>
            </a:r>
            <a:r>
              <a:rPr lang="en-US" sz="1400" dirty="0"/>
              <a:t>=</a:t>
            </a:r>
            <a:r>
              <a:rPr lang="en-US" sz="1400" dirty="0" err="1"/>
              <a:t>Account.TID</a:t>
            </a:r>
            <a:r>
              <a:rPr lang="en-US" sz="4400" dirty="0"/>
              <a:t>(</a:t>
            </a:r>
            <a:r>
              <a:rPr lang="el-GR" sz="4000" dirty="0"/>
              <a:t>σ</a:t>
            </a:r>
            <a:r>
              <a:rPr lang="en-US" sz="1400" dirty="0"/>
              <a:t>Branch=“Kalka</a:t>
            </a:r>
            <a:r>
              <a:rPr lang="en-US" sz="1400"/>
              <a:t>”  </a:t>
            </a:r>
            <a:r>
              <a:rPr lang="en-US"/>
              <a:t>(</a:t>
            </a:r>
            <a:r>
              <a:rPr lang="en-US" sz="2400"/>
              <a:t>Teacher </a:t>
            </a:r>
            <a:r>
              <a:rPr lang="en-US" sz="2400" dirty="0"/>
              <a:t>× Account</a:t>
            </a:r>
            <a:r>
              <a:rPr lang="en-US" dirty="0"/>
              <a:t>))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B64434-772F-1045-30EF-88F0C64F8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632960"/>
              </p:ext>
            </p:extLst>
          </p:nvPr>
        </p:nvGraphicFramePr>
        <p:xfrm>
          <a:off x="4419295" y="1960930"/>
          <a:ext cx="974060" cy="6217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4060">
                  <a:extLst>
                    <a:ext uri="{9D8B030D-6E8A-4147-A177-3AD203B41FA5}">
                      <a16:colId xmlns:a16="http://schemas.microsoft.com/office/drawing/2014/main" val="3119573846"/>
                    </a:ext>
                  </a:extLst>
                </a:gridCol>
              </a:tblGrid>
              <a:tr h="4087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Tname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6815362"/>
                  </a:ext>
                </a:extLst>
              </a:tr>
              <a:tr h="1972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Sumit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8587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97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1655520"/>
            <a:ext cx="4419894" cy="1527050"/>
          </a:xfrm>
        </p:spPr>
      </p:pic>
    </p:spTree>
    <p:extLst>
      <p:ext uri="{BB962C8B-B14F-4D97-AF65-F5344CB8AC3E}">
        <p14:creationId xmlns:p14="http://schemas.microsoft.com/office/powerpoint/2010/main" val="136953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</Words>
  <Application>Microsoft Office PowerPoint</Application>
  <PresentationFormat>On-screen Show (16:9)</PresentationFormat>
  <Paragraphs>286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  Cartesian Product with some selection criteria in Relational Algebra</vt:lpstr>
      <vt:lpstr>Contents</vt:lpstr>
      <vt:lpstr>Cartesian Product with some selection criteria</vt:lpstr>
      <vt:lpstr>Example (Consider two relations Teacher(TID, Tname, Phno) and Account (Acno, Branch, Amount, TID)</vt:lpstr>
      <vt:lpstr>Find the name of all the teacher who have an account at the Kalka branch</vt:lpstr>
      <vt:lpstr>Find the name of all the teacher who have an account at the Kalka branch</vt:lpstr>
      <vt:lpstr>Find the name of all the teacher who have an account at the Kalka branch</vt:lpstr>
      <vt:lpstr>Find the name of all the teacher who have an account at the Kalka branch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2022-08-08T03:51:43Z</dcterms:modified>
</cp:coreProperties>
</file>