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handoutMasterIdLst>
    <p:handoutMasterId r:id="rId15"/>
  </p:handoutMasterIdLst>
  <p:sldIdLst>
    <p:sldId id="256" r:id="rId2"/>
    <p:sldId id="257" r:id="rId3"/>
    <p:sldId id="294" r:id="rId4"/>
    <p:sldId id="295" r:id="rId5"/>
    <p:sldId id="300" r:id="rId6"/>
    <p:sldId id="296" r:id="rId7"/>
    <p:sldId id="297" r:id="rId8"/>
    <p:sldId id="298" r:id="rId9"/>
    <p:sldId id="299" r:id="rId10"/>
    <p:sldId id="301" r:id="rId11"/>
    <p:sldId id="302" r:id="rId12"/>
    <p:sldId id="29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02-02-2021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2877160"/>
            <a:ext cx="7635250" cy="1374345"/>
          </a:xfrm>
        </p:spPr>
        <p:txBody>
          <a:bodyPr/>
          <a:lstStyle/>
          <a:p>
            <a:r>
              <a:rPr lang="en-US" dirty="0"/>
              <a:t> </a:t>
            </a:r>
            <a:br>
              <a:rPr lang="en-US" dirty="0"/>
            </a:br>
            <a:r>
              <a:rPr lang="en-US" dirty="0">
                <a:solidFill>
                  <a:schemeClr val="accent1">
                    <a:lumMod val="75000"/>
                  </a:schemeClr>
                </a:solidFill>
                <a:latin typeface="Times New Roman" panose="02020603050405020304" pitchFamily="18" charset="0"/>
                <a:cs typeface="Times New Roman" panose="02020603050405020304" pitchFamily="18" charset="0"/>
              </a:rPr>
              <a:t>Database Users</a:t>
            </a:r>
          </a:p>
        </p:txBody>
      </p:sp>
      <p:sp>
        <p:nvSpPr>
          <p:cNvPr id="3" name="Subtitle 2"/>
          <p:cNvSpPr>
            <a:spLocks noGrp="1"/>
          </p:cNvSpPr>
          <p:nvPr>
            <p:ph type="subTitle" idx="1"/>
          </p:nvPr>
        </p:nvSpPr>
        <p:spPr/>
        <p:txBody>
          <a:bodyPr/>
          <a:lstStyle/>
          <a:p>
            <a:endParaRPr lang="en-US" dirty="0"/>
          </a:p>
          <a:p>
            <a:r>
              <a:rPr lang="en-US" dirty="0"/>
              <a:t>3</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51F4-BF23-424B-A583-405869899218}"/>
              </a:ext>
            </a:extLst>
          </p:cNvPr>
          <p:cNvSpPr>
            <a:spLocks noGrp="1"/>
          </p:cNvSpPr>
          <p:nvPr>
            <p:ph type="title"/>
          </p:nvPr>
        </p:nvSpPr>
        <p:spPr/>
        <p:txBody>
          <a:bodyPr/>
          <a:lstStyle/>
          <a:p>
            <a:r>
              <a:rPr lang="en-US" dirty="0"/>
              <a:t>DBA</a:t>
            </a:r>
            <a:endParaRPr lang="en-IN" dirty="0"/>
          </a:p>
        </p:txBody>
      </p:sp>
      <p:pic>
        <p:nvPicPr>
          <p:cNvPr id="5" name="Content Placeholder 4">
            <a:extLst>
              <a:ext uri="{FF2B5EF4-FFF2-40B4-BE49-F238E27FC236}">
                <a16:creationId xmlns:a16="http://schemas.microsoft.com/office/drawing/2014/main" id="{FC3001F7-C0CE-48C8-B099-A0AB1BF08D2A}"/>
              </a:ext>
            </a:extLst>
          </p:cNvPr>
          <p:cNvPicPr>
            <a:picLocks noGrp="1" noChangeAspect="1"/>
          </p:cNvPicPr>
          <p:nvPr>
            <p:ph idx="1"/>
          </p:nvPr>
        </p:nvPicPr>
        <p:blipFill>
          <a:blip r:embed="rId2"/>
          <a:stretch>
            <a:fillRect/>
          </a:stretch>
        </p:blipFill>
        <p:spPr>
          <a:xfrm>
            <a:off x="1587291" y="1349375"/>
            <a:ext cx="5969419" cy="3513138"/>
          </a:xfrm>
        </p:spPr>
      </p:pic>
    </p:spTree>
    <p:extLst>
      <p:ext uri="{BB962C8B-B14F-4D97-AF65-F5344CB8AC3E}">
        <p14:creationId xmlns:p14="http://schemas.microsoft.com/office/powerpoint/2010/main" val="307520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E9CA-D8BF-40D2-9314-05401CB81A04}"/>
              </a:ext>
            </a:extLst>
          </p:cNvPr>
          <p:cNvSpPr>
            <a:spLocks noGrp="1"/>
          </p:cNvSpPr>
          <p:nvPr>
            <p:ph type="title"/>
          </p:nvPr>
        </p:nvSpPr>
        <p:spPr/>
        <p:txBody>
          <a:bodyPr/>
          <a:lstStyle/>
          <a:p>
            <a:r>
              <a:rPr lang="en-US" dirty="0"/>
              <a:t>Data administrator</a:t>
            </a:r>
            <a:endParaRPr lang="en-IN" dirty="0"/>
          </a:p>
        </p:txBody>
      </p:sp>
      <p:sp>
        <p:nvSpPr>
          <p:cNvPr id="3" name="Content Placeholder 2">
            <a:extLst>
              <a:ext uri="{FF2B5EF4-FFF2-40B4-BE49-F238E27FC236}">
                <a16:creationId xmlns:a16="http://schemas.microsoft.com/office/drawing/2014/main" id="{9F8431D7-2ECE-4BF2-B20D-5BAE344367CA}"/>
              </a:ext>
            </a:extLst>
          </p:cNvPr>
          <p:cNvSpPr>
            <a:spLocks noGrp="1"/>
          </p:cNvSpPr>
          <p:nvPr>
            <p:ph idx="1"/>
          </p:nvPr>
        </p:nvSpPr>
        <p:spPr/>
        <p:txBody>
          <a:bodyPr>
            <a:normAutofit/>
          </a:bodyPr>
          <a:lstStyle/>
          <a:p>
            <a:pPr algn="just"/>
            <a:r>
              <a:rPr lang="en-US" sz="1400" dirty="0"/>
              <a:t>The data administrator (DA) is a person who makes the strategy and policy decisions regarding the data of the enterprise. DA determine long term goals, standards, policies and procedures which are implemented by DBA.</a:t>
            </a:r>
          </a:p>
          <a:p>
            <a:pPr algn="just"/>
            <a:endParaRPr lang="en-US" sz="1400" dirty="0"/>
          </a:p>
          <a:p>
            <a:pPr algn="just"/>
            <a:endParaRPr lang="en-IN" sz="1400" dirty="0"/>
          </a:p>
        </p:txBody>
      </p:sp>
      <p:pic>
        <p:nvPicPr>
          <p:cNvPr id="5" name="Picture 4">
            <a:extLst>
              <a:ext uri="{FF2B5EF4-FFF2-40B4-BE49-F238E27FC236}">
                <a16:creationId xmlns:a16="http://schemas.microsoft.com/office/drawing/2014/main" id="{CD539EBA-F49B-4F75-85EC-C8D43375257E}"/>
              </a:ext>
            </a:extLst>
          </p:cNvPr>
          <p:cNvPicPr>
            <a:picLocks noChangeAspect="1"/>
          </p:cNvPicPr>
          <p:nvPr/>
        </p:nvPicPr>
        <p:blipFill>
          <a:blip r:embed="rId2"/>
          <a:stretch>
            <a:fillRect/>
          </a:stretch>
        </p:blipFill>
        <p:spPr>
          <a:xfrm>
            <a:off x="219907" y="2163080"/>
            <a:ext cx="8704185" cy="2980420"/>
          </a:xfrm>
          <a:prstGeom prst="rect">
            <a:avLst/>
          </a:prstGeom>
        </p:spPr>
      </p:pic>
    </p:spTree>
    <p:extLst>
      <p:ext uri="{BB962C8B-B14F-4D97-AF65-F5344CB8AC3E}">
        <p14:creationId xmlns:p14="http://schemas.microsoft.com/office/powerpoint/2010/main" val="29936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Today’s Agenda</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Database users and users interfaces</a:t>
            </a:r>
          </a:p>
          <a:p>
            <a:r>
              <a:rPr lang="en-US" dirty="0"/>
              <a:t>Database Users</a:t>
            </a:r>
          </a:p>
          <a:p>
            <a:r>
              <a:rPr lang="en-US" dirty="0">
                <a:latin typeface="Times New Roman" panose="02020603050405020304" pitchFamily="18" charset="0"/>
                <a:cs typeface="Times New Roman" panose="02020603050405020304" pitchFamily="18" charset="0"/>
              </a:rPr>
              <a:t>DBA</a:t>
            </a:r>
          </a:p>
          <a:p>
            <a:r>
              <a:rPr lang="en-US"/>
              <a:t>DA</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7F8-A6F5-40E2-9D42-A6B2FA0E11C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Database users and users interfaces</a:t>
            </a:r>
            <a:br>
              <a:rPr lang="en-US" dirty="0"/>
            </a:br>
            <a:endParaRPr lang="en-IN" dirty="0"/>
          </a:p>
        </p:txBody>
      </p:sp>
      <p:sp>
        <p:nvSpPr>
          <p:cNvPr id="3" name="Content Placeholder 2">
            <a:extLst>
              <a:ext uri="{FF2B5EF4-FFF2-40B4-BE49-F238E27FC236}">
                <a16:creationId xmlns:a16="http://schemas.microsoft.com/office/drawing/2014/main" id="{34150D43-7E83-416D-9E85-35832D2FFD6D}"/>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A primary goal of a database system is to store the data and retrieve the particular data from the database whenever needed. People who work with a database can be categorized as database users.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users of database system can be classified in the following groups depending on their degree of expertise or the mode of their interaction with the DBMS,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22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7366-8DC7-42A2-BB87-7876D9ED0271}"/>
              </a:ext>
            </a:extLst>
          </p:cNvPr>
          <p:cNvSpPr>
            <a:spLocks noGrp="1"/>
          </p:cNvSpPr>
          <p:nvPr>
            <p:ph type="title"/>
          </p:nvPr>
        </p:nvSpPr>
        <p:spPr/>
        <p:txBody>
          <a:bodyPr/>
          <a:lstStyle/>
          <a:p>
            <a:r>
              <a:rPr lang="en-US" dirty="0"/>
              <a:t>Database users</a:t>
            </a:r>
            <a:endParaRPr lang="en-IN" dirty="0"/>
          </a:p>
        </p:txBody>
      </p:sp>
      <p:sp>
        <p:nvSpPr>
          <p:cNvPr id="3" name="Content Placeholder 2">
            <a:extLst>
              <a:ext uri="{FF2B5EF4-FFF2-40B4-BE49-F238E27FC236}">
                <a16:creationId xmlns:a16="http://schemas.microsoft.com/office/drawing/2014/main" id="{C92DD159-65C7-462A-9C7E-5C46255E8751}"/>
              </a:ext>
            </a:extLst>
          </p:cNvPr>
          <p:cNvSpPr>
            <a:spLocks noGrp="1"/>
          </p:cNvSpPr>
          <p:nvPr>
            <p:ph idx="1"/>
          </p:nvPr>
        </p:nvSpPr>
        <p:spPr/>
        <p:txBody>
          <a:bodyPr>
            <a:normAutofit fontScale="62500" lnSpcReduction="20000"/>
          </a:bodyPr>
          <a:lstStyle/>
          <a:p>
            <a:pPr marL="0" indent="0" algn="just">
              <a:buNone/>
            </a:pPr>
            <a:r>
              <a:rPr lang="en-US" b="1" dirty="0"/>
              <a:t>End Users</a:t>
            </a:r>
          </a:p>
          <a:p>
            <a:pPr algn="just"/>
            <a:r>
              <a:rPr lang="en-US" dirty="0"/>
              <a:t>End users are those who access the database from the terminal end. They use the developed applications and they don’t have any knowledge about the design and working of database. These are the second class of users and their main motto is just to get their task done. There are basically three types of end users</a:t>
            </a:r>
          </a:p>
          <a:p>
            <a:pPr marL="0" indent="0" algn="just">
              <a:buNone/>
            </a:pPr>
            <a:endParaRPr lang="en-US" dirty="0"/>
          </a:p>
          <a:p>
            <a:pPr marL="0" indent="0" algn="just">
              <a:buNone/>
            </a:pPr>
            <a:r>
              <a:rPr lang="en-US" b="1" dirty="0"/>
              <a:t>Casual User</a:t>
            </a:r>
          </a:p>
          <a:p>
            <a:pPr algn="just"/>
            <a:r>
              <a:rPr lang="en-US" dirty="0"/>
              <a:t>These users have great knowledge of query language. Casual users access data by entering different queries from the terminal end. They do not write programs but they can interact with the system by writing queries.</a:t>
            </a:r>
          </a:p>
          <a:p>
            <a:pPr marL="0" indent="0" algn="just">
              <a:buNone/>
            </a:pPr>
            <a:r>
              <a:rPr lang="en-US" b="1" dirty="0"/>
              <a:t>Naive</a:t>
            </a:r>
          </a:p>
          <a:p>
            <a:pPr marL="0" indent="0" algn="just">
              <a:buNone/>
            </a:pPr>
            <a:r>
              <a:rPr lang="en-US" b="1" dirty="0"/>
              <a:t>Sophisticated users</a:t>
            </a:r>
          </a:p>
        </p:txBody>
      </p:sp>
    </p:spTree>
    <p:extLst>
      <p:ext uri="{BB962C8B-B14F-4D97-AF65-F5344CB8AC3E}">
        <p14:creationId xmlns:p14="http://schemas.microsoft.com/office/powerpoint/2010/main" val="145119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7366-8DC7-42A2-BB87-7876D9ED0271}"/>
              </a:ext>
            </a:extLst>
          </p:cNvPr>
          <p:cNvSpPr>
            <a:spLocks noGrp="1"/>
          </p:cNvSpPr>
          <p:nvPr>
            <p:ph type="title"/>
          </p:nvPr>
        </p:nvSpPr>
        <p:spPr/>
        <p:txBody>
          <a:bodyPr/>
          <a:lstStyle/>
          <a:p>
            <a:r>
              <a:rPr lang="en-US" dirty="0"/>
              <a:t>Database users</a:t>
            </a:r>
            <a:endParaRPr lang="en-IN" dirty="0"/>
          </a:p>
        </p:txBody>
      </p:sp>
      <p:sp>
        <p:nvSpPr>
          <p:cNvPr id="3" name="Content Placeholder 2">
            <a:extLst>
              <a:ext uri="{FF2B5EF4-FFF2-40B4-BE49-F238E27FC236}">
                <a16:creationId xmlns:a16="http://schemas.microsoft.com/office/drawing/2014/main" id="{C92DD159-65C7-462A-9C7E-5C46255E8751}"/>
              </a:ext>
            </a:extLst>
          </p:cNvPr>
          <p:cNvSpPr>
            <a:spLocks noGrp="1"/>
          </p:cNvSpPr>
          <p:nvPr>
            <p:ph idx="1"/>
          </p:nvPr>
        </p:nvSpPr>
        <p:spPr/>
        <p:txBody>
          <a:bodyPr>
            <a:normAutofit fontScale="70000" lnSpcReduction="20000"/>
          </a:bodyPr>
          <a:lstStyle/>
          <a:p>
            <a:pPr algn="just"/>
            <a:r>
              <a:rPr lang="en-US" dirty="0"/>
              <a:t>Naive users: Users who interact with the system by invoking one of the application program that have been written previously are called naïve users.</a:t>
            </a:r>
          </a:p>
          <a:p>
            <a:pPr algn="just"/>
            <a:endParaRPr lang="en-US" dirty="0"/>
          </a:p>
          <a:p>
            <a:pPr algn="just"/>
            <a:r>
              <a:rPr lang="en-US" dirty="0"/>
              <a:t>Sophisticated users: Users interact with the system without wring programs. They generate their request in the form of query. They form their request in a database query language.</a:t>
            </a:r>
          </a:p>
          <a:p>
            <a:endParaRPr lang="en-US" dirty="0"/>
          </a:p>
          <a:p>
            <a:pPr algn="just"/>
            <a:r>
              <a:rPr lang="en-US" dirty="0"/>
              <a:t>Application programmers: Professionals programmers fall in this category. They are responsible for developing application program. The application program could be written in a general purpose programming language such as PASCAL, COBOL, C, C++, Java, etc. The programming languages include control structures and iterative statements.</a:t>
            </a:r>
          </a:p>
        </p:txBody>
      </p:sp>
    </p:spTree>
    <p:extLst>
      <p:ext uri="{BB962C8B-B14F-4D97-AF65-F5344CB8AC3E}">
        <p14:creationId xmlns:p14="http://schemas.microsoft.com/office/powerpoint/2010/main" val="137471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7366-8DC7-42A2-BB87-7876D9ED0271}"/>
              </a:ext>
            </a:extLst>
          </p:cNvPr>
          <p:cNvSpPr>
            <a:spLocks noGrp="1"/>
          </p:cNvSpPr>
          <p:nvPr>
            <p:ph type="title"/>
          </p:nvPr>
        </p:nvSpPr>
        <p:spPr/>
        <p:txBody>
          <a:bodyPr/>
          <a:lstStyle/>
          <a:p>
            <a:r>
              <a:rPr lang="en-US" dirty="0"/>
              <a:t>Database users</a:t>
            </a:r>
            <a:endParaRPr lang="en-IN" dirty="0"/>
          </a:p>
        </p:txBody>
      </p:sp>
      <p:sp>
        <p:nvSpPr>
          <p:cNvPr id="3" name="Content Placeholder 2">
            <a:extLst>
              <a:ext uri="{FF2B5EF4-FFF2-40B4-BE49-F238E27FC236}">
                <a16:creationId xmlns:a16="http://schemas.microsoft.com/office/drawing/2014/main" id="{C92DD159-65C7-462A-9C7E-5C46255E8751}"/>
              </a:ext>
            </a:extLst>
          </p:cNvPr>
          <p:cNvSpPr>
            <a:spLocks noGrp="1"/>
          </p:cNvSpPr>
          <p:nvPr>
            <p:ph idx="1"/>
          </p:nvPr>
        </p:nvSpPr>
        <p:spPr/>
        <p:txBody>
          <a:bodyPr>
            <a:normAutofit/>
          </a:bodyPr>
          <a:lstStyle/>
          <a:p>
            <a:pPr algn="just"/>
            <a:r>
              <a:rPr lang="en-US" dirty="0"/>
              <a:t>Online users: There are users who may communicate with the database directly  via an online terminal are called online users.</a:t>
            </a:r>
          </a:p>
          <a:p>
            <a:pPr algn="just"/>
            <a:r>
              <a:rPr lang="en-US" dirty="0"/>
              <a:t>Specialized users: Users who are responsible to write specialized data application that do not fit into the conventional data processing system.</a:t>
            </a:r>
            <a:endParaRPr lang="en-IN" dirty="0"/>
          </a:p>
        </p:txBody>
      </p:sp>
    </p:spTree>
    <p:extLst>
      <p:ext uri="{BB962C8B-B14F-4D97-AF65-F5344CB8AC3E}">
        <p14:creationId xmlns:p14="http://schemas.microsoft.com/office/powerpoint/2010/main" val="224350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C0E1-800A-439D-B1DF-98369AC3224D}"/>
              </a:ext>
            </a:extLst>
          </p:cNvPr>
          <p:cNvSpPr>
            <a:spLocks noGrp="1"/>
          </p:cNvSpPr>
          <p:nvPr>
            <p:ph type="title"/>
          </p:nvPr>
        </p:nvSpPr>
        <p:spPr/>
        <p:txBody>
          <a:bodyPr/>
          <a:lstStyle/>
          <a:p>
            <a:r>
              <a:rPr lang="en-US" dirty="0"/>
              <a:t>Database administrator (DBA)</a:t>
            </a:r>
            <a:endParaRPr lang="en-IN" dirty="0"/>
          </a:p>
        </p:txBody>
      </p:sp>
      <p:sp>
        <p:nvSpPr>
          <p:cNvPr id="3" name="Content Placeholder 2">
            <a:extLst>
              <a:ext uri="{FF2B5EF4-FFF2-40B4-BE49-F238E27FC236}">
                <a16:creationId xmlns:a16="http://schemas.microsoft.com/office/drawing/2014/main" id="{7AB55181-741C-4834-AC7E-47612300D023}"/>
              </a:ext>
            </a:extLst>
          </p:cNvPr>
          <p:cNvSpPr>
            <a:spLocks noGrp="1"/>
          </p:cNvSpPr>
          <p:nvPr>
            <p:ph idx="1"/>
          </p:nvPr>
        </p:nvSpPr>
        <p:spPr/>
        <p:txBody>
          <a:bodyPr>
            <a:normAutofit lnSpcReduction="10000"/>
          </a:bodyPr>
          <a:lstStyle/>
          <a:p>
            <a:r>
              <a:rPr lang="en-US" dirty="0"/>
              <a:t>The DBA is a special user who is created when the system is installed. The identity of the DBA is not same as the ordinary user.</a:t>
            </a:r>
          </a:p>
          <a:p>
            <a:endParaRPr lang="en-US" dirty="0"/>
          </a:p>
          <a:p>
            <a:pPr algn="just"/>
            <a:r>
              <a:rPr lang="en-US" dirty="0"/>
              <a:t>The DBA is a person who provides the necessary technical support for implementing the decisions taken by administrator. The role of the DBA is relatively technical.</a:t>
            </a:r>
            <a:endParaRPr lang="en-IN" dirty="0"/>
          </a:p>
        </p:txBody>
      </p:sp>
    </p:spTree>
    <p:extLst>
      <p:ext uri="{BB962C8B-B14F-4D97-AF65-F5344CB8AC3E}">
        <p14:creationId xmlns:p14="http://schemas.microsoft.com/office/powerpoint/2010/main" val="158810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2B27-6068-4351-A07A-3E0FEEF6B0F5}"/>
              </a:ext>
            </a:extLst>
          </p:cNvPr>
          <p:cNvSpPr>
            <a:spLocks noGrp="1"/>
          </p:cNvSpPr>
          <p:nvPr>
            <p:ph type="title"/>
          </p:nvPr>
        </p:nvSpPr>
        <p:spPr/>
        <p:txBody>
          <a:bodyPr/>
          <a:lstStyle/>
          <a:p>
            <a:r>
              <a:rPr lang="en-US" dirty="0"/>
              <a:t>DBA Tasks</a:t>
            </a:r>
            <a:endParaRPr lang="en-IN" dirty="0"/>
          </a:p>
        </p:txBody>
      </p:sp>
      <p:pic>
        <p:nvPicPr>
          <p:cNvPr id="5" name="Content Placeholder 4">
            <a:extLst>
              <a:ext uri="{FF2B5EF4-FFF2-40B4-BE49-F238E27FC236}">
                <a16:creationId xmlns:a16="http://schemas.microsoft.com/office/drawing/2014/main" id="{38DEE074-CE25-4BEA-BD6F-8CFFE9B48EA2}"/>
              </a:ext>
            </a:extLst>
          </p:cNvPr>
          <p:cNvPicPr>
            <a:picLocks noGrp="1" noChangeAspect="1"/>
          </p:cNvPicPr>
          <p:nvPr>
            <p:ph idx="1"/>
          </p:nvPr>
        </p:nvPicPr>
        <p:blipFill>
          <a:blip r:embed="rId2"/>
          <a:stretch>
            <a:fillRect/>
          </a:stretch>
        </p:blipFill>
        <p:spPr>
          <a:xfrm>
            <a:off x="1333220" y="1536088"/>
            <a:ext cx="6477561" cy="3139712"/>
          </a:xfrm>
        </p:spPr>
      </p:pic>
    </p:spTree>
    <p:extLst>
      <p:ext uri="{BB962C8B-B14F-4D97-AF65-F5344CB8AC3E}">
        <p14:creationId xmlns:p14="http://schemas.microsoft.com/office/powerpoint/2010/main" val="39620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2B27-6068-4351-A07A-3E0FEEF6B0F5}"/>
              </a:ext>
            </a:extLst>
          </p:cNvPr>
          <p:cNvSpPr>
            <a:spLocks noGrp="1"/>
          </p:cNvSpPr>
          <p:nvPr>
            <p:ph type="title"/>
          </p:nvPr>
        </p:nvSpPr>
        <p:spPr/>
        <p:txBody>
          <a:bodyPr/>
          <a:lstStyle/>
          <a:p>
            <a:r>
              <a:rPr lang="en-US" dirty="0"/>
              <a:t>Function of DBA</a:t>
            </a:r>
            <a:endParaRPr lang="en-IN" dirty="0"/>
          </a:p>
        </p:txBody>
      </p:sp>
      <p:sp>
        <p:nvSpPr>
          <p:cNvPr id="4" name="Content Placeholder 3">
            <a:extLst>
              <a:ext uri="{FF2B5EF4-FFF2-40B4-BE49-F238E27FC236}">
                <a16:creationId xmlns:a16="http://schemas.microsoft.com/office/drawing/2014/main" id="{453EA95B-163A-4B18-A66D-C4914FE2F45C}"/>
              </a:ext>
            </a:extLst>
          </p:cNvPr>
          <p:cNvSpPr>
            <a:spLocks noGrp="1"/>
          </p:cNvSpPr>
          <p:nvPr>
            <p:ph idx="1"/>
          </p:nvPr>
        </p:nvSpPr>
        <p:spPr/>
        <p:txBody>
          <a:bodyPr>
            <a:normAutofit fontScale="62500" lnSpcReduction="20000"/>
          </a:bodyPr>
          <a:lstStyle/>
          <a:p>
            <a:r>
              <a:rPr lang="en-US" dirty="0"/>
              <a:t>Defining the schema</a:t>
            </a:r>
          </a:p>
          <a:p>
            <a:r>
              <a:rPr lang="en-US" dirty="0"/>
              <a:t>Installing and Upgrading</a:t>
            </a:r>
          </a:p>
          <a:p>
            <a:r>
              <a:rPr lang="en-US" dirty="0"/>
              <a:t>User Interaction</a:t>
            </a:r>
          </a:p>
          <a:p>
            <a:r>
              <a:rPr lang="en-US" dirty="0"/>
              <a:t>Storage Structure and Access Method Definition</a:t>
            </a:r>
          </a:p>
          <a:p>
            <a:r>
              <a:rPr lang="en-US" dirty="0"/>
              <a:t>Defining Integrity Constraints</a:t>
            </a:r>
          </a:p>
          <a:p>
            <a:r>
              <a:rPr lang="en-US" dirty="0"/>
              <a:t>Defining Security</a:t>
            </a:r>
          </a:p>
          <a:p>
            <a:r>
              <a:rPr lang="en-US" dirty="0"/>
              <a:t>Granting of Authorization for Data Access</a:t>
            </a:r>
          </a:p>
          <a:p>
            <a:r>
              <a:rPr lang="en-US" dirty="0"/>
              <a:t>Modifying and Monitoring the Database</a:t>
            </a:r>
          </a:p>
          <a:p>
            <a:r>
              <a:rPr lang="en-US" dirty="0"/>
              <a:t>Defining backup/ Recovery procedure</a:t>
            </a:r>
          </a:p>
          <a:p>
            <a:r>
              <a:rPr lang="en-US" dirty="0"/>
              <a:t>Monitoring Performance</a:t>
            </a:r>
          </a:p>
          <a:p>
            <a:r>
              <a:rPr lang="en-US" dirty="0"/>
              <a:t>Selection of Hardware and Software</a:t>
            </a:r>
          </a:p>
          <a:p>
            <a:r>
              <a:rPr lang="en-US" dirty="0"/>
              <a:t>Routine maintenance</a:t>
            </a:r>
            <a:endParaRPr lang="en-IN" dirty="0"/>
          </a:p>
        </p:txBody>
      </p:sp>
    </p:spTree>
    <p:extLst>
      <p:ext uri="{BB962C8B-B14F-4D97-AF65-F5344CB8AC3E}">
        <p14:creationId xmlns:p14="http://schemas.microsoft.com/office/powerpoint/2010/main" val="2147163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Words>
  <Application>Microsoft Office PowerPoint</Application>
  <PresentationFormat>On-screen Show (16:9)</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  Database Users</vt:lpstr>
      <vt:lpstr>Today’s Agenda</vt:lpstr>
      <vt:lpstr>Database users and users interfaces </vt:lpstr>
      <vt:lpstr>Database users</vt:lpstr>
      <vt:lpstr>Database users</vt:lpstr>
      <vt:lpstr>Database users</vt:lpstr>
      <vt:lpstr>Database administrator (DBA)</vt:lpstr>
      <vt:lpstr>DBA Tasks</vt:lpstr>
      <vt:lpstr>Function of DBA</vt:lpstr>
      <vt:lpstr>DBA</vt:lpstr>
      <vt:lpstr>Data administrator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2021-02-02T15:51:23Z</dcterms:modified>
</cp:coreProperties>
</file>