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6"/>
  </p:notesMasterIdLst>
  <p:handoutMasterIdLst>
    <p:handoutMasterId r:id="rId17"/>
  </p:handoutMasterIdLst>
  <p:sldIdLst>
    <p:sldId id="256" r:id="rId2"/>
    <p:sldId id="257" r:id="rId3"/>
    <p:sldId id="294" r:id="rId4"/>
    <p:sldId id="295" r:id="rId5"/>
    <p:sldId id="296" r:id="rId6"/>
    <p:sldId id="315" r:id="rId7"/>
    <p:sldId id="316" r:id="rId8"/>
    <p:sldId id="317" r:id="rId9"/>
    <p:sldId id="297" r:id="rId10"/>
    <p:sldId id="318" r:id="rId11"/>
    <p:sldId id="320" r:id="rId12"/>
    <p:sldId id="321" r:id="rId13"/>
    <p:sldId id="319" r:id="rId14"/>
    <p:sldId id="293" r:id="rId1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99"/>
    <a:srgbClr val="C79E37"/>
    <a:srgbClr val="5EEC3C"/>
    <a:srgbClr val="FE9202"/>
    <a:srgbClr val="990099"/>
    <a:srgbClr val="FF2549"/>
    <a:srgbClr val="6C1A00"/>
    <a:srgbClr val="202E54"/>
    <a:srgbClr val="1D3A00"/>
    <a:srgbClr val="007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730" y="62"/>
      </p:cViewPr>
      <p:guideLst>
        <p:guide orient="horz" pos="1620"/>
        <p:guide pos="2880"/>
      </p:guideLst>
    </p:cSldViewPr>
  </p:slideViewPr>
  <p:notesTextViewPr>
    <p:cViewPr>
      <p:scale>
        <a:sx n="1" d="1"/>
        <a:sy n="1" d="1"/>
      </p:scale>
      <p:origin x="0" y="0"/>
    </p:cViewPr>
  </p:notesTextViewPr>
  <p:notesViewPr>
    <p:cSldViewPr>
      <p:cViewPr varScale="1">
        <p:scale>
          <a:sx n="65" d="100"/>
          <a:sy n="65" d="100"/>
        </p:scale>
        <p:origin x="3154" y="67"/>
      </p:cViewPr>
      <p:guideLst/>
    </p:cSldViewPr>
  </p:notes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9FB99D-41E8-464C-A268-F009253FA9B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F3C106C1-A278-4CDE-A5CA-BF57AC1FCFD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E8C46AE-D80C-41B8-9D6A-DB80D87570FC}" type="datetimeFigureOut">
              <a:rPr lang="en-IN" smtClean="0"/>
              <a:t>18-01-2022</a:t>
            </a:fld>
            <a:endParaRPr lang="en-IN"/>
          </a:p>
        </p:txBody>
      </p:sp>
      <p:sp>
        <p:nvSpPr>
          <p:cNvPr id="4" name="Footer Placeholder 3">
            <a:extLst>
              <a:ext uri="{FF2B5EF4-FFF2-40B4-BE49-F238E27FC236}">
                <a16:creationId xmlns:a16="http://schemas.microsoft.com/office/drawing/2014/main" id="{C123E369-7992-4C69-9B3B-43FD110AA27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3C6A9E23-D4A1-4F5F-B8B7-1C4719C4E1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5AE779F-4EE3-423A-BC30-B0BE8DEC5884}" type="slidenum">
              <a:rPr lang="en-IN" smtClean="0"/>
              <a:t>‹#›</a:t>
            </a:fld>
            <a:endParaRPr lang="en-IN"/>
          </a:p>
        </p:txBody>
      </p:sp>
    </p:spTree>
    <p:extLst>
      <p:ext uri="{BB962C8B-B14F-4D97-AF65-F5344CB8AC3E}">
        <p14:creationId xmlns:p14="http://schemas.microsoft.com/office/powerpoint/2010/main" val="9877933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2877160"/>
            <a:ext cx="8246070" cy="1374345"/>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48965" y="3029865"/>
            <a:ext cx="8231372" cy="1374345"/>
          </a:xfrm>
        </p:spPr>
        <p:txBody>
          <a:bodyPr>
            <a:normAutofit/>
          </a:bodyPr>
          <a:lstStyle>
            <a:lvl1pPr marL="0" indent="0" algn="r">
              <a:buNone/>
              <a:defRPr sz="2800" b="0" i="0">
                <a:solidFill>
                  <a:srgbClr val="6C1A00"/>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p>
          <a:p>
            <a:r>
              <a:rPr lang="en-US" dirty="0"/>
              <a:t>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1/18/2022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763526"/>
          </a:xfrm>
        </p:spPr>
        <p:txBody>
          <a:bodyPr>
            <a:normAutofit/>
          </a:bodyPr>
          <a:lstStyle>
            <a:lvl1pPr algn="l">
              <a:defRPr sz="3600" baseline="0">
                <a:solidFill>
                  <a:srgbClr val="6C1A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448966" y="1350110"/>
            <a:ext cx="8246070" cy="3512213"/>
          </a:xfrm>
        </p:spPr>
        <p:txBody>
          <a:bodyPr/>
          <a:lstStyle>
            <a:lvl1pPr algn="l">
              <a:defRPr sz="2800">
                <a:solidFill>
                  <a:schemeClr val="tx1"/>
                </a:solidFill>
                <a:latin typeface="Times New Roman" panose="02020603050405020304" pitchFamily="18" charset="0"/>
                <a:cs typeface="Times New Roman" panose="02020603050405020304" pitchFamily="18" charset="0"/>
              </a:defRPr>
            </a:lvl1pPr>
            <a:lvl2pPr algn="l">
              <a:defRPr>
                <a:solidFill>
                  <a:schemeClr val="tx1"/>
                </a:solidFill>
                <a:latin typeface="Times New Roman" panose="02020603050405020304" pitchFamily="18" charset="0"/>
                <a:cs typeface="Times New Roman" panose="02020603050405020304" pitchFamily="18" charset="0"/>
              </a:defRPr>
            </a:lvl2pPr>
            <a:lvl3pPr algn="l">
              <a:defRPr>
                <a:solidFill>
                  <a:schemeClr val="tx1"/>
                </a:solidFill>
                <a:latin typeface="Times New Roman" panose="02020603050405020304" pitchFamily="18" charset="0"/>
                <a:cs typeface="Times New Roman" panose="02020603050405020304" pitchFamily="18" charset="0"/>
              </a:defRPr>
            </a:lvl3pPr>
            <a:lvl4pPr algn="l">
              <a:defRPr>
                <a:solidFill>
                  <a:schemeClr val="tx1"/>
                </a:solidFill>
                <a:latin typeface="Times New Roman" panose="02020603050405020304" pitchFamily="18" charset="0"/>
                <a:cs typeface="Times New Roman" panose="02020603050405020304" pitchFamily="18" charset="0"/>
              </a:defRPr>
            </a:lvl4pPr>
            <a:lvl5pPr algn="l">
              <a:defRPr>
                <a:solidFill>
                  <a:schemeClr val="tx1"/>
                </a:solidFill>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8965" y="433880"/>
            <a:ext cx="6413609" cy="725349"/>
          </a:xfrm>
        </p:spPr>
        <p:txBody>
          <a:bodyPr>
            <a:normAutofit/>
          </a:bodyPr>
          <a:lstStyle>
            <a:lvl1pPr algn="l">
              <a:defRPr sz="3600">
                <a:solidFill>
                  <a:srgbClr val="6C1A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448965" y="1197405"/>
            <a:ext cx="6413609" cy="3511061"/>
          </a:xfrm>
        </p:spPr>
        <p:txBody>
          <a:bodyPr/>
          <a:lstStyle>
            <a:lvl1pPr>
              <a:defRPr sz="2800">
                <a:solidFill>
                  <a:schemeClr val="tx1"/>
                </a:solidFill>
                <a:latin typeface="Times New Roman" panose="02020603050405020304" pitchFamily="18" charset="0"/>
                <a:cs typeface="Times New Roman" panose="02020603050405020304" pitchFamily="18" charset="0"/>
              </a:defRPr>
            </a:lvl1pPr>
            <a:lvl2pPr>
              <a:defRPr>
                <a:solidFill>
                  <a:schemeClr val="tx1"/>
                </a:solidFill>
                <a:latin typeface="Times New Roman" panose="02020603050405020304" pitchFamily="18" charset="0"/>
                <a:cs typeface="Times New Roman" panose="02020603050405020304" pitchFamily="18" charset="0"/>
              </a:defRPr>
            </a:lvl2pPr>
            <a:lvl3pPr>
              <a:defRPr>
                <a:solidFill>
                  <a:schemeClr val="tx1"/>
                </a:solidFill>
                <a:latin typeface="Times New Roman" panose="02020603050405020304" pitchFamily="18" charset="0"/>
                <a:cs typeface="Times New Roman" panose="02020603050405020304" pitchFamily="18" charset="0"/>
              </a:defRPr>
            </a:lvl3pPr>
            <a:lvl4pPr>
              <a:defRPr>
                <a:solidFill>
                  <a:schemeClr val="tx1"/>
                </a:solidFill>
                <a:latin typeface="Times New Roman" panose="02020603050405020304" pitchFamily="18" charset="0"/>
                <a:cs typeface="Times New Roman" panose="02020603050405020304" pitchFamily="18" charset="0"/>
              </a:defRPr>
            </a:lvl4pPr>
            <a:lvl5pPr>
              <a:defRPr>
                <a:solidFill>
                  <a:schemeClr val="tx1"/>
                </a:solidFill>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1/18/2022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7" y="281175"/>
            <a:ext cx="8093365" cy="763525"/>
          </a:xfrm>
        </p:spPr>
        <p:txBody>
          <a:bodyPr>
            <a:normAutofit/>
          </a:bodyPr>
          <a:lstStyle>
            <a:lvl1pPr algn="l">
              <a:defRPr sz="3600" baseline="0">
                <a:solidFill>
                  <a:srgbClr val="6C1A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19"/>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27916"/>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19"/>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27916"/>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1/18/2022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877160"/>
            <a:ext cx="7778805" cy="1374345"/>
          </a:xfrm>
        </p:spPr>
        <p:txBody>
          <a:bodyPr>
            <a:normAutofit/>
          </a:bodyPr>
          <a:lstStyle/>
          <a:p>
            <a:r>
              <a:rPr lang="en-US" dirty="0"/>
              <a:t> </a:t>
            </a:r>
            <a:br>
              <a:rPr lang="en-US" dirty="0"/>
            </a:br>
            <a:r>
              <a:rPr lang="en-US" dirty="0">
                <a:solidFill>
                  <a:schemeClr val="accent1"/>
                </a:solidFill>
                <a:latin typeface="Times New Roman" panose="02020603050405020304" pitchFamily="18" charset="0"/>
                <a:cs typeface="Times New Roman" panose="02020603050405020304" pitchFamily="18" charset="0"/>
              </a:rPr>
              <a:t>System structure of a database</a:t>
            </a:r>
          </a:p>
        </p:txBody>
      </p:sp>
      <p:sp>
        <p:nvSpPr>
          <p:cNvPr id="3" name="Subtitle 2"/>
          <p:cNvSpPr>
            <a:spLocks noGrp="1"/>
          </p:cNvSpPr>
          <p:nvPr>
            <p:ph type="subTitle" idx="1"/>
          </p:nvPr>
        </p:nvSpPr>
        <p:spPr/>
        <p:txBody>
          <a:bodyPr/>
          <a:lstStyle/>
          <a:p>
            <a:endParaRPr lang="en-US" dirty="0"/>
          </a:p>
          <a:p>
            <a:r>
              <a:rPr lang="en-US" dirty="0"/>
              <a:t>4</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E3A2B-F3EC-482B-B461-4333182CA3A7}"/>
              </a:ext>
            </a:extLst>
          </p:cNvPr>
          <p:cNvSpPr>
            <a:spLocks noGrp="1"/>
          </p:cNvSpPr>
          <p:nvPr>
            <p:ph type="title"/>
          </p:nvPr>
        </p:nvSpPr>
        <p:spPr/>
        <p:txBody>
          <a:bodyPr/>
          <a:lstStyle/>
          <a:p>
            <a:r>
              <a:rPr lang="en-US" dirty="0"/>
              <a:t>Data Dictionary</a:t>
            </a:r>
            <a:endParaRPr lang="en-IN" dirty="0"/>
          </a:p>
        </p:txBody>
      </p:sp>
      <p:sp>
        <p:nvSpPr>
          <p:cNvPr id="5" name="Content Placeholder 4">
            <a:extLst>
              <a:ext uri="{FF2B5EF4-FFF2-40B4-BE49-F238E27FC236}">
                <a16:creationId xmlns:a16="http://schemas.microsoft.com/office/drawing/2014/main" id="{348A3A6D-D08E-41CF-8741-D7B69BC0C6FE}"/>
              </a:ext>
            </a:extLst>
          </p:cNvPr>
          <p:cNvSpPr>
            <a:spLocks noGrp="1"/>
          </p:cNvSpPr>
          <p:nvPr>
            <p:ph idx="1"/>
          </p:nvPr>
        </p:nvSpPr>
        <p:spPr/>
        <p:txBody>
          <a:bodyPr>
            <a:normAutofit fontScale="55000" lnSpcReduction="20000"/>
          </a:bodyPr>
          <a:lstStyle/>
          <a:p>
            <a:r>
              <a:rPr lang="en-US" dirty="0"/>
              <a:t>A data dictionary is a file or a set of files that contains a database's metadata. The data dictionary contains records about other objects in the database, such as data ownership, data relationships to other objects, and other data. The data dictionary is a crucial component of any relational database. It provides additional information about relationships between different database tables, helps to organize data in a neat and easily searchable way, and prevents data redundancy issues. Ironically, because of its importance, it is invisible to most database users. Typically, only database administrators interact with the data dictionary.</a:t>
            </a:r>
          </a:p>
          <a:p>
            <a:endParaRPr lang="en-US" dirty="0"/>
          </a:p>
          <a:p>
            <a:pPr marL="0" indent="0">
              <a:buNone/>
            </a:pPr>
            <a:r>
              <a:rPr lang="en-US" dirty="0"/>
              <a:t>In a relational database, the metadata in the data dictionary includes the following:</a:t>
            </a:r>
          </a:p>
          <a:p>
            <a:endParaRPr lang="en-US" dirty="0"/>
          </a:p>
          <a:p>
            <a:r>
              <a:rPr lang="en-US" dirty="0"/>
              <a:t>Names of all tables in the database and their owners.</a:t>
            </a:r>
          </a:p>
          <a:p>
            <a:r>
              <a:rPr lang="en-US" dirty="0"/>
              <a:t>Names of all indexes and the columns to which the tables in those indexes relate.</a:t>
            </a:r>
          </a:p>
          <a:p>
            <a:r>
              <a:rPr lang="en-US" dirty="0"/>
              <a:t>Constraints defined on tables, including primary keys, foreign-key relationships to other tables, and not-null constraints.</a:t>
            </a:r>
          </a:p>
          <a:p>
            <a:r>
              <a:rPr lang="en-US" dirty="0"/>
              <a:t>Additional physical information about the tables including their storage location, storage method, etc.</a:t>
            </a:r>
            <a:endParaRPr lang="en-IN" dirty="0"/>
          </a:p>
        </p:txBody>
      </p:sp>
    </p:spTree>
    <p:extLst>
      <p:ext uri="{BB962C8B-B14F-4D97-AF65-F5344CB8AC3E}">
        <p14:creationId xmlns:p14="http://schemas.microsoft.com/office/powerpoint/2010/main" val="2663913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D4EE6-8B3F-4A2E-8740-74B8DDE47ABC}"/>
              </a:ext>
            </a:extLst>
          </p:cNvPr>
          <p:cNvSpPr>
            <a:spLocks noGrp="1"/>
          </p:cNvSpPr>
          <p:nvPr>
            <p:ph type="title"/>
          </p:nvPr>
        </p:nvSpPr>
        <p:spPr/>
        <p:txBody>
          <a:bodyPr/>
          <a:lstStyle/>
          <a:p>
            <a:r>
              <a:rPr lang="en-IN" dirty="0"/>
              <a:t>Query Processor</a:t>
            </a:r>
          </a:p>
        </p:txBody>
      </p:sp>
      <p:sp>
        <p:nvSpPr>
          <p:cNvPr id="3" name="Content Placeholder 2">
            <a:extLst>
              <a:ext uri="{FF2B5EF4-FFF2-40B4-BE49-F238E27FC236}">
                <a16:creationId xmlns:a16="http://schemas.microsoft.com/office/drawing/2014/main" id="{1F3B0C04-6315-4535-88CE-E7049CFA2A46}"/>
              </a:ext>
            </a:extLst>
          </p:cNvPr>
          <p:cNvSpPr>
            <a:spLocks noGrp="1"/>
          </p:cNvSpPr>
          <p:nvPr>
            <p:ph idx="1"/>
          </p:nvPr>
        </p:nvSpPr>
        <p:spPr/>
        <p:txBody>
          <a:bodyPr>
            <a:normAutofit fontScale="55000" lnSpcReduction="20000"/>
          </a:bodyPr>
          <a:lstStyle/>
          <a:p>
            <a:pPr marL="0" indent="0">
              <a:buNone/>
            </a:pPr>
            <a:r>
              <a:rPr lang="en-US" dirty="0"/>
              <a:t>The query processor components include: </a:t>
            </a:r>
          </a:p>
          <a:p>
            <a:endParaRPr lang="en-US" dirty="0"/>
          </a:p>
          <a:p>
            <a:pPr algn="just"/>
            <a:r>
              <a:rPr lang="en-US" dirty="0"/>
              <a:t>DDL interpreter, which interprets DDL statements and records the definitions in the data dictionary.</a:t>
            </a:r>
          </a:p>
          <a:p>
            <a:endParaRPr lang="en-US" dirty="0"/>
          </a:p>
          <a:p>
            <a:pPr algn="just"/>
            <a:r>
              <a:rPr lang="en-US" dirty="0"/>
              <a:t>DML compiler, which translates DML statements in a query language into an evaluation plan consisting of low-level instructions that the query evaluation engine understands.</a:t>
            </a:r>
          </a:p>
          <a:p>
            <a:endParaRPr lang="en-US" dirty="0"/>
          </a:p>
          <a:p>
            <a:pPr algn="just"/>
            <a:r>
              <a:rPr lang="en-US" dirty="0"/>
              <a:t>A query can usually be translated into any of a number of alternative evaluation plans that all give the same result. The DML compiler also performs query optimization, that is, it picks the lowest cost evaluation plan from among the alternatives.</a:t>
            </a:r>
          </a:p>
          <a:p>
            <a:endParaRPr lang="en-US" dirty="0"/>
          </a:p>
          <a:p>
            <a:r>
              <a:rPr lang="en-US" dirty="0"/>
              <a:t>Query evaluation engine, which executes low-level instructions generated by the DML compiler.</a:t>
            </a:r>
            <a:endParaRPr lang="en-IN" dirty="0"/>
          </a:p>
        </p:txBody>
      </p:sp>
    </p:spTree>
    <p:extLst>
      <p:ext uri="{BB962C8B-B14F-4D97-AF65-F5344CB8AC3E}">
        <p14:creationId xmlns:p14="http://schemas.microsoft.com/office/powerpoint/2010/main" val="144012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0813B-ECCD-4B01-A321-2D5D7190C47E}"/>
              </a:ext>
            </a:extLst>
          </p:cNvPr>
          <p:cNvSpPr>
            <a:spLocks noGrp="1"/>
          </p:cNvSpPr>
          <p:nvPr>
            <p:ph type="title"/>
          </p:nvPr>
        </p:nvSpPr>
        <p:spPr/>
        <p:txBody>
          <a:bodyPr/>
          <a:lstStyle/>
          <a:p>
            <a:r>
              <a:rPr lang="en-IN" dirty="0"/>
              <a:t>Storage Manager</a:t>
            </a:r>
          </a:p>
        </p:txBody>
      </p:sp>
      <p:sp>
        <p:nvSpPr>
          <p:cNvPr id="3" name="Content Placeholder 2">
            <a:extLst>
              <a:ext uri="{FF2B5EF4-FFF2-40B4-BE49-F238E27FC236}">
                <a16:creationId xmlns:a16="http://schemas.microsoft.com/office/drawing/2014/main" id="{A1306331-876A-4FFB-B682-D09EB6210898}"/>
              </a:ext>
            </a:extLst>
          </p:cNvPr>
          <p:cNvSpPr>
            <a:spLocks noGrp="1"/>
          </p:cNvSpPr>
          <p:nvPr>
            <p:ph idx="1"/>
          </p:nvPr>
        </p:nvSpPr>
        <p:spPr/>
        <p:txBody>
          <a:bodyPr>
            <a:normAutofit fontScale="47500" lnSpcReduction="20000"/>
          </a:bodyPr>
          <a:lstStyle/>
          <a:p>
            <a:pPr marL="0" indent="0">
              <a:buNone/>
            </a:pPr>
            <a:r>
              <a:rPr lang="en-US" dirty="0"/>
              <a:t>A storage manager is a program module that provides the interface between the </a:t>
            </a:r>
            <a:r>
              <a:rPr lang="en-US" dirty="0" err="1"/>
              <a:t>lowlevel</a:t>
            </a:r>
            <a:r>
              <a:rPr lang="en-US" dirty="0"/>
              <a:t> data stored in the database and the application programs and queries submitted to the system. The storage manager is responsible for the interaction with the file manager. The raw data are stored on the disk using the file system, which is usually provided by a conventional operating system. The storage manager translates the various DML statements into low-level file-system commands. Thus, the storage manager is responsible for storing, retrieving, and updating data in the database.</a:t>
            </a:r>
          </a:p>
          <a:p>
            <a:endParaRPr lang="en-US" dirty="0"/>
          </a:p>
          <a:p>
            <a:pPr marL="0" indent="0">
              <a:buNone/>
            </a:pPr>
            <a:r>
              <a:rPr lang="en-US" dirty="0"/>
              <a:t>The storage manager components include:</a:t>
            </a:r>
          </a:p>
          <a:p>
            <a:endParaRPr lang="en-US" dirty="0"/>
          </a:p>
          <a:p>
            <a:r>
              <a:rPr lang="en-US" dirty="0"/>
              <a:t>Authorization and integrity manager, which tests for the satisfaction of integrity constraints and checks the authority of users to access data.</a:t>
            </a:r>
          </a:p>
          <a:p>
            <a:r>
              <a:rPr lang="en-US" dirty="0"/>
              <a:t> Transaction manager, which ensures that the database remains in a consistent (correct) state despite system failures, and that concurrent transaction executions proceed without conflicting.</a:t>
            </a:r>
          </a:p>
          <a:p>
            <a:r>
              <a:rPr lang="en-US" dirty="0"/>
              <a:t>File manager, which manages the allocation of space on disk storage and the data structures used to represent information stored on disk.</a:t>
            </a:r>
          </a:p>
          <a:p>
            <a:r>
              <a:rPr lang="en-US" dirty="0"/>
              <a:t>Buffer manager, which is responsible for fetching data from disk storage into main memory, and deciding what data to cache in main memory. The buffer manager is a critical part of the database system, since it enables the database to handle data sizes that are much larger than the size of main memory.</a:t>
            </a:r>
            <a:endParaRPr lang="en-IN" dirty="0"/>
          </a:p>
        </p:txBody>
      </p:sp>
    </p:spTree>
    <p:extLst>
      <p:ext uri="{BB962C8B-B14F-4D97-AF65-F5344CB8AC3E}">
        <p14:creationId xmlns:p14="http://schemas.microsoft.com/office/powerpoint/2010/main" val="3978480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EE9F8-0A37-4321-BFD6-913FD1F2952D}"/>
              </a:ext>
            </a:extLst>
          </p:cNvPr>
          <p:cNvSpPr>
            <a:spLocks noGrp="1"/>
          </p:cNvSpPr>
          <p:nvPr>
            <p:ph type="title"/>
          </p:nvPr>
        </p:nvSpPr>
        <p:spPr/>
        <p:txBody>
          <a:bodyPr/>
          <a:lstStyle/>
          <a:p>
            <a:r>
              <a:rPr lang="en-IN" dirty="0"/>
              <a:t>Transaction Manager</a:t>
            </a:r>
          </a:p>
        </p:txBody>
      </p:sp>
      <p:sp>
        <p:nvSpPr>
          <p:cNvPr id="3" name="Content Placeholder 2">
            <a:extLst>
              <a:ext uri="{FF2B5EF4-FFF2-40B4-BE49-F238E27FC236}">
                <a16:creationId xmlns:a16="http://schemas.microsoft.com/office/drawing/2014/main" id="{C81B9534-CFE8-46FD-8FC4-85BED7975E50}"/>
              </a:ext>
            </a:extLst>
          </p:cNvPr>
          <p:cNvSpPr>
            <a:spLocks noGrp="1"/>
          </p:cNvSpPr>
          <p:nvPr>
            <p:ph idx="1"/>
          </p:nvPr>
        </p:nvSpPr>
        <p:spPr/>
        <p:txBody>
          <a:bodyPr>
            <a:normAutofit fontScale="85000" lnSpcReduction="10000"/>
          </a:bodyPr>
          <a:lstStyle/>
          <a:p>
            <a:pPr algn="just"/>
            <a:r>
              <a:rPr lang="en-US" dirty="0"/>
              <a:t>A transaction is a collection of operations that performs a single logical function in a database application. Each transaction is a unit of both atomicity and consistency. Thus, we require that transactions do not violate any database-consistency constraints. That is, if the database was consistent when a transaction started, the database must be consistent when the transaction successfully terminates. Transaction - manager ensures that the database remains in a consistent (correct) state despite system failures (e.g., power failures and operating system crashes) and transaction failures.</a:t>
            </a:r>
            <a:endParaRPr lang="en-IN" dirty="0"/>
          </a:p>
        </p:txBody>
      </p:sp>
    </p:spTree>
    <p:extLst>
      <p:ext uri="{BB962C8B-B14F-4D97-AF65-F5344CB8AC3E}">
        <p14:creationId xmlns:p14="http://schemas.microsoft.com/office/powerpoint/2010/main" val="902325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4130" y="1655520"/>
            <a:ext cx="4419894" cy="1527050"/>
          </a:xfrm>
        </p:spPr>
      </p:pic>
    </p:spTree>
    <p:extLst>
      <p:ext uri="{BB962C8B-B14F-4D97-AF65-F5344CB8AC3E}">
        <p14:creationId xmlns:p14="http://schemas.microsoft.com/office/powerpoint/2010/main" val="1369535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Today’s Agenda</a:t>
            </a:r>
          </a:p>
        </p:txBody>
      </p:sp>
      <p:sp>
        <p:nvSpPr>
          <p:cNvPr id="3" name="Content Placeholder 2"/>
          <p:cNvSpPr>
            <a:spLocks noGrp="1"/>
          </p:cNvSpPr>
          <p:nvPr>
            <p:ph idx="1"/>
          </p:nvPr>
        </p:nvSpPr>
        <p:spPr/>
        <p:txBody>
          <a:bodyPr>
            <a:normAutofit/>
          </a:bodyPr>
          <a:lstStyle/>
          <a:p>
            <a:r>
              <a:rPr lang="en-US" dirty="0"/>
              <a:t>Disk Storage</a:t>
            </a:r>
          </a:p>
          <a:p>
            <a:r>
              <a:rPr lang="en-US" dirty="0">
                <a:latin typeface="Times New Roman" panose="02020603050405020304" pitchFamily="18" charset="0"/>
                <a:cs typeface="Times New Roman" panose="02020603050405020304" pitchFamily="18" charset="0"/>
              </a:rPr>
              <a:t>Storage Manager</a:t>
            </a:r>
          </a:p>
          <a:p>
            <a:r>
              <a:rPr lang="en-US" dirty="0"/>
              <a:t>Query Processor</a:t>
            </a:r>
          </a:p>
          <a:p>
            <a:r>
              <a:rPr lang="en-US" dirty="0">
                <a:latin typeface="Times New Roman" panose="02020603050405020304" pitchFamily="18" charset="0"/>
                <a:cs typeface="Times New Roman" panose="02020603050405020304" pitchFamily="18" charset="0"/>
              </a:rPr>
              <a:t>Users and Its interaction</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957F8-A6F5-40E2-9D42-A6B2FA0E11C4}"/>
              </a:ext>
            </a:extLst>
          </p:cNvPr>
          <p:cNvSpPr>
            <a:spLocks noGrp="1"/>
          </p:cNvSpPr>
          <p:nvPr>
            <p:ph type="title"/>
          </p:nvPr>
        </p:nvSpPr>
        <p:spPr/>
        <p:txBody>
          <a:bodyPr>
            <a:normAutofit fontScale="90000"/>
          </a:bodyPr>
          <a:lstStyle/>
          <a:p>
            <a:r>
              <a:rPr lang="en-US" dirty="0"/>
              <a:t>System structure of a database or Architecture of DBMS</a:t>
            </a:r>
          </a:p>
        </p:txBody>
      </p:sp>
      <p:pic>
        <p:nvPicPr>
          <p:cNvPr id="1028" name="Picture 4">
            <a:extLst>
              <a:ext uri="{FF2B5EF4-FFF2-40B4-BE49-F238E27FC236}">
                <a16:creationId xmlns:a16="http://schemas.microsoft.com/office/drawing/2014/main" id="{F29C02C9-D82D-4B25-B052-4BC0BCBBCB5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70605" y="1349374"/>
            <a:ext cx="5650085" cy="36656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0226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23DF4-D4AF-4A2E-8B0D-40124856F4A1}"/>
              </a:ext>
            </a:extLst>
          </p:cNvPr>
          <p:cNvSpPr>
            <a:spLocks noGrp="1"/>
          </p:cNvSpPr>
          <p:nvPr>
            <p:ph type="title"/>
          </p:nvPr>
        </p:nvSpPr>
        <p:spPr/>
        <p:txBody>
          <a:bodyPr/>
          <a:lstStyle/>
          <a:p>
            <a:r>
              <a:rPr lang="en-US" dirty="0"/>
              <a:t>Disk Storage</a:t>
            </a:r>
            <a:endParaRPr lang="en-IN" dirty="0"/>
          </a:p>
        </p:txBody>
      </p:sp>
      <p:sp>
        <p:nvSpPr>
          <p:cNvPr id="3" name="Content Placeholder 2">
            <a:extLst>
              <a:ext uri="{FF2B5EF4-FFF2-40B4-BE49-F238E27FC236}">
                <a16:creationId xmlns:a16="http://schemas.microsoft.com/office/drawing/2014/main" id="{441A7590-9B20-4747-BD42-28760A5A28A1}"/>
              </a:ext>
            </a:extLst>
          </p:cNvPr>
          <p:cNvSpPr>
            <a:spLocks noGrp="1"/>
          </p:cNvSpPr>
          <p:nvPr>
            <p:ph idx="1"/>
          </p:nvPr>
        </p:nvSpPr>
        <p:spPr/>
        <p:txBody>
          <a:bodyPr>
            <a:normAutofit fontScale="92500" lnSpcReduction="10000"/>
          </a:bodyPr>
          <a:lstStyle/>
          <a:p>
            <a:r>
              <a:rPr lang="en-US" dirty="0"/>
              <a:t>Starting from  very beginning we know that the disk storage or the physical storage is use for storing the data. In many big enterprises, the database range in size from hundred of gigabytes to terabytes of data. The main memory is not so large that it holds that much information and data. So we need a larger disk storage for the database.</a:t>
            </a:r>
          </a:p>
          <a:p>
            <a:r>
              <a:rPr lang="en-US" dirty="0"/>
              <a:t>Components are as follows:</a:t>
            </a:r>
          </a:p>
          <a:p>
            <a:pPr marL="0" indent="0">
              <a:buNone/>
            </a:pPr>
            <a:r>
              <a:rPr lang="en-US" dirty="0"/>
              <a:t>Data, Indices, Data Dictionary, Metadata, Statistical Data</a:t>
            </a:r>
          </a:p>
        </p:txBody>
      </p:sp>
    </p:spTree>
    <p:extLst>
      <p:ext uri="{BB962C8B-B14F-4D97-AF65-F5344CB8AC3E}">
        <p14:creationId xmlns:p14="http://schemas.microsoft.com/office/powerpoint/2010/main" val="2944202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A925B-0C33-464A-B5B3-7AA0F822A572}"/>
              </a:ext>
            </a:extLst>
          </p:cNvPr>
          <p:cNvSpPr>
            <a:spLocks noGrp="1"/>
          </p:cNvSpPr>
          <p:nvPr>
            <p:ph type="title"/>
          </p:nvPr>
        </p:nvSpPr>
        <p:spPr/>
        <p:txBody>
          <a:bodyPr/>
          <a:lstStyle/>
          <a:p>
            <a:r>
              <a:rPr lang="en-US" dirty="0"/>
              <a:t>Index</a:t>
            </a:r>
            <a:endParaRPr lang="en-IN" dirty="0"/>
          </a:p>
        </p:txBody>
      </p:sp>
      <p:sp>
        <p:nvSpPr>
          <p:cNvPr id="3" name="Content Placeholder 2">
            <a:extLst>
              <a:ext uri="{FF2B5EF4-FFF2-40B4-BE49-F238E27FC236}">
                <a16:creationId xmlns:a16="http://schemas.microsoft.com/office/drawing/2014/main" id="{31C475F0-3A52-485D-B8A4-1A29E9743A9F}"/>
              </a:ext>
            </a:extLst>
          </p:cNvPr>
          <p:cNvSpPr>
            <a:spLocks noGrp="1"/>
          </p:cNvSpPr>
          <p:nvPr>
            <p:ph idx="1"/>
          </p:nvPr>
        </p:nvSpPr>
        <p:spPr/>
        <p:txBody>
          <a:bodyPr/>
          <a:lstStyle/>
          <a:p>
            <a:pPr algn="just"/>
            <a:r>
              <a:rPr lang="en-US" dirty="0"/>
              <a:t>Indexing is used to optimize the performance of a database by minimizing the number of disk accesses required when a query is processed.</a:t>
            </a:r>
          </a:p>
          <a:p>
            <a:pPr algn="just"/>
            <a:r>
              <a:rPr lang="en-US" dirty="0"/>
              <a:t>The index is a type of data structure. It is used to locate and access the data in a database table quickly.</a:t>
            </a:r>
            <a:endParaRPr lang="en-IN" dirty="0"/>
          </a:p>
        </p:txBody>
      </p:sp>
      <p:pic>
        <p:nvPicPr>
          <p:cNvPr id="7" name="Picture 6">
            <a:extLst>
              <a:ext uri="{FF2B5EF4-FFF2-40B4-BE49-F238E27FC236}">
                <a16:creationId xmlns:a16="http://schemas.microsoft.com/office/drawing/2014/main" id="{FF82329F-3DC1-43EC-894A-47DE76A1211D}"/>
              </a:ext>
            </a:extLst>
          </p:cNvPr>
          <p:cNvPicPr>
            <a:picLocks noChangeAspect="1"/>
          </p:cNvPicPr>
          <p:nvPr/>
        </p:nvPicPr>
        <p:blipFill>
          <a:blip r:embed="rId2"/>
          <a:stretch>
            <a:fillRect/>
          </a:stretch>
        </p:blipFill>
        <p:spPr>
          <a:xfrm>
            <a:off x="3044950" y="3793390"/>
            <a:ext cx="2676525" cy="704850"/>
          </a:xfrm>
          <a:prstGeom prst="rect">
            <a:avLst/>
          </a:prstGeom>
        </p:spPr>
      </p:pic>
    </p:spTree>
    <p:extLst>
      <p:ext uri="{BB962C8B-B14F-4D97-AF65-F5344CB8AC3E}">
        <p14:creationId xmlns:p14="http://schemas.microsoft.com/office/powerpoint/2010/main" val="3963862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987C7-F410-4440-8559-3753321B3694}"/>
              </a:ext>
            </a:extLst>
          </p:cNvPr>
          <p:cNvSpPr>
            <a:spLocks noGrp="1"/>
          </p:cNvSpPr>
          <p:nvPr>
            <p:ph type="title"/>
          </p:nvPr>
        </p:nvSpPr>
        <p:spPr/>
        <p:txBody>
          <a:bodyPr>
            <a:normAutofit/>
          </a:bodyPr>
          <a:lstStyle/>
          <a:p>
            <a:r>
              <a:rPr lang="en-US" dirty="0"/>
              <a:t>Metadata</a:t>
            </a:r>
            <a:endParaRPr lang="en-IN" dirty="0"/>
          </a:p>
        </p:txBody>
      </p:sp>
      <p:sp>
        <p:nvSpPr>
          <p:cNvPr id="6" name="Content Placeholder 5">
            <a:extLst>
              <a:ext uri="{FF2B5EF4-FFF2-40B4-BE49-F238E27FC236}">
                <a16:creationId xmlns:a16="http://schemas.microsoft.com/office/drawing/2014/main" id="{660B3325-AD70-41C8-BCAD-0663CEF766D4}"/>
              </a:ext>
            </a:extLst>
          </p:cNvPr>
          <p:cNvSpPr>
            <a:spLocks noGrp="1"/>
          </p:cNvSpPr>
          <p:nvPr>
            <p:ph idx="1"/>
          </p:nvPr>
        </p:nvSpPr>
        <p:spPr/>
        <p:txBody>
          <a:bodyPr>
            <a:normAutofit fontScale="92500" lnSpcReduction="20000"/>
          </a:bodyPr>
          <a:lstStyle/>
          <a:p>
            <a:pPr algn="just"/>
            <a:r>
              <a:rPr lang="en-US" dirty="0"/>
              <a:t>Metadata is simply data about data. It means it is a description and context of the data. It helps to organize, find and understand data. Here are a few real world examples of metadata:</a:t>
            </a:r>
          </a:p>
          <a:p>
            <a:pPr algn="just"/>
            <a:r>
              <a:rPr lang="en-US" dirty="0"/>
              <a:t>Title and description,</a:t>
            </a:r>
          </a:p>
          <a:p>
            <a:pPr algn="just"/>
            <a:r>
              <a:rPr lang="en-US" dirty="0"/>
              <a:t>Tags and categories,</a:t>
            </a:r>
          </a:p>
          <a:p>
            <a:pPr algn="just"/>
            <a:r>
              <a:rPr lang="en-US" dirty="0"/>
              <a:t>Who created and when,</a:t>
            </a:r>
          </a:p>
          <a:p>
            <a:pPr algn="just"/>
            <a:r>
              <a:rPr lang="en-US" dirty="0"/>
              <a:t>Who last modified and when,</a:t>
            </a:r>
          </a:p>
          <a:p>
            <a:pPr algn="just"/>
            <a:r>
              <a:rPr lang="en-US" dirty="0"/>
              <a:t>Who can access or update.</a:t>
            </a:r>
            <a:endParaRPr lang="en-IN" dirty="0"/>
          </a:p>
        </p:txBody>
      </p:sp>
    </p:spTree>
    <p:extLst>
      <p:ext uri="{BB962C8B-B14F-4D97-AF65-F5344CB8AC3E}">
        <p14:creationId xmlns:p14="http://schemas.microsoft.com/office/powerpoint/2010/main" val="4081198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987C7-F410-4440-8559-3753321B3694}"/>
              </a:ext>
            </a:extLst>
          </p:cNvPr>
          <p:cNvSpPr>
            <a:spLocks noGrp="1"/>
          </p:cNvSpPr>
          <p:nvPr>
            <p:ph type="title"/>
          </p:nvPr>
        </p:nvSpPr>
        <p:spPr/>
        <p:txBody>
          <a:bodyPr>
            <a:normAutofit/>
          </a:bodyPr>
          <a:lstStyle/>
          <a:p>
            <a:r>
              <a:rPr lang="en-US" dirty="0"/>
              <a:t>Metadata</a:t>
            </a:r>
            <a:endParaRPr lang="en-IN" dirty="0"/>
          </a:p>
        </p:txBody>
      </p:sp>
      <p:pic>
        <p:nvPicPr>
          <p:cNvPr id="3074" name="Picture 2">
            <a:extLst>
              <a:ext uri="{FF2B5EF4-FFF2-40B4-BE49-F238E27FC236}">
                <a16:creationId xmlns:a16="http://schemas.microsoft.com/office/drawing/2014/main" id="{261CBCA9-5192-4763-9B1B-D913C58C810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6260" y="1350110"/>
            <a:ext cx="5499694" cy="351313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0F8B41E-4460-4667-8F10-BEE952BAAD71}"/>
              </a:ext>
            </a:extLst>
          </p:cNvPr>
          <p:cNvSpPr txBox="1"/>
          <p:nvPr/>
        </p:nvSpPr>
        <p:spPr>
          <a:xfrm>
            <a:off x="6099050" y="1350110"/>
            <a:ext cx="2595985" cy="2585323"/>
          </a:xfrm>
          <a:prstGeom prst="rect">
            <a:avLst/>
          </a:prstGeom>
          <a:noFill/>
        </p:spPr>
        <p:txBody>
          <a:bodyPr wrap="square">
            <a:spAutoFit/>
          </a:bodyPr>
          <a:lstStyle/>
          <a:p>
            <a:pPr algn="just"/>
            <a:r>
              <a:rPr lang="en-US" b="0" i="0" dirty="0">
                <a:solidFill>
                  <a:srgbClr val="454957"/>
                </a:solidFill>
                <a:effectLst/>
                <a:latin typeface="Encode Sans"/>
              </a:rPr>
              <a:t>Every time you take a photo with today's cameras a bunch of metadata is gathered and saved with it:</a:t>
            </a:r>
          </a:p>
          <a:p>
            <a:pPr algn="l">
              <a:buFont typeface="Arial" panose="020B0604020202020204" pitchFamily="34" charset="0"/>
              <a:buChar char="•"/>
            </a:pPr>
            <a:r>
              <a:rPr lang="en-US" b="0" i="0" dirty="0">
                <a:solidFill>
                  <a:srgbClr val="454957"/>
                </a:solidFill>
                <a:effectLst/>
                <a:latin typeface="Encode Sans"/>
              </a:rPr>
              <a:t>date and time,</a:t>
            </a:r>
          </a:p>
          <a:p>
            <a:pPr algn="l">
              <a:buFont typeface="Arial" panose="020B0604020202020204" pitchFamily="34" charset="0"/>
              <a:buChar char="•"/>
            </a:pPr>
            <a:r>
              <a:rPr lang="en-US" b="0" i="0" dirty="0">
                <a:solidFill>
                  <a:srgbClr val="454957"/>
                </a:solidFill>
                <a:effectLst/>
                <a:latin typeface="Encode Sans"/>
              </a:rPr>
              <a:t>filename,</a:t>
            </a:r>
          </a:p>
          <a:p>
            <a:pPr algn="l">
              <a:buFont typeface="Arial" panose="020B0604020202020204" pitchFamily="34" charset="0"/>
              <a:buChar char="•"/>
            </a:pPr>
            <a:r>
              <a:rPr lang="en-US" b="0" i="0" dirty="0">
                <a:solidFill>
                  <a:srgbClr val="454957"/>
                </a:solidFill>
                <a:effectLst/>
                <a:latin typeface="Encode Sans"/>
              </a:rPr>
              <a:t>camera settings,</a:t>
            </a:r>
          </a:p>
          <a:p>
            <a:pPr algn="l">
              <a:buFont typeface="Arial" panose="020B0604020202020204" pitchFamily="34" charset="0"/>
              <a:buChar char="•"/>
            </a:pPr>
            <a:r>
              <a:rPr lang="en-US" b="0" i="0" dirty="0">
                <a:solidFill>
                  <a:srgbClr val="454957"/>
                </a:solidFill>
                <a:effectLst/>
                <a:latin typeface="Encode Sans"/>
              </a:rPr>
              <a:t>geolocation.</a:t>
            </a:r>
          </a:p>
        </p:txBody>
      </p:sp>
      <p:sp>
        <p:nvSpPr>
          <p:cNvPr id="9" name="TextBox 8">
            <a:extLst>
              <a:ext uri="{FF2B5EF4-FFF2-40B4-BE49-F238E27FC236}">
                <a16:creationId xmlns:a16="http://schemas.microsoft.com/office/drawing/2014/main" id="{C548AAB9-5D5C-43AB-ADE0-2A494916FE70}"/>
              </a:ext>
            </a:extLst>
          </p:cNvPr>
          <p:cNvSpPr txBox="1"/>
          <p:nvPr/>
        </p:nvSpPr>
        <p:spPr>
          <a:xfrm>
            <a:off x="5182820" y="4404210"/>
            <a:ext cx="3817626" cy="646331"/>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Source: https://dataedo.com/kb/data-glossary/what-is-metadata</a:t>
            </a:r>
          </a:p>
        </p:txBody>
      </p:sp>
    </p:spTree>
    <p:extLst>
      <p:ext uri="{BB962C8B-B14F-4D97-AF65-F5344CB8AC3E}">
        <p14:creationId xmlns:p14="http://schemas.microsoft.com/office/powerpoint/2010/main" val="3081785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987C7-F410-4440-8559-3753321B3694}"/>
              </a:ext>
            </a:extLst>
          </p:cNvPr>
          <p:cNvSpPr>
            <a:spLocks noGrp="1"/>
          </p:cNvSpPr>
          <p:nvPr>
            <p:ph type="title"/>
          </p:nvPr>
        </p:nvSpPr>
        <p:spPr/>
        <p:txBody>
          <a:bodyPr>
            <a:normAutofit/>
          </a:bodyPr>
          <a:lstStyle/>
          <a:p>
            <a:r>
              <a:rPr lang="en-US" dirty="0"/>
              <a:t>Metadata</a:t>
            </a:r>
            <a:endParaRPr lang="en-IN" dirty="0"/>
          </a:p>
        </p:txBody>
      </p:sp>
      <p:pic>
        <p:nvPicPr>
          <p:cNvPr id="5122" name="Picture 2">
            <a:extLst>
              <a:ext uri="{FF2B5EF4-FFF2-40B4-BE49-F238E27FC236}">
                <a16:creationId xmlns:a16="http://schemas.microsoft.com/office/drawing/2014/main" id="{816BFF35-636D-4A2F-9DC2-9B147FD3AB4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3555" y="1214237"/>
            <a:ext cx="4742736" cy="351313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754EEE4-2626-4352-922B-7A6D92736499}"/>
              </a:ext>
            </a:extLst>
          </p:cNvPr>
          <p:cNvSpPr txBox="1"/>
          <p:nvPr/>
        </p:nvSpPr>
        <p:spPr>
          <a:xfrm>
            <a:off x="5182820" y="4404210"/>
            <a:ext cx="3817626" cy="646331"/>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Source: https://dataedo.com/kb/data-glossary/what-is-metadata</a:t>
            </a:r>
          </a:p>
        </p:txBody>
      </p:sp>
      <p:sp>
        <p:nvSpPr>
          <p:cNvPr id="10" name="TextBox 9">
            <a:extLst>
              <a:ext uri="{FF2B5EF4-FFF2-40B4-BE49-F238E27FC236}">
                <a16:creationId xmlns:a16="http://schemas.microsoft.com/office/drawing/2014/main" id="{6872A244-EB06-4F32-8D87-271629F994D4}"/>
              </a:ext>
            </a:extLst>
          </p:cNvPr>
          <p:cNvSpPr txBox="1"/>
          <p:nvPr/>
        </p:nvSpPr>
        <p:spPr>
          <a:xfrm>
            <a:off x="5348438" y="1214237"/>
            <a:ext cx="3652007" cy="2862322"/>
          </a:xfrm>
          <a:prstGeom prst="rect">
            <a:avLst/>
          </a:prstGeom>
          <a:noFill/>
        </p:spPr>
        <p:txBody>
          <a:bodyPr wrap="square">
            <a:spAutoFit/>
          </a:bodyPr>
          <a:lstStyle/>
          <a:p>
            <a:pPr algn="l"/>
            <a:r>
              <a:rPr lang="en-US" b="0" i="0" dirty="0">
                <a:solidFill>
                  <a:srgbClr val="454957"/>
                </a:solidFill>
                <a:effectLst/>
                <a:latin typeface="Encode Sans"/>
              </a:rPr>
              <a:t>Each book has a number of standard metadata on the covers and inside. This includes:</a:t>
            </a:r>
          </a:p>
          <a:p>
            <a:pPr algn="l">
              <a:buFont typeface="Arial" panose="020B0604020202020204" pitchFamily="34" charset="0"/>
              <a:buChar char="•"/>
            </a:pPr>
            <a:r>
              <a:rPr lang="en-US" b="0" i="0" dirty="0">
                <a:solidFill>
                  <a:srgbClr val="454957"/>
                </a:solidFill>
                <a:effectLst/>
                <a:latin typeface="Encode Sans"/>
              </a:rPr>
              <a:t>a title,</a:t>
            </a:r>
          </a:p>
          <a:p>
            <a:pPr algn="l">
              <a:buFont typeface="Arial" panose="020B0604020202020204" pitchFamily="34" charset="0"/>
              <a:buChar char="•"/>
            </a:pPr>
            <a:r>
              <a:rPr lang="en-US" b="0" i="0" dirty="0">
                <a:solidFill>
                  <a:srgbClr val="454957"/>
                </a:solidFill>
                <a:effectLst/>
                <a:latin typeface="Encode Sans"/>
              </a:rPr>
              <a:t>author name,</a:t>
            </a:r>
          </a:p>
          <a:p>
            <a:pPr algn="l">
              <a:buFont typeface="Arial" panose="020B0604020202020204" pitchFamily="34" charset="0"/>
              <a:buChar char="•"/>
            </a:pPr>
            <a:r>
              <a:rPr lang="en-US" b="0" i="0" dirty="0">
                <a:solidFill>
                  <a:srgbClr val="454957"/>
                </a:solidFill>
                <a:effectLst/>
                <a:latin typeface="Encode Sans"/>
              </a:rPr>
              <a:t>publisher and copyright details,</a:t>
            </a:r>
          </a:p>
          <a:p>
            <a:pPr algn="l">
              <a:buFont typeface="Arial" panose="020B0604020202020204" pitchFamily="34" charset="0"/>
              <a:buChar char="•"/>
            </a:pPr>
            <a:r>
              <a:rPr lang="en-US" b="0" i="0" dirty="0">
                <a:solidFill>
                  <a:srgbClr val="454957"/>
                </a:solidFill>
                <a:effectLst/>
                <a:latin typeface="Encode Sans"/>
              </a:rPr>
              <a:t>description on a back,</a:t>
            </a:r>
          </a:p>
          <a:p>
            <a:pPr algn="l">
              <a:buFont typeface="Arial" panose="020B0604020202020204" pitchFamily="34" charset="0"/>
              <a:buChar char="•"/>
            </a:pPr>
            <a:r>
              <a:rPr lang="en-US" b="0" i="0" dirty="0">
                <a:solidFill>
                  <a:srgbClr val="454957"/>
                </a:solidFill>
                <a:effectLst/>
                <a:latin typeface="Encode Sans"/>
              </a:rPr>
              <a:t>table of contents,</a:t>
            </a:r>
          </a:p>
          <a:p>
            <a:pPr algn="l">
              <a:buFont typeface="Arial" panose="020B0604020202020204" pitchFamily="34" charset="0"/>
              <a:buChar char="•"/>
            </a:pPr>
            <a:r>
              <a:rPr lang="en-US" b="0" i="0" dirty="0">
                <a:solidFill>
                  <a:srgbClr val="454957"/>
                </a:solidFill>
                <a:effectLst/>
                <a:latin typeface="Encode Sans"/>
              </a:rPr>
              <a:t>index,</a:t>
            </a:r>
          </a:p>
          <a:p>
            <a:pPr algn="l">
              <a:buFont typeface="Arial" panose="020B0604020202020204" pitchFamily="34" charset="0"/>
              <a:buChar char="•"/>
            </a:pPr>
            <a:r>
              <a:rPr lang="en-US" b="0" i="0" dirty="0">
                <a:solidFill>
                  <a:srgbClr val="454957"/>
                </a:solidFill>
                <a:effectLst/>
                <a:latin typeface="Encode Sans"/>
              </a:rPr>
              <a:t>page numbers.</a:t>
            </a:r>
          </a:p>
        </p:txBody>
      </p:sp>
    </p:spTree>
    <p:extLst>
      <p:ext uri="{BB962C8B-B14F-4D97-AF65-F5344CB8AC3E}">
        <p14:creationId xmlns:p14="http://schemas.microsoft.com/office/powerpoint/2010/main" val="3118317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E3A2B-F3EC-482B-B461-4333182CA3A7}"/>
              </a:ext>
            </a:extLst>
          </p:cNvPr>
          <p:cNvSpPr>
            <a:spLocks noGrp="1"/>
          </p:cNvSpPr>
          <p:nvPr>
            <p:ph type="title"/>
          </p:nvPr>
        </p:nvSpPr>
        <p:spPr/>
        <p:txBody>
          <a:bodyPr/>
          <a:lstStyle/>
          <a:p>
            <a:r>
              <a:rPr lang="en-US" dirty="0"/>
              <a:t>Data Dictionary</a:t>
            </a:r>
            <a:endParaRPr lang="en-IN" dirty="0"/>
          </a:p>
        </p:txBody>
      </p:sp>
      <p:graphicFrame>
        <p:nvGraphicFramePr>
          <p:cNvPr id="4" name="Table 4">
            <a:extLst>
              <a:ext uri="{FF2B5EF4-FFF2-40B4-BE49-F238E27FC236}">
                <a16:creationId xmlns:a16="http://schemas.microsoft.com/office/drawing/2014/main" id="{1F902D1D-3EE1-4929-909A-FC2C973591AD}"/>
              </a:ext>
            </a:extLst>
          </p:cNvPr>
          <p:cNvGraphicFramePr>
            <a:graphicFrameLocks noGrp="1"/>
          </p:cNvGraphicFramePr>
          <p:nvPr>
            <p:ph idx="1"/>
            <p:extLst>
              <p:ext uri="{D42A27DB-BD31-4B8C-83A1-F6EECF244321}">
                <p14:modId xmlns:p14="http://schemas.microsoft.com/office/powerpoint/2010/main" val="1482971925"/>
              </p:ext>
            </p:extLst>
          </p:nvPr>
        </p:nvGraphicFramePr>
        <p:xfrm>
          <a:off x="296260" y="1350110"/>
          <a:ext cx="5955495" cy="2966720"/>
        </p:xfrm>
        <a:graphic>
          <a:graphicData uri="http://schemas.openxmlformats.org/drawingml/2006/table">
            <a:tbl>
              <a:tblPr firstRow="1" bandRow="1">
                <a:tableStyleId>{5C22544A-7EE6-4342-B048-85BDC9FD1C3A}</a:tableStyleId>
              </a:tblPr>
              <a:tblGrid>
                <a:gridCol w="1985165">
                  <a:extLst>
                    <a:ext uri="{9D8B030D-6E8A-4147-A177-3AD203B41FA5}">
                      <a16:colId xmlns:a16="http://schemas.microsoft.com/office/drawing/2014/main" val="2817921160"/>
                    </a:ext>
                  </a:extLst>
                </a:gridCol>
                <a:gridCol w="1533991">
                  <a:extLst>
                    <a:ext uri="{9D8B030D-6E8A-4147-A177-3AD203B41FA5}">
                      <a16:colId xmlns:a16="http://schemas.microsoft.com/office/drawing/2014/main" val="1094628621"/>
                    </a:ext>
                  </a:extLst>
                </a:gridCol>
                <a:gridCol w="2436339">
                  <a:extLst>
                    <a:ext uri="{9D8B030D-6E8A-4147-A177-3AD203B41FA5}">
                      <a16:colId xmlns:a16="http://schemas.microsoft.com/office/drawing/2014/main" val="1165755685"/>
                    </a:ext>
                  </a:extLst>
                </a:gridCol>
              </a:tblGrid>
              <a:tr h="370840">
                <a:tc>
                  <a:txBody>
                    <a:bodyPr/>
                    <a:lstStyle/>
                    <a:p>
                      <a:r>
                        <a:rPr lang="en-US" dirty="0">
                          <a:latin typeface="Times New Roman" panose="02020603050405020304" pitchFamily="18" charset="0"/>
                          <a:cs typeface="Times New Roman" panose="02020603050405020304" pitchFamily="18" charset="0"/>
                        </a:rPr>
                        <a:t>Attribute</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Required</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Format</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39576899"/>
                  </a:ext>
                </a:extLst>
              </a:tr>
              <a:tr h="370840">
                <a:tc>
                  <a:txBody>
                    <a:bodyPr/>
                    <a:lstStyle/>
                    <a:p>
                      <a:r>
                        <a:rPr lang="en-US" dirty="0">
                          <a:latin typeface="Times New Roman" panose="02020603050405020304" pitchFamily="18" charset="0"/>
                          <a:cs typeface="Times New Roman" panose="02020603050405020304" pitchFamily="18" charset="0"/>
                        </a:rPr>
                        <a:t>SID</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Yes</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Text + Number</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648104"/>
                  </a:ext>
                </a:extLst>
              </a:tr>
              <a:tr h="370840">
                <a:tc>
                  <a:txBody>
                    <a:bodyPr/>
                    <a:lstStyle/>
                    <a:p>
                      <a:r>
                        <a:rPr lang="en-US" dirty="0">
                          <a:latin typeface="Times New Roman" panose="02020603050405020304" pitchFamily="18" charset="0"/>
                          <a:cs typeface="Times New Roman" panose="02020603050405020304" pitchFamily="18" charset="0"/>
                        </a:rPr>
                        <a:t>SNAME</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Yes</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Text</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30075718"/>
                  </a:ext>
                </a:extLst>
              </a:tr>
              <a:tr h="370840">
                <a:tc>
                  <a:txBody>
                    <a:bodyPr/>
                    <a:lstStyle/>
                    <a:p>
                      <a:r>
                        <a:rPr lang="en-US" dirty="0">
                          <a:latin typeface="Times New Roman" panose="02020603050405020304" pitchFamily="18" charset="0"/>
                          <a:cs typeface="Times New Roman" panose="02020603050405020304" pitchFamily="18" charset="0"/>
                        </a:rPr>
                        <a:t>ADDRESS</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No</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Text</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03856669"/>
                  </a:ext>
                </a:extLst>
              </a:tr>
              <a:tr h="370840">
                <a:tc>
                  <a:txBody>
                    <a:bodyPr/>
                    <a:lstStyle/>
                    <a:p>
                      <a:r>
                        <a:rPr lang="en-US" dirty="0">
                          <a:latin typeface="Times New Roman" panose="02020603050405020304" pitchFamily="18" charset="0"/>
                          <a:cs typeface="Times New Roman" panose="02020603050405020304" pitchFamily="18" charset="0"/>
                        </a:rPr>
                        <a:t>Mobile</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Yes</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Number</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9169306"/>
                  </a:ext>
                </a:extLst>
              </a:tr>
              <a:tr h="370840">
                <a:tc>
                  <a:txBody>
                    <a:bodyPr/>
                    <a:lstStyle/>
                    <a:p>
                      <a:r>
                        <a:rPr lang="en-US" dirty="0">
                          <a:latin typeface="Times New Roman" panose="02020603050405020304" pitchFamily="18" charset="0"/>
                          <a:cs typeface="Times New Roman" panose="02020603050405020304" pitchFamily="18" charset="0"/>
                        </a:rPr>
                        <a:t>Email</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No</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Text + Number</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44576687"/>
                  </a:ext>
                </a:extLst>
              </a:tr>
              <a:tr h="370840">
                <a:tc>
                  <a:txBody>
                    <a:bodyPr/>
                    <a:lstStyle/>
                    <a:p>
                      <a:r>
                        <a:rPr lang="en-US" dirty="0">
                          <a:latin typeface="Times New Roman" panose="02020603050405020304" pitchFamily="18" charset="0"/>
                          <a:cs typeface="Times New Roman" panose="02020603050405020304" pitchFamily="18" charset="0"/>
                        </a:rPr>
                        <a:t>Birth Date</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Yes</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Date</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74597739"/>
                  </a:ext>
                </a:extLst>
              </a:tr>
              <a:tr h="370840">
                <a:tc>
                  <a:txBody>
                    <a:bodyPr/>
                    <a:lstStyle/>
                    <a:p>
                      <a:r>
                        <a:rPr lang="en-US" dirty="0">
                          <a:latin typeface="Times New Roman" panose="02020603050405020304" pitchFamily="18" charset="0"/>
                          <a:cs typeface="Times New Roman" panose="02020603050405020304" pitchFamily="18" charset="0"/>
                        </a:rPr>
                        <a:t>Age</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Yes</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Number</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21169601"/>
                  </a:ext>
                </a:extLst>
              </a:tr>
            </a:tbl>
          </a:graphicData>
        </a:graphic>
      </p:graphicFrame>
      <p:graphicFrame>
        <p:nvGraphicFramePr>
          <p:cNvPr id="6" name="Table 5">
            <a:extLst>
              <a:ext uri="{FF2B5EF4-FFF2-40B4-BE49-F238E27FC236}">
                <a16:creationId xmlns:a16="http://schemas.microsoft.com/office/drawing/2014/main" id="{9DF51B8B-2A5B-4C65-9A64-385DBA3A2C48}"/>
              </a:ext>
            </a:extLst>
          </p:cNvPr>
          <p:cNvGraphicFramePr>
            <a:graphicFrameLocks noGrp="1"/>
          </p:cNvGraphicFramePr>
          <p:nvPr>
            <p:extLst>
              <p:ext uri="{D42A27DB-BD31-4B8C-83A1-F6EECF244321}">
                <p14:modId xmlns:p14="http://schemas.microsoft.com/office/powerpoint/2010/main" val="834174740"/>
              </p:ext>
            </p:extLst>
          </p:nvPr>
        </p:nvGraphicFramePr>
        <p:xfrm>
          <a:off x="6251755" y="1350110"/>
          <a:ext cx="2436339" cy="2966720"/>
        </p:xfrm>
        <a:graphic>
          <a:graphicData uri="http://schemas.openxmlformats.org/drawingml/2006/table">
            <a:tbl>
              <a:tblPr firstRow="1" bandRow="1">
                <a:tableStyleId>{5C22544A-7EE6-4342-B048-85BDC9FD1C3A}</a:tableStyleId>
              </a:tblPr>
              <a:tblGrid>
                <a:gridCol w="2436339">
                  <a:extLst>
                    <a:ext uri="{9D8B030D-6E8A-4147-A177-3AD203B41FA5}">
                      <a16:colId xmlns:a16="http://schemas.microsoft.com/office/drawing/2014/main" val="4079212042"/>
                    </a:ext>
                  </a:extLst>
                </a:gridCol>
              </a:tblGrid>
              <a:tr h="370840">
                <a:tc>
                  <a:txBody>
                    <a:bodyPr/>
                    <a:lstStyle/>
                    <a:p>
                      <a:r>
                        <a:rPr lang="en-US" dirty="0">
                          <a:latin typeface="Times New Roman" panose="02020603050405020304" pitchFamily="18" charset="0"/>
                          <a:cs typeface="Times New Roman" panose="02020603050405020304" pitchFamily="18" charset="0"/>
                        </a:rPr>
                        <a:t>Constraints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09317197"/>
                  </a:ext>
                </a:extLst>
              </a:tr>
              <a:tr h="370840">
                <a:tc>
                  <a:txBody>
                    <a:bodyPr/>
                    <a:lstStyle/>
                    <a:p>
                      <a:r>
                        <a:rPr lang="en-US" dirty="0">
                          <a:latin typeface="Times New Roman" panose="02020603050405020304" pitchFamily="18" charset="0"/>
                          <a:cs typeface="Times New Roman" panose="02020603050405020304" pitchFamily="18" charset="0"/>
                        </a:rPr>
                        <a:t>Primary Key</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43705990"/>
                  </a:ext>
                </a:extLst>
              </a:tr>
              <a:tr h="370840">
                <a:tc>
                  <a:txBody>
                    <a:bodyPr/>
                    <a:lstStyle/>
                    <a:p>
                      <a:r>
                        <a:rPr lang="en-US" dirty="0">
                          <a:latin typeface="Times New Roman" panose="02020603050405020304" pitchFamily="18" charset="0"/>
                          <a:cs typeface="Times New Roman" panose="02020603050405020304" pitchFamily="18" charset="0"/>
                        </a:rPr>
                        <a:t>NOT NULL</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2631078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29058969"/>
                  </a:ext>
                </a:extLst>
              </a:tr>
              <a:tr h="370840">
                <a:tc>
                  <a:txBody>
                    <a:bodyPr/>
                    <a:lstStyle/>
                    <a:p>
                      <a:r>
                        <a:rPr lang="en-US" dirty="0">
                          <a:latin typeface="Times New Roman" panose="02020603050405020304" pitchFamily="18" charset="0"/>
                          <a:cs typeface="Times New Roman" panose="02020603050405020304" pitchFamily="18" charset="0"/>
                        </a:rPr>
                        <a:t>NOT NULL</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8430575"/>
                  </a:ext>
                </a:extLst>
              </a:tr>
              <a:tr h="370840">
                <a:tc>
                  <a:txBody>
                    <a:bodyPr/>
                    <a:lstStyle/>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26897711"/>
                  </a:ext>
                </a:extLst>
              </a:tr>
              <a:tr h="370840">
                <a:tc>
                  <a:txBody>
                    <a:bodyPr/>
                    <a:lstStyle/>
                    <a:p>
                      <a:r>
                        <a:rPr lang="en-US" dirty="0">
                          <a:latin typeface="Times New Roman" panose="02020603050405020304" pitchFamily="18" charset="0"/>
                          <a:cs typeface="Times New Roman" panose="02020603050405020304" pitchFamily="18" charset="0"/>
                        </a:rPr>
                        <a:t>NOT NULL</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32563912"/>
                  </a:ext>
                </a:extLst>
              </a:tr>
              <a:tr h="370840">
                <a:tc>
                  <a:txBody>
                    <a:bodyPr/>
                    <a:lstStyle/>
                    <a:p>
                      <a:r>
                        <a:rPr lang="en-US" dirty="0">
                          <a:latin typeface="Times New Roman" panose="02020603050405020304" pitchFamily="18" charset="0"/>
                          <a:cs typeface="Times New Roman" panose="02020603050405020304" pitchFamily="18" charset="0"/>
                        </a:rPr>
                        <a:t>NOT NULL</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82192183"/>
                  </a:ext>
                </a:extLst>
              </a:tr>
            </a:tbl>
          </a:graphicData>
        </a:graphic>
      </p:graphicFrame>
    </p:spTree>
    <p:extLst>
      <p:ext uri="{BB962C8B-B14F-4D97-AF65-F5344CB8AC3E}">
        <p14:creationId xmlns:p14="http://schemas.microsoft.com/office/powerpoint/2010/main" val="2231703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1013</Words>
  <Application>Microsoft Office PowerPoint</Application>
  <PresentationFormat>On-screen Show (16:9)</PresentationFormat>
  <Paragraphs>101</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Encode Sans</vt:lpstr>
      <vt:lpstr>Times New Roman</vt:lpstr>
      <vt:lpstr>Office Theme</vt:lpstr>
      <vt:lpstr>  System structure of a database</vt:lpstr>
      <vt:lpstr>Today’s Agenda</vt:lpstr>
      <vt:lpstr>System structure of a database or Architecture of DBMS</vt:lpstr>
      <vt:lpstr>Disk Storage</vt:lpstr>
      <vt:lpstr>Index</vt:lpstr>
      <vt:lpstr>Metadata</vt:lpstr>
      <vt:lpstr>Metadata</vt:lpstr>
      <vt:lpstr>Metadata</vt:lpstr>
      <vt:lpstr>Data Dictionary</vt:lpstr>
      <vt:lpstr>Data Dictionary</vt:lpstr>
      <vt:lpstr>Query Processor</vt:lpstr>
      <vt:lpstr>Storage Manager</vt:lpstr>
      <vt:lpstr>Transaction Manager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2022-01-18T04:32:15Z</dcterms:modified>
</cp:coreProperties>
</file>