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6" r:id="rId2"/>
    <p:sldId id="257" r:id="rId3"/>
    <p:sldId id="294" r:id="rId4"/>
    <p:sldId id="295" r:id="rId5"/>
    <p:sldId id="298" r:id="rId6"/>
    <p:sldId id="296" r:id="rId7"/>
    <p:sldId id="297" r:id="rId8"/>
    <p:sldId id="29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18-01-2022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DBMS: Application Architecture</a:t>
            </a:r>
          </a:p>
        </p:txBody>
      </p:sp>
      <p:sp>
        <p:nvSpPr>
          <p:cNvPr id="3" name="Subtitle 2"/>
          <p:cNvSpPr>
            <a:spLocks noGrp="1"/>
          </p:cNvSpPr>
          <p:nvPr>
            <p:ph type="subTitle" idx="1"/>
          </p:nvPr>
        </p:nvSpPr>
        <p:spPr/>
        <p:txBody>
          <a:bodyPr/>
          <a:lstStyle/>
          <a:p>
            <a:endParaRPr lang="en-US" dirty="0"/>
          </a:p>
          <a:p>
            <a:r>
              <a:rPr lang="en-US" dirty="0"/>
              <a:t>5</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DBMS Architecture or Application Architecture</a:t>
            </a:r>
          </a:p>
          <a:p>
            <a:r>
              <a:rPr lang="en-US" dirty="0"/>
              <a:t>Two tier architecture</a:t>
            </a:r>
          </a:p>
          <a:p>
            <a:r>
              <a:rPr lang="en-US" dirty="0"/>
              <a:t>Three tier architecture</a:t>
            </a:r>
          </a:p>
          <a:p>
            <a:r>
              <a:rPr lang="en-US" dirty="0"/>
              <a:t>Single tier architecture</a:t>
            </a:r>
          </a:p>
          <a:p>
            <a:endParaRPr lang="en-US" dirty="0"/>
          </a:p>
          <a:p>
            <a:pPr marL="0" indent="0">
              <a:buNone/>
            </a:pPr>
            <a:br>
              <a:rPr lang="en-US"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7F8-A6F5-40E2-9D42-A6B2FA0E11C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DBMS Architecture</a:t>
            </a:r>
            <a:br>
              <a:rPr lang="en-US" dirty="0"/>
            </a:br>
            <a:endParaRPr lang="en-IN" dirty="0"/>
          </a:p>
        </p:txBody>
      </p:sp>
      <p:sp>
        <p:nvSpPr>
          <p:cNvPr id="3" name="Content Placeholder 2">
            <a:extLst>
              <a:ext uri="{FF2B5EF4-FFF2-40B4-BE49-F238E27FC236}">
                <a16:creationId xmlns:a16="http://schemas.microsoft.com/office/drawing/2014/main" id="{34150D43-7E83-416D-9E85-35832D2FFD6D}"/>
              </a:ext>
            </a:extLst>
          </p:cNvPr>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Database management systems architecture will help us understand the components of database system and the relation among them.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architecture of DBMS depends on the computer system on which it runs. For example, in a client-server DBMS architecture, the database systems at server machine can run several requests made by client machine.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There are three types of DBMS architecture: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Single tier architecture</a:t>
            </a:r>
          </a:p>
          <a:p>
            <a:pPr algn="just"/>
            <a:r>
              <a:rPr lang="en-US" dirty="0">
                <a:latin typeface="Times New Roman" panose="02020603050405020304" pitchFamily="18" charset="0"/>
                <a:cs typeface="Times New Roman" panose="02020603050405020304" pitchFamily="18" charset="0"/>
              </a:rPr>
              <a:t>Two tier architecture</a:t>
            </a:r>
          </a:p>
          <a:p>
            <a:pPr algn="just"/>
            <a:r>
              <a:rPr lang="en-US" dirty="0">
                <a:latin typeface="Times New Roman" panose="02020603050405020304" pitchFamily="18" charset="0"/>
                <a:cs typeface="Times New Roman" panose="02020603050405020304" pitchFamily="18" charset="0"/>
              </a:rPr>
              <a:t>Three tier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2723-7BD8-4D6B-BED7-4EDE799870E3}"/>
              </a:ext>
            </a:extLst>
          </p:cNvPr>
          <p:cNvSpPr>
            <a:spLocks noGrp="1"/>
          </p:cNvSpPr>
          <p:nvPr>
            <p:ph type="title"/>
          </p:nvPr>
        </p:nvSpPr>
        <p:spPr/>
        <p:txBody>
          <a:bodyPr>
            <a:normAutofit fontScale="90000"/>
          </a:bodyPr>
          <a:lstStyle/>
          <a:p>
            <a:r>
              <a:rPr lang="en-IN" dirty="0"/>
              <a:t>Two tier architecture</a:t>
            </a:r>
            <a:br>
              <a:rPr lang="en-IN" dirty="0"/>
            </a:br>
            <a:endParaRPr lang="en-IN" dirty="0"/>
          </a:p>
        </p:txBody>
      </p:sp>
      <p:pic>
        <p:nvPicPr>
          <p:cNvPr id="5" name="Content Placeholder 4">
            <a:extLst>
              <a:ext uri="{FF2B5EF4-FFF2-40B4-BE49-F238E27FC236}">
                <a16:creationId xmlns:a16="http://schemas.microsoft.com/office/drawing/2014/main" id="{E9B4AA3E-8A64-49B6-8F2A-6C4701A71A88}"/>
              </a:ext>
            </a:extLst>
          </p:cNvPr>
          <p:cNvPicPr>
            <a:picLocks noGrp="1" noChangeAspect="1"/>
          </p:cNvPicPr>
          <p:nvPr>
            <p:ph idx="1"/>
          </p:nvPr>
        </p:nvPicPr>
        <p:blipFill>
          <a:blip r:embed="rId2"/>
          <a:stretch>
            <a:fillRect/>
          </a:stretch>
        </p:blipFill>
        <p:spPr>
          <a:xfrm>
            <a:off x="6251755" y="0"/>
            <a:ext cx="2901000" cy="2290575"/>
          </a:xfrm>
        </p:spPr>
      </p:pic>
      <p:sp>
        <p:nvSpPr>
          <p:cNvPr id="7" name="TextBox 6">
            <a:extLst>
              <a:ext uri="{FF2B5EF4-FFF2-40B4-BE49-F238E27FC236}">
                <a16:creationId xmlns:a16="http://schemas.microsoft.com/office/drawing/2014/main" id="{1F7A8E14-B659-414C-9598-BFC0ACD0C2B8}"/>
              </a:ext>
            </a:extLst>
          </p:cNvPr>
          <p:cNvSpPr txBox="1"/>
          <p:nvPr/>
        </p:nvSpPr>
        <p:spPr>
          <a:xfrm>
            <a:off x="296260" y="1197405"/>
            <a:ext cx="5191970" cy="3693319"/>
          </a:xfrm>
          <a:prstGeom prst="rect">
            <a:avLst/>
          </a:prstGeom>
          <a:noFill/>
        </p:spPr>
        <p:txBody>
          <a:bodyPr wrap="square">
            <a:spAutoFit/>
          </a:bodyPr>
          <a:lstStyle/>
          <a:p>
            <a:pPr algn="just"/>
            <a:r>
              <a:rPr lang="en-US" b="0" i="0" dirty="0">
                <a:solidFill>
                  <a:srgbClr val="222426"/>
                </a:solidFill>
                <a:effectLst/>
                <a:latin typeface="Times New Roman" panose="02020603050405020304" pitchFamily="18" charset="0"/>
                <a:cs typeface="Times New Roman" panose="02020603050405020304" pitchFamily="18" charset="0"/>
              </a:rPr>
              <a:t>In two-tier architecture, the Database system is present at the server machine and the DBMS application is present at the client machine, these two machines are connected with each other through a reliable network as shown in the above diagram.</a:t>
            </a:r>
          </a:p>
          <a:p>
            <a:pPr algn="just"/>
            <a:endParaRPr lang="en-US" b="0" i="0" dirty="0">
              <a:solidFill>
                <a:srgbClr val="222426"/>
              </a:solidFill>
              <a:effectLst/>
              <a:latin typeface="Times New Roman" panose="02020603050405020304" pitchFamily="18" charset="0"/>
              <a:cs typeface="Times New Roman" panose="02020603050405020304" pitchFamily="18" charset="0"/>
            </a:endParaRPr>
          </a:p>
          <a:p>
            <a:pPr algn="just"/>
            <a:r>
              <a:rPr lang="en-US" b="0" i="0" dirty="0">
                <a:solidFill>
                  <a:srgbClr val="222426"/>
                </a:solidFill>
                <a:effectLst/>
                <a:latin typeface="Times New Roman" panose="02020603050405020304" pitchFamily="18" charset="0"/>
                <a:cs typeface="Times New Roman" panose="02020603050405020304" pitchFamily="18" charset="0"/>
              </a:rPr>
              <a:t>Whenever client machine makes a request to access the database present at server using a query language like SQL, the server perform the request on the database and returns the result back to the client. The application connection interface such as JDBC, ODBC are used for the interaction between server and client.</a:t>
            </a:r>
          </a:p>
        </p:txBody>
      </p:sp>
      <p:pic>
        <p:nvPicPr>
          <p:cNvPr id="9" name="Picture 8">
            <a:extLst>
              <a:ext uri="{FF2B5EF4-FFF2-40B4-BE49-F238E27FC236}">
                <a16:creationId xmlns:a16="http://schemas.microsoft.com/office/drawing/2014/main" id="{827420D2-5075-4CB2-A35F-818E2E58A3B3}"/>
              </a:ext>
            </a:extLst>
          </p:cNvPr>
          <p:cNvPicPr>
            <a:picLocks noChangeAspect="1"/>
          </p:cNvPicPr>
          <p:nvPr/>
        </p:nvPicPr>
        <p:blipFill>
          <a:blip r:embed="rId3"/>
          <a:stretch>
            <a:fillRect/>
          </a:stretch>
        </p:blipFill>
        <p:spPr>
          <a:xfrm>
            <a:off x="6251755" y="2266339"/>
            <a:ext cx="2748690" cy="2867635"/>
          </a:xfrm>
          <a:prstGeom prst="rect">
            <a:avLst/>
          </a:prstGeom>
        </p:spPr>
      </p:pic>
    </p:spTree>
    <p:extLst>
      <p:ext uri="{BB962C8B-B14F-4D97-AF65-F5344CB8AC3E}">
        <p14:creationId xmlns:p14="http://schemas.microsoft.com/office/powerpoint/2010/main" val="116719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3FD1-D36A-44DB-AA4F-06EC5044A2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F5A075-4B8A-49EA-AAD0-905A1B371D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1232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C1E5-A577-4034-B847-A74BD2CD16E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Three tier architecture</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F714BFAA-36C1-4E83-95F2-C55E7377F904}"/>
              </a:ext>
            </a:extLst>
          </p:cNvPr>
          <p:cNvPicPr>
            <a:picLocks noGrp="1" noChangeAspect="1"/>
          </p:cNvPicPr>
          <p:nvPr>
            <p:ph idx="1"/>
          </p:nvPr>
        </p:nvPicPr>
        <p:blipFill>
          <a:blip r:embed="rId2"/>
          <a:stretch>
            <a:fillRect/>
          </a:stretch>
        </p:blipFill>
        <p:spPr>
          <a:xfrm>
            <a:off x="5229294" y="0"/>
            <a:ext cx="3898321" cy="2266340"/>
          </a:xfrm>
        </p:spPr>
      </p:pic>
      <p:sp>
        <p:nvSpPr>
          <p:cNvPr id="7" name="TextBox 6">
            <a:extLst>
              <a:ext uri="{FF2B5EF4-FFF2-40B4-BE49-F238E27FC236}">
                <a16:creationId xmlns:a16="http://schemas.microsoft.com/office/drawing/2014/main" id="{C87D5039-4F8E-4425-AC9A-FC4E2F3EBE09}"/>
              </a:ext>
            </a:extLst>
          </p:cNvPr>
          <p:cNvSpPr txBox="1"/>
          <p:nvPr/>
        </p:nvSpPr>
        <p:spPr>
          <a:xfrm>
            <a:off x="448965" y="1349187"/>
            <a:ext cx="3898321" cy="3416320"/>
          </a:xfrm>
          <a:prstGeom prst="rect">
            <a:avLst/>
          </a:prstGeom>
          <a:noFill/>
        </p:spPr>
        <p:txBody>
          <a:bodyPr wrap="square">
            <a:spAutoFit/>
          </a:bodyPr>
          <a:lstStyle/>
          <a:p>
            <a:r>
              <a:rPr lang="en-US" b="0" i="0" dirty="0">
                <a:solidFill>
                  <a:srgbClr val="222426"/>
                </a:solidFill>
                <a:effectLst/>
                <a:latin typeface="PT Sans"/>
              </a:rPr>
              <a:t>In three-tier architecture, another layer is present between the client machine and server machine. In this architecture, the client application doesn’t communicate directly with the database systems present at the server machine, rather the client application communicates with server application and the server application internally communicates with the database system present at the server.</a:t>
            </a:r>
            <a:endParaRPr lang="en-IN" dirty="0"/>
          </a:p>
        </p:txBody>
      </p:sp>
    </p:spTree>
    <p:extLst>
      <p:ext uri="{BB962C8B-B14F-4D97-AF65-F5344CB8AC3E}">
        <p14:creationId xmlns:p14="http://schemas.microsoft.com/office/powerpoint/2010/main" val="343496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60D0-3943-4F8C-929D-F8DFF306CC67}"/>
              </a:ext>
            </a:extLst>
          </p:cNvPr>
          <p:cNvSpPr>
            <a:spLocks noGrp="1"/>
          </p:cNvSpPr>
          <p:nvPr>
            <p:ph type="title"/>
          </p:nvPr>
        </p:nvSpPr>
        <p:spPr/>
        <p:txBody>
          <a:bodyPr/>
          <a:lstStyle/>
          <a:p>
            <a:r>
              <a:rPr lang="en-US" dirty="0"/>
              <a:t>One tier architecture/ Client tier</a:t>
            </a:r>
            <a:endParaRPr lang="en-IN" dirty="0"/>
          </a:p>
        </p:txBody>
      </p:sp>
      <p:sp>
        <p:nvSpPr>
          <p:cNvPr id="3" name="Content Placeholder 2">
            <a:extLst>
              <a:ext uri="{FF2B5EF4-FFF2-40B4-BE49-F238E27FC236}">
                <a16:creationId xmlns:a16="http://schemas.microsoft.com/office/drawing/2014/main" id="{A10D7730-B074-4855-BBCE-63ADE8B3D2B3}"/>
              </a:ext>
            </a:extLst>
          </p:cNvPr>
          <p:cNvSpPr>
            <a:spLocks noGrp="1"/>
          </p:cNvSpPr>
          <p:nvPr>
            <p:ph idx="1"/>
          </p:nvPr>
        </p:nvSpPr>
        <p:spPr>
          <a:xfrm>
            <a:off x="448966" y="1350110"/>
            <a:ext cx="4123034" cy="3512213"/>
          </a:xfrm>
        </p:spPr>
        <p:txBody>
          <a:bodyPr>
            <a:normAutofit fontScale="55000" lnSpcReduction="20000"/>
          </a:bodyPr>
          <a:lstStyle/>
          <a:p>
            <a:pPr algn="just"/>
            <a:r>
              <a:rPr lang="en-US" b="0" i="0" dirty="0">
                <a:solidFill>
                  <a:srgbClr val="222426"/>
                </a:solidFill>
                <a:effectLst/>
              </a:rPr>
              <a:t>In this type of architecture, the database is readily available on the client machine, any request made by client doesn’t require a network connection to perform the action on the database.</a:t>
            </a:r>
          </a:p>
          <a:p>
            <a:pPr algn="just"/>
            <a:endParaRPr lang="en-US" b="0" i="0" dirty="0">
              <a:solidFill>
                <a:srgbClr val="222426"/>
              </a:solidFill>
              <a:effectLst/>
            </a:endParaRPr>
          </a:p>
          <a:p>
            <a:pPr algn="just"/>
            <a:r>
              <a:rPr lang="en-US" b="0" i="0" dirty="0">
                <a:solidFill>
                  <a:srgbClr val="222426"/>
                </a:solidFill>
                <a:effectLst/>
              </a:rPr>
              <a:t>For example, lets say you want to fetch the records of employee from the database and the database is available on your computer system, so the request to fetch employee details will be done by your computer and the records will be fetched from the database by your computer as well. This type of system is generally referred as local database system.</a:t>
            </a:r>
          </a:p>
          <a:p>
            <a:endParaRPr lang="en-IN" dirty="0"/>
          </a:p>
        </p:txBody>
      </p:sp>
      <p:pic>
        <p:nvPicPr>
          <p:cNvPr id="5" name="Picture 4">
            <a:extLst>
              <a:ext uri="{FF2B5EF4-FFF2-40B4-BE49-F238E27FC236}">
                <a16:creationId xmlns:a16="http://schemas.microsoft.com/office/drawing/2014/main" id="{6ACF0F77-9B53-4ED4-86DF-3E6E4B5DDB53}"/>
              </a:ext>
            </a:extLst>
          </p:cNvPr>
          <p:cNvPicPr>
            <a:picLocks noChangeAspect="1"/>
          </p:cNvPicPr>
          <p:nvPr/>
        </p:nvPicPr>
        <p:blipFill>
          <a:blip r:embed="rId2"/>
          <a:stretch>
            <a:fillRect/>
          </a:stretch>
        </p:blipFill>
        <p:spPr>
          <a:xfrm>
            <a:off x="5030114" y="1141538"/>
            <a:ext cx="3941825" cy="3790950"/>
          </a:xfrm>
          <a:prstGeom prst="rect">
            <a:avLst/>
          </a:prstGeom>
        </p:spPr>
      </p:pic>
    </p:spTree>
    <p:extLst>
      <p:ext uri="{BB962C8B-B14F-4D97-AF65-F5344CB8AC3E}">
        <p14:creationId xmlns:p14="http://schemas.microsoft.com/office/powerpoint/2010/main" val="31886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On-screen Show (16:9)</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PT Sans</vt:lpstr>
      <vt:lpstr>Times New Roman</vt:lpstr>
      <vt:lpstr>Office Theme</vt:lpstr>
      <vt:lpstr>  DBMS: Application Architecture</vt:lpstr>
      <vt:lpstr>Today’s Agenda</vt:lpstr>
      <vt:lpstr>DBMS Architecture </vt:lpstr>
      <vt:lpstr>Two tier architecture </vt:lpstr>
      <vt:lpstr>PowerPoint Presentation</vt:lpstr>
      <vt:lpstr>Three tier architecture </vt:lpstr>
      <vt:lpstr>One tier architecture/ Client tier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2022-01-18T07:15:09Z</dcterms:modified>
</cp:coreProperties>
</file>