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handoutMasterIdLst>
    <p:handoutMasterId r:id="rId13"/>
  </p:handoutMasterIdLst>
  <p:sldIdLst>
    <p:sldId id="256" r:id="rId2"/>
    <p:sldId id="257" r:id="rId3"/>
    <p:sldId id="294" r:id="rId4"/>
    <p:sldId id="295" r:id="rId5"/>
    <p:sldId id="296" r:id="rId6"/>
    <p:sldId id="297" r:id="rId7"/>
    <p:sldId id="298" r:id="rId8"/>
    <p:sldId id="299" r:id="rId9"/>
    <p:sldId id="300" r:id="rId10"/>
    <p:sldId id="293"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6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05-02-2021</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2/5/2021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Data View</a:t>
            </a:r>
          </a:p>
        </p:txBody>
      </p:sp>
      <p:sp>
        <p:nvSpPr>
          <p:cNvPr id="3" name="Subtitle 2"/>
          <p:cNvSpPr>
            <a:spLocks noGrp="1"/>
          </p:cNvSpPr>
          <p:nvPr>
            <p:ph type="subTitle" idx="1"/>
          </p:nvPr>
        </p:nvSpPr>
        <p:spPr/>
        <p:txBody>
          <a:bodyPr/>
          <a:lstStyle/>
          <a:p>
            <a:endParaRPr lang="en-US" dirty="0"/>
          </a:p>
          <a:p>
            <a:r>
              <a:rPr lang="en-US"/>
              <a:t>6</a:t>
            </a: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Today’s Agenda</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Data View</a:t>
            </a:r>
          </a:p>
          <a:p>
            <a:r>
              <a:rPr lang="en-US" dirty="0">
                <a:latin typeface="Times New Roman" panose="02020603050405020304" pitchFamily="18" charset="0"/>
                <a:cs typeface="Times New Roman" panose="02020603050405020304" pitchFamily="18" charset="0"/>
              </a:rPr>
              <a:t>Data Abstraction</a:t>
            </a:r>
          </a:p>
          <a:p>
            <a:r>
              <a:rPr lang="en-US" dirty="0"/>
              <a:t>Schema and Instances</a:t>
            </a:r>
          </a:p>
          <a:p>
            <a:r>
              <a:rPr lang="en-US" dirty="0"/>
              <a:t>Three schema architecture</a:t>
            </a:r>
          </a:p>
          <a:p>
            <a:endParaRPr lang="en-US" dirty="0"/>
          </a:p>
          <a:p>
            <a:pPr marL="0" indent="0">
              <a:buNone/>
            </a:pPr>
            <a:br>
              <a:rPr lang="en-US" dirty="0"/>
            </a:b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57F8-A6F5-40E2-9D42-A6B2FA0E11C4}"/>
              </a:ext>
            </a:extLst>
          </p:cNvPr>
          <p:cNvSpPr>
            <a:spLocks noGrp="1"/>
          </p:cNvSpPr>
          <p:nvPr>
            <p:ph type="title"/>
          </p:nvPr>
        </p:nvSpPr>
        <p:spPr>
          <a:xfrm>
            <a:off x="448965" y="433880"/>
            <a:ext cx="8246070" cy="763526"/>
          </a:xfrm>
        </p:spPr>
        <p:txBody>
          <a:bodyPr>
            <a:normAutofit fontScale="90000"/>
          </a:bodyPr>
          <a:lstStyle/>
          <a:p>
            <a:r>
              <a:rPr lang="en-US" dirty="0">
                <a:latin typeface="Times New Roman" panose="02020603050405020304" pitchFamily="18" charset="0"/>
                <a:cs typeface="Times New Roman" panose="02020603050405020304" pitchFamily="18" charset="0"/>
              </a:rPr>
              <a:t>Data View</a:t>
            </a:r>
            <a:br>
              <a:rPr lang="en-US" dirty="0">
                <a:latin typeface="Times New Roman" panose="02020603050405020304" pitchFamily="18" charset="0"/>
                <a:cs typeface="Times New Roman" panose="02020603050405020304" pitchFamily="18" charset="0"/>
              </a:rPr>
            </a:br>
            <a:br>
              <a:rPr lang="en-US" dirty="0"/>
            </a:br>
            <a:endParaRPr lang="en-IN" dirty="0"/>
          </a:p>
        </p:txBody>
      </p:sp>
      <p:sp>
        <p:nvSpPr>
          <p:cNvPr id="3" name="Content Placeholder 2">
            <a:extLst>
              <a:ext uri="{FF2B5EF4-FFF2-40B4-BE49-F238E27FC236}">
                <a16:creationId xmlns:a16="http://schemas.microsoft.com/office/drawing/2014/main" id="{34150D43-7E83-416D-9E85-35832D2FFD6D}"/>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A database system is a collection of interrelated files and a set of programs. A major purpose of a database system is to provide users with an abstract view of data means the system hide certain details of how data are stored and maintained. Hiding irrelevant details from user and providing abstract view of data to users, helps in easy and efficient user-database interaction.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226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3E660-9017-4BA6-8131-0C8FB0D784B3}"/>
              </a:ext>
            </a:extLst>
          </p:cNvPr>
          <p:cNvSpPr>
            <a:spLocks noGrp="1"/>
          </p:cNvSpPr>
          <p:nvPr>
            <p:ph type="title"/>
          </p:nvPr>
        </p:nvSpPr>
        <p:spPr/>
        <p:txBody>
          <a:bodyPr/>
          <a:lstStyle/>
          <a:p>
            <a:r>
              <a:rPr lang="en-IN" dirty="0"/>
              <a:t>Data Abstraction in DBMS</a:t>
            </a:r>
          </a:p>
        </p:txBody>
      </p:sp>
      <p:sp>
        <p:nvSpPr>
          <p:cNvPr id="3" name="Content Placeholder 2">
            <a:extLst>
              <a:ext uri="{FF2B5EF4-FFF2-40B4-BE49-F238E27FC236}">
                <a16:creationId xmlns:a16="http://schemas.microsoft.com/office/drawing/2014/main" id="{0CE16307-F6AE-4589-8F31-36E574ABE24A}"/>
              </a:ext>
            </a:extLst>
          </p:cNvPr>
          <p:cNvSpPr>
            <a:spLocks noGrp="1"/>
          </p:cNvSpPr>
          <p:nvPr>
            <p:ph idx="1"/>
          </p:nvPr>
        </p:nvSpPr>
        <p:spPr>
          <a:xfrm>
            <a:off x="448966" y="1350110"/>
            <a:ext cx="3817624" cy="3512213"/>
          </a:xfrm>
        </p:spPr>
        <p:txBody>
          <a:bodyPr>
            <a:normAutofit fontScale="85000" lnSpcReduction="10000"/>
          </a:bodyPr>
          <a:lstStyle/>
          <a:p>
            <a:pPr algn="just"/>
            <a:r>
              <a:rPr lang="en-US" dirty="0"/>
              <a:t>Database systems are made-up of complex data structures. To ease the user interaction with database, the developers hide internal irrelevant details from users. This process of hiding irrelevant details from user is called data abstraction.</a:t>
            </a:r>
            <a:endParaRPr lang="en-IN" dirty="0"/>
          </a:p>
        </p:txBody>
      </p:sp>
      <p:pic>
        <p:nvPicPr>
          <p:cNvPr id="1030" name="Picture 6" descr="Data Abstraction and Data Independence - GeeksforGeeks">
            <a:extLst>
              <a:ext uri="{FF2B5EF4-FFF2-40B4-BE49-F238E27FC236}">
                <a16:creationId xmlns:a16="http://schemas.microsoft.com/office/drawing/2014/main" id="{3E277B5E-DD70-4525-87F9-753C8BEF4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7412" y="1467916"/>
            <a:ext cx="40005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568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44D3-4869-4A7A-95DE-9F51F5E64FCA}"/>
              </a:ext>
            </a:extLst>
          </p:cNvPr>
          <p:cNvSpPr>
            <a:spLocks noGrp="1"/>
          </p:cNvSpPr>
          <p:nvPr>
            <p:ph type="title"/>
          </p:nvPr>
        </p:nvSpPr>
        <p:spPr/>
        <p:txBody>
          <a:bodyPr/>
          <a:lstStyle/>
          <a:p>
            <a:r>
              <a:rPr lang="en-IN" dirty="0"/>
              <a:t>Data Abstraction in DBMS</a:t>
            </a:r>
          </a:p>
        </p:txBody>
      </p:sp>
      <p:sp>
        <p:nvSpPr>
          <p:cNvPr id="3" name="Content Placeholder 2">
            <a:extLst>
              <a:ext uri="{FF2B5EF4-FFF2-40B4-BE49-F238E27FC236}">
                <a16:creationId xmlns:a16="http://schemas.microsoft.com/office/drawing/2014/main" id="{0D8FC1BB-F567-4F00-A6A1-C64A135247DE}"/>
              </a:ext>
            </a:extLst>
          </p:cNvPr>
          <p:cNvSpPr>
            <a:spLocks noGrp="1"/>
          </p:cNvSpPr>
          <p:nvPr>
            <p:ph idx="1"/>
          </p:nvPr>
        </p:nvSpPr>
        <p:spPr/>
        <p:txBody>
          <a:bodyPr>
            <a:normAutofit fontScale="47500" lnSpcReduction="20000"/>
          </a:bodyPr>
          <a:lstStyle/>
          <a:p>
            <a:pPr marL="0" indent="0">
              <a:buNone/>
            </a:pPr>
            <a:r>
              <a:rPr lang="en-US" dirty="0"/>
              <a:t>We have three levels of abstraction:</a:t>
            </a:r>
          </a:p>
          <a:p>
            <a:pPr marL="0" indent="0">
              <a:buNone/>
            </a:pPr>
            <a:endParaRPr lang="en-US" dirty="0"/>
          </a:p>
          <a:p>
            <a:r>
              <a:rPr lang="en-US" dirty="0"/>
              <a:t>Physical level: This is the lowest level of data abstraction. It describes how data is actually stored in database. You can get the complex data structure details at this level.</a:t>
            </a:r>
          </a:p>
          <a:p>
            <a:r>
              <a:rPr lang="en-US" dirty="0"/>
              <a:t>Logical level: This is the middle level of 3-level data abstraction architecture. It describes what data is stored in database.</a:t>
            </a:r>
          </a:p>
          <a:p>
            <a:pPr algn="just"/>
            <a:r>
              <a:rPr lang="en-US" dirty="0"/>
              <a:t>View level: Highest level of data abstraction. This level describes the user interaction with database system.</a:t>
            </a:r>
          </a:p>
          <a:p>
            <a:pPr marL="0" indent="0">
              <a:buNone/>
            </a:pPr>
            <a:endParaRPr lang="en-US" dirty="0"/>
          </a:p>
          <a:p>
            <a:r>
              <a:rPr lang="en-US" dirty="0"/>
              <a:t>Example: Let’s say we are storing customer information in a customer table. At physical level these records can be described as blocks of storage (bytes, gigabytes, terabytes etc.) in memory. These details are often hidden from the programmers.</a:t>
            </a:r>
          </a:p>
          <a:p>
            <a:endParaRPr lang="en-US" dirty="0"/>
          </a:p>
          <a:p>
            <a:pPr algn="just"/>
            <a:r>
              <a:rPr lang="en-US" dirty="0"/>
              <a:t>At the logical level these records can be described as fields and attributes along with their data types, their relationship among each other can be logically implemented. The programmers generally work at this level because they are aware of such things about database systems.</a:t>
            </a:r>
          </a:p>
          <a:p>
            <a:endParaRPr lang="en-US" dirty="0"/>
          </a:p>
          <a:p>
            <a:r>
              <a:rPr lang="en-US" dirty="0"/>
              <a:t>At view level, user just interact with system with the help of GUI and enter the details at the screen, they are not aware of how the data is stored and what data is stored; such details are hidden from them.</a:t>
            </a:r>
            <a:endParaRPr lang="en-IN" dirty="0"/>
          </a:p>
        </p:txBody>
      </p:sp>
    </p:spTree>
    <p:extLst>
      <p:ext uri="{BB962C8B-B14F-4D97-AF65-F5344CB8AC3E}">
        <p14:creationId xmlns:p14="http://schemas.microsoft.com/office/powerpoint/2010/main" val="391871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C4698-B52F-4DAD-813A-0AB5512E9CED}"/>
              </a:ext>
            </a:extLst>
          </p:cNvPr>
          <p:cNvSpPr>
            <a:spLocks noGrp="1"/>
          </p:cNvSpPr>
          <p:nvPr>
            <p:ph type="title"/>
          </p:nvPr>
        </p:nvSpPr>
        <p:spPr/>
        <p:txBody>
          <a:bodyPr>
            <a:normAutofit/>
          </a:bodyPr>
          <a:lstStyle/>
          <a:p>
            <a:r>
              <a:rPr lang="en-IN" dirty="0"/>
              <a:t>Schema</a:t>
            </a:r>
          </a:p>
        </p:txBody>
      </p:sp>
      <p:sp>
        <p:nvSpPr>
          <p:cNvPr id="3" name="Content Placeholder 2">
            <a:extLst>
              <a:ext uri="{FF2B5EF4-FFF2-40B4-BE49-F238E27FC236}">
                <a16:creationId xmlns:a16="http://schemas.microsoft.com/office/drawing/2014/main" id="{91D7499B-9A19-4842-A177-96F8A9C33BAC}"/>
              </a:ext>
            </a:extLst>
          </p:cNvPr>
          <p:cNvSpPr>
            <a:spLocks noGrp="1"/>
          </p:cNvSpPr>
          <p:nvPr>
            <p:ph idx="1"/>
          </p:nvPr>
        </p:nvSpPr>
        <p:spPr>
          <a:xfrm>
            <a:off x="448966" y="1350110"/>
            <a:ext cx="5650084" cy="3512213"/>
          </a:xfrm>
        </p:spPr>
        <p:txBody>
          <a:bodyPr>
            <a:normAutofit fontScale="55000" lnSpcReduction="20000"/>
          </a:bodyPr>
          <a:lstStyle/>
          <a:p>
            <a:pPr algn="just"/>
            <a:r>
              <a:rPr lang="en-US" dirty="0"/>
              <a:t>Overall design of a database is called the schema. Schema is of three types: Physical schema, logical schema and view schema.</a:t>
            </a:r>
          </a:p>
          <a:p>
            <a:pPr algn="just"/>
            <a:endParaRPr lang="en-US" dirty="0"/>
          </a:p>
          <a:p>
            <a:pPr algn="just"/>
            <a:r>
              <a:rPr lang="en-US" dirty="0"/>
              <a:t>The design of a database at physical level is called physical schema, how the data stored in blocks of storage is described at this level.</a:t>
            </a:r>
          </a:p>
          <a:p>
            <a:pPr algn="just"/>
            <a:endParaRPr lang="en-US" dirty="0"/>
          </a:p>
          <a:p>
            <a:pPr algn="just"/>
            <a:r>
              <a:rPr lang="en-US" dirty="0"/>
              <a:t>Design of database at logical level is called logical schema, programmers and database administrators work at this level, at this level data can be described as certain types of data records gets stored in data structures, however the internal details such as implementation of data structure is hidden at this level (available at physical level).</a:t>
            </a:r>
          </a:p>
          <a:p>
            <a:pPr algn="just"/>
            <a:endParaRPr lang="en-US" dirty="0"/>
          </a:p>
          <a:p>
            <a:pPr algn="just"/>
            <a:r>
              <a:rPr lang="en-US" dirty="0"/>
              <a:t>Design of database at view level is called view schema. This generally describes end user interaction with database systems.</a:t>
            </a:r>
            <a:endParaRPr lang="en-IN" dirty="0"/>
          </a:p>
        </p:txBody>
      </p:sp>
      <p:pic>
        <p:nvPicPr>
          <p:cNvPr id="3076" name="Picture 4" descr="Instance and schema in DBMS">
            <a:extLst>
              <a:ext uri="{FF2B5EF4-FFF2-40B4-BE49-F238E27FC236}">
                <a16:creationId xmlns:a16="http://schemas.microsoft.com/office/drawing/2014/main" id="{38E41627-3DF7-4F47-846E-038720538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75" y="135011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47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C4698-B52F-4DAD-813A-0AB5512E9CED}"/>
              </a:ext>
            </a:extLst>
          </p:cNvPr>
          <p:cNvSpPr>
            <a:spLocks noGrp="1"/>
          </p:cNvSpPr>
          <p:nvPr>
            <p:ph type="title"/>
          </p:nvPr>
        </p:nvSpPr>
        <p:spPr/>
        <p:txBody>
          <a:bodyPr>
            <a:normAutofit fontScale="90000"/>
          </a:bodyPr>
          <a:lstStyle/>
          <a:p>
            <a:r>
              <a:rPr lang="en-IN" dirty="0"/>
              <a:t>Instances</a:t>
            </a:r>
            <a:br>
              <a:rPr lang="en-IN" dirty="0"/>
            </a:br>
            <a:endParaRPr lang="en-IN" dirty="0"/>
          </a:p>
        </p:txBody>
      </p:sp>
      <p:sp>
        <p:nvSpPr>
          <p:cNvPr id="3" name="Content Placeholder 2">
            <a:extLst>
              <a:ext uri="{FF2B5EF4-FFF2-40B4-BE49-F238E27FC236}">
                <a16:creationId xmlns:a16="http://schemas.microsoft.com/office/drawing/2014/main" id="{91D7499B-9A19-4842-A177-96F8A9C33BAC}"/>
              </a:ext>
            </a:extLst>
          </p:cNvPr>
          <p:cNvSpPr>
            <a:spLocks noGrp="1"/>
          </p:cNvSpPr>
          <p:nvPr>
            <p:ph idx="1"/>
          </p:nvPr>
        </p:nvSpPr>
        <p:spPr>
          <a:xfrm>
            <a:off x="448966" y="1350110"/>
            <a:ext cx="7787954" cy="3512213"/>
          </a:xfrm>
        </p:spPr>
        <p:txBody>
          <a:bodyPr>
            <a:normAutofit fontScale="70000" lnSpcReduction="20000"/>
          </a:bodyPr>
          <a:lstStyle/>
          <a:p>
            <a:pPr algn="just"/>
            <a:r>
              <a:rPr lang="en-US" dirty="0"/>
              <a:t>he data stored in database at a particular moment of time is called instance of database. Database schema defines the variable declarations in tables that belong to a particular database; the value of these variables at a moment of time is called the instance of that database.</a:t>
            </a:r>
          </a:p>
          <a:p>
            <a:pPr algn="just"/>
            <a:endParaRPr lang="en-US" dirty="0"/>
          </a:p>
          <a:p>
            <a:pPr algn="just"/>
            <a:r>
              <a:rPr lang="en-US" dirty="0"/>
              <a:t>For example, lets say we have a single table student in the database, today the table has 100 records, so today the instance of the database has 100 records. Lets say we are going to add another 100 records in this table by tomorrow so the instance of database tomorrow will have 200 records in table. In short, at a particular moment the data stored in database is called the instance, that changes over time when we add or delete data from the database.</a:t>
            </a:r>
            <a:endParaRPr lang="en-IN" dirty="0"/>
          </a:p>
        </p:txBody>
      </p:sp>
    </p:spTree>
    <p:extLst>
      <p:ext uri="{BB962C8B-B14F-4D97-AF65-F5344CB8AC3E}">
        <p14:creationId xmlns:p14="http://schemas.microsoft.com/office/powerpoint/2010/main" val="96350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87D8-DC36-41FC-94F1-19830CB14D79}"/>
              </a:ext>
            </a:extLst>
          </p:cNvPr>
          <p:cNvSpPr>
            <a:spLocks noGrp="1"/>
          </p:cNvSpPr>
          <p:nvPr>
            <p:ph type="title"/>
          </p:nvPr>
        </p:nvSpPr>
        <p:spPr/>
        <p:txBody>
          <a:bodyPr>
            <a:normAutofit fontScale="90000"/>
          </a:bodyPr>
          <a:lstStyle/>
          <a:p>
            <a:r>
              <a:rPr lang="en-US" dirty="0"/>
              <a:t>Three schema architecture</a:t>
            </a:r>
            <a:br>
              <a:rPr lang="en-US" dirty="0"/>
            </a:br>
            <a:endParaRPr lang="en-IN" dirty="0"/>
          </a:p>
        </p:txBody>
      </p:sp>
      <p:pic>
        <p:nvPicPr>
          <p:cNvPr id="5" name="Content Placeholder 4">
            <a:extLst>
              <a:ext uri="{FF2B5EF4-FFF2-40B4-BE49-F238E27FC236}">
                <a16:creationId xmlns:a16="http://schemas.microsoft.com/office/drawing/2014/main" id="{EF6DBBA6-F269-4E85-8A98-8574FD590C42}"/>
              </a:ext>
            </a:extLst>
          </p:cNvPr>
          <p:cNvPicPr>
            <a:picLocks noGrp="1" noChangeAspect="1"/>
          </p:cNvPicPr>
          <p:nvPr>
            <p:ph idx="1"/>
          </p:nvPr>
        </p:nvPicPr>
        <p:blipFill>
          <a:blip r:embed="rId2"/>
          <a:stretch>
            <a:fillRect/>
          </a:stretch>
        </p:blipFill>
        <p:spPr>
          <a:xfrm>
            <a:off x="754375" y="1260059"/>
            <a:ext cx="7812417" cy="3619573"/>
          </a:xfrm>
        </p:spPr>
      </p:pic>
    </p:spTree>
    <p:extLst>
      <p:ext uri="{BB962C8B-B14F-4D97-AF65-F5344CB8AC3E}">
        <p14:creationId xmlns:p14="http://schemas.microsoft.com/office/powerpoint/2010/main" val="1353095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87D8-DC36-41FC-94F1-19830CB14D79}"/>
              </a:ext>
            </a:extLst>
          </p:cNvPr>
          <p:cNvSpPr>
            <a:spLocks noGrp="1"/>
          </p:cNvSpPr>
          <p:nvPr>
            <p:ph type="title"/>
          </p:nvPr>
        </p:nvSpPr>
        <p:spPr/>
        <p:txBody>
          <a:bodyPr>
            <a:normAutofit fontScale="90000"/>
          </a:bodyPr>
          <a:lstStyle/>
          <a:p>
            <a:r>
              <a:rPr lang="en-US" dirty="0"/>
              <a:t>Three schema architecture</a:t>
            </a:r>
            <a:br>
              <a:rPr lang="en-US" dirty="0"/>
            </a:br>
            <a:endParaRPr lang="en-IN" dirty="0"/>
          </a:p>
        </p:txBody>
      </p:sp>
      <p:sp>
        <p:nvSpPr>
          <p:cNvPr id="10" name="Content Placeholder 9">
            <a:extLst>
              <a:ext uri="{FF2B5EF4-FFF2-40B4-BE49-F238E27FC236}">
                <a16:creationId xmlns:a16="http://schemas.microsoft.com/office/drawing/2014/main" id="{CA40F7C9-95E1-4D08-B69F-E03DAFFC194F}"/>
              </a:ext>
            </a:extLst>
          </p:cNvPr>
          <p:cNvSpPr>
            <a:spLocks noGrp="1"/>
          </p:cNvSpPr>
          <p:nvPr>
            <p:ph idx="1"/>
          </p:nvPr>
        </p:nvSpPr>
        <p:spPr/>
        <p:txBody>
          <a:bodyPr>
            <a:normAutofit fontScale="55000" lnSpcReduction="20000"/>
          </a:bodyPr>
          <a:lstStyle/>
          <a:p>
            <a:pPr marL="0" indent="0" algn="just">
              <a:buNone/>
            </a:pPr>
            <a:r>
              <a:rPr lang="en-US" b="1" i="0" dirty="0">
                <a:solidFill>
                  <a:srgbClr val="444542"/>
                </a:solidFill>
                <a:effectLst/>
                <a:latin typeface="Times New Roman" panose="02020603050405020304" pitchFamily="18" charset="0"/>
                <a:cs typeface="Times New Roman" panose="02020603050405020304" pitchFamily="18" charset="0"/>
              </a:rPr>
              <a:t>External level</a:t>
            </a:r>
          </a:p>
          <a:p>
            <a:pPr algn="just"/>
            <a:r>
              <a:rPr lang="en-US" b="0" i="0" dirty="0">
                <a:solidFill>
                  <a:srgbClr val="222426"/>
                </a:solidFill>
                <a:effectLst/>
                <a:latin typeface="Times New Roman" panose="02020603050405020304" pitchFamily="18" charset="0"/>
                <a:cs typeface="Times New Roman" panose="02020603050405020304" pitchFamily="18" charset="0"/>
              </a:rPr>
              <a:t>It is also called </a:t>
            </a:r>
            <a:r>
              <a:rPr lang="en-US" b="1" i="0" dirty="0">
                <a:solidFill>
                  <a:srgbClr val="222426"/>
                </a:solidFill>
                <a:effectLst/>
                <a:latin typeface="Times New Roman" panose="02020603050405020304" pitchFamily="18" charset="0"/>
                <a:cs typeface="Times New Roman" panose="02020603050405020304" pitchFamily="18" charset="0"/>
              </a:rPr>
              <a:t>view level</a:t>
            </a:r>
            <a:r>
              <a:rPr lang="en-US" b="0" i="0" dirty="0">
                <a:solidFill>
                  <a:srgbClr val="222426"/>
                </a:solidFill>
                <a:effectLst/>
                <a:latin typeface="Times New Roman" panose="02020603050405020304" pitchFamily="18" charset="0"/>
                <a:cs typeface="Times New Roman" panose="02020603050405020304" pitchFamily="18" charset="0"/>
              </a:rPr>
              <a:t>. The reason this level is called “view” is because several users can view their desired data from this level which is internally fetched from database with the help of conceptual and internal level mapping.</a:t>
            </a:r>
          </a:p>
          <a:p>
            <a:pPr marL="0" indent="0" algn="just">
              <a:buNone/>
            </a:pPr>
            <a:endParaRPr lang="en-US" b="1" i="0" dirty="0">
              <a:solidFill>
                <a:srgbClr val="222426"/>
              </a:solidFill>
              <a:effectLst/>
              <a:latin typeface="Times New Roman" panose="02020603050405020304" pitchFamily="18" charset="0"/>
              <a:cs typeface="Times New Roman" panose="02020603050405020304" pitchFamily="18" charset="0"/>
            </a:endParaRPr>
          </a:p>
          <a:p>
            <a:pPr marL="0" indent="0" algn="just">
              <a:buNone/>
            </a:pPr>
            <a:r>
              <a:rPr lang="en-US" b="1" i="0" dirty="0">
                <a:solidFill>
                  <a:srgbClr val="222426"/>
                </a:solidFill>
                <a:effectLst/>
                <a:latin typeface="Times New Roman" panose="02020603050405020304" pitchFamily="18" charset="0"/>
                <a:cs typeface="Times New Roman" panose="02020603050405020304" pitchFamily="18" charset="0"/>
              </a:rPr>
              <a:t>Conceptual level</a:t>
            </a:r>
          </a:p>
          <a:p>
            <a:pPr algn="just"/>
            <a:r>
              <a:rPr lang="en-US" b="0" i="0" dirty="0">
                <a:solidFill>
                  <a:srgbClr val="222426"/>
                </a:solidFill>
                <a:effectLst/>
                <a:latin typeface="Times New Roman" panose="02020603050405020304" pitchFamily="18" charset="0"/>
                <a:cs typeface="Times New Roman" panose="02020603050405020304" pitchFamily="18" charset="0"/>
              </a:rPr>
              <a:t>It is also called logical level. The whole design of the database such as relationship among data, schema of data etc. are described in this level. Database constraints and security are also implemented in this level of architecture. This level is maintained by DBA or the designer.</a:t>
            </a:r>
          </a:p>
          <a:p>
            <a:pPr marL="0" indent="0" algn="just">
              <a:buNone/>
            </a:pPr>
            <a:endParaRPr lang="en-US" b="1" i="0" dirty="0">
              <a:solidFill>
                <a:srgbClr val="222426"/>
              </a:solidFill>
              <a:effectLst/>
              <a:latin typeface="Times New Roman" panose="02020603050405020304" pitchFamily="18" charset="0"/>
              <a:cs typeface="Times New Roman" panose="02020603050405020304" pitchFamily="18" charset="0"/>
            </a:endParaRPr>
          </a:p>
          <a:p>
            <a:pPr marL="0" indent="0" algn="just">
              <a:buNone/>
            </a:pPr>
            <a:r>
              <a:rPr lang="en-US" b="1" i="0" dirty="0">
                <a:solidFill>
                  <a:srgbClr val="222426"/>
                </a:solidFill>
                <a:effectLst/>
                <a:latin typeface="Times New Roman" panose="02020603050405020304" pitchFamily="18" charset="0"/>
                <a:cs typeface="Times New Roman" panose="02020603050405020304" pitchFamily="18" charset="0"/>
              </a:rPr>
              <a:t>Internal level</a:t>
            </a:r>
          </a:p>
          <a:p>
            <a:pPr algn="just"/>
            <a:r>
              <a:rPr lang="en-US" b="0" i="0" dirty="0">
                <a:solidFill>
                  <a:srgbClr val="222426"/>
                </a:solidFill>
                <a:effectLst/>
                <a:latin typeface="Times New Roman" panose="02020603050405020304" pitchFamily="18" charset="0"/>
                <a:cs typeface="Times New Roman" panose="02020603050405020304" pitchFamily="18" charset="0"/>
              </a:rPr>
              <a:t>This level is also known as physical level. This level describes how the data is actually stored in the storage devices. This level is also responsible for allocating space to the data. This is the lowest level of the architecture.</a:t>
            </a:r>
          </a:p>
          <a:p>
            <a:endParaRPr lang="en-IN" dirty="0"/>
          </a:p>
        </p:txBody>
      </p:sp>
    </p:spTree>
    <p:extLst>
      <p:ext uri="{BB962C8B-B14F-4D97-AF65-F5344CB8AC3E}">
        <p14:creationId xmlns:p14="http://schemas.microsoft.com/office/powerpoint/2010/main" val="739402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791</Words>
  <Application>Microsoft Office PowerPoint</Application>
  <PresentationFormat>On-screen Show (16:9)</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  Data View</vt:lpstr>
      <vt:lpstr>Today’s Agenda</vt:lpstr>
      <vt:lpstr>Data View  </vt:lpstr>
      <vt:lpstr>Data Abstraction in DBMS</vt:lpstr>
      <vt:lpstr>Data Abstraction in DBMS</vt:lpstr>
      <vt:lpstr>Schema</vt:lpstr>
      <vt:lpstr>Instances </vt:lpstr>
      <vt:lpstr>Three schema architecture </vt:lpstr>
      <vt:lpstr>Three schema architecture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2021-02-05T04:00:32Z</dcterms:modified>
</cp:coreProperties>
</file>